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248471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77884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2F609-6C40-48EB-977C-CD967D23DE2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678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406909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2F609-6C40-48EB-977C-CD967D23DE2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099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248222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194425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174226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366010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0A9F54-5D1C-4F06-B571-432EC600FFAA}" type="datetimeFigureOut">
              <a:rPr lang="en-US" smtClean="0"/>
              <a:t>20-Apr-23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295702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118506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0A9F54-5D1C-4F06-B571-432EC600FFAA}" type="datetimeFigureOut">
              <a:rPr lang="en-US" smtClean="0"/>
              <a:t>20-Apr-23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154479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0A9F54-5D1C-4F06-B571-432EC600FFAA}" type="datetimeFigureOut">
              <a:rPr lang="en-US" smtClean="0"/>
              <a:t>20-Apr-23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239742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A9F54-5D1C-4F06-B571-432EC600FFAA}" type="datetimeFigureOut">
              <a:rPr lang="en-US" smtClean="0"/>
              <a:t>20-Apr-23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315571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360193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A9F54-5D1C-4F06-B571-432EC600FFAA}" type="datetimeFigureOut">
              <a:rPr lang="en-US" smtClean="0"/>
              <a:t>20-Apr-23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2F609-6C40-48EB-977C-CD967D23DE23}" type="slidenum">
              <a:rPr lang="en-US" smtClean="0"/>
              <a:t>‹#›</a:t>
            </a:fld>
            <a:endParaRPr lang="en-US"/>
          </a:p>
        </p:txBody>
      </p:sp>
    </p:spTree>
    <p:extLst>
      <p:ext uri="{BB962C8B-B14F-4D97-AF65-F5344CB8AC3E}">
        <p14:creationId xmlns:p14="http://schemas.microsoft.com/office/powerpoint/2010/main" val="376597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0A9F54-5D1C-4F06-B571-432EC600FFAA}" type="datetimeFigureOut">
              <a:rPr lang="en-US" smtClean="0"/>
              <a:t>20-Apr-23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42F609-6C40-48EB-977C-CD967D23DE23}" type="slidenum">
              <a:rPr lang="en-US" smtClean="0"/>
              <a:t>‹#›</a:t>
            </a:fld>
            <a:endParaRPr lang="en-US"/>
          </a:p>
        </p:txBody>
      </p:sp>
    </p:spTree>
    <p:extLst>
      <p:ext uri="{BB962C8B-B14F-4D97-AF65-F5344CB8AC3E}">
        <p14:creationId xmlns:p14="http://schemas.microsoft.com/office/powerpoint/2010/main" val="34614775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0467" y="246727"/>
            <a:ext cx="9532555" cy="835098"/>
          </a:xfrm>
        </p:spPr>
        <p:txBody>
          <a:bodyPr>
            <a:noAutofit/>
          </a:bodyPr>
          <a:lstStyle/>
          <a:p>
            <a:pPr algn="ctr"/>
            <a:r>
              <a:rPr lang="en-US" sz="4400" dirty="0" smtClean="0"/>
              <a:t>Design Issues in Data Link Layer </a:t>
            </a:r>
            <a:endParaRPr lang="en-US" sz="4400" dirty="0"/>
          </a:p>
        </p:txBody>
      </p:sp>
      <p:sp>
        <p:nvSpPr>
          <p:cNvPr id="3" name="Subtitle 2"/>
          <p:cNvSpPr>
            <a:spLocks noGrp="1"/>
          </p:cNvSpPr>
          <p:nvPr>
            <p:ph type="subTitle" idx="1"/>
          </p:nvPr>
        </p:nvSpPr>
        <p:spPr>
          <a:xfrm>
            <a:off x="1506828" y="1442432"/>
            <a:ext cx="10685171" cy="3477298"/>
          </a:xfrm>
        </p:spPr>
        <p:txBody>
          <a:bodyPr>
            <a:normAutofit fontScale="92500"/>
          </a:bodyPr>
          <a:lstStyle/>
          <a:p>
            <a:pPr marL="342900" indent="-342900" algn="just">
              <a:buFont typeface="Arial" panose="020B0604020202020204" pitchFamily="34" charset="0"/>
              <a:buChar char="•"/>
            </a:pPr>
            <a:r>
              <a:rPr lang="en-US" sz="2400" dirty="0">
                <a:solidFill>
                  <a:schemeClr val="tx1"/>
                </a:solidFill>
              </a:rPr>
              <a:t>The data-link layer is located between the physical and the network layers. The data link layer provides services to the network layer; it receives services from the physical layer. </a:t>
            </a:r>
            <a:endParaRPr lang="en-US" sz="2400" dirty="0" smtClean="0">
              <a:solidFill>
                <a:schemeClr val="tx1"/>
              </a:solidFill>
            </a:endParaRPr>
          </a:p>
          <a:p>
            <a:pPr marL="342900" indent="-342900" algn="just">
              <a:buFont typeface="Arial" panose="020B0604020202020204" pitchFamily="34" charset="0"/>
              <a:buChar char="•"/>
            </a:pPr>
            <a:r>
              <a:rPr lang="en-US" sz="2400" dirty="0" smtClean="0">
                <a:solidFill>
                  <a:schemeClr val="tx1"/>
                </a:solidFill>
              </a:rPr>
              <a:t>The </a:t>
            </a:r>
            <a:r>
              <a:rPr lang="en-US" sz="2400" dirty="0">
                <a:solidFill>
                  <a:schemeClr val="tx1"/>
                </a:solidFill>
              </a:rPr>
              <a:t>duty scope of the data-link layer is node-to-node. </a:t>
            </a:r>
            <a:r>
              <a:rPr lang="en-US" sz="2400" dirty="0" smtClean="0">
                <a:solidFill>
                  <a:schemeClr val="tx1"/>
                </a:solidFill>
              </a:rPr>
              <a:t>When </a:t>
            </a:r>
            <a:r>
              <a:rPr lang="en-US" sz="2400" dirty="0">
                <a:solidFill>
                  <a:schemeClr val="tx1"/>
                </a:solidFill>
              </a:rPr>
              <a:t>a packet is travelling in the Internet, the data-link layer of a node (host or router) is responsible for delivering a datagram to the next node in the </a:t>
            </a:r>
            <a:r>
              <a:rPr lang="en-US" sz="2400" dirty="0" smtClean="0">
                <a:solidFill>
                  <a:schemeClr val="tx1"/>
                </a:solidFill>
              </a:rPr>
              <a:t>path.</a:t>
            </a:r>
          </a:p>
          <a:p>
            <a:pPr marL="342900" indent="-342900" algn="just">
              <a:buFont typeface="Arial" panose="020B0604020202020204" pitchFamily="34" charset="0"/>
              <a:buChar char="•"/>
            </a:pPr>
            <a:r>
              <a:rPr lang="en-US" sz="2400" dirty="0" smtClean="0">
                <a:solidFill>
                  <a:schemeClr val="tx1"/>
                </a:solidFill>
              </a:rPr>
              <a:t>For </a:t>
            </a:r>
            <a:r>
              <a:rPr lang="en-US" sz="2400" dirty="0">
                <a:solidFill>
                  <a:schemeClr val="tx1"/>
                </a:solidFill>
              </a:rPr>
              <a:t>this purpose, the data-link layer of the sending node needs to encapsulate the datagram received from the network in a frame, and the data-link layer of the receiving node needs to decapsulate the datagram from the frame</a:t>
            </a:r>
            <a:r>
              <a:rPr lang="en-US" sz="2400" dirty="0" smtClean="0">
                <a:solidFill>
                  <a:schemeClr val="tx1"/>
                </a:solidFill>
              </a:rPr>
              <a:t>.</a:t>
            </a:r>
          </a:p>
          <a:p>
            <a:pPr algn="just"/>
            <a:endParaRPr lang="en-US" sz="2400" dirty="0" smtClean="0">
              <a:solidFill>
                <a:schemeClr val="tx1"/>
              </a:solidFill>
            </a:endParaRPr>
          </a:p>
          <a:p>
            <a:pPr algn="just"/>
            <a:endParaRPr lang="en-US" dirty="0" smtClean="0"/>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endParaRPr lang="en-US" dirty="0"/>
          </a:p>
          <a:p>
            <a:pPr algn="l"/>
            <a:endParaRPr lang="en-US" dirty="0">
              <a:latin typeface="Arial Narrow" panose="020B0606020202030204" pitchFamily="34" charset="0"/>
            </a:endParaRPr>
          </a:p>
        </p:txBody>
      </p:sp>
    </p:spTree>
    <p:extLst>
      <p:ext uri="{BB962C8B-B14F-4D97-AF65-F5344CB8AC3E}">
        <p14:creationId xmlns:p14="http://schemas.microsoft.com/office/powerpoint/2010/main" val="169015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947113"/>
          </a:xfrm>
        </p:spPr>
        <p:txBody>
          <a:bodyPr>
            <a:normAutofit fontScale="90000"/>
          </a:bodyPr>
          <a:lstStyle/>
          <a:p>
            <a:r>
              <a:rPr lang="en-US" b="1" dirty="0">
                <a:latin typeface="+mn-lt"/>
              </a:rPr>
              <a:t>Framing</a:t>
            </a:r>
            <a:r>
              <a:rPr lang="en-US" dirty="0">
                <a:latin typeface="+mn-lt"/>
              </a:rPr>
              <a:t/>
            </a:r>
            <a:br>
              <a:rPr lang="en-US" dirty="0">
                <a:latin typeface="+mn-lt"/>
              </a:rPr>
            </a:br>
            <a:r>
              <a:rPr lang="en-US" dirty="0">
                <a:latin typeface="+mn-lt"/>
              </a:rPr>
              <a:t> </a:t>
            </a:r>
            <a:r>
              <a:rPr lang="en-US" dirty="0"/>
              <a:t/>
            </a:r>
            <a:br>
              <a:rPr lang="en-US" dirty="0"/>
            </a:br>
            <a:endParaRPr lang="en-US" dirty="0"/>
          </a:p>
        </p:txBody>
      </p:sp>
      <p:sp>
        <p:nvSpPr>
          <p:cNvPr id="3" name="Content Placeholder 2"/>
          <p:cNvSpPr>
            <a:spLocks noGrp="1"/>
          </p:cNvSpPr>
          <p:nvPr>
            <p:ph idx="1"/>
          </p:nvPr>
        </p:nvSpPr>
        <p:spPr>
          <a:xfrm>
            <a:off x="2137893" y="1339403"/>
            <a:ext cx="9366719" cy="3258355"/>
          </a:xfrm>
        </p:spPr>
        <p:txBody>
          <a:bodyPr>
            <a:normAutofit/>
          </a:bodyPr>
          <a:lstStyle/>
          <a:p>
            <a:endParaRPr lang="en-US" dirty="0"/>
          </a:p>
          <a:p>
            <a:pPr algn="just"/>
            <a:r>
              <a:rPr lang="en-US" dirty="0" smtClean="0"/>
              <a:t>the </a:t>
            </a:r>
            <a:r>
              <a:rPr lang="en-US" dirty="0"/>
              <a:t>first service provided by the data-link layer is framing. The data-link layer at each node needs to encapsulate the datagram (packet received from the network layer) in a frame before sending it to the next node</a:t>
            </a:r>
            <a:r>
              <a:rPr lang="en-US" dirty="0" smtClean="0"/>
              <a:t>.</a:t>
            </a:r>
          </a:p>
          <a:p>
            <a:pPr algn="just"/>
            <a:r>
              <a:rPr lang="en-US" dirty="0" smtClean="0"/>
              <a:t> </a:t>
            </a:r>
            <a:r>
              <a:rPr lang="en-US" dirty="0"/>
              <a:t>The node also needs to decapsulate the datagram from the frame received on the logical channel. Although we have shown only a header </a:t>
            </a:r>
            <a:r>
              <a:rPr lang="en-US" dirty="0" smtClean="0"/>
              <a:t>that </a:t>
            </a:r>
            <a:r>
              <a:rPr lang="en-US" dirty="0"/>
              <a:t>a frame may have both a header and a trailer. </a:t>
            </a:r>
            <a:endParaRPr lang="en-US" dirty="0" smtClean="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2962141" y="4353060"/>
            <a:ext cx="7920567" cy="1376428"/>
          </a:xfrm>
          <a:prstGeom prst="rect">
            <a:avLst/>
          </a:prstGeom>
        </p:spPr>
      </p:pic>
    </p:spTree>
    <p:extLst>
      <p:ext uri="{BB962C8B-B14F-4D97-AF65-F5344CB8AC3E}">
        <p14:creationId xmlns:p14="http://schemas.microsoft.com/office/powerpoint/2010/main" val="22575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Flow Control</a:t>
            </a:r>
            <a:r>
              <a:rPr lang="en-US" dirty="0"/>
              <a:t/>
            </a:r>
            <a:br>
              <a:rPr lang="en-US" dirty="0"/>
            </a:br>
            <a:endParaRPr lang="en-US" dirty="0"/>
          </a:p>
        </p:txBody>
      </p:sp>
      <p:sp>
        <p:nvSpPr>
          <p:cNvPr id="3" name="Content Placeholder 2"/>
          <p:cNvSpPr>
            <a:spLocks noGrp="1"/>
          </p:cNvSpPr>
          <p:nvPr>
            <p:ph idx="1"/>
          </p:nvPr>
        </p:nvSpPr>
        <p:spPr>
          <a:xfrm>
            <a:off x="2228045" y="1339403"/>
            <a:ext cx="9659155" cy="3760631"/>
          </a:xfrm>
        </p:spPr>
        <p:txBody>
          <a:bodyPr>
            <a:noAutofit/>
          </a:bodyPr>
          <a:lstStyle/>
          <a:p>
            <a:pPr algn="just"/>
            <a:r>
              <a:rPr lang="en-US" sz="2000" dirty="0">
                <a:latin typeface="+mj-lt"/>
              </a:rPr>
              <a:t>Whenever we have a producer and a consumer, we need to think about flow control. If the producer produces items that cannot be consumed, accumulation of items occurs. The sending data-link layer at the end of a link is a producer of frames; the receiving data-link layer at </a:t>
            </a:r>
            <a:r>
              <a:rPr lang="en-US" sz="2000" dirty="0" smtClean="0">
                <a:latin typeface="+mj-lt"/>
              </a:rPr>
              <a:t>the </a:t>
            </a:r>
            <a:r>
              <a:rPr lang="en-US" sz="2000" dirty="0">
                <a:latin typeface="+mj-lt"/>
              </a:rPr>
              <a:t>other end of a link is a consumer. If the rate of produced frames is higher than the rate of consumed frames, frames at the receiving end need to be buffered while waiting to be consumed (processed). Definitely, we cannot have an unlimited buffer size at the receiving side</a:t>
            </a:r>
            <a:r>
              <a:rPr lang="en-US" sz="2000" dirty="0" smtClean="0">
                <a:latin typeface="+mj-lt"/>
              </a:rPr>
              <a:t>.</a:t>
            </a:r>
          </a:p>
          <a:p>
            <a:pPr algn="just"/>
            <a:r>
              <a:rPr lang="en-US" sz="2000" dirty="0" smtClean="0">
                <a:latin typeface="+mj-lt"/>
              </a:rPr>
              <a:t>We </a:t>
            </a:r>
            <a:r>
              <a:rPr lang="en-US" sz="2000" dirty="0">
                <a:latin typeface="+mj-lt"/>
              </a:rPr>
              <a:t>have two choices. The first choice is to let the receiving data-link layer drop the frames if its buffer is full. The second choice is to let the receiving data-link layer send a feedback to the sending data-link layer to ask it to stop or slow down. </a:t>
            </a:r>
          </a:p>
          <a:p>
            <a:pPr algn="just"/>
            <a:endParaRPr lang="en-US" sz="2000" dirty="0">
              <a:latin typeface="+mj-lt"/>
            </a:endParaRPr>
          </a:p>
        </p:txBody>
      </p:sp>
    </p:spTree>
    <p:extLst>
      <p:ext uri="{BB962C8B-B14F-4D97-AF65-F5344CB8AC3E}">
        <p14:creationId xmlns:p14="http://schemas.microsoft.com/office/powerpoint/2010/main" val="60354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normAutofit fontScale="90000"/>
          </a:bodyPr>
          <a:lstStyle/>
          <a:p>
            <a:r>
              <a:rPr lang="en-US" b="1" dirty="0"/>
              <a:t>Error Control</a:t>
            </a:r>
            <a:r>
              <a:rPr lang="en-US" dirty="0"/>
              <a:t/>
            </a:r>
            <a:br>
              <a:rPr lang="en-US" dirty="0"/>
            </a:br>
            <a:endParaRPr lang="en-US" dirty="0"/>
          </a:p>
        </p:txBody>
      </p:sp>
      <p:sp>
        <p:nvSpPr>
          <p:cNvPr id="3" name="Content Placeholder 2"/>
          <p:cNvSpPr>
            <a:spLocks noGrp="1"/>
          </p:cNvSpPr>
          <p:nvPr>
            <p:ph idx="1"/>
          </p:nvPr>
        </p:nvSpPr>
        <p:spPr>
          <a:xfrm>
            <a:off x="2589212" y="1669960"/>
            <a:ext cx="8915400" cy="3777622"/>
          </a:xfrm>
        </p:spPr>
        <p:txBody>
          <a:bodyPr>
            <a:normAutofit/>
          </a:bodyPr>
          <a:lstStyle/>
          <a:p>
            <a:pPr algn="just"/>
            <a:r>
              <a:rPr lang="en-US" sz="2000" dirty="0">
                <a:solidFill>
                  <a:schemeClr val="tx1"/>
                </a:solidFill>
              </a:rPr>
              <a:t>At the sending node, a frame in a data-link layer needs to be changed to bits, transformed to electromagnetic signals, and transmitted through the transmission media. At the receiving node, electromagnetic signals are received, transformed to bits, and put together to create a frame. </a:t>
            </a:r>
            <a:endParaRPr lang="en-US" sz="2000" dirty="0" smtClean="0">
              <a:solidFill>
                <a:schemeClr val="tx1"/>
              </a:solidFill>
            </a:endParaRPr>
          </a:p>
          <a:p>
            <a:pPr algn="just"/>
            <a:r>
              <a:rPr lang="en-US" sz="2000" dirty="0" smtClean="0">
                <a:solidFill>
                  <a:schemeClr val="tx1"/>
                </a:solidFill>
              </a:rPr>
              <a:t>Since </a:t>
            </a:r>
            <a:r>
              <a:rPr lang="en-US" sz="2000" dirty="0">
                <a:solidFill>
                  <a:schemeClr val="tx1"/>
                </a:solidFill>
              </a:rPr>
              <a:t>electromagnetic signals are susceptible to error, a frame is susceptible to error. The error needs first to be detected. After detection, it needs to be either corrected at the receiver node or discarded and retransmitted by the sending node</a:t>
            </a:r>
          </a:p>
        </p:txBody>
      </p:sp>
    </p:spTree>
    <p:extLst>
      <p:ext uri="{BB962C8B-B14F-4D97-AF65-F5344CB8AC3E}">
        <p14:creationId xmlns:p14="http://schemas.microsoft.com/office/powerpoint/2010/main" val="359427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141"/>
          </a:xfrm>
        </p:spPr>
        <p:txBody>
          <a:bodyPr>
            <a:normAutofit fontScale="90000"/>
          </a:bodyPr>
          <a:lstStyle/>
          <a:p>
            <a:r>
              <a:rPr lang="en-US" b="1" dirty="0"/>
              <a:t>Congestion Control</a:t>
            </a:r>
            <a:r>
              <a:rPr lang="en-US" dirty="0"/>
              <a:t/>
            </a:r>
            <a:br>
              <a:rPr lang="en-US" dirty="0"/>
            </a:br>
            <a:endParaRPr lang="en-US" dirty="0"/>
          </a:p>
        </p:txBody>
      </p:sp>
      <p:sp>
        <p:nvSpPr>
          <p:cNvPr id="3" name="Content Placeholder 2"/>
          <p:cNvSpPr>
            <a:spLocks noGrp="1"/>
          </p:cNvSpPr>
          <p:nvPr>
            <p:ph idx="1"/>
          </p:nvPr>
        </p:nvSpPr>
        <p:spPr>
          <a:xfrm>
            <a:off x="708338" y="1571223"/>
            <a:ext cx="11346287" cy="1906073"/>
          </a:xfrm>
        </p:spPr>
        <p:txBody>
          <a:bodyPr/>
          <a:lstStyle/>
          <a:p>
            <a:pPr algn="just"/>
            <a:r>
              <a:rPr lang="en-US" sz="2000" dirty="0"/>
              <a:t>Although a link may be congested with frames, which may result in frame loss, most data-link-layer protocols do not directly use a congestion control to alleviate congestion, although some wide-area networks do. In general, congestion control is considered an issue in the network layer or the transport layer because of its end-to-end nature</a:t>
            </a:r>
            <a:r>
              <a:rPr lang="en-US" sz="2000" dirty="0" smtClean="0"/>
              <a:t>.</a:t>
            </a:r>
          </a:p>
          <a:p>
            <a:pPr algn="just"/>
            <a:endParaRPr lang="en-US" sz="2000" dirty="0"/>
          </a:p>
          <a:p>
            <a:pPr marL="0" indent="0">
              <a:buNone/>
            </a:pPr>
            <a:endParaRPr lang="en-US" dirty="0"/>
          </a:p>
        </p:txBody>
      </p:sp>
    </p:spTree>
    <p:extLst>
      <p:ext uri="{BB962C8B-B14F-4D97-AF65-F5344CB8AC3E}">
        <p14:creationId xmlns:p14="http://schemas.microsoft.com/office/powerpoint/2010/main" val="66335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321</TotalTime>
  <Words>523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Century Gothic</vt:lpstr>
      <vt:lpstr>Wingdings 3</vt:lpstr>
      <vt:lpstr>Wisp</vt:lpstr>
      <vt:lpstr>Design Issues in Data Link Layer </vt:lpstr>
      <vt:lpstr>Framing   </vt:lpstr>
      <vt:lpstr>Flow Control </vt:lpstr>
      <vt:lpstr>Error Control </vt:lpstr>
      <vt:lpstr>Congestion Control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Issues in Data Link Layer</dc:title>
  <dc:creator>Microsoft account</dc:creator>
  <cp:lastModifiedBy>Microsoft account</cp:lastModifiedBy>
  <cp:revision>14</cp:revision>
  <dcterms:created xsi:type="dcterms:W3CDTF">2023-04-04T08:28:55Z</dcterms:created>
  <dcterms:modified xsi:type="dcterms:W3CDTF">2023-04-20T06:11:56Z</dcterms:modified>
</cp:coreProperties>
</file>