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9" r:id="rId5"/>
    <p:sldId id="259" r:id="rId6"/>
    <p:sldId id="285" r:id="rId7"/>
    <p:sldId id="286" r:id="rId8"/>
    <p:sldId id="268" r:id="rId9"/>
    <p:sldId id="264" r:id="rId10"/>
    <p:sldId id="265" r:id="rId11"/>
    <p:sldId id="287" r:id="rId12"/>
    <p:sldId id="284" r:id="rId13"/>
    <p:sldId id="273" r:id="rId14"/>
    <p:sldId id="274" r:id="rId15"/>
    <p:sldId id="275" r:id="rId16"/>
    <p:sldId id="276" r:id="rId17"/>
    <p:sldId id="277" r:id="rId18"/>
    <p:sldId id="278" r:id="rId19"/>
    <p:sldId id="279" r:id="rId20"/>
    <p:sldId id="281" r:id="rId21"/>
    <p:sldId id="288" r:id="rId22"/>
    <p:sldId id="282"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91" autoAdjust="0"/>
    <p:restoredTop sz="94660"/>
  </p:normalViewPr>
  <p:slideViewPr>
    <p:cSldViewPr snapToGrid="0">
      <p:cViewPr>
        <p:scale>
          <a:sx n="80" d="100"/>
          <a:sy n="80" d="100"/>
        </p:scale>
        <p:origin x="47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4BAEBB-5608-4CB8-88A2-7591C41DC397}" type="datetimeFigureOut">
              <a:rPr lang="en-US" smtClean="0"/>
              <a:t>06-May-23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36686DD-C077-4456-8199-6343CE65E1D4}" type="slidenum">
              <a:rPr lang="en-US" smtClean="0"/>
              <a:t>‹#›</a:t>
            </a:fld>
            <a:endParaRPr lang="en-US" dirty="0"/>
          </a:p>
        </p:txBody>
      </p:sp>
    </p:spTree>
    <p:extLst>
      <p:ext uri="{BB962C8B-B14F-4D97-AF65-F5344CB8AC3E}">
        <p14:creationId xmlns:p14="http://schemas.microsoft.com/office/powerpoint/2010/main" val="3801275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4BAEBB-5608-4CB8-88A2-7591C41DC397}" type="datetimeFigureOut">
              <a:rPr lang="en-US" smtClean="0"/>
              <a:t>06-May-23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36686DD-C077-4456-8199-6343CE65E1D4}" type="slidenum">
              <a:rPr lang="en-US" smtClean="0"/>
              <a:t>‹#›</a:t>
            </a:fld>
            <a:endParaRPr lang="en-US" dirty="0"/>
          </a:p>
        </p:txBody>
      </p:sp>
    </p:spTree>
    <p:extLst>
      <p:ext uri="{BB962C8B-B14F-4D97-AF65-F5344CB8AC3E}">
        <p14:creationId xmlns:p14="http://schemas.microsoft.com/office/powerpoint/2010/main" val="1671019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4BAEBB-5608-4CB8-88A2-7591C41DC397}" type="datetimeFigureOut">
              <a:rPr lang="en-US" smtClean="0"/>
              <a:t>06-May-23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36686DD-C077-4456-8199-6343CE65E1D4}"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46230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B4BAEBB-5608-4CB8-88A2-7591C41DC397}" type="datetimeFigureOut">
              <a:rPr lang="en-US" smtClean="0"/>
              <a:t>06-May-23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6686DD-C077-4456-8199-6343CE65E1D4}" type="slidenum">
              <a:rPr lang="en-US" smtClean="0"/>
              <a:t>‹#›</a:t>
            </a:fld>
            <a:endParaRPr lang="en-US" dirty="0"/>
          </a:p>
        </p:txBody>
      </p:sp>
    </p:spTree>
    <p:extLst>
      <p:ext uri="{BB962C8B-B14F-4D97-AF65-F5344CB8AC3E}">
        <p14:creationId xmlns:p14="http://schemas.microsoft.com/office/powerpoint/2010/main" val="1607102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B4BAEBB-5608-4CB8-88A2-7591C41DC397}" type="datetimeFigureOut">
              <a:rPr lang="en-US" smtClean="0"/>
              <a:t>06-May-23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6686DD-C077-4456-8199-6343CE65E1D4}"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66002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B4BAEBB-5608-4CB8-88A2-7591C41DC397}" type="datetimeFigureOut">
              <a:rPr lang="en-US" smtClean="0"/>
              <a:t>06-May-23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6686DD-C077-4456-8199-6343CE65E1D4}" type="slidenum">
              <a:rPr lang="en-US" smtClean="0"/>
              <a:t>‹#›</a:t>
            </a:fld>
            <a:endParaRPr lang="en-US" dirty="0"/>
          </a:p>
        </p:txBody>
      </p:sp>
    </p:spTree>
    <p:extLst>
      <p:ext uri="{BB962C8B-B14F-4D97-AF65-F5344CB8AC3E}">
        <p14:creationId xmlns:p14="http://schemas.microsoft.com/office/powerpoint/2010/main" val="3473805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4BAEBB-5608-4CB8-88A2-7591C41DC397}" type="datetimeFigureOut">
              <a:rPr lang="en-US" smtClean="0"/>
              <a:t>06-May-23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6686DD-C077-4456-8199-6343CE65E1D4}" type="slidenum">
              <a:rPr lang="en-US" smtClean="0"/>
              <a:t>‹#›</a:t>
            </a:fld>
            <a:endParaRPr lang="en-US" dirty="0"/>
          </a:p>
        </p:txBody>
      </p:sp>
    </p:spTree>
    <p:extLst>
      <p:ext uri="{BB962C8B-B14F-4D97-AF65-F5344CB8AC3E}">
        <p14:creationId xmlns:p14="http://schemas.microsoft.com/office/powerpoint/2010/main" val="2686147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4BAEBB-5608-4CB8-88A2-7591C41DC397}" type="datetimeFigureOut">
              <a:rPr lang="en-US" smtClean="0"/>
              <a:t>06-May-23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6686DD-C077-4456-8199-6343CE65E1D4}" type="slidenum">
              <a:rPr lang="en-US" smtClean="0"/>
              <a:t>‹#›</a:t>
            </a:fld>
            <a:endParaRPr lang="en-US" dirty="0"/>
          </a:p>
        </p:txBody>
      </p:sp>
    </p:spTree>
    <p:extLst>
      <p:ext uri="{BB962C8B-B14F-4D97-AF65-F5344CB8AC3E}">
        <p14:creationId xmlns:p14="http://schemas.microsoft.com/office/powerpoint/2010/main" val="987100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4BAEBB-5608-4CB8-88A2-7591C41DC397}" type="datetimeFigureOut">
              <a:rPr lang="en-US" smtClean="0"/>
              <a:t>06-May-23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6686DD-C077-4456-8199-6343CE65E1D4}" type="slidenum">
              <a:rPr lang="en-US" smtClean="0"/>
              <a:t>‹#›</a:t>
            </a:fld>
            <a:endParaRPr lang="en-US" dirty="0"/>
          </a:p>
        </p:txBody>
      </p:sp>
    </p:spTree>
    <p:extLst>
      <p:ext uri="{BB962C8B-B14F-4D97-AF65-F5344CB8AC3E}">
        <p14:creationId xmlns:p14="http://schemas.microsoft.com/office/powerpoint/2010/main" val="415377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4BAEBB-5608-4CB8-88A2-7591C41DC397}" type="datetimeFigureOut">
              <a:rPr lang="en-US" smtClean="0"/>
              <a:t>06-May-23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36686DD-C077-4456-8199-6343CE65E1D4}" type="slidenum">
              <a:rPr lang="en-US" smtClean="0"/>
              <a:t>‹#›</a:t>
            </a:fld>
            <a:endParaRPr lang="en-US" dirty="0"/>
          </a:p>
        </p:txBody>
      </p:sp>
    </p:spTree>
    <p:extLst>
      <p:ext uri="{BB962C8B-B14F-4D97-AF65-F5344CB8AC3E}">
        <p14:creationId xmlns:p14="http://schemas.microsoft.com/office/powerpoint/2010/main" val="1753431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4BAEBB-5608-4CB8-88A2-7591C41DC397}" type="datetimeFigureOut">
              <a:rPr lang="en-US" smtClean="0"/>
              <a:t>06-May-23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36686DD-C077-4456-8199-6343CE65E1D4}" type="slidenum">
              <a:rPr lang="en-US" smtClean="0"/>
              <a:t>‹#›</a:t>
            </a:fld>
            <a:endParaRPr lang="en-US" dirty="0"/>
          </a:p>
        </p:txBody>
      </p:sp>
    </p:spTree>
    <p:extLst>
      <p:ext uri="{BB962C8B-B14F-4D97-AF65-F5344CB8AC3E}">
        <p14:creationId xmlns:p14="http://schemas.microsoft.com/office/powerpoint/2010/main" val="4251307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4BAEBB-5608-4CB8-88A2-7591C41DC397}" type="datetimeFigureOut">
              <a:rPr lang="en-US" smtClean="0"/>
              <a:t>06-May-23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36686DD-C077-4456-8199-6343CE65E1D4}" type="slidenum">
              <a:rPr lang="en-US" smtClean="0"/>
              <a:t>‹#›</a:t>
            </a:fld>
            <a:endParaRPr lang="en-US" dirty="0"/>
          </a:p>
        </p:txBody>
      </p:sp>
    </p:spTree>
    <p:extLst>
      <p:ext uri="{BB962C8B-B14F-4D97-AF65-F5344CB8AC3E}">
        <p14:creationId xmlns:p14="http://schemas.microsoft.com/office/powerpoint/2010/main" val="1173000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4BAEBB-5608-4CB8-88A2-7591C41DC397}" type="datetimeFigureOut">
              <a:rPr lang="en-US" smtClean="0"/>
              <a:t>06-May-23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36686DD-C077-4456-8199-6343CE65E1D4}" type="slidenum">
              <a:rPr lang="en-US" smtClean="0"/>
              <a:t>‹#›</a:t>
            </a:fld>
            <a:endParaRPr lang="en-US" dirty="0"/>
          </a:p>
        </p:txBody>
      </p:sp>
    </p:spTree>
    <p:extLst>
      <p:ext uri="{BB962C8B-B14F-4D97-AF65-F5344CB8AC3E}">
        <p14:creationId xmlns:p14="http://schemas.microsoft.com/office/powerpoint/2010/main" val="2160740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4BAEBB-5608-4CB8-88A2-7591C41DC397}" type="datetimeFigureOut">
              <a:rPr lang="en-US" smtClean="0"/>
              <a:t>06-May-23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36686DD-C077-4456-8199-6343CE65E1D4}" type="slidenum">
              <a:rPr lang="en-US" smtClean="0"/>
              <a:t>‹#›</a:t>
            </a:fld>
            <a:endParaRPr lang="en-US" dirty="0"/>
          </a:p>
        </p:txBody>
      </p:sp>
    </p:spTree>
    <p:extLst>
      <p:ext uri="{BB962C8B-B14F-4D97-AF65-F5344CB8AC3E}">
        <p14:creationId xmlns:p14="http://schemas.microsoft.com/office/powerpoint/2010/main" val="1549205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4BAEBB-5608-4CB8-88A2-7591C41DC397}" type="datetimeFigureOut">
              <a:rPr lang="en-US" smtClean="0"/>
              <a:t>06-May-23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36686DD-C077-4456-8199-6343CE65E1D4}" type="slidenum">
              <a:rPr lang="en-US" smtClean="0"/>
              <a:t>‹#›</a:t>
            </a:fld>
            <a:endParaRPr lang="en-US" dirty="0"/>
          </a:p>
        </p:txBody>
      </p:sp>
    </p:spTree>
    <p:extLst>
      <p:ext uri="{BB962C8B-B14F-4D97-AF65-F5344CB8AC3E}">
        <p14:creationId xmlns:p14="http://schemas.microsoft.com/office/powerpoint/2010/main" val="1573176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4BAEBB-5608-4CB8-88A2-7591C41DC397}" type="datetimeFigureOut">
              <a:rPr lang="en-US" smtClean="0"/>
              <a:t>06-May-23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6686DD-C077-4456-8199-6343CE65E1D4}" type="slidenum">
              <a:rPr lang="en-US" smtClean="0"/>
              <a:t>‹#›</a:t>
            </a:fld>
            <a:endParaRPr lang="en-US" dirty="0"/>
          </a:p>
        </p:txBody>
      </p:sp>
    </p:spTree>
    <p:extLst>
      <p:ext uri="{BB962C8B-B14F-4D97-AF65-F5344CB8AC3E}">
        <p14:creationId xmlns:p14="http://schemas.microsoft.com/office/powerpoint/2010/main" val="3211619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B4BAEBB-5608-4CB8-88A2-7591C41DC397}" type="datetimeFigureOut">
              <a:rPr lang="en-US" smtClean="0"/>
              <a:t>06-May-23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36686DD-C077-4456-8199-6343CE65E1D4}" type="slidenum">
              <a:rPr lang="en-US" smtClean="0"/>
              <a:t>‹#›</a:t>
            </a:fld>
            <a:endParaRPr lang="en-US" dirty="0"/>
          </a:p>
        </p:txBody>
      </p:sp>
    </p:spTree>
    <p:extLst>
      <p:ext uri="{BB962C8B-B14F-4D97-AF65-F5344CB8AC3E}">
        <p14:creationId xmlns:p14="http://schemas.microsoft.com/office/powerpoint/2010/main" val="1538621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44514" y="721217"/>
            <a:ext cx="8915399" cy="708338"/>
          </a:xfrm>
        </p:spPr>
        <p:txBody>
          <a:bodyPr>
            <a:normAutofit fontScale="90000"/>
          </a:bodyPr>
          <a:lstStyle/>
          <a:p>
            <a:r>
              <a:rPr lang="en-US" dirty="0" smtClean="0"/>
              <a:t>Layering</a:t>
            </a:r>
            <a:endParaRPr lang="en-US" dirty="0"/>
          </a:p>
        </p:txBody>
      </p:sp>
      <p:sp>
        <p:nvSpPr>
          <p:cNvPr id="3" name="Subtitle 2"/>
          <p:cNvSpPr>
            <a:spLocks noGrp="1"/>
          </p:cNvSpPr>
          <p:nvPr>
            <p:ph type="subTitle" idx="1"/>
          </p:nvPr>
        </p:nvSpPr>
        <p:spPr>
          <a:xfrm>
            <a:off x="1708618" y="1635617"/>
            <a:ext cx="10187189" cy="3232597"/>
          </a:xfrm>
        </p:spPr>
        <p:txBody>
          <a:bodyPr>
            <a:noAutofit/>
          </a:bodyPr>
          <a:lstStyle/>
          <a:p>
            <a:pPr marL="457200" indent="-457200" algn="just">
              <a:buFont typeface="Arial" panose="020B0604020202020204" pitchFamily="34" charset="0"/>
              <a:buChar char="•"/>
            </a:pPr>
            <a:r>
              <a:rPr lang="en-US" sz="3200" dirty="0">
                <a:solidFill>
                  <a:schemeClr val="tx1"/>
                </a:solidFill>
              </a:rPr>
              <a:t>layering means to break up the sending of messages into separate components and activities. Each component handles a different part of the communication. </a:t>
            </a:r>
            <a:endParaRPr lang="en-US" sz="3200" dirty="0" smtClean="0">
              <a:solidFill>
                <a:schemeClr val="tx1"/>
              </a:solidFill>
            </a:endParaRPr>
          </a:p>
          <a:p>
            <a:pPr marL="457200" indent="-457200" algn="just">
              <a:buFont typeface="Arial" panose="020B0604020202020204" pitchFamily="34" charset="0"/>
              <a:buChar char="•"/>
            </a:pPr>
            <a:r>
              <a:rPr lang="en-US" sz="3200" dirty="0" smtClean="0">
                <a:solidFill>
                  <a:schemeClr val="tx1"/>
                </a:solidFill>
              </a:rPr>
              <a:t>This </a:t>
            </a:r>
            <a:r>
              <a:rPr lang="en-US" sz="3200" dirty="0">
                <a:solidFill>
                  <a:schemeClr val="tx1"/>
                </a:solidFill>
              </a:rPr>
              <a:t>can be referred to as the Transmission Control Protocol/Internet Protocol (TCP/IP) model.</a:t>
            </a:r>
          </a:p>
        </p:txBody>
      </p:sp>
    </p:spTree>
    <p:extLst>
      <p:ext uri="{BB962C8B-B14F-4D97-AF65-F5344CB8AC3E}">
        <p14:creationId xmlns:p14="http://schemas.microsoft.com/office/powerpoint/2010/main" val="521392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4101" y="412125"/>
            <a:ext cx="10457645" cy="5499098"/>
          </a:xfrm>
        </p:spPr>
        <p:txBody>
          <a:bodyPr/>
          <a:lstStyle/>
          <a:p>
            <a:r>
              <a:rPr lang="en-US" sz="2000" b="1" dirty="0"/>
              <a:t>Logical Addressing</a:t>
            </a:r>
          </a:p>
          <a:p>
            <a:pPr algn="just"/>
            <a:r>
              <a:rPr lang="en-US" sz="2400" dirty="0"/>
              <a:t>Every computer in a network has a unique IP address. The network layer assigns sender and receiver’s IP addresses to each segment or datagram to form an IP Packet. IP addresses are assigned to ensure that each IP packet can reach the correct destination present in different networks.</a:t>
            </a:r>
          </a:p>
          <a:p>
            <a:r>
              <a:rPr lang="en-US" sz="2000" b="1" dirty="0"/>
              <a:t>Routing</a:t>
            </a:r>
          </a:p>
          <a:p>
            <a:pPr algn="just"/>
            <a:r>
              <a:rPr lang="en-US" sz="2000" dirty="0"/>
              <a:t>Routing is a method of moving an IP packet from source to destination present in different networks. Routing is not needed if the source and destination computers are present in the same </a:t>
            </a:r>
            <a:r>
              <a:rPr lang="en-US" sz="2000" dirty="0" smtClean="0"/>
              <a:t>network.</a:t>
            </a:r>
          </a:p>
          <a:p>
            <a:pPr algn="just"/>
            <a:r>
              <a:rPr lang="en-US" sz="2000" dirty="0" smtClean="0"/>
              <a:t>For </a:t>
            </a:r>
            <a:r>
              <a:rPr lang="en-US" sz="2000" dirty="0"/>
              <a:t>communications within a network, the task is usually simple. </a:t>
            </a:r>
            <a:r>
              <a:rPr lang="en-US" sz="2000" dirty="0" smtClean="0"/>
              <a:t>module </a:t>
            </a:r>
            <a:r>
              <a:rPr lang="en-US" sz="2000" dirty="0"/>
              <a:t>takes the destination IP address from the IP packet and returns the MAC address of the destination computer. It is then used to create an Ethernet frame which is delivered directly to the destination as it is present in the same network, . no routing is needed</a:t>
            </a:r>
            <a:r>
              <a:rPr lang="en-US" dirty="0"/>
              <a:t>.</a:t>
            </a:r>
          </a:p>
          <a:p>
            <a:endParaRPr lang="en-US" dirty="0"/>
          </a:p>
        </p:txBody>
      </p:sp>
    </p:spTree>
    <p:extLst>
      <p:ext uri="{BB962C8B-B14F-4D97-AF65-F5344CB8AC3E}">
        <p14:creationId xmlns:p14="http://schemas.microsoft.com/office/powerpoint/2010/main" val="1752674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60746"/>
          </a:xfrm>
        </p:spPr>
        <p:txBody>
          <a:bodyPr>
            <a:normAutofit fontScale="90000"/>
          </a:bodyPr>
          <a:lstStyle/>
          <a:p>
            <a:r>
              <a:rPr lang="en-US" dirty="0" smtClean="0"/>
              <a:t>Physical layer </a:t>
            </a:r>
            <a:endParaRPr lang="en-US" dirty="0"/>
          </a:p>
        </p:txBody>
      </p:sp>
      <p:sp>
        <p:nvSpPr>
          <p:cNvPr id="3" name="Content Placeholder 2"/>
          <p:cNvSpPr>
            <a:spLocks noGrp="1"/>
          </p:cNvSpPr>
          <p:nvPr>
            <p:ph idx="1"/>
          </p:nvPr>
        </p:nvSpPr>
        <p:spPr>
          <a:xfrm>
            <a:off x="2202287" y="1635617"/>
            <a:ext cx="9302325" cy="3825025"/>
          </a:xfrm>
        </p:spPr>
        <p:txBody>
          <a:bodyPr>
            <a:noAutofit/>
          </a:bodyPr>
          <a:lstStyle/>
          <a:p>
            <a:pPr algn="just"/>
            <a:r>
              <a:rPr lang="en-US" sz="2400" dirty="0" smtClean="0"/>
              <a:t>the </a:t>
            </a:r>
            <a:r>
              <a:rPr lang="en-US" sz="2400" dirty="0"/>
              <a:t>physical layer is responsible for carrying individual bits in a frame across the link. Although the physical layer is the lowest level in the TCPIIP protocol suite, the communication between two devices at the physical layer is still a logical communication because there is another, hidden layer, the transmission media, under the physical layer. </a:t>
            </a:r>
            <a:endParaRPr lang="en-US" sz="2400" dirty="0" smtClean="0"/>
          </a:p>
          <a:p>
            <a:pPr algn="just"/>
            <a:r>
              <a:rPr lang="en-US" sz="2400" dirty="0" smtClean="0"/>
              <a:t>Two </a:t>
            </a:r>
            <a:r>
              <a:rPr lang="en-US" sz="2400" dirty="0"/>
              <a:t>devices are connected by a transmission medium (cable or air). We need to know that the transmission medium does not carry bits; it carries electrical or optical signals.</a:t>
            </a:r>
          </a:p>
        </p:txBody>
      </p:sp>
    </p:spTree>
    <p:extLst>
      <p:ext uri="{BB962C8B-B14F-4D97-AF65-F5344CB8AC3E}">
        <p14:creationId xmlns:p14="http://schemas.microsoft.com/office/powerpoint/2010/main" val="35516235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t>
            </a:r>
            <a:endParaRPr lang="en-US" dirty="0"/>
          </a:p>
        </p:txBody>
      </p:sp>
      <p:sp>
        <p:nvSpPr>
          <p:cNvPr id="3" name="Content Placeholder 2"/>
          <p:cNvSpPr>
            <a:spLocks noGrp="1"/>
          </p:cNvSpPr>
          <p:nvPr>
            <p:ph idx="1"/>
          </p:nvPr>
        </p:nvSpPr>
        <p:spPr/>
        <p:txBody>
          <a:bodyPr/>
          <a:lstStyle/>
          <a:p>
            <a:r>
              <a:rPr lang="en-US" dirty="0"/>
              <a:t>It is used in many varieties of fields even after three to four decades after its introduction.</a:t>
            </a:r>
          </a:p>
          <a:p>
            <a:r>
              <a:rPr lang="en-US" dirty="0"/>
              <a:t>It helps to communicate between heterogeneous networks (i.e., networks with many differences like that in protocols, etc.)</a:t>
            </a:r>
          </a:p>
          <a:p>
            <a:r>
              <a:rPr lang="en-US" dirty="0"/>
              <a:t>It follows a client-server architecture. Therefore, more devices can be added or removed easily because of its scalability.</a:t>
            </a:r>
          </a:p>
          <a:p>
            <a:endParaRPr lang="en-US" dirty="0"/>
          </a:p>
        </p:txBody>
      </p:sp>
    </p:spTree>
    <p:extLst>
      <p:ext uri="{BB962C8B-B14F-4D97-AF65-F5344CB8AC3E}">
        <p14:creationId xmlns:p14="http://schemas.microsoft.com/office/powerpoint/2010/main" val="32816552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738" y="206063"/>
            <a:ext cx="9881874" cy="850006"/>
          </a:xfrm>
        </p:spPr>
        <p:txBody>
          <a:bodyPr/>
          <a:lstStyle/>
          <a:p>
            <a:r>
              <a:rPr lang="en-US" dirty="0" smtClean="0"/>
              <a:t>OSI Reference Model </a:t>
            </a:r>
            <a:endParaRPr lang="en-US" dirty="0"/>
          </a:p>
        </p:txBody>
      </p:sp>
      <p:sp>
        <p:nvSpPr>
          <p:cNvPr id="3" name="Content Placeholder 2"/>
          <p:cNvSpPr>
            <a:spLocks noGrp="1"/>
          </p:cNvSpPr>
          <p:nvPr>
            <p:ph idx="1"/>
          </p:nvPr>
        </p:nvSpPr>
        <p:spPr>
          <a:xfrm>
            <a:off x="1622738" y="1154804"/>
            <a:ext cx="9881874" cy="5703195"/>
          </a:xfrm>
        </p:spPr>
        <p:txBody>
          <a:bodyPr>
            <a:normAutofit/>
          </a:bodyPr>
          <a:lstStyle/>
          <a:p>
            <a:pPr lvl="0"/>
            <a:r>
              <a:rPr lang="en-US" sz="2000" dirty="0"/>
              <a:t>OSI stands for Open Systems </a:t>
            </a:r>
            <a:r>
              <a:rPr lang="en-US" sz="2000" dirty="0" smtClean="0"/>
              <a:t>Interconnection Created </a:t>
            </a:r>
            <a:r>
              <a:rPr lang="en-US" sz="2000" dirty="0"/>
              <a:t>by International Standards Organization (ISO</a:t>
            </a:r>
            <a:r>
              <a:rPr lang="en-US" sz="2000" dirty="0" smtClean="0"/>
              <a:t>).</a:t>
            </a:r>
            <a:endParaRPr lang="en-US" sz="2000" dirty="0"/>
          </a:p>
          <a:p>
            <a:r>
              <a:rPr lang="en-US" sz="2000" dirty="0"/>
              <a:t>This layered model is a conceptualized view of how one system should communicate with the other, using various protocols defined in each layer. Further, each layer is designated to a well-defined part of communication system</a:t>
            </a:r>
            <a:r>
              <a:rPr lang="en-US" sz="2000" dirty="0" smtClean="0"/>
              <a:t>.</a:t>
            </a:r>
          </a:p>
          <a:p>
            <a:endParaRPr lang="en-US" sz="2400" dirty="0"/>
          </a:p>
          <a:p>
            <a:endParaRPr lang="en-US" sz="2400" dirty="0"/>
          </a:p>
        </p:txBody>
      </p:sp>
      <p:pic>
        <p:nvPicPr>
          <p:cNvPr id="4" name="Picture 3"/>
          <p:cNvPicPr>
            <a:picLocks noChangeAspect="1"/>
          </p:cNvPicPr>
          <p:nvPr/>
        </p:nvPicPr>
        <p:blipFill>
          <a:blip r:embed="rId2"/>
          <a:stretch>
            <a:fillRect/>
          </a:stretch>
        </p:blipFill>
        <p:spPr>
          <a:xfrm>
            <a:off x="4262605" y="2434106"/>
            <a:ext cx="3761770" cy="4423893"/>
          </a:xfrm>
          <a:prstGeom prst="rect">
            <a:avLst/>
          </a:prstGeom>
        </p:spPr>
      </p:pic>
    </p:spTree>
    <p:extLst>
      <p:ext uri="{BB962C8B-B14F-4D97-AF65-F5344CB8AC3E}">
        <p14:creationId xmlns:p14="http://schemas.microsoft.com/office/powerpoint/2010/main" val="1026808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980" y="180304"/>
            <a:ext cx="9907633" cy="772733"/>
          </a:xfrm>
        </p:spPr>
        <p:txBody>
          <a:bodyPr>
            <a:normAutofit fontScale="90000"/>
          </a:bodyPr>
          <a:lstStyle/>
          <a:p>
            <a:pPr algn="ctr"/>
            <a:r>
              <a:rPr lang="en-US" dirty="0">
                <a:latin typeface="+mn-lt"/>
              </a:rPr>
              <a:t>The </a:t>
            </a:r>
            <a:r>
              <a:rPr lang="en-US" dirty="0" smtClean="0">
                <a:latin typeface="+mn-lt"/>
              </a:rPr>
              <a:t>Interaction </a:t>
            </a:r>
            <a:r>
              <a:rPr lang="en-US" dirty="0">
                <a:latin typeface="+mn-lt"/>
              </a:rPr>
              <a:t>between layers in the OSI model</a:t>
            </a:r>
            <a:r>
              <a:rPr lang="en-US" dirty="0"/>
              <a:t/>
            </a:r>
            <a:br>
              <a:rPr lang="en-US" dirty="0"/>
            </a:br>
            <a:endParaRPr lang="en-US" dirty="0"/>
          </a:p>
        </p:txBody>
      </p:sp>
      <p:pic>
        <p:nvPicPr>
          <p:cNvPr id="2051" name="image4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7138" y="1056066"/>
            <a:ext cx="8332631" cy="5110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6064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739" y="624110"/>
            <a:ext cx="3760630" cy="599383"/>
          </a:xfrm>
        </p:spPr>
        <p:txBody>
          <a:bodyPr>
            <a:normAutofit fontScale="90000"/>
          </a:bodyPr>
          <a:lstStyle/>
          <a:p>
            <a:r>
              <a:rPr lang="en-US" dirty="0" smtClean="0"/>
              <a:t>1. Physical </a:t>
            </a:r>
            <a:r>
              <a:rPr lang="en-US" dirty="0"/>
              <a:t>Layer</a:t>
            </a:r>
            <a:br>
              <a:rPr lang="en-US" dirty="0"/>
            </a:br>
            <a:endParaRPr lang="en-US" dirty="0"/>
          </a:p>
        </p:txBody>
      </p:sp>
      <p:sp>
        <p:nvSpPr>
          <p:cNvPr id="3" name="Content Placeholder 2"/>
          <p:cNvSpPr>
            <a:spLocks noGrp="1"/>
          </p:cNvSpPr>
          <p:nvPr>
            <p:ph idx="1"/>
          </p:nvPr>
        </p:nvSpPr>
        <p:spPr>
          <a:xfrm>
            <a:off x="1043190" y="1631324"/>
            <a:ext cx="10818252" cy="2399763"/>
          </a:xfrm>
        </p:spPr>
        <p:txBody>
          <a:bodyPr>
            <a:normAutofit lnSpcReduction="10000"/>
          </a:bodyPr>
          <a:lstStyle/>
          <a:p>
            <a:r>
              <a:rPr lang="en-US" sz="2400" dirty="0"/>
              <a:t>The Physical Layer is the lowermost layer in the OSI model and its major responsibility includes the actual propagation of the unstructured data bits (0’s and 1’s) across the network, from the physical layer of the sending device to the physical layer of the receiving device</a:t>
            </a:r>
            <a:r>
              <a:rPr lang="en-US" sz="2400" dirty="0" smtClean="0"/>
              <a:t>.</a:t>
            </a:r>
          </a:p>
          <a:p>
            <a:r>
              <a:rPr lang="en-US" sz="2400" dirty="0"/>
              <a:t>The Physical layer contains information in the form of bits. It transmits individual bits from one node to the next node. The transmission media defined by the physical layer include metallic cable, optical fiber, and the wireless radio-wave.</a:t>
            </a:r>
            <a:endParaRPr lang="en-US" sz="2400" dirty="0" smtClean="0"/>
          </a:p>
          <a:p>
            <a:endParaRPr lang="en-US" sz="2400" dirty="0" smtClean="0"/>
          </a:p>
          <a:p>
            <a:endParaRPr lang="en-US" dirty="0"/>
          </a:p>
        </p:txBody>
      </p:sp>
      <p:pic>
        <p:nvPicPr>
          <p:cNvPr id="9" name="image43.jpeg"/>
          <p:cNvPicPr>
            <a:picLocks noChangeAspect="1" noChangeArrowheads="1"/>
          </p:cNvPicPr>
          <p:nvPr/>
        </p:nvPicPr>
        <p:blipFill rotWithShape="1">
          <a:blip r:embed="rId2">
            <a:extLst>
              <a:ext uri="{28A0092B-C50C-407E-A947-70E740481C1C}">
                <a14:useLocalDpi xmlns:a14="http://schemas.microsoft.com/office/drawing/2010/main" val="0"/>
              </a:ext>
            </a:extLst>
          </a:blip>
          <a:srcRect t="12465"/>
          <a:stretch/>
        </p:blipFill>
        <p:spPr bwMode="auto">
          <a:xfrm>
            <a:off x="3425780" y="3902299"/>
            <a:ext cx="5154902" cy="2446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77041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2587" y="624110"/>
            <a:ext cx="9972026" cy="728172"/>
          </a:xfrm>
        </p:spPr>
        <p:txBody>
          <a:bodyPr/>
          <a:lstStyle/>
          <a:p>
            <a:r>
              <a:rPr lang="en-US" dirty="0" smtClean="0"/>
              <a:t>2. Data-Link Layer </a:t>
            </a:r>
            <a:endParaRPr lang="en-US" dirty="0"/>
          </a:p>
        </p:txBody>
      </p:sp>
      <p:sp>
        <p:nvSpPr>
          <p:cNvPr id="3" name="Content Placeholder 2"/>
          <p:cNvSpPr>
            <a:spLocks noGrp="1"/>
          </p:cNvSpPr>
          <p:nvPr>
            <p:ph idx="1"/>
          </p:nvPr>
        </p:nvSpPr>
        <p:spPr>
          <a:xfrm>
            <a:off x="1532587" y="1506828"/>
            <a:ext cx="9972025" cy="5351172"/>
          </a:xfrm>
        </p:spPr>
        <p:txBody>
          <a:bodyPr>
            <a:noAutofit/>
          </a:bodyPr>
          <a:lstStyle/>
          <a:p>
            <a:r>
              <a:rPr lang="en-US" sz="2400" dirty="0"/>
              <a:t>It is the second layer of the OSI model. The data link layer is responsible for providing error-free communication across the physical link connecting the primary and secondary nodes within a network</a:t>
            </a:r>
            <a:r>
              <a:rPr lang="en-US" sz="2400" dirty="0" smtClean="0"/>
              <a:t>.</a:t>
            </a:r>
          </a:p>
          <a:p>
            <a:r>
              <a:rPr lang="en-US" sz="2400" dirty="0" smtClean="0"/>
              <a:t>Functions </a:t>
            </a:r>
            <a:r>
              <a:rPr lang="en-US" sz="2400" dirty="0"/>
              <a:t>of the Data-link layer</a:t>
            </a:r>
          </a:p>
          <a:p>
            <a:r>
              <a:rPr lang="en-US" sz="2400" b="1" dirty="0"/>
              <a:t>Framing:</a:t>
            </a:r>
            <a:r>
              <a:rPr lang="en-US" sz="2400" dirty="0"/>
              <a:t> The data link layer translates the physical's raw bit stream into packets known as Frames. The Data link layer adds the header and trailer to the frame. The header which is added to the frame contains the hardware destination and source address.</a:t>
            </a:r>
          </a:p>
          <a:p>
            <a:pPr>
              <a:spcBef>
                <a:spcPts val="0"/>
              </a:spcBef>
              <a:spcAft>
                <a:spcPts val="600"/>
              </a:spcAft>
            </a:pPr>
            <a:endParaRPr lang="en-US" sz="2400" dirty="0"/>
          </a:p>
        </p:txBody>
      </p:sp>
    </p:spTree>
    <p:extLst>
      <p:ext uri="{BB962C8B-B14F-4D97-AF65-F5344CB8AC3E}">
        <p14:creationId xmlns:p14="http://schemas.microsoft.com/office/powerpoint/2010/main" val="592067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0918" y="592428"/>
            <a:ext cx="9491730" cy="5331854"/>
          </a:xfrm>
        </p:spPr>
        <p:txBody>
          <a:bodyPr>
            <a:normAutofit/>
          </a:bodyPr>
          <a:lstStyle/>
          <a:p>
            <a:r>
              <a:rPr lang="en-US" b="1" dirty="0"/>
              <a:t>Error handling </a:t>
            </a:r>
            <a:r>
              <a:rPr lang="en-US" dirty="0"/>
              <a:t>− It is used to soles the damaged, lost, and duplicate frames.</a:t>
            </a:r>
          </a:p>
          <a:p>
            <a:r>
              <a:rPr lang="en-US" b="1" dirty="0"/>
              <a:t>Flow Control </a:t>
            </a:r>
            <a:r>
              <a:rPr lang="en-US" dirty="0"/>
              <a:t>− It keeps a fast transmitter from flooding a slow receiver.</a:t>
            </a:r>
          </a:p>
          <a:p>
            <a:r>
              <a:rPr lang="en-US" b="1" dirty="0"/>
              <a:t>Access Control </a:t>
            </a:r>
            <a:r>
              <a:rPr lang="en-US" dirty="0"/>
              <a:t>− In access control, if many hosts have usage of the medium, When a single communication channel is shared by multiple devices, the MAC sub-layer of data link layer helps to determine which device has control over the channel at a given time.</a:t>
            </a:r>
          </a:p>
          <a:p>
            <a:endParaRPr lang="en-US" dirty="0"/>
          </a:p>
        </p:txBody>
      </p:sp>
    </p:spTree>
    <p:extLst>
      <p:ext uri="{BB962C8B-B14F-4D97-AF65-F5344CB8AC3E}">
        <p14:creationId xmlns:p14="http://schemas.microsoft.com/office/powerpoint/2010/main" val="10552428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981" y="624110"/>
            <a:ext cx="9907632" cy="792566"/>
          </a:xfrm>
        </p:spPr>
        <p:txBody>
          <a:bodyPr>
            <a:normAutofit fontScale="90000"/>
          </a:bodyPr>
          <a:lstStyle/>
          <a:p>
            <a:r>
              <a:rPr lang="en-US" dirty="0" smtClean="0"/>
              <a:t>3. Network </a:t>
            </a:r>
            <a:r>
              <a:rPr lang="en-US" dirty="0"/>
              <a:t>Layer</a:t>
            </a:r>
            <a:br>
              <a:rPr lang="en-US" dirty="0"/>
            </a:br>
            <a:endParaRPr lang="en-US" dirty="0"/>
          </a:p>
        </p:txBody>
      </p:sp>
      <p:sp>
        <p:nvSpPr>
          <p:cNvPr id="3" name="Content Placeholder 2"/>
          <p:cNvSpPr>
            <a:spLocks noGrp="1"/>
          </p:cNvSpPr>
          <p:nvPr>
            <p:ph idx="1"/>
          </p:nvPr>
        </p:nvSpPr>
        <p:spPr>
          <a:xfrm>
            <a:off x="1416676" y="1416676"/>
            <a:ext cx="10087936" cy="5441324"/>
          </a:xfrm>
        </p:spPr>
        <p:txBody>
          <a:bodyPr>
            <a:normAutofit/>
          </a:bodyPr>
          <a:lstStyle/>
          <a:p>
            <a:pPr algn="just"/>
            <a:r>
              <a:rPr lang="en-US" sz="2400" dirty="0">
                <a:solidFill>
                  <a:schemeClr val="tx1"/>
                </a:solidFill>
              </a:rPr>
              <a:t>The network layer provides details that enable data to be routed between devices in an environment using multiple networks, sub-networks, or both.</a:t>
            </a:r>
          </a:p>
          <a:p>
            <a:pPr algn="just"/>
            <a:r>
              <a:rPr lang="en-US" sz="2400" dirty="0">
                <a:solidFill>
                  <a:schemeClr val="tx1"/>
                </a:solidFill>
              </a:rPr>
              <a:t>The networking components that operate at the network layer include routers and their software. It determines which network configuration is most appropriate for the function provided by the network and addresses and routes data within a network by establishing, maintaining, and terminating connectors between them.</a:t>
            </a:r>
          </a:p>
          <a:p>
            <a:pPr algn="just"/>
            <a:r>
              <a:rPr lang="en-US" sz="2400" dirty="0">
                <a:solidFill>
                  <a:schemeClr val="tx1"/>
                </a:solidFill>
              </a:rPr>
              <a:t>It provides the upper layers of the hierarchy with independence from the data transmission and switching technologies used to interconnect systems.</a:t>
            </a:r>
          </a:p>
          <a:p>
            <a:endParaRPr lang="en-US" dirty="0"/>
          </a:p>
        </p:txBody>
      </p:sp>
    </p:spTree>
    <p:extLst>
      <p:ext uri="{BB962C8B-B14F-4D97-AF65-F5344CB8AC3E}">
        <p14:creationId xmlns:p14="http://schemas.microsoft.com/office/powerpoint/2010/main" val="4344876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649" y="624110"/>
            <a:ext cx="9765964" cy="560746"/>
          </a:xfrm>
        </p:spPr>
        <p:txBody>
          <a:bodyPr>
            <a:normAutofit fontScale="90000"/>
          </a:bodyPr>
          <a:lstStyle/>
          <a:p>
            <a:r>
              <a:rPr lang="en-US" dirty="0" smtClean="0"/>
              <a:t>4. Transport </a:t>
            </a:r>
            <a:r>
              <a:rPr lang="en-US" dirty="0"/>
              <a:t>Layer</a:t>
            </a:r>
            <a:br>
              <a:rPr lang="en-US" dirty="0"/>
            </a:br>
            <a:endParaRPr lang="en-US" dirty="0"/>
          </a:p>
        </p:txBody>
      </p:sp>
      <p:sp>
        <p:nvSpPr>
          <p:cNvPr id="3" name="Content Placeholder 2"/>
          <p:cNvSpPr>
            <a:spLocks noGrp="1"/>
          </p:cNvSpPr>
          <p:nvPr>
            <p:ph idx="1"/>
          </p:nvPr>
        </p:nvSpPr>
        <p:spPr>
          <a:xfrm>
            <a:off x="965915" y="1339403"/>
            <a:ext cx="10985679" cy="4945487"/>
          </a:xfrm>
        </p:spPr>
        <p:txBody>
          <a:bodyPr>
            <a:normAutofit lnSpcReduction="10000"/>
          </a:bodyPr>
          <a:lstStyle/>
          <a:p>
            <a:pPr algn="just"/>
            <a:r>
              <a:rPr lang="en-US" sz="2400" dirty="0"/>
              <a:t>We can say that the transport layer controls and ensures the end-to-end integrity of the data message propagated through the network between two devices, providing the reliable, transparent transfer of data between the endpoints</a:t>
            </a:r>
            <a:r>
              <a:rPr lang="en-US" sz="2400" dirty="0" smtClean="0"/>
              <a:t>.</a:t>
            </a:r>
          </a:p>
          <a:p>
            <a:pPr algn="just"/>
            <a:r>
              <a:rPr lang="en-US" sz="2400" b="1" dirty="0"/>
              <a:t>Segmentation and Reassembly</a:t>
            </a:r>
            <a:r>
              <a:rPr lang="en-US" sz="2400" dirty="0"/>
              <a:t> − In this, a message is divided into small pieces. Reassemble the message correctly upon arriving at the destination.</a:t>
            </a:r>
          </a:p>
          <a:p>
            <a:pPr algn="just"/>
            <a:r>
              <a:rPr lang="en-US" sz="2400" b="1" dirty="0"/>
              <a:t>Reliability</a:t>
            </a:r>
            <a:r>
              <a:rPr lang="en-US" sz="2400" dirty="0"/>
              <a:t> − It ensures that packets arrive at their destination. Reassembles out-of-order messages.</a:t>
            </a:r>
          </a:p>
          <a:p>
            <a:pPr algn="just"/>
            <a:r>
              <a:rPr lang="en-US" sz="2400" b="1" dirty="0"/>
              <a:t>Service Decisions</a:t>
            </a:r>
            <a:r>
              <a:rPr lang="en-US" sz="2400" dirty="0"/>
              <a:t> − It is used to check what types of service to provide error-free point-to-point, datagram, etc.</a:t>
            </a:r>
          </a:p>
          <a:p>
            <a:pPr algn="just"/>
            <a:r>
              <a:rPr lang="en-US" sz="2400" b="1" dirty="0"/>
              <a:t>Mapping</a:t>
            </a:r>
            <a:r>
              <a:rPr lang="en-US" sz="2400" dirty="0"/>
              <a:t> − It determines which messages belong to which connections.</a:t>
            </a:r>
          </a:p>
          <a:p>
            <a:pPr algn="just"/>
            <a:r>
              <a:rPr lang="en-US" sz="2400" b="1" dirty="0"/>
              <a:t>Naming</a:t>
            </a:r>
            <a:r>
              <a:rPr lang="en-US" sz="2400" dirty="0"/>
              <a:t> − It must be translated into an internal address and route, send to node XYZ.</a:t>
            </a:r>
          </a:p>
          <a:p>
            <a:pPr algn="just"/>
            <a:r>
              <a:rPr lang="en-US" sz="2400" b="1" dirty="0"/>
              <a:t>Flow Control</a:t>
            </a:r>
            <a:r>
              <a:rPr lang="en-US" sz="2400" dirty="0"/>
              <a:t> − It keeps a fast transmitter from flooding a slow receiver.</a:t>
            </a:r>
          </a:p>
          <a:p>
            <a:pPr algn="just"/>
            <a:r>
              <a:rPr lang="en-US" sz="2400" b="1" dirty="0"/>
              <a:t>Error Control</a:t>
            </a:r>
            <a:r>
              <a:rPr lang="en-US" sz="2400" dirty="0"/>
              <a:t> − To retransmit the damaged segments.</a:t>
            </a:r>
          </a:p>
          <a:p>
            <a:endParaRPr lang="en-US" sz="2400" dirty="0"/>
          </a:p>
        </p:txBody>
      </p:sp>
    </p:spTree>
    <p:extLst>
      <p:ext uri="{BB962C8B-B14F-4D97-AF65-F5344CB8AC3E}">
        <p14:creationId xmlns:p14="http://schemas.microsoft.com/office/powerpoint/2010/main" val="2293581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89259"/>
            <a:ext cx="8911687" cy="1668330"/>
          </a:xfrm>
        </p:spPr>
        <p:txBody>
          <a:bodyPr>
            <a:normAutofit/>
          </a:bodyPr>
          <a:lstStyle/>
          <a:p>
            <a:r>
              <a:rPr lang="en-US" dirty="0" smtClean="0"/>
              <a:t>TCP/IP</a:t>
            </a:r>
            <a:br>
              <a:rPr lang="en-US" dirty="0" smtClean="0"/>
            </a:br>
            <a:r>
              <a:rPr lang="en-US" sz="2800" dirty="0" smtClean="0"/>
              <a:t>TCP Stands For Transmission Control Protocol.</a:t>
            </a:r>
            <a:r>
              <a:rPr lang="en-US" sz="2800" dirty="0"/>
              <a:t/>
            </a:r>
            <a:br>
              <a:rPr lang="en-US" sz="2800" dirty="0"/>
            </a:br>
            <a:r>
              <a:rPr lang="en-US" sz="2800" dirty="0" smtClean="0"/>
              <a:t>IP Stands For Internet Protocol</a:t>
            </a:r>
            <a:endParaRPr lang="en-US" sz="2800" dirty="0"/>
          </a:p>
        </p:txBody>
      </p:sp>
      <p:sp>
        <p:nvSpPr>
          <p:cNvPr id="3" name="Content Placeholder 2"/>
          <p:cNvSpPr>
            <a:spLocks noGrp="1"/>
          </p:cNvSpPr>
          <p:nvPr>
            <p:ph idx="1"/>
          </p:nvPr>
        </p:nvSpPr>
        <p:spPr>
          <a:xfrm>
            <a:off x="1712890" y="1957589"/>
            <a:ext cx="10032642" cy="3490173"/>
          </a:xfrm>
        </p:spPr>
        <p:txBody>
          <a:bodyPr/>
          <a:lstStyle/>
          <a:p>
            <a:r>
              <a:rPr lang="en-US" sz="2400" dirty="0" smtClean="0"/>
              <a:t>The Main Use of the TCP/IP is a Network Model Designed to support Network Communication, Even if the Computer Are from the different manufactures pc’s .</a:t>
            </a:r>
          </a:p>
          <a:p>
            <a:r>
              <a:rPr lang="en-US" sz="2400" dirty="0" smtClean="0"/>
              <a:t>TCP/IP is a Practical Model Developed to meet the Needs of the Original Internet design. TCP/IP are the set of Two Protocols it consist of Numerous </a:t>
            </a:r>
            <a:r>
              <a:rPr lang="en-US" sz="2400" dirty="0"/>
              <a:t>Protocols </a:t>
            </a:r>
            <a:r>
              <a:rPr lang="en-US" sz="2400" dirty="0" smtClean="0"/>
              <a:t>at different Layers.</a:t>
            </a:r>
          </a:p>
          <a:p>
            <a:r>
              <a:rPr lang="en-US" sz="2400" dirty="0"/>
              <a:t>The TCP/IP model consists of </a:t>
            </a:r>
            <a:r>
              <a:rPr lang="en-US" sz="2400" dirty="0" smtClean="0"/>
              <a:t>four </a:t>
            </a:r>
            <a:r>
              <a:rPr lang="en-US" sz="2400" dirty="0"/>
              <a:t>layers: the application layer, transport layer, network </a:t>
            </a:r>
            <a:r>
              <a:rPr lang="en-US" sz="2400" dirty="0" smtClean="0"/>
              <a:t>layer and </a:t>
            </a:r>
            <a:r>
              <a:rPr lang="en-US" sz="2400" dirty="0"/>
              <a:t>physical layer.</a:t>
            </a:r>
          </a:p>
          <a:p>
            <a:endParaRPr lang="en-US" dirty="0" smtClean="0"/>
          </a:p>
        </p:txBody>
      </p:sp>
    </p:spTree>
    <p:extLst>
      <p:ext uri="{BB962C8B-B14F-4D97-AF65-F5344CB8AC3E}">
        <p14:creationId xmlns:p14="http://schemas.microsoft.com/office/powerpoint/2010/main" val="3868668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5" y="624110"/>
            <a:ext cx="9830358" cy="560746"/>
          </a:xfrm>
        </p:spPr>
        <p:txBody>
          <a:bodyPr>
            <a:normAutofit fontScale="90000"/>
          </a:bodyPr>
          <a:lstStyle/>
          <a:p>
            <a:r>
              <a:rPr lang="en-US" dirty="0" smtClean="0"/>
              <a:t>5. Session Layer </a:t>
            </a:r>
            <a:endParaRPr lang="en-US" dirty="0"/>
          </a:p>
        </p:txBody>
      </p:sp>
      <p:sp>
        <p:nvSpPr>
          <p:cNvPr id="3" name="Content Placeholder 2"/>
          <p:cNvSpPr>
            <a:spLocks noGrp="1"/>
          </p:cNvSpPr>
          <p:nvPr>
            <p:ph idx="1"/>
          </p:nvPr>
        </p:nvSpPr>
        <p:spPr>
          <a:xfrm>
            <a:off x="1378039" y="1184856"/>
            <a:ext cx="10126574" cy="3193961"/>
          </a:xfrm>
        </p:spPr>
        <p:txBody>
          <a:bodyPr>
            <a:normAutofit/>
          </a:bodyPr>
          <a:lstStyle/>
          <a:p>
            <a:r>
              <a:rPr lang="en-US" sz="2000" dirty="0">
                <a:solidFill>
                  <a:schemeClr val="tx1"/>
                </a:solidFill>
              </a:rPr>
              <a:t>The session layer creates communication channels between devices. It is responsible for opening sessions, ensuring they remain open and functional while the data is being transferred, and close the session when the communication ends.</a:t>
            </a:r>
          </a:p>
          <a:p>
            <a:r>
              <a:rPr lang="en-US" sz="2000" dirty="0">
                <a:solidFill>
                  <a:schemeClr val="tx1"/>
                </a:solidFill>
              </a:rPr>
              <a:t>The session layer can also set checkpoints during a data transfer. If a session is interrupted, then the devices can resume data transfer from the last checkpoint</a:t>
            </a:r>
            <a:r>
              <a:rPr lang="en-US" sz="2000" dirty="0" smtClean="0">
                <a:solidFill>
                  <a:schemeClr val="tx1"/>
                </a:solidFill>
              </a:rPr>
              <a:t>.</a:t>
            </a:r>
          </a:p>
          <a:p>
            <a:endParaRPr lang="en-US" sz="2000" dirty="0">
              <a:solidFill>
                <a:schemeClr val="tx1"/>
              </a:solidFill>
            </a:endParaRPr>
          </a:p>
          <a:p>
            <a:endParaRPr lang="en-US" dirty="0"/>
          </a:p>
        </p:txBody>
      </p:sp>
    </p:spTree>
    <p:extLst>
      <p:ext uri="{BB962C8B-B14F-4D97-AF65-F5344CB8AC3E}">
        <p14:creationId xmlns:p14="http://schemas.microsoft.com/office/powerpoint/2010/main" val="27558864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08338"/>
            <a:ext cx="8915400" cy="3412901"/>
          </a:xfrm>
        </p:spPr>
        <p:txBody>
          <a:bodyPr>
            <a:normAutofit/>
          </a:bodyPr>
          <a:lstStyle/>
          <a:p>
            <a:r>
              <a:rPr lang="en-US" sz="2400" dirty="0"/>
              <a:t>Session Layer Responsibilities −</a:t>
            </a:r>
          </a:p>
          <a:p>
            <a:r>
              <a:rPr lang="en-US" sz="2400" dirty="0"/>
              <a:t>Network log-on and log-off procedures</a:t>
            </a:r>
          </a:p>
          <a:p>
            <a:r>
              <a:rPr lang="en-US" sz="2400" dirty="0"/>
              <a:t>User authentication</a:t>
            </a:r>
          </a:p>
          <a:p>
            <a:r>
              <a:rPr lang="en-US" sz="2400" dirty="0"/>
              <a:t>Determines the type dialog available − simplex, half-duplex, and full-duplex.</a:t>
            </a:r>
          </a:p>
          <a:p>
            <a:r>
              <a:rPr lang="en-US" sz="2400" dirty="0"/>
              <a:t>Synchronization of data flow for recovery purposes.</a:t>
            </a:r>
          </a:p>
          <a:p>
            <a:r>
              <a:rPr lang="en-US" sz="2400" dirty="0"/>
              <a:t>Creation of dialog units and activity units.</a:t>
            </a:r>
          </a:p>
          <a:p>
            <a:endParaRPr lang="en-US" sz="2400" dirty="0"/>
          </a:p>
        </p:txBody>
      </p:sp>
    </p:spTree>
    <p:extLst>
      <p:ext uri="{BB962C8B-B14F-4D97-AF65-F5344CB8AC3E}">
        <p14:creationId xmlns:p14="http://schemas.microsoft.com/office/powerpoint/2010/main" val="37934497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829" y="624110"/>
            <a:ext cx="9997784" cy="676656"/>
          </a:xfrm>
        </p:spPr>
        <p:txBody>
          <a:bodyPr>
            <a:normAutofit fontScale="90000"/>
          </a:bodyPr>
          <a:lstStyle/>
          <a:p>
            <a:r>
              <a:rPr lang="en-US" dirty="0"/>
              <a:t> </a:t>
            </a:r>
            <a:r>
              <a:rPr lang="en-US" dirty="0" smtClean="0"/>
              <a:t>6. Presentation </a:t>
            </a:r>
            <a:r>
              <a:rPr lang="en-US" dirty="0"/>
              <a:t>Layer</a:t>
            </a:r>
            <a:br>
              <a:rPr lang="en-US" dirty="0"/>
            </a:br>
            <a:endParaRPr lang="en-US" dirty="0"/>
          </a:p>
        </p:txBody>
      </p:sp>
      <p:sp>
        <p:nvSpPr>
          <p:cNvPr id="3" name="Content Placeholder 2"/>
          <p:cNvSpPr>
            <a:spLocks noGrp="1"/>
          </p:cNvSpPr>
          <p:nvPr>
            <p:ph idx="1"/>
          </p:nvPr>
        </p:nvSpPr>
        <p:spPr>
          <a:xfrm>
            <a:off x="850006" y="1300766"/>
            <a:ext cx="10654606" cy="3155324"/>
          </a:xfrm>
        </p:spPr>
        <p:txBody>
          <a:bodyPr>
            <a:normAutofit/>
          </a:bodyPr>
          <a:lstStyle/>
          <a:p>
            <a:pPr algn="just"/>
            <a:r>
              <a:rPr lang="en-US" sz="2000" dirty="0">
                <a:solidFill>
                  <a:schemeClr val="tx1"/>
                </a:solidFill>
              </a:rPr>
              <a:t>The presentation layer prepares the data for its upper layer or the application layer. It defines how two devices should encode, encrypt, and compress the data.</a:t>
            </a:r>
          </a:p>
          <a:p>
            <a:pPr algn="just"/>
            <a:r>
              <a:rPr lang="en-US" sz="2000" dirty="0">
                <a:solidFill>
                  <a:schemeClr val="tx1"/>
                </a:solidFill>
              </a:rPr>
              <a:t>The presentation layer receives any data transmitted by the application layer and prepares it for transmission over the session layer.</a:t>
            </a:r>
          </a:p>
          <a:p>
            <a:pPr algn="just"/>
            <a:r>
              <a:rPr lang="en-US" sz="2000" dirty="0">
                <a:solidFill>
                  <a:schemeClr val="tx1"/>
                </a:solidFill>
              </a:rPr>
              <a:t>It specifies how the end-user applications should format the data.</a:t>
            </a:r>
          </a:p>
          <a:p>
            <a:pPr algn="just"/>
            <a:r>
              <a:rPr lang="en-US" sz="2000" dirty="0">
                <a:solidFill>
                  <a:schemeClr val="tx1"/>
                </a:solidFill>
              </a:rPr>
              <a:t>This layer provides for the translation between the local representation of data and the representation of data that will be used for transfer between the end-users. </a:t>
            </a:r>
          </a:p>
          <a:p>
            <a:pPr algn="just"/>
            <a:endParaRPr lang="en-US" dirty="0"/>
          </a:p>
        </p:txBody>
      </p:sp>
    </p:spTree>
    <p:extLst>
      <p:ext uri="{BB962C8B-B14F-4D97-AF65-F5344CB8AC3E}">
        <p14:creationId xmlns:p14="http://schemas.microsoft.com/office/powerpoint/2010/main" val="30116278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950" y="662747"/>
            <a:ext cx="3889420" cy="663777"/>
          </a:xfrm>
        </p:spPr>
        <p:txBody>
          <a:bodyPr>
            <a:normAutofit fontScale="90000"/>
          </a:bodyPr>
          <a:lstStyle/>
          <a:p>
            <a:r>
              <a:rPr lang="en-US" dirty="0" smtClean="0"/>
              <a:t>7. Application </a:t>
            </a:r>
            <a:r>
              <a:rPr lang="en-US" dirty="0"/>
              <a:t>Layer</a:t>
            </a:r>
            <a:br>
              <a:rPr lang="en-US" dirty="0"/>
            </a:br>
            <a:endParaRPr lang="en-US" dirty="0"/>
          </a:p>
        </p:txBody>
      </p:sp>
      <p:sp>
        <p:nvSpPr>
          <p:cNvPr id="3" name="Content Placeholder 2"/>
          <p:cNvSpPr>
            <a:spLocks noGrp="1"/>
          </p:cNvSpPr>
          <p:nvPr>
            <p:ph idx="1"/>
          </p:nvPr>
        </p:nvSpPr>
        <p:spPr>
          <a:xfrm>
            <a:off x="940158" y="1326524"/>
            <a:ext cx="11251842" cy="2459866"/>
          </a:xfrm>
        </p:spPr>
        <p:txBody>
          <a:bodyPr>
            <a:normAutofit/>
          </a:bodyPr>
          <a:lstStyle/>
          <a:p>
            <a:r>
              <a:rPr lang="en-US" dirty="0"/>
              <a:t>The application layer is the topmost layer in the OSI model and acts as the general manager of the network by proving access to the OSI environment. This layer provides distributed information services and controls the sequence of activities within an application and also the sequence of events between the computer application and the user of the application. </a:t>
            </a:r>
            <a:endParaRPr lang="en-US" dirty="0" smtClean="0"/>
          </a:p>
          <a:p>
            <a:r>
              <a:rPr lang="en-US" dirty="0"/>
              <a:t>The application layer uses HTTP, FTP, POP, SMTP, and DNS protocols that allow the software to send and receive information and present meaningful data to users.</a:t>
            </a:r>
          </a:p>
        </p:txBody>
      </p:sp>
    </p:spTree>
    <p:extLst>
      <p:ext uri="{BB962C8B-B14F-4D97-AF65-F5344CB8AC3E}">
        <p14:creationId xmlns:p14="http://schemas.microsoft.com/office/powerpoint/2010/main" val="16664683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3645" y="624110"/>
            <a:ext cx="10190967" cy="998628"/>
          </a:xfrm>
        </p:spPr>
        <p:txBody>
          <a:bodyPr>
            <a:normAutofit fontScale="90000"/>
          </a:bodyPr>
          <a:lstStyle/>
          <a:p>
            <a:r>
              <a:rPr lang="en-US" dirty="0" smtClean="0"/>
              <a:t>	Functions </a:t>
            </a:r>
            <a:r>
              <a:rPr lang="en-US" dirty="0"/>
              <a:t>of TCP/IP layers</a:t>
            </a:r>
            <a:br>
              <a:rPr lang="en-US" dirty="0"/>
            </a:br>
            <a:endParaRPr lang="en-US" dirty="0"/>
          </a:p>
        </p:txBody>
      </p:sp>
      <p:pic>
        <p:nvPicPr>
          <p:cNvPr id="3" name="Picture 2"/>
          <p:cNvPicPr>
            <a:picLocks noChangeAspect="1"/>
          </p:cNvPicPr>
          <p:nvPr/>
        </p:nvPicPr>
        <p:blipFill>
          <a:blip r:embed="rId2"/>
          <a:stretch>
            <a:fillRect/>
          </a:stretch>
        </p:blipFill>
        <p:spPr>
          <a:xfrm>
            <a:off x="2347700" y="1421234"/>
            <a:ext cx="7247061" cy="4753699"/>
          </a:xfrm>
          <a:prstGeom prst="rect">
            <a:avLst/>
          </a:prstGeom>
        </p:spPr>
      </p:pic>
    </p:spTree>
    <p:extLst>
      <p:ext uri="{BB962C8B-B14F-4D97-AF65-F5344CB8AC3E}">
        <p14:creationId xmlns:p14="http://schemas.microsoft.com/office/powerpoint/2010/main" val="507276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00416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739" y="160470"/>
            <a:ext cx="8911687" cy="599384"/>
          </a:xfrm>
        </p:spPr>
        <p:txBody>
          <a:bodyPr>
            <a:normAutofit fontScale="90000"/>
          </a:bodyPr>
          <a:lstStyle/>
          <a:p>
            <a:r>
              <a:rPr lang="en-US" dirty="0"/>
              <a:t>Application layer</a:t>
            </a:r>
            <a:r>
              <a:rPr lang="en-US" b="1" dirty="0"/>
              <a:t/>
            </a:r>
            <a:br>
              <a:rPr lang="en-US" b="1" dirty="0"/>
            </a:br>
            <a:endParaRPr lang="en-US" dirty="0"/>
          </a:p>
        </p:txBody>
      </p:sp>
      <p:sp>
        <p:nvSpPr>
          <p:cNvPr id="3" name="Content Placeholder 2"/>
          <p:cNvSpPr>
            <a:spLocks noGrp="1"/>
          </p:cNvSpPr>
          <p:nvPr>
            <p:ph idx="1"/>
          </p:nvPr>
        </p:nvSpPr>
        <p:spPr>
          <a:xfrm>
            <a:off x="2086377" y="1004552"/>
            <a:ext cx="9929612" cy="5756855"/>
          </a:xfrm>
        </p:spPr>
        <p:txBody>
          <a:bodyPr>
            <a:normAutofit/>
          </a:bodyPr>
          <a:lstStyle/>
          <a:p>
            <a:pPr algn="just"/>
            <a:r>
              <a:rPr lang="en-US" sz="2800" dirty="0"/>
              <a:t>In TCP/IP, the Application layer protocols provide services to the application software running on a computer. The application layer uses </a:t>
            </a:r>
            <a:r>
              <a:rPr lang="en-US" sz="2800" dirty="0" smtClean="0"/>
              <a:t>HTTP,FTP, </a:t>
            </a:r>
            <a:r>
              <a:rPr lang="en-US" sz="2800" dirty="0"/>
              <a:t>and SMTP protocols. The application layer provides an interface between the software running on a computer and the network itself</a:t>
            </a:r>
            <a:r>
              <a:rPr lang="en-US" sz="2800" dirty="0" smtClean="0"/>
              <a:t>.</a:t>
            </a:r>
          </a:p>
          <a:p>
            <a:r>
              <a:rPr lang="en-US" sz="2800" b="1" dirty="0"/>
              <a:t>FTP (File Transfer Protocol)</a:t>
            </a:r>
          </a:p>
          <a:p>
            <a:r>
              <a:rPr lang="en-US" sz="2800" dirty="0"/>
              <a:t>It is one of the widely used application layer protocol of the TCP/IP protocol suite. FTP is basically used to exchange data between two host devices over the Internet </a:t>
            </a:r>
            <a:r>
              <a:rPr lang="en-US" sz="2800" dirty="0" smtClean="0"/>
              <a:t>securely</a:t>
            </a:r>
            <a:r>
              <a:rPr lang="en-US" sz="2800" dirty="0"/>
              <a:t>.</a:t>
            </a:r>
          </a:p>
          <a:p>
            <a:r>
              <a:rPr lang="en-US" sz="2800" dirty="0"/>
              <a:t>It is referred to as one of the safest modes of file sharing among systems, and thus it is deployed by large industries, universities, and offices.</a:t>
            </a:r>
          </a:p>
          <a:p>
            <a:pPr algn="just"/>
            <a:endParaRPr lang="en-US" sz="2400" dirty="0" smtClean="0"/>
          </a:p>
          <a:p>
            <a:pPr algn="just"/>
            <a:endParaRPr lang="en-US" sz="2400" dirty="0" smtClean="0"/>
          </a:p>
          <a:p>
            <a:pPr algn="just"/>
            <a:endParaRPr lang="en-US" dirty="0"/>
          </a:p>
        </p:txBody>
      </p:sp>
    </p:spTree>
    <p:extLst>
      <p:ext uri="{BB962C8B-B14F-4D97-AF65-F5344CB8AC3E}">
        <p14:creationId xmlns:p14="http://schemas.microsoft.com/office/powerpoint/2010/main" val="3158861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5445"/>
          </a:xfrm>
        </p:spPr>
        <p:txBody>
          <a:bodyPr>
            <a:normAutofit fontScale="90000"/>
          </a:bodyPr>
          <a:lstStyle/>
          <a:p>
            <a:r>
              <a:rPr lang="en-US" b="1" dirty="0"/>
              <a:t>SMTP (Simple Mail Transfer Protocol)</a:t>
            </a:r>
            <a:br>
              <a:rPr lang="en-US" b="1" dirty="0"/>
            </a:br>
            <a:endParaRPr lang="en-US" dirty="0"/>
          </a:p>
        </p:txBody>
      </p:sp>
      <p:sp>
        <p:nvSpPr>
          <p:cNvPr id="3" name="Content Placeholder 2"/>
          <p:cNvSpPr>
            <a:spLocks noGrp="1"/>
          </p:cNvSpPr>
          <p:nvPr>
            <p:ph idx="1"/>
          </p:nvPr>
        </p:nvSpPr>
        <p:spPr>
          <a:xfrm>
            <a:off x="1532586" y="1596980"/>
            <a:ext cx="10509160" cy="2730321"/>
          </a:xfrm>
        </p:spPr>
        <p:txBody>
          <a:bodyPr/>
          <a:lstStyle/>
          <a:p>
            <a:pPr algn="just"/>
            <a:r>
              <a:rPr lang="en-US" sz="2400" dirty="0" smtClean="0"/>
              <a:t>SMTP </a:t>
            </a:r>
            <a:r>
              <a:rPr lang="en-US" sz="2400" dirty="0"/>
              <a:t>is the standardization for transmission of electronic mails on the Internet.</a:t>
            </a:r>
          </a:p>
          <a:p>
            <a:pPr algn="just"/>
            <a:r>
              <a:rPr lang="en-US" sz="2400" dirty="0"/>
              <a:t>It is used by the e-mail server for sending and receiving messages, but the client host-based application only uses it for sending messages to the mail server. </a:t>
            </a:r>
            <a:endParaRPr lang="en-US" sz="2400" dirty="0" smtClean="0"/>
          </a:p>
          <a:p>
            <a:pPr algn="just"/>
            <a:r>
              <a:rPr lang="en-US" sz="2400" dirty="0" smtClean="0"/>
              <a:t>For </a:t>
            </a:r>
            <a:r>
              <a:rPr lang="en-US" sz="2400" dirty="0"/>
              <a:t>receiving purposes, they use POP3 or IMAP.</a:t>
            </a:r>
          </a:p>
          <a:p>
            <a:endParaRPr lang="en-US" dirty="0"/>
          </a:p>
        </p:txBody>
      </p:sp>
    </p:spTree>
    <p:extLst>
      <p:ext uri="{BB962C8B-B14F-4D97-AF65-F5344CB8AC3E}">
        <p14:creationId xmlns:p14="http://schemas.microsoft.com/office/powerpoint/2010/main" val="6738864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0468" y="611231"/>
            <a:ext cx="9431113" cy="560746"/>
          </a:xfrm>
        </p:spPr>
        <p:txBody>
          <a:bodyPr>
            <a:normAutofit fontScale="90000"/>
          </a:bodyPr>
          <a:lstStyle/>
          <a:p>
            <a:r>
              <a:rPr lang="en-US" b="1" dirty="0"/>
              <a:t>DNS (Domain Name Server</a:t>
            </a:r>
            <a:r>
              <a:rPr lang="en-US" b="1" dirty="0" smtClean="0"/>
              <a:t>)</a:t>
            </a:r>
            <a:endParaRPr lang="en-US" dirty="0"/>
          </a:p>
        </p:txBody>
      </p:sp>
      <p:sp>
        <p:nvSpPr>
          <p:cNvPr id="3" name="Content Placeholder 2"/>
          <p:cNvSpPr>
            <a:spLocks noGrp="1"/>
          </p:cNvSpPr>
          <p:nvPr>
            <p:ph idx="1"/>
          </p:nvPr>
        </p:nvSpPr>
        <p:spPr>
          <a:xfrm>
            <a:off x="1335110" y="1721477"/>
            <a:ext cx="10856890" cy="3752045"/>
          </a:xfrm>
        </p:spPr>
        <p:txBody>
          <a:bodyPr>
            <a:noAutofit/>
          </a:bodyPr>
          <a:lstStyle/>
          <a:p>
            <a:r>
              <a:rPr lang="en-US" dirty="0"/>
              <a:t>DNS is a directory service that provides a mapping between the name of a host on the network and its numerical </a:t>
            </a:r>
            <a:r>
              <a:rPr lang="en-US" dirty="0" smtClean="0"/>
              <a:t>address. DNS </a:t>
            </a:r>
            <a:r>
              <a:rPr lang="en-US" dirty="0"/>
              <a:t>is required for the functioning of the internet</a:t>
            </a:r>
          </a:p>
          <a:p>
            <a:endParaRPr lang="en-US" dirty="0"/>
          </a:p>
          <a:p>
            <a:r>
              <a:rPr lang="en-US" b="1" dirty="0" smtClean="0"/>
              <a:t>HTTP</a:t>
            </a:r>
          </a:p>
          <a:p>
            <a:r>
              <a:rPr lang="en-US" dirty="0"/>
              <a:t>HTTP stands for </a:t>
            </a:r>
            <a:r>
              <a:rPr lang="en-US" dirty="0" smtClean="0"/>
              <a:t>Hypertext </a:t>
            </a:r>
            <a:r>
              <a:rPr lang="en-US" dirty="0"/>
              <a:t>Transfer Protocol. It is an application </a:t>
            </a:r>
            <a:r>
              <a:rPr lang="en-US" dirty="0" smtClean="0"/>
              <a:t>protocol</a:t>
            </a:r>
          </a:p>
          <a:p>
            <a:pPr algn="just"/>
            <a:r>
              <a:rPr lang="en-US" dirty="0"/>
              <a:t>Hypertext Transfer Protocol (HTTP) is a method for encoding and transporting information between a client (such as a web browser) and a web server. HTTP is the primary protocol for transmission of information across the Internet.</a:t>
            </a:r>
            <a:endParaRPr lang="en-US" dirty="0" smtClean="0"/>
          </a:p>
          <a:p>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284109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131" y="546837"/>
            <a:ext cx="8911687" cy="663777"/>
          </a:xfrm>
        </p:spPr>
        <p:txBody>
          <a:bodyPr>
            <a:normAutofit fontScale="90000"/>
          </a:bodyPr>
          <a:lstStyle/>
          <a:p>
            <a:r>
              <a:rPr lang="en-US" sz="3100" b="1" dirty="0"/>
              <a:t>THE TRANSPORT LAYER</a:t>
            </a:r>
            <a:r>
              <a:rPr lang="en-US" sz="3200" b="1" dirty="0"/>
              <a:t/>
            </a:r>
            <a:br>
              <a:rPr lang="en-US" sz="3200" b="1" dirty="0"/>
            </a:br>
            <a:endParaRPr lang="en-US" sz="3200" dirty="0"/>
          </a:p>
        </p:txBody>
      </p:sp>
      <p:sp>
        <p:nvSpPr>
          <p:cNvPr id="3" name="Content Placeholder 2"/>
          <p:cNvSpPr>
            <a:spLocks noGrp="1"/>
          </p:cNvSpPr>
          <p:nvPr>
            <p:ph idx="1"/>
          </p:nvPr>
        </p:nvSpPr>
        <p:spPr>
          <a:xfrm>
            <a:off x="1352281" y="1365161"/>
            <a:ext cx="10650829" cy="4494727"/>
          </a:xfrm>
        </p:spPr>
        <p:txBody>
          <a:bodyPr>
            <a:noAutofit/>
          </a:bodyPr>
          <a:lstStyle/>
          <a:p>
            <a:pPr algn="just"/>
            <a:r>
              <a:rPr lang="en-US" sz="2400" dirty="0"/>
              <a:t>It is responsible for maintaining the communication between the sender and receiver. TCP or UDP (User Datagram Protocol) is used for this purpose.</a:t>
            </a:r>
            <a:endParaRPr lang="en-US" sz="2400" dirty="0" smtClean="0"/>
          </a:p>
          <a:p>
            <a:pPr algn="just"/>
            <a:r>
              <a:rPr lang="en-US" sz="2400" dirty="0" smtClean="0"/>
              <a:t>At </a:t>
            </a:r>
            <a:r>
              <a:rPr lang="en-US" sz="2400" dirty="0"/>
              <a:t>the sending node, the transport layer receives the message from the application layer. When the message reaches the transport layer, one of the transport layer protocols, i.e., TCP or UDP, is selected.</a:t>
            </a:r>
          </a:p>
          <a:p>
            <a:r>
              <a:rPr lang="en-US" sz="2400" dirty="0"/>
              <a:t>TCP supports segmentation. So, if the message is large, TCP divides it into smaller pieces and adds a header to form a TCP segment.</a:t>
            </a:r>
          </a:p>
          <a:p>
            <a:r>
              <a:rPr lang="en-US" sz="2400" dirty="0"/>
              <a:t>On the other hand, UDP does not support segmentation, so the applications using UDP should send messages short enough to fit into one UDP datagram.</a:t>
            </a:r>
          </a:p>
          <a:p>
            <a:endParaRPr lang="en-US" sz="2400" dirty="0"/>
          </a:p>
          <a:p>
            <a:pPr marL="0" indent="0">
              <a:buNone/>
            </a:pPr>
            <a:r>
              <a:rPr lang="en-US" sz="2400" dirty="0"/>
              <a:t/>
            </a:r>
            <a:br>
              <a:rPr lang="en-US" sz="2400" dirty="0"/>
            </a:br>
            <a:endParaRPr lang="en-US" sz="2400" dirty="0"/>
          </a:p>
        </p:txBody>
      </p:sp>
    </p:spTree>
    <p:extLst>
      <p:ext uri="{BB962C8B-B14F-4D97-AF65-F5344CB8AC3E}">
        <p14:creationId xmlns:p14="http://schemas.microsoft.com/office/powerpoint/2010/main" val="3535303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NETWORK LAYER</a:t>
            </a:r>
            <a:br>
              <a:rPr lang="en-US" b="1" dirty="0"/>
            </a:br>
            <a:endParaRPr lang="en-US" dirty="0"/>
          </a:p>
        </p:txBody>
      </p:sp>
      <p:sp>
        <p:nvSpPr>
          <p:cNvPr id="3" name="Content Placeholder 2"/>
          <p:cNvSpPr>
            <a:spLocks noGrp="1"/>
          </p:cNvSpPr>
          <p:nvPr>
            <p:ph idx="1"/>
          </p:nvPr>
        </p:nvSpPr>
        <p:spPr>
          <a:xfrm>
            <a:off x="1223493" y="1455313"/>
            <a:ext cx="10625070" cy="3477295"/>
          </a:xfrm>
        </p:spPr>
        <p:txBody>
          <a:bodyPr>
            <a:noAutofit/>
          </a:bodyPr>
          <a:lstStyle/>
          <a:p>
            <a:r>
              <a:rPr lang="en-US" sz="2400" dirty="0" smtClean="0"/>
              <a:t>The </a:t>
            </a:r>
            <a:r>
              <a:rPr lang="en-US" sz="2400" dirty="0"/>
              <a:t>network layer is responsible for creating a connection between the source computer and the destination computer. The communication at the network layer is host-to-host. However, since there can be several routers from the source to the destination, the routers in the path are responsible for choosing the best route for each packet. </a:t>
            </a:r>
            <a:r>
              <a:rPr lang="en-US" sz="2400" dirty="0" smtClean="0"/>
              <a:t>:</a:t>
            </a:r>
            <a:endParaRPr lang="en-US" sz="2400" dirty="0"/>
          </a:p>
          <a:p>
            <a:r>
              <a:rPr lang="en-US" sz="2400" dirty="0"/>
              <a:t>Logical Addressing</a:t>
            </a:r>
          </a:p>
          <a:p>
            <a:r>
              <a:rPr lang="en-US" sz="2400" dirty="0"/>
              <a:t>Routing</a:t>
            </a:r>
          </a:p>
          <a:p>
            <a:endParaRPr lang="en-US" sz="2400" dirty="0"/>
          </a:p>
        </p:txBody>
      </p:sp>
    </p:spTree>
    <p:extLst>
      <p:ext uri="{BB962C8B-B14F-4D97-AF65-F5344CB8AC3E}">
        <p14:creationId xmlns:p14="http://schemas.microsoft.com/office/powerpoint/2010/main" val="1599795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1527</TotalTime>
  <Words>1434</Words>
  <Application>Microsoft Office PowerPoint</Application>
  <PresentationFormat>Widescreen</PresentationFormat>
  <Paragraphs>92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 3</vt:lpstr>
      <vt:lpstr>Wisp</vt:lpstr>
      <vt:lpstr>Layering</vt:lpstr>
      <vt:lpstr>TCP/IP TCP Stands For Transmission Control Protocol. IP Stands For Internet Protocol</vt:lpstr>
      <vt:lpstr> Functions of TCP/IP layers </vt:lpstr>
      <vt:lpstr>PowerPoint Presentation</vt:lpstr>
      <vt:lpstr>Application layer </vt:lpstr>
      <vt:lpstr>SMTP (Simple Mail Transfer Protocol) </vt:lpstr>
      <vt:lpstr>DNS (Domain Name Server)</vt:lpstr>
      <vt:lpstr>THE TRANSPORT LAYER </vt:lpstr>
      <vt:lpstr>THE NETWORK LAYER </vt:lpstr>
      <vt:lpstr>PowerPoint Presentation</vt:lpstr>
      <vt:lpstr>Physical layer </vt:lpstr>
      <vt:lpstr>Advantages </vt:lpstr>
      <vt:lpstr>OSI Reference Model </vt:lpstr>
      <vt:lpstr>The Interaction between layers in the OSI model </vt:lpstr>
      <vt:lpstr>1. Physical Layer </vt:lpstr>
      <vt:lpstr>2. Data-Link Layer </vt:lpstr>
      <vt:lpstr>PowerPoint Presentation</vt:lpstr>
      <vt:lpstr>3. Network Layer </vt:lpstr>
      <vt:lpstr>4. Transport Layer </vt:lpstr>
      <vt:lpstr>5. Session Layer </vt:lpstr>
      <vt:lpstr>PowerPoint Presentation</vt:lpstr>
      <vt:lpstr> 6. Presentation Layer </vt:lpstr>
      <vt:lpstr>7. Application Layer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Layering scenarios</dc:title>
  <dc:creator>Microsoft account</dc:creator>
  <cp:lastModifiedBy>Microsoft account</cp:lastModifiedBy>
  <cp:revision>41</cp:revision>
  <dcterms:created xsi:type="dcterms:W3CDTF">2023-03-29T05:11:14Z</dcterms:created>
  <dcterms:modified xsi:type="dcterms:W3CDTF">2023-05-06T06:02:56Z</dcterms:modified>
</cp:coreProperties>
</file>