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3" r:id="rId3"/>
    <p:sldId id="274" r:id="rId4"/>
    <p:sldId id="259" r:id="rId5"/>
    <p:sldId id="260" r:id="rId6"/>
    <p:sldId id="261" r:id="rId7"/>
    <p:sldId id="262" r:id="rId8"/>
    <p:sldId id="263" r:id="rId9"/>
    <p:sldId id="264" r:id="rId10"/>
    <p:sldId id="275" r:id="rId11"/>
    <p:sldId id="271" r:id="rId12"/>
    <p:sldId id="272" r:id="rId13"/>
    <p:sldId id="276" r:id="rId14"/>
    <p:sldId id="277" r:id="rId15"/>
    <p:sldId id="278" r:id="rId16"/>
    <p:sldId id="279" r:id="rId17"/>
    <p:sldId id="280" r:id="rId18"/>
    <p:sldId id="265" r:id="rId19"/>
    <p:sldId id="266" r:id="rId20"/>
    <p:sldId id="267"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8" autoAdjust="0"/>
    <p:restoredTop sz="94660"/>
  </p:normalViewPr>
  <p:slideViewPr>
    <p:cSldViewPr snapToGrid="0">
      <p:cViewPr varScale="1">
        <p:scale>
          <a:sx n="74" d="100"/>
          <a:sy n="74" d="100"/>
        </p:scale>
        <p:origin x="6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E3EA7F-9457-40B4-9401-2D8BE7C5DCE3}" type="datetimeFigureOut">
              <a:rPr lang="en-US" smtClean="0"/>
              <a:t>15-May-23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20A5015-A86B-4F05-8E67-8E5CAF33968B}" type="slidenum">
              <a:rPr lang="en-US" smtClean="0"/>
              <a:t>‹#›</a:t>
            </a:fld>
            <a:endParaRPr lang="en-US"/>
          </a:p>
        </p:txBody>
      </p:sp>
    </p:spTree>
    <p:extLst>
      <p:ext uri="{BB962C8B-B14F-4D97-AF65-F5344CB8AC3E}">
        <p14:creationId xmlns:p14="http://schemas.microsoft.com/office/powerpoint/2010/main" val="99000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E3EA7F-9457-40B4-9401-2D8BE7C5DCE3}" type="datetimeFigureOut">
              <a:rPr lang="en-US" smtClean="0"/>
              <a:t>15-May-23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0A5015-A86B-4F05-8E67-8E5CAF33968B}" type="slidenum">
              <a:rPr lang="en-US" smtClean="0"/>
              <a:t>‹#›</a:t>
            </a:fld>
            <a:endParaRPr lang="en-US"/>
          </a:p>
        </p:txBody>
      </p:sp>
    </p:spTree>
    <p:extLst>
      <p:ext uri="{BB962C8B-B14F-4D97-AF65-F5344CB8AC3E}">
        <p14:creationId xmlns:p14="http://schemas.microsoft.com/office/powerpoint/2010/main" val="63941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E3EA7F-9457-40B4-9401-2D8BE7C5DCE3}" type="datetimeFigureOut">
              <a:rPr lang="en-US" smtClean="0"/>
              <a:t>15-May-23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0A5015-A86B-4F05-8E67-8E5CAF33968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0886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6E3EA7F-9457-40B4-9401-2D8BE7C5DCE3}" type="datetimeFigureOut">
              <a:rPr lang="en-US" smtClean="0"/>
              <a:t>15-May-23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0A5015-A86B-4F05-8E67-8E5CAF33968B}" type="slidenum">
              <a:rPr lang="en-US" smtClean="0"/>
              <a:t>‹#›</a:t>
            </a:fld>
            <a:endParaRPr lang="en-US"/>
          </a:p>
        </p:txBody>
      </p:sp>
    </p:spTree>
    <p:extLst>
      <p:ext uri="{BB962C8B-B14F-4D97-AF65-F5344CB8AC3E}">
        <p14:creationId xmlns:p14="http://schemas.microsoft.com/office/powerpoint/2010/main" val="469447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6E3EA7F-9457-40B4-9401-2D8BE7C5DCE3}" type="datetimeFigureOut">
              <a:rPr lang="en-US" smtClean="0"/>
              <a:t>15-May-23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0A5015-A86B-4F05-8E67-8E5CAF33968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7332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6E3EA7F-9457-40B4-9401-2D8BE7C5DCE3}" type="datetimeFigureOut">
              <a:rPr lang="en-US" smtClean="0"/>
              <a:t>15-May-23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0A5015-A86B-4F05-8E67-8E5CAF33968B}" type="slidenum">
              <a:rPr lang="en-US" smtClean="0"/>
              <a:t>‹#›</a:t>
            </a:fld>
            <a:endParaRPr lang="en-US"/>
          </a:p>
        </p:txBody>
      </p:sp>
    </p:spTree>
    <p:extLst>
      <p:ext uri="{BB962C8B-B14F-4D97-AF65-F5344CB8AC3E}">
        <p14:creationId xmlns:p14="http://schemas.microsoft.com/office/powerpoint/2010/main" val="16863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E3EA7F-9457-40B4-9401-2D8BE7C5DCE3}" type="datetimeFigureOut">
              <a:rPr lang="en-US" smtClean="0"/>
              <a:t>15-May-23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0A5015-A86B-4F05-8E67-8E5CAF33968B}" type="slidenum">
              <a:rPr lang="en-US" smtClean="0"/>
              <a:t>‹#›</a:t>
            </a:fld>
            <a:endParaRPr lang="en-US"/>
          </a:p>
        </p:txBody>
      </p:sp>
    </p:spTree>
    <p:extLst>
      <p:ext uri="{BB962C8B-B14F-4D97-AF65-F5344CB8AC3E}">
        <p14:creationId xmlns:p14="http://schemas.microsoft.com/office/powerpoint/2010/main" val="2955221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E3EA7F-9457-40B4-9401-2D8BE7C5DCE3}" type="datetimeFigureOut">
              <a:rPr lang="en-US" smtClean="0"/>
              <a:t>15-May-23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0A5015-A86B-4F05-8E67-8E5CAF33968B}" type="slidenum">
              <a:rPr lang="en-US" smtClean="0"/>
              <a:t>‹#›</a:t>
            </a:fld>
            <a:endParaRPr lang="en-US"/>
          </a:p>
        </p:txBody>
      </p:sp>
    </p:spTree>
    <p:extLst>
      <p:ext uri="{BB962C8B-B14F-4D97-AF65-F5344CB8AC3E}">
        <p14:creationId xmlns:p14="http://schemas.microsoft.com/office/powerpoint/2010/main" val="357591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E3EA7F-9457-40B4-9401-2D8BE7C5DCE3}" type="datetimeFigureOut">
              <a:rPr lang="en-US" smtClean="0"/>
              <a:t>15-May-23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0A5015-A86B-4F05-8E67-8E5CAF33968B}" type="slidenum">
              <a:rPr lang="en-US" smtClean="0"/>
              <a:t>‹#›</a:t>
            </a:fld>
            <a:endParaRPr lang="en-US"/>
          </a:p>
        </p:txBody>
      </p:sp>
    </p:spTree>
    <p:extLst>
      <p:ext uri="{BB962C8B-B14F-4D97-AF65-F5344CB8AC3E}">
        <p14:creationId xmlns:p14="http://schemas.microsoft.com/office/powerpoint/2010/main" val="49947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E3EA7F-9457-40B4-9401-2D8BE7C5DCE3}" type="datetimeFigureOut">
              <a:rPr lang="en-US" smtClean="0"/>
              <a:t>15-May-23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0A5015-A86B-4F05-8E67-8E5CAF33968B}" type="slidenum">
              <a:rPr lang="en-US" smtClean="0"/>
              <a:t>‹#›</a:t>
            </a:fld>
            <a:endParaRPr lang="en-US"/>
          </a:p>
        </p:txBody>
      </p:sp>
    </p:spTree>
    <p:extLst>
      <p:ext uri="{BB962C8B-B14F-4D97-AF65-F5344CB8AC3E}">
        <p14:creationId xmlns:p14="http://schemas.microsoft.com/office/powerpoint/2010/main" val="193396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E3EA7F-9457-40B4-9401-2D8BE7C5DCE3}" type="datetimeFigureOut">
              <a:rPr lang="en-US" smtClean="0"/>
              <a:t>15-May-23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20A5015-A86B-4F05-8E67-8E5CAF33968B}" type="slidenum">
              <a:rPr lang="en-US" smtClean="0"/>
              <a:t>‹#›</a:t>
            </a:fld>
            <a:endParaRPr lang="en-US"/>
          </a:p>
        </p:txBody>
      </p:sp>
    </p:spTree>
    <p:extLst>
      <p:ext uri="{BB962C8B-B14F-4D97-AF65-F5344CB8AC3E}">
        <p14:creationId xmlns:p14="http://schemas.microsoft.com/office/powerpoint/2010/main" val="394346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E3EA7F-9457-40B4-9401-2D8BE7C5DCE3}" type="datetimeFigureOut">
              <a:rPr lang="en-US" smtClean="0"/>
              <a:t>15-May-23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20A5015-A86B-4F05-8E67-8E5CAF33968B}" type="slidenum">
              <a:rPr lang="en-US" smtClean="0"/>
              <a:t>‹#›</a:t>
            </a:fld>
            <a:endParaRPr lang="en-US"/>
          </a:p>
        </p:txBody>
      </p:sp>
    </p:spTree>
    <p:extLst>
      <p:ext uri="{BB962C8B-B14F-4D97-AF65-F5344CB8AC3E}">
        <p14:creationId xmlns:p14="http://schemas.microsoft.com/office/powerpoint/2010/main" val="257968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E3EA7F-9457-40B4-9401-2D8BE7C5DCE3}" type="datetimeFigureOut">
              <a:rPr lang="en-US" smtClean="0"/>
              <a:t>15-May-23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20A5015-A86B-4F05-8E67-8E5CAF33968B}" type="slidenum">
              <a:rPr lang="en-US" smtClean="0"/>
              <a:t>‹#›</a:t>
            </a:fld>
            <a:endParaRPr lang="en-US"/>
          </a:p>
        </p:txBody>
      </p:sp>
    </p:spTree>
    <p:extLst>
      <p:ext uri="{BB962C8B-B14F-4D97-AF65-F5344CB8AC3E}">
        <p14:creationId xmlns:p14="http://schemas.microsoft.com/office/powerpoint/2010/main" val="306052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3EA7F-9457-40B4-9401-2D8BE7C5DCE3}" type="datetimeFigureOut">
              <a:rPr lang="en-US" smtClean="0"/>
              <a:t>15-May-23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20A5015-A86B-4F05-8E67-8E5CAF33968B}" type="slidenum">
              <a:rPr lang="en-US" smtClean="0"/>
              <a:t>‹#›</a:t>
            </a:fld>
            <a:endParaRPr lang="en-US"/>
          </a:p>
        </p:txBody>
      </p:sp>
    </p:spTree>
    <p:extLst>
      <p:ext uri="{BB962C8B-B14F-4D97-AF65-F5344CB8AC3E}">
        <p14:creationId xmlns:p14="http://schemas.microsoft.com/office/powerpoint/2010/main" val="85864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E3EA7F-9457-40B4-9401-2D8BE7C5DCE3}" type="datetimeFigureOut">
              <a:rPr lang="en-US" smtClean="0"/>
              <a:t>15-May-23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20A5015-A86B-4F05-8E67-8E5CAF33968B}" type="slidenum">
              <a:rPr lang="en-US" smtClean="0"/>
              <a:t>‹#›</a:t>
            </a:fld>
            <a:endParaRPr lang="en-US"/>
          </a:p>
        </p:txBody>
      </p:sp>
    </p:spTree>
    <p:extLst>
      <p:ext uri="{BB962C8B-B14F-4D97-AF65-F5344CB8AC3E}">
        <p14:creationId xmlns:p14="http://schemas.microsoft.com/office/powerpoint/2010/main" val="377907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E3EA7F-9457-40B4-9401-2D8BE7C5DCE3}" type="datetimeFigureOut">
              <a:rPr lang="en-US" smtClean="0"/>
              <a:t>15-May-23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0A5015-A86B-4F05-8E67-8E5CAF33968B}" type="slidenum">
              <a:rPr lang="en-US" smtClean="0"/>
              <a:t>‹#›</a:t>
            </a:fld>
            <a:endParaRPr lang="en-US"/>
          </a:p>
        </p:txBody>
      </p:sp>
    </p:spTree>
    <p:extLst>
      <p:ext uri="{BB962C8B-B14F-4D97-AF65-F5344CB8AC3E}">
        <p14:creationId xmlns:p14="http://schemas.microsoft.com/office/powerpoint/2010/main" val="27411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E3EA7F-9457-40B4-9401-2D8BE7C5DCE3}" type="datetimeFigureOut">
              <a:rPr lang="en-US" smtClean="0"/>
              <a:t>15-May-23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20A5015-A86B-4F05-8E67-8E5CAF33968B}" type="slidenum">
              <a:rPr lang="en-US" smtClean="0"/>
              <a:t>‹#›</a:t>
            </a:fld>
            <a:endParaRPr lang="en-US"/>
          </a:p>
        </p:txBody>
      </p:sp>
    </p:spTree>
    <p:extLst>
      <p:ext uri="{BB962C8B-B14F-4D97-AF65-F5344CB8AC3E}">
        <p14:creationId xmlns:p14="http://schemas.microsoft.com/office/powerpoint/2010/main" val="2419326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167" y="302138"/>
            <a:ext cx="8911687" cy="612262"/>
          </a:xfrm>
        </p:spPr>
        <p:txBody>
          <a:bodyPr>
            <a:normAutofit fontScale="90000"/>
          </a:bodyPr>
          <a:lstStyle/>
          <a:p>
            <a:r>
              <a:rPr lang="en-US" dirty="0"/>
              <a:t>What is a Computer Network</a:t>
            </a:r>
            <a:br>
              <a:rPr lang="en-US" dirty="0"/>
            </a:br>
            <a:endParaRPr lang="en-US" dirty="0"/>
          </a:p>
        </p:txBody>
      </p:sp>
      <p:sp>
        <p:nvSpPr>
          <p:cNvPr id="3" name="Content Placeholder 2"/>
          <p:cNvSpPr>
            <a:spLocks noGrp="1"/>
          </p:cNvSpPr>
          <p:nvPr>
            <p:ph idx="1"/>
          </p:nvPr>
        </p:nvSpPr>
        <p:spPr>
          <a:xfrm>
            <a:off x="1481070" y="914400"/>
            <a:ext cx="10174310" cy="2292439"/>
          </a:xfrm>
        </p:spPr>
        <p:txBody>
          <a:bodyPr>
            <a:normAutofit/>
          </a:bodyPr>
          <a:lstStyle/>
          <a:p>
            <a:r>
              <a:rPr lang="en-US" sz="2800" b="1" dirty="0"/>
              <a:t>Computer Network</a:t>
            </a:r>
            <a:r>
              <a:rPr lang="en-US" sz="2800" dirty="0"/>
              <a:t> is a group of computers connected with each other through wires, optical </a:t>
            </a:r>
            <a:r>
              <a:rPr lang="en-US" sz="2800" dirty="0" smtClean="0"/>
              <a:t>fibers so </a:t>
            </a:r>
            <a:r>
              <a:rPr lang="en-US" sz="2800" dirty="0"/>
              <a:t>that various devices can interact with each other through a network.</a:t>
            </a:r>
          </a:p>
          <a:p>
            <a:r>
              <a:rPr lang="en-US" sz="2800" dirty="0"/>
              <a:t>The aim of the computer network is the sharing of resources among various devices</a:t>
            </a:r>
            <a:r>
              <a:rPr lang="en-US" sz="2800" dirty="0" smtClean="0"/>
              <a:t>.</a:t>
            </a:r>
          </a:p>
          <a:p>
            <a:endParaRPr lang="en-US" sz="2800" dirty="0" smtClean="0"/>
          </a:p>
          <a:p>
            <a:endParaRPr lang="en-US" sz="2800" dirty="0"/>
          </a:p>
          <a:p>
            <a:pPr marL="0" indent="0">
              <a:buNone/>
            </a:pPr>
            <a:endParaRPr lang="en-US" dirty="0" smtClean="0"/>
          </a:p>
        </p:txBody>
      </p:sp>
      <p:pic>
        <p:nvPicPr>
          <p:cNvPr id="4" name="Picture 3"/>
          <p:cNvPicPr>
            <a:picLocks noChangeAspect="1"/>
          </p:cNvPicPr>
          <p:nvPr/>
        </p:nvPicPr>
        <p:blipFill rotWithShape="1">
          <a:blip r:embed="rId2"/>
          <a:srcRect r="4760" b="3590"/>
          <a:stretch/>
        </p:blipFill>
        <p:spPr>
          <a:xfrm>
            <a:off x="3915177" y="3206839"/>
            <a:ext cx="4540730" cy="3090930"/>
          </a:xfrm>
          <a:prstGeom prst="rect">
            <a:avLst/>
          </a:prstGeom>
        </p:spPr>
      </p:pic>
    </p:spTree>
    <p:extLst>
      <p:ext uri="{BB962C8B-B14F-4D97-AF65-F5344CB8AC3E}">
        <p14:creationId xmlns:p14="http://schemas.microsoft.com/office/powerpoint/2010/main" val="3494609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5" y="624110"/>
            <a:ext cx="9959147" cy="1280890"/>
          </a:xfrm>
        </p:spPr>
        <p:txBody>
          <a:bodyPr>
            <a:normAutofit/>
          </a:bodyPr>
          <a:lstStyle/>
          <a:p>
            <a:r>
              <a:rPr lang="en-US" b="1" dirty="0" smtClean="0"/>
              <a:t>Protocol And Standards</a:t>
            </a:r>
            <a:r>
              <a:rPr lang="en-US" b="1" dirty="0"/>
              <a:t> </a:t>
            </a:r>
            <a:r>
              <a:rPr lang="en-US" dirty="0"/>
              <a:t/>
            </a:r>
            <a:br>
              <a:rPr lang="en-US" dirty="0"/>
            </a:br>
            <a:endParaRPr lang="en-US" dirty="0"/>
          </a:p>
        </p:txBody>
      </p:sp>
      <p:sp>
        <p:nvSpPr>
          <p:cNvPr id="5" name="Content Placeholder 4"/>
          <p:cNvSpPr>
            <a:spLocks noGrp="1"/>
          </p:cNvSpPr>
          <p:nvPr>
            <p:ph idx="1"/>
          </p:nvPr>
        </p:nvSpPr>
        <p:spPr>
          <a:xfrm>
            <a:off x="1906073" y="1661375"/>
            <a:ext cx="9598539" cy="4249847"/>
          </a:xfrm>
        </p:spPr>
        <p:txBody>
          <a:bodyPr/>
          <a:lstStyle/>
          <a:p>
            <a:pPr algn="just"/>
            <a:r>
              <a:rPr lang="en-US" dirty="0"/>
              <a:t>A set of rules governing data communication is called protocol. These rules help in data communication, with connected devices and govern all aspects of information communication</a:t>
            </a:r>
            <a:r>
              <a:rPr lang="en-US" dirty="0" smtClean="0"/>
              <a:t>.</a:t>
            </a:r>
          </a:p>
          <a:p>
            <a:pPr algn="just"/>
            <a:r>
              <a:rPr lang="en-US" dirty="0" smtClean="0"/>
              <a:t>Ex: A </a:t>
            </a:r>
            <a:r>
              <a:rPr lang="en-US" dirty="0"/>
              <a:t>product works and is widely used regardless of </a:t>
            </a:r>
            <a:r>
              <a:rPr lang="en-US" dirty="0" smtClean="0"/>
              <a:t>individual manufacturer</a:t>
            </a:r>
            <a:r>
              <a:rPr lang="en-US" dirty="0"/>
              <a:t>. Standards provide guidelines for vendors, and manufactures, for designing a product. This leads to open and competitive market for manufacturers</a:t>
            </a:r>
            <a:r>
              <a:rPr lang="en-US" dirty="0" smtClean="0"/>
              <a:t>.</a:t>
            </a:r>
          </a:p>
          <a:p>
            <a:pPr algn="just"/>
            <a:endParaRPr lang="en-US" dirty="0"/>
          </a:p>
          <a:p>
            <a:pPr algn="just"/>
            <a:endParaRPr lang="en-US" dirty="0"/>
          </a:p>
        </p:txBody>
      </p:sp>
      <p:pic>
        <p:nvPicPr>
          <p:cNvPr id="10" name="Picture 9"/>
          <p:cNvPicPr>
            <a:picLocks noChangeAspect="1"/>
          </p:cNvPicPr>
          <p:nvPr/>
        </p:nvPicPr>
        <p:blipFill>
          <a:blip r:embed="rId2"/>
          <a:stretch>
            <a:fillRect/>
          </a:stretch>
        </p:blipFill>
        <p:spPr>
          <a:xfrm>
            <a:off x="3370957" y="3670388"/>
            <a:ext cx="6068272" cy="2503689"/>
          </a:xfrm>
          <a:prstGeom prst="rect">
            <a:avLst/>
          </a:prstGeom>
        </p:spPr>
      </p:pic>
    </p:spTree>
    <p:extLst>
      <p:ext uri="{BB962C8B-B14F-4D97-AF65-F5344CB8AC3E}">
        <p14:creationId xmlns:p14="http://schemas.microsoft.com/office/powerpoint/2010/main" val="159148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3341" y="115911"/>
            <a:ext cx="10371271" cy="1983346"/>
          </a:xfrm>
        </p:spPr>
        <p:txBody>
          <a:bodyPr>
            <a:normAutofit/>
          </a:bodyPr>
          <a:lstStyle/>
          <a:p>
            <a:r>
              <a:rPr lang="en-US" sz="2000" b="1" dirty="0"/>
              <a:t>Data </a:t>
            </a:r>
            <a:r>
              <a:rPr lang="en-US" sz="2000" b="1" dirty="0" smtClean="0"/>
              <a:t>Flow</a:t>
            </a:r>
            <a:br>
              <a:rPr lang="en-US" sz="2000" b="1" dirty="0" smtClean="0"/>
            </a:br>
            <a:r>
              <a:rPr lang="en-US" sz="2000" dirty="0"/>
              <a:t>Communication between two devices can be simplex, half-duplex, or full-duplex as shown in Figure</a:t>
            </a:r>
            <a:r>
              <a:rPr lang="en-US" dirty="0"/>
              <a:t/>
            </a:r>
            <a:br>
              <a:rPr lang="en-US" dirty="0"/>
            </a:br>
            <a:endParaRPr lang="en-US" dirty="0"/>
          </a:p>
        </p:txBody>
      </p:sp>
      <p:sp>
        <p:nvSpPr>
          <p:cNvPr id="3" name="Subtitle 2"/>
          <p:cNvSpPr>
            <a:spLocks noGrp="1"/>
          </p:cNvSpPr>
          <p:nvPr>
            <p:ph type="subTitle" idx="1"/>
          </p:nvPr>
        </p:nvSpPr>
        <p:spPr>
          <a:xfrm>
            <a:off x="1790163" y="1429555"/>
            <a:ext cx="9714449" cy="5428445"/>
          </a:xfrm>
        </p:spPr>
        <p:txBody>
          <a:bodyPr>
            <a:noAutofit/>
          </a:bodyPr>
          <a:lstStyle/>
          <a:p>
            <a:r>
              <a:rPr lang="en-US" sz="2000" b="1" i="1" dirty="0">
                <a:solidFill>
                  <a:schemeClr val="tx1"/>
                </a:solidFill>
                <a:latin typeface="Times New Roman" panose="02020603050405020304" pitchFamily="18" charset="0"/>
                <a:cs typeface="Times New Roman" panose="02020603050405020304" pitchFamily="18" charset="0"/>
              </a:rPr>
              <a:t>Simplex </a:t>
            </a:r>
            <a:r>
              <a:rPr lang="en-US" sz="2000" dirty="0">
                <a:solidFill>
                  <a:schemeClr val="tx1"/>
                </a:solidFill>
                <a:latin typeface="Times New Roman" panose="02020603050405020304" pitchFamily="18" charset="0"/>
                <a:cs typeface="Times New Roman" panose="02020603050405020304" pitchFamily="18" charset="0"/>
              </a:rPr>
              <a:t>In simplex mode, the communication is unidirectional, as on a one- way street. Only one of the two devices on a link can transmit; the other can only receive (Figure a). Keyboards and traditional monitors are examples of simplex devices.</a:t>
            </a:r>
          </a:p>
          <a:p>
            <a:r>
              <a:rPr lang="en-US" sz="2000" b="1" i="1" dirty="0">
                <a:solidFill>
                  <a:schemeClr val="tx1"/>
                </a:solidFill>
                <a:latin typeface="Times New Roman" panose="02020603050405020304" pitchFamily="18" charset="0"/>
                <a:cs typeface="Times New Roman" panose="02020603050405020304" pitchFamily="18" charset="0"/>
              </a:rPr>
              <a:t>Half-Duplex</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In half-duplex mode, each station can both transmit and receive, but not at the same time. When one device is sending, the other can only receive, and vice versa (Figure b). Walkie-talkies and CB (citizens band) radios are both half- duplex systems.</a:t>
            </a:r>
          </a:p>
          <a:p>
            <a:r>
              <a:rPr lang="en-US" sz="2000" b="1" i="1" dirty="0">
                <a:solidFill>
                  <a:schemeClr val="tx1"/>
                </a:solidFill>
                <a:latin typeface="Times New Roman" panose="02020603050405020304" pitchFamily="18" charset="0"/>
                <a:cs typeface="Times New Roman" panose="02020603050405020304" pitchFamily="18" charset="0"/>
              </a:rPr>
              <a:t>Full-Duplex</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In full-duplex, both stations can transmit and receive simultaneously (Figure c). One common example of full-duplex communication is the telephone network. When two people are communicating by a telephone line, both can talk and listen at the same time. The full-duplex mode is used when communication in both directions is required all the time.</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838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285" y="803252"/>
            <a:ext cx="8560181" cy="429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492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106" y="302138"/>
            <a:ext cx="8911687" cy="1280890"/>
          </a:xfrm>
        </p:spPr>
        <p:txBody>
          <a:bodyPr>
            <a:normAutofit fontScale="90000"/>
          </a:bodyPr>
          <a:lstStyle/>
          <a:p>
            <a:r>
              <a:rPr lang="en-US" sz="2800" dirty="0"/>
              <a:t>Network Topology</a:t>
            </a:r>
            <a:r>
              <a:rPr lang="en-US" dirty="0"/>
              <a:t/>
            </a:r>
            <a:br>
              <a:rPr lang="en-US" dirty="0"/>
            </a:br>
            <a:r>
              <a:rPr lang="en-US" sz="2700" dirty="0"/>
              <a:t>It refers to the physical arrangement and representation of all the nodes and components of the network. In general terms, Topology defines the structure of the entire network. The network topology is divided into </a:t>
            </a:r>
            <a:r>
              <a:rPr lang="en-US" sz="2700" dirty="0" smtClean="0"/>
              <a:t>four </a:t>
            </a:r>
            <a:r>
              <a:rPr lang="en-US" sz="2700" dirty="0"/>
              <a:t>types.</a:t>
            </a:r>
          </a:p>
        </p:txBody>
      </p:sp>
      <p:sp>
        <p:nvSpPr>
          <p:cNvPr id="3" name="Content Placeholder 2"/>
          <p:cNvSpPr>
            <a:spLocks noGrp="1"/>
          </p:cNvSpPr>
          <p:nvPr>
            <p:ph idx="1"/>
          </p:nvPr>
        </p:nvSpPr>
        <p:spPr>
          <a:xfrm>
            <a:off x="2266683" y="2060620"/>
            <a:ext cx="9237930" cy="3850601"/>
          </a:xfrm>
        </p:spPr>
        <p:txBody>
          <a:bodyPr/>
          <a:lstStyle/>
          <a:p>
            <a:r>
              <a:rPr lang="en-US" dirty="0" smtClean="0"/>
              <a:t>1.</a:t>
            </a:r>
            <a:r>
              <a:rPr lang="en-US" dirty="0"/>
              <a:t> Bus </a:t>
            </a:r>
            <a:r>
              <a:rPr lang="en-US" dirty="0" smtClean="0"/>
              <a:t>Topology</a:t>
            </a:r>
          </a:p>
          <a:p>
            <a:r>
              <a:rPr lang="en-US" dirty="0" smtClean="0"/>
              <a:t>2.</a:t>
            </a:r>
            <a:r>
              <a:rPr lang="en-US" dirty="0"/>
              <a:t> Ring </a:t>
            </a:r>
            <a:r>
              <a:rPr lang="en-US" dirty="0" smtClean="0"/>
              <a:t>Topology</a:t>
            </a:r>
          </a:p>
          <a:p>
            <a:r>
              <a:rPr lang="en-US" dirty="0" smtClean="0"/>
              <a:t>3.</a:t>
            </a:r>
            <a:r>
              <a:rPr lang="en-US" dirty="0"/>
              <a:t> Star </a:t>
            </a:r>
            <a:r>
              <a:rPr lang="en-US" dirty="0" smtClean="0"/>
              <a:t>Topology</a:t>
            </a:r>
          </a:p>
          <a:p>
            <a:r>
              <a:rPr lang="en-US" dirty="0" smtClean="0"/>
              <a:t>4.</a:t>
            </a:r>
            <a:r>
              <a:rPr lang="en-US" dirty="0"/>
              <a:t> Mesh  </a:t>
            </a:r>
            <a:r>
              <a:rPr lang="en-US" dirty="0" smtClean="0"/>
              <a:t>Topology</a:t>
            </a:r>
          </a:p>
        </p:txBody>
      </p:sp>
    </p:spTree>
    <p:extLst>
      <p:ext uri="{BB962C8B-B14F-4D97-AF65-F5344CB8AC3E}">
        <p14:creationId xmlns:p14="http://schemas.microsoft.com/office/powerpoint/2010/main" val="3518130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Topology</a:t>
            </a:r>
            <a:br>
              <a:rPr lang="en-US" dirty="0"/>
            </a:br>
            <a:endParaRPr lang="en-US" dirty="0"/>
          </a:p>
        </p:txBody>
      </p:sp>
      <p:sp>
        <p:nvSpPr>
          <p:cNvPr id="3" name="Content Placeholder 2"/>
          <p:cNvSpPr>
            <a:spLocks noGrp="1"/>
          </p:cNvSpPr>
          <p:nvPr>
            <p:ph idx="1"/>
          </p:nvPr>
        </p:nvSpPr>
        <p:spPr>
          <a:xfrm>
            <a:off x="2589212" y="1476778"/>
            <a:ext cx="8915400" cy="3777622"/>
          </a:xfrm>
        </p:spPr>
        <p:txBody>
          <a:bodyPr>
            <a:normAutofit/>
          </a:bodyPr>
          <a:lstStyle/>
          <a:p>
            <a:r>
              <a:rPr lang="en-US" sz="2000" dirty="0"/>
              <a:t>In this arrangement, the nodes (computers) are connected through interface connectors to a single communication line (central cable) that carries the message in both the directions. The central cable to which all the nodes are connected is the backbone of the network. It is called a bus. </a:t>
            </a:r>
            <a:endParaRPr lang="en-US" sz="2000" dirty="0" smtClean="0"/>
          </a:p>
          <a:p>
            <a:r>
              <a:rPr lang="en-US" sz="2000" dirty="0" smtClean="0"/>
              <a:t>The </a:t>
            </a:r>
            <a:r>
              <a:rPr lang="en-US" sz="2000" dirty="0"/>
              <a:t>signal in this arrangement travels in both directions to all the machines until it finds the recipient machine. </a:t>
            </a:r>
            <a:endParaRPr lang="en-US" sz="2000" dirty="0" smtClean="0"/>
          </a:p>
          <a:p>
            <a:endParaRPr lang="en-US" sz="2000" dirty="0"/>
          </a:p>
          <a:p>
            <a:pPr marL="0" indent="0">
              <a:buNone/>
            </a:pPr>
            <a:endParaRPr lang="en-US" sz="2000" dirty="0"/>
          </a:p>
        </p:txBody>
      </p:sp>
      <p:pic>
        <p:nvPicPr>
          <p:cNvPr id="4" name="Picture 3"/>
          <p:cNvPicPr>
            <a:picLocks noChangeAspect="1"/>
          </p:cNvPicPr>
          <p:nvPr/>
        </p:nvPicPr>
        <p:blipFill>
          <a:blip r:embed="rId2"/>
          <a:stretch>
            <a:fillRect/>
          </a:stretch>
        </p:blipFill>
        <p:spPr>
          <a:xfrm>
            <a:off x="4390721" y="3771656"/>
            <a:ext cx="4237148" cy="2599678"/>
          </a:xfrm>
          <a:prstGeom prst="rect">
            <a:avLst/>
          </a:prstGeom>
        </p:spPr>
      </p:pic>
    </p:spTree>
    <p:extLst>
      <p:ext uri="{BB962C8B-B14F-4D97-AF65-F5344CB8AC3E}">
        <p14:creationId xmlns:p14="http://schemas.microsoft.com/office/powerpoint/2010/main" val="1581485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Ring Topology</a:t>
            </a:r>
            <a:r>
              <a:rPr lang="en-US" dirty="0"/>
              <a:t/>
            </a:r>
            <a:br>
              <a:rPr lang="en-US" dirty="0"/>
            </a:br>
            <a:endParaRPr lang="en-US" dirty="0"/>
          </a:p>
        </p:txBody>
      </p:sp>
      <p:sp>
        <p:nvSpPr>
          <p:cNvPr id="3" name="Content Placeholder 2"/>
          <p:cNvSpPr>
            <a:spLocks noGrp="1"/>
          </p:cNvSpPr>
          <p:nvPr>
            <p:ph idx="1"/>
          </p:nvPr>
        </p:nvSpPr>
        <p:spPr>
          <a:xfrm>
            <a:off x="2589212" y="1476777"/>
            <a:ext cx="8915400" cy="3777622"/>
          </a:xfrm>
        </p:spPr>
        <p:txBody>
          <a:bodyPr>
            <a:normAutofit/>
          </a:bodyPr>
          <a:lstStyle/>
          <a:p>
            <a:pPr algn="just"/>
            <a:r>
              <a:rPr lang="en-US" sz="2400" dirty="0"/>
              <a:t>As the name suggests, in a ring topology, the computers are connected in a circular and closed loop. The message in this topology moves only in one direction around the ring from one node to another node and is checked by each node for a matching destination address. So, the data keeps moving until it reaches its destination. </a:t>
            </a:r>
            <a:endParaRPr lang="en-US" sz="2400" dirty="0" smtClean="0"/>
          </a:p>
          <a:p>
            <a:pPr algn="just"/>
            <a:r>
              <a:rPr lang="en-US" sz="2400" dirty="0" smtClean="0"/>
              <a:t>All </a:t>
            </a:r>
            <a:r>
              <a:rPr lang="en-US" sz="2400" dirty="0"/>
              <a:t>nodes are equal; a client-server relationship does not exist between them. </a:t>
            </a:r>
            <a:endParaRPr lang="en-US" sz="2400" dirty="0" smtClean="0"/>
          </a:p>
          <a:p>
            <a:pPr algn="just"/>
            <a:endParaRPr lang="en-US" sz="2400" dirty="0"/>
          </a:p>
          <a:p>
            <a:pPr marL="0" indent="0" algn="just">
              <a:buNone/>
            </a:pPr>
            <a:endParaRPr lang="en-US" sz="2400" dirty="0"/>
          </a:p>
        </p:txBody>
      </p:sp>
      <p:pic>
        <p:nvPicPr>
          <p:cNvPr id="4" name="Picture 3"/>
          <p:cNvPicPr>
            <a:picLocks noChangeAspect="1"/>
          </p:cNvPicPr>
          <p:nvPr/>
        </p:nvPicPr>
        <p:blipFill>
          <a:blip r:embed="rId2"/>
          <a:stretch>
            <a:fillRect/>
          </a:stretch>
        </p:blipFill>
        <p:spPr>
          <a:xfrm>
            <a:off x="5001736" y="3558924"/>
            <a:ext cx="3296110" cy="2934109"/>
          </a:xfrm>
          <a:prstGeom prst="rect">
            <a:avLst/>
          </a:prstGeom>
        </p:spPr>
      </p:pic>
    </p:spTree>
    <p:extLst>
      <p:ext uri="{BB962C8B-B14F-4D97-AF65-F5344CB8AC3E}">
        <p14:creationId xmlns:p14="http://schemas.microsoft.com/office/powerpoint/2010/main" val="2331028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2694" y="192500"/>
            <a:ext cx="8915399" cy="1236371"/>
          </a:xfrm>
        </p:spPr>
        <p:txBody>
          <a:bodyPr>
            <a:normAutofit/>
          </a:bodyPr>
          <a:lstStyle/>
          <a:p>
            <a:r>
              <a:rPr lang="en-US" sz="3200" dirty="0" smtClean="0"/>
              <a:t>Star Topology</a:t>
            </a:r>
            <a:br>
              <a:rPr lang="en-US" sz="3200" dirty="0" smtClean="0"/>
            </a:br>
            <a:endParaRPr lang="en-US" sz="3200" dirty="0"/>
          </a:p>
        </p:txBody>
      </p:sp>
      <p:sp>
        <p:nvSpPr>
          <p:cNvPr id="3" name="Subtitle 2"/>
          <p:cNvSpPr>
            <a:spLocks noGrp="1"/>
          </p:cNvSpPr>
          <p:nvPr>
            <p:ph type="subTitle" idx="1"/>
          </p:nvPr>
        </p:nvSpPr>
        <p:spPr>
          <a:xfrm>
            <a:off x="2112694" y="1415993"/>
            <a:ext cx="9941931" cy="2524942"/>
          </a:xfrm>
        </p:spPr>
        <p:txBody>
          <a:bodyPr>
            <a:normAutofit/>
          </a:bodyPr>
          <a:lstStyle/>
          <a:p>
            <a:pPr algn="just"/>
            <a:r>
              <a:rPr lang="en-US" sz="2400" dirty="0"/>
              <a:t>Star topology is a network layout in which all devices are connected to a central hub or switch. This central hub acts as a central point of communication and controls the flow of data between devices. This topology is often used in small to medium-sized networks, such as home networks or small office </a:t>
            </a:r>
            <a:r>
              <a:rPr lang="en-US" sz="2400" dirty="0" smtClean="0"/>
              <a:t>networks</a:t>
            </a:r>
          </a:p>
          <a:p>
            <a:pPr algn="just"/>
            <a:endParaRPr lang="en-US" sz="2400" dirty="0"/>
          </a:p>
        </p:txBody>
      </p:sp>
      <p:pic>
        <p:nvPicPr>
          <p:cNvPr id="4" name="Picture 3"/>
          <p:cNvPicPr>
            <a:picLocks noChangeAspect="1"/>
          </p:cNvPicPr>
          <p:nvPr/>
        </p:nvPicPr>
        <p:blipFill>
          <a:blip r:embed="rId2"/>
          <a:stretch>
            <a:fillRect/>
          </a:stretch>
        </p:blipFill>
        <p:spPr>
          <a:xfrm>
            <a:off x="4579264" y="3656878"/>
            <a:ext cx="3776196" cy="2627368"/>
          </a:xfrm>
          <a:prstGeom prst="rect">
            <a:avLst/>
          </a:prstGeom>
        </p:spPr>
      </p:pic>
    </p:spTree>
    <p:extLst>
      <p:ext uri="{BB962C8B-B14F-4D97-AF65-F5344CB8AC3E}">
        <p14:creationId xmlns:p14="http://schemas.microsoft.com/office/powerpoint/2010/main" val="4152408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Mesh Topology</a:t>
            </a:r>
            <a:r>
              <a:rPr lang="en-US" dirty="0"/>
              <a:t/>
            </a:r>
            <a:br>
              <a:rPr lang="en-US" dirty="0"/>
            </a:br>
            <a:endParaRPr lang="en-US" dirty="0"/>
          </a:p>
        </p:txBody>
      </p:sp>
      <p:sp>
        <p:nvSpPr>
          <p:cNvPr id="3" name="Content Placeholder 2"/>
          <p:cNvSpPr>
            <a:spLocks noGrp="1"/>
          </p:cNvSpPr>
          <p:nvPr>
            <p:ph idx="1"/>
          </p:nvPr>
        </p:nvSpPr>
        <p:spPr>
          <a:xfrm>
            <a:off x="2589212" y="1386625"/>
            <a:ext cx="8915400" cy="3777622"/>
          </a:xfrm>
        </p:spPr>
        <p:txBody>
          <a:bodyPr/>
          <a:lstStyle/>
          <a:p>
            <a:pPr algn="just"/>
            <a:r>
              <a:rPr lang="en-US" sz="2000" dirty="0"/>
              <a:t>In a mesh topology, every device is connected to another device in a network using a point-to-point connection. The connection is generally known as a dedicated connection, as the link transports data between two devices. The number of links in a mesh topology is calculated using the formula below.</a:t>
            </a:r>
          </a:p>
          <a:p>
            <a:pPr algn="just"/>
            <a:r>
              <a:rPr lang="en-US" sz="2000" dirty="0"/>
              <a:t>Military organizations use mesh topology to avoid breaks down in communications.</a:t>
            </a:r>
          </a:p>
          <a:p>
            <a:pPr algn="just"/>
            <a:r>
              <a:rPr lang="en-US" sz="2000" dirty="0"/>
              <a:t>Many connections = n * (n - 1) /2. Here, "n" represents the number of nodes in a network</a:t>
            </a:r>
            <a:r>
              <a:rPr lang="en-US" sz="2000" dirty="0" smtClean="0"/>
              <a:t>.</a:t>
            </a:r>
          </a:p>
          <a:p>
            <a:pPr algn="just"/>
            <a:endParaRPr lang="en-US" sz="2000" dirty="0"/>
          </a:p>
          <a:p>
            <a:endParaRPr lang="en-US" dirty="0"/>
          </a:p>
        </p:txBody>
      </p:sp>
      <p:pic>
        <p:nvPicPr>
          <p:cNvPr id="4" name="Picture 3"/>
          <p:cNvPicPr>
            <a:picLocks noChangeAspect="1"/>
          </p:cNvPicPr>
          <p:nvPr/>
        </p:nvPicPr>
        <p:blipFill>
          <a:blip r:embed="rId2"/>
          <a:stretch>
            <a:fillRect/>
          </a:stretch>
        </p:blipFill>
        <p:spPr>
          <a:xfrm>
            <a:off x="4220211" y="3479681"/>
            <a:ext cx="4344006" cy="2715058"/>
          </a:xfrm>
          <a:prstGeom prst="rect">
            <a:avLst/>
          </a:prstGeom>
        </p:spPr>
      </p:pic>
    </p:spTree>
    <p:extLst>
      <p:ext uri="{BB962C8B-B14F-4D97-AF65-F5344CB8AC3E}">
        <p14:creationId xmlns:p14="http://schemas.microsoft.com/office/powerpoint/2010/main" val="3545995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2391" y="106250"/>
            <a:ext cx="8915399" cy="859665"/>
          </a:xfrm>
        </p:spPr>
        <p:txBody>
          <a:bodyPr>
            <a:normAutofit fontScale="90000"/>
          </a:bodyPr>
          <a:lstStyle/>
          <a:p>
            <a:r>
              <a:rPr lang="en-US" dirty="0" smtClean="0"/>
              <a:t>Computer Network Types </a:t>
            </a:r>
            <a:endParaRPr lang="en-US" dirty="0"/>
          </a:p>
        </p:txBody>
      </p:sp>
      <p:sp>
        <p:nvSpPr>
          <p:cNvPr id="3" name="Subtitle 2"/>
          <p:cNvSpPr>
            <a:spLocks noGrp="1"/>
          </p:cNvSpPr>
          <p:nvPr>
            <p:ph type="subTitle" idx="1"/>
          </p:nvPr>
        </p:nvSpPr>
        <p:spPr>
          <a:xfrm>
            <a:off x="1932391" y="1197735"/>
            <a:ext cx="9572221" cy="4705927"/>
          </a:xfrm>
        </p:spPr>
        <p:txBody>
          <a:bodyPr/>
          <a:lstStyle/>
          <a:p>
            <a:pPr marL="342900" indent="-342900">
              <a:buAutoNum type="arabicPeriod"/>
            </a:pPr>
            <a:r>
              <a:rPr lang="en-US" dirty="0" smtClean="0"/>
              <a:t>Local Area Network</a:t>
            </a:r>
          </a:p>
          <a:p>
            <a:pPr marL="342900" indent="-342900">
              <a:buAutoNum type="arabicPeriod"/>
            </a:pPr>
            <a:r>
              <a:rPr lang="en-US" dirty="0" smtClean="0"/>
              <a:t>Personal Area Network </a:t>
            </a:r>
          </a:p>
          <a:p>
            <a:pPr marL="342900" indent="-342900">
              <a:buFont typeface="Wingdings 3" charset="2"/>
              <a:buAutoNum type="arabicPeriod"/>
            </a:pPr>
            <a:r>
              <a:rPr lang="en-US" dirty="0"/>
              <a:t>Metropolitan Area Network</a:t>
            </a:r>
          </a:p>
          <a:p>
            <a:pPr marL="342900" indent="-342900">
              <a:buFont typeface="Wingdings 3" charset="2"/>
              <a:buAutoNum type="arabicPeriod"/>
            </a:pPr>
            <a:r>
              <a:rPr lang="en-US" dirty="0"/>
              <a:t>Wide Area Network</a:t>
            </a:r>
          </a:p>
          <a:p>
            <a:endParaRPr lang="en-US" dirty="0" smtClean="0"/>
          </a:p>
        </p:txBody>
      </p:sp>
    </p:spTree>
    <p:extLst>
      <p:ext uri="{BB962C8B-B14F-4D97-AF65-F5344CB8AC3E}">
        <p14:creationId xmlns:p14="http://schemas.microsoft.com/office/powerpoint/2010/main" val="2828838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239" y="0"/>
            <a:ext cx="8915399" cy="862885"/>
          </a:xfrm>
        </p:spPr>
        <p:txBody>
          <a:bodyPr>
            <a:normAutofit fontScale="90000"/>
          </a:bodyPr>
          <a:lstStyle/>
          <a:p>
            <a:r>
              <a:rPr lang="en-US" dirty="0" smtClean="0"/>
              <a:t>Local Area Network</a:t>
            </a:r>
            <a:endParaRPr lang="en-US" dirty="0"/>
          </a:p>
        </p:txBody>
      </p:sp>
      <p:sp>
        <p:nvSpPr>
          <p:cNvPr id="3" name="Subtitle 2"/>
          <p:cNvSpPr>
            <a:spLocks noGrp="1"/>
          </p:cNvSpPr>
          <p:nvPr>
            <p:ph type="subTitle" idx="1"/>
          </p:nvPr>
        </p:nvSpPr>
        <p:spPr>
          <a:xfrm>
            <a:off x="1635617" y="862885"/>
            <a:ext cx="9817480" cy="5040777"/>
          </a:xfrm>
        </p:spPr>
        <p:txBody>
          <a:bodyPr>
            <a:normAutofit/>
          </a:bodyPr>
          <a:lstStyle/>
          <a:p>
            <a:r>
              <a:rPr lang="en-US" sz="2400" dirty="0"/>
              <a:t>A computer network spanned inside a building and operated under single administrative system is generally termed as Local Area Network (LAN). Usually,LAN covers an organization’ offices, schools, colleges or </a:t>
            </a:r>
            <a:r>
              <a:rPr lang="en-US" sz="2400" dirty="0" smtClean="0"/>
              <a:t>universities</a:t>
            </a:r>
          </a:p>
          <a:p>
            <a:r>
              <a:rPr lang="en-US" sz="2400" dirty="0"/>
              <a:t>LAN provides a useful way of sharing the resources between end </a:t>
            </a:r>
            <a:r>
              <a:rPr lang="en-US" sz="2400" dirty="0" smtClean="0"/>
              <a:t>users. The </a:t>
            </a:r>
            <a:r>
              <a:rPr lang="en-US" sz="2400" dirty="0"/>
              <a:t>resources such as printers, file servers, scanners, and internet are easily sharable among computers</a:t>
            </a:r>
            <a:r>
              <a:rPr lang="en-US" sz="2400" dirty="0" smtClean="0"/>
              <a:t>.</a:t>
            </a:r>
          </a:p>
          <a:p>
            <a:endParaRPr lang="en-US" sz="2400" dirty="0" smtClean="0"/>
          </a:p>
          <a:p>
            <a:r>
              <a:rPr lang="en-US" sz="2400" dirty="0"/>
              <a:t> </a:t>
            </a:r>
          </a:p>
        </p:txBody>
      </p:sp>
      <p:pic>
        <p:nvPicPr>
          <p:cNvPr id="5" name="Picture 4"/>
          <p:cNvPicPr>
            <a:picLocks noChangeAspect="1"/>
          </p:cNvPicPr>
          <p:nvPr/>
        </p:nvPicPr>
        <p:blipFill>
          <a:blip r:embed="rId2"/>
          <a:stretch>
            <a:fillRect/>
          </a:stretch>
        </p:blipFill>
        <p:spPr>
          <a:xfrm>
            <a:off x="3483661" y="3383273"/>
            <a:ext cx="5220429" cy="2753109"/>
          </a:xfrm>
          <a:prstGeom prst="rect">
            <a:avLst/>
          </a:prstGeom>
        </p:spPr>
      </p:pic>
    </p:spTree>
    <p:extLst>
      <p:ext uri="{BB962C8B-B14F-4D97-AF65-F5344CB8AC3E}">
        <p14:creationId xmlns:p14="http://schemas.microsoft.com/office/powerpoint/2010/main" val="1399261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60797"/>
            <a:ext cx="8915399" cy="1413457"/>
          </a:xfrm>
        </p:spPr>
        <p:txBody>
          <a:bodyPr>
            <a:normAutofit fontScale="90000"/>
          </a:bodyPr>
          <a:lstStyle/>
          <a:p>
            <a:r>
              <a:rPr lang="en-US" sz="4000" dirty="0"/>
              <a:t>Features Of Computer </a:t>
            </a:r>
            <a:r>
              <a:rPr lang="en-US" sz="4000" dirty="0" smtClean="0"/>
              <a:t>network</a:t>
            </a:r>
            <a:r>
              <a:rPr lang="en-US" dirty="0" smtClean="0"/>
              <a:t/>
            </a:r>
            <a:br>
              <a:rPr lang="en-US" dirty="0" smtClean="0"/>
            </a:br>
            <a:endParaRPr lang="en-US" dirty="0"/>
          </a:p>
        </p:txBody>
      </p:sp>
      <p:sp>
        <p:nvSpPr>
          <p:cNvPr id="3" name="Subtitle 2"/>
          <p:cNvSpPr>
            <a:spLocks noGrp="1"/>
          </p:cNvSpPr>
          <p:nvPr>
            <p:ph type="subTitle" idx="1"/>
          </p:nvPr>
        </p:nvSpPr>
        <p:spPr>
          <a:xfrm>
            <a:off x="2589213" y="1210615"/>
            <a:ext cx="8915399" cy="3953814"/>
          </a:xfrm>
        </p:spPr>
        <p:txBody>
          <a:bodyPr/>
          <a:lstStyle/>
          <a:p>
            <a:pPr marL="285750" indent="-285750">
              <a:buFont typeface="Arial" panose="020B0604020202020204" pitchFamily="34" charset="0"/>
              <a:buChar char="•"/>
            </a:pPr>
            <a:r>
              <a:rPr lang="en-US" sz="2400" dirty="0"/>
              <a:t>Communication speed</a:t>
            </a:r>
          </a:p>
          <a:p>
            <a:pPr marL="285750" indent="-285750">
              <a:buFont typeface="Arial" panose="020B0604020202020204" pitchFamily="34" charset="0"/>
              <a:buChar char="•"/>
            </a:pPr>
            <a:r>
              <a:rPr lang="en-US" sz="2400" dirty="0"/>
              <a:t>File sharing</a:t>
            </a:r>
          </a:p>
          <a:p>
            <a:pPr marL="285750" indent="-285750">
              <a:buFont typeface="Arial" panose="020B0604020202020204" pitchFamily="34" charset="0"/>
              <a:buChar char="•"/>
            </a:pPr>
            <a:r>
              <a:rPr lang="en-US" sz="2400" dirty="0" smtClean="0"/>
              <a:t>Security</a:t>
            </a:r>
            <a:endParaRPr lang="en-US" sz="2400" dirty="0"/>
          </a:p>
          <a:p>
            <a:pPr marL="285750" indent="-285750">
              <a:buFont typeface="Arial" panose="020B0604020202020204" pitchFamily="34" charset="0"/>
              <a:buChar char="•"/>
            </a:pPr>
            <a:r>
              <a:rPr lang="en-US" sz="2400" dirty="0"/>
              <a:t>Scalability</a:t>
            </a:r>
          </a:p>
          <a:p>
            <a:pPr marL="285750" indent="-285750">
              <a:buFont typeface="Arial" panose="020B0604020202020204" pitchFamily="34" charset="0"/>
              <a:buChar char="•"/>
            </a:pPr>
            <a:r>
              <a:rPr lang="en-US" sz="2400" dirty="0"/>
              <a:t>Reliability</a:t>
            </a:r>
          </a:p>
          <a:p>
            <a:endParaRPr lang="en-US" dirty="0"/>
          </a:p>
        </p:txBody>
      </p:sp>
    </p:spTree>
    <p:extLst>
      <p:ext uri="{BB962C8B-B14F-4D97-AF65-F5344CB8AC3E}">
        <p14:creationId xmlns:p14="http://schemas.microsoft.com/office/powerpoint/2010/main" val="4213139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4770" y="0"/>
            <a:ext cx="9697231" cy="1748307"/>
          </a:xfrm>
        </p:spPr>
        <p:txBody>
          <a:bodyPr>
            <a:normAutofit/>
          </a:bodyPr>
          <a:lstStyle/>
          <a:p>
            <a:r>
              <a:rPr lang="en-US" sz="4800" dirty="0"/>
              <a:t>Personal Area </a:t>
            </a:r>
            <a:r>
              <a:rPr lang="en-US" sz="4800" dirty="0" smtClean="0"/>
              <a:t>Network</a:t>
            </a:r>
            <a:r>
              <a:rPr lang="en-US" dirty="0" smtClean="0"/>
              <a:t/>
            </a:r>
            <a:br>
              <a:rPr lang="en-US" dirty="0" smtClean="0"/>
            </a:br>
            <a:endParaRPr lang="en-US" dirty="0"/>
          </a:p>
        </p:txBody>
      </p:sp>
      <p:sp>
        <p:nvSpPr>
          <p:cNvPr id="3" name="Subtitle 2"/>
          <p:cNvSpPr>
            <a:spLocks noGrp="1"/>
          </p:cNvSpPr>
          <p:nvPr>
            <p:ph type="subTitle" idx="1"/>
          </p:nvPr>
        </p:nvSpPr>
        <p:spPr>
          <a:xfrm>
            <a:off x="2177089" y="1480387"/>
            <a:ext cx="8915399" cy="4984807"/>
          </a:xfrm>
        </p:spPr>
        <p:txBody>
          <a:bodyPr>
            <a:normAutofit/>
          </a:bodyPr>
          <a:lstStyle/>
          <a:p>
            <a:pPr algn="just"/>
            <a:r>
              <a:rPr lang="en-US" sz="2400" dirty="0">
                <a:solidFill>
                  <a:schemeClr val="tx1"/>
                </a:solidFill>
              </a:rPr>
              <a:t>A Personal Area Network (PAN) is smallest network which is very personal to a user. This may include Bluetooth enabled devices or infra-red enabled devices. PAN has connectivity range up to 10 meters. PAN may include wireless computer keyboard and mouse, Bluetooth enabled headphones, wireless printers and TV remotes</a:t>
            </a:r>
            <a:r>
              <a:rPr lang="en-US" sz="2400" dirty="0" smtClean="0">
                <a:solidFill>
                  <a:schemeClr val="tx1"/>
                </a:solidFill>
              </a:rPr>
              <a:t>.</a:t>
            </a:r>
          </a:p>
          <a:p>
            <a:pPr algn="just"/>
            <a:endParaRPr lang="en-US" sz="2400" dirty="0">
              <a:solidFill>
                <a:schemeClr val="tx1"/>
              </a:solidFill>
            </a:endParaRPr>
          </a:p>
        </p:txBody>
      </p:sp>
      <p:pic>
        <p:nvPicPr>
          <p:cNvPr id="4" name="Picture 3"/>
          <p:cNvPicPr>
            <a:picLocks noChangeAspect="1"/>
          </p:cNvPicPr>
          <p:nvPr/>
        </p:nvPicPr>
        <p:blipFill>
          <a:blip r:embed="rId2"/>
          <a:stretch>
            <a:fillRect/>
          </a:stretch>
        </p:blipFill>
        <p:spPr>
          <a:xfrm>
            <a:off x="3780936" y="3228694"/>
            <a:ext cx="5068007" cy="2372056"/>
          </a:xfrm>
          <a:prstGeom prst="rect">
            <a:avLst/>
          </a:prstGeom>
        </p:spPr>
      </p:pic>
    </p:spTree>
    <p:extLst>
      <p:ext uri="{BB962C8B-B14F-4D97-AF65-F5344CB8AC3E}">
        <p14:creationId xmlns:p14="http://schemas.microsoft.com/office/powerpoint/2010/main" val="4017629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21833"/>
            <a:ext cx="8911687" cy="663777"/>
          </a:xfrm>
        </p:spPr>
        <p:txBody>
          <a:bodyPr>
            <a:normAutofit fontScale="90000"/>
          </a:bodyPr>
          <a:lstStyle/>
          <a:p>
            <a:r>
              <a:rPr lang="en-US" sz="3200" dirty="0"/>
              <a:t>Metropolitan Area Network</a:t>
            </a:r>
            <a:r>
              <a:rPr lang="en-US" dirty="0"/>
              <a:t/>
            </a:r>
            <a:br>
              <a:rPr lang="en-US" dirty="0"/>
            </a:br>
            <a:endParaRPr lang="en-US" dirty="0"/>
          </a:p>
        </p:txBody>
      </p:sp>
      <p:sp>
        <p:nvSpPr>
          <p:cNvPr id="3" name="Content Placeholder 2"/>
          <p:cNvSpPr>
            <a:spLocks noGrp="1"/>
          </p:cNvSpPr>
          <p:nvPr>
            <p:ph idx="1"/>
          </p:nvPr>
        </p:nvSpPr>
        <p:spPr>
          <a:xfrm>
            <a:off x="2589212" y="785610"/>
            <a:ext cx="8915400" cy="5125612"/>
          </a:xfrm>
        </p:spPr>
        <p:txBody>
          <a:bodyPr>
            <a:normAutofit/>
          </a:bodyPr>
          <a:lstStyle/>
          <a:p>
            <a:r>
              <a:rPr lang="en-US" sz="2000" dirty="0"/>
              <a:t>Metropolitan </a:t>
            </a:r>
            <a:r>
              <a:rPr lang="en-US" sz="2000" dirty="0" smtClean="0"/>
              <a:t>Area </a:t>
            </a:r>
            <a:r>
              <a:rPr lang="en-US" sz="2000" dirty="0"/>
              <a:t>Network (MAN) is an extensive network that connects numerous corporate LANs </a:t>
            </a:r>
            <a:r>
              <a:rPr lang="en-US" sz="2000" dirty="0" smtClean="0"/>
              <a:t>together.</a:t>
            </a:r>
          </a:p>
          <a:p>
            <a:r>
              <a:rPr lang="en-US" sz="2000" dirty="0" smtClean="0"/>
              <a:t>Their </a:t>
            </a:r>
            <a:r>
              <a:rPr lang="en-US" sz="2000" dirty="0"/>
              <a:t>communication devices and equipment are maintained by a group or single network provider that sells its networking services to corporate customers. </a:t>
            </a:r>
            <a:endParaRPr lang="en-US" sz="2000" dirty="0" smtClean="0"/>
          </a:p>
          <a:p>
            <a:r>
              <a:rPr lang="en-US" sz="2000" dirty="0" smtClean="0"/>
              <a:t>MANs </a:t>
            </a:r>
            <a:r>
              <a:rPr lang="en-US" sz="2000" dirty="0"/>
              <a:t>often take the role of high-speed network that allows sharing of regional resources.</a:t>
            </a:r>
          </a:p>
          <a:p>
            <a:pPr marL="0" indent="0">
              <a:buNone/>
            </a:pPr>
            <a:endParaRPr lang="en-US" sz="1600" dirty="0" smtClean="0"/>
          </a:p>
          <a:p>
            <a:pPr marL="0" indent="0">
              <a:buNone/>
            </a:pPr>
            <a:endParaRPr lang="en-US" sz="1600" dirty="0" smtClean="0"/>
          </a:p>
          <a:p>
            <a:pPr marL="0" indent="0">
              <a:buNone/>
            </a:pPr>
            <a:endParaRPr lang="en-US" sz="1600" dirty="0"/>
          </a:p>
        </p:txBody>
      </p:sp>
      <p:pic>
        <p:nvPicPr>
          <p:cNvPr id="5" name="Picture 4"/>
          <p:cNvPicPr>
            <a:picLocks noChangeAspect="1"/>
          </p:cNvPicPr>
          <p:nvPr/>
        </p:nvPicPr>
        <p:blipFill>
          <a:blip r:embed="rId2"/>
          <a:stretch>
            <a:fillRect/>
          </a:stretch>
        </p:blipFill>
        <p:spPr>
          <a:xfrm>
            <a:off x="4248461" y="3068900"/>
            <a:ext cx="5163271" cy="3506099"/>
          </a:xfrm>
          <a:prstGeom prst="rect">
            <a:avLst/>
          </a:prstGeom>
        </p:spPr>
      </p:pic>
    </p:spTree>
    <p:extLst>
      <p:ext uri="{BB962C8B-B14F-4D97-AF65-F5344CB8AC3E}">
        <p14:creationId xmlns:p14="http://schemas.microsoft.com/office/powerpoint/2010/main" val="2090072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4058" y="144889"/>
            <a:ext cx="8915399" cy="1696790"/>
          </a:xfrm>
        </p:spPr>
        <p:txBody>
          <a:bodyPr>
            <a:normAutofit fontScale="90000"/>
          </a:bodyPr>
          <a:lstStyle/>
          <a:p>
            <a:r>
              <a:rPr lang="en-US" dirty="0"/>
              <a:t>Wide Area Network</a:t>
            </a:r>
            <a:br>
              <a:rPr lang="en-US" dirty="0"/>
            </a:br>
            <a:endParaRPr lang="en-US" dirty="0"/>
          </a:p>
        </p:txBody>
      </p:sp>
      <p:sp>
        <p:nvSpPr>
          <p:cNvPr id="3" name="Subtitle 2"/>
          <p:cNvSpPr>
            <a:spLocks noGrp="1"/>
          </p:cNvSpPr>
          <p:nvPr>
            <p:ph type="subTitle" idx="1"/>
          </p:nvPr>
        </p:nvSpPr>
        <p:spPr>
          <a:xfrm>
            <a:off x="2370272" y="1480387"/>
            <a:ext cx="8915399" cy="5152233"/>
          </a:xfrm>
        </p:spPr>
        <p:txBody>
          <a:bodyPr>
            <a:normAutofit/>
          </a:bodyPr>
          <a:lstStyle/>
          <a:p>
            <a:pPr marL="342900" indent="-342900">
              <a:buFont typeface="Arial" panose="020B0604020202020204" pitchFamily="34" charset="0"/>
              <a:buChar char="•"/>
            </a:pPr>
            <a:r>
              <a:rPr lang="en-US" sz="2000" dirty="0"/>
              <a:t>A WAN, also called the Wide Area Network, is defined as a telecommunications network that extends over a large area</a:t>
            </a:r>
            <a:r>
              <a:rPr lang="en-US" sz="2000" dirty="0" smtClean="0"/>
              <a:t>.</a:t>
            </a:r>
          </a:p>
          <a:p>
            <a:pPr marL="342900" indent="-342900">
              <a:buFont typeface="Arial" panose="020B0604020202020204" pitchFamily="34" charset="0"/>
              <a:buChar char="•"/>
            </a:pPr>
            <a:r>
              <a:rPr lang="en-US" sz="2000" dirty="0" smtClean="0">
                <a:solidFill>
                  <a:schemeClr val="tx1"/>
                </a:solidFill>
              </a:rPr>
              <a:t>Generally</a:t>
            </a:r>
            <a:r>
              <a:rPr lang="en-US" sz="2000" dirty="0">
                <a:solidFill>
                  <a:schemeClr val="tx1"/>
                </a:solidFill>
              </a:rPr>
              <a:t>, telecommunication networks are Wide Area Network. These networks provide connectivity to MANs and LANs. Since they are equipped with very high speed backbone, WANs use very expensive network equipment</a:t>
            </a:r>
            <a:endParaRPr lang="en-US" sz="2000" dirty="0" smtClean="0">
              <a:solidFill>
                <a:schemeClr val="tx1"/>
              </a:solidFill>
            </a:endParaRPr>
          </a:p>
          <a:p>
            <a:endParaRPr lang="en-US" sz="2000" dirty="0">
              <a:solidFill>
                <a:schemeClr val="tx1"/>
              </a:solidFill>
            </a:endParaRPr>
          </a:p>
        </p:txBody>
      </p:sp>
      <p:pic>
        <p:nvPicPr>
          <p:cNvPr id="5" name="Picture 4"/>
          <p:cNvPicPr>
            <a:picLocks noChangeAspect="1"/>
          </p:cNvPicPr>
          <p:nvPr/>
        </p:nvPicPr>
        <p:blipFill>
          <a:blip r:embed="rId2"/>
          <a:stretch>
            <a:fillRect/>
          </a:stretch>
        </p:blipFill>
        <p:spPr>
          <a:xfrm>
            <a:off x="4308257" y="3574195"/>
            <a:ext cx="5039428" cy="3058425"/>
          </a:xfrm>
          <a:prstGeom prst="rect">
            <a:avLst/>
          </a:prstGeom>
        </p:spPr>
      </p:pic>
    </p:spTree>
    <p:extLst>
      <p:ext uri="{BB962C8B-B14F-4D97-AF65-F5344CB8AC3E}">
        <p14:creationId xmlns:p14="http://schemas.microsoft.com/office/powerpoint/2010/main" val="553009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1824" y="334852"/>
            <a:ext cx="11925837" cy="6375042"/>
          </a:xfrm>
        </p:spPr>
        <p:txBody>
          <a:bodyPr>
            <a:normAutofit/>
          </a:bodyPr>
          <a:lstStyle/>
          <a:p>
            <a:r>
              <a:rPr lang="en-US" b="1" dirty="0">
                <a:solidFill>
                  <a:schemeClr val="tx1"/>
                </a:solidFill>
              </a:rPr>
              <a:t/>
            </a:r>
            <a:br>
              <a:rPr lang="en-US" b="1" dirty="0">
                <a:solidFill>
                  <a:schemeClr val="tx1"/>
                </a:solidFill>
              </a:rPr>
            </a:br>
            <a:r>
              <a:rPr lang="en-US" sz="1600" b="1" dirty="0">
                <a:solidFill>
                  <a:schemeClr val="tx1"/>
                </a:solidFill>
              </a:rPr>
              <a:t>Communication </a:t>
            </a:r>
            <a:r>
              <a:rPr lang="en-US" sz="1600" b="1" dirty="0" smtClean="0">
                <a:solidFill>
                  <a:schemeClr val="tx1"/>
                </a:solidFill>
              </a:rPr>
              <a:t>speed</a:t>
            </a:r>
            <a:r>
              <a:rPr lang="en-US" sz="1600" dirty="0">
                <a:solidFill>
                  <a:schemeClr val="tx1"/>
                </a:solidFill>
              </a:rPr>
              <a:t/>
            </a:r>
            <a:br>
              <a:rPr lang="en-US" sz="1600" dirty="0">
                <a:solidFill>
                  <a:schemeClr val="tx1"/>
                </a:solidFill>
              </a:rPr>
            </a:br>
            <a:r>
              <a:rPr lang="en-US" sz="1600" dirty="0">
                <a:solidFill>
                  <a:schemeClr val="tx1"/>
                </a:solidFill>
              </a:rPr>
              <a:t>Network provides us to communicate over the network in a fast and efficient manner. For example, we can do video conferencing, email messaging, etc. </a:t>
            </a:r>
            <a:endParaRPr lang="en-US" sz="1600" b="1" dirty="0" smtClean="0">
              <a:solidFill>
                <a:schemeClr val="tx1"/>
              </a:solidFill>
            </a:endParaRPr>
          </a:p>
          <a:p>
            <a:r>
              <a:rPr lang="en-US" sz="1600" b="1" dirty="0" smtClean="0">
                <a:solidFill>
                  <a:schemeClr val="tx1"/>
                </a:solidFill>
              </a:rPr>
              <a:t>File </a:t>
            </a:r>
            <a:r>
              <a:rPr lang="en-US" sz="1600" b="1" dirty="0">
                <a:solidFill>
                  <a:schemeClr val="tx1"/>
                </a:solidFill>
              </a:rPr>
              <a:t>sharing</a:t>
            </a:r>
          </a:p>
          <a:p>
            <a:r>
              <a:rPr lang="en-US" sz="1600" dirty="0">
                <a:solidFill>
                  <a:schemeClr val="tx1"/>
                </a:solidFill>
              </a:rPr>
              <a:t>File sharing is one of the major advantage of the computer </a:t>
            </a:r>
            <a:r>
              <a:rPr lang="en-US" sz="1600" dirty="0" smtClean="0">
                <a:solidFill>
                  <a:schemeClr val="tx1"/>
                </a:solidFill>
              </a:rPr>
              <a:t>network.</a:t>
            </a:r>
          </a:p>
          <a:p>
            <a:r>
              <a:rPr lang="en-US" sz="1600" b="1" dirty="0">
                <a:solidFill>
                  <a:schemeClr val="tx1"/>
                </a:solidFill>
              </a:rPr>
              <a:t>Security</a:t>
            </a:r>
          </a:p>
          <a:p>
            <a:r>
              <a:rPr lang="en-US" sz="1600" dirty="0">
                <a:solidFill>
                  <a:schemeClr val="tx1"/>
                </a:solidFill>
              </a:rPr>
              <a:t>Network allows the security by ensuring that the user has the right to access the certain files and applications</a:t>
            </a:r>
            <a:r>
              <a:rPr lang="en-US" sz="1600" dirty="0" smtClean="0">
                <a:solidFill>
                  <a:schemeClr val="tx1"/>
                </a:solidFill>
              </a:rPr>
              <a:t>.</a:t>
            </a:r>
          </a:p>
          <a:p>
            <a:r>
              <a:rPr lang="en-US" sz="1600" b="1" dirty="0" smtClean="0">
                <a:solidFill>
                  <a:schemeClr val="tx1"/>
                </a:solidFill>
              </a:rPr>
              <a:t>Reliability</a:t>
            </a:r>
            <a:endParaRPr lang="en-US" sz="1600" b="1" dirty="0">
              <a:solidFill>
                <a:schemeClr val="tx1"/>
              </a:solidFill>
            </a:endParaRPr>
          </a:p>
          <a:p>
            <a:r>
              <a:rPr lang="en-US" sz="1600" dirty="0">
                <a:solidFill>
                  <a:schemeClr val="tx1"/>
                </a:solidFill>
              </a:rPr>
              <a:t>Computer network can use the alternative source for the data communication in case of any  </a:t>
            </a:r>
            <a:r>
              <a:rPr lang="en-US" sz="1600" dirty="0" smtClean="0">
                <a:solidFill>
                  <a:schemeClr val="tx1"/>
                </a:solidFill>
              </a:rPr>
              <a:t>hardware </a:t>
            </a:r>
            <a:r>
              <a:rPr lang="en-US" sz="1600" dirty="0">
                <a:solidFill>
                  <a:schemeClr val="tx1"/>
                </a:solidFill>
              </a:rPr>
              <a:t>failure</a:t>
            </a:r>
            <a:r>
              <a:rPr lang="en-US" sz="1600" dirty="0" smtClean="0">
                <a:solidFill>
                  <a:schemeClr val="tx1"/>
                </a:solidFill>
              </a:rPr>
              <a:t>.</a:t>
            </a:r>
            <a:endParaRPr lang="en-US" sz="1600" b="1" dirty="0" smtClean="0">
              <a:solidFill>
                <a:schemeClr val="tx1"/>
              </a:solidFill>
            </a:endParaRPr>
          </a:p>
          <a:p>
            <a:endParaRPr lang="en-US" sz="1600" b="1" dirty="0" smtClean="0">
              <a:solidFill>
                <a:schemeClr val="tx1"/>
              </a:solidFill>
            </a:endParaRPr>
          </a:p>
          <a:p>
            <a:r>
              <a:rPr lang="en-US" sz="1600" b="1" dirty="0" smtClean="0">
                <a:solidFill>
                  <a:schemeClr val="tx1"/>
                </a:solidFill>
              </a:rPr>
              <a:t>Scalability</a:t>
            </a:r>
            <a:r>
              <a:rPr lang="en-US" sz="1600" dirty="0" smtClean="0">
                <a:solidFill>
                  <a:schemeClr val="tx1"/>
                </a:solidFill>
              </a:rPr>
              <a:t> </a:t>
            </a:r>
          </a:p>
          <a:p>
            <a:r>
              <a:rPr lang="en-US" sz="1600" dirty="0">
                <a:solidFill>
                  <a:schemeClr val="tx1"/>
                </a:solidFill>
              </a:rPr>
              <a:t>T</a:t>
            </a:r>
            <a:r>
              <a:rPr lang="en-US" sz="1600" dirty="0" smtClean="0">
                <a:solidFill>
                  <a:schemeClr val="tx1"/>
                </a:solidFill>
              </a:rPr>
              <a:t>he measure of a system's ability to increase or decrease in performance and cost in response to changes in application and system processing demands</a:t>
            </a:r>
          </a:p>
          <a:p>
            <a:endParaRPr lang="en-US" sz="1600" dirty="0" smtClean="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381647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6029" y="193183"/>
            <a:ext cx="8915400" cy="437882"/>
          </a:xfrm>
        </p:spPr>
        <p:txBody>
          <a:bodyPr>
            <a:noAutofit/>
          </a:bodyPr>
          <a:lstStyle/>
          <a:p>
            <a:r>
              <a:rPr lang="en-US" sz="2400" dirty="0" smtClean="0"/>
              <a:t>Components in Computer Networks </a:t>
            </a:r>
            <a:endParaRPr lang="en-US" sz="2400" dirty="0"/>
          </a:p>
        </p:txBody>
      </p:sp>
      <p:sp>
        <p:nvSpPr>
          <p:cNvPr id="3" name="Subtitle 2"/>
          <p:cNvSpPr>
            <a:spLocks noGrp="1"/>
          </p:cNvSpPr>
          <p:nvPr>
            <p:ph type="subTitle" idx="1"/>
          </p:nvPr>
        </p:nvSpPr>
        <p:spPr>
          <a:xfrm>
            <a:off x="2396030" y="1274325"/>
            <a:ext cx="8915399" cy="4843140"/>
          </a:xfrm>
        </p:spPr>
        <p:txBody>
          <a:bodyPr/>
          <a:lstStyle/>
          <a:p>
            <a:pPr marL="342900" indent="-342900">
              <a:buAutoNum type="arabicPeriod"/>
            </a:pPr>
            <a:r>
              <a:rPr lang="en-US" sz="2400" dirty="0" smtClean="0"/>
              <a:t>Network </a:t>
            </a:r>
            <a:r>
              <a:rPr lang="en-US" sz="2400" dirty="0"/>
              <a:t>Interface </a:t>
            </a:r>
            <a:r>
              <a:rPr lang="en-US" sz="2400" dirty="0" smtClean="0"/>
              <a:t>Cards</a:t>
            </a:r>
          </a:p>
          <a:p>
            <a:pPr marL="342900" indent="-342900">
              <a:buAutoNum type="arabicPeriod"/>
            </a:pPr>
            <a:r>
              <a:rPr lang="en-US" sz="2400" dirty="0" smtClean="0"/>
              <a:t>Hubs </a:t>
            </a:r>
          </a:p>
          <a:p>
            <a:pPr marL="342900" indent="-342900">
              <a:buAutoNum type="arabicPeriod"/>
            </a:pPr>
            <a:r>
              <a:rPr lang="en-US" sz="2400" dirty="0" smtClean="0"/>
              <a:t>Switches </a:t>
            </a:r>
          </a:p>
          <a:p>
            <a:pPr marL="342900" indent="-342900">
              <a:buAutoNum type="arabicPeriod"/>
            </a:pPr>
            <a:r>
              <a:rPr lang="en-US" sz="2400" dirty="0" smtClean="0"/>
              <a:t>Router </a:t>
            </a:r>
          </a:p>
          <a:p>
            <a:pPr marL="342900" indent="-342900">
              <a:buFont typeface="Wingdings 3" charset="2"/>
              <a:buAutoNum type="arabicPeriod"/>
            </a:pPr>
            <a:r>
              <a:rPr lang="en-US" sz="2400" dirty="0"/>
              <a:t>Modem</a:t>
            </a:r>
          </a:p>
          <a:p>
            <a:endParaRPr lang="en-US" dirty="0"/>
          </a:p>
        </p:txBody>
      </p:sp>
    </p:spTree>
    <p:extLst>
      <p:ext uri="{BB962C8B-B14F-4D97-AF65-F5344CB8AC3E}">
        <p14:creationId xmlns:p14="http://schemas.microsoft.com/office/powerpoint/2010/main" val="1704239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r>
              <a:rPr lang="en-US" dirty="0"/>
              <a:t>Network Interface Cards</a:t>
            </a:r>
          </a:p>
        </p:txBody>
      </p:sp>
      <p:sp>
        <p:nvSpPr>
          <p:cNvPr id="3" name="Content Placeholder 2"/>
          <p:cNvSpPr>
            <a:spLocks noGrp="1"/>
          </p:cNvSpPr>
          <p:nvPr>
            <p:ph idx="1"/>
          </p:nvPr>
        </p:nvSpPr>
        <p:spPr>
          <a:xfrm>
            <a:off x="2137893" y="1493949"/>
            <a:ext cx="9366719" cy="4378636"/>
          </a:xfrm>
        </p:spPr>
        <p:txBody>
          <a:bodyPr>
            <a:normAutofit/>
          </a:bodyPr>
          <a:lstStyle/>
          <a:p>
            <a:pPr algn="just"/>
            <a:r>
              <a:rPr lang="en-US" sz="2400" dirty="0"/>
              <a:t>NIC represents Network Interface Cards. A personal computer development board linked to a PC or server and works with the network control structure to force the network’s data stream. There are many network documentations that call NIC a network board. In this manner, all NICs </a:t>
            </a:r>
            <a:r>
              <a:rPr lang="en-US" sz="2400" dirty="0" smtClean="0"/>
              <a:t>are </a:t>
            </a:r>
            <a:r>
              <a:rPr lang="en-US" sz="2400" dirty="0"/>
              <a:t>connected to a </a:t>
            </a:r>
            <a:r>
              <a:rPr lang="en-US" sz="2400" dirty="0" smtClean="0"/>
              <a:t>network</a:t>
            </a:r>
          </a:p>
          <a:p>
            <a:pPr algn="just"/>
            <a:endParaRPr lang="en-US" sz="2400" dirty="0"/>
          </a:p>
        </p:txBody>
      </p:sp>
      <p:pic>
        <p:nvPicPr>
          <p:cNvPr id="4" name="Picture 3"/>
          <p:cNvPicPr>
            <a:picLocks noChangeAspect="1"/>
          </p:cNvPicPr>
          <p:nvPr/>
        </p:nvPicPr>
        <p:blipFill>
          <a:blip r:embed="rId2"/>
          <a:stretch>
            <a:fillRect/>
          </a:stretch>
        </p:blipFill>
        <p:spPr>
          <a:xfrm>
            <a:off x="4462563" y="3277115"/>
            <a:ext cx="3844309" cy="2736837"/>
          </a:xfrm>
          <a:prstGeom prst="rect">
            <a:avLst/>
          </a:prstGeom>
        </p:spPr>
      </p:pic>
    </p:spTree>
    <p:extLst>
      <p:ext uri="{BB962C8B-B14F-4D97-AF65-F5344CB8AC3E}">
        <p14:creationId xmlns:p14="http://schemas.microsoft.com/office/powerpoint/2010/main" val="921357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711" y="379411"/>
            <a:ext cx="8911687" cy="1280890"/>
          </a:xfrm>
        </p:spPr>
        <p:txBody>
          <a:bodyPr/>
          <a:lstStyle/>
          <a:p>
            <a:r>
              <a:rPr lang="en-US" dirty="0" smtClean="0"/>
              <a:t>Hub </a:t>
            </a:r>
            <a:endParaRPr lang="en-US" dirty="0"/>
          </a:p>
        </p:txBody>
      </p:sp>
      <p:sp>
        <p:nvSpPr>
          <p:cNvPr id="3" name="Content Placeholder 2"/>
          <p:cNvSpPr>
            <a:spLocks noGrp="1"/>
          </p:cNvSpPr>
          <p:nvPr>
            <p:ph idx="1"/>
          </p:nvPr>
        </p:nvSpPr>
        <p:spPr>
          <a:xfrm>
            <a:off x="2292998" y="1133341"/>
            <a:ext cx="9040410" cy="3850602"/>
          </a:xfrm>
        </p:spPr>
        <p:txBody>
          <a:bodyPr>
            <a:normAutofit/>
          </a:bodyPr>
          <a:lstStyle/>
          <a:p>
            <a:r>
              <a:rPr lang="en-US" sz="2800" dirty="0"/>
              <a:t>A Hub is a hardware device that divides the network connection among multiple devices. When computer requests for some information from a network, it first sends the request to the Hub through cable. Hub will broadcast this request to the entire network. </a:t>
            </a:r>
            <a:endParaRPr lang="en-US" sz="2800" dirty="0" smtClean="0"/>
          </a:p>
          <a:p>
            <a:endParaRPr lang="en-US" sz="2000" dirty="0"/>
          </a:p>
        </p:txBody>
      </p:sp>
      <p:pic>
        <p:nvPicPr>
          <p:cNvPr id="4" name="Picture 3"/>
          <p:cNvPicPr>
            <a:picLocks noChangeAspect="1"/>
          </p:cNvPicPr>
          <p:nvPr/>
        </p:nvPicPr>
        <p:blipFill>
          <a:blip r:embed="rId2"/>
          <a:stretch>
            <a:fillRect/>
          </a:stretch>
        </p:blipFill>
        <p:spPr>
          <a:xfrm>
            <a:off x="4452138" y="3185103"/>
            <a:ext cx="4047917" cy="3249866"/>
          </a:xfrm>
          <a:prstGeom prst="rect">
            <a:avLst/>
          </a:prstGeom>
        </p:spPr>
      </p:pic>
    </p:spTree>
    <p:extLst>
      <p:ext uri="{BB962C8B-B14F-4D97-AF65-F5344CB8AC3E}">
        <p14:creationId xmlns:p14="http://schemas.microsoft.com/office/powerpoint/2010/main" val="3299404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5422" y="157766"/>
            <a:ext cx="8915399" cy="885423"/>
          </a:xfrm>
        </p:spPr>
        <p:txBody>
          <a:bodyPr>
            <a:normAutofit fontScale="90000"/>
          </a:bodyPr>
          <a:lstStyle/>
          <a:p>
            <a:r>
              <a:rPr lang="en-US" dirty="0" smtClean="0"/>
              <a:t>Switches </a:t>
            </a:r>
            <a:endParaRPr lang="en-US" dirty="0"/>
          </a:p>
        </p:txBody>
      </p:sp>
      <p:sp>
        <p:nvSpPr>
          <p:cNvPr id="3" name="Subtitle 2"/>
          <p:cNvSpPr>
            <a:spLocks noGrp="1"/>
          </p:cNvSpPr>
          <p:nvPr>
            <p:ph type="subTitle" idx="1"/>
          </p:nvPr>
        </p:nvSpPr>
        <p:spPr>
          <a:xfrm>
            <a:off x="2035422" y="1262130"/>
            <a:ext cx="9310865" cy="4713667"/>
          </a:xfrm>
        </p:spPr>
        <p:txBody>
          <a:bodyPr/>
          <a:lstStyle/>
          <a:p>
            <a:pPr marL="342900" indent="-342900" algn="just">
              <a:buFont typeface="Arial" panose="020B0604020202020204" pitchFamily="34" charset="0"/>
              <a:buChar char="•"/>
            </a:pPr>
            <a:r>
              <a:rPr lang="en-US" sz="2000" dirty="0">
                <a:solidFill>
                  <a:schemeClr val="tx1"/>
                </a:solidFill>
              </a:rPr>
              <a:t> Switch is a network device that connects other devices to Ethernet networks  </a:t>
            </a:r>
            <a:r>
              <a:rPr lang="en-US" sz="2000" dirty="0" smtClean="0">
                <a:solidFill>
                  <a:schemeClr val="tx1"/>
                </a:solidFill>
              </a:rPr>
              <a:t>through</a:t>
            </a:r>
            <a:r>
              <a:rPr lang="en-US" sz="2000" dirty="0">
                <a:solidFill>
                  <a:schemeClr val="tx1"/>
                </a:solidFill>
              </a:rPr>
              <a:t> twisted pair cables. It  </a:t>
            </a:r>
            <a:r>
              <a:rPr lang="en-US" sz="2000" dirty="0" smtClean="0">
                <a:solidFill>
                  <a:schemeClr val="tx1"/>
                </a:solidFill>
              </a:rPr>
              <a:t> uses</a:t>
            </a:r>
            <a:r>
              <a:rPr lang="en-US" sz="2000" dirty="0">
                <a:solidFill>
                  <a:schemeClr val="tx1"/>
                </a:solidFill>
              </a:rPr>
              <a:t> packet switching technique to receive, store and forward data packets on the </a:t>
            </a:r>
            <a:r>
              <a:rPr lang="en-US" sz="2000" dirty="0" smtClean="0">
                <a:solidFill>
                  <a:schemeClr val="tx1"/>
                </a:solidFill>
              </a:rPr>
              <a:t>network.</a:t>
            </a:r>
          </a:p>
          <a:p>
            <a:pPr marL="342900" indent="-342900" algn="just">
              <a:buFont typeface="Arial" panose="020B0604020202020204" pitchFamily="34" charset="0"/>
              <a:buChar char="•"/>
            </a:pPr>
            <a:r>
              <a:rPr lang="en-US" sz="2000" dirty="0">
                <a:solidFill>
                  <a:schemeClr val="tx1"/>
                </a:solidFill>
              </a:rPr>
              <a:t>The switch maintains a list of network addresses of all the devices connected to it</a:t>
            </a:r>
          </a:p>
          <a:p>
            <a:endParaRPr lang="en-US" sz="2400" dirty="0">
              <a:solidFill>
                <a:schemeClr val="tx1"/>
              </a:solidFill>
            </a:endParaRPr>
          </a:p>
        </p:txBody>
      </p:sp>
      <p:pic>
        <p:nvPicPr>
          <p:cNvPr id="5" name="Picture 4"/>
          <p:cNvPicPr>
            <a:picLocks noChangeAspect="1"/>
          </p:cNvPicPr>
          <p:nvPr/>
        </p:nvPicPr>
        <p:blipFill>
          <a:blip r:embed="rId2"/>
          <a:stretch>
            <a:fillRect/>
          </a:stretch>
        </p:blipFill>
        <p:spPr>
          <a:xfrm>
            <a:off x="3889420" y="2839547"/>
            <a:ext cx="4687910" cy="3754436"/>
          </a:xfrm>
          <a:prstGeom prst="rect">
            <a:avLst/>
          </a:prstGeom>
        </p:spPr>
      </p:pic>
    </p:spTree>
    <p:extLst>
      <p:ext uri="{BB962C8B-B14F-4D97-AF65-F5344CB8AC3E}">
        <p14:creationId xmlns:p14="http://schemas.microsoft.com/office/powerpoint/2010/main" val="230765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5726" y="222160"/>
            <a:ext cx="8915399" cy="911181"/>
          </a:xfrm>
        </p:spPr>
        <p:txBody>
          <a:bodyPr>
            <a:normAutofit fontScale="90000"/>
          </a:bodyPr>
          <a:lstStyle/>
          <a:p>
            <a:r>
              <a:rPr lang="en-US" dirty="0" smtClean="0"/>
              <a:t>Router </a:t>
            </a:r>
            <a:endParaRPr lang="en-US" dirty="0"/>
          </a:p>
        </p:txBody>
      </p:sp>
      <p:sp>
        <p:nvSpPr>
          <p:cNvPr id="3" name="Subtitle 2"/>
          <p:cNvSpPr>
            <a:spLocks noGrp="1"/>
          </p:cNvSpPr>
          <p:nvPr>
            <p:ph type="subTitle" idx="1"/>
          </p:nvPr>
        </p:nvSpPr>
        <p:spPr>
          <a:xfrm>
            <a:off x="2215726" y="1133341"/>
            <a:ext cx="8915399" cy="4740108"/>
          </a:xfrm>
        </p:spPr>
        <p:txBody>
          <a:bodyPr>
            <a:normAutofit/>
          </a:bodyPr>
          <a:lstStyle/>
          <a:p>
            <a:r>
              <a:rPr lang="en-US" sz="2800" dirty="0" smtClean="0"/>
              <a:t>The router is a physical internetworking device that is designed to receive, analyze, and forward data packets between computer networks.</a:t>
            </a:r>
            <a:r>
              <a:rPr lang="en-US" sz="2800" dirty="0"/>
              <a:t> </a:t>
            </a:r>
            <a:endParaRPr lang="en-US" sz="2800" dirty="0">
              <a:solidFill>
                <a:schemeClr val="tx1"/>
              </a:solidFill>
            </a:endParaRPr>
          </a:p>
        </p:txBody>
      </p:sp>
      <p:pic>
        <p:nvPicPr>
          <p:cNvPr id="5" name="Picture 4"/>
          <p:cNvPicPr>
            <a:picLocks noChangeAspect="1"/>
          </p:cNvPicPr>
          <p:nvPr/>
        </p:nvPicPr>
        <p:blipFill>
          <a:blip r:embed="rId2"/>
          <a:stretch>
            <a:fillRect/>
          </a:stretch>
        </p:blipFill>
        <p:spPr>
          <a:xfrm>
            <a:off x="3000778" y="2507988"/>
            <a:ext cx="7053430" cy="4130224"/>
          </a:xfrm>
          <a:prstGeom prst="rect">
            <a:avLst/>
          </a:prstGeom>
        </p:spPr>
      </p:pic>
    </p:spTree>
    <p:extLst>
      <p:ext uri="{BB962C8B-B14F-4D97-AF65-F5344CB8AC3E}">
        <p14:creationId xmlns:p14="http://schemas.microsoft.com/office/powerpoint/2010/main" val="3270170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2999" y="144887"/>
            <a:ext cx="8915399" cy="975575"/>
          </a:xfrm>
        </p:spPr>
        <p:txBody>
          <a:bodyPr/>
          <a:lstStyle/>
          <a:p>
            <a:r>
              <a:rPr lang="en-US" dirty="0" smtClean="0"/>
              <a:t>Modem </a:t>
            </a:r>
            <a:endParaRPr lang="en-US" dirty="0"/>
          </a:p>
        </p:txBody>
      </p:sp>
      <p:sp>
        <p:nvSpPr>
          <p:cNvPr id="3" name="Subtitle 2"/>
          <p:cNvSpPr>
            <a:spLocks noGrp="1"/>
          </p:cNvSpPr>
          <p:nvPr>
            <p:ph type="subTitle" idx="1"/>
          </p:nvPr>
        </p:nvSpPr>
        <p:spPr>
          <a:xfrm>
            <a:off x="2292999" y="1570540"/>
            <a:ext cx="8915399" cy="2602215"/>
          </a:xfrm>
        </p:spPr>
        <p:txBody>
          <a:bodyPr>
            <a:noAutofit/>
          </a:bodyPr>
          <a:lstStyle/>
          <a:p>
            <a:r>
              <a:rPr lang="en-US" sz="2400" dirty="0"/>
              <a:t>A modem is a hardware device that allows the computer to connect to the internet over the existing telephone line.</a:t>
            </a:r>
          </a:p>
          <a:p>
            <a:r>
              <a:rPr lang="en-US" sz="2400" dirty="0"/>
              <a:t>A modem is not integrated with the motherboard rather than it is installed on the PCI slot found on the motherboard</a:t>
            </a:r>
          </a:p>
          <a:p>
            <a:endParaRPr lang="en-US" sz="2400" dirty="0"/>
          </a:p>
        </p:txBody>
      </p:sp>
    </p:spTree>
    <p:extLst>
      <p:ext uri="{BB962C8B-B14F-4D97-AF65-F5344CB8AC3E}">
        <p14:creationId xmlns:p14="http://schemas.microsoft.com/office/powerpoint/2010/main" val="1974051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999</TotalTime>
  <Words>973</Words>
  <Application>Microsoft Office PowerPoint</Application>
  <PresentationFormat>Widescreen</PresentationFormat>
  <Paragraphs>87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Times New Roman</vt:lpstr>
      <vt:lpstr>Wingdings 3</vt:lpstr>
      <vt:lpstr>Wisp</vt:lpstr>
      <vt:lpstr>What is a Computer Network </vt:lpstr>
      <vt:lpstr>Features Of Computer network </vt:lpstr>
      <vt:lpstr>PowerPoint Presentation</vt:lpstr>
      <vt:lpstr>Components in Computer Networks </vt:lpstr>
      <vt:lpstr>Network Interface Cards</vt:lpstr>
      <vt:lpstr>Hub </vt:lpstr>
      <vt:lpstr>Switches </vt:lpstr>
      <vt:lpstr>Router </vt:lpstr>
      <vt:lpstr>Modem </vt:lpstr>
      <vt:lpstr>Protocol And Standards  </vt:lpstr>
      <vt:lpstr>Data Flow Communication between two devices can be simplex, half-duplex, or full-duplex as shown in Figure </vt:lpstr>
      <vt:lpstr>PowerPoint Presentation</vt:lpstr>
      <vt:lpstr>Network Topology It refers to the physical arrangement and representation of all the nodes and components of the network. In general terms, Topology defines the structure of the entire network. The network topology is divided into four types.</vt:lpstr>
      <vt:lpstr>Bus Topology </vt:lpstr>
      <vt:lpstr>Ring Topology </vt:lpstr>
      <vt:lpstr>Star Topology </vt:lpstr>
      <vt:lpstr>Mesh Topology </vt:lpstr>
      <vt:lpstr>Computer Network Types </vt:lpstr>
      <vt:lpstr>Local Area Network</vt:lpstr>
      <vt:lpstr>Personal Area Network </vt:lpstr>
      <vt:lpstr>Metropolitan Area Network </vt:lpstr>
      <vt:lpstr>Wide Area Network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63</cp:revision>
  <dcterms:created xsi:type="dcterms:W3CDTF">2023-03-28T12:50:01Z</dcterms:created>
  <dcterms:modified xsi:type="dcterms:W3CDTF">2023-05-15T14:00:28Z</dcterms:modified>
</cp:coreProperties>
</file>