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4" r:id="rId4"/>
    <p:sldId id="265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6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92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344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1478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21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6628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9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20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92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3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8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4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90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38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66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55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F7D6A-181B-4AC8-9A4D-2CEBFD597EC8}" type="datetimeFigureOut">
              <a:rPr lang="en-US" smtClean="0"/>
              <a:t>20-Apr-23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F52AA8B-8585-418B-B45A-1381253318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06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2966"/>
            <a:ext cx="9144000" cy="719316"/>
          </a:xfrm>
        </p:spPr>
        <p:txBody>
          <a:bodyPr>
            <a:no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Transmission  Media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300" y="1674254"/>
            <a:ext cx="9695108" cy="1365160"/>
          </a:xfrm>
        </p:spPr>
        <p:txBody>
          <a:bodyPr>
            <a:normAutofit fontScale="925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transmission medium can be defined as a pathway that can transmit information from a sender to a </a:t>
            </a:r>
            <a:r>
              <a:rPr lang="en-US" sz="2400" dirty="0" smtClean="0">
                <a:solidFill>
                  <a:schemeClr val="tx1"/>
                </a:solidFill>
              </a:rPr>
              <a:t>receiver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Transmission media are located below the physical layer and are controlled by the physical </a:t>
            </a:r>
            <a:r>
              <a:rPr lang="en-US" sz="2400" dirty="0" smtClean="0">
                <a:solidFill>
                  <a:schemeClr val="tx1"/>
                </a:solidFill>
              </a:rPr>
              <a:t>layer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330" y="3361386"/>
            <a:ext cx="7225048" cy="270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09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893" y="624110"/>
            <a:ext cx="9366719" cy="9599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Infrared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163" y="1584102"/>
            <a:ext cx="9714449" cy="3013656"/>
          </a:xfrm>
        </p:spPr>
        <p:txBody>
          <a:bodyPr/>
          <a:lstStyle/>
          <a:p>
            <a:r>
              <a:rPr lang="en-US" dirty="0"/>
              <a:t>Low frequency infrared waves are used for very short distance communication like TV remote, wireless speakers, automatic doors, hand held devices etc. </a:t>
            </a:r>
            <a:endParaRPr lang="en-US" dirty="0" smtClean="0"/>
          </a:p>
          <a:p>
            <a:r>
              <a:rPr lang="en-US" dirty="0"/>
              <a:t>short range, it is considered to be one of the most secure transmission modes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96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043" y="624110"/>
            <a:ext cx="9701570" cy="1048889"/>
          </a:xfrm>
        </p:spPr>
        <p:txBody>
          <a:bodyPr>
            <a:normAutofit fontScale="90000"/>
          </a:bodyPr>
          <a:lstStyle/>
          <a:p>
            <a:r>
              <a:rPr lang="en-US" dirty="0"/>
              <a:t>Guided </a:t>
            </a:r>
            <a:r>
              <a:rPr lang="en-US" dirty="0" smtClean="0"/>
              <a:t>Media: It </a:t>
            </a:r>
            <a:r>
              <a:rPr lang="en-US" dirty="0"/>
              <a:t>is defined as the physical medium through which the signals are transmitted.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742" y="1905000"/>
            <a:ext cx="9456870" cy="4109434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Twisted </a:t>
            </a:r>
            <a:r>
              <a:rPr lang="en-US" sz="2800" b="1" dirty="0" smtClean="0">
                <a:solidFill>
                  <a:schemeClr val="tx1"/>
                </a:solidFill>
              </a:rPr>
              <a:t>pair</a:t>
            </a:r>
            <a:r>
              <a:rPr lang="en-US" sz="2400" b="1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/>
              <a:t>Twisted pair is a physical media made up of a pair of cables twisted with each other. A twisted pair cable is cheap as compared to other transmission media. </a:t>
            </a:r>
            <a:endParaRPr lang="en-US" sz="2400" dirty="0" smtClean="0"/>
          </a:p>
          <a:p>
            <a:r>
              <a:rPr lang="en-US" sz="2400" dirty="0" smtClean="0"/>
              <a:t>Installation </a:t>
            </a:r>
            <a:r>
              <a:rPr lang="en-US" sz="2400" dirty="0"/>
              <a:t>of the twisted pair cable is easy, and it is a lightweight cable.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frequency range for twisted pair cable is from 0 to 3.5KHz.</a:t>
            </a:r>
            <a:endParaRPr lang="en-US" sz="24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624" y="4927549"/>
            <a:ext cx="6881832" cy="983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02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89535"/>
          </a:xfrm>
        </p:spPr>
        <p:txBody>
          <a:bodyPr/>
          <a:lstStyle/>
          <a:p>
            <a:r>
              <a:rPr lang="en-US" dirty="0" smtClean="0"/>
              <a:t>Types Of </a:t>
            </a:r>
            <a:r>
              <a:rPr lang="en-US" dirty="0"/>
              <a:t> Twisted pair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9302" y="1313645"/>
            <a:ext cx="5514129" cy="21378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53295" y="3844859"/>
            <a:ext cx="9551317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+mj-lt"/>
              </a:rPr>
              <a:t>Unshielded Twisted Pair:</a:t>
            </a:r>
          </a:p>
          <a:p>
            <a:r>
              <a:rPr lang="en-US" dirty="0">
                <a:latin typeface="+mj-lt"/>
              </a:rPr>
              <a:t>An unshielded twisted pair is widely used in </a:t>
            </a:r>
            <a:r>
              <a:rPr lang="en-US" dirty="0" smtClean="0">
                <a:latin typeface="+mj-lt"/>
              </a:rPr>
              <a:t>telecommunication</a:t>
            </a:r>
          </a:p>
          <a:p>
            <a:endParaRPr lang="en-US" dirty="0" smtClean="0">
              <a:latin typeface="+mj-lt"/>
            </a:endParaRPr>
          </a:p>
          <a:p>
            <a:r>
              <a:rPr lang="en-US" dirty="0" smtClean="0"/>
              <a:t>Following </a:t>
            </a:r>
            <a:r>
              <a:rPr lang="en-US" dirty="0"/>
              <a:t>are the categories of the unshielded twisted pair cable:</a:t>
            </a:r>
          </a:p>
          <a:p>
            <a:r>
              <a:rPr lang="en-US" b="1" dirty="0"/>
              <a:t>Category 1:</a:t>
            </a:r>
            <a:r>
              <a:rPr lang="en-US" dirty="0"/>
              <a:t> Category 1 is used for telephone lines that have low-speed data.</a:t>
            </a:r>
          </a:p>
          <a:p>
            <a:r>
              <a:rPr lang="en-US" b="1" dirty="0"/>
              <a:t>Category 2:</a:t>
            </a:r>
            <a:r>
              <a:rPr lang="en-US" dirty="0"/>
              <a:t> It can support </a:t>
            </a:r>
            <a:r>
              <a:rPr lang="en-US" dirty="0" smtClean="0"/>
              <a:t>up to </a:t>
            </a:r>
            <a:r>
              <a:rPr lang="en-US" dirty="0"/>
              <a:t>4Mbps.</a:t>
            </a:r>
          </a:p>
          <a:p>
            <a:r>
              <a:rPr lang="en-US" b="1" dirty="0"/>
              <a:t>Category 3:</a:t>
            </a:r>
            <a:r>
              <a:rPr lang="en-US" dirty="0"/>
              <a:t> It can support </a:t>
            </a:r>
            <a:r>
              <a:rPr lang="en-US" dirty="0" smtClean="0"/>
              <a:t>up to </a:t>
            </a:r>
            <a:r>
              <a:rPr lang="en-US" dirty="0"/>
              <a:t>16Mbps.</a:t>
            </a:r>
          </a:p>
          <a:p>
            <a:r>
              <a:rPr lang="en-US" b="1" dirty="0"/>
              <a:t>Category 4:</a:t>
            </a:r>
            <a:r>
              <a:rPr lang="en-US" dirty="0"/>
              <a:t> It can support </a:t>
            </a:r>
            <a:r>
              <a:rPr lang="en-US" dirty="0" smtClean="0"/>
              <a:t>up to </a:t>
            </a:r>
            <a:r>
              <a:rPr lang="en-US" dirty="0"/>
              <a:t>20Mbps. Therefore, it can be used for long-distance communication.</a:t>
            </a:r>
          </a:p>
          <a:p>
            <a:r>
              <a:rPr lang="en-US" b="1" dirty="0"/>
              <a:t>Category 5:</a:t>
            </a:r>
            <a:r>
              <a:rPr lang="en-US" dirty="0"/>
              <a:t> It can support </a:t>
            </a:r>
            <a:r>
              <a:rPr lang="en-US" dirty="0" smtClean="0"/>
              <a:t>up to </a:t>
            </a:r>
            <a:r>
              <a:rPr lang="en-US" dirty="0"/>
              <a:t>200Mbps.</a:t>
            </a:r>
          </a:p>
          <a:p>
            <a:pPr algn="just"/>
            <a:endParaRPr lang="en-US" b="0" i="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756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5921" y="624110"/>
            <a:ext cx="9688691" cy="1835755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latin typeface="Agency FB" panose="020B0503020202020204" pitchFamily="34" charset="0"/>
              </a:rPr>
              <a:t>Shielded </a:t>
            </a:r>
            <a:r>
              <a:rPr lang="en-US" sz="3200" b="1" dirty="0">
                <a:latin typeface="Agency FB" panose="020B0503020202020204" pitchFamily="34" charset="0"/>
              </a:rPr>
              <a:t>Twisted Pair</a:t>
            </a:r>
            <a:r>
              <a:rPr lang="en-US" sz="3200" dirty="0">
                <a:latin typeface="Agency FB" panose="020B0503020202020204" pitchFamily="34" charset="0"/>
              </a:rPr>
              <a:t/>
            </a:r>
            <a:br>
              <a:rPr lang="en-US" sz="3200" dirty="0">
                <a:latin typeface="Agency FB" panose="020B0503020202020204" pitchFamily="34" charset="0"/>
              </a:rPr>
            </a:br>
            <a:r>
              <a:rPr lang="en-US" sz="3200" dirty="0">
                <a:latin typeface="Agency FB" panose="020B0503020202020204" pitchFamily="34" charset="0"/>
              </a:rPr>
              <a:t>A shielded twisted pair is a cable that contains the mesh surrounding the wire that allows the higher transmission rate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4219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5696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Coaxial </a:t>
            </a:r>
            <a:r>
              <a:rPr lang="en-US" sz="3200" b="1" dirty="0" smtClean="0"/>
              <a:t>Cable:</a:t>
            </a:r>
            <a:r>
              <a:rPr lang="en-US" b="1" dirty="0"/>
              <a:t/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431" y="1661376"/>
            <a:ext cx="11037194" cy="2833352"/>
          </a:xfrm>
        </p:spPr>
        <p:txBody>
          <a:bodyPr/>
          <a:lstStyle/>
          <a:p>
            <a:pPr algn="just"/>
            <a:r>
              <a:rPr lang="en-US" dirty="0"/>
              <a:t>Coaxial cable (or </a:t>
            </a:r>
            <a:r>
              <a:rPr lang="en-US" i="1" dirty="0"/>
              <a:t>coax) </a:t>
            </a:r>
            <a:r>
              <a:rPr lang="en-US" dirty="0"/>
              <a:t>carries signals of higher frequency ranges than those in twisted pair cable. coax has a central core conductor of solid </a:t>
            </a:r>
            <a:r>
              <a:rPr lang="en-US" dirty="0" smtClean="0"/>
              <a:t>(usually copper) </a:t>
            </a:r>
            <a:r>
              <a:rPr lang="en-US" dirty="0"/>
              <a:t>enclosed in an insulating sheath, which is, in turn, encased in an outer conductor of metal foil, braid, or a combination of the two. </a:t>
            </a:r>
            <a:endParaRPr lang="en-US" dirty="0" smtClean="0"/>
          </a:p>
          <a:p>
            <a:pPr algn="just"/>
            <a:r>
              <a:rPr lang="en-US" dirty="0"/>
              <a:t>The inner conductor of the coaxial cable is made up of copper, and the outer conductor is made up of copper </a:t>
            </a:r>
            <a:r>
              <a:rPr lang="en-US" dirty="0" smtClean="0"/>
              <a:t>mesh. </a:t>
            </a:r>
            <a:r>
              <a:rPr lang="en-US" dirty="0"/>
              <a:t>The middle core is made up of non-conductive cover that separates the inner conductor from the outer </a:t>
            </a:r>
            <a:r>
              <a:rPr lang="en-US" dirty="0" smtClean="0"/>
              <a:t>conductor</a:t>
            </a:r>
          </a:p>
          <a:p>
            <a:pPr algn="just"/>
            <a:r>
              <a:rPr lang="en-US" dirty="0"/>
              <a:t>The middle core is responsible for the data transferring whereas the copper mesh prevents from the </a:t>
            </a:r>
            <a:r>
              <a:rPr lang="en-US" b="1" dirty="0"/>
              <a:t>EMI</a:t>
            </a:r>
            <a:r>
              <a:rPr lang="en-US" dirty="0"/>
              <a:t>(Electromagnetic interference)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473" y="4404577"/>
            <a:ext cx="3639109" cy="215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668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75625"/>
            <a:ext cx="8911687" cy="779688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Fiber Optic Cable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6372" y="1631324"/>
            <a:ext cx="10573555" cy="215506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400" dirty="0" smtClean="0"/>
              <a:t>Fiber </a:t>
            </a:r>
            <a:r>
              <a:rPr lang="en-US" sz="2400" dirty="0"/>
              <a:t>optic cable is a cable that uses electrical signals for communication.</a:t>
            </a:r>
          </a:p>
          <a:p>
            <a:pPr algn="just"/>
            <a:r>
              <a:rPr lang="en-US" sz="2400" dirty="0" smtClean="0"/>
              <a:t>Fiber </a:t>
            </a:r>
            <a:r>
              <a:rPr lang="en-US" sz="2400" dirty="0"/>
              <a:t>optic is a cable that holds the optical </a:t>
            </a:r>
            <a:r>
              <a:rPr lang="en-US" sz="2400" dirty="0" smtClean="0"/>
              <a:t>fibers </a:t>
            </a:r>
            <a:r>
              <a:rPr lang="en-US" sz="2400" dirty="0"/>
              <a:t>coated in plastic that are used to send the data by pulses of light.</a:t>
            </a:r>
          </a:p>
          <a:p>
            <a:pPr algn="just"/>
            <a:r>
              <a:rPr lang="en-US" sz="2400" dirty="0"/>
              <a:t>The plastic coating protects the optical </a:t>
            </a:r>
            <a:r>
              <a:rPr lang="en-US" sz="2400" dirty="0" smtClean="0"/>
              <a:t>fibers </a:t>
            </a:r>
            <a:r>
              <a:rPr lang="en-US" sz="2400" dirty="0"/>
              <a:t>from heat, cold, electromagnetic interference from other types of wiring.</a:t>
            </a:r>
          </a:p>
          <a:p>
            <a:pPr algn="just"/>
            <a:r>
              <a:rPr lang="en-US" sz="2400" dirty="0" smtClean="0"/>
              <a:t>Fiber </a:t>
            </a:r>
            <a:r>
              <a:rPr lang="en-US" sz="2400" dirty="0"/>
              <a:t>optics provide faster data transmission than copper wires</a:t>
            </a:r>
            <a:r>
              <a:rPr lang="en-US" sz="2400" dirty="0" smtClean="0"/>
              <a:t>.</a:t>
            </a:r>
          </a:p>
          <a:p>
            <a:pPr algn="just"/>
            <a:endParaRPr lang="en-US" dirty="0"/>
          </a:p>
          <a:p>
            <a:endParaRPr lang="en-US" dirty="0"/>
          </a:p>
        </p:txBody>
      </p:sp>
      <p:pic>
        <p:nvPicPr>
          <p:cNvPr id="2051" name="image1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8877" y="4018208"/>
            <a:ext cx="6846798" cy="249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720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7285" y="624110"/>
            <a:ext cx="9727327" cy="1509490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>Unguided Media: </a:t>
            </a:r>
            <a:r>
              <a:rPr lang="en-US" sz="3100" dirty="0" smtClean="0"/>
              <a:t>An </a:t>
            </a:r>
            <a:r>
              <a:rPr lang="en-US" sz="3100" dirty="0"/>
              <a:t>unguided transmission transmits the electromagnetic waves without using any physical medium. Therefore it is also known as wireless transmission.</a:t>
            </a:r>
            <a:r>
              <a:rPr lang="en-US" sz="3200" dirty="0"/>
              <a:t/>
            </a:r>
            <a:br>
              <a:rPr lang="en-US" sz="3200" dirty="0"/>
            </a:br>
            <a:endParaRPr lang="en-US" sz="3200" dirty="0"/>
          </a:p>
        </p:txBody>
      </p:sp>
      <p:pic>
        <p:nvPicPr>
          <p:cNvPr id="3074" name="image2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4108" y="2707739"/>
            <a:ext cx="7879919" cy="212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13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073" y="624110"/>
            <a:ext cx="9598539" cy="676656"/>
          </a:xfrm>
        </p:spPr>
        <p:txBody>
          <a:bodyPr/>
          <a:lstStyle/>
          <a:p>
            <a:r>
              <a:rPr lang="en-US" dirty="0" smtClean="0"/>
              <a:t>Radio Waves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6980" y="1300766"/>
            <a:ext cx="9907632" cy="3078051"/>
          </a:xfrm>
        </p:spPr>
        <p:txBody>
          <a:bodyPr/>
          <a:lstStyle/>
          <a:p>
            <a:r>
              <a:rPr lang="en-US" sz="2000" dirty="0"/>
              <a:t>Radio waves are the electromagnetic waves that are transmitted in all the directions of free space.</a:t>
            </a:r>
          </a:p>
          <a:p>
            <a:r>
              <a:rPr lang="en-US" sz="2000" dirty="0"/>
              <a:t>These waves have </a:t>
            </a:r>
            <a:r>
              <a:rPr lang="en-US" sz="2000" b="1" dirty="0"/>
              <a:t>the longest wavelengths,</a:t>
            </a:r>
            <a:r>
              <a:rPr lang="en-US" sz="2000" dirty="0"/>
              <a:t> from 1mm to 100km in the spectrum. The name itself has Radio. A Radio is one of the thousands of wireless technologies that use Radio waves for communication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dirty="0"/>
              <a:t>Other examples include RADAR, Satellite communications, Bluetooth headsets, TV Broadcasts, GPS Signals</a:t>
            </a:r>
          </a:p>
        </p:txBody>
      </p:sp>
      <p:pic>
        <p:nvPicPr>
          <p:cNvPr id="4098" name="image2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911" y="3885083"/>
            <a:ext cx="3192475" cy="2340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5183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527" y="624110"/>
            <a:ext cx="9753085" cy="99862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Microwaves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36372" y="1390918"/>
            <a:ext cx="10268240" cy="4520304"/>
          </a:xfrm>
        </p:spPr>
        <p:txBody>
          <a:bodyPr>
            <a:normAutofit/>
          </a:bodyPr>
          <a:lstStyle/>
          <a:p>
            <a:r>
              <a:rPr lang="en-US" sz="2000" dirty="0"/>
              <a:t>These waves are also a part of electromagnetic radiation. The micro indicates that these waves have short wavelengths from 1 meter to 1 millimeter. </a:t>
            </a:r>
            <a:endParaRPr lang="en-US" sz="2000" dirty="0" smtClean="0"/>
          </a:p>
          <a:p>
            <a:r>
              <a:rPr lang="en-US" sz="2000" dirty="0" smtClean="0"/>
              <a:t>These </a:t>
            </a:r>
            <a:r>
              <a:rPr lang="en-US" sz="2000" dirty="0"/>
              <a:t>are high-frequency waves-&gt; Frequency range: 300MHz to 300GHz. These waves fall between Radio waves and Infrared waves.</a:t>
            </a:r>
          </a:p>
          <a:p>
            <a:r>
              <a:rPr lang="en-US" sz="2000" dirty="0"/>
              <a:t>These waves are used for point-to-point communication as it only transmits data in one direction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06" y="3725012"/>
            <a:ext cx="4669342" cy="2953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7127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325</TotalTime>
  <Words>419</Words>
  <Application>Microsoft Office PowerPoint</Application>
  <PresentationFormat>Widescreen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Agency FB</vt:lpstr>
      <vt:lpstr>Arial</vt:lpstr>
      <vt:lpstr>Century Gothic</vt:lpstr>
      <vt:lpstr>Times New Roman</vt:lpstr>
      <vt:lpstr>Wingdings 3</vt:lpstr>
      <vt:lpstr>Wisp</vt:lpstr>
      <vt:lpstr>Transmission  Media </vt:lpstr>
      <vt:lpstr>Guided Media: It is defined as the physical medium through which the signals are transmitted. </vt:lpstr>
      <vt:lpstr>Types Of  Twisted pair</vt:lpstr>
      <vt:lpstr>Shielded Twisted Pair A shielded twisted pair is a cable that contains the mesh surrounding the wire that allows the higher transmission rate   </vt:lpstr>
      <vt:lpstr>Coaxial Cable: </vt:lpstr>
      <vt:lpstr>Fiber Optic Cable </vt:lpstr>
      <vt:lpstr>Unguided Media: An unguided transmission transmits the electromagnetic waves without using any physical medium. Therefore it is also known as wireless transmission. </vt:lpstr>
      <vt:lpstr>Radio Waves</vt:lpstr>
      <vt:lpstr>Microwaves </vt:lpstr>
      <vt:lpstr>Infrared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Transmission  Media</dc:title>
  <dc:creator>Microsoft account</dc:creator>
  <cp:lastModifiedBy>Microsoft account</cp:lastModifiedBy>
  <cp:revision>21</cp:revision>
  <dcterms:created xsi:type="dcterms:W3CDTF">2023-04-01T08:02:42Z</dcterms:created>
  <dcterms:modified xsi:type="dcterms:W3CDTF">2023-04-20T07:58:23Z</dcterms:modified>
</cp:coreProperties>
</file>