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367" r:id="rId3"/>
    <p:sldId id="365" r:id="rId4"/>
    <p:sldId id="366" r:id="rId5"/>
    <p:sldId id="368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340" r:id="rId14"/>
    <p:sldId id="333" r:id="rId15"/>
    <p:sldId id="341" r:id="rId16"/>
    <p:sldId id="334" r:id="rId17"/>
    <p:sldId id="335" r:id="rId18"/>
    <p:sldId id="290" r:id="rId19"/>
    <p:sldId id="347" r:id="rId20"/>
    <p:sldId id="350" r:id="rId21"/>
    <p:sldId id="295" r:id="rId22"/>
    <p:sldId id="296" r:id="rId23"/>
    <p:sldId id="315" r:id="rId24"/>
    <p:sldId id="317" r:id="rId25"/>
    <p:sldId id="351" r:id="rId26"/>
    <p:sldId id="352" r:id="rId27"/>
    <p:sldId id="354" r:id="rId28"/>
    <p:sldId id="355" r:id="rId29"/>
    <p:sldId id="356" r:id="rId30"/>
    <p:sldId id="357" r:id="rId31"/>
    <p:sldId id="360" r:id="rId32"/>
    <p:sldId id="361" r:id="rId33"/>
    <p:sldId id="362" r:id="rId34"/>
    <p:sldId id="364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2895600"/>
            <a:ext cx="36849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NETWORK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spc="-55" dirty="0">
                <a:solidFill>
                  <a:srgbClr val="FF0000"/>
                </a:solidFill>
              </a:rPr>
              <a:t>LAYER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685800"/>
            <a:ext cx="5943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Optimality</a:t>
            </a:r>
            <a:r>
              <a:rPr b="1" spc="-114" dirty="0"/>
              <a:t> </a:t>
            </a:r>
            <a:r>
              <a:rPr b="1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2209800"/>
            <a:ext cx="7557770" cy="3378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latin typeface="Times New Roman"/>
                <a:cs typeface="Times New Roman"/>
              </a:rPr>
              <a:t>optimality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principle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(Bellman,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1957).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states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J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 from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J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K </a:t>
            </a:r>
            <a:r>
              <a:rPr sz="2000" dirty="0">
                <a:latin typeface="Times New Roman"/>
                <a:cs typeface="Times New Roman"/>
              </a:rPr>
              <a:t>also falls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along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dirty="0">
                <a:latin typeface="Times New Roman"/>
                <a:cs typeface="Times New Roman"/>
              </a:rPr>
              <a:t> route.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7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see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J r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i="1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67310" indent="635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If a route </a:t>
            </a:r>
            <a:r>
              <a:rPr sz="2000" spc="-5" dirty="0">
                <a:latin typeface="Times New Roman"/>
                <a:cs typeface="Times New Roman"/>
              </a:rPr>
              <a:t>better </a:t>
            </a:r>
            <a:r>
              <a:rPr sz="2000" dirty="0">
                <a:latin typeface="Times New Roman"/>
                <a:cs typeface="Times New Roman"/>
              </a:rPr>
              <a:t>than </a:t>
            </a:r>
            <a:r>
              <a:rPr sz="2000" i="1" dirty="0">
                <a:latin typeface="Times New Roman"/>
                <a:cs typeface="Times New Roman"/>
              </a:rPr>
              <a:t>r </a:t>
            </a:r>
            <a:r>
              <a:rPr sz="2000" dirty="0">
                <a:latin typeface="Times New Roman"/>
                <a:cs typeface="Times New Roman"/>
              </a:rPr>
              <a:t>2 existed from </a:t>
            </a:r>
            <a:r>
              <a:rPr sz="2000" i="1" dirty="0">
                <a:latin typeface="Times New Roman"/>
                <a:cs typeface="Times New Roman"/>
              </a:rPr>
              <a:t>J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it could be concatenated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improve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contradicting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our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statement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optimal.</a:t>
            </a:r>
            <a:endParaRPr sz="2000">
              <a:latin typeface="Times New Roman"/>
              <a:cs typeface="Times New Roman"/>
            </a:endParaRPr>
          </a:p>
          <a:p>
            <a:pPr marL="12700" marR="33909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destination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 the</a:t>
            </a:r>
            <a:r>
              <a:rPr sz="2000" spc="-5" dirty="0">
                <a:latin typeface="Times New Roman"/>
                <a:cs typeface="Times New Roman"/>
              </a:rPr>
              <a:t> destination.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tree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sink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tree.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971800"/>
            <a:ext cx="8534400" cy="351480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763905">
              <a:lnSpc>
                <a:spcPct val="100000"/>
              </a:lnSpc>
              <a:spcBef>
                <a:spcPts val="360"/>
              </a:spcBef>
            </a:pPr>
            <a:r>
              <a:rPr sz="2200" b="1" spc="-10" dirty="0">
                <a:latin typeface="Times New Roman"/>
                <a:cs typeface="Times New Roman"/>
              </a:rPr>
              <a:t>Figure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5-6.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(a)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network.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(b)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sink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tree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router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i="1" spc="-5">
                <a:latin typeface="Times New Roman"/>
                <a:cs typeface="Times New Roman"/>
              </a:rPr>
              <a:t>B</a:t>
            </a:r>
            <a:r>
              <a:rPr sz="2200" spc="-5">
                <a:latin typeface="Times New Roman"/>
                <a:cs typeface="Times New Roman"/>
              </a:rPr>
              <a:t>.</a:t>
            </a:r>
            <a:endParaRPr lang="en-US" sz="2200" spc="-5" dirty="0">
              <a:latin typeface="Times New Roman"/>
              <a:cs typeface="Times New Roman"/>
            </a:endParaRPr>
          </a:p>
          <a:p>
            <a:pPr marL="763905">
              <a:lnSpc>
                <a:spcPct val="100000"/>
              </a:lnSpc>
              <a:spcBef>
                <a:spcPts val="360"/>
              </a:spcBef>
            </a:pPr>
            <a:endParaRPr sz="22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265"/>
              </a:spcBef>
            </a:pPr>
            <a:r>
              <a:rPr sz="2200" b="1" spc="-5" dirty="0">
                <a:latin typeface="Times New Roman"/>
                <a:cs typeface="Times New Roman"/>
              </a:rPr>
              <a:t>DAG </a:t>
            </a:r>
            <a:r>
              <a:rPr sz="2200" spc="-10" dirty="0">
                <a:latin typeface="Times New Roman"/>
                <a:cs typeface="Times New Roman"/>
              </a:rPr>
              <a:t>(</a:t>
            </a:r>
            <a:r>
              <a:rPr sz="2200" b="1" spc="-10" dirty="0">
                <a:latin typeface="Times New Roman"/>
                <a:cs typeface="Times New Roman"/>
              </a:rPr>
              <a:t>Directed</a:t>
            </a:r>
            <a:r>
              <a:rPr sz="2200" b="1" spc="-10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Acyclic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Graph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12700" marR="635000" indent="69850">
              <a:lnSpc>
                <a:spcPts val="2380"/>
              </a:lnSpc>
              <a:spcBef>
                <a:spcPts val="560"/>
              </a:spcBef>
            </a:pPr>
            <a:r>
              <a:rPr sz="2200" spc="-5" dirty="0">
                <a:latin typeface="Times New Roman"/>
                <a:cs typeface="Times New Roman"/>
              </a:rPr>
              <a:t>DAGshave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loops.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We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will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sink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trees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convenient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shorthand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 both cases.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90100"/>
              </a:lnSpc>
              <a:spcBef>
                <a:spcPts val="484"/>
              </a:spcBef>
            </a:pPr>
            <a:r>
              <a:rPr sz="2200" spc="-5" dirty="0">
                <a:latin typeface="Times New Roman"/>
                <a:cs typeface="Times New Roman"/>
              </a:rPr>
              <a:t>Both cases also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depend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technical assumption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 the </a:t>
            </a:r>
            <a:r>
              <a:rPr sz="2200" spc="-5" dirty="0">
                <a:latin typeface="Times New Roman"/>
                <a:cs typeface="Times New Roman"/>
              </a:rPr>
              <a:t>paths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5" dirty="0">
                <a:latin typeface="Times New Roman"/>
                <a:cs typeface="Times New Roman"/>
              </a:rPr>
              <a:t> interfere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other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so, for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example,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traffic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jam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path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will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cause another path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divert.</a:t>
            </a:r>
            <a:endParaRPr sz="2200">
              <a:latin typeface="Times New Roman"/>
              <a:cs typeface="Times New Roman"/>
            </a:endParaRPr>
          </a:p>
          <a:p>
            <a:pPr marL="12700" marR="17145" algn="just">
              <a:lnSpc>
                <a:spcPts val="2380"/>
              </a:lnSpc>
              <a:spcBef>
                <a:spcPts val="560"/>
              </a:spcBef>
            </a:pPr>
            <a:r>
              <a:rPr sz="2200" spc="-5" dirty="0">
                <a:latin typeface="Times New Roman"/>
                <a:cs typeface="Times New Roman"/>
              </a:rPr>
              <a:t>Since a sink tree is indeed a tree, it does </a:t>
            </a:r>
            <a:r>
              <a:rPr sz="2200" dirty="0">
                <a:latin typeface="Times New Roman"/>
                <a:cs typeface="Times New Roman"/>
              </a:rPr>
              <a:t>not </a:t>
            </a:r>
            <a:r>
              <a:rPr sz="2200" spc="-5" dirty="0">
                <a:latin typeface="Times New Roman"/>
                <a:cs typeface="Times New Roman"/>
              </a:rPr>
              <a:t>contain any loops, so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 packet will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delivered within a finite and </a:t>
            </a:r>
            <a:r>
              <a:rPr sz="2200" dirty="0">
                <a:latin typeface="Times New Roman"/>
                <a:cs typeface="Times New Roman"/>
              </a:rPr>
              <a:t>bounded </a:t>
            </a:r>
            <a:r>
              <a:rPr sz="2200" spc="-5" dirty="0">
                <a:latin typeface="Times New Roman"/>
                <a:cs typeface="Times New Roman"/>
              </a:rPr>
              <a:t>number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hops.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381000"/>
            <a:ext cx="5943600" cy="23881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62839"/>
            <a:ext cx="6477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S</a:t>
            </a:r>
            <a:r>
              <a:rPr b="1" spc="-15" dirty="0"/>
              <a:t>h</a:t>
            </a:r>
            <a:r>
              <a:rPr b="1" dirty="0"/>
              <a:t>ort</a:t>
            </a:r>
            <a:r>
              <a:rPr b="1" spc="5" dirty="0"/>
              <a:t>e</a:t>
            </a:r>
            <a:r>
              <a:rPr b="1" dirty="0"/>
              <a:t>st</a:t>
            </a:r>
            <a:r>
              <a:rPr b="1" spc="-20" dirty="0"/>
              <a:t> </a:t>
            </a:r>
            <a:r>
              <a:rPr b="1" dirty="0"/>
              <a:t>Path</a:t>
            </a:r>
            <a:r>
              <a:rPr b="1" spc="-204" dirty="0"/>
              <a:t> </a:t>
            </a:r>
            <a:r>
              <a:rPr b="1" dirty="0"/>
              <a:t>Algo</a:t>
            </a:r>
            <a:r>
              <a:rPr b="1" spc="5" dirty="0"/>
              <a:t>r</a:t>
            </a:r>
            <a:r>
              <a:rPr b="1" dirty="0"/>
              <a:t>it</a:t>
            </a:r>
            <a:r>
              <a:rPr b="1" spc="-10" dirty="0"/>
              <a:t>h</a:t>
            </a:r>
            <a:r>
              <a:rPr b="1" spc="5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8001000" cy="53226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graph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network,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graph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router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graph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communication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line,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48260">
              <a:lnSpc>
                <a:spcPct val="100000"/>
              </a:lnSpc>
            </a:pPr>
            <a:r>
              <a:rPr sz="2000" spc="-7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choose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given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routers,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shortest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graph.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shortest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path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deserves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explanation.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 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measuring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length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number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5" dirty="0">
                <a:latin typeface="Times New Roman"/>
                <a:cs typeface="Times New Roman"/>
              </a:rPr>
              <a:t>hops.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metric,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ABC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ABE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366395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Another </a:t>
            </a:r>
            <a:r>
              <a:rPr sz="2000" spc="-5" dirty="0">
                <a:latin typeface="Times New Roman"/>
                <a:cs typeface="Times New Roman"/>
              </a:rPr>
              <a:t>metric </a:t>
            </a:r>
            <a:r>
              <a:rPr sz="2000" dirty="0">
                <a:latin typeface="Times New Roman"/>
                <a:cs typeface="Times New Roman"/>
              </a:rPr>
              <a:t>is the geographic distance in </a:t>
            </a:r>
            <a:r>
              <a:rPr sz="2000" spc="-5" dirty="0">
                <a:latin typeface="Times New Roman"/>
                <a:cs typeface="Times New Roman"/>
              </a:rPr>
              <a:t>kilometers, </a:t>
            </a:r>
            <a:r>
              <a:rPr sz="2000" dirty="0">
                <a:latin typeface="Times New Roman"/>
                <a:cs typeface="Times New Roman"/>
              </a:rPr>
              <a:t>in which case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ABC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clearly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much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longer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 </a:t>
            </a:r>
            <a:r>
              <a:rPr sz="2000" i="1" spc="-5" dirty="0">
                <a:latin typeface="Times New Roman"/>
                <a:cs typeface="Times New Roman"/>
              </a:rPr>
              <a:t>ABE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(assuming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figure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drawn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scale).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090" y="4978146"/>
            <a:ext cx="74993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280"/>
              </a:lnSpc>
              <a:spcBef>
                <a:spcPts val="100"/>
              </a:spcBef>
            </a:pP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six</a:t>
            </a:r>
            <a:r>
              <a:rPr sz="2000" spc="-5" dirty="0">
                <a:latin typeface="Times New Roman"/>
                <a:cs typeface="Times New Roman"/>
              </a:rPr>
              <a:t> steps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computing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shortest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The arrows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indicate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18137"/>
            <a:ext cx="8229600" cy="46632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527" y="1501794"/>
            <a:ext cx="3053918" cy="42508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1724" y="1593477"/>
            <a:ext cx="2520141" cy="42102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92320" y="1060498"/>
            <a:ext cx="4600286" cy="215591"/>
          </a:xfrm>
          <a:prstGeom prst="rect">
            <a:avLst/>
          </a:prstGeom>
        </p:spPr>
        <p:txBody>
          <a:bodyPr vert="horz" wrap="square" lIns="0" tIns="15386" rIns="0" bIns="0" rtlCol="0">
            <a:spAutoFit/>
          </a:bodyPr>
          <a:lstStyle/>
          <a:p>
            <a:pPr marL="11397">
              <a:spcBef>
                <a:spcPts val="121"/>
              </a:spcBef>
            </a:pPr>
            <a:r>
              <a:rPr sz="1300" b="1" spc="9" dirty="0">
                <a:solidFill>
                  <a:srgbClr val="FF0000"/>
                </a:solidFill>
                <a:latin typeface="Calibri"/>
                <a:cs typeface="Calibri"/>
              </a:rPr>
              <a:t>Steps</a:t>
            </a:r>
            <a:r>
              <a:rPr sz="13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spc="4" dirty="0">
                <a:solidFill>
                  <a:srgbClr val="FF0000"/>
                </a:solidFill>
                <a:latin typeface="Calibri"/>
                <a:cs typeface="Calibri"/>
              </a:rPr>
              <a:t>followed</a:t>
            </a:r>
            <a:r>
              <a:rPr sz="1300" b="1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spc="4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1300" b="1" spc="9" dirty="0">
                <a:solidFill>
                  <a:srgbClr val="FF0000"/>
                </a:solidFill>
                <a:latin typeface="Calibri"/>
                <a:cs typeface="Calibri"/>
              </a:rPr>
              <a:t>obtaining </a:t>
            </a:r>
            <a:r>
              <a:rPr sz="1300" b="1" spc="4" dirty="0">
                <a:solidFill>
                  <a:srgbClr val="FF0000"/>
                </a:solidFill>
                <a:latin typeface="Calibri"/>
                <a:cs typeface="Calibri"/>
              </a:rPr>
              <a:t>shortest</a:t>
            </a:r>
            <a:r>
              <a:rPr sz="1300" b="1" spc="-3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spc="13" dirty="0">
                <a:solidFill>
                  <a:srgbClr val="FF0000"/>
                </a:solidFill>
                <a:latin typeface="Calibri"/>
                <a:cs typeface="Calibri"/>
              </a:rPr>
              <a:t>path</a:t>
            </a:r>
            <a:r>
              <a:rPr sz="1300" b="1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spc="9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1300" b="1" spc="-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spc="18" dirty="0">
                <a:solidFill>
                  <a:srgbClr val="FF0000"/>
                </a:solidFill>
                <a:latin typeface="Calibri"/>
                <a:cs typeface="Calibri"/>
              </a:rPr>
              <a:t>node</a:t>
            </a:r>
            <a:r>
              <a:rPr sz="1300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spc="1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300" b="1" spc="9" dirty="0">
                <a:solidFill>
                  <a:srgbClr val="FF0000"/>
                </a:solidFill>
                <a:latin typeface="Calibri"/>
                <a:cs typeface="Calibri"/>
              </a:rPr>
              <a:t> to</a:t>
            </a:r>
            <a:r>
              <a:rPr sz="1300" b="1" spc="18" dirty="0">
                <a:solidFill>
                  <a:srgbClr val="FF0000"/>
                </a:solidFill>
                <a:latin typeface="Calibri"/>
                <a:cs typeface="Calibri"/>
              </a:rPr>
              <a:t> node</a:t>
            </a:r>
            <a:r>
              <a:rPr sz="1300" b="1" spc="-3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00" b="1" spc="18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426" y="237490"/>
            <a:ext cx="3086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/>
              <a:t>Flooding</a:t>
            </a:r>
            <a:endParaRPr sz="4000" b="1"/>
          </a:p>
        </p:txBody>
      </p:sp>
      <p:sp>
        <p:nvSpPr>
          <p:cNvPr id="3" name="object 3"/>
          <p:cNvSpPr txBox="1"/>
          <p:nvPr/>
        </p:nvSpPr>
        <p:spPr>
          <a:xfrm>
            <a:off x="762000" y="1295400"/>
            <a:ext cx="7617459" cy="44773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latin typeface="Times New Roman"/>
                <a:cs typeface="Times New Roman"/>
              </a:rPr>
              <a:t>When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routing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implemented,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router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must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decisions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local</a:t>
            </a:r>
            <a:r>
              <a:rPr sz="2000" dirty="0">
                <a:latin typeface="Times New Roman"/>
                <a:cs typeface="Times New Roman"/>
              </a:rPr>
              <a:t> knowledge,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picture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 network.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 marL="12700" marR="6350" algn="just">
              <a:lnSpc>
                <a:spcPct val="80000"/>
              </a:lnSpc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simple local technique is </a:t>
            </a:r>
            <a:r>
              <a:rPr sz="2000" b="1" spc="-5" dirty="0">
                <a:latin typeface="Times New Roman"/>
                <a:cs typeface="Times New Roman"/>
              </a:rPr>
              <a:t>flooding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which every incoming </a:t>
            </a:r>
            <a:r>
              <a:rPr sz="2000" dirty="0">
                <a:latin typeface="Times New Roman"/>
                <a:cs typeface="Times New Roman"/>
              </a:rPr>
              <a:t>packet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 sent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outgoing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except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 arrived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15265" indent="-203200" algn="just">
              <a:lnSpc>
                <a:spcPts val="2160"/>
              </a:lnSpc>
              <a:spcBef>
                <a:spcPts val="5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latin typeface="Times New Roman"/>
                <a:cs typeface="Times New Roman"/>
              </a:rPr>
              <a:t>Flooding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obviously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generates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vast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duplicate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packets,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fact,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infinite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unless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measures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damp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6985" algn="just">
              <a:lnSpc>
                <a:spcPct val="80000"/>
              </a:lnSpc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such measure is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have </a:t>
            </a:r>
            <a:r>
              <a:rPr sz="2000" dirty="0">
                <a:latin typeface="Times New Roman"/>
                <a:cs typeface="Times New Roman"/>
              </a:rPr>
              <a:t>a hop </a:t>
            </a:r>
            <a:r>
              <a:rPr sz="2000" spc="-5" dirty="0">
                <a:latin typeface="Times New Roman"/>
                <a:cs typeface="Times New Roman"/>
              </a:rPr>
              <a:t>counter contained in the header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 each</a:t>
            </a:r>
            <a:r>
              <a:rPr sz="2000" dirty="0">
                <a:latin typeface="Times New Roman"/>
                <a:cs typeface="Times New Roman"/>
              </a:rPr>
              <a:t> packet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decremented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dirty="0">
                <a:latin typeface="Times New Roman"/>
                <a:cs typeface="Times New Roman"/>
              </a:rPr>
              <a:t> hop,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packet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being </a:t>
            </a:r>
            <a:r>
              <a:rPr sz="2000" dirty="0">
                <a:latin typeface="Times New Roman"/>
                <a:cs typeface="Times New Roman"/>
              </a:rPr>
              <a:t> discarded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reaches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zero.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15265" indent="-203200" algn="just">
              <a:lnSpc>
                <a:spcPts val="2160"/>
              </a:lnSpc>
              <a:spcBef>
                <a:spcPts val="5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" dirty="0">
                <a:latin typeface="Times New Roman"/>
                <a:cs typeface="Times New Roman"/>
              </a:rPr>
              <a:t>Ideally,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hop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counter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should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initialized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length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path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destination.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609600"/>
            <a:ext cx="4165185" cy="379689"/>
          </a:xfrm>
          <a:prstGeom prst="rect">
            <a:avLst/>
          </a:prstGeom>
        </p:spPr>
        <p:txBody>
          <a:bodyPr vert="horz" wrap="square" lIns="0" tIns="10257" rIns="0" bIns="0" rtlCol="0">
            <a:spAutoFit/>
          </a:bodyPr>
          <a:lstStyle/>
          <a:p>
            <a:pPr marL="11397">
              <a:spcBef>
                <a:spcPts val="81"/>
              </a:spcBef>
            </a:pPr>
            <a:r>
              <a:rPr sz="2400" spc="-31" dirty="0"/>
              <a:t>F</a:t>
            </a:r>
            <a:r>
              <a:rPr sz="2400" spc="-58" dirty="0"/>
              <a:t>L</a:t>
            </a:r>
            <a:r>
              <a:rPr sz="2400" spc="-94" dirty="0"/>
              <a:t>OO</a:t>
            </a:r>
            <a:r>
              <a:rPr sz="2400" spc="-81" dirty="0"/>
              <a:t>D</a:t>
            </a:r>
            <a:r>
              <a:rPr sz="2400" spc="-72" dirty="0"/>
              <a:t>I</a:t>
            </a:r>
            <a:r>
              <a:rPr sz="2400" spc="-81" dirty="0"/>
              <a:t>N</a:t>
            </a:r>
            <a:r>
              <a:rPr sz="2400" spc="-31" dirty="0"/>
              <a:t>G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4038600" cy="3886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62600" y="1828800"/>
            <a:ext cx="3033568" cy="226270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 marR="4559">
              <a:lnSpc>
                <a:spcPct val="102400"/>
              </a:lnSpc>
              <a:spcBef>
                <a:spcPts val="85"/>
              </a:spcBef>
            </a:pPr>
            <a:r>
              <a:rPr sz="1600" b="1" spc="9" dirty="0">
                <a:latin typeface="Calibri"/>
                <a:cs typeface="Calibri"/>
              </a:rPr>
              <a:t>Selective </a:t>
            </a:r>
            <a:r>
              <a:rPr sz="1600" b="1" spc="13" dirty="0">
                <a:latin typeface="Calibri"/>
                <a:cs typeface="Calibri"/>
              </a:rPr>
              <a:t>Flooding</a:t>
            </a:r>
            <a:r>
              <a:rPr sz="1600" spc="13" dirty="0">
                <a:latin typeface="Calibri"/>
                <a:cs typeface="Calibri"/>
              </a:rPr>
              <a:t>: </a:t>
            </a:r>
            <a:r>
              <a:rPr sz="1600" spc="18" dirty="0">
                <a:latin typeface="Calibri"/>
                <a:cs typeface="Calibri"/>
              </a:rPr>
              <a:t>A </a:t>
            </a:r>
            <a:r>
              <a:rPr sz="1600" spc="4" dirty="0">
                <a:latin typeface="Calibri"/>
                <a:cs typeface="Calibri"/>
              </a:rPr>
              <a:t>variation </a:t>
            </a:r>
            <a:r>
              <a:rPr sz="1600" spc="13" dirty="0">
                <a:latin typeface="Calibri"/>
                <a:cs typeface="Calibri"/>
              </a:rPr>
              <a:t>of </a:t>
            </a:r>
            <a:r>
              <a:rPr sz="1600" spc="9" dirty="0">
                <a:latin typeface="Calibri"/>
                <a:cs typeface="Calibri"/>
              </a:rPr>
              <a:t>flooding that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4" dirty="0">
                <a:latin typeface="Calibri"/>
                <a:cs typeface="Calibri"/>
              </a:rPr>
              <a:t>slightly </a:t>
            </a:r>
            <a:r>
              <a:rPr sz="1600" spc="9" dirty="0">
                <a:latin typeface="Calibri"/>
                <a:cs typeface="Calibri"/>
              </a:rPr>
              <a:t> </a:t>
            </a:r>
            <a:r>
              <a:rPr sz="1600" spc="4" dirty="0">
                <a:latin typeface="Calibri"/>
                <a:cs typeface="Calibri"/>
              </a:rPr>
              <a:t>more</a:t>
            </a:r>
            <a:r>
              <a:rPr sz="1600" spc="27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practical</a:t>
            </a:r>
            <a:r>
              <a:rPr sz="1600" spc="27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27" dirty="0">
                <a:latin typeface="Calibri"/>
                <a:cs typeface="Calibri"/>
              </a:rPr>
              <a:t> </a:t>
            </a:r>
            <a:r>
              <a:rPr sz="1600" spc="9" dirty="0">
                <a:latin typeface="Calibri"/>
                <a:cs typeface="Calibri"/>
              </a:rPr>
              <a:t>selective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4" dirty="0">
                <a:latin typeface="Calibri"/>
                <a:cs typeface="Calibri"/>
              </a:rPr>
              <a:t>flooding.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9" dirty="0">
                <a:latin typeface="Calibri"/>
                <a:cs typeface="Calibri"/>
              </a:rPr>
              <a:t>In</a:t>
            </a:r>
            <a:r>
              <a:rPr sz="1600" spc="4" dirty="0">
                <a:latin typeface="Calibri"/>
                <a:cs typeface="Calibri"/>
              </a:rPr>
              <a:t> </a:t>
            </a:r>
            <a:r>
              <a:rPr sz="1600" spc="9" dirty="0">
                <a:latin typeface="Calibri"/>
                <a:cs typeface="Calibri"/>
              </a:rPr>
              <a:t>this</a:t>
            </a:r>
            <a:r>
              <a:rPr sz="1600" spc="13" dirty="0">
                <a:latin typeface="Calibri"/>
                <a:cs typeface="Calibri"/>
              </a:rPr>
              <a:t> </a:t>
            </a:r>
            <a:r>
              <a:rPr sz="1600" spc="9" dirty="0">
                <a:latin typeface="Calibri"/>
                <a:cs typeface="Calibri"/>
              </a:rPr>
              <a:t>algorithm</a:t>
            </a:r>
            <a:r>
              <a:rPr sz="1600" spc="27" dirty="0">
                <a:latin typeface="Calibri"/>
                <a:cs typeface="Calibri"/>
              </a:rPr>
              <a:t> </a:t>
            </a:r>
            <a:r>
              <a:rPr sz="1600" spc="13" dirty="0">
                <a:latin typeface="Calibri"/>
                <a:cs typeface="Calibri"/>
              </a:rPr>
              <a:t>the </a:t>
            </a:r>
            <a:r>
              <a:rPr sz="1600" spc="18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routers</a:t>
            </a:r>
            <a:r>
              <a:rPr sz="1600" spc="-4" dirty="0">
                <a:latin typeface="Calibri"/>
                <a:cs typeface="Calibri"/>
              </a:rPr>
              <a:t> </a:t>
            </a:r>
            <a:r>
              <a:rPr sz="1600" spc="18" dirty="0">
                <a:latin typeface="Calibri"/>
                <a:cs typeface="Calibri"/>
              </a:rPr>
              <a:t>do</a:t>
            </a:r>
            <a:r>
              <a:rPr sz="1600" spc="22" dirty="0">
                <a:latin typeface="Calibri"/>
                <a:cs typeface="Calibri"/>
              </a:rPr>
              <a:t> </a:t>
            </a:r>
            <a:r>
              <a:rPr sz="1600" spc="4" dirty="0">
                <a:latin typeface="Calibri"/>
                <a:cs typeface="Calibri"/>
              </a:rPr>
              <a:t>not</a:t>
            </a:r>
            <a:r>
              <a:rPr sz="1600" spc="22" dirty="0">
                <a:latin typeface="Calibri"/>
                <a:cs typeface="Calibri"/>
              </a:rPr>
              <a:t> </a:t>
            </a:r>
            <a:r>
              <a:rPr sz="1600" spc="13" dirty="0">
                <a:latin typeface="Calibri"/>
                <a:cs typeface="Calibri"/>
              </a:rPr>
              <a:t>send</a:t>
            </a:r>
            <a:r>
              <a:rPr sz="1600" spc="9" dirty="0">
                <a:latin typeface="Calibri"/>
                <a:cs typeface="Calibri"/>
              </a:rPr>
              <a:t> every</a:t>
            </a:r>
            <a:r>
              <a:rPr sz="1600" spc="13" dirty="0">
                <a:latin typeface="Calibri"/>
                <a:cs typeface="Calibri"/>
              </a:rPr>
              <a:t> </a:t>
            </a:r>
            <a:r>
              <a:rPr sz="1600" spc="9" dirty="0">
                <a:latin typeface="Calibri"/>
                <a:cs typeface="Calibri"/>
              </a:rPr>
              <a:t>incoming</a:t>
            </a:r>
            <a:r>
              <a:rPr sz="1600" spc="27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packet</a:t>
            </a:r>
            <a:r>
              <a:rPr sz="1600" spc="22" dirty="0">
                <a:latin typeface="Calibri"/>
                <a:cs typeface="Calibri"/>
              </a:rPr>
              <a:t> </a:t>
            </a:r>
            <a:r>
              <a:rPr sz="1600" spc="9" dirty="0">
                <a:latin typeface="Calibri"/>
                <a:cs typeface="Calibri"/>
              </a:rPr>
              <a:t>out</a:t>
            </a:r>
            <a:r>
              <a:rPr sz="1600" spc="22" dirty="0">
                <a:latin typeface="Calibri"/>
                <a:cs typeface="Calibri"/>
              </a:rPr>
              <a:t> </a:t>
            </a:r>
            <a:r>
              <a:rPr sz="1600" spc="9" dirty="0">
                <a:latin typeface="Calibri"/>
                <a:cs typeface="Calibri"/>
              </a:rPr>
              <a:t>on</a:t>
            </a:r>
            <a:r>
              <a:rPr sz="1600" spc="22" dirty="0">
                <a:latin typeface="Calibri"/>
                <a:cs typeface="Calibri"/>
              </a:rPr>
              <a:t> </a:t>
            </a:r>
            <a:r>
              <a:rPr sz="1600" spc="9" dirty="0">
                <a:latin typeface="Calibri"/>
                <a:cs typeface="Calibri"/>
              </a:rPr>
              <a:t>every</a:t>
            </a:r>
            <a:r>
              <a:rPr sz="1600" spc="13" dirty="0">
                <a:latin typeface="Calibri"/>
                <a:cs typeface="Calibri"/>
              </a:rPr>
              <a:t> </a:t>
            </a:r>
            <a:r>
              <a:rPr sz="1600" spc="4" dirty="0">
                <a:latin typeface="Calibri"/>
                <a:cs typeface="Calibri"/>
              </a:rPr>
              <a:t>line, </a:t>
            </a:r>
            <a:r>
              <a:rPr sz="1600" spc="-283" dirty="0">
                <a:latin typeface="Calibri"/>
                <a:cs typeface="Calibri"/>
              </a:rPr>
              <a:t> </a:t>
            </a:r>
            <a:r>
              <a:rPr sz="1600" spc="13" dirty="0">
                <a:latin typeface="Calibri"/>
                <a:cs typeface="Calibri"/>
              </a:rPr>
              <a:t>but</a:t>
            </a:r>
            <a:r>
              <a:rPr sz="1600" spc="4" dirty="0">
                <a:latin typeface="Calibri"/>
                <a:cs typeface="Calibri"/>
              </a:rPr>
              <a:t> </a:t>
            </a:r>
            <a:r>
              <a:rPr sz="1600" spc="9" dirty="0">
                <a:latin typeface="Calibri"/>
                <a:cs typeface="Calibri"/>
              </a:rPr>
              <a:t>only </a:t>
            </a:r>
            <a:r>
              <a:rPr sz="1600" spc="18" dirty="0">
                <a:latin typeface="Calibri"/>
                <a:cs typeface="Calibri"/>
              </a:rPr>
              <a:t>on</a:t>
            </a:r>
            <a:r>
              <a:rPr sz="1600" spc="9" dirty="0">
                <a:latin typeface="Calibri"/>
                <a:cs typeface="Calibri"/>
              </a:rPr>
              <a:t> </a:t>
            </a:r>
            <a:r>
              <a:rPr sz="1600" spc="13" dirty="0">
                <a:latin typeface="Calibri"/>
                <a:cs typeface="Calibri"/>
              </a:rPr>
              <a:t>those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9" dirty="0">
                <a:latin typeface="Calibri"/>
                <a:cs typeface="Calibri"/>
              </a:rPr>
              <a:t>lines that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27" dirty="0">
                <a:latin typeface="Calibri"/>
                <a:cs typeface="Calibri"/>
              </a:rPr>
              <a:t> </a:t>
            </a:r>
            <a:r>
              <a:rPr sz="1600" spc="4" dirty="0">
                <a:latin typeface="Calibri"/>
                <a:cs typeface="Calibri"/>
              </a:rPr>
              <a:t>going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4" dirty="0">
                <a:latin typeface="Calibri"/>
                <a:cs typeface="Calibri"/>
              </a:rPr>
              <a:t>approximately</a:t>
            </a:r>
            <a:r>
              <a:rPr sz="1600" spc="-18" dirty="0">
                <a:latin typeface="Calibri"/>
                <a:cs typeface="Calibri"/>
              </a:rPr>
              <a:t> </a:t>
            </a:r>
            <a:r>
              <a:rPr sz="1600" spc="9" dirty="0">
                <a:latin typeface="Calibri"/>
                <a:cs typeface="Calibri"/>
              </a:rPr>
              <a:t>in</a:t>
            </a:r>
            <a:r>
              <a:rPr sz="1600" spc="18" dirty="0">
                <a:latin typeface="Calibri"/>
                <a:cs typeface="Calibri"/>
              </a:rPr>
              <a:t> </a:t>
            </a:r>
            <a:r>
              <a:rPr sz="1600" spc="13" dirty="0">
                <a:latin typeface="Calibri"/>
                <a:cs typeface="Calibri"/>
              </a:rPr>
              <a:t>the </a:t>
            </a:r>
            <a:r>
              <a:rPr sz="1600" spc="18" dirty="0">
                <a:latin typeface="Calibri"/>
                <a:cs typeface="Calibri"/>
              </a:rPr>
              <a:t> </a:t>
            </a:r>
            <a:r>
              <a:rPr sz="1600" spc="4" dirty="0">
                <a:latin typeface="Calibri"/>
                <a:cs typeface="Calibri"/>
              </a:rPr>
              <a:t>right</a:t>
            </a:r>
            <a:r>
              <a:rPr sz="1600" spc="18" dirty="0">
                <a:latin typeface="Calibri"/>
                <a:cs typeface="Calibri"/>
              </a:rPr>
              <a:t> </a:t>
            </a:r>
            <a:r>
              <a:rPr sz="1600" spc="4" dirty="0">
                <a:latin typeface="Calibri"/>
                <a:cs typeface="Calibri"/>
              </a:rPr>
              <a:t>direction</a:t>
            </a:r>
            <a:r>
              <a:rPr sz="1600" spc="18" dirty="0">
                <a:latin typeface="Calibri"/>
                <a:cs typeface="Calibri"/>
              </a:rPr>
              <a:t> </a:t>
            </a:r>
            <a:r>
              <a:rPr sz="1600" spc="-4" dirty="0">
                <a:latin typeface="Calibri"/>
                <a:cs typeface="Calibri"/>
              </a:rPr>
              <a:t>for</a:t>
            </a:r>
            <a:r>
              <a:rPr sz="1600" spc="18" dirty="0">
                <a:latin typeface="Calibri"/>
                <a:cs typeface="Calibri"/>
              </a:rPr>
              <a:t> </a:t>
            </a:r>
            <a:r>
              <a:rPr sz="1600" spc="13" dirty="0">
                <a:latin typeface="Calibri"/>
                <a:cs typeface="Calibri"/>
              </a:rPr>
              <a:t>e.g.</a:t>
            </a:r>
            <a:r>
              <a:rPr sz="1600" spc="9" dirty="0">
                <a:latin typeface="Calibri"/>
                <a:cs typeface="Calibri"/>
              </a:rPr>
              <a:t> </a:t>
            </a:r>
            <a:r>
              <a:rPr sz="1600" spc="13" dirty="0">
                <a:latin typeface="Calibri"/>
                <a:cs typeface="Calibri"/>
              </a:rPr>
              <a:t>a</a:t>
            </a:r>
            <a:r>
              <a:rPr sz="1600" spc="18" dirty="0">
                <a:latin typeface="Calibri"/>
                <a:cs typeface="Calibri"/>
              </a:rPr>
              <a:t> </a:t>
            </a:r>
            <a:r>
              <a:rPr sz="1600" spc="9" dirty="0">
                <a:latin typeface="Calibri"/>
                <a:cs typeface="Calibri"/>
              </a:rPr>
              <a:t>westbound</a:t>
            </a:r>
            <a:r>
              <a:rPr sz="1600" spc="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packet</a:t>
            </a:r>
            <a:r>
              <a:rPr sz="1600" spc="22" dirty="0">
                <a:latin typeface="Calibri"/>
                <a:cs typeface="Calibri"/>
              </a:rPr>
              <a:t> </a:t>
            </a:r>
            <a:r>
              <a:rPr sz="1600" spc="9" dirty="0">
                <a:latin typeface="Calibri"/>
                <a:cs typeface="Calibri"/>
              </a:rPr>
              <a:t>is sent</a:t>
            </a:r>
            <a:r>
              <a:rPr sz="1600" spc="-4" dirty="0">
                <a:latin typeface="Calibri"/>
                <a:cs typeface="Calibri"/>
              </a:rPr>
              <a:t> </a:t>
            </a:r>
            <a:r>
              <a:rPr sz="1600" spc="9" dirty="0">
                <a:latin typeface="Calibri"/>
                <a:cs typeface="Calibri"/>
              </a:rPr>
              <a:t>on</a:t>
            </a:r>
            <a:r>
              <a:rPr sz="1600" spc="18" dirty="0">
                <a:latin typeface="Calibri"/>
                <a:cs typeface="Calibri"/>
              </a:rPr>
              <a:t> </a:t>
            </a:r>
            <a:r>
              <a:rPr sz="1600" spc="13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301" y="1072220"/>
            <a:ext cx="4089977" cy="3048532"/>
          </a:xfrm>
          <a:prstGeom prst="rect">
            <a:avLst/>
          </a:prstGeom>
        </p:spPr>
        <p:txBody>
          <a:bodyPr vert="horz" wrap="square" lIns="0" tIns="42169" rIns="0" bIns="0" rtlCol="0">
            <a:spAutoFit/>
          </a:bodyPr>
          <a:lstStyle/>
          <a:p>
            <a:pPr marL="11397">
              <a:spcBef>
                <a:spcPts val="332"/>
              </a:spcBef>
            </a:pPr>
            <a:r>
              <a:rPr sz="2100" b="1" dirty="0">
                <a:latin typeface="Calibri"/>
                <a:cs typeface="Calibri"/>
              </a:rPr>
              <a:t>Properties</a:t>
            </a:r>
            <a:r>
              <a:rPr sz="2100" b="1" spc="-45" dirty="0">
                <a:latin typeface="Calibri"/>
                <a:cs typeface="Calibri"/>
              </a:rPr>
              <a:t> </a:t>
            </a:r>
            <a:r>
              <a:rPr sz="2100" b="1" spc="4" dirty="0">
                <a:latin typeface="Calibri"/>
                <a:cs typeface="Calibri"/>
              </a:rPr>
              <a:t>of</a:t>
            </a:r>
            <a:r>
              <a:rPr sz="2100" b="1" spc="-18" dirty="0">
                <a:latin typeface="Calibri"/>
                <a:cs typeface="Calibri"/>
              </a:rPr>
              <a:t> </a:t>
            </a:r>
            <a:r>
              <a:rPr sz="2100" b="1" spc="4" dirty="0">
                <a:latin typeface="Calibri"/>
                <a:cs typeface="Calibri"/>
              </a:rPr>
              <a:t>Flooding</a:t>
            </a:r>
            <a:endParaRPr sz="2100">
              <a:latin typeface="Calibri"/>
              <a:cs typeface="Calibri"/>
            </a:endParaRPr>
          </a:p>
          <a:p>
            <a:pPr marL="180642" indent="-169815">
              <a:spcBef>
                <a:spcPts val="247"/>
              </a:spcBef>
              <a:buFont typeface="Arial MT"/>
              <a:buChar char="•"/>
              <a:tabLst>
                <a:tab pos="181212" algn="l"/>
              </a:tabLst>
            </a:pPr>
            <a:r>
              <a:rPr sz="2100" spc="4" dirty="0">
                <a:latin typeface="Calibri"/>
                <a:cs typeface="Calibri"/>
              </a:rPr>
              <a:t>All</a:t>
            </a:r>
            <a:r>
              <a:rPr sz="2100" spc="-1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possible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routes</a:t>
            </a:r>
            <a:r>
              <a:rPr sz="2100" spc="-22" dirty="0">
                <a:latin typeface="Calibri"/>
                <a:cs typeface="Calibri"/>
              </a:rPr>
              <a:t> </a:t>
            </a:r>
            <a:r>
              <a:rPr sz="2100" spc="-9" dirty="0">
                <a:latin typeface="Calibri"/>
                <a:cs typeface="Calibri"/>
              </a:rPr>
              <a:t>are </a:t>
            </a:r>
            <a:r>
              <a:rPr sz="2100" spc="-4" dirty="0">
                <a:latin typeface="Calibri"/>
                <a:cs typeface="Calibri"/>
              </a:rPr>
              <a:t>tried</a:t>
            </a:r>
            <a:endParaRPr sz="2100">
              <a:latin typeface="Calibri"/>
              <a:cs typeface="Calibri"/>
            </a:endParaRPr>
          </a:p>
          <a:p>
            <a:pPr marL="180642" indent="-169815">
              <a:lnSpc>
                <a:spcPts val="2468"/>
              </a:lnSpc>
              <a:spcBef>
                <a:spcPts val="260"/>
              </a:spcBef>
              <a:buFont typeface="Arial MT"/>
              <a:buChar char="•"/>
              <a:tabLst>
                <a:tab pos="181212" algn="l"/>
              </a:tabLst>
            </a:pPr>
            <a:r>
              <a:rPr sz="2100" spc="-18" dirty="0">
                <a:latin typeface="Calibri"/>
                <a:cs typeface="Calibri"/>
              </a:rPr>
              <a:t>Very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9" dirty="0">
                <a:latin typeface="Calibri"/>
                <a:cs typeface="Calibri"/>
              </a:rPr>
              <a:t>robust</a:t>
            </a:r>
            <a:endParaRPr sz="2100">
              <a:latin typeface="Calibri"/>
              <a:cs typeface="Calibri"/>
            </a:endParaRPr>
          </a:p>
          <a:p>
            <a:pPr marL="518563" lvl="1" indent="-168675">
              <a:lnSpc>
                <a:spcPts val="2091"/>
              </a:lnSpc>
              <a:buFont typeface="Arial MT"/>
              <a:buChar char="•"/>
              <a:tabLst>
                <a:tab pos="519132" algn="l"/>
              </a:tabLst>
            </a:pPr>
            <a:r>
              <a:rPr sz="1700" spc="9" dirty="0">
                <a:latin typeface="Calibri"/>
                <a:cs typeface="Calibri"/>
              </a:rPr>
              <a:t>Can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13" dirty="0">
                <a:latin typeface="Calibri"/>
                <a:cs typeface="Calibri"/>
              </a:rPr>
              <a:t>be</a:t>
            </a:r>
            <a:r>
              <a:rPr sz="1700" spc="-4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used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4" dirty="0">
                <a:latin typeface="Calibri"/>
                <a:cs typeface="Calibri"/>
              </a:rPr>
              <a:t>for </a:t>
            </a:r>
            <a:r>
              <a:rPr sz="1700" spc="4" dirty="0">
                <a:latin typeface="Calibri"/>
                <a:cs typeface="Calibri"/>
              </a:rPr>
              <a:t>emergency</a:t>
            </a:r>
            <a:r>
              <a:rPr sz="1700" spc="-13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messaging</a:t>
            </a:r>
            <a:endParaRPr sz="1700">
              <a:latin typeface="Calibri"/>
              <a:cs typeface="Calibri"/>
            </a:endParaRPr>
          </a:p>
          <a:p>
            <a:pPr marL="180642" marR="956776" indent="-169815">
              <a:lnSpc>
                <a:spcPts val="1992"/>
              </a:lnSpc>
              <a:spcBef>
                <a:spcPts val="718"/>
              </a:spcBef>
              <a:buFont typeface="Arial MT"/>
              <a:buChar char="•"/>
              <a:tabLst>
                <a:tab pos="181212" algn="l"/>
              </a:tabLst>
            </a:pPr>
            <a:r>
              <a:rPr sz="2100" spc="-27" dirty="0">
                <a:latin typeface="Calibri"/>
                <a:cs typeface="Calibri"/>
              </a:rPr>
              <a:t>At </a:t>
            </a:r>
            <a:r>
              <a:rPr sz="2100" spc="-4" dirty="0">
                <a:latin typeface="Calibri"/>
                <a:cs typeface="Calibri"/>
              </a:rPr>
              <a:t>least </a:t>
            </a:r>
            <a:r>
              <a:rPr sz="2100" spc="9" dirty="0">
                <a:latin typeface="Calibri"/>
                <a:cs typeface="Calibri"/>
              </a:rPr>
              <a:t>one </a:t>
            </a:r>
            <a:r>
              <a:rPr sz="2100" spc="-13" dirty="0">
                <a:latin typeface="Calibri"/>
                <a:cs typeface="Calibri"/>
              </a:rPr>
              <a:t>packet </a:t>
            </a:r>
            <a:r>
              <a:rPr sz="2100" dirty="0">
                <a:latin typeface="Calibri"/>
                <a:cs typeface="Calibri"/>
              </a:rPr>
              <a:t>will </a:t>
            </a:r>
            <a:r>
              <a:rPr sz="2100" spc="4" dirty="0">
                <a:latin typeface="Calibri"/>
                <a:cs typeface="Calibri"/>
              </a:rPr>
              <a:t>use </a:t>
            </a:r>
            <a:r>
              <a:rPr sz="2100" spc="-453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minimum</a:t>
            </a:r>
            <a:r>
              <a:rPr sz="2100" spc="-18" dirty="0">
                <a:latin typeface="Calibri"/>
                <a:cs typeface="Calibri"/>
              </a:rPr>
              <a:t> </a:t>
            </a:r>
            <a:r>
              <a:rPr sz="2100" spc="9" dirty="0">
                <a:latin typeface="Calibri"/>
                <a:cs typeface="Calibri"/>
              </a:rPr>
              <a:t>hop</a:t>
            </a:r>
            <a:r>
              <a:rPr sz="2100" spc="-9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count </a:t>
            </a:r>
            <a:r>
              <a:rPr sz="2100" spc="-9" dirty="0">
                <a:latin typeface="Calibri"/>
                <a:cs typeface="Calibri"/>
              </a:rPr>
              <a:t>route</a:t>
            </a:r>
            <a:endParaRPr sz="2100">
              <a:latin typeface="Calibri"/>
              <a:cs typeface="Calibri"/>
            </a:endParaRPr>
          </a:p>
          <a:p>
            <a:pPr marL="518563" lvl="1" indent="-168675">
              <a:lnSpc>
                <a:spcPts val="2095"/>
              </a:lnSpc>
              <a:buFont typeface="Arial MT"/>
              <a:buChar char="•"/>
              <a:tabLst>
                <a:tab pos="519132" algn="l"/>
              </a:tabLst>
            </a:pPr>
            <a:r>
              <a:rPr sz="1700" spc="9" dirty="0">
                <a:latin typeface="Calibri"/>
                <a:cs typeface="Calibri"/>
              </a:rPr>
              <a:t>Can</a:t>
            </a:r>
            <a:r>
              <a:rPr sz="1700" spc="-4" dirty="0">
                <a:latin typeface="Calibri"/>
                <a:cs typeface="Calibri"/>
              </a:rPr>
              <a:t> </a:t>
            </a:r>
            <a:r>
              <a:rPr sz="1700" spc="13" dirty="0">
                <a:latin typeface="Calibri"/>
                <a:cs typeface="Calibri"/>
              </a:rPr>
              <a:t>be</a:t>
            </a:r>
            <a:r>
              <a:rPr sz="1700" spc="-9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used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4" dirty="0">
                <a:latin typeface="Calibri"/>
                <a:cs typeface="Calibri"/>
              </a:rPr>
              <a:t>once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4" dirty="0">
                <a:latin typeface="Calibri"/>
                <a:cs typeface="Calibri"/>
              </a:rPr>
              <a:t>to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4" dirty="0">
                <a:latin typeface="Calibri"/>
                <a:cs typeface="Calibri"/>
              </a:rPr>
              <a:t>set</a:t>
            </a:r>
            <a:r>
              <a:rPr sz="1700" spc="-4" dirty="0">
                <a:latin typeface="Calibri"/>
                <a:cs typeface="Calibri"/>
              </a:rPr>
              <a:t> </a:t>
            </a:r>
            <a:r>
              <a:rPr sz="1700" spc="13" dirty="0">
                <a:latin typeface="Calibri"/>
                <a:cs typeface="Calibri"/>
              </a:rPr>
              <a:t>up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a</a:t>
            </a:r>
            <a:r>
              <a:rPr sz="1700" spc="-9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route</a:t>
            </a:r>
            <a:endParaRPr sz="1700">
              <a:latin typeface="Calibri"/>
              <a:cs typeface="Calibri"/>
            </a:endParaRPr>
          </a:p>
          <a:p>
            <a:pPr marL="180642" indent="-169815">
              <a:lnSpc>
                <a:spcPts val="2472"/>
              </a:lnSpc>
              <a:spcBef>
                <a:spcPts val="242"/>
              </a:spcBef>
              <a:buFont typeface="Arial MT"/>
              <a:buChar char="•"/>
              <a:tabLst>
                <a:tab pos="181212" algn="l"/>
              </a:tabLst>
            </a:pPr>
            <a:r>
              <a:rPr sz="2100" spc="4" dirty="0">
                <a:latin typeface="Calibri"/>
                <a:cs typeface="Calibri"/>
              </a:rPr>
              <a:t>All</a:t>
            </a:r>
            <a:r>
              <a:rPr sz="2100" spc="-27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nodes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9" dirty="0">
                <a:latin typeface="Calibri"/>
                <a:cs typeface="Calibri"/>
              </a:rPr>
              <a:t>are</a:t>
            </a:r>
            <a:r>
              <a:rPr sz="2100" spc="-1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visited</a:t>
            </a:r>
            <a:endParaRPr sz="2100">
              <a:latin typeface="Calibri"/>
              <a:cs typeface="Calibri"/>
            </a:endParaRPr>
          </a:p>
          <a:p>
            <a:pPr marL="518563" marR="164117" lvl="1" indent="-168675">
              <a:lnSpc>
                <a:spcPts val="1705"/>
              </a:lnSpc>
              <a:spcBef>
                <a:spcPts val="381"/>
              </a:spcBef>
              <a:buFont typeface="Arial MT"/>
              <a:buChar char="•"/>
              <a:tabLst>
                <a:tab pos="519132" algn="l"/>
              </a:tabLst>
            </a:pPr>
            <a:r>
              <a:rPr sz="1700" spc="9" dirty="0">
                <a:latin typeface="Calibri"/>
                <a:cs typeface="Calibri"/>
              </a:rPr>
              <a:t>Useful</a:t>
            </a:r>
            <a:r>
              <a:rPr sz="1700" spc="-9" dirty="0">
                <a:latin typeface="Calibri"/>
                <a:cs typeface="Calibri"/>
              </a:rPr>
              <a:t> </a:t>
            </a:r>
            <a:r>
              <a:rPr sz="1700" spc="-4" dirty="0">
                <a:latin typeface="Calibri"/>
                <a:cs typeface="Calibri"/>
              </a:rPr>
              <a:t>to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4" dirty="0">
                <a:latin typeface="Calibri"/>
                <a:cs typeface="Calibri"/>
              </a:rPr>
              <a:t>distribute</a:t>
            </a:r>
            <a:r>
              <a:rPr sz="1700" spc="-36" dirty="0">
                <a:latin typeface="Calibri"/>
                <a:cs typeface="Calibri"/>
              </a:rPr>
              <a:t> </a:t>
            </a:r>
            <a:r>
              <a:rPr sz="1700" spc="4" dirty="0">
                <a:latin typeface="Calibri"/>
                <a:cs typeface="Calibri"/>
              </a:rPr>
              <a:t>information</a:t>
            </a:r>
            <a:r>
              <a:rPr sz="1700" spc="-18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(e.g. </a:t>
            </a:r>
            <a:r>
              <a:rPr sz="1700" spc="-386" dirty="0">
                <a:latin typeface="Calibri"/>
                <a:cs typeface="Calibri"/>
              </a:rPr>
              <a:t> </a:t>
            </a:r>
            <a:r>
              <a:rPr sz="1700" spc="4" dirty="0">
                <a:latin typeface="Calibri"/>
                <a:cs typeface="Calibri"/>
              </a:rPr>
              <a:t>routing</a:t>
            </a:r>
            <a:r>
              <a:rPr sz="1700" spc="-31" dirty="0">
                <a:latin typeface="Calibri"/>
                <a:cs typeface="Calibri"/>
              </a:rPr>
              <a:t> </a:t>
            </a:r>
            <a:r>
              <a:rPr sz="1700" spc="4" dirty="0">
                <a:latin typeface="Calibri"/>
                <a:cs typeface="Calibri"/>
              </a:rPr>
              <a:t>table)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6483" y="994032"/>
            <a:ext cx="3752850" cy="4504828"/>
          </a:xfrm>
          <a:prstGeom prst="rect">
            <a:avLst/>
          </a:prstGeom>
        </p:spPr>
        <p:txBody>
          <a:bodyPr vert="horz" wrap="square" lIns="0" tIns="42169" rIns="0" bIns="0" rtlCol="0">
            <a:spAutoFit/>
          </a:bodyPr>
          <a:lstStyle/>
          <a:p>
            <a:pPr marL="180642" indent="-169815">
              <a:spcBef>
                <a:spcPts val="332"/>
              </a:spcBef>
              <a:tabLst>
                <a:tab pos="181212" algn="l"/>
              </a:tabLst>
            </a:pPr>
            <a:r>
              <a:rPr sz="2100" b="1" spc="-4" dirty="0">
                <a:latin typeface="Calibri"/>
                <a:cs typeface="Calibri"/>
              </a:rPr>
              <a:t>Advantages</a:t>
            </a:r>
            <a:r>
              <a:rPr sz="2100" b="1" spc="-27" dirty="0">
                <a:latin typeface="Calibri"/>
                <a:cs typeface="Calibri"/>
              </a:rPr>
              <a:t> </a:t>
            </a:r>
            <a:r>
              <a:rPr sz="2100" b="1" spc="4" dirty="0">
                <a:latin typeface="Calibri"/>
                <a:cs typeface="Calibri"/>
              </a:rPr>
              <a:t>of</a:t>
            </a:r>
            <a:r>
              <a:rPr sz="2100" b="1" spc="-45" dirty="0">
                <a:latin typeface="Calibri"/>
                <a:cs typeface="Calibri"/>
              </a:rPr>
              <a:t> </a:t>
            </a:r>
            <a:r>
              <a:rPr sz="2100" b="1" spc="4" dirty="0">
                <a:latin typeface="Calibri"/>
                <a:cs typeface="Calibri"/>
              </a:rPr>
              <a:t>Flooding:</a:t>
            </a:r>
            <a:endParaRPr sz="2100">
              <a:latin typeface="Calibri"/>
              <a:cs typeface="Calibri"/>
            </a:endParaRPr>
          </a:p>
          <a:p>
            <a:pPr marL="180642" marR="101433" indent="-169815">
              <a:lnSpc>
                <a:spcPct val="80300"/>
              </a:lnSpc>
              <a:spcBef>
                <a:spcPts val="735"/>
              </a:spcBef>
              <a:buFont typeface="Arial MT"/>
              <a:buChar char="•"/>
              <a:tabLst>
                <a:tab pos="181212" algn="l"/>
              </a:tabLst>
            </a:pPr>
            <a:r>
              <a:rPr sz="2100" dirty="0">
                <a:latin typeface="Calibri"/>
                <a:cs typeface="Calibri"/>
              </a:rPr>
              <a:t>Flooding </a:t>
            </a:r>
            <a:r>
              <a:rPr sz="2100" spc="-4" dirty="0">
                <a:latin typeface="Calibri"/>
                <a:cs typeface="Calibri"/>
              </a:rPr>
              <a:t>provides robustness </a:t>
            </a:r>
            <a:r>
              <a:rPr sz="2100" spc="4" dirty="0">
                <a:latin typeface="Calibri"/>
                <a:cs typeface="Calibri"/>
              </a:rPr>
              <a:t>in </a:t>
            </a:r>
            <a:r>
              <a:rPr sz="2100" spc="-453" dirty="0">
                <a:latin typeface="Calibri"/>
                <a:cs typeface="Calibri"/>
              </a:rPr>
              <a:t> </a:t>
            </a:r>
            <a:r>
              <a:rPr sz="2100" spc="4" dirty="0">
                <a:latin typeface="Calibri"/>
                <a:cs typeface="Calibri"/>
              </a:rPr>
              <a:t>the </a:t>
            </a:r>
            <a:r>
              <a:rPr sz="2100" dirty="0">
                <a:latin typeface="Calibri"/>
                <a:cs typeface="Calibri"/>
              </a:rPr>
              <a:t>sense </a:t>
            </a:r>
            <a:r>
              <a:rPr sz="2100" spc="-4" dirty="0">
                <a:latin typeface="Calibri"/>
                <a:cs typeface="Calibri"/>
              </a:rPr>
              <a:t>that </a:t>
            </a:r>
            <a:r>
              <a:rPr sz="2100" spc="4" dirty="0">
                <a:latin typeface="Calibri"/>
                <a:cs typeface="Calibri"/>
              </a:rPr>
              <a:t>all </a:t>
            </a:r>
            <a:r>
              <a:rPr sz="2100" spc="-4" dirty="0">
                <a:latin typeface="Calibri"/>
                <a:cs typeface="Calibri"/>
              </a:rPr>
              <a:t>alternative 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paths </a:t>
            </a:r>
            <a:r>
              <a:rPr sz="2100" dirty="0">
                <a:latin typeface="Calibri"/>
                <a:cs typeface="Calibri"/>
              </a:rPr>
              <a:t>between </a:t>
            </a:r>
            <a:r>
              <a:rPr sz="2100" spc="-13" dirty="0">
                <a:latin typeface="Calibri"/>
                <a:cs typeface="Calibri"/>
              </a:rPr>
              <a:t>different </a:t>
            </a:r>
            <a:r>
              <a:rPr sz="2100" dirty="0">
                <a:latin typeface="Calibri"/>
                <a:cs typeface="Calibri"/>
              </a:rPr>
              <a:t>nodes 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9" dirty="0">
                <a:latin typeface="Calibri"/>
                <a:cs typeface="Calibri"/>
              </a:rPr>
              <a:t>are covered</a:t>
            </a:r>
            <a:r>
              <a:rPr sz="2100" spc="-22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by</a:t>
            </a:r>
            <a:r>
              <a:rPr sz="2100" spc="4" dirty="0">
                <a:latin typeface="Calibri"/>
                <a:cs typeface="Calibri"/>
              </a:rPr>
              <a:t> a</a:t>
            </a:r>
            <a:r>
              <a:rPr sz="2100" spc="13" dirty="0">
                <a:latin typeface="Calibri"/>
                <a:cs typeface="Calibri"/>
              </a:rPr>
              <a:t> </a:t>
            </a:r>
            <a:r>
              <a:rPr sz="2100" spc="-13" dirty="0">
                <a:latin typeface="Calibri"/>
                <a:cs typeface="Calibri"/>
              </a:rPr>
              <a:t>packet,</a:t>
            </a:r>
            <a:r>
              <a:rPr sz="2100" spc="-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which 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3" dirty="0">
                <a:latin typeface="Calibri"/>
                <a:cs typeface="Calibri"/>
              </a:rPr>
              <a:t>may </a:t>
            </a:r>
            <a:r>
              <a:rPr sz="2100" spc="9" dirty="0">
                <a:latin typeface="Calibri"/>
                <a:cs typeface="Calibri"/>
              </a:rPr>
              <a:t>be </a:t>
            </a:r>
            <a:r>
              <a:rPr sz="2100" dirty="0">
                <a:latin typeface="Calibri"/>
                <a:cs typeface="Calibri"/>
              </a:rPr>
              <a:t>highly </a:t>
            </a:r>
            <a:r>
              <a:rPr sz="2100" spc="-4" dirty="0">
                <a:latin typeface="Calibri"/>
                <a:cs typeface="Calibri"/>
              </a:rPr>
              <a:t>desirable </a:t>
            </a:r>
            <a:r>
              <a:rPr sz="2100" spc="-9" dirty="0">
                <a:latin typeface="Calibri"/>
                <a:cs typeface="Calibri"/>
              </a:rPr>
              <a:t>in </a:t>
            </a:r>
            <a:r>
              <a:rPr sz="2100" dirty="0">
                <a:latin typeface="Calibri"/>
                <a:cs typeface="Calibri"/>
              </a:rPr>
              <a:t>some </a:t>
            </a:r>
            <a:r>
              <a:rPr sz="2100" spc="-453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applications</a:t>
            </a:r>
            <a:r>
              <a:rPr sz="2100" spc="-13" dirty="0">
                <a:latin typeface="Calibri"/>
                <a:cs typeface="Calibri"/>
              </a:rPr>
              <a:t> </a:t>
            </a:r>
            <a:r>
              <a:rPr sz="2100" spc="-18" dirty="0">
                <a:latin typeface="Calibri"/>
                <a:cs typeface="Calibri"/>
              </a:rPr>
              <a:t>like</a:t>
            </a:r>
            <a:r>
              <a:rPr sz="2100" spc="-9" dirty="0">
                <a:latin typeface="Calibri"/>
                <a:cs typeface="Calibri"/>
              </a:rPr>
              <a:t> </a:t>
            </a:r>
            <a:r>
              <a:rPr sz="2100" spc="-18" dirty="0">
                <a:latin typeface="Calibri"/>
                <a:cs typeface="Calibri"/>
              </a:rPr>
              <a:t>military.</a:t>
            </a:r>
            <a:endParaRPr sz="2100">
              <a:latin typeface="Calibri"/>
              <a:cs typeface="Calibri"/>
            </a:endParaRPr>
          </a:p>
          <a:p>
            <a:pPr marL="180642" marR="4559" indent="-169815">
              <a:lnSpc>
                <a:spcPct val="80300"/>
              </a:lnSpc>
              <a:spcBef>
                <a:spcPts val="749"/>
              </a:spcBef>
              <a:buFont typeface="Arial MT"/>
              <a:buChar char="•"/>
              <a:tabLst>
                <a:tab pos="181212" algn="l"/>
              </a:tabLst>
            </a:pPr>
            <a:r>
              <a:rPr sz="2100" dirty="0">
                <a:latin typeface="Calibri"/>
                <a:cs typeface="Calibri"/>
              </a:rPr>
              <a:t>In </a:t>
            </a:r>
            <a:r>
              <a:rPr sz="2100" spc="-4" dirty="0">
                <a:latin typeface="Calibri"/>
                <a:cs typeface="Calibri"/>
              </a:rPr>
              <a:t>distributed database 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applications,</a:t>
            </a:r>
            <a:r>
              <a:rPr sz="2100" spc="-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 </a:t>
            </a:r>
            <a:r>
              <a:rPr sz="2100" spc="4" dirty="0">
                <a:latin typeface="Calibri"/>
                <a:cs typeface="Calibri"/>
              </a:rPr>
              <a:t>is</a:t>
            </a:r>
            <a:r>
              <a:rPr sz="2100" spc="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sometimes 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necessary </a:t>
            </a:r>
            <a:r>
              <a:rPr sz="2100" spc="-13" dirty="0">
                <a:latin typeface="Calibri"/>
                <a:cs typeface="Calibri"/>
              </a:rPr>
              <a:t>to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9" dirty="0">
                <a:latin typeface="Calibri"/>
                <a:cs typeface="Calibri"/>
              </a:rPr>
              <a:t>update</a:t>
            </a:r>
            <a:r>
              <a:rPr sz="2100" spc="13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all</a:t>
            </a:r>
            <a:r>
              <a:rPr sz="2100" spc="4" dirty="0">
                <a:latin typeface="Calibri"/>
                <a:cs typeface="Calibri"/>
              </a:rPr>
              <a:t> the </a:t>
            </a:r>
            <a:r>
              <a:rPr sz="2100" spc="9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databases concurrently;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9" dirty="0">
                <a:latin typeface="Calibri"/>
                <a:cs typeface="Calibri"/>
              </a:rPr>
              <a:t>in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which </a:t>
            </a:r>
            <a:r>
              <a:rPr sz="2100" spc="-453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case</a:t>
            </a:r>
            <a:r>
              <a:rPr sz="2100" spc="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flooding</a:t>
            </a:r>
            <a:r>
              <a:rPr sz="2100" spc="-13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can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9" dirty="0">
                <a:latin typeface="Calibri"/>
                <a:cs typeface="Calibri"/>
              </a:rPr>
              <a:t>be</a:t>
            </a:r>
            <a:r>
              <a:rPr sz="2100" spc="-9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useful.</a:t>
            </a:r>
            <a:endParaRPr sz="2100">
              <a:latin typeface="Calibri"/>
              <a:cs typeface="Calibri"/>
            </a:endParaRPr>
          </a:p>
          <a:p>
            <a:pPr marL="180642" marR="262700" indent="-169815">
              <a:lnSpc>
                <a:spcPts val="1992"/>
              </a:lnSpc>
              <a:spcBef>
                <a:spcPts val="718"/>
              </a:spcBef>
              <a:buFont typeface="Arial MT"/>
              <a:buChar char="•"/>
              <a:tabLst>
                <a:tab pos="181212" algn="l"/>
              </a:tabLst>
            </a:pPr>
            <a:r>
              <a:rPr sz="2100" dirty="0">
                <a:latin typeface="Calibri"/>
                <a:cs typeface="Calibri"/>
              </a:rPr>
              <a:t>Flooding </a:t>
            </a:r>
            <a:r>
              <a:rPr sz="2100" spc="-13" dirty="0">
                <a:latin typeface="Calibri"/>
                <a:cs typeface="Calibri"/>
              </a:rPr>
              <a:t>always </a:t>
            </a:r>
            <a:r>
              <a:rPr sz="2100" spc="4" dirty="0">
                <a:latin typeface="Calibri"/>
                <a:cs typeface="Calibri"/>
              </a:rPr>
              <a:t>chooses the </a:t>
            </a:r>
            <a:r>
              <a:rPr sz="2100" spc="9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shortest path,</a:t>
            </a:r>
            <a:r>
              <a:rPr sz="2100" spc="9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because</a:t>
            </a:r>
            <a:r>
              <a:rPr sz="2100" spc="-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 </a:t>
            </a:r>
            <a:r>
              <a:rPr sz="2100" spc="4" dirty="0">
                <a:latin typeface="Calibri"/>
                <a:cs typeface="Calibri"/>
              </a:rPr>
              <a:t> chooses</a:t>
            </a:r>
            <a:r>
              <a:rPr sz="2100" spc="-27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every</a:t>
            </a:r>
            <a:r>
              <a:rPr sz="2100" spc="-31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possible</a:t>
            </a:r>
            <a:r>
              <a:rPr sz="2100" spc="-1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path</a:t>
            </a:r>
            <a:r>
              <a:rPr sz="2100" spc="-9" dirty="0">
                <a:latin typeface="Calibri"/>
                <a:cs typeface="Calibri"/>
              </a:rPr>
              <a:t> </a:t>
            </a:r>
            <a:r>
              <a:rPr sz="2100" spc="4" dirty="0">
                <a:latin typeface="Calibri"/>
                <a:cs typeface="Calibri"/>
              </a:rPr>
              <a:t>in </a:t>
            </a:r>
            <a:r>
              <a:rPr sz="2100" spc="-453" dirty="0">
                <a:latin typeface="Calibri"/>
                <a:cs typeface="Calibri"/>
              </a:rPr>
              <a:t> </a:t>
            </a:r>
            <a:r>
              <a:rPr sz="2100" spc="-9" dirty="0">
                <a:latin typeface="Calibri"/>
                <a:cs typeface="Calibri"/>
              </a:rPr>
              <a:t>parallel.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692" y="237490"/>
            <a:ext cx="718070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/>
              <a:t> </a:t>
            </a:r>
            <a:r>
              <a:rPr sz="4000" b="1" spc="-5" dirty="0"/>
              <a:t>Distance</a:t>
            </a:r>
            <a:r>
              <a:rPr sz="4000" b="1" spc="-55" dirty="0"/>
              <a:t> </a:t>
            </a:r>
            <a:r>
              <a:rPr sz="4000" b="1" spc="-70" dirty="0"/>
              <a:t>Vector</a:t>
            </a:r>
            <a:r>
              <a:rPr sz="4000" b="1" spc="-65" dirty="0"/>
              <a:t> </a:t>
            </a:r>
            <a:r>
              <a:rPr sz="4000" b="1" spc="-5" dirty="0"/>
              <a:t>Routing</a:t>
            </a:r>
            <a:endParaRPr sz="4000" b="1"/>
          </a:p>
        </p:txBody>
      </p:sp>
      <p:sp>
        <p:nvSpPr>
          <p:cNvPr id="3" name="object 3"/>
          <p:cNvSpPr txBox="1"/>
          <p:nvPr/>
        </p:nvSpPr>
        <p:spPr>
          <a:xfrm>
            <a:off x="381000" y="1143000"/>
            <a:ext cx="8458200" cy="5085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Computer </a:t>
            </a:r>
            <a:r>
              <a:rPr sz="1800" dirty="0">
                <a:latin typeface="Times New Roman"/>
                <a:cs typeface="Times New Roman"/>
              </a:rPr>
              <a:t>networks generally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dynamic routing algorithms that are </a:t>
            </a: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 complex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flooding,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more efficient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because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shortest</a:t>
            </a:r>
            <a:r>
              <a:rPr sz="1800" dirty="0">
                <a:latin typeface="Times New Roman"/>
                <a:cs typeface="Times New Roman"/>
              </a:rPr>
              <a:t> paths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topology.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16255">
              <a:lnSpc>
                <a:spcPct val="80000"/>
              </a:lnSpc>
            </a:pPr>
            <a:r>
              <a:rPr sz="1800" spc="-45" dirty="0">
                <a:latin typeface="Times New Roman"/>
                <a:cs typeface="Times New Roman"/>
              </a:rPr>
              <a:t>Two </a:t>
            </a:r>
            <a:r>
              <a:rPr sz="1800" dirty="0">
                <a:latin typeface="Times New Roman"/>
                <a:cs typeface="Times New Roman"/>
              </a:rPr>
              <a:t>dynamic algorithms in </a:t>
            </a:r>
            <a:r>
              <a:rPr sz="1800" spc="-10" dirty="0">
                <a:latin typeface="Times New Roman"/>
                <a:cs typeface="Times New Roman"/>
              </a:rPr>
              <a:t>particular, </a:t>
            </a:r>
            <a:r>
              <a:rPr sz="1800" dirty="0">
                <a:latin typeface="Times New Roman"/>
                <a:cs typeface="Times New Roman"/>
              </a:rPr>
              <a:t>distance vector routing and link state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routing,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the </a:t>
            </a:r>
            <a:r>
              <a:rPr sz="1800" spc="-5" dirty="0">
                <a:latin typeface="Times New Roman"/>
                <a:cs typeface="Times New Roman"/>
              </a:rPr>
              <a:t>most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popular.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3302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distance </a:t>
            </a:r>
            <a:r>
              <a:rPr sz="1800" b="1" dirty="0">
                <a:latin typeface="Times New Roman"/>
                <a:cs typeface="Times New Roman"/>
              </a:rPr>
              <a:t>vector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routing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 router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maintain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table (i.e., a vector) giving the best </a:t>
            </a:r>
            <a:r>
              <a:rPr sz="1800" spc="-5" dirty="0">
                <a:latin typeface="Times New Roman"/>
                <a:cs typeface="Times New Roman"/>
              </a:rPr>
              <a:t>known </a:t>
            </a:r>
            <a:r>
              <a:rPr sz="1800" dirty="0">
                <a:latin typeface="Times New Roman"/>
                <a:cs typeface="Times New Roman"/>
              </a:rPr>
              <a:t>distance to each destination and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use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there.</a:t>
            </a:r>
            <a:endParaRPr sz="1800">
              <a:latin typeface="Times New Roman"/>
              <a:cs typeface="Times New Roman"/>
            </a:endParaRPr>
          </a:p>
          <a:p>
            <a:pPr marL="12700" marR="843280">
              <a:lnSpc>
                <a:spcPct val="200000"/>
              </a:lnSpc>
            </a:pP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updated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exchanging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neighbors.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Eventually,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every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router </a:t>
            </a:r>
            <a:r>
              <a:rPr sz="1800" spc="-5" dirty="0">
                <a:latin typeface="Times New Roman"/>
                <a:cs typeface="Times New Roman"/>
              </a:rPr>
              <a:t>knows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best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reach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destination.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46355">
              <a:lnSpc>
                <a:spcPct val="80000"/>
              </a:lnSpc>
            </a:pPr>
            <a:r>
              <a:rPr sz="1800" dirty="0">
                <a:latin typeface="Times New Roman"/>
                <a:cs typeface="Times New Roman"/>
              </a:rPr>
              <a:t>The distance vector routing algorithm </a:t>
            </a:r>
            <a:r>
              <a:rPr sz="1800" spc="-5" dirty="0">
                <a:latin typeface="Times New Roman"/>
                <a:cs typeface="Times New Roman"/>
              </a:rPr>
              <a:t>is sometimes </a:t>
            </a:r>
            <a:r>
              <a:rPr sz="1800" dirty="0">
                <a:latin typeface="Times New Roman"/>
                <a:cs typeface="Times New Roman"/>
              </a:rPr>
              <a:t>called by other </a:t>
            </a:r>
            <a:r>
              <a:rPr sz="1800" spc="-5" dirty="0">
                <a:latin typeface="Times New Roman"/>
                <a:cs typeface="Times New Roman"/>
              </a:rPr>
              <a:t>names, most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commonly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Bellman-Ford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researchers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who </a:t>
            </a:r>
            <a:r>
              <a:rPr sz="1800" dirty="0">
                <a:latin typeface="Times New Roman"/>
                <a:cs typeface="Times New Roman"/>
              </a:rPr>
              <a:t>developed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(Bellman,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1957;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Fulkerson,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1962).</a:t>
            </a:r>
            <a:endParaRPr sz="1800">
              <a:latin typeface="Times New Roman"/>
              <a:cs typeface="Times New Roman"/>
            </a:endParaRPr>
          </a:p>
          <a:p>
            <a:pPr marL="12700" marR="8255">
              <a:lnSpc>
                <a:spcPct val="80000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" dirty="0">
                <a:latin typeface="Times New Roman"/>
                <a:cs typeface="Times New Roman"/>
              </a:rPr>
              <a:t> was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original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ARPANET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was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Internet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name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RIP.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370" y="358851"/>
            <a:ext cx="7433309" cy="630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375"/>
              </a:lnSpc>
              <a:spcBef>
                <a:spcPts val="105"/>
              </a:spcBef>
            </a:pPr>
            <a:r>
              <a:rPr sz="2000" b="1" spc="-2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(a)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(b)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i="1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routing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375"/>
              </a:lnSpc>
            </a:pPr>
            <a:r>
              <a:rPr sz="2000" spc="-5" dirty="0">
                <a:latin typeface="Times New Roman"/>
                <a:cs typeface="Times New Roman"/>
              </a:rPr>
              <a:t>table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143000"/>
            <a:ext cx="776049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3588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Routing: distance vector</a:t>
            </a:r>
            <a:endParaRPr lang="en-GB"/>
          </a:p>
        </p:txBody>
      </p:sp>
      <p:sp>
        <p:nvSpPr>
          <p:cNvPr id="232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Algorithm</a:t>
            </a:r>
          </a:p>
          <a:p>
            <a:pPr lvl="1"/>
            <a:r>
              <a:rPr lang="en-GB" dirty="0"/>
              <a:t>At each step within a router:</a:t>
            </a:r>
          </a:p>
          <a:p>
            <a:pPr lvl="2"/>
            <a:r>
              <a:rPr lang="en-GB" dirty="0"/>
              <a:t>Get routing tables from neighbours</a:t>
            </a:r>
          </a:p>
          <a:p>
            <a:pPr lvl="2"/>
            <a:r>
              <a:rPr lang="en-GB" dirty="0"/>
              <a:t>Compute distance to neighbours</a:t>
            </a:r>
          </a:p>
          <a:p>
            <a:pPr lvl="2"/>
            <a:r>
              <a:rPr lang="en-GB" dirty="0"/>
              <a:t>Compute new routing table</a:t>
            </a:r>
          </a:p>
          <a:p>
            <a:pPr lvl="1"/>
            <a:r>
              <a:rPr lang="en-GB" dirty="0"/>
              <a:t>Characteristics:</a:t>
            </a:r>
          </a:p>
          <a:p>
            <a:pPr lvl="2"/>
            <a:r>
              <a:rPr lang="en-GB" dirty="0"/>
              <a:t>Iterative</a:t>
            </a:r>
          </a:p>
          <a:p>
            <a:pPr lvl="2"/>
            <a:r>
              <a:rPr lang="en-GB" dirty="0"/>
              <a:t>Asynchronous</a:t>
            </a:r>
          </a:p>
          <a:p>
            <a:pPr lvl="2"/>
            <a:r>
              <a:rPr lang="en-GB" dirty="0"/>
              <a:t>Distributed</a:t>
            </a:r>
          </a:p>
          <a:p>
            <a:pPr lvl="2"/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54838"/>
            <a:ext cx="80009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The</a:t>
            </a:r>
            <a:r>
              <a:rPr b="1" spc="-45" dirty="0"/>
              <a:t> </a:t>
            </a:r>
            <a:r>
              <a:rPr b="1" dirty="0"/>
              <a:t>Count-to-Infinity</a:t>
            </a:r>
            <a:r>
              <a:rPr b="1" spc="-70" dirty="0"/>
              <a:t> </a:t>
            </a:r>
            <a:r>
              <a:rPr b="1"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905000"/>
            <a:ext cx="7433309" cy="4275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 indent="-212725">
              <a:lnSpc>
                <a:spcPct val="100000"/>
              </a:lnSpc>
              <a:spcBef>
                <a:spcPts val="100"/>
              </a:spcBef>
              <a:buSzPct val="95238"/>
              <a:buFont typeface="Wingdings"/>
              <a:buChar char=""/>
              <a:tabLst>
                <a:tab pos="225425" algn="l"/>
              </a:tabLst>
            </a:pP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settling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 routes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 best paths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across </a:t>
            </a:r>
            <a:r>
              <a:rPr sz="2100" dirty="0">
                <a:latin typeface="Times New Roman"/>
                <a:cs typeface="Times New Roman"/>
              </a:rPr>
              <a:t>the network</a:t>
            </a:r>
            <a:r>
              <a:rPr sz="2100" spc="-5" dirty="0">
                <a:latin typeface="Times New Roman"/>
                <a:cs typeface="Times New Roman"/>
              </a:rPr>
              <a:t> is </a:t>
            </a:r>
            <a:r>
              <a:rPr sz="2100" dirty="0">
                <a:latin typeface="Times New Roman"/>
                <a:cs typeface="Times New Roman"/>
              </a:rPr>
              <a:t>called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dirty="0">
                <a:latin typeface="Times New Roman"/>
                <a:cs typeface="Times New Roman"/>
              </a:rPr>
              <a:t>convergence</a:t>
            </a:r>
            <a:r>
              <a:rPr sz="2100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12700" marR="285750" algn="just">
              <a:lnSpc>
                <a:spcPct val="100000"/>
              </a:lnSpc>
              <a:spcBef>
                <a:spcPts val="505"/>
              </a:spcBef>
              <a:buSzPct val="95238"/>
              <a:buFont typeface="Wingdings"/>
              <a:buChar char=""/>
              <a:tabLst>
                <a:tab pos="226060" algn="l"/>
              </a:tabLst>
            </a:pPr>
            <a:r>
              <a:rPr sz="2100" dirty="0">
                <a:latin typeface="Times New Roman"/>
                <a:cs typeface="Times New Roman"/>
              </a:rPr>
              <a:t>Distance vector routing is useful as a </a:t>
            </a:r>
            <a:r>
              <a:rPr sz="2100" spc="-5" dirty="0">
                <a:latin typeface="Times New Roman"/>
                <a:cs typeface="Times New Roman"/>
              </a:rPr>
              <a:t>simple </a:t>
            </a:r>
            <a:r>
              <a:rPr sz="2100" dirty="0">
                <a:latin typeface="Times New Roman"/>
                <a:cs typeface="Times New Roman"/>
              </a:rPr>
              <a:t>technique by which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routers can collectively </a:t>
            </a:r>
            <a:r>
              <a:rPr sz="2100" spc="-5" dirty="0">
                <a:latin typeface="Times New Roman"/>
                <a:cs typeface="Times New Roman"/>
              </a:rPr>
              <a:t>compute </a:t>
            </a:r>
            <a:r>
              <a:rPr sz="2100" dirty="0">
                <a:latin typeface="Times New Roman"/>
                <a:cs typeface="Times New Roman"/>
              </a:rPr>
              <a:t>shortest paths, but it </a:t>
            </a:r>
            <a:r>
              <a:rPr sz="2100" spc="-5" dirty="0">
                <a:latin typeface="Times New Roman"/>
                <a:cs typeface="Times New Roman"/>
              </a:rPr>
              <a:t>has </a:t>
            </a:r>
            <a:r>
              <a:rPr sz="2100" dirty="0">
                <a:latin typeface="Times New Roman"/>
                <a:cs typeface="Times New Roman"/>
              </a:rPr>
              <a:t>a serious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drawback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practice:</a:t>
            </a:r>
            <a:endParaRPr sz="2100">
              <a:latin typeface="Times New Roman"/>
              <a:cs typeface="Times New Roman"/>
            </a:endParaRPr>
          </a:p>
          <a:p>
            <a:pPr marL="291465" indent="-279400" algn="just">
              <a:lnSpc>
                <a:spcPct val="100000"/>
              </a:lnSpc>
              <a:spcBef>
                <a:spcPts val="505"/>
              </a:spcBef>
              <a:buSzPct val="95238"/>
              <a:buFont typeface="Wingdings"/>
              <a:buChar char=""/>
              <a:tabLst>
                <a:tab pos="292100" algn="l"/>
              </a:tabLst>
            </a:pPr>
            <a:r>
              <a:rPr sz="2100" dirty="0">
                <a:latin typeface="Times New Roman"/>
                <a:cs typeface="Times New Roman"/>
              </a:rPr>
              <a:t>although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converges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 the correct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answer,</a:t>
            </a:r>
            <a:r>
              <a:rPr sz="2100" dirty="0">
                <a:latin typeface="Times New Roman"/>
                <a:cs typeface="Times New Roman"/>
              </a:rPr>
              <a:t> it </a:t>
            </a:r>
            <a:r>
              <a:rPr sz="2100" spc="-10" dirty="0">
                <a:latin typeface="Times New Roman"/>
                <a:cs typeface="Times New Roman"/>
              </a:rPr>
              <a:t>may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do </a:t>
            </a:r>
            <a:r>
              <a:rPr sz="2100" spc="-5" dirty="0">
                <a:latin typeface="Times New Roman"/>
                <a:cs typeface="Times New Roman"/>
              </a:rPr>
              <a:t>so </a:t>
            </a:r>
            <a:r>
              <a:rPr sz="2100" spc="-20">
                <a:latin typeface="Times New Roman"/>
                <a:cs typeface="Times New Roman"/>
              </a:rPr>
              <a:t>slowly.</a:t>
            </a:r>
            <a:endParaRPr lang="en-US" sz="2100" spc="-20" dirty="0">
              <a:latin typeface="Times New Roman"/>
              <a:cs typeface="Times New Roman"/>
            </a:endParaRPr>
          </a:p>
          <a:p>
            <a:pPr marL="291465" indent="-279400" algn="just">
              <a:lnSpc>
                <a:spcPct val="100000"/>
              </a:lnSpc>
              <a:spcBef>
                <a:spcPts val="505"/>
              </a:spcBef>
              <a:buSzPct val="95238"/>
              <a:buFont typeface="Wingdings"/>
              <a:buChar char=""/>
              <a:tabLst>
                <a:tab pos="292100" algn="l"/>
              </a:tabLst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latin typeface="Times New Roman"/>
                <a:cs typeface="Times New Roman"/>
              </a:rPr>
              <a:t>Drawback</a:t>
            </a:r>
            <a:endParaRPr sz="2100">
              <a:latin typeface="Times New Roman"/>
              <a:cs typeface="Times New Roman"/>
            </a:endParaRPr>
          </a:p>
          <a:p>
            <a:pPr marL="250825" indent="-238760" algn="just">
              <a:lnSpc>
                <a:spcPct val="100000"/>
              </a:lnSpc>
              <a:spcBef>
                <a:spcPts val="505"/>
              </a:spcBef>
              <a:buSzPct val="95238"/>
              <a:buFont typeface="Wingdings"/>
              <a:buChar char=""/>
              <a:tabLst>
                <a:tab pos="251460" algn="l"/>
              </a:tabLst>
            </a:pPr>
            <a:r>
              <a:rPr sz="2100" dirty="0">
                <a:latin typeface="Times New Roman"/>
                <a:cs typeface="Times New Roman"/>
              </a:rPr>
              <a:t>Consider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router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whose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best route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 destination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spc="-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is</a:t>
            </a:r>
            <a:r>
              <a:rPr sz="2100" dirty="0">
                <a:latin typeface="Times New Roman"/>
                <a:cs typeface="Times New Roman"/>
              </a:rPr>
              <a:t> long.</a:t>
            </a:r>
            <a:endParaRPr sz="2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05"/>
              </a:spcBef>
              <a:buSzPct val="95238"/>
              <a:buFont typeface="Wingdings"/>
              <a:buChar char=""/>
              <a:tabLst>
                <a:tab pos="251460" algn="l"/>
              </a:tabLst>
            </a:pPr>
            <a:r>
              <a:rPr sz="2100" spc="-5" dirty="0">
                <a:latin typeface="Times New Roman"/>
                <a:cs typeface="Times New Roman"/>
              </a:rPr>
              <a:t>If, </a:t>
            </a:r>
            <a:r>
              <a:rPr sz="2100" spc="5" dirty="0">
                <a:latin typeface="Times New Roman"/>
                <a:cs typeface="Times New Roman"/>
              </a:rPr>
              <a:t>on </a:t>
            </a:r>
            <a:r>
              <a:rPr sz="2100" dirty="0">
                <a:latin typeface="Times New Roman"/>
                <a:cs typeface="Times New Roman"/>
              </a:rPr>
              <a:t>the next exchange, neighbor </a:t>
            </a:r>
            <a:r>
              <a:rPr sz="2100" i="1" dirty="0">
                <a:latin typeface="Times New Roman"/>
                <a:cs typeface="Times New Roman"/>
              </a:rPr>
              <a:t>A </a:t>
            </a:r>
            <a:r>
              <a:rPr sz="2100" dirty="0">
                <a:latin typeface="Times New Roman"/>
                <a:cs typeface="Times New Roman"/>
              </a:rPr>
              <a:t>suddenly reports a short delay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dirty="0">
                <a:latin typeface="Times New Roman"/>
                <a:cs typeface="Times New Roman"/>
              </a:rPr>
              <a:t>, the router just </a:t>
            </a:r>
            <a:r>
              <a:rPr sz="2100" spc="-5" dirty="0">
                <a:latin typeface="Times New Roman"/>
                <a:cs typeface="Times New Roman"/>
              </a:rPr>
              <a:t>switches </a:t>
            </a:r>
            <a:r>
              <a:rPr sz="2100" dirty="0">
                <a:latin typeface="Times New Roman"/>
                <a:cs typeface="Times New Roman"/>
              </a:rPr>
              <a:t>over to using the line to </a:t>
            </a:r>
            <a:r>
              <a:rPr sz="2100" i="1" dirty="0">
                <a:latin typeface="Times New Roman"/>
                <a:cs typeface="Times New Roman"/>
              </a:rPr>
              <a:t>A </a:t>
            </a:r>
            <a:r>
              <a:rPr sz="2100" dirty="0">
                <a:latin typeface="Times New Roman"/>
                <a:cs typeface="Times New Roman"/>
              </a:rPr>
              <a:t>to send </a:t>
            </a:r>
            <a:r>
              <a:rPr sz="2100" spc="-10" dirty="0">
                <a:latin typeface="Times New Roman"/>
                <a:cs typeface="Times New Roman"/>
              </a:rPr>
              <a:t>traffic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Times New Roman"/>
                <a:cs typeface="Times New Roman"/>
              </a:rPr>
              <a:t>X</a:t>
            </a:r>
            <a:r>
              <a:rPr sz="2100" spc="-5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115355"/>
            <a:ext cx="6473190" cy="18554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Times New Roman"/>
                <a:cs typeface="Times New Roman"/>
              </a:rPr>
              <a:t>Advantage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Times New Roman"/>
                <a:cs typeface="Times New Roman"/>
              </a:rPr>
              <a:t>consider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five-node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(linear)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2000" dirty="0">
                <a:latin typeface="Times New Roman"/>
                <a:cs typeface="Times New Roman"/>
              </a:rPr>
              <a:t>of Fig. 5-10, where the delay </a:t>
            </a:r>
            <a:r>
              <a:rPr sz="2000" spc="-5" dirty="0">
                <a:latin typeface="Times New Roman"/>
                <a:cs typeface="Times New Roman"/>
              </a:rPr>
              <a:t>metric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 number </a:t>
            </a:r>
            <a:r>
              <a:rPr sz="2000" dirty="0">
                <a:latin typeface="Times New Roman"/>
                <a:cs typeface="Times New Roman"/>
              </a:rPr>
              <a:t>of hops.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Suppose </a:t>
            </a: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is down </a:t>
            </a:r>
            <a:r>
              <a:rPr sz="2000" spc="-5" dirty="0">
                <a:latin typeface="Times New Roman"/>
                <a:cs typeface="Times New Roman"/>
              </a:rPr>
              <a:t>initially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the other routers know this.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delay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infinity.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7858" y="5509971"/>
            <a:ext cx="44386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>
                <a:latin typeface="Calibri"/>
                <a:cs typeface="Calibri"/>
              </a:rPr>
              <a:t>The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count-to-infinity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057400"/>
            <a:ext cx="79248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57200"/>
            <a:ext cx="462597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>
                <a:solidFill>
                  <a:srgbClr val="000000"/>
                </a:solidFill>
              </a:rPr>
              <a:t>Hierarchical</a:t>
            </a:r>
            <a:r>
              <a:rPr b="1" spc="-60">
                <a:solidFill>
                  <a:srgbClr val="000000"/>
                </a:solidFill>
              </a:rPr>
              <a:t> </a:t>
            </a:r>
            <a:r>
              <a:rPr b="1" dirty="0">
                <a:solidFill>
                  <a:srgbClr val="000000"/>
                </a:solidFill>
              </a:rPr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295400"/>
            <a:ext cx="7615555" cy="460702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73990" indent="-161925" algn="just">
              <a:lnSpc>
                <a:spcPct val="100000"/>
              </a:lnSpc>
              <a:spcBef>
                <a:spcPts val="484"/>
              </a:spcBef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grow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size,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router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routing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tables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grow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proportionally.</a:t>
            </a:r>
            <a:endParaRPr sz="16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0000"/>
              </a:lnSpc>
              <a:spcBef>
                <a:spcPts val="380"/>
              </a:spcBef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5" dirty="0">
                <a:latin typeface="Times New Roman"/>
                <a:cs typeface="Times New Roman"/>
              </a:rPr>
              <a:t>Not only is </a:t>
            </a:r>
            <a:r>
              <a:rPr sz="1600" dirty="0">
                <a:latin typeface="Times New Roman"/>
                <a:cs typeface="Times New Roman"/>
              </a:rPr>
              <a:t>router </a:t>
            </a:r>
            <a:r>
              <a:rPr sz="1600" spc="-5" dirty="0">
                <a:latin typeface="Times New Roman"/>
                <a:cs typeface="Times New Roman"/>
              </a:rPr>
              <a:t>memory consumed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ever-increasing tables, </a:t>
            </a:r>
            <a:r>
              <a:rPr sz="1600" dirty="0">
                <a:latin typeface="Times New Roman"/>
                <a:cs typeface="Times New Roman"/>
              </a:rPr>
              <a:t>but </a:t>
            </a:r>
            <a:r>
              <a:rPr sz="1600" spc="-5" dirty="0">
                <a:latin typeface="Times New Roman"/>
                <a:cs typeface="Times New Roman"/>
              </a:rPr>
              <a:t>more CPU </a:t>
            </a:r>
            <a:r>
              <a:rPr sz="1600" dirty="0">
                <a:latin typeface="Times New Roman"/>
                <a:cs typeface="Times New Roman"/>
              </a:rPr>
              <a:t>time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needed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scan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more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bandwidth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needed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status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reports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about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them.</a:t>
            </a:r>
            <a:endParaRPr sz="16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  <a:spcBef>
                <a:spcPts val="385"/>
              </a:spcBef>
              <a:buSzPct val="93750"/>
              <a:buFont typeface="Wingdings"/>
              <a:buChar char=""/>
              <a:tabLst>
                <a:tab pos="213995" algn="l"/>
              </a:tabLst>
            </a:pPr>
            <a:r>
              <a:rPr sz="1600" spc="-5" dirty="0">
                <a:latin typeface="Times New Roman"/>
                <a:cs typeface="Times New Roman"/>
              </a:rPr>
              <a:t>At a certain point, the network </a:t>
            </a:r>
            <a:r>
              <a:rPr sz="1600" spc="-10" dirty="0">
                <a:latin typeface="Times New Roman"/>
                <a:cs typeface="Times New Roman"/>
              </a:rPr>
              <a:t>may </a:t>
            </a:r>
            <a:r>
              <a:rPr sz="1600" spc="-5" dirty="0">
                <a:latin typeface="Times New Roman"/>
                <a:cs typeface="Times New Roman"/>
              </a:rPr>
              <a:t>grow to the point where </a:t>
            </a:r>
            <a:r>
              <a:rPr sz="1600" dirty="0">
                <a:latin typeface="Times New Roman"/>
                <a:cs typeface="Times New Roman"/>
              </a:rPr>
              <a:t>it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no </a:t>
            </a:r>
            <a:r>
              <a:rPr sz="1600" spc="-5" dirty="0">
                <a:latin typeface="Times New Roman"/>
                <a:cs typeface="Times New Roman"/>
              </a:rPr>
              <a:t>longer</a:t>
            </a:r>
            <a:r>
              <a:rPr sz="1600" dirty="0">
                <a:latin typeface="Times New Roman"/>
                <a:cs typeface="Times New Roman"/>
              </a:rPr>
              <a:t> feasible for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every router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have </a:t>
            </a:r>
            <a:r>
              <a:rPr sz="1600" spc="-5" dirty="0">
                <a:latin typeface="Times New Roman"/>
                <a:cs typeface="Times New Roman"/>
              </a:rPr>
              <a:t>an </a:t>
            </a:r>
            <a:r>
              <a:rPr sz="1600" dirty="0">
                <a:latin typeface="Times New Roman"/>
                <a:cs typeface="Times New Roman"/>
              </a:rPr>
              <a:t>entry for </a:t>
            </a:r>
            <a:r>
              <a:rPr sz="1600" spc="-5" dirty="0">
                <a:latin typeface="Times New Roman"/>
                <a:cs typeface="Times New Roman"/>
              </a:rPr>
              <a:t>every </a:t>
            </a:r>
            <a:r>
              <a:rPr sz="1600" dirty="0">
                <a:latin typeface="Times New Roman"/>
                <a:cs typeface="Times New Roman"/>
              </a:rPr>
              <a:t>other </a:t>
            </a:r>
            <a:r>
              <a:rPr sz="1600" spc="-10" dirty="0">
                <a:latin typeface="Times New Roman"/>
                <a:cs typeface="Times New Roman"/>
              </a:rPr>
              <a:t>router, </a:t>
            </a:r>
            <a:r>
              <a:rPr sz="1600" spc="-5" dirty="0">
                <a:latin typeface="Times New Roman"/>
                <a:cs typeface="Times New Roman"/>
              </a:rPr>
              <a:t>so </a:t>
            </a:r>
            <a:r>
              <a:rPr sz="1600" dirty="0">
                <a:latin typeface="Times New Roman"/>
                <a:cs typeface="Times New Roman"/>
              </a:rPr>
              <a:t>the routing will </a:t>
            </a:r>
            <a:r>
              <a:rPr sz="1600" spc="-5" dirty="0">
                <a:latin typeface="Times New Roman"/>
                <a:cs typeface="Times New Roman"/>
              </a:rPr>
              <a:t>have to </a:t>
            </a:r>
            <a:r>
              <a:rPr sz="1600" spc="5" dirty="0">
                <a:latin typeface="Times New Roman"/>
                <a:cs typeface="Times New Roman"/>
              </a:rPr>
              <a:t>be </a:t>
            </a:r>
            <a:r>
              <a:rPr sz="1600" spc="-5" dirty="0">
                <a:latin typeface="Times New Roman"/>
                <a:cs typeface="Times New Roman"/>
              </a:rPr>
              <a:t>done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hierarchically,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telephone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network.</a:t>
            </a:r>
            <a:endParaRPr sz="1600">
              <a:latin typeface="Times New Roman"/>
              <a:cs typeface="Times New Roman"/>
            </a:endParaRPr>
          </a:p>
          <a:p>
            <a:pPr marL="220979" indent="-208915" algn="just">
              <a:lnSpc>
                <a:spcPct val="100000"/>
              </a:lnSpc>
              <a:spcBef>
                <a:spcPts val="390"/>
              </a:spcBef>
              <a:buSzPct val="93750"/>
              <a:buFont typeface="Wingdings"/>
              <a:buChar char=""/>
              <a:tabLst>
                <a:tab pos="221615" algn="l"/>
              </a:tabLst>
            </a:pPr>
            <a:r>
              <a:rPr sz="1600" spc="-5" dirty="0">
                <a:latin typeface="Times New Roman"/>
                <a:cs typeface="Times New Roman"/>
              </a:rPr>
              <a:t>When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hierarchical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routing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routers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divided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regions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380"/>
              </a:spcBef>
              <a:buSzPct val="93750"/>
              <a:buFont typeface="Wingdings"/>
              <a:buChar char=""/>
              <a:tabLst>
                <a:tab pos="224790" algn="l"/>
              </a:tabLst>
            </a:pPr>
            <a:r>
              <a:rPr sz="1600" spc="-5" dirty="0">
                <a:latin typeface="Times New Roman"/>
                <a:cs typeface="Times New Roman"/>
              </a:rPr>
              <a:t>Each </a:t>
            </a:r>
            <a:r>
              <a:rPr sz="1600" dirty="0">
                <a:latin typeface="Times New Roman"/>
                <a:cs typeface="Times New Roman"/>
              </a:rPr>
              <a:t>router </a:t>
            </a:r>
            <a:r>
              <a:rPr sz="1600" spc="-5" dirty="0">
                <a:latin typeface="Times New Roman"/>
                <a:cs typeface="Times New Roman"/>
              </a:rPr>
              <a:t>knows all the details </a:t>
            </a:r>
            <a:r>
              <a:rPr sz="1600" dirty="0">
                <a:latin typeface="Times New Roman"/>
                <a:cs typeface="Times New Roman"/>
              </a:rPr>
              <a:t>about how </a:t>
            </a:r>
            <a:r>
              <a:rPr sz="1600" spc="-5" dirty="0">
                <a:latin typeface="Times New Roman"/>
                <a:cs typeface="Times New Roman"/>
              </a:rPr>
              <a:t>to route packets to </a:t>
            </a:r>
            <a:r>
              <a:rPr sz="1600" dirty="0">
                <a:latin typeface="Times New Roman"/>
                <a:cs typeface="Times New Roman"/>
              </a:rPr>
              <a:t>destinations </a:t>
            </a:r>
            <a:r>
              <a:rPr sz="1600" spc="-5" dirty="0">
                <a:latin typeface="Times New Roman"/>
                <a:cs typeface="Times New Roman"/>
              </a:rPr>
              <a:t>within its own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region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</a:t>
            </a:r>
            <a:r>
              <a:rPr sz="1600" spc="-5" dirty="0">
                <a:latin typeface="Times New Roman"/>
                <a:cs typeface="Times New Roman"/>
              </a:rPr>
              <a:t> knows </a:t>
            </a:r>
            <a:r>
              <a:rPr sz="1600" dirty="0">
                <a:latin typeface="Times New Roman"/>
                <a:cs typeface="Times New Roman"/>
              </a:rPr>
              <a:t>nothing</a:t>
            </a:r>
            <a:r>
              <a:rPr sz="1600" spc="-5" dirty="0">
                <a:latin typeface="Times New Roman"/>
                <a:cs typeface="Times New Roman"/>
              </a:rPr>
              <a:t> about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internal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structure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other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regions.</a:t>
            </a:r>
            <a:endParaRPr sz="16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0000"/>
              </a:lnSpc>
              <a:spcBef>
                <a:spcPts val="385"/>
              </a:spcBef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5" dirty="0">
                <a:latin typeface="Times New Roman"/>
                <a:cs typeface="Times New Roman"/>
              </a:rPr>
              <a:t>When different </a:t>
            </a:r>
            <a:r>
              <a:rPr sz="1600" dirty="0">
                <a:latin typeface="Times New Roman"/>
                <a:cs typeface="Times New Roman"/>
              </a:rPr>
              <a:t>networks are interconnected, </a:t>
            </a:r>
            <a:r>
              <a:rPr sz="1600" spc="-5" dirty="0">
                <a:latin typeface="Times New Roman"/>
                <a:cs typeface="Times New Roman"/>
              </a:rPr>
              <a:t>it is natural to </a:t>
            </a:r>
            <a:r>
              <a:rPr sz="1600" dirty="0">
                <a:latin typeface="Times New Roman"/>
                <a:cs typeface="Times New Roman"/>
              </a:rPr>
              <a:t>regard </a:t>
            </a:r>
            <a:r>
              <a:rPr sz="1600" spc="-5" dirty="0">
                <a:latin typeface="Times New Roman"/>
                <a:cs typeface="Times New Roman"/>
              </a:rPr>
              <a:t>each </a:t>
            </a:r>
            <a:r>
              <a:rPr sz="1600" dirty="0">
                <a:latin typeface="Times New Roman"/>
                <a:cs typeface="Times New Roman"/>
              </a:rPr>
              <a:t>one </a:t>
            </a:r>
            <a:r>
              <a:rPr sz="1600" spc="-5" dirty="0">
                <a:latin typeface="Times New Roman"/>
                <a:cs typeface="Times New Roman"/>
              </a:rPr>
              <a:t>as a </a:t>
            </a:r>
            <a:r>
              <a:rPr sz="1600" dirty="0">
                <a:latin typeface="Times New Roman"/>
                <a:cs typeface="Times New Roman"/>
              </a:rPr>
              <a:t>separate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region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free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routers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from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having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topological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structure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ones.</a:t>
            </a:r>
            <a:endParaRPr sz="16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  <a:spcBef>
                <a:spcPts val="385"/>
              </a:spcBef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huge </a:t>
            </a:r>
            <a:r>
              <a:rPr sz="1600" spc="-5" dirty="0">
                <a:latin typeface="Times New Roman"/>
                <a:cs typeface="Times New Roman"/>
              </a:rPr>
              <a:t>networks, a </a:t>
            </a:r>
            <a:r>
              <a:rPr sz="1600" dirty="0">
                <a:latin typeface="Times New Roman"/>
                <a:cs typeface="Times New Roman"/>
              </a:rPr>
              <a:t>two-level hierarchy </a:t>
            </a:r>
            <a:r>
              <a:rPr sz="1600" spc="-10" dirty="0">
                <a:latin typeface="Times New Roman"/>
                <a:cs typeface="Times New Roman"/>
              </a:rPr>
              <a:t>may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-5" dirty="0">
                <a:latin typeface="Times New Roman"/>
                <a:cs typeface="Times New Roman"/>
              </a:rPr>
              <a:t>insufficient; it </a:t>
            </a:r>
            <a:r>
              <a:rPr sz="1600" spc="-10" dirty="0">
                <a:latin typeface="Times New Roman"/>
                <a:cs typeface="Times New Roman"/>
              </a:rPr>
              <a:t>may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-5" dirty="0">
                <a:latin typeface="Times New Roman"/>
                <a:cs typeface="Times New Roman"/>
              </a:rPr>
              <a:t>necessary to group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regions into</a:t>
            </a:r>
            <a:r>
              <a:rPr sz="1600" dirty="0">
                <a:latin typeface="Times New Roman"/>
                <a:cs typeface="Times New Roman"/>
              </a:rPr>
              <a:t> clusters,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clusters </a:t>
            </a:r>
            <a:r>
              <a:rPr sz="1600" spc="-5" dirty="0">
                <a:latin typeface="Times New Roman"/>
                <a:cs typeface="Times New Roman"/>
              </a:rPr>
              <a:t>into zones,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zones </a:t>
            </a:r>
            <a:r>
              <a:rPr sz="1600" dirty="0">
                <a:latin typeface="Times New Roman"/>
                <a:cs typeface="Times New Roman"/>
              </a:rPr>
              <a:t>into </a:t>
            </a:r>
            <a:r>
              <a:rPr sz="1600" spc="-5" dirty="0">
                <a:latin typeface="Times New Roman"/>
                <a:cs typeface="Times New Roman"/>
              </a:rPr>
              <a:t>groups, and so </a:t>
            </a:r>
            <a:r>
              <a:rPr sz="1600" dirty="0">
                <a:latin typeface="Times New Roman"/>
                <a:cs typeface="Times New Roman"/>
              </a:rPr>
              <a:t>on, until </a:t>
            </a:r>
            <a:r>
              <a:rPr sz="1600" spc="-10" dirty="0">
                <a:latin typeface="Times New Roman"/>
                <a:cs typeface="Times New Roman"/>
              </a:rPr>
              <a:t>we </a:t>
            </a:r>
            <a:r>
              <a:rPr sz="1600" spc="-5" dirty="0">
                <a:latin typeface="Times New Roman"/>
                <a:cs typeface="Times New Roman"/>
              </a:rPr>
              <a:t> run </a:t>
            </a:r>
            <a:r>
              <a:rPr sz="1600" dirty="0">
                <a:latin typeface="Times New Roman"/>
                <a:cs typeface="Times New Roman"/>
              </a:rPr>
              <a:t>out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names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aggregations.</a:t>
            </a:r>
            <a:endParaRPr sz="16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  <a:spcBef>
                <a:spcPts val="384"/>
              </a:spcBef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5">
                <a:latin typeface="Times New Roman"/>
                <a:cs typeface="Times New Roman"/>
              </a:rPr>
              <a:t>The</a:t>
            </a:r>
            <a:r>
              <a:rPr sz="1600" spc="14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Berkeley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router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would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detailed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topology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within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California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would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out-of-state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traffic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Los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Angeles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router.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5005" y="6123838"/>
            <a:ext cx="38646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>
                <a:latin typeface="Times New Roman"/>
                <a:cs typeface="Times New Roman"/>
              </a:rPr>
              <a:t>Hierarchical</a:t>
            </a:r>
            <a:r>
              <a:rPr sz="2200" spc="25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routing.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403603"/>
            <a:ext cx="5943600" cy="405079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Congestion Control Algorithms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143000"/>
            <a:ext cx="7772400" cy="1846659"/>
          </a:xfrm>
        </p:spPr>
        <p:txBody>
          <a:bodyPr>
            <a:normAutofit fontScale="85000" lnSpcReduction="20000"/>
          </a:bodyPr>
          <a:lstStyle/>
          <a:p>
            <a:r>
              <a:rPr lang="en-US" spc="-9" dirty="0">
                <a:latin typeface="Calibri"/>
                <a:cs typeface="Calibri"/>
              </a:rPr>
              <a:t>Congestion </a:t>
            </a:r>
            <a:r>
              <a:rPr lang="en-US" spc="-4" dirty="0">
                <a:latin typeface="Calibri"/>
                <a:cs typeface="Calibri"/>
              </a:rPr>
              <a:t>is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a</a:t>
            </a:r>
            <a:r>
              <a:rPr lang="en-US" spc="-13" dirty="0">
                <a:latin typeface="Calibri"/>
                <a:cs typeface="Calibri"/>
              </a:rPr>
              <a:t> </a:t>
            </a:r>
            <a:r>
              <a:rPr lang="en-US" spc="-9" dirty="0">
                <a:latin typeface="Calibri"/>
                <a:cs typeface="Calibri"/>
              </a:rPr>
              <a:t>situation</a:t>
            </a:r>
            <a:r>
              <a:rPr lang="en-US" spc="1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in 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9" dirty="0">
                <a:latin typeface="Calibri"/>
                <a:cs typeface="Calibri"/>
              </a:rPr>
              <a:t>Communication </a:t>
            </a:r>
            <a:r>
              <a:rPr lang="en-US" spc="-13" dirty="0">
                <a:latin typeface="Calibri"/>
                <a:cs typeface="Calibri"/>
              </a:rPr>
              <a:t>Networks</a:t>
            </a:r>
            <a:r>
              <a:rPr lang="en-US" spc="1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in</a:t>
            </a:r>
            <a:r>
              <a:rPr lang="en-US" spc="-3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which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13" dirty="0">
                <a:latin typeface="Calibri"/>
                <a:cs typeface="Calibri"/>
              </a:rPr>
              <a:t>too </a:t>
            </a:r>
            <a:r>
              <a:rPr lang="en-US" spc="-9" dirty="0">
                <a:latin typeface="Calibri"/>
                <a:cs typeface="Calibri"/>
              </a:rPr>
              <a:t> many</a:t>
            </a:r>
            <a:r>
              <a:rPr lang="en-US" spc="-22" dirty="0">
                <a:latin typeface="Calibri"/>
                <a:cs typeface="Calibri"/>
              </a:rPr>
              <a:t> </a:t>
            </a:r>
            <a:r>
              <a:rPr lang="en-US" spc="-18" dirty="0">
                <a:latin typeface="Calibri"/>
                <a:cs typeface="Calibri"/>
              </a:rPr>
              <a:t>packets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3" dirty="0">
                <a:latin typeface="Calibri"/>
                <a:cs typeface="Calibri"/>
              </a:rPr>
              <a:t>are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13" dirty="0">
                <a:latin typeface="Calibri"/>
                <a:cs typeface="Calibri"/>
              </a:rPr>
              <a:t>present</a:t>
            </a:r>
            <a:r>
              <a:rPr lang="en-US" spc="-9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in a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part</a:t>
            </a:r>
            <a:r>
              <a:rPr lang="en-US" spc="-9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of 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the </a:t>
            </a:r>
            <a:r>
              <a:rPr lang="en-US" spc="-9" dirty="0">
                <a:latin typeface="Calibri"/>
                <a:cs typeface="Calibri"/>
              </a:rPr>
              <a:t>subnet, performance degrades. 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9" dirty="0">
                <a:latin typeface="Calibri"/>
                <a:cs typeface="Calibri"/>
              </a:rPr>
              <a:t>Congestion </a:t>
            </a:r>
            <a:r>
              <a:rPr lang="en-US" spc="-4" dirty="0">
                <a:latin typeface="Calibri"/>
                <a:cs typeface="Calibri"/>
              </a:rPr>
              <a:t>in a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13" dirty="0">
                <a:latin typeface="Calibri"/>
                <a:cs typeface="Calibri"/>
              </a:rPr>
              <a:t>network</a:t>
            </a:r>
            <a:r>
              <a:rPr lang="en-US" spc="13" dirty="0">
                <a:latin typeface="Calibri"/>
                <a:cs typeface="Calibri"/>
              </a:rPr>
              <a:t> </a:t>
            </a:r>
            <a:r>
              <a:rPr lang="en-US" spc="-18" dirty="0">
                <a:latin typeface="Calibri"/>
                <a:cs typeface="Calibri"/>
              </a:rPr>
              <a:t>may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occur 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when the </a:t>
            </a:r>
            <a:r>
              <a:rPr lang="en-US" dirty="0">
                <a:latin typeface="Calibri"/>
                <a:cs typeface="Calibri"/>
              </a:rPr>
              <a:t>load on </a:t>
            </a:r>
            <a:r>
              <a:rPr lang="en-US" spc="-4" dirty="0">
                <a:latin typeface="Calibri"/>
                <a:cs typeface="Calibri"/>
              </a:rPr>
              <a:t>the </a:t>
            </a:r>
            <a:r>
              <a:rPr lang="en-US" spc="-13" dirty="0">
                <a:latin typeface="Calibri"/>
                <a:cs typeface="Calibri"/>
              </a:rPr>
              <a:t>network </a:t>
            </a:r>
            <a:r>
              <a:rPr lang="en-US" i="1" spc="-4" dirty="0">
                <a:latin typeface="Calibri"/>
                <a:cs typeface="Calibri"/>
              </a:rPr>
              <a:t>(i.e. </a:t>
            </a:r>
            <a:r>
              <a:rPr lang="en-US" spc="-4" dirty="0">
                <a:latin typeface="Calibri"/>
                <a:cs typeface="Calibri"/>
              </a:rPr>
              <a:t>the 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number</a:t>
            </a:r>
            <a:r>
              <a:rPr lang="en-US" spc="94" dirty="0">
                <a:latin typeface="Calibri"/>
                <a:cs typeface="Calibri"/>
              </a:rPr>
              <a:t> </a:t>
            </a:r>
            <a:r>
              <a:rPr lang="en-US" spc="-13" dirty="0">
                <a:latin typeface="Calibri"/>
                <a:cs typeface="Calibri"/>
              </a:rPr>
              <a:t>of</a:t>
            </a:r>
            <a:r>
              <a:rPr lang="en-US" spc="102" dirty="0">
                <a:latin typeface="Calibri"/>
                <a:cs typeface="Calibri"/>
              </a:rPr>
              <a:t> </a:t>
            </a:r>
            <a:r>
              <a:rPr lang="en-US" spc="-13" dirty="0">
                <a:latin typeface="Calibri"/>
                <a:cs typeface="Calibri"/>
              </a:rPr>
              <a:t>packets</a:t>
            </a:r>
            <a:r>
              <a:rPr lang="en-US" spc="94" dirty="0">
                <a:latin typeface="Calibri"/>
                <a:cs typeface="Calibri"/>
              </a:rPr>
              <a:t> </a:t>
            </a:r>
            <a:r>
              <a:rPr lang="en-US" spc="-9" dirty="0">
                <a:latin typeface="Calibri"/>
                <a:cs typeface="Calibri"/>
              </a:rPr>
              <a:t>sent</a:t>
            </a:r>
            <a:r>
              <a:rPr lang="en-US" spc="102" dirty="0">
                <a:latin typeface="Calibri"/>
                <a:cs typeface="Calibri"/>
              </a:rPr>
              <a:t> </a:t>
            </a:r>
            <a:r>
              <a:rPr lang="en-US" spc="-9" dirty="0">
                <a:latin typeface="Calibri"/>
                <a:cs typeface="Calibri"/>
              </a:rPr>
              <a:t>to</a:t>
            </a:r>
            <a:r>
              <a:rPr lang="en-US" spc="102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the 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3" dirty="0">
                <a:latin typeface="Calibri"/>
                <a:cs typeface="Calibri"/>
              </a:rPr>
              <a:t>network)</a:t>
            </a:r>
            <a:r>
              <a:rPr lang="en-US" spc="1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is</a:t>
            </a:r>
            <a:r>
              <a:rPr lang="en-US" spc="-18" dirty="0">
                <a:latin typeface="Calibri"/>
                <a:cs typeface="Calibri"/>
              </a:rPr>
              <a:t> </a:t>
            </a:r>
            <a:r>
              <a:rPr lang="en-US" spc="-13" dirty="0">
                <a:latin typeface="Calibri"/>
                <a:cs typeface="Calibri"/>
              </a:rPr>
              <a:t>greater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than the</a:t>
            </a:r>
            <a:r>
              <a:rPr lang="en-US" spc="-1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capacity</a:t>
            </a:r>
            <a:r>
              <a:rPr lang="en-US" spc="-18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of </a:t>
            </a:r>
            <a:r>
              <a:rPr lang="en-US" spc="-422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the</a:t>
            </a:r>
            <a:r>
              <a:rPr lang="en-US" spc="-13" dirty="0">
                <a:latin typeface="Calibri"/>
                <a:cs typeface="Calibri"/>
              </a:rPr>
              <a:t> network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i="1" spc="-4" dirty="0">
                <a:latin typeface="Calibri"/>
                <a:cs typeface="Calibri"/>
              </a:rPr>
              <a:t>(i.e.</a:t>
            </a: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the</a:t>
            </a:r>
            <a:r>
              <a:rPr lang="en-US" spc="-1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number</a:t>
            </a:r>
            <a:r>
              <a:rPr lang="en-US" spc="-13" dirty="0">
                <a:latin typeface="Calibri"/>
                <a:cs typeface="Calibri"/>
              </a:rPr>
              <a:t> of</a:t>
            </a:r>
            <a:r>
              <a:rPr lang="en-US" spc="-9" dirty="0">
                <a:latin typeface="Calibri"/>
                <a:cs typeface="Calibri"/>
              </a:rPr>
              <a:t> </a:t>
            </a:r>
            <a:r>
              <a:rPr lang="en-US" spc="-13" dirty="0">
                <a:latin typeface="Calibri"/>
                <a:cs typeface="Calibri"/>
              </a:rPr>
              <a:t>packets </a:t>
            </a:r>
            <a:r>
              <a:rPr lang="en-US" spc="-422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a</a:t>
            </a:r>
            <a:r>
              <a:rPr lang="en-US" spc="-18" dirty="0">
                <a:latin typeface="Calibri"/>
                <a:cs typeface="Calibri"/>
              </a:rPr>
              <a:t> </a:t>
            </a:r>
            <a:r>
              <a:rPr lang="en-US" spc="-9" dirty="0">
                <a:latin typeface="Calibri"/>
                <a:cs typeface="Calibri"/>
              </a:rPr>
              <a:t>network</a:t>
            </a:r>
            <a:r>
              <a:rPr lang="en-US" spc="1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can</a:t>
            </a:r>
            <a:r>
              <a:rPr lang="en-US" spc="-9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handle.)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971800"/>
            <a:ext cx="5638800" cy="352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Causes of Congestion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7772400" cy="255454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Congestion occurs when a router receives data faster than it can send 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Insufficient bandwidth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Slow hosts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Data simultaneously arriving from multiple lines destined for the same outgoing line.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 system is not balanced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Correcting the problem at one router will probably just move the bottleneck to another router.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762000"/>
          </a:xfrm>
        </p:spPr>
        <p:txBody>
          <a:bodyPr/>
          <a:lstStyle/>
          <a:p>
            <a:r>
              <a:rPr lang="en-US" sz="3600" b="1" dirty="0"/>
              <a:t>Congestion Control Vs Flow Control</a:t>
            </a:r>
            <a:endParaRPr lang="en-US" b="1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controls point-to-point traffic between sender and receiver</a:t>
            </a:r>
          </a:p>
          <a:p>
            <a:pPr lvl="1"/>
            <a:r>
              <a:rPr lang="en-US" dirty="0"/>
              <a:t>e.g., a fast host sending to a slow host</a:t>
            </a:r>
          </a:p>
          <a:p>
            <a:r>
              <a:rPr lang="en-US" dirty="0"/>
              <a:t>Congestion Control </a:t>
            </a:r>
          </a:p>
          <a:p>
            <a:pPr lvl="1"/>
            <a:r>
              <a:rPr lang="en-US" dirty="0"/>
              <a:t>controls the traffic throughout the network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838200"/>
          </a:xfrm>
        </p:spPr>
        <p:txBody>
          <a:bodyPr/>
          <a:lstStyle/>
          <a:p>
            <a:r>
              <a:rPr lang="en-US" sz="3200" dirty="0"/>
              <a:t>Two Categories of Congestion Control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066800"/>
            <a:ext cx="8077200" cy="3810000"/>
          </a:xfrm>
        </p:spPr>
        <p:txBody>
          <a:bodyPr/>
          <a:lstStyle/>
          <a:p>
            <a:r>
              <a:rPr lang="en-US" dirty="0"/>
              <a:t>Open loop solutions</a:t>
            </a:r>
          </a:p>
          <a:p>
            <a:pPr lvl="1"/>
            <a:r>
              <a:rPr lang="en-US" dirty="0"/>
              <a:t>Attempt to prevent problems rather than correct them</a:t>
            </a:r>
          </a:p>
          <a:p>
            <a:pPr lvl="1"/>
            <a:r>
              <a:rPr lang="en-US" dirty="0"/>
              <a:t>Does not utilize runtime feedback from the system</a:t>
            </a:r>
          </a:p>
          <a:p>
            <a:r>
              <a:rPr lang="en-US" dirty="0"/>
              <a:t>Closed loop solutions</a:t>
            </a:r>
          </a:p>
          <a:p>
            <a:pPr lvl="1"/>
            <a:r>
              <a:rPr lang="en-US" dirty="0"/>
              <a:t>Uses feedback (measurements of system performance) to make corrections at runtime.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4565" y="4029891"/>
            <a:ext cx="42672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General Principles of Closed Loop Congestion Control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923330"/>
          </a:xfrm>
        </p:spPr>
        <p:txBody>
          <a:bodyPr>
            <a:noAutofit/>
          </a:bodyPr>
          <a:lstStyle/>
          <a:p>
            <a:pPr marL="514350" indent="-514350"/>
            <a:r>
              <a:rPr lang="en-US" sz="2800" dirty="0"/>
              <a:t>Monitor the system to detect when and where congestion occurs.</a:t>
            </a:r>
          </a:p>
          <a:p>
            <a:pPr marL="514350" indent="-514350"/>
            <a:r>
              <a:rPr lang="en-US" sz="2800" dirty="0"/>
              <a:t>Pass this information to places where action can be taken.</a:t>
            </a:r>
          </a:p>
          <a:p>
            <a:pPr marL="514350" indent="-514350"/>
            <a:r>
              <a:rPr lang="en-US" sz="2800" dirty="0"/>
              <a:t>Adjust the system operation to correct the problem.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5688" y="1011238"/>
            <a:ext cx="7031037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Metrics Used in Closed Loop Congestion Control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2057400"/>
            <a:ext cx="7772400" cy="153888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Percentage of packets discarded due to buffer overflow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Average queue length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Percentage of packets that time-out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Average packet delay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Standard deviation of packet delay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951" y="1108800"/>
            <a:ext cx="3935268" cy="3803785"/>
          </a:xfrm>
          <a:prstGeom prst="rect">
            <a:avLst/>
          </a:prstGeom>
        </p:spPr>
        <p:txBody>
          <a:bodyPr vert="horz" wrap="square" lIns="0" tIns="113970" rIns="0" bIns="0" rtlCol="0">
            <a:spAutoFit/>
          </a:bodyPr>
          <a:lstStyle/>
          <a:p>
            <a:pPr marL="11397">
              <a:spcBef>
                <a:spcPts val="897"/>
              </a:spcBef>
            </a:pPr>
            <a:r>
              <a:rPr sz="1600" b="1" spc="4" dirty="0">
                <a:latin typeface="Calibri"/>
                <a:cs typeface="Calibri"/>
              </a:rPr>
              <a:t>C</a:t>
            </a:r>
            <a:r>
              <a:rPr sz="1600" b="1" spc="-27" dirty="0">
                <a:latin typeface="Calibri"/>
                <a:cs typeface="Calibri"/>
              </a:rPr>
              <a:t>o</a:t>
            </a:r>
            <a:r>
              <a:rPr sz="1600" b="1" spc="-40" dirty="0">
                <a:latin typeface="Calibri"/>
                <a:cs typeface="Calibri"/>
              </a:rPr>
              <a:t>n</a:t>
            </a:r>
            <a:r>
              <a:rPr sz="1600" b="1" spc="-22" dirty="0">
                <a:latin typeface="Calibri"/>
                <a:cs typeface="Calibri"/>
              </a:rPr>
              <a:t>g</a:t>
            </a:r>
            <a:r>
              <a:rPr sz="1600" b="1" spc="-40" dirty="0">
                <a:latin typeface="Calibri"/>
                <a:cs typeface="Calibri"/>
              </a:rPr>
              <a:t>e</a:t>
            </a:r>
            <a:r>
              <a:rPr sz="1600" b="1" spc="-49" dirty="0">
                <a:latin typeface="Calibri"/>
                <a:cs typeface="Calibri"/>
              </a:rPr>
              <a:t>s</a:t>
            </a:r>
            <a:r>
              <a:rPr sz="1600" b="1" spc="-27" dirty="0">
                <a:latin typeface="Calibri"/>
                <a:cs typeface="Calibri"/>
              </a:rPr>
              <a:t>t</a:t>
            </a:r>
            <a:r>
              <a:rPr sz="1600" b="1" spc="-45" dirty="0">
                <a:latin typeface="Calibri"/>
                <a:cs typeface="Calibri"/>
              </a:rPr>
              <a:t>io</a:t>
            </a:r>
            <a:r>
              <a:rPr sz="1600" b="1" spc="-22" dirty="0">
                <a:latin typeface="Calibri"/>
                <a:cs typeface="Calibri"/>
              </a:rPr>
              <a:t>n</a:t>
            </a:r>
            <a:r>
              <a:rPr sz="1600" b="1" spc="-58" dirty="0">
                <a:latin typeface="Calibri"/>
                <a:cs typeface="Calibri"/>
              </a:rPr>
              <a:t> </a:t>
            </a:r>
            <a:r>
              <a:rPr sz="1600" b="1" spc="4" dirty="0">
                <a:latin typeface="Calibri"/>
                <a:cs typeface="Calibri"/>
              </a:rPr>
              <a:t>c</a:t>
            </a:r>
            <a:r>
              <a:rPr sz="1600" b="1" spc="-27" dirty="0">
                <a:latin typeface="Calibri"/>
                <a:cs typeface="Calibri"/>
              </a:rPr>
              <a:t>o</a:t>
            </a:r>
            <a:r>
              <a:rPr sz="1600" b="1" spc="-58" dirty="0">
                <a:latin typeface="Calibri"/>
                <a:cs typeface="Calibri"/>
              </a:rPr>
              <a:t>n</a:t>
            </a:r>
            <a:r>
              <a:rPr sz="1600" b="1" spc="-45" dirty="0">
                <a:latin typeface="Calibri"/>
                <a:cs typeface="Calibri"/>
              </a:rPr>
              <a:t>tro</a:t>
            </a:r>
            <a:r>
              <a:rPr sz="1600" b="1" spc="-40" dirty="0">
                <a:latin typeface="Calibri"/>
                <a:cs typeface="Calibri"/>
              </a:rPr>
              <a:t>l</a:t>
            </a:r>
            <a:r>
              <a:rPr sz="1600" b="1" spc="-45" dirty="0">
                <a:latin typeface="Calibri"/>
                <a:cs typeface="Calibri"/>
              </a:rPr>
              <a:t> i</a:t>
            </a:r>
            <a:r>
              <a:rPr sz="1600" b="1" spc="-22" dirty="0">
                <a:latin typeface="Calibri"/>
                <a:cs typeface="Calibri"/>
              </a:rPr>
              <a:t>n</a:t>
            </a:r>
            <a:r>
              <a:rPr sz="1600" b="1" spc="-27" dirty="0">
                <a:latin typeface="Calibri"/>
                <a:cs typeface="Calibri"/>
              </a:rPr>
              <a:t> </a:t>
            </a:r>
            <a:r>
              <a:rPr sz="1600" b="1" spc="-67" dirty="0">
                <a:latin typeface="Calibri"/>
                <a:cs typeface="Calibri"/>
              </a:rPr>
              <a:t>V</a:t>
            </a:r>
            <a:r>
              <a:rPr sz="1600" b="1" spc="-45" dirty="0">
                <a:latin typeface="Calibri"/>
                <a:cs typeface="Calibri"/>
              </a:rPr>
              <a:t>i</a:t>
            </a:r>
            <a:r>
              <a:rPr sz="1600" b="1" spc="-13" dirty="0">
                <a:latin typeface="Calibri"/>
                <a:cs typeface="Calibri"/>
              </a:rPr>
              <a:t>r</a:t>
            </a:r>
            <a:r>
              <a:rPr sz="1600" b="1" spc="-27" dirty="0">
                <a:latin typeface="Calibri"/>
                <a:cs typeface="Calibri"/>
              </a:rPr>
              <a:t>t</a:t>
            </a:r>
            <a:r>
              <a:rPr sz="1600" b="1" spc="-40" dirty="0">
                <a:latin typeface="Calibri"/>
                <a:cs typeface="Calibri"/>
              </a:rPr>
              <a:t>u</a:t>
            </a:r>
            <a:r>
              <a:rPr sz="1600" b="1" spc="-54" dirty="0">
                <a:latin typeface="Calibri"/>
                <a:cs typeface="Calibri"/>
              </a:rPr>
              <a:t>a</a:t>
            </a:r>
            <a:r>
              <a:rPr sz="1600" b="1" spc="-40" dirty="0">
                <a:latin typeface="Calibri"/>
                <a:cs typeface="Calibri"/>
              </a:rPr>
              <a:t>l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4" dirty="0">
                <a:latin typeface="Calibri"/>
                <a:cs typeface="Calibri"/>
              </a:rPr>
              <a:t>–</a:t>
            </a:r>
            <a:r>
              <a:rPr sz="1600" b="1" spc="-22" dirty="0">
                <a:latin typeface="Calibri"/>
                <a:cs typeface="Calibri"/>
              </a:rPr>
              <a:t> </a:t>
            </a:r>
            <a:r>
              <a:rPr sz="1600" b="1" spc="4" dirty="0">
                <a:latin typeface="Calibri"/>
                <a:cs typeface="Calibri"/>
              </a:rPr>
              <a:t>C</a:t>
            </a:r>
            <a:r>
              <a:rPr sz="1600" b="1" spc="-45" dirty="0">
                <a:latin typeface="Calibri"/>
                <a:cs typeface="Calibri"/>
              </a:rPr>
              <a:t>i</a:t>
            </a:r>
            <a:r>
              <a:rPr sz="1600" b="1" spc="-27" dirty="0">
                <a:latin typeface="Calibri"/>
                <a:cs typeface="Calibri"/>
              </a:rPr>
              <a:t>r</a:t>
            </a:r>
            <a:r>
              <a:rPr sz="1600" b="1" spc="-13" dirty="0">
                <a:latin typeface="Calibri"/>
                <a:cs typeface="Calibri"/>
              </a:rPr>
              <a:t>c</a:t>
            </a:r>
            <a:r>
              <a:rPr sz="1600" b="1" spc="-40" dirty="0">
                <a:latin typeface="Calibri"/>
                <a:cs typeface="Calibri"/>
              </a:rPr>
              <a:t>u</a:t>
            </a:r>
            <a:r>
              <a:rPr sz="1600" b="1" spc="-45" dirty="0">
                <a:latin typeface="Calibri"/>
                <a:cs typeface="Calibri"/>
              </a:rPr>
              <a:t>i</a:t>
            </a:r>
            <a:r>
              <a:rPr sz="1600" b="1" spc="-27" dirty="0">
                <a:latin typeface="Calibri"/>
                <a:cs typeface="Calibri"/>
              </a:rPr>
              <a:t>t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36" dirty="0">
                <a:latin typeface="Calibri"/>
                <a:cs typeface="Calibri"/>
              </a:rPr>
              <a:t>S</a:t>
            </a:r>
            <a:r>
              <a:rPr sz="1600" b="1" spc="-22" dirty="0">
                <a:latin typeface="Calibri"/>
                <a:cs typeface="Calibri"/>
              </a:rPr>
              <a:t>u</a:t>
            </a:r>
            <a:r>
              <a:rPr sz="1600" b="1" spc="-40" dirty="0">
                <a:latin typeface="Calibri"/>
                <a:cs typeface="Calibri"/>
              </a:rPr>
              <a:t>b</a:t>
            </a:r>
            <a:r>
              <a:rPr sz="1600" b="1" spc="-22" dirty="0">
                <a:latin typeface="Calibri"/>
                <a:cs typeface="Calibri"/>
              </a:rPr>
              <a:t>n</a:t>
            </a:r>
            <a:r>
              <a:rPr sz="1600" b="1" spc="-40" dirty="0">
                <a:latin typeface="Calibri"/>
                <a:cs typeface="Calibri"/>
              </a:rPr>
              <a:t>e</a:t>
            </a:r>
            <a:r>
              <a:rPr sz="1600" b="1" spc="-45" dirty="0">
                <a:latin typeface="Calibri"/>
                <a:cs typeface="Calibri"/>
              </a:rPr>
              <a:t>t</a:t>
            </a:r>
            <a:r>
              <a:rPr sz="1600" b="1" spc="-18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180642" marR="4559" indent="-169815">
              <a:lnSpc>
                <a:spcPct val="90400"/>
              </a:lnSpc>
              <a:spcBef>
                <a:spcPts val="1274"/>
              </a:spcBef>
              <a:buFont typeface="Arial MT"/>
              <a:buChar char="•"/>
              <a:tabLst>
                <a:tab pos="181212" algn="l"/>
              </a:tabLst>
            </a:pPr>
            <a:r>
              <a:rPr sz="2100" spc="9" dirty="0">
                <a:latin typeface="Calibri"/>
                <a:cs typeface="Calibri"/>
              </a:rPr>
              <a:t>One </a:t>
            </a:r>
            <a:r>
              <a:rPr sz="2100" dirty="0">
                <a:latin typeface="Calibri"/>
                <a:cs typeface="Calibri"/>
              </a:rPr>
              <a:t>technique </a:t>
            </a:r>
            <a:r>
              <a:rPr sz="2100" spc="-9" dirty="0">
                <a:latin typeface="Calibri"/>
                <a:cs typeface="Calibri"/>
              </a:rPr>
              <a:t>that </a:t>
            </a:r>
            <a:r>
              <a:rPr sz="2100" spc="4" dirty="0">
                <a:latin typeface="Calibri"/>
                <a:cs typeface="Calibri"/>
              </a:rPr>
              <a:t>is </a:t>
            </a:r>
            <a:r>
              <a:rPr sz="2100" dirty="0">
                <a:latin typeface="Calibri"/>
                <a:cs typeface="Calibri"/>
              </a:rPr>
              <a:t>widely used 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to </a:t>
            </a:r>
            <a:r>
              <a:rPr sz="2100" spc="-13" dirty="0">
                <a:latin typeface="Calibri"/>
                <a:cs typeface="Calibri"/>
              </a:rPr>
              <a:t>keep </a:t>
            </a:r>
            <a:r>
              <a:rPr sz="2100" spc="-4" dirty="0">
                <a:latin typeface="Calibri"/>
                <a:cs typeface="Calibri"/>
              </a:rPr>
              <a:t>congestion that </a:t>
            </a:r>
            <a:r>
              <a:rPr sz="2100" dirty="0">
                <a:latin typeface="Calibri"/>
                <a:cs typeface="Calibri"/>
              </a:rPr>
              <a:t>has 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already </a:t>
            </a:r>
            <a:r>
              <a:rPr sz="2100" spc="-9" dirty="0">
                <a:latin typeface="Calibri"/>
                <a:cs typeface="Calibri"/>
              </a:rPr>
              <a:t>started from getting worse </a:t>
            </a:r>
            <a:r>
              <a:rPr sz="2100" spc="-453" dirty="0">
                <a:latin typeface="Calibri"/>
                <a:cs typeface="Calibri"/>
              </a:rPr>
              <a:t> </a:t>
            </a:r>
            <a:r>
              <a:rPr sz="2100" spc="4" dirty="0">
                <a:latin typeface="Calibri"/>
                <a:cs typeface="Calibri"/>
              </a:rPr>
              <a:t>is </a:t>
            </a:r>
            <a:r>
              <a:rPr sz="2100" b="1" spc="4" dirty="0">
                <a:latin typeface="Calibri"/>
                <a:cs typeface="Calibri"/>
              </a:rPr>
              <a:t>admission </a:t>
            </a:r>
            <a:r>
              <a:rPr sz="2100" b="1" spc="-4" dirty="0">
                <a:latin typeface="Calibri"/>
                <a:cs typeface="Calibri"/>
              </a:rPr>
              <a:t>control</a:t>
            </a:r>
            <a:r>
              <a:rPr sz="2100" spc="-4" dirty="0">
                <a:latin typeface="Calibri"/>
                <a:cs typeface="Calibri"/>
              </a:rPr>
              <a:t>. </a:t>
            </a:r>
            <a:r>
              <a:rPr sz="2100" dirty="0">
                <a:latin typeface="Calibri"/>
                <a:cs typeface="Calibri"/>
              </a:rPr>
              <a:t>The idea </a:t>
            </a:r>
            <a:r>
              <a:rPr sz="2100" spc="-9" dirty="0">
                <a:latin typeface="Calibri"/>
                <a:cs typeface="Calibri"/>
              </a:rPr>
              <a:t>is 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simple: </a:t>
            </a:r>
            <a:r>
              <a:rPr sz="2100" spc="4" dirty="0">
                <a:latin typeface="Calibri"/>
                <a:cs typeface="Calibri"/>
              </a:rPr>
              <a:t>once </a:t>
            </a:r>
            <a:r>
              <a:rPr sz="2100" spc="-4" dirty="0">
                <a:latin typeface="Calibri"/>
                <a:cs typeface="Calibri"/>
              </a:rPr>
              <a:t>congestion </a:t>
            </a:r>
            <a:r>
              <a:rPr sz="2100" dirty="0">
                <a:latin typeface="Calibri"/>
                <a:cs typeface="Calibri"/>
              </a:rPr>
              <a:t>has been 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signaled, </a:t>
            </a:r>
            <a:r>
              <a:rPr sz="2100" spc="9" dirty="0">
                <a:latin typeface="Calibri"/>
                <a:cs typeface="Calibri"/>
              </a:rPr>
              <a:t>no </a:t>
            </a:r>
            <a:r>
              <a:rPr sz="2100" spc="-4" dirty="0">
                <a:latin typeface="Calibri"/>
                <a:cs typeface="Calibri"/>
              </a:rPr>
              <a:t>more </a:t>
            </a:r>
            <a:r>
              <a:rPr sz="2100" dirty="0">
                <a:latin typeface="Calibri"/>
                <a:cs typeface="Calibri"/>
              </a:rPr>
              <a:t>virtual circuits 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9" dirty="0">
                <a:latin typeface="Calibri"/>
                <a:cs typeface="Calibri"/>
              </a:rPr>
              <a:t>are </a:t>
            </a:r>
            <a:r>
              <a:rPr sz="2100" spc="-4" dirty="0">
                <a:latin typeface="Calibri"/>
                <a:cs typeface="Calibri"/>
              </a:rPr>
              <a:t>set </a:t>
            </a:r>
            <a:r>
              <a:rPr sz="2100" spc="9" dirty="0">
                <a:latin typeface="Calibri"/>
                <a:cs typeface="Calibri"/>
              </a:rPr>
              <a:t>up </a:t>
            </a:r>
            <a:r>
              <a:rPr sz="2100" spc="-4" dirty="0">
                <a:latin typeface="Calibri"/>
                <a:cs typeface="Calibri"/>
              </a:rPr>
              <a:t>until </a:t>
            </a:r>
            <a:r>
              <a:rPr sz="2100" spc="4" dirty="0">
                <a:latin typeface="Calibri"/>
                <a:cs typeface="Calibri"/>
              </a:rPr>
              <a:t>the </a:t>
            </a:r>
            <a:r>
              <a:rPr sz="2100" spc="-4" dirty="0">
                <a:latin typeface="Calibri"/>
                <a:cs typeface="Calibri"/>
              </a:rPr>
              <a:t>problem </a:t>
            </a:r>
            <a:r>
              <a:rPr sz="2100" dirty="0">
                <a:latin typeface="Calibri"/>
                <a:cs typeface="Calibri"/>
              </a:rPr>
              <a:t>has 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gone</a:t>
            </a:r>
            <a:r>
              <a:rPr sz="2100" spc="-31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away.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2500">
              <a:latin typeface="Calibri"/>
              <a:cs typeface="Calibri"/>
            </a:endParaRPr>
          </a:p>
          <a:p>
            <a:pPr marL="180642" marR="314557" indent="-169815">
              <a:lnSpc>
                <a:spcPts val="2244"/>
              </a:lnSpc>
              <a:spcBef>
                <a:spcPts val="4"/>
              </a:spcBef>
              <a:buFont typeface="Arial MT"/>
              <a:buChar char="•"/>
              <a:tabLst>
                <a:tab pos="181212" algn="l"/>
              </a:tabLst>
            </a:pPr>
            <a:r>
              <a:rPr sz="2100" dirty="0">
                <a:latin typeface="Calibri"/>
                <a:cs typeface="Calibri"/>
              </a:rPr>
              <a:t>Thus,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9" dirty="0">
                <a:latin typeface="Calibri"/>
                <a:cs typeface="Calibri"/>
              </a:rPr>
              <a:t>attempts</a:t>
            </a:r>
            <a:r>
              <a:rPr sz="2100" spc="-18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to set </a:t>
            </a:r>
            <a:r>
              <a:rPr sz="2100" dirty="0">
                <a:latin typeface="Calibri"/>
                <a:cs typeface="Calibri"/>
              </a:rPr>
              <a:t>up</a:t>
            </a:r>
            <a:r>
              <a:rPr sz="2100" spc="18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new 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transport</a:t>
            </a:r>
            <a:r>
              <a:rPr sz="2100" spc="9" dirty="0">
                <a:latin typeface="Calibri"/>
                <a:cs typeface="Calibri"/>
              </a:rPr>
              <a:t> </a:t>
            </a:r>
            <a:r>
              <a:rPr sz="2100" spc="-13" dirty="0">
                <a:latin typeface="Calibri"/>
                <a:cs typeface="Calibri"/>
              </a:rPr>
              <a:t>layer </a:t>
            </a:r>
            <a:r>
              <a:rPr sz="2100" dirty="0">
                <a:latin typeface="Calibri"/>
                <a:cs typeface="Calibri"/>
              </a:rPr>
              <a:t>connections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9" dirty="0">
                <a:latin typeface="Calibri"/>
                <a:cs typeface="Calibri"/>
              </a:rPr>
              <a:t>fail.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676400"/>
            <a:ext cx="4013592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457200"/>
            <a:ext cx="4191000" cy="505102"/>
          </a:xfrm>
          <a:prstGeom prst="rect">
            <a:avLst/>
          </a:prstGeom>
        </p:spPr>
        <p:txBody>
          <a:bodyPr vert="horz" wrap="square" lIns="0" tIns="12537" rIns="0" bIns="0" rtlCol="0">
            <a:spAutoFit/>
          </a:bodyPr>
          <a:lstStyle/>
          <a:p>
            <a:pPr marL="11397" algn="ctr">
              <a:spcBef>
                <a:spcPts val="99"/>
              </a:spcBef>
            </a:pPr>
            <a:r>
              <a:rPr lang="en-US" sz="3200" spc="-27" dirty="0">
                <a:solidFill>
                  <a:schemeClr val="tx1"/>
                </a:solidFill>
                <a:latin typeface="Calibri"/>
                <a:cs typeface="Calibri"/>
              </a:rPr>
              <a:t>LEAKY BUCKET</a:t>
            </a:r>
            <a:endParaRPr lang="en-US" sz="3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411484"/>
            <a:ext cx="3657600" cy="4931212"/>
          </a:xfrm>
          <a:prstGeom prst="rect">
            <a:avLst/>
          </a:prstGeom>
        </p:spPr>
        <p:txBody>
          <a:bodyPr vert="horz" wrap="square" lIns="0" tIns="91176" rIns="0" bIns="0" rtlCol="0">
            <a:spAutoFit/>
          </a:bodyPr>
          <a:lstStyle/>
          <a:p>
            <a:pPr marL="180642" marR="4559" indent="-169815">
              <a:lnSpc>
                <a:spcPct val="71300"/>
              </a:lnSpc>
              <a:spcBef>
                <a:spcPts val="718"/>
              </a:spcBef>
              <a:buFont typeface="Arial MT"/>
              <a:buChar char="•"/>
              <a:tabLst>
                <a:tab pos="181212" algn="l"/>
              </a:tabLst>
            </a:pPr>
            <a:r>
              <a:rPr spc="-13" dirty="0">
                <a:latin typeface="Times New Roman" pitchFamily="18" charset="0"/>
                <a:cs typeface="Times New Roman" pitchFamily="18" charset="0"/>
              </a:rPr>
              <a:t>Traffic </a:t>
            </a:r>
            <a:r>
              <a:rPr spc="13" dirty="0">
                <a:latin typeface="Times New Roman" pitchFamily="18" charset="0"/>
                <a:cs typeface="Times New Roman" pitchFamily="18" charset="0"/>
              </a:rPr>
              <a:t>shaping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pc="9" dirty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spc="4" dirty="0">
                <a:latin typeface="Times New Roman" pitchFamily="18" charset="0"/>
                <a:cs typeface="Times New Roman" pitchFamily="18" charset="0"/>
              </a:rPr>
              <a:t>regulating </a:t>
            </a:r>
            <a:r>
              <a:rPr spc="9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pc="-9" dirty="0"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spc="-13" dirty="0">
                <a:latin typeface="Times New Roman" pitchFamily="18" charset="0"/>
                <a:cs typeface="Times New Roman" pitchFamily="18" charset="0"/>
              </a:rPr>
              <a:t>rate </a:t>
            </a:r>
            <a:r>
              <a:rPr spc="-38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9" dirty="0">
                <a:latin typeface="Times New Roman" pitchFamily="18" charset="0"/>
                <a:cs typeface="Times New Roman" pitchFamily="18" charset="0"/>
              </a:rPr>
              <a:t>(and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4" dirty="0">
                <a:latin typeface="Times New Roman" pitchFamily="18" charset="0"/>
                <a:cs typeface="Times New Roman" pitchFamily="18" charset="0"/>
              </a:rPr>
              <a:t>burstiness)</a:t>
            </a:r>
            <a:r>
              <a:rPr spc="-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9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data</a:t>
            </a:r>
            <a:r>
              <a:rPr spc="4" dirty="0">
                <a:latin typeface="Times New Roman" pitchFamily="18" charset="0"/>
                <a:cs typeface="Times New Roman" pitchFamily="18" charset="0"/>
              </a:rPr>
              <a:t> transmission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.</a:t>
            </a:r>
            <a:endParaRPr sz="1400">
              <a:latin typeface="Times New Roman" pitchFamily="18" charset="0"/>
              <a:cs typeface="Times New Roman" pitchFamily="18" charset="0"/>
            </a:endParaRPr>
          </a:p>
          <a:p>
            <a:pPr marL="11397">
              <a:spcBef>
                <a:spcPts val="296"/>
              </a:spcBef>
            </a:pPr>
            <a:r>
              <a:rPr sz="1400" b="1" spc="9" dirty="0">
                <a:latin typeface="Times New Roman" pitchFamily="18" charset="0"/>
                <a:cs typeface="Times New Roman" pitchFamily="18" charset="0"/>
              </a:rPr>
              <a:t>LEAKY</a:t>
            </a:r>
            <a:r>
              <a:rPr sz="1400" b="1" spc="-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b="1" spc="13" dirty="0">
                <a:latin typeface="Times New Roman" pitchFamily="18" charset="0"/>
                <a:cs typeface="Times New Roman" pitchFamily="18" charset="0"/>
              </a:rPr>
              <a:t>BUCKET</a:t>
            </a:r>
            <a:endParaRPr sz="1400" b="1">
              <a:latin typeface="Times New Roman" pitchFamily="18" charset="0"/>
              <a:cs typeface="Times New Roman" pitchFamily="18" charset="0"/>
            </a:endParaRPr>
          </a:p>
          <a:p>
            <a:pPr marL="180642" marR="18235" indent="-169815">
              <a:lnSpc>
                <a:spcPct val="71600"/>
              </a:lnSpc>
              <a:spcBef>
                <a:spcPts val="749"/>
              </a:spcBef>
              <a:buFont typeface="Arial MT"/>
              <a:buChar char="•"/>
              <a:tabLst>
                <a:tab pos="181212" algn="l"/>
              </a:tabLst>
            </a:pPr>
            <a:r>
              <a:rPr sz="1400" spc="9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 bucket</a:t>
            </a:r>
            <a:r>
              <a:rPr sz="1400" spc="-2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00" spc="-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small</a:t>
            </a:r>
            <a:r>
              <a:rPr sz="1400" spc="-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hole</a:t>
            </a:r>
            <a:r>
              <a:rPr sz="1400" spc="-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400" spc="-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bottom,</a:t>
            </a:r>
            <a:r>
              <a:rPr sz="1400" spc="-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400" spc="-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water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 leaks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400" spc="-2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bucket</a:t>
            </a:r>
            <a:r>
              <a:rPr sz="1400" spc="-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1400" spc="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constant</a:t>
            </a:r>
            <a:r>
              <a:rPr sz="1400" spc="-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4" dirty="0">
                <a:latin typeface="Times New Roman" pitchFamily="18" charset="0"/>
                <a:cs typeface="Times New Roman" pitchFamily="18" charset="0"/>
              </a:rPr>
              <a:t>rate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sz="1400" spc="-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1400" spc="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there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 is</a:t>
            </a:r>
            <a:r>
              <a:rPr sz="1400" spc="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water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bucket.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400" spc="-4" dirty="0">
                <a:latin typeface="Times New Roman" pitchFamily="18" charset="0"/>
                <a:cs typeface="Times New Roman" pitchFamily="18" charset="0"/>
              </a:rPr>
              <a:t>rate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which the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water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leaks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does not depend 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400" spc="-9" dirty="0">
                <a:latin typeface="Times New Roman" pitchFamily="18" charset="0"/>
                <a:cs typeface="Times New Roman" pitchFamily="18" charset="0"/>
              </a:rPr>
              <a:t>rate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which the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water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bucket unless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bucket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empty.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The input </a:t>
            </a:r>
            <a:r>
              <a:rPr sz="1400" spc="-9" dirty="0">
                <a:latin typeface="Times New Roman" pitchFamily="18" charset="0"/>
                <a:cs typeface="Times New Roman" pitchFamily="18" charset="0"/>
              </a:rPr>
              <a:t>rate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1400" spc="-9" dirty="0">
                <a:latin typeface="Times New Roman" pitchFamily="18" charset="0"/>
                <a:cs typeface="Times New Roman" pitchFamily="18" charset="0"/>
              </a:rPr>
              <a:t>vary, 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the output </a:t>
            </a:r>
            <a:r>
              <a:rPr sz="1400" spc="-9" dirty="0">
                <a:latin typeface="Times New Roman" pitchFamily="18" charset="0"/>
                <a:cs typeface="Times New Roman" pitchFamily="18" charset="0"/>
              </a:rPr>
              <a:t>rate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remains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constant.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Similarly,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networking, a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technique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leaky bucket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smooth out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bursty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traffic. 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idea is applied to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packets. Each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host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connected to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network by 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containing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leaky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bucket, that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is,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finite internal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queue.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packet arrives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 queue</a:t>
            </a:r>
            <a:r>
              <a:rPr sz="1400" spc="-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sz="1400" spc="-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1400" spc="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full,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400" spc="-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packet</a:t>
            </a:r>
            <a:r>
              <a:rPr sz="1400" spc="-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discarded.</a:t>
            </a:r>
            <a:endParaRPr sz="1400">
              <a:latin typeface="Times New Roman" pitchFamily="18" charset="0"/>
              <a:cs typeface="Times New Roman" pitchFamily="18" charset="0"/>
            </a:endParaRPr>
          </a:p>
          <a:p>
            <a:pPr marL="180642" marR="63823" indent="-169815">
              <a:lnSpc>
                <a:spcPct val="71700"/>
              </a:lnSpc>
              <a:spcBef>
                <a:spcPts val="740"/>
              </a:spcBef>
              <a:buFont typeface="Arial MT"/>
              <a:buChar char="•"/>
              <a:tabLst>
                <a:tab pos="181212" algn="l"/>
              </a:tabLst>
            </a:pPr>
            <a:r>
              <a:rPr sz="1400" spc="9" dirty="0">
                <a:latin typeface="Times New Roman" pitchFamily="18" charset="0"/>
                <a:cs typeface="Times New Roman" pitchFamily="18" charset="0"/>
              </a:rPr>
              <a:t>Bursty 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chunks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are stored in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bucket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sent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out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4" dirty="0">
                <a:latin typeface="Times New Roman" pitchFamily="18" charset="0"/>
                <a:cs typeface="Times New Roman" pitchFamily="18" charset="0"/>
              </a:rPr>
              <a:t>rate.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Arrival pattern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data is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depicted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bursty 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1400" spc="-2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fixed-rate.</a:t>
            </a:r>
            <a:endParaRPr sz="1400">
              <a:latin typeface="Times New Roman" pitchFamily="18" charset="0"/>
              <a:cs typeface="Times New Roman" pitchFamily="18" charset="0"/>
            </a:endParaRPr>
          </a:p>
          <a:p>
            <a:pPr marL="180642" marR="12537" indent="-169815">
              <a:lnSpc>
                <a:spcPct val="71700"/>
              </a:lnSpc>
              <a:spcBef>
                <a:spcPts val="736"/>
              </a:spcBef>
              <a:buFont typeface="Arial MT"/>
              <a:buChar char="•"/>
              <a:tabLst>
                <a:tab pos="181212" algn="l"/>
              </a:tabLst>
            </a:pPr>
            <a:r>
              <a:rPr sz="1400" spc="13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host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allowed to 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put one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packet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per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clock tick onto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network. This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enforced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card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system. 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packets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should 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of same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size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(e.g. </a:t>
            </a:r>
            <a:r>
              <a:rPr sz="1400" spc="-18" dirty="0">
                <a:latin typeface="Times New Roman" pitchFamily="18" charset="0"/>
                <a:cs typeface="Times New Roman" pitchFamily="18" charset="0"/>
              </a:rPr>
              <a:t>ATM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cells).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sz="1400" spc="-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size,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fixed</a:t>
            </a:r>
            <a:r>
              <a:rPr sz="1400" spc="2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sz="1400" spc="-2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bytes</a:t>
            </a:r>
            <a:r>
              <a:rPr sz="1400" spc="-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400" spc="4" dirty="0">
                <a:latin typeface="Times New Roman" pitchFamily="18" charset="0"/>
                <a:cs typeface="Times New Roman" pitchFamily="18" charset="0"/>
              </a:rPr>
              <a:t> packets</a:t>
            </a:r>
            <a:r>
              <a:rPr sz="1400" spc="-2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3" dirty="0">
                <a:latin typeface="Times New Roman" pitchFamily="18" charset="0"/>
                <a:cs typeface="Times New Roman" pitchFamily="18" charset="0"/>
              </a:rPr>
              <a:t>should</a:t>
            </a:r>
            <a:r>
              <a:rPr sz="1400" spc="-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8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1400" spc="-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9" dirty="0">
                <a:latin typeface="Times New Roman" pitchFamily="18" charset="0"/>
                <a:cs typeface="Times New Roman" pitchFamily="18" charset="0"/>
              </a:rPr>
              <a:t>allowed.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2057400"/>
            <a:ext cx="3768436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813" y="923247"/>
            <a:ext cx="4578350" cy="2718152"/>
          </a:xfrm>
          <a:prstGeom prst="rect">
            <a:avLst/>
          </a:prstGeom>
        </p:spPr>
        <p:txBody>
          <a:bodyPr vert="horz" wrap="square" lIns="0" tIns="141323" rIns="0" bIns="0" rtlCol="0">
            <a:spAutoFit/>
          </a:bodyPr>
          <a:lstStyle/>
          <a:p>
            <a:pPr marR="4559" algn="r">
              <a:spcBef>
                <a:spcPts val="1113"/>
              </a:spcBef>
            </a:pPr>
            <a:r>
              <a:rPr sz="1600" b="1" spc="-58" dirty="0">
                <a:latin typeface="Calibri"/>
                <a:cs typeface="Calibri"/>
              </a:rPr>
              <a:t>T</a:t>
            </a:r>
            <a:r>
              <a:rPr sz="1600" b="1" spc="-40" dirty="0">
                <a:latin typeface="Calibri"/>
                <a:cs typeface="Calibri"/>
              </a:rPr>
              <a:t>O</a:t>
            </a:r>
            <a:r>
              <a:rPr sz="1600" b="1" spc="-76" dirty="0">
                <a:latin typeface="Calibri"/>
                <a:cs typeface="Calibri"/>
              </a:rPr>
              <a:t>K</a:t>
            </a:r>
            <a:r>
              <a:rPr sz="1600" b="1" spc="-13" dirty="0">
                <a:latin typeface="Calibri"/>
                <a:cs typeface="Calibri"/>
              </a:rPr>
              <a:t>E</a:t>
            </a:r>
            <a:r>
              <a:rPr sz="1600" b="1" spc="-27" dirty="0">
                <a:latin typeface="Calibri"/>
                <a:cs typeface="Calibri"/>
              </a:rPr>
              <a:t>N</a:t>
            </a:r>
            <a:r>
              <a:rPr sz="1600" b="1" spc="-72" dirty="0">
                <a:latin typeface="Calibri"/>
                <a:cs typeface="Calibri"/>
              </a:rPr>
              <a:t> </a:t>
            </a:r>
            <a:r>
              <a:rPr sz="1600" b="1" spc="-45" dirty="0">
                <a:latin typeface="Calibri"/>
                <a:cs typeface="Calibri"/>
              </a:rPr>
              <a:t>B</a:t>
            </a:r>
            <a:r>
              <a:rPr sz="1600" b="1" spc="-36" dirty="0">
                <a:latin typeface="Calibri"/>
                <a:cs typeface="Calibri"/>
              </a:rPr>
              <a:t>U</a:t>
            </a:r>
            <a:r>
              <a:rPr sz="1600" b="1" spc="4" dirty="0">
                <a:latin typeface="Calibri"/>
                <a:cs typeface="Calibri"/>
              </a:rPr>
              <a:t>C</a:t>
            </a:r>
            <a:r>
              <a:rPr sz="1600" b="1" spc="-76" dirty="0">
                <a:latin typeface="Calibri"/>
                <a:cs typeface="Calibri"/>
              </a:rPr>
              <a:t>K</a:t>
            </a:r>
            <a:r>
              <a:rPr sz="1600" b="1" spc="-13" dirty="0">
                <a:latin typeface="Calibri"/>
                <a:cs typeface="Calibri"/>
              </a:rPr>
              <a:t>E</a:t>
            </a:r>
            <a:r>
              <a:rPr sz="1600" b="1" spc="-18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180642" marR="822292" indent="-169815">
              <a:lnSpc>
                <a:spcPct val="71000"/>
              </a:lnSpc>
              <a:buFont typeface="Arial MT"/>
              <a:buChar char="•"/>
              <a:tabLst>
                <a:tab pos="181212" algn="l"/>
              </a:tabLst>
            </a:pPr>
            <a:r>
              <a:rPr sz="1700" spc="9" dirty="0">
                <a:latin typeface="Calibri"/>
                <a:cs typeface="Calibri"/>
              </a:rPr>
              <a:t>The</a:t>
            </a:r>
            <a:r>
              <a:rPr sz="1700" spc="4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Leaky</a:t>
            </a:r>
            <a:r>
              <a:rPr sz="1700" spc="-4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bucket</a:t>
            </a:r>
            <a:r>
              <a:rPr sz="1700" spc="-27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algorithm</a:t>
            </a:r>
            <a:r>
              <a:rPr sz="1700" spc="-27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enforces</a:t>
            </a:r>
            <a:r>
              <a:rPr sz="1700" spc="-18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a </a:t>
            </a:r>
            <a:r>
              <a:rPr sz="1700" spc="-381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rigid </a:t>
            </a:r>
            <a:r>
              <a:rPr sz="1700" dirty="0">
                <a:latin typeface="Calibri"/>
                <a:cs typeface="Calibri"/>
              </a:rPr>
              <a:t>pattern at </a:t>
            </a:r>
            <a:r>
              <a:rPr sz="1700" spc="9" dirty="0">
                <a:latin typeface="Calibri"/>
                <a:cs typeface="Calibri"/>
              </a:rPr>
              <a:t>the </a:t>
            </a:r>
            <a:r>
              <a:rPr sz="1700" spc="-4" dirty="0">
                <a:latin typeface="Calibri"/>
                <a:cs typeface="Calibri"/>
              </a:rPr>
              <a:t>average </a:t>
            </a:r>
            <a:r>
              <a:rPr sz="1700" spc="-9" dirty="0">
                <a:latin typeface="Calibri"/>
                <a:cs typeface="Calibri"/>
              </a:rPr>
              <a:t>rate, </a:t>
            </a:r>
            <a:r>
              <a:rPr sz="1700" spc="13" dirty="0">
                <a:latin typeface="Calibri"/>
                <a:cs typeface="Calibri"/>
              </a:rPr>
              <a:t>no </a:t>
            </a:r>
            <a:r>
              <a:rPr sz="1700" spc="18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matter</a:t>
            </a:r>
            <a:r>
              <a:rPr sz="1700" spc="-9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how</a:t>
            </a:r>
            <a:r>
              <a:rPr sz="1700" spc="4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bursty</a:t>
            </a:r>
            <a:r>
              <a:rPr sz="1700" spc="-13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the</a:t>
            </a:r>
            <a:r>
              <a:rPr sz="1700" spc="-9" dirty="0">
                <a:latin typeface="Calibri"/>
                <a:cs typeface="Calibri"/>
              </a:rPr>
              <a:t> </a:t>
            </a:r>
            <a:r>
              <a:rPr sz="1700" spc="-4" dirty="0">
                <a:latin typeface="Calibri"/>
                <a:cs typeface="Calibri"/>
              </a:rPr>
              <a:t>traffic</a:t>
            </a:r>
            <a:r>
              <a:rPr sz="1700" spc="4" dirty="0">
                <a:latin typeface="Calibri"/>
                <a:cs typeface="Calibri"/>
              </a:rPr>
              <a:t> is.</a:t>
            </a:r>
            <a:endParaRPr sz="1700">
              <a:latin typeface="Calibri"/>
              <a:cs typeface="Calibri"/>
            </a:endParaRPr>
          </a:p>
          <a:p>
            <a:pPr marL="180642" marR="662734" indent="-169815">
              <a:lnSpc>
                <a:spcPct val="71000"/>
              </a:lnSpc>
              <a:spcBef>
                <a:spcPts val="749"/>
              </a:spcBef>
              <a:buClr>
                <a:srgbClr val="00AF50"/>
              </a:buClr>
              <a:buFont typeface="Arial MT"/>
              <a:buChar char="•"/>
              <a:tabLst>
                <a:tab pos="231359" algn="l"/>
                <a:tab pos="231929" algn="l"/>
              </a:tabLst>
            </a:pPr>
            <a:r>
              <a:rPr dirty="0"/>
              <a:t>	</a:t>
            </a:r>
            <a:r>
              <a:rPr sz="1700" spc="4" dirty="0">
                <a:latin typeface="Calibri"/>
                <a:cs typeface="Calibri"/>
              </a:rPr>
              <a:t>For </a:t>
            </a:r>
            <a:r>
              <a:rPr sz="1700" dirty="0">
                <a:latin typeface="Calibri"/>
                <a:cs typeface="Calibri"/>
              </a:rPr>
              <a:t>many </a:t>
            </a:r>
            <a:r>
              <a:rPr sz="1700" spc="4" dirty="0">
                <a:latin typeface="Calibri"/>
                <a:cs typeface="Calibri"/>
              </a:rPr>
              <a:t>applications, it is </a:t>
            </a:r>
            <a:r>
              <a:rPr sz="1700" dirty="0">
                <a:latin typeface="Calibri"/>
                <a:cs typeface="Calibri"/>
              </a:rPr>
              <a:t>better </a:t>
            </a:r>
            <a:r>
              <a:rPr sz="1700" spc="-4" dirty="0">
                <a:latin typeface="Calibri"/>
                <a:cs typeface="Calibri"/>
              </a:rPr>
              <a:t>to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allow the output </a:t>
            </a:r>
            <a:r>
              <a:rPr sz="1700" spc="-4" dirty="0">
                <a:latin typeface="Calibri"/>
                <a:cs typeface="Calibri"/>
              </a:rPr>
              <a:t>to </a:t>
            </a:r>
            <a:r>
              <a:rPr sz="1700" spc="9" dirty="0">
                <a:latin typeface="Calibri"/>
                <a:cs typeface="Calibri"/>
              </a:rPr>
              <a:t>speed </a:t>
            </a:r>
            <a:r>
              <a:rPr sz="1700" spc="4" dirty="0">
                <a:latin typeface="Calibri"/>
                <a:cs typeface="Calibri"/>
              </a:rPr>
              <a:t>up </a:t>
            </a:r>
            <a:r>
              <a:rPr sz="1700" spc="9" dirty="0">
                <a:latin typeface="Calibri"/>
                <a:cs typeface="Calibri"/>
              </a:rPr>
              <a:t>somewhat </a:t>
            </a:r>
            <a:r>
              <a:rPr sz="1700" spc="-386" dirty="0">
                <a:latin typeface="Calibri"/>
                <a:cs typeface="Calibri"/>
              </a:rPr>
              <a:t> </a:t>
            </a:r>
            <a:r>
              <a:rPr sz="1700" spc="13" dirty="0">
                <a:latin typeface="Calibri"/>
                <a:cs typeface="Calibri"/>
              </a:rPr>
              <a:t>when </a:t>
            </a:r>
            <a:r>
              <a:rPr sz="1700" spc="4" dirty="0">
                <a:latin typeface="Calibri"/>
                <a:cs typeface="Calibri"/>
              </a:rPr>
              <a:t>large </a:t>
            </a:r>
            <a:r>
              <a:rPr sz="1700" dirty="0">
                <a:latin typeface="Calibri"/>
                <a:cs typeface="Calibri"/>
              </a:rPr>
              <a:t>bursts </a:t>
            </a:r>
            <a:r>
              <a:rPr sz="1700" spc="4" dirty="0">
                <a:latin typeface="Calibri"/>
                <a:cs typeface="Calibri"/>
              </a:rPr>
              <a:t>arrive, </a:t>
            </a:r>
            <a:r>
              <a:rPr sz="1700" spc="18" dirty="0">
                <a:latin typeface="Calibri"/>
                <a:cs typeface="Calibri"/>
              </a:rPr>
              <a:t>so </a:t>
            </a:r>
            <a:r>
              <a:rPr sz="1700" spc="9" dirty="0">
                <a:latin typeface="Calibri"/>
                <a:cs typeface="Calibri"/>
              </a:rPr>
              <a:t>a </a:t>
            </a:r>
            <a:r>
              <a:rPr sz="1700" spc="4" dirty="0">
                <a:latin typeface="Calibri"/>
                <a:cs typeface="Calibri"/>
              </a:rPr>
              <a:t>more 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flexible</a:t>
            </a:r>
            <a:r>
              <a:rPr sz="1700" spc="13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algorithm</a:t>
            </a:r>
            <a:r>
              <a:rPr sz="1700" spc="-18" dirty="0">
                <a:latin typeface="Calibri"/>
                <a:cs typeface="Calibri"/>
              </a:rPr>
              <a:t> </a:t>
            </a:r>
            <a:r>
              <a:rPr sz="1700" spc="4" dirty="0">
                <a:latin typeface="Calibri"/>
                <a:cs typeface="Calibri"/>
              </a:rPr>
              <a:t>is</a:t>
            </a:r>
            <a:r>
              <a:rPr sz="1700" spc="-4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needed,</a:t>
            </a:r>
            <a:r>
              <a:rPr sz="1700" spc="31" dirty="0">
                <a:latin typeface="Calibri"/>
                <a:cs typeface="Calibri"/>
              </a:rPr>
              <a:t> </a:t>
            </a:r>
            <a:r>
              <a:rPr sz="1700" spc="-4" dirty="0">
                <a:latin typeface="Calibri"/>
                <a:cs typeface="Calibri"/>
              </a:rPr>
              <a:t>preferably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one </a:t>
            </a:r>
            <a:r>
              <a:rPr sz="1700" dirty="0">
                <a:latin typeface="Calibri"/>
                <a:cs typeface="Calibri"/>
              </a:rPr>
              <a:t>that </a:t>
            </a:r>
            <a:r>
              <a:rPr sz="1700" spc="4" dirty="0">
                <a:latin typeface="Calibri"/>
                <a:cs typeface="Calibri"/>
              </a:rPr>
              <a:t>never</a:t>
            </a:r>
            <a:r>
              <a:rPr sz="1700" spc="13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loses</a:t>
            </a:r>
            <a:r>
              <a:rPr sz="1700" spc="-13" dirty="0">
                <a:latin typeface="Calibri"/>
                <a:cs typeface="Calibri"/>
              </a:rPr>
              <a:t> </a:t>
            </a:r>
            <a:r>
              <a:rPr sz="1700" spc="-4" dirty="0">
                <a:latin typeface="Calibri"/>
                <a:cs typeface="Calibri"/>
              </a:rPr>
              <a:t>data.</a:t>
            </a:r>
            <a:endParaRPr sz="1700">
              <a:latin typeface="Calibri"/>
              <a:cs typeface="Calibri"/>
            </a:endParaRPr>
          </a:p>
          <a:p>
            <a:pPr marL="180642" marR="817733" indent="-169815">
              <a:lnSpc>
                <a:spcPct val="71300"/>
              </a:lnSpc>
              <a:spcBef>
                <a:spcPts val="736"/>
              </a:spcBef>
              <a:buFont typeface="Arial MT"/>
              <a:buChar char="•"/>
              <a:tabLst>
                <a:tab pos="181212" algn="l"/>
              </a:tabLst>
            </a:pPr>
            <a:r>
              <a:rPr sz="1700" b="1" spc="-31" dirty="0">
                <a:latin typeface="Calibri"/>
                <a:cs typeface="Calibri"/>
              </a:rPr>
              <a:t>Token </a:t>
            </a:r>
            <a:r>
              <a:rPr sz="1700" b="1" dirty="0">
                <a:latin typeface="Calibri"/>
                <a:cs typeface="Calibri"/>
              </a:rPr>
              <a:t>bucket </a:t>
            </a:r>
            <a:r>
              <a:rPr sz="1700" spc="4" dirty="0">
                <a:latin typeface="Calibri"/>
                <a:cs typeface="Calibri"/>
              </a:rPr>
              <a:t>is </a:t>
            </a:r>
            <a:r>
              <a:rPr sz="1700" spc="9" dirty="0">
                <a:latin typeface="Calibri"/>
                <a:cs typeface="Calibri"/>
              </a:rPr>
              <a:t>one </a:t>
            </a:r>
            <a:r>
              <a:rPr sz="1700" spc="13" dirty="0">
                <a:latin typeface="Calibri"/>
                <a:cs typeface="Calibri"/>
              </a:rPr>
              <a:t>such </a:t>
            </a:r>
            <a:r>
              <a:rPr sz="1700" spc="9" dirty="0">
                <a:latin typeface="Calibri"/>
                <a:cs typeface="Calibri"/>
              </a:rPr>
              <a:t>algorithm. </a:t>
            </a:r>
            <a:r>
              <a:rPr sz="1700" spc="4" dirty="0">
                <a:latin typeface="Calibri"/>
                <a:cs typeface="Calibri"/>
              </a:rPr>
              <a:t>In </a:t>
            </a:r>
            <a:r>
              <a:rPr sz="1700" spc="-389" dirty="0">
                <a:latin typeface="Calibri"/>
                <a:cs typeface="Calibri"/>
              </a:rPr>
              <a:t> </a:t>
            </a:r>
            <a:r>
              <a:rPr sz="1700" spc="4" dirty="0">
                <a:latin typeface="Calibri"/>
                <a:cs typeface="Calibri"/>
              </a:rPr>
              <a:t>this</a:t>
            </a:r>
            <a:r>
              <a:rPr sz="1700" spc="-13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algorithm,</a:t>
            </a:r>
            <a:r>
              <a:rPr sz="1700" spc="-22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the</a:t>
            </a:r>
            <a:r>
              <a:rPr sz="1700" spc="-9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leaky</a:t>
            </a:r>
            <a:r>
              <a:rPr sz="1700" spc="4" dirty="0">
                <a:latin typeface="Calibri"/>
                <a:cs typeface="Calibri"/>
              </a:rPr>
              <a:t> </a:t>
            </a:r>
            <a:r>
              <a:rPr sz="1700" spc="-4" dirty="0">
                <a:latin typeface="Calibri"/>
                <a:cs typeface="Calibri"/>
              </a:rPr>
              <a:t>bucket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holds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597" y="3479647"/>
            <a:ext cx="3906405" cy="276571"/>
          </a:xfrm>
          <a:prstGeom prst="rect">
            <a:avLst/>
          </a:prstGeom>
        </p:spPr>
        <p:txBody>
          <a:bodyPr vert="horz" wrap="square" lIns="0" tIns="14816" rIns="0" bIns="0" rtlCol="0">
            <a:spAutoFit/>
          </a:bodyPr>
          <a:lstStyle/>
          <a:p>
            <a:pPr marL="11397">
              <a:spcBef>
                <a:spcPts val="117"/>
              </a:spcBef>
            </a:pPr>
            <a:r>
              <a:rPr sz="1700" spc="-4" dirty="0">
                <a:latin typeface="Calibri"/>
                <a:cs typeface="Calibri"/>
              </a:rPr>
              <a:t>tokens, </a:t>
            </a:r>
            <a:r>
              <a:rPr sz="1700" dirty="0">
                <a:latin typeface="Calibri"/>
                <a:cs typeface="Calibri"/>
              </a:rPr>
              <a:t>generated </a:t>
            </a:r>
            <a:r>
              <a:rPr sz="1700" spc="4" dirty="0">
                <a:latin typeface="Calibri"/>
                <a:cs typeface="Calibri"/>
              </a:rPr>
              <a:t>by </a:t>
            </a:r>
            <a:r>
              <a:rPr sz="1700" spc="9" dirty="0">
                <a:latin typeface="Calibri"/>
                <a:cs typeface="Calibri"/>
              </a:rPr>
              <a:t>a</a:t>
            </a:r>
            <a:r>
              <a:rPr sz="1700" spc="-4" dirty="0">
                <a:latin typeface="Calibri"/>
                <a:cs typeface="Calibri"/>
              </a:rPr>
              <a:t> </a:t>
            </a:r>
            <a:r>
              <a:rPr sz="1700" spc="4" dirty="0">
                <a:latin typeface="Calibri"/>
                <a:cs typeface="Calibri"/>
              </a:rPr>
              <a:t>clock </a:t>
            </a:r>
            <a:r>
              <a:rPr sz="1700" spc="-9" dirty="0">
                <a:latin typeface="Calibri"/>
                <a:cs typeface="Calibri"/>
              </a:rPr>
              <a:t>at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the</a:t>
            </a:r>
            <a:r>
              <a:rPr sz="1700" spc="13" dirty="0">
                <a:latin typeface="Calibri"/>
                <a:cs typeface="Calibri"/>
              </a:rPr>
              <a:t> </a:t>
            </a:r>
            <a:r>
              <a:rPr sz="1700" spc="-13" dirty="0">
                <a:latin typeface="Calibri"/>
                <a:cs typeface="Calibri"/>
              </a:rPr>
              <a:t>rate</a:t>
            </a:r>
            <a:r>
              <a:rPr sz="1700" spc="-4" dirty="0">
                <a:latin typeface="Calibri"/>
                <a:cs typeface="Calibri"/>
              </a:rPr>
              <a:t> </a:t>
            </a:r>
            <a:r>
              <a:rPr sz="1700" spc="13" dirty="0">
                <a:latin typeface="Calibri"/>
                <a:cs typeface="Calibri"/>
              </a:rPr>
              <a:t>of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813" y="3666529"/>
            <a:ext cx="3964132" cy="1677532"/>
          </a:xfrm>
          <a:prstGeom prst="rect">
            <a:avLst/>
          </a:prstGeom>
        </p:spPr>
        <p:txBody>
          <a:bodyPr vert="horz" wrap="square" lIns="0" tIns="14816" rIns="0" bIns="0" rtlCol="0">
            <a:spAutoFit/>
          </a:bodyPr>
          <a:lstStyle/>
          <a:p>
            <a:pPr marL="180642">
              <a:spcBef>
                <a:spcPts val="117"/>
              </a:spcBef>
            </a:pPr>
            <a:r>
              <a:rPr sz="1700" spc="9" dirty="0">
                <a:latin typeface="Calibri"/>
                <a:cs typeface="Calibri"/>
              </a:rPr>
              <a:t>one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4" dirty="0">
                <a:latin typeface="Calibri"/>
                <a:cs typeface="Calibri"/>
              </a:rPr>
              <a:t>token</a:t>
            </a:r>
            <a:r>
              <a:rPr sz="1700" spc="-13" dirty="0">
                <a:latin typeface="Calibri"/>
                <a:cs typeface="Calibri"/>
              </a:rPr>
              <a:t> </a:t>
            </a:r>
            <a:r>
              <a:rPr sz="1700" spc="4" dirty="0">
                <a:latin typeface="Calibri"/>
                <a:cs typeface="Calibri"/>
              </a:rPr>
              <a:t>every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13" dirty="0">
                <a:latin typeface="Symbol"/>
                <a:cs typeface="Symbol"/>
              </a:rPr>
              <a:t></a:t>
            </a:r>
            <a:r>
              <a:rPr sz="1700" spc="13" dirty="0">
                <a:latin typeface="Calibri"/>
                <a:cs typeface="Calibri"/>
              </a:rPr>
              <a:t>T</a:t>
            </a:r>
            <a:r>
              <a:rPr sz="1700" spc="-13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sec.</a:t>
            </a:r>
            <a:endParaRPr sz="1700">
              <a:latin typeface="Calibri"/>
              <a:cs typeface="Calibri"/>
            </a:endParaRPr>
          </a:p>
          <a:p>
            <a:pPr marL="180642" marR="4559" indent="-169815">
              <a:lnSpc>
                <a:spcPct val="71100"/>
              </a:lnSpc>
              <a:spcBef>
                <a:spcPts val="736"/>
              </a:spcBef>
              <a:buClr>
                <a:srgbClr val="00AF50"/>
              </a:buClr>
              <a:buFont typeface="Arial MT"/>
              <a:buChar char="•"/>
              <a:tabLst>
                <a:tab pos="231359" algn="l"/>
                <a:tab pos="231929" algn="l"/>
              </a:tabLst>
            </a:pPr>
            <a:r>
              <a:rPr dirty="0"/>
              <a:t>	</a:t>
            </a:r>
            <a:r>
              <a:rPr sz="1700" spc="4" dirty="0">
                <a:latin typeface="Calibri"/>
                <a:cs typeface="Calibri"/>
              </a:rPr>
              <a:t>For </a:t>
            </a:r>
            <a:r>
              <a:rPr sz="1700" spc="9" dirty="0">
                <a:latin typeface="Calibri"/>
                <a:cs typeface="Calibri"/>
              </a:rPr>
              <a:t>a </a:t>
            </a:r>
            <a:r>
              <a:rPr sz="1700" spc="-4" dirty="0">
                <a:latin typeface="Calibri"/>
                <a:cs typeface="Calibri"/>
              </a:rPr>
              <a:t>packet to </a:t>
            </a:r>
            <a:r>
              <a:rPr sz="1700" spc="13" dirty="0">
                <a:latin typeface="Calibri"/>
                <a:cs typeface="Calibri"/>
              </a:rPr>
              <a:t>be </a:t>
            </a:r>
            <a:r>
              <a:rPr sz="1700" spc="4" dirty="0">
                <a:latin typeface="Calibri"/>
                <a:cs typeface="Calibri"/>
              </a:rPr>
              <a:t>transmitted, it </a:t>
            </a:r>
            <a:r>
              <a:rPr sz="1700" spc="9" dirty="0">
                <a:latin typeface="Calibri"/>
                <a:cs typeface="Calibri"/>
              </a:rPr>
              <a:t>must </a:t>
            </a:r>
            <a:r>
              <a:rPr sz="1700" spc="13" dirty="0">
                <a:latin typeface="Calibri"/>
                <a:cs typeface="Calibri"/>
              </a:rPr>
              <a:t> </a:t>
            </a:r>
            <a:r>
              <a:rPr sz="1700" spc="4" dirty="0">
                <a:latin typeface="Calibri"/>
                <a:cs typeface="Calibri"/>
              </a:rPr>
              <a:t>capture </a:t>
            </a:r>
            <a:r>
              <a:rPr sz="1700" spc="13" dirty="0">
                <a:latin typeface="Calibri"/>
                <a:cs typeface="Calibri"/>
              </a:rPr>
              <a:t>and </a:t>
            </a:r>
            <a:r>
              <a:rPr sz="1700" dirty="0">
                <a:latin typeface="Calibri"/>
                <a:cs typeface="Calibri"/>
              </a:rPr>
              <a:t>destroy </a:t>
            </a:r>
            <a:r>
              <a:rPr sz="1700" spc="9" dirty="0">
                <a:latin typeface="Calibri"/>
                <a:cs typeface="Calibri"/>
              </a:rPr>
              <a:t>one </a:t>
            </a:r>
            <a:r>
              <a:rPr sz="1700" spc="-4" dirty="0">
                <a:latin typeface="Calibri"/>
                <a:cs typeface="Calibri"/>
              </a:rPr>
              <a:t>token. </a:t>
            </a:r>
            <a:r>
              <a:rPr sz="1700" spc="4" dirty="0">
                <a:latin typeface="Calibri"/>
                <a:cs typeface="Calibri"/>
              </a:rPr>
              <a:t>Figure </a:t>
            </a:r>
            <a:r>
              <a:rPr sz="1700" spc="9" dirty="0">
                <a:latin typeface="Calibri"/>
                <a:cs typeface="Calibri"/>
              </a:rPr>
              <a:t> shows </a:t>
            </a:r>
            <a:r>
              <a:rPr sz="1700" dirty="0">
                <a:latin typeface="Calibri"/>
                <a:cs typeface="Calibri"/>
              </a:rPr>
              <a:t>five packets </a:t>
            </a:r>
            <a:r>
              <a:rPr sz="1700" spc="13" dirty="0">
                <a:latin typeface="Calibri"/>
                <a:cs typeface="Calibri"/>
              </a:rPr>
              <a:t>queued </a:t>
            </a:r>
            <a:r>
              <a:rPr sz="1700" spc="9" dirty="0">
                <a:latin typeface="Calibri"/>
                <a:cs typeface="Calibri"/>
              </a:rPr>
              <a:t>with </a:t>
            </a:r>
            <a:r>
              <a:rPr sz="1700" spc="4" dirty="0">
                <a:latin typeface="Calibri"/>
                <a:cs typeface="Calibri"/>
              </a:rPr>
              <a:t>three 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4" dirty="0">
                <a:latin typeface="Calibri"/>
                <a:cs typeface="Calibri"/>
              </a:rPr>
              <a:t>tokens</a:t>
            </a:r>
            <a:r>
              <a:rPr sz="1700" spc="-13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in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the</a:t>
            </a:r>
            <a:r>
              <a:rPr sz="1700" spc="-4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bucket,</a:t>
            </a:r>
            <a:r>
              <a:rPr sz="1700" spc="-4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thus</a:t>
            </a:r>
            <a:r>
              <a:rPr sz="1700" spc="-9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allowing</a:t>
            </a:r>
            <a:r>
              <a:rPr sz="1700" spc="-27" dirty="0">
                <a:latin typeface="Calibri"/>
                <a:cs typeface="Calibri"/>
              </a:rPr>
              <a:t> </a:t>
            </a:r>
            <a:r>
              <a:rPr sz="1700" spc="4" dirty="0">
                <a:latin typeface="Calibri"/>
                <a:cs typeface="Calibri"/>
              </a:rPr>
              <a:t>three </a:t>
            </a:r>
            <a:r>
              <a:rPr sz="1700" spc="-381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packets </a:t>
            </a:r>
            <a:r>
              <a:rPr sz="1700" spc="-4" dirty="0">
                <a:latin typeface="Calibri"/>
                <a:cs typeface="Calibri"/>
              </a:rPr>
              <a:t>to </a:t>
            </a:r>
            <a:r>
              <a:rPr sz="1700" spc="9" dirty="0">
                <a:latin typeface="Calibri"/>
                <a:cs typeface="Calibri"/>
              </a:rPr>
              <a:t>move </a:t>
            </a:r>
            <a:r>
              <a:rPr sz="1700" dirty="0">
                <a:latin typeface="Calibri"/>
                <a:cs typeface="Calibri"/>
              </a:rPr>
              <a:t>into </a:t>
            </a:r>
            <a:r>
              <a:rPr sz="1700" spc="9" dirty="0">
                <a:latin typeface="Calibri"/>
                <a:cs typeface="Calibri"/>
              </a:rPr>
              <a:t>the network </a:t>
            </a:r>
            <a:r>
              <a:rPr sz="1700" dirty="0">
                <a:latin typeface="Calibri"/>
                <a:cs typeface="Calibri"/>
              </a:rPr>
              <a:t>at </a:t>
            </a:r>
            <a:r>
              <a:rPr sz="1700" spc="9" dirty="0">
                <a:latin typeface="Calibri"/>
                <a:cs typeface="Calibri"/>
              </a:rPr>
              <a:t>a </a:t>
            </a:r>
            <a:r>
              <a:rPr sz="1700" spc="13" dirty="0">
                <a:latin typeface="Calibri"/>
                <a:cs typeface="Calibri"/>
              </a:rPr>
              <a:t> </a:t>
            </a:r>
            <a:r>
              <a:rPr sz="1700" spc="9" dirty="0">
                <a:latin typeface="Calibri"/>
                <a:cs typeface="Calibri"/>
              </a:rPr>
              <a:t>time </a:t>
            </a:r>
            <a:r>
              <a:rPr sz="1700" spc="13" dirty="0">
                <a:latin typeface="Calibri"/>
                <a:cs typeface="Calibri"/>
              </a:rPr>
              <a:t>and </a:t>
            </a:r>
            <a:r>
              <a:rPr sz="1700" spc="9" dirty="0">
                <a:latin typeface="Calibri"/>
                <a:cs typeface="Calibri"/>
              </a:rPr>
              <a:t>remaining </a:t>
            </a:r>
            <a:r>
              <a:rPr sz="1700" spc="4" dirty="0">
                <a:latin typeface="Calibri"/>
                <a:cs typeface="Calibri"/>
              </a:rPr>
              <a:t>two </a:t>
            </a:r>
            <a:r>
              <a:rPr sz="1700" dirty="0">
                <a:latin typeface="Calibri"/>
                <a:cs typeface="Calibri"/>
              </a:rPr>
              <a:t>packets </a:t>
            </a:r>
            <a:r>
              <a:rPr sz="1700" spc="4" dirty="0">
                <a:latin typeface="Calibri"/>
                <a:cs typeface="Calibri"/>
              </a:rPr>
              <a:t>waiting 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4" dirty="0">
                <a:latin typeface="Calibri"/>
                <a:cs typeface="Calibri"/>
              </a:rPr>
              <a:t>for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4" dirty="0">
                <a:latin typeface="Calibri"/>
                <a:cs typeface="Calibri"/>
              </a:rPr>
              <a:t>more</a:t>
            </a:r>
            <a:r>
              <a:rPr sz="1700" spc="-4" dirty="0">
                <a:latin typeface="Calibri"/>
                <a:cs typeface="Calibri"/>
              </a:rPr>
              <a:t> tokens</a:t>
            </a:r>
            <a:r>
              <a:rPr sz="1700" spc="-13" dirty="0">
                <a:latin typeface="Calibri"/>
                <a:cs typeface="Calibri"/>
              </a:rPr>
              <a:t> </a:t>
            </a:r>
            <a:r>
              <a:rPr sz="1700" spc="-4" dirty="0">
                <a:latin typeface="Calibri"/>
                <a:cs typeface="Calibri"/>
              </a:rPr>
              <a:t>to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13" dirty="0">
                <a:latin typeface="Calibri"/>
                <a:cs typeface="Calibri"/>
              </a:rPr>
              <a:t>be</a:t>
            </a:r>
            <a:r>
              <a:rPr sz="1700" spc="-4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generated.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19" y="1676400"/>
            <a:ext cx="3808992" cy="32765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5800" y="1066800"/>
          <a:ext cx="7315200" cy="5122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272">
                <a:tc>
                  <a:txBody>
                    <a:bodyPr/>
                    <a:lstStyle/>
                    <a:p>
                      <a:pPr marL="839469" algn="ctr">
                        <a:lnSpc>
                          <a:spcPts val="1525"/>
                        </a:lnSpc>
                        <a:spcBef>
                          <a:spcPts val="484"/>
                        </a:spcBef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Leaky</a:t>
                      </a:r>
                      <a:r>
                        <a:rPr sz="16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Bucket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4348" marB="0">
                    <a:lnL w="12700">
                      <a:solidFill>
                        <a:srgbClr val="70AC46"/>
                      </a:solidFill>
                      <a:prstDash val="solid"/>
                    </a:lnL>
                    <a:lnR w="12700">
                      <a:solidFill>
                        <a:srgbClr val="70AC46"/>
                      </a:solidFill>
                      <a:prstDash val="solid"/>
                    </a:lnR>
                    <a:lnT w="12700">
                      <a:solidFill>
                        <a:srgbClr val="70AC46"/>
                      </a:solidFill>
                      <a:prstDash val="solid"/>
                    </a:lnT>
                    <a:lnB w="28575">
                      <a:solidFill>
                        <a:srgbClr val="70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0105" algn="ctr">
                        <a:lnSpc>
                          <a:spcPts val="1525"/>
                        </a:lnSpc>
                        <a:spcBef>
                          <a:spcPts val="484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Token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Bucket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4348" marB="0">
                    <a:lnL w="12700">
                      <a:solidFill>
                        <a:srgbClr val="70AC46"/>
                      </a:solidFill>
                      <a:prstDash val="solid"/>
                    </a:lnL>
                    <a:lnR w="12700">
                      <a:solidFill>
                        <a:srgbClr val="70AC46"/>
                      </a:solidFill>
                      <a:prstDash val="solid"/>
                    </a:lnR>
                    <a:lnT w="12700">
                      <a:solidFill>
                        <a:srgbClr val="70AC46"/>
                      </a:solidFill>
                      <a:prstDash val="solid"/>
                    </a:lnT>
                    <a:lnB w="28575">
                      <a:solidFill>
                        <a:srgbClr val="70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048">
                <a:tc>
                  <a:txBody>
                    <a:bodyPr/>
                    <a:lstStyle/>
                    <a:p>
                      <a:pPr marL="839469" algn="just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Leaky</a:t>
                      </a:r>
                      <a:r>
                        <a:rPr sz="1600" b="1" spc="19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bucket</a:t>
                      </a:r>
                      <a:r>
                        <a:rPr sz="1600" b="1" spc="204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algorithm</a:t>
                      </a:r>
                      <a:r>
                        <a:rPr sz="1600" b="1" spc="19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  <a:p>
                      <a:pPr marL="839469" marR="45085" algn="just">
                        <a:lnSpc>
                          <a:spcPct val="152300"/>
                        </a:lnSpc>
                      </a:pP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not allow idle host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to save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up </a:t>
                      </a:r>
                      <a:r>
                        <a:rPr sz="1600" b="1" spc="-28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permission</a:t>
                      </a:r>
                      <a:r>
                        <a:rPr sz="1600" b="1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send</a:t>
                      </a:r>
                      <a:r>
                        <a:rPr sz="1600" b="1" spc="30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large </a:t>
                      </a:r>
                      <a:r>
                        <a:rPr sz="1600" b="1" spc="-28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later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70AC46"/>
                      </a:solidFill>
                      <a:prstDash val="solid"/>
                    </a:lnL>
                    <a:lnR w="12700">
                      <a:solidFill>
                        <a:srgbClr val="70AC46"/>
                      </a:solidFill>
                      <a:prstDash val="solid"/>
                    </a:lnR>
                    <a:lnT w="28575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9469" algn="just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b="1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Token</a:t>
                      </a:r>
                      <a:r>
                        <a:rPr sz="1600" b="1" spc="17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bucket</a:t>
                      </a:r>
                      <a:r>
                        <a:rPr sz="1600" b="1" spc="18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algorithm</a:t>
                      </a:r>
                      <a:r>
                        <a:rPr sz="1600" b="1" spc="19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1600" b="1" spc="18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allow</a:t>
                      </a:r>
                      <a:endParaRPr sz="1600" b="1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  <a:p>
                      <a:pPr marL="839469" marR="42545" algn="just">
                        <a:lnSpc>
                          <a:spcPct val="152300"/>
                        </a:lnSpc>
                      </a:pP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saving, </a:t>
                      </a:r>
                      <a:r>
                        <a:rPr sz="1600" b="1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up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the maximum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size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600" b="1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b="1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bucket.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600" b="1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allows</a:t>
                      </a:r>
                      <a:r>
                        <a:rPr sz="1600" b="1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some </a:t>
                      </a:r>
                      <a:r>
                        <a:rPr sz="1600" b="1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burstiness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b="1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output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stream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600" b="1" spc="-28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giving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faster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sudden </a:t>
                      </a:r>
                      <a:r>
                        <a:rPr sz="1600" b="1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bursts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b="1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1600" b="1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70AC46"/>
                      </a:solidFill>
                      <a:prstDash val="solid"/>
                    </a:lnL>
                    <a:lnR w="12700">
                      <a:solidFill>
                        <a:srgbClr val="70AC46"/>
                      </a:solidFill>
                      <a:prstDash val="solid"/>
                    </a:lnR>
                    <a:lnT w="28575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881">
                <a:tc>
                  <a:txBody>
                    <a:bodyPr/>
                    <a:lstStyle/>
                    <a:p>
                      <a:pPr marL="83946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LBA</a:t>
                      </a:r>
                      <a:r>
                        <a:rPr sz="1600" b="1" spc="24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discards</a:t>
                      </a:r>
                      <a:r>
                        <a:rPr sz="1600" b="1" spc="53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packets</a:t>
                      </a:r>
                      <a:r>
                        <a:rPr sz="1600" b="1" spc="53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when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  <a:p>
                      <a:pPr marL="839469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b="1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bucket</a:t>
                      </a:r>
                      <a:r>
                        <a:rPr sz="1600" b="1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fills</a:t>
                      </a:r>
                      <a:r>
                        <a:rPr sz="1600" b="1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up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4348" marB="0">
                    <a:lnL w="12700">
                      <a:solidFill>
                        <a:srgbClr val="70AC46"/>
                      </a:solidFill>
                      <a:prstDash val="solid"/>
                    </a:lnL>
                    <a:lnR w="12700">
                      <a:solidFill>
                        <a:srgbClr val="70AC46"/>
                      </a:solidFill>
                      <a:prstDash val="solid"/>
                    </a:lnR>
                    <a:lnT w="12700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946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TBA</a:t>
                      </a:r>
                      <a:r>
                        <a:rPr sz="1600" b="1" spc="15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throws</a:t>
                      </a:r>
                      <a:r>
                        <a:rPr sz="1600" b="1" spc="17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away</a:t>
                      </a:r>
                      <a:r>
                        <a:rPr sz="1600" b="1" spc="16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tokens</a:t>
                      </a:r>
                      <a:r>
                        <a:rPr sz="1600" b="1" spc="17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when</a:t>
                      </a:r>
                      <a:r>
                        <a:rPr sz="1600" b="1" spc="16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endParaRPr sz="1600" b="1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  <a:p>
                      <a:pPr marL="839469" marR="43815">
                        <a:lnSpc>
                          <a:spcPct val="152300"/>
                        </a:lnSpc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bucket</a:t>
                      </a:r>
                      <a:r>
                        <a:rPr sz="1600" b="1" spc="7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fills</a:t>
                      </a:r>
                      <a:r>
                        <a:rPr sz="1600" b="1" spc="7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1600" b="1" spc="6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600" b="1" spc="6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never</a:t>
                      </a:r>
                      <a:r>
                        <a:rPr sz="1600" b="1" spc="7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discards </a:t>
                      </a:r>
                      <a:r>
                        <a:rPr sz="1600" b="1" spc="-28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packets</a:t>
                      </a:r>
                      <a:endParaRPr sz="1600" b="1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4348" marB="0">
                    <a:lnL w="12700">
                      <a:solidFill>
                        <a:srgbClr val="70AC46"/>
                      </a:solidFill>
                      <a:prstDash val="solid"/>
                    </a:lnL>
                    <a:lnR w="12700">
                      <a:solidFill>
                        <a:srgbClr val="70AC46"/>
                      </a:solidFill>
                      <a:prstDash val="solid"/>
                    </a:lnR>
                    <a:lnT w="12700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299">
                <a:tc>
                  <a:txBody>
                    <a:bodyPr/>
                    <a:lstStyle/>
                    <a:p>
                      <a:pPr marL="83946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LBA</a:t>
                      </a:r>
                      <a:r>
                        <a:rPr sz="1600" b="1" spc="5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doesn’t </a:t>
                      </a:r>
                      <a:r>
                        <a:rPr sz="1600" b="1" spc="3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allow </a:t>
                      </a:r>
                      <a:r>
                        <a:rPr sz="1600" b="1" spc="5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saving,</a:t>
                      </a:r>
                      <a:r>
                        <a:rPr sz="1600" b="1" spc="36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  <a:p>
                      <a:pPr marL="839469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constant</a:t>
                      </a:r>
                      <a:r>
                        <a:rPr sz="1600" b="1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rate</a:t>
                      </a:r>
                      <a:r>
                        <a:rPr sz="1600" b="1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b="1" spc="-3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maintained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4348" marB="0">
                    <a:lnL w="12700">
                      <a:solidFill>
                        <a:srgbClr val="70AC46"/>
                      </a:solidFill>
                      <a:prstDash val="solid"/>
                    </a:lnL>
                    <a:lnR w="12700">
                      <a:solidFill>
                        <a:srgbClr val="70AC46"/>
                      </a:solidFill>
                      <a:prstDash val="solid"/>
                    </a:lnR>
                    <a:lnT w="12700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9469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1283335" algn="l"/>
                          <a:tab pos="1887220" algn="l"/>
                          <a:tab pos="2485390" algn="l"/>
                          <a:tab pos="2837815" algn="l"/>
                        </a:tabLst>
                      </a:pP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TBA	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allows	saving	</a:t>
                      </a:r>
                      <a:r>
                        <a:rPr sz="1600" b="1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up	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tokens</a:t>
                      </a:r>
                      <a:endParaRPr sz="1600" b="1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  <a:p>
                      <a:pPr marL="839469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(permission)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b="1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send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large</a:t>
                      </a:r>
                      <a:r>
                        <a:rPr sz="1600" b="1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bursts</a:t>
                      </a:r>
                      <a:endParaRPr sz="1600" b="1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4348" marB="0">
                    <a:lnL w="12700">
                      <a:solidFill>
                        <a:srgbClr val="70AC46"/>
                      </a:solidFill>
                      <a:prstDash val="solid"/>
                    </a:lnL>
                    <a:lnR w="12700">
                      <a:solidFill>
                        <a:srgbClr val="70AC46"/>
                      </a:solidFill>
                      <a:prstDash val="solid"/>
                    </a:lnR>
                    <a:lnT w="12700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899">
                <a:tc>
                  <a:txBody>
                    <a:bodyPr/>
                    <a:lstStyle/>
                    <a:p>
                      <a:pPr marL="839469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LBA</a:t>
                      </a:r>
                      <a:r>
                        <a:rPr sz="1600" b="1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sends</a:t>
                      </a:r>
                      <a:r>
                        <a:rPr sz="1600" b="1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b="1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packets</a:t>
                      </a:r>
                      <a:r>
                        <a:rPr sz="1600" b="1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600" b="1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an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39469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6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rate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70AC46"/>
                      </a:solidFill>
                      <a:prstDash val="solid"/>
                    </a:lnL>
                    <a:lnR w="12700">
                      <a:solidFill>
                        <a:srgbClr val="70AC46"/>
                      </a:solidFill>
                      <a:prstDash val="solid"/>
                    </a:lnR>
                    <a:lnT w="12700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9469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TBA</a:t>
                      </a:r>
                      <a:r>
                        <a:rPr sz="16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allows </a:t>
                      </a:r>
                      <a:r>
                        <a:rPr sz="16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b="1" spc="3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large</a:t>
                      </a:r>
                      <a:r>
                        <a:rPr sz="1600" b="1" spc="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bursts</a:t>
                      </a:r>
                      <a:r>
                        <a:rPr sz="1600" b="1" spc="3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b="1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be</a:t>
                      </a:r>
                      <a:endParaRPr sz="1600" b="1">
                        <a:latin typeface="Calibri"/>
                        <a:cs typeface="Calibri"/>
                      </a:endParaRPr>
                    </a:p>
                    <a:p>
                      <a:pPr marL="839469" marR="42545">
                        <a:lnSpc>
                          <a:spcPct val="152300"/>
                        </a:lnSpc>
                      </a:pPr>
                      <a:r>
                        <a:rPr sz="1600" b="1" spc="5" dirty="0">
                          <a:latin typeface="Calibri"/>
                          <a:cs typeface="Calibri"/>
                        </a:rPr>
                        <a:t>sent</a:t>
                      </a:r>
                      <a:r>
                        <a:rPr sz="16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faster</a:t>
                      </a:r>
                      <a:r>
                        <a:rPr sz="16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6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speeding</a:t>
                      </a:r>
                      <a:r>
                        <a:rPr sz="16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up</a:t>
                      </a:r>
                      <a:r>
                        <a:rPr sz="16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b="1" spc="-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output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70AC46"/>
                      </a:solidFill>
                      <a:prstDash val="solid"/>
                    </a:lnL>
                    <a:lnR w="12700">
                      <a:solidFill>
                        <a:srgbClr val="70AC46"/>
                      </a:solidFill>
                      <a:prstDash val="solid"/>
                    </a:lnR>
                    <a:lnT w="12700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675" y="1068388"/>
            <a:ext cx="723106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7086600" cy="343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77697"/>
            <a:ext cx="70103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5" dirty="0"/>
              <a:t>O</a:t>
            </a:r>
            <a:r>
              <a:rPr b="1" dirty="0"/>
              <a:t>UT</a:t>
            </a:r>
            <a:r>
              <a:rPr b="1" spc="5" dirty="0"/>
              <a:t>I</a:t>
            </a:r>
            <a:r>
              <a:rPr b="1" dirty="0"/>
              <a:t>NG</a:t>
            </a:r>
            <a:r>
              <a:rPr b="1" spc="-195" dirty="0"/>
              <a:t> </a:t>
            </a:r>
            <a:r>
              <a:rPr b="1" dirty="0"/>
              <a:t>AL</a:t>
            </a:r>
            <a:r>
              <a:rPr b="1" spc="5" dirty="0"/>
              <a:t>G</a:t>
            </a:r>
            <a:r>
              <a:rPr b="1" dirty="0"/>
              <a:t>O</a:t>
            </a:r>
            <a:r>
              <a:rPr b="1" spc="5" dirty="0"/>
              <a:t>R</a:t>
            </a:r>
            <a:r>
              <a:rPr b="1" dirty="0"/>
              <a:t>IT</a:t>
            </a:r>
            <a:r>
              <a:rPr b="1" spc="5" dirty="0"/>
              <a:t>H</a:t>
            </a:r>
            <a:r>
              <a:rPr b="1" dirty="0"/>
              <a:t>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371600"/>
            <a:ext cx="7615555" cy="48533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294640">
              <a:lnSpc>
                <a:spcPct val="80000"/>
              </a:lnSpc>
              <a:spcBef>
                <a:spcPts val="53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Layer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responsible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deciding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which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transmit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incoming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packet.</a:t>
            </a:r>
            <a:endParaRPr sz="1800">
              <a:latin typeface="Times New Roman"/>
              <a:cs typeface="Times New Roman"/>
            </a:endParaRPr>
          </a:p>
          <a:p>
            <a:pPr marL="12700" marR="6985">
              <a:lnSpc>
                <a:spcPct val="80000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network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uses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datagrams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internally,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decision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must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made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new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every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arriving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since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route</a:t>
            </a:r>
            <a:r>
              <a:rPr sz="1800" spc="-5" dirty="0">
                <a:latin typeface="Times New Roman"/>
                <a:cs typeface="Times New Roman"/>
              </a:rPr>
              <a:t> may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changed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since last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  <a:p>
            <a:pPr marL="12700" marR="7620">
              <a:lnSpc>
                <a:spcPct val="80000"/>
              </a:lnSpc>
              <a:spcBef>
                <a:spcPts val="434"/>
              </a:spcBef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uses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virtual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circuits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internally,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routing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decisions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made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only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new </a:t>
            </a:r>
            <a:r>
              <a:rPr sz="1800" dirty="0">
                <a:latin typeface="Times New Roman"/>
                <a:cs typeface="Times New Roman"/>
              </a:rPr>
              <a:t>virtual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circuit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being</a:t>
            </a:r>
            <a:r>
              <a:rPr sz="1800" spc="-5" dirty="0">
                <a:latin typeface="Times New Roman"/>
                <a:cs typeface="Times New Roman"/>
              </a:rPr>
              <a:t> set </a:t>
            </a:r>
            <a:r>
              <a:rPr sz="1800" dirty="0">
                <a:latin typeface="Times New Roman"/>
                <a:cs typeface="Times New Roman"/>
              </a:rPr>
              <a:t>up.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Thereafter,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just </a:t>
            </a:r>
            <a:r>
              <a:rPr sz="1800" dirty="0">
                <a:latin typeface="Times New Roman"/>
                <a:cs typeface="Times New Roman"/>
              </a:rPr>
              <a:t>follow the already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established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route.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80000"/>
              </a:lnSpc>
              <a:spcBef>
                <a:spcPts val="434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latter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case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is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sometimes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session</a:t>
            </a:r>
            <a:r>
              <a:rPr sz="1800" b="1" spc="2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routing</a:t>
            </a:r>
            <a:r>
              <a:rPr sz="1800" b="1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because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route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remains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force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entire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session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(e.g.,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logged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 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VPN).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730"/>
              </a:lnSpc>
              <a:spcBef>
                <a:spcPts val="415"/>
              </a:spcBef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sometimes </a:t>
            </a:r>
            <a:r>
              <a:rPr sz="1800" dirty="0">
                <a:latin typeface="Times New Roman"/>
                <a:cs typeface="Times New Roman"/>
              </a:rPr>
              <a:t>useful to </a:t>
            </a:r>
            <a:r>
              <a:rPr sz="1800" spc="-5" dirty="0">
                <a:latin typeface="Times New Roman"/>
                <a:cs typeface="Times New Roman"/>
              </a:rPr>
              <a:t>make </a:t>
            </a:r>
            <a:r>
              <a:rPr sz="1800" dirty="0">
                <a:latin typeface="Times New Roman"/>
                <a:cs typeface="Times New Roman"/>
              </a:rPr>
              <a:t>a distinction </a:t>
            </a:r>
            <a:r>
              <a:rPr sz="1800" spc="-5" dirty="0">
                <a:latin typeface="Times New Roman"/>
                <a:cs typeface="Times New Roman"/>
              </a:rPr>
              <a:t>between routing, which is making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decision which routes to </a:t>
            </a:r>
            <a:r>
              <a:rPr sz="1800" spc="-5" dirty="0">
                <a:latin typeface="Times New Roman"/>
                <a:cs typeface="Times New Roman"/>
              </a:rPr>
              <a:t>use,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forwarding,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what happens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 a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arrives.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processes</a:t>
            </a:r>
            <a:r>
              <a:rPr sz="1800" dirty="0">
                <a:latin typeface="Times New Roman"/>
                <a:cs typeface="Times New Roman"/>
              </a:rPr>
              <a:t> inside it.</a:t>
            </a:r>
            <a:endParaRPr sz="1800">
              <a:latin typeface="Times New Roman"/>
              <a:cs typeface="Times New Roman"/>
            </a:endParaRPr>
          </a:p>
          <a:p>
            <a:pPr marL="12700" marR="335915" algn="just">
              <a:lnSpc>
                <a:spcPct val="80000"/>
              </a:lnSpc>
              <a:spcBef>
                <a:spcPts val="434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Times New Roman"/>
                <a:cs typeface="Times New Roman"/>
              </a:rPr>
              <a:t>One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dirty="0">
                <a:latin typeface="Times New Roman"/>
                <a:cs typeface="Times New Roman"/>
              </a:rPr>
              <a:t> 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arrives, looking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outgoing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 in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tables.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forwarding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94945" indent="-182245" algn="just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 </a:t>
            </a:r>
            <a:r>
              <a:rPr sz="1800" spc="-5" dirty="0">
                <a:latin typeface="Times New Roman"/>
                <a:cs typeface="Times New Roman"/>
              </a:rPr>
              <a:t>process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responsible 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filling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updating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routing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algn="just">
              <a:lnSpc>
                <a:spcPts val="2155"/>
              </a:lnSpc>
            </a:pPr>
            <a:r>
              <a:rPr sz="1800" b="1" dirty="0">
                <a:latin typeface="Times New Roman"/>
                <a:cs typeface="Times New Roman"/>
              </a:rPr>
              <a:t>Algorithm</a:t>
            </a:r>
            <a:r>
              <a:rPr sz="1800" b="1" spc="39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properties</a:t>
            </a:r>
            <a:endParaRPr sz="1800">
              <a:latin typeface="Times New Roman"/>
              <a:cs typeface="Times New Roman"/>
            </a:endParaRPr>
          </a:p>
          <a:p>
            <a:pPr marL="68580" algn="just">
              <a:lnSpc>
                <a:spcPts val="2155"/>
              </a:lnSpc>
            </a:pPr>
            <a:r>
              <a:rPr sz="1800" spc="-5" dirty="0">
                <a:latin typeface="Times New Roman"/>
                <a:cs typeface="Times New Roman"/>
              </a:rPr>
              <a:t>correctness,</a:t>
            </a:r>
            <a:r>
              <a:rPr sz="1800" spc="-10" dirty="0">
                <a:latin typeface="Times New Roman"/>
                <a:cs typeface="Times New Roman"/>
              </a:rPr>
              <a:t> simplicity,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robustness,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stability,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fairness, </a:t>
            </a:r>
            <a:r>
              <a:rPr sz="1800" dirty="0">
                <a:latin typeface="Times New Roman"/>
                <a:cs typeface="Times New Roman"/>
              </a:rPr>
              <a:t>optimality 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scalability</a:t>
            </a:r>
            <a:r>
              <a:rPr sz="1800" spc="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254000"/>
            <a:ext cx="7486015" cy="244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52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Fairness and </a:t>
            </a:r>
            <a:r>
              <a:rPr sz="1800" spc="-5" dirty="0">
                <a:latin typeface="Times New Roman"/>
                <a:cs typeface="Times New Roman"/>
              </a:rPr>
              <a:t>efficiency may </a:t>
            </a:r>
            <a:r>
              <a:rPr sz="1800" dirty="0">
                <a:latin typeface="Times New Roman"/>
                <a:cs typeface="Times New Roman"/>
              </a:rPr>
              <a:t>sound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i="1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i="1" spc="-1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′, </a:t>
            </a:r>
            <a:r>
              <a:rPr sz="1800" spc="-5" dirty="0">
                <a:latin typeface="Times New Roman"/>
                <a:cs typeface="Times New Roman"/>
              </a:rPr>
              <a:t>between </a:t>
            </a:r>
            <a:r>
              <a:rPr sz="1800" i="1" dirty="0">
                <a:latin typeface="Times New Roman"/>
                <a:cs typeface="Times New Roman"/>
              </a:rPr>
              <a:t>B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i="1" spc="-10" dirty="0">
                <a:latin typeface="Times New Roman"/>
                <a:cs typeface="Times New Roman"/>
              </a:rPr>
              <a:t>B</a:t>
            </a:r>
            <a:r>
              <a:rPr sz="1800" spc="-10" dirty="0">
                <a:latin typeface="Times New Roman"/>
                <a:cs typeface="Times New Roman"/>
              </a:rPr>
              <a:t>′,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C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i="1" spc="-5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′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saturate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horizontal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links.</a:t>
            </a:r>
            <a:endParaRPr sz="1800">
              <a:latin typeface="Times New Roman"/>
              <a:cs typeface="Times New Roman"/>
            </a:endParaRPr>
          </a:p>
          <a:p>
            <a:pPr marL="12700" marR="382270">
              <a:lnSpc>
                <a:spcPct val="110000"/>
              </a:lnSpc>
              <a:spcBef>
                <a:spcPts val="215"/>
              </a:spcBef>
            </a:pPr>
            <a:r>
              <a:rPr sz="1800" spc="-6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maximize</a:t>
            </a:r>
            <a:r>
              <a:rPr sz="1800" dirty="0">
                <a:latin typeface="Times New Roman"/>
                <a:cs typeface="Times New Roman"/>
              </a:rPr>
              <a:t> the total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flow,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′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traffic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should</a:t>
            </a:r>
            <a:r>
              <a:rPr sz="1800" dirty="0">
                <a:latin typeface="Times New Roman"/>
                <a:cs typeface="Times New Roman"/>
              </a:rPr>
              <a:t> be </a:t>
            </a:r>
            <a:r>
              <a:rPr sz="1800" spc="-5" dirty="0">
                <a:latin typeface="Times New Roman"/>
                <a:cs typeface="Times New Roman"/>
              </a:rPr>
              <a:t>shut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off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altogether.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Unfortunately,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′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 </a:t>
            </a:r>
            <a:r>
              <a:rPr sz="1800" spc="-5" dirty="0">
                <a:latin typeface="Times New Roman"/>
                <a:cs typeface="Times New Roman"/>
              </a:rPr>
              <a:t>see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 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way.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Evidently,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some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compromise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global </a:t>
            </a:r>
            <a:r>
              <a:rPr sz="1800" spc="-5" dirty="0">
                <a:latin typeface="Times New Roman"/>
                <a:cs typeface="Times New Roman"/>
              </a:rPr>
              <a:t>efficiency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fairness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individual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connections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Times New Roman"/>
                <a:cs typeface="Times New Roman"/>
              </a:rPr>
              <a:t>needed.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Times New Roman"/>
                <a:cs typeface="Times New Roman"/>
              </a:rPr>
              <a:t>Minimizing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mean </a:t>
            </a:r>
            <a:r>
              <a:rPr sz="1800" dirty="0">
                <a:latin typeface="Times New Roman"/>
                <a:cs typeface="Times New Roman"/>
              </a:rPr>
              <a:t>packet delay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an obvious candidate to </a:t>
            </a:r>
            <a:r>
              <a:rPr sz="1800" spc="-5" dirty="0">
                <a:latin typeface="Times New Roman"/>
                <a:cs typeface="Times New Roman"/>
              </a:rPr>
              <a:t>send traffic </a:t>
            </a:r>
            <a:r>
              <a:rPr sz="1800" dirty="0">
                <a:latin typeface="Times New Roman"/>
                <a:cs typeface="Times New Roman"/>
              </a:rPr>
              <a:t>through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network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effectively,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maximizing</a:t>
            </a:r>
            <a:r>
              <a:rPr sz="1800" dirty="0">
                <a:latin typeface="Times New Roman"/>
                <a:cs typeface="Times New Roman"/>
              </a:rPr>
              <a:t> total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throughput.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8254" y="5362143"/>
            <a:ext cx="4196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Conflict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fairness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optimality.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971800"/>
            <a:ext cx="5943600" cy="20711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1630" y="267411"/>
            <a:ext cx="23681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Routing</a:t>
            </a:r>
            <a:r>
              <a:rPr sz="2000" b="1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algorithms</a:t>
            </a:r>
            <a:endParaRPr sz="20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0175" y="1758137"/>
            <a:ext cx="151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nonadaptive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9828" y="1758137"/>
            <a:ext cx="1060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adapt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44" y="2494915"/>
            <a:ext cx="2239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Non-Adaptive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Routing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1436" y="2494915"/>
            <a:ext cx="1758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Adaptive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Routing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044" y="3043554"/>
            <a:ext cx="4032250" cy="2751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indent="-5334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545465" algn="l"/>
                <a:tab pos="546100" algn="l"/>
              </a:tabLst>
            </a:pPr>
            <a:r>
              <a:rPr sz="1800" dirty="0">
                <a:latin typeface="Times New Roman"/>
                <a:cs typeface="Times New Roman"/>
              </a:rPr>
              <a:t>routing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advance</a:t>
            </a:r>
            <a:endParaRPr sz="1800"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off-line</a:t>
            </a:r>
            <a:endParaRPr sz="1800">
              <a:latin typeface="Times New Roman"/>
              <a:cs typeface="Times New Roman"/>
            </a:endParaRPr>
          </a:p>
          <a:p>
            <a:pPr marL="545465" indent="-5334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545465" algn="l"/>
                <a:tab pos="546100" algn="l"/>
              </a:tabLst>
            </a:pPr>
            <a:r>
              <a:rPr sz="1800" dirty="0">
                <a:latin typeface="Times New Roman"/>
                <a:cs typeface="Times New Roman"/>
              </a:rPr>
              <a:t>Flooding</a:t>
            </a:r>
            <a:endParaRPr sz="1800">
              <a:latin typeface="Times New Roman"/>
              <a:cs typeface="Times New Roman"/>
            </a:endParaRPr>
          </a:p>
          <a:p>
            <a:pPr marL="525780" marR="1299210" indent="-513715">
              <a:lnSpc>
                <a:spcPct val="120000"/>
              </a:lnSpc>
              <a:buFont typeface="Wingdings"/>
              <a:buChar char=""/>
              <a:tabLst>
                <a:tab pos="545465" algn="l"/>
                <a:tab pos="546100" algn="l"/>
              </a:tabLst>
            </a:pPr>
            <a:r>
              <a:rPr sz="1800" dirty="0">
                <a:latin typeface="Times New Roman"/>
                <a:cs typeface="Times New Roman"/>
              </a:rPr>
              <a:t>static routing using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shortest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algorithms</a:t>
            </a:r>
            <a:endParaRPr sz="1800">
              <a:latin typeface="Times New Roman"/>
              <a:cs typeface="Times New Roman"/>
            </a:endParaRPr>
          </a:p>
          <a:p>
            <a:pPr marL="545465" indent="-5334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545465" algn="l"/>
                <a:tab pos="546100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failures</a:t>
            </a:r>
            <a:endParaRPr sz="1800">
              <a:latin typeface="Times New Roman"/>
              <a:cs typeface="Times New Roman"/>
            </a:endParaRPr>
          </a:p>
          <a:p>
            <a:pPr marL="525780" marR="5080" indent="-513715">
              <a:lnSpc>
                <a:spcPct val="100000"/>
              </a:lnSpc>
              <a:buFont typeface="Wingdings"/>
              <a:buChar char=""/>
              <a:tabLst>
                <a:tab pos="536575" algn="l"/>
                <a:tab pos="537210" algn="l"/>
              </a:tabLst>
            </a:pPr>
            <a:r>
              <a:rPr sz="1800" dirty="0">
                <a:latin typeface="Times New Roman"/>
                <a:cs typeface="Times New Roman"/>
              </a:rPr>
              <a:t>Static routing </a:t>
            </a:r>
            <a:r>
              <a:rPr sz="1800" spc="-5" dirty="0">
                <a:latin typeface="Times New Roman"/>
                <a:cs typeface="Times New Roman"/>
              </a:rPr>
              <a:t>is mostly </a:t>
            </a:r>
            <a:r>
              <a:rPr sz="1800" dirty="0">
                <a:latin typeface="Times New Roman"/>
                <a:cs typeface="Times New Roman"/>
              </a:rPr>
              <a:t>useful for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situations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choice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2734" y="3043554"/>
            <a:ext cx="2911475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based 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current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measurements</a:t>
            </a:r>
            <a:endParaRPr sz="180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traffic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and/or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topology.</a:t>
            </a:r>
            <a:endParaRPr sz="1800">
              <a:latin typeface="Times New Roman"/>
              <a:cs typeface="Times New Roman"/>
            </a:endParaRPr>
          </a:p>
          <a:p>
            <a:pPr marL="23495" marR="1816735" indent="55880">
              <a:lnSpc>
                <a:spcPct val="120000"/>
              </a:lnSpc>
              <a:spcBef>
                <a:spcPts val="50"/>
              </a:spcBef>
            </a:pP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ntr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z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d  isolated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Distributed</a:t>
            </a:r>
            <a:endParaRPr sz="180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  <a:spcBef>
                <a:spcPts val="770"/>
              </a:spcBef>
            </a:pPr>
            <a:r>
              <a:rPr sz="1700" spc="-5" dirty="0">
                <a:latin typeface="Times New Roman"/>
                <a:cs typeface="Times New Roman"/>
              </a:rPr>
              <a:t>Dynamic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Routing</a:t>
            </a:r>
            <a:endParaRPr sz="1700">
              <a:latin typeface="Times New Roman"/>
              <a:cs typeface="Times New Roman"/>
            </a:endParaRPr>
          </a:p>
          <a:p>
            <a:pPr marL="23495" marR="90805" indent="-1143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Times New Roman"/>
                <a:cs typeface="Times New Roman"/>
              </a:rPr>
              <a:t>Change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decisions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reflect changes in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topology,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sometimes </a:t>
            </a:r>
            <a:r>
              <a:rPr sz="1800" dirty="0">
                <a:latin typeface="Times New Roman"/>
                <a:cs typeface="Times New Roman"/>
              </a:rPr>
              <a:t> changes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traffic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well.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71800" y="762000"/>
            <a:ext cx="3124200" cy="914400"/>
          </a:xfrm>
          <a:custGeom>
            <a:avLst/>
            <a:gdLst/>
            <a:ahLst/>
            <a:cxnLst/>
            <a:rect l="l" t="t" r="r" b="b"/>
            <a:pathLst>
              <a:path w="3124200" h="914400">
                <a:moveTo>
                  <a:pt x="1524000" y="0"/>
                </a:moveTo>
                <a:lnTo>
                  <a:pt x="0" y="914400"/>
                </a:lnTo>
              </a:path>
              <a:path w="3124200" h="914400">
                <a:moveTo>
                  <a:pt x="1524000" y="0"/>
                </a:moveTo>
                <a:lnTo>
                  <a:pt x="3124200" y="9144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57200"/>
            <a:ext cx="475869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Ro</a:t>
            </a:r>
            <a:r>
              <a:rPr b="1" spc="5" dirty="0">
                <a:latin typeface="Times New Roman"/>
                <a:cs typeface="Times New Roman"/>
              </a:rPr>
              <a:t>u</a:t>
            </a:r>
            <a:r>
              <a:rPr b="1" dirty="0">
                <a:latin typeface="Times New Roman"/>
                <a:cs typeface="Times New Roman"/>
              </a:rPr>
              <a:t>ting</a:t>
            </a:r>
            <a:r>
              <a:rPr b="1" spc="-204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Alg</a:t>
            </a:r>
            <a:r>
              <a:rPr b="1" spc="5" dirty="0">
                <a:latin typeface="Times New Roman"/>
                <a:cs typeface="Times New Roman"/>
              </a:rPr>
              <a:t>o</a:t>
            </a:r>
            <a:r>
              <a:rPr b="1" dirty="0">
                <a:latin typeface="Times New Roman"/>
                <a:cs typeface="Times New Roman"/>
              </a:rPr>
              <a:t>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752600"/>
            <a:ext cx="3839210" cy="268727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67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Optimality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Shortest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Routing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58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Flooding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Distance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Vector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Routing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Link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Routing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>
                <a:latin typeface="Times New Roman"/>
                <a:cs typeface="Times New Roman"/>
              </a:rPr>
              <a:t>Hierarchical</a:t>
            </a:r>
            <a:r>
              <a:rPr sz="2400" spc="-75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Routing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123</TotalTime>
  <Words>2601</Words>
  <Application>Microsoft Office PowerPoint</Application>
  <PresentationFormat>On-screen Show (4:3)</PresentationFormat>
  <Paragraphs>210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 MT</vt:lpstr>
      <vt:lpstr>Calibri</vt:lpstr>
      <vt:lpstr>Franklin Gothic Book</vt:lpstr>
      <vt:lpstr>Perpetua</vt:lpstr>
      <vt:lpstr>Symbol</vt:lpstr>
      <vt:lpstr>Times New Roman</vt:lpstr>
      <vt:lpstr>Wingdings</vt:lpstr>
      <vt:lpstr>Wingdings 2</vt:lpstr>
      <vt:lpstr>Equity</vt:lpstr>
      <vt:lpstr>NETWORK LAYER</vt:lpstr>
      <vt:lpstr>PowerPoint Presentation</vt:lpstr>
      <vt:lpstr>PowerPoint Presentation</vt:lpstr>
      <vt:lpstr>PowerPoint Presentation</vt:lpstr>
      <vt:lpstr>PowerPoint Presentation</vt:lpstr>
      <vt:lpstr>ROUTING ALGORITHMS</vt:lpstr>
      <vt:lpstr>PowerPoint Presentation</vt:lpstr>
      <vt:lpstr>Routing algorithms</vt:lpstr>
      <vt:lpstr>Routing Algorithms</vt:lpstr>
      <vt:lpstr>Optimality Principle</vt:lpstr>
      <vt:lpstr>PowerPoint Presentation</vt:lpstr>
      <vt:lpstr>Shortest Path Algorithm</vt:lpstr>
      <vt:lpstr>PowerPoint Presentation</vt:lpstr>
      <vt:lpstr>PowerPoint Presentation</vt:lpstr>
      <vt:lpstr>Flooding</vt:lpstr>
      <vt:lpstr>FLOODING</vt:lpstr>
      <vt:lpstr>PowerPoint Presentation</vt:lpstr>
      <vt:lpstr> Distance Vector Routing</vt:lpstr>
      <vt:lpstr>PowerPoint Presentation</vt:lpstr>
      <vt:lpstr>Routing: distance vector</vt:lpstr>
      <vt:lpstr>The Count-to-Infinity Problem</vt:lpstr>
      <vt:lpstr>PowerPoint Presentation</vt:lpstr>
      <vt:lpstr>Hierarchical Routing</vt:lpstr>
      <vt:lpstr>PowerPoint Presentation</vt:lpstr>
      <vt:lpstr>Congestion Control Algorithms</vt:lpstr>
      <vt:lpstr>Causes of Congestion</vt:lpstr>
      <vt:lpstr>Congestion Control Vs Flow Control</vt:lpstr>
      <vt:lpstr>Two Categories of Congestion Control</vt:lpstr>
      <vt:lpstr>General Principles of Closed Loop Congestion Control</vt:lpstr>
      <vt:lpstr>Metrics Used in Closed Loop Congestion Control</vt:lpstr>
      <vt:lpstr>PowerPoint Presentation</vt:lpstr>
      <vt:lpstr>LEAKY BUCKET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</dc:title>
  <dc:creator>Welcome</dc:creator>
  <cp:lastModifiedBy>N POOJA</cp:lastModifiedBy>
  <cp:revision>18</cp:revision>
  <dcterms:created xsi:type="dcterms:W3CDTF">2024-03-21T06:43:04Z</dcterms:created>
  <dcterms:modified xsi:type="dcterms:W3CDTF">2024-06-15T10:26:02Z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2024-03-21T00:00:00Z</vt:filetime>
  </property>
</Properties>
</file>