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9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474" r:id="rId15"/>
    <p:sldId id="436" r:id="rId16"/>
    <p:sldId id="438" r:id="rId17"/>
    <p:sldId id="439" r:id="rId18"/>
    <p:sldId id="440" r:id="rId19"/>
    <p:sldId id="441" r:id="rId20"/>
    <p:sldId id="444" r:id="rId21"/>
    <p:sldId id="445" r:id="rId22"/>
    <p:sldId id="453" r:id="rId23"/>
    <p:sldId id="454" r:id="rId24"/>
    <p:sldId id="462" r:id="rId25"/>
    <p:sldId id="464" r:id="rId26"/>
    <p:sldId id="465" r:id="rId27"/>
    <p:sldId id="466" r:id="rId28"/>
    <p:sldId id="475" r:id="rId29"/>
    <p:sldId id="476" r:id="rId30"/>
    <p:sldId id="477" r:id="rId31"/>
    <p:sldId id="478" r:id="rId32"/>
    <p:sldId id="479" r:id="rId33"/>
    <p:sldId id="468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343" r:id="rId50"/>
    <p:sldId id="344" r:id="rId51"/>
    <p:sldId id="345" r:id="rId52"/>
    <p:sldId id="346" r:id="rId53"/>
    <p:sldId id="347" r:id="rId54"/>
    <p:sldId id="354" r:id="rId55"/>
    <p:sldId id="355" r:id="rId56"/>
    <p:sldId id="356" r:id="rId57"/>
    <p:sldId id="357" r:id="rId58"/>
    <p:sldId id="411" r:id="rId59"/>
    <p:sldId id="412" r:id="rId60"/>
    <p:sldId id="413" r:id="rId61"/>
    <p:sldId id="414" r:id="rId62"/>
    <p:sldId id="410" r:id="rId63"/>
    <p:sldId id="415" r:id="rId64"/>
    <p:sldId id="417" r:id="rId65"/>
    <p:sldId id="416" r:id="rId66"/>
    <p:sldId id="418" r:id="rId67"/>
    <p:sldId id="366" r:id="rId68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3A5DD-54B9-4014-83F2-F84FDDCB23B3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48C2-FC9A-46C7-AC85-FB83A4DAE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E7903-B1DD-4F73-8485-D578D533791B}" type="slidenum">
              <a:rPr lang="en-US"/>
              <a:pPr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80E11-F9AF-4067-AF12-78037F501B34}" type="slidenum">
              <a:rPr lang="en-US"/>
              <a:pPr/>
              <a:t>29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89AD6-3598-4484-B12B-751876632D2D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51BD14-CD6B-4F8A-B194-BA9387464044}" type="slidenum">
              <a:rPr lang="en-US"/>
              <a:pPr/>
              <a:t>31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1E002-0FE0-43AF-AF42-A9850E5D87C5}" type="slidenum">
              <a:rPr lang="en-US"/>
              <a:pPr/>
              <a:t>32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1BA40-B2E8-4BF9-B038-2330E69FC4AF}" type="slidenum">
              <a:rPr lang="en-US"/>
              <a:pPr/>
              <a:t>33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48C2-FC9A-46C7-AC85-FB83A4DAE37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17CC2-F188-4639-B361-077F7007FBA2}" type="slidenum">
              <a:rPr lang="en-US"/>
              <a:pPr/>
              <a:t>16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14850-2093-4575-BFEB-BAD443FB9FCD}" type="slidenum">
              <a:rPr lang="en-US"/>
              <a:pPr/>
              <a:t>20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3257A-2BE7-4155-B11E-D1C8D9C645D7}" type="slidenum">
              <a:rPr lang="en-US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0FF055-8DD3-4DDB-B92D-EC89E329ECB5}" type="slidenum">
              <a:rPr lang="en-US"/>
              <a:pPr/>
              <a:t>23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0B987-B4D8-4111-B0E1-B1CECE88D1B2}" type="slidenum">
              <a:rPr lang="en-US"/>
              <a:pPr/>
              <a:t>24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A138C-1CB6-45F7-A8E9-0E0E61E9A335}" type="slidenum">
              <a:rPr lang="en-US"/>
              <a:pPr/>
              <a:t>25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6CEA2-65BF-4AD4-A4E1-CD5985DCF865}" type="slidenum">
              <a:rPr lang="en-US"/>
              <a:pPr/>
              <a:t>27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41A190-C7F8-468E-8E02-206EA1BB470E}" type="slidenum">
              <a:rPr lang="en-US"/>
              <a:pPr/>
              <a:t>28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675299" y="396887"/>
            <a:ext cx="8661654" cy="162349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675299" y="2040210"/>
            <a:ext cx="8661654" cy="1932728"/>
          </a:xfrm>
        </p:spPr>
        <p:txBody>
          <a:bodyPr tIns="0"/>
          <a:lstStyle>
            <a:lvl1pPr marL="31294" indent="0" algn="l">
              <a:buNone/>
              <a:defRPr sz="3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21574" indent="0" algn="ctr">
              <a:buNone/>
            </a:lvl2pPr>
            <a:lvl3pPr marL="1043148" indent="0" algn="ctr">
              <a:buNone/>
            </a:lvl3pPr>
            <a:lvl4pPr marL="1564721" indent="0" algn="ctr">
              <a:buNone/>
            </a:lvl4pPr>
            <a:lvl5pPr marL="2086295" indent="0" algn="ctr">
              <a:buNone/>
            </a:lvl5pPr>
            <a:lvl6pPr marL="2607869" indent="0" algn="ctr">
              <a:buNone/>
            </a:lvl6pPr>
            <a:lvl7pPr marL="3129443" indent="0" algn="ctr">
              <a:buNone/>
            </a:lvl7pPr>
            <a:lvl8pPr marL="3651016" indent="0" algn="ctr">
              <a:buNone/>
            </a:lvl8pPr>
            <a:lvl9pPr marL="417259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/>
              <a:t>BLM431</a:t>
            </a:r>
            <a:r>
              <a:rPr lang="en-US" spc="-35"/>
              <a:t> </a:t>
            </a:r>
            <a:r>
              <a:rPr lang="en-US"/>
              <a:t>Computer</a:t>
            </a:r>
            <a:r>
              <a:rPr lang="en-US" spc="-45"/>
              <a:t> </a:t>
            </a:r>
            <a:r>
              <a:rPr lang="en-US" spc="-10"/>
              <a:t>Networks </a:t>
            </a:r>
            <a:r>
              <a:rPr lang="en-US"/>
              <a:t>Dr.Refik</a:t>
            </a:r>
            <a:r>
              <a:rPr lang="en-US" spc="-35"/>
              <a:t> </a:t>
            </a:r>
            <a:r>
              <a:rPr lang="en-US" spc="-20"/>
              <a:t>Samet</a:t>
            </a:r>
            <a:endParaRPr lang="en-US" spc="-2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  <p:sp>
        <p:nvSpPr>
          <p:cNvPr id="8" name="Oval 7"/>
          <p:cNvSpPr/>
          <p:nvPr/>
        </p:nvSpPr>
        <p:spPr>
          <a:xfrm>
            <a:off x="1077565" y="1559110"/>
            <a:ext cx="245948" cy="231927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353253" y="1483254"/>
            <a:ext cx="74854" cy="705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/>
              <a:t>BLM431</a:t>
            </a:r>
            <a:r>
              <a:rPr lang="en-US" spc="-35"/>
              <a:t> </a:t>
            </a:r>
            <a:r>
              <a:rPr lang="en-US"/>
              <a:t>Computer</a:t>
            </a:r>
            <a:r>
              <a:rPr lang="en-US" spc="-45"/>
              <a:t> </a:t>
            </a:r>
            <a:r>
              <a:rPr lang="en-US" spc="-10"/>
              <a:t>Networks </a:t>
            </a:r>
            <a:r>
              <a:rPr lang="en-US"/>
              <a:t>Dr.Refik</a:t>
            </a:r>
            <a:r>
              <a:rPr lang="en-US" spc="-35"/>
              <a:t> </a:t>
            </a:r>
            <a:r>
              <a:rPr lang="en-US" spc="-20"/>
              <a:t>Samet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0050" y="302866"/>
            <a:ext cx="2138680" cy="645293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675" y="302867"/>
            <a:ext cx="6505152" cy="645293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/>
              <a:t>BLM431</a:t>
            </a:r>
            <a:r>
              <a:rPr lang="en-US" spc="-35"/>
              <a:t> </a:t>
            </a:r>
            <a:r>
              <a:rPr lang="en-US"/>
              <a:t>Computer</a:t>
            </a:r>
            <a:r>
              <a:rPr lang="en-US" spc="-45"/>
              <a:t> </a:t>
            </a:r>
            <a:r>
              <a:rPr lang="en-US" spc="-10"/>
              <a:t>Networks </a:t>
            </a:r>
            <a:r>
              <a:rPr lang="en-US"/>
              <a:t>Dr.Refik</a:t>
            </a:r>
            <a:r>
              <a:rPr lang="en-US" spc="-35"/>
              <a:t> </a:t>
            </a:r>
            <a:r>
              <a:rPr lang="en-US" spc="-20"/>
              <a:t>Samet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/>
              <a:t>BLM431</a:t>
            </a:r>
            <a:r>
              <a:rPr lang="en-US" spc="-35"/>
              <a:t> </a:t>
            </a:r>
            <a:r>
              <a:rPr lang="en-US"/>
              <a:t>Computer</a:t>
            </a:r>
            <a:r>
              <a:rPr lang="en-US" spc="-45"/>
              <a:t> </a:t>
            </a:r>
            <a:r>
              <a:rPr lang="en-US" spc="-10"/>
              <a:t>Networks </a:t>
            </a:r>
            <a:r>
              <a:rPr lang="en-US"/>
              <a:t>Dr.Refik</a:t>
            </a:r>
            <a:r>
              <a:rPr lang="en-US" spc="-35"/>
              <a:t> </a:t>
            </a:r>
            <a:r>
              <a:rPr lang="en-US" spc="-20"/>
              <a:t>Samet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9713" y="-60"/>
            <a:ext cx="8020050" cy="756291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286" y="2867581"/>
            <a:ext cx="7485380" cy="2520950"/>
          </a:xfrm>
        </p:spPr>
        <p:txBody>
          <a:bodyPr anchor="t"/>
          <a:lstStyle>
            <a:lvl1pPr algn="l">
              <a:lnSpc>
                <a:spcPts val="5134"/>
              </a:lnSpc>
              <a:buNone/>
              <a:defRPr sz="46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5286" y="1176443"/>
            <a:ext cx="7485380" cy="1664877"/>
          </a:xfrm>
        </p:spPr>
        <p:txBody>
          <a:bodyPr anchor="b"/>
          <a:lstStyle>
            <a:lvl1pPr marL="20863" indent="0">
              <a:lnSpc>
                <a:spcPts val="2624"/>
              </a:lnSpc>
              <a:spcBef>
                <a:spcPts val="0"/>
              </a:spcBef>
              <a:buNone/>
              <a:defRPr sz="23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/>
              <a:t>BLM431</a:t>
            </a:r>
            <a:r>
              <a:rPr lang="en-US" spc="-35"/>
              <a:t> </a:t>
            </a:r>
            <a:r>
              <a:rPr lang="en-US"/>
              <a:t>Computer</a:t>
            </a:r>
            <a:r>
              <a:rPr lang="en-US" spc="-45"/>
              <a:t> </a:t>
            </a:r>
            <a:r>
              <a:rPr lang="en-US" spc="-10"/>
              <a:t>Networks </a:t>
            </a:r>
            <a:r>
              <a:rPr lang="en-US"/>
              <a:t>Dr.Refik</a:t>
            </a:r>
            <a:r>
              <a:rPr lang="en-US" spc="-35"/>
              <a:t> </a:t>
            </a:r>
            <a:r>
              <a:rPr lang="en-US" spc="-20"/>
              <a:t>Samet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673350" y="0"/>
            <a:ext cx="89112" cy="756291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540409" y="3103940"/>
            <a:ext cx="245948" cy="231927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816097" y="3028084"/>
            <a:ext cx="74854" cy="705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64" y="302514"/>
            <a:ext cx="8768588" cy="1260475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864" y="1680633"/>
            <a:ext cx="4277360" cy="514273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092" y="1680633"/>
            <a:ext cx="4277360" cy="514273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/>
              <a:t>BLM431</a:t>
            </a:r>
            <a:r>
              <a:rPr lang="en-US" spc="-35"/>
              <a:t> </a:t>
            </a:r>
            <a:r>
              <a:rPr lang="en-US"/>
              <a:t>Computer</a:t>
            </a:r>
            <a:r>
              <a:rPr lang="en-US" spc="-45"/>
              <a:t> </a:t>
            </a:r>
            <a:r>
              <a:rPr lang="en-US" spc="-10"/>
              <a:t>Networks </a:t>
            </a:r>
            <a:r>
              <a:rPr lang="en-US"/>
              <a:t>Dr.Refik</a:t>
            </a:r>
            <a:r>
              <a:rPr lang="en-US" spc="-35"/>
              <a:t> </a:t>
            </a:r>
            <a:r>
              <a:rPr lang="en-US" spc="-20"/>
              <a:t>Samet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690704"/>
            <a:ext cx="9624060" cy="1260475"/>
          </a:xfrm>
        </p:spPr>
        <p:txBody>
          <a:bodyPr anchor="ctr"/>
          <a:lstStyle>
            <a:lvl1pPr algn="ctr">
              <a:defRPr sz="51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362018"/>
            <a:ext cx="4705096" cy="705866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3020" indent="0" algn="l">
              <a:lnSpc>
                <a:spcPct val="100000"/>
              </a:lnSpc>
              <a:spcBef>
                <a:spcPts val="114"/>
              </a:spcBef>
              <a:buNone/>
              <a:defRPr sz="2200" b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53634" y="362018"/>
            <a:ext cx="4705096" cy="705866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3020" indent="0" algn="l">
              <a:lnSpc>
                <a:spcPct val="100000"/>
              </a:lnSpc>
              <a:spcBef>
                <a:spcPts val="114"/>
              </a:spcBef>
              <a:buNone/>
              <a:defRPr sz="2200" b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1068962"/>
            <a:ext cx="4705096" cy="453771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48553" indent="-312944">
              <a:lnSpc>
                <a:spcPct val="100000"/>
              </a:lnSpc>
              <a:spcBef>
                <a:spcPts val="799"/>
              </a:spcBef>
              <a:defRPr sz="2700"/>
            </a:lvl1pPr>
            <a:lvl2pPr>
              <a:lnSpc>
                <a:spcPct val="100000"/>
              </a:lnSpc>
              <a:spcBef>
                <a:spcPts val="799"/>
              </a:spcBef>
              <a:defRPr sz="2300"/>
            </a:lvl2pPr>
            <a:lvl3pPr>
              <a:lnSpc>
                <a:spcPct val="100000"/>
              </a:lnSpc>
              <a:spcBef>
                <a:spcPts val="799"/>
              </a:spcBef>
              <a:defRPr sz="2100"/>
            </a:lvl3pPr>
            <a:lvl4pPr>
              <a:lnSpc>
                <a:spcPct val="100000"/>
              </a:lnSpc>
              <a:spcBef>
                <a:spcPts val="799"/>
              </a:spcBef>
              <a:defRPr sz="1800"/>
            </a:lvl4pPr>
            <a:lvl5pPr>
              <a:lnSpc>
                <a:spcPct val="100000"/>
              </a:lnSpc>
              <a:spcBef>
                <a:spcPts val="799"/>
              </a:spcBef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53634" y="1068962"/>
            <a:ext cx="4705096" cy="453771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48553" indent="-312944">
              <a:lnSpc>
                <a:spcPct val="100000"/>
              </a:lnSpc>
              <a:spcBef>
                <a:spcPts val="799"/>
              </a:spcBef>
              <a:defRPr sz="2700"/>
            </a:lvl1pPr>
            <a:lvl2pPr>
              <a:lnSpc>
                <a:spcPct val="100000"/>
              </a:lnSpc>
              <a:spcBef>
                <a:spcPts val="799"/>
              </a:spcBef>
              <a:defRPr sz="2300"/>
            </a:lvl2pPr>
            <a:lvl3pPr>
              <a:lnSpc>
                <a:spcPct val="100000"/>
              </a:lnSpc>
              <a:spcBef>
                <a:spcPts val="799"/>
              </a:spcBef>
              <a:defRPr sz="2100"/>
            </a:lvl3pPr>
            <a:lvl4pPr>
              <a:lnSpc>
                <a:spcPct val="100000"/>
              </a:lnSpc>
              <a:spcBef>
                <a:spcPts val="799"/>
              </a:spcBef>
              <a:defRPr sz="1800"/>
            </a:lvl4pPr>
            <a:lvl5pPr>
              <a:lnSpc>
                <a:spcPct val="100000"/>
              </a:lnSpc>
              <a:spcBef>
                <a:spcPts val="799"/>
              </a:spcBef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/>
              <a:t>BLM431</a:t>
            </a:r>
            <a:r>
              <a:rPr lang="en-US" spc="-35"/>
              <a:t> </a:t>
            </a:r>
            <a:r>
              <a:rPr lang="en-US"/>
              <a:t>Computer</a:t>
            </a:r>
            <a:r>
              <a:rPr lang="en-US" spc="-45"/>
              <a:t> </a:t>
            </a:r>
            <a:r>
              <a:rPr lang="en-US" spc="-10"/>
              <a:t>Networks </a:t>
            </a:r>
            <a:r>
              <a:rPr lang="en-US"/>
              <a:t>Dr.Refik</a:t>
            </a:r>
            <a:r>
              <a:rPr lang="en-US" spc="-35"/>
              <a:t> </a:t>
            </a:r>
            <a:r>
              <a:rPr lang="en-US" spc="-20"/>
              <a:t>Samet</a:t>
            </a:r>
            <a:endParaRPr lang="en-US" spc="-2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64" y="302514"/>
            <a:ext cx="8768588" cy="1260475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/>
              <a:t>BLM431</a:t>
            </a:r>
            <a:r>
              <a:rPr lang="en-US" spc="-35"/>
              <a:t> </a:t>
            </a:r>
            <a:r>
              <a:rPr lang="en-US"/>
              <a:t>Computer</a:t>
            </a:r>
            <a:r>
              <a:rPr lang="en-US" spc="-45"/>
              <a:t> </a:t>
            </a:r>
            <a:r>
              <a:rPr lang="en-US" spc="-10"/>
              <a:t>Networks </a:t>
            </a:r>
            <a:r>
              <a:rPr lang="en-US"/>
              <a:t>Dr.Refik</a:t>
            </a:r>
            <a:r>
              <a:rPr lang="en-US" spc="-35"/>
              <a:t> </a:t>
            </a:r>
            <a:r>
              <a:rPr lang="en-US" spc="-20"/>
              <a:t>Samet</a:t>
            </a:r>
            <a:endParaRPr lang="en-US" spc="-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6967" y="0"/>
            <a:ext cx="9506433" cy="756285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/>
              <a:t>BLM431</a:t>
            </a:r>
            <a:r>
              <a:rPr lang="en-US" spc="-35"/>
              <a:t> </a:t>
            </a:r>
            <a:r>
              <a:rPr lang="en-US"/>
              <a:t>Computer</a:t>
            </a:r>
            <a:r>
              <a:rPr lang="en-US" spc="-45"/>
              <a:t> </a:t>
            </a:r>
            <a:r>
              <a:rPr lang="en-US" spc="-10"/>
              <a:t>Networks </a:t>
            </a:r>
            <a:r>
              <a:rPr lang="en-US"/>
              <a:t>Dr.Refik</a:t>
            </a:r>
            <a:r>
              <a:rPr lang="en-US" spc="-35"/>
              <a:t> </a:t>
            </a:r>
            <a:r>
              <a:rPr lang="en-US" spc="-20"/>
              <a:t>Samet</a:t>
            </a:r>
            <a:endParaRPr lang="en-US"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186968" y="-60"/>
            <a:ext cx="85547" cy="756291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239058"/>
            <a:ext cx="4455583" cy="1281483"/>
          </a:xfrm>
          <a:ln>
            <a:noFill/>
          </a:ln>
        </p:spPr>
        <p:txBody>
          <a:bodyPr anchor="b"/>
          <a:lstStyle>
            <a:lvl1pPr algn="l">
              <a:lnSpc>
                <a:spcPts val="2282"/>
              </a:lnSpc>
              <a:buNone/>
              <a:defRPr sz="25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4670" y="1551569"/>
            <a:ext cx="4455583" cy="770290"/>
          </a:xfrm>
        </p:spPr>
        <p:txBody>
          <a:bodyPr/>
          <a:lstStyle>
            <a:lvl1pPr marL="52157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4670" y="2352887"/>
            <a:ext cx="9534948" cy="440291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/>
              <a:t>BLM431</a:t>
            </a:r>
            <a:r>
              <a:rPr lang="en-US" spc="-35"/>
              <a:t> </a:t>
            </a:r>
            <a:r>
              <a:rPr lang="en-US"/>
              <a:t>Computer</a:t>
            </a:r>
            <a:r>
              <a:rPr lang="en-US" spc="-45"/>
              <a:t> </a:t>
            </a:r>
            <a:r>
              <a:rPr lang="en-US" spc="-10"/>
              <a:t>Networks </a:t>
            </a:r>
            <a:r>
              <a:rPr lang="en-US"/>
              <a:t>Dr.Refik</a:t>
            </a:r>
            <a:r>
              <a:rPr lang="en-US" spc="-35"/>
              <a:t> </a:t>
            </a:r>
            <a:r>
              <a:rPr lang="en-US" spc="-20"/>
              <a:t>Samet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398" y="1176444"/>
            <a:ext cx="3208020" cy="218482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/>
              <a:t>BLM431</a:t>
            </a:r>
            <a:r>
              <a:rPr lang="en-US" spc="-35"/>
              <a:t> </a:t>
            </a:r>
            <a:r>
              <a:rPr lang="en-US"/>
              <a:t>Computer</a:t>
            </a:r>
            <a:r>
              <a:rPr lang="en-US" spc="-45"/>
              <a:t> </a:t>
            </a:r>
            <a:r>
              <a:rPr lang="en-US" spc="-10"/>
              <a:t>Networks </a:t>
            </a:r>
            <a:r>
              <a:rPr lang="en-US"/>
              <a:t>Dr.Refik</a:t>
            </a:r>
            <a:r>
              <a:rPr lang="en-US" spc="-35"/>
              <a:t> </a:t>
            </a:r>
            <a:r>
              <a:rPr lang="en-US" spc="-20"/>
              <a:t>Samet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  <p:sp>
        <p:nvSpPr>
          <p:cNvPr id="8" name="Rectangle 7"/>
          <p:cNvSpPr/>
          <p:nvPr/>
        </p:nvSpPr>
        <p:spPr>
          <a:xfrm>
            <a:off x="891117" y="1176443"/>
            <a:ext cx="5346700" cy="50419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4315" tIns="312944" rIns="104315" bIns="52157" rtlCol="0" anchor="t">
            <a:normAutofit/>
          </a:bodyPr>
          <a:lstStyle/>
          <a:p>
            <a:pPr marL="0" indent="-323376" algn="l" rtl="0" eaLnBrk="1" latinLnBrk="0" hangingPunct="1">
              <a:lnSpc>
                <a:spcPts val="3422"/>
              </a:lnSpc>
              <a:spcBef>
                <a:spcPts val="684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0228" y="1260479"/>
            <a:ext cx="5168477" cy="3875747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104315" tIns="312944" anchor="t"/>
          <a:lstStyle>
            <a:lvl1pPr marL="0" indent="0" algn="l" eaLnBrk="1" latinLnBrk="0" hangingPunct="1">
              <a:buNone/>
              <a:defRPr sz="37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63948" y="1052426"/>
            <a:ext cx="802005" cy="225309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851511" y="1033067"/>
            <a:ext cx="759231" cy="225309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0228" y="5293995"/>
            <a:ext cx="5168477" cy="840317"/>
          </a:xfrm>
        </p:spPr>
        <p:txBody>
          <a:bodyPr anchor="ctr"/>
          <a:lstStyle>
            <a:lvl1pPr marL="0" indent="0" algn="l">
              <a:lnSpc>
                <a:spcPts val="1825"/>
              </a:lnSpc>
              <a:spcBef>
                <a:spcPts val="0"/>
              </a:spcBef>
              <a:buNone/>
              <a:defRPr sz="1600">
                <a:solidFill>
                  <a:srgbClr val="777777"/>
                </a:solidFill>
              </a:defRPr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954181" y="-899780"/>
            <a:ext cx="1916587" cy="1807328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97421" y="23272"/>
            <a:ext cx="1990618" cy="187713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13870" y="1163516"/>
            <a:ext cx="1316463" cy="1215949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84499" y="-60"/>
            <a:ext cx="9508901" cy="756291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678864" y="302865"/>
            <a:ext cx="8768588" cy="1260475"/>
          </a:xfrm>
          <a:prstGeom prst="rect">
            <a:avLst/>
          </a:prstGeom>
        </p:spPr>
        <p:txBody>
          <a:bodyPr lIns="104315" tIns="52157" rIns="104315" bIns="52157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78864" y="1596602"/>
            <a:ext cx="8768588" cy="5293995"/>
          </a:xfrm>
          <a:prstGeom prst="rect">
            <a:avLst/>
          </a:prstGeom>
        </p:spPr>
        <p:txBody>
          <a:bodyPr lIns="104315" tIns="52157" rIns="104315" bIns="521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188248" y="6953620"/>
            <a:ext cx="2495127" cy="525198"/>
          </a:xfrm>
          <a:prstGeom prst="rect">
            <a:avLst/>
          </a:prstGeom>
        </p:spPr>
        <p:txBody>
          <a:bodyPr lIns="104315" tIns="52157" rIns="104315" bIns="52157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683375" y="6953620"/>
            <a:ext cx="3386243" cy="525198"/>
          </a:xfrm>
          <a:prstGeom prst="rect">
            <a:avLst/>
          </a:prstGeom>
        </p:spPr>
        <p:txBody>
          <a:bodyPr lIns="104315" tIns="52157" rIns="104315" bIns="52157" anchor="b"/>
          <a:lstStyle>
            <a:lvl1pPr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/>
              <a:t>BLM431</a:t>
            </a:r>
            <a:r>
              <a:rPr lang="en-US" spc="-35"/>
              <a:t> </a:t>
            </a:r>
            <a:r>
              <a:rPr lang="en-US"/>
              <a:t>Computer</a:t>
            </a:r>
            <a:r>
              <a:rPr lang="en-US" spc="-45"/>
              <a:t> </a:t>
            </a:r>
            <a:r>
              <a:rPr lang="en-US" spc="-10"/>
              <a:t>Networks </a:t>
            </a:r>
            <a:r>
              <a:rPr lang="en-US"/>
              <a:t>Dr.Refik</a:t>
            </a:r>
            <a:r>
              <a:rPr lang="en-US" spc="-35"/>
              <a:t> </a:t>
            </a:r>
            <a:r>
              <a:rPr lang="en-US" spc="-20"/>
              <a:t>Samet</a:t>
            </a:r>
            <a:endParaRPr lang="en-US" spc="-2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0073183" y="6953620"/>
            <a:ext cx="534670" cy="525198"/>
          </a:xfrm>
          <a:prstGeom prst="rect">
            <a:avLst/>
          </a:prstGeom>
        </p:spPr>
        <p:txBody>
          <a:bodyPr lIns="104315" tIns="52157" rIns="104315" bIns="52157" anchor="b"/>
          <a:lstStyle>
            <a:lvl1pPr algn="ct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186968" y="-60"/>
            <a:ext cx="85547" cy="756291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7259" indent="-323376" algn="l" rtl="0" eaLnBrk="1" latinLnBrk="0" hangingPunct="1">
        <a:lnSpc>
          <a:spcPct val="100000"/>
        </a:lnSpc>
        <a:spcBef>
          <a:spcPts val="684"/>
        </a:spcBef>
        <a:buClr>
          <a:schemeClr val="accent1"/>
        </a:buClr>
        <a:buSzPct val="80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03" indent="-271218" algn="l" rtl="0" eaLnBrk="1" latinLnBrk="0" hangingPunct="1">
        <a:lnSpc>
          <a:spcPct val="100000"/>
        </a:lnSpc>
        <a:spcBef>
          <a:spcPts val="627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11853" indent="-260787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777" indent="-198198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269" indent="-20863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1721193" indent="-20863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1117" indent="-20863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0610" indent="-20863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2430534" indent="-20863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700" y="2943225"/>
            <a:ext cx="8305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10" dirty="0"/>
              <a:t>INTERNETWORKING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346" y="453643"/>
            <a:ext cx="46031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>
              <a:lnSpc>
                <a:spcPct val="100000"/>
              </a:lnSpc>
            </a:pPr>
            <a:r>
              <a:t>Tunneling</a:t>
            </a:r>
            <a:r>
              <a:rPr spc="-40"/>
              <a:t> 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44798" y="6086345"/>
            <a:ext cx="498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Tunneling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England.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2781300"/>
            <a:ext cx="8225028" cy="20132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854" y="439928"/>
            <a:ext cx="5635246" cy="70660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26364">
              <a:lnSpc>
                <a:spcPts val="5270"/>
              </a:lnSpc>
              <a:spcBef>
                <a:spcPts val="210"/>
              </a:spcBef>
            </a:pPr>
            <a:r>
              <a:t>Internetwork</a:t>
            </a:r>
            <a:r>
              <a:rPr spc="-65"/>
              <a:t> </a:t>
            </a:r>
            <a:r>
              <a:rPr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1547" y="6086345"/>
            <a:ext cx="2522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(a)</a:t>
            </a:r>
            <a:r>
              <a:rPr sz="2400" spc="-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internetwork.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6458" y="6086345"/>
            <a:ext cx="400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2400" spc="-25" dirty="0">
                <a:solidFill>
                  <a:srgbClr val="3232CC"/>
                </a:solidFill>
                <a:latin typeface="Times New Roman"/>
                <a:cs typeface="Times New Roman"/>
              </a:rPr>
              <a:t>(b)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graph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internetwork.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791" y="2435351"/>
            <a:ext cx="7777724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086" y="552703"/>
            <a:ext cx="41903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2775" marR="5080" indent="-60071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Fragmentation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4787" y="6311897"/>
            <a:ext cx="375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(a)</a:t>
            </a:r>
            <a:r>
              <a:rPr sz="2400" spc="-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Transparent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fragmentation.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8813" y="6311897"/>
            <a:ext cx="4196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(b)</a:t>
            </a:r>
            <a:r>
              <a:rPr sz="2400" spc="-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Nontransparent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fragmentation.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1139" y="2031492"/>
            <a:ext cx="7840980" cy="41574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086" y="225044"/>
            <a:ext cx="41903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>
              <a:lnSpc>
                <a:spcPct val="100000"/>
              </a:lnSpc>
            </a:pPr>
            <a:r>
              <a:rPr sz="4000"/>
              <a:t>Fragmentation</a:t>
            </a:r>
            <a:r>
              <a:rPr sz="4000" spc="-215"/>
              <a:t> 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80007" y="4859525"/>
            <a:ext cx="8474075" cy="177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Fragmentation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elementary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byte.</a:t>
            </a:r>
            <a:endParaRPr sz="2400">
              <a:latin typeface="Times New Roman"/>
              <a:cs typeface="Times New Roman"/>
            </a:endParaRPr>
          </a:p>
          <a:p>
            <a:pPr marL="427355" indent="-414655">
              <a:lnSpc>
                <a:spcPts val="2875"/>
              </a:lnSpc>
              <a:buClr>
                <a:srgbClr val="3232CC"/>
              </a:buClr>
              <a:buAutoNum type="alphaLcParenBoth"/>
              <a:tabLst>
                <a:tab pos="427355" algn="l"/>
              </a:tabLst>
            </a:pP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bytes.</a:t>
            </a:r>
            <a:endParaRPr sz="2400">
              <a:latin typeface="Times New Roman"/>
              <a:cs typeface="Times New Roman"/>
            </a:endParaRPr>
          </a:p>
          <a:p>
            <a:pPr marL="443865" marR="5080" indent="-431800">
              <a:lnSpc>
                <a:spcPct val="80000"/>
              </a:lnSpc>
              <a:spcBef>
                <a:spcPts val="570"/>
              </a:spcBef>
              <a:buClr>
                <a:srgbClr val="3232CC"/>
              </a:buClr>
              <a:buAutoNum type="alphaLcParenBoth"/>
              <a:tabLst>
                <a:tab pos="621665" algn="l"/>
              </a:tabLst>
            </a:pPr>
            <a:r>
              <a:rPr sz="2400" dirty="0">
                <a:latin typeface="Times New Roman"/>
                <a:cs typeface="Times New Roman"/>
              </a:rPr>
              <a:t>Fragments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maximum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packet 	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payload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header.</a:t>
            </a:r>
            <a:endParaRPr sz="2400">
              <a:latin typeface="Times New Roman"/>
              <a:cs typeface="Times New Roman"/>
            </a:endParaRPr>
          </a:p>
          <a:p>
            <a:pPr marL="427355" indent="-414655">
              <a:lnSpc>
                <a:spcPct val="100000"/>
              </a:lnSpc>
              <a:buClr>
                <a:srgbClr val="3232CC"/>
              </a:buClr>
              <a:buAutoNum type="alphaLcParenBoth"/>
              <a:tabLst>
                <a:tab pos="427355" algn="l"/>
              </a:tabLst>
            </a:pPr>
            <a:r>
              <a:rPr sz="2400" dirty="0">
                <a:latin typeface="Times New Roman"/>
                <a:cs typeface="Times New Roman"/>
              </a:rPr>
              <a:t>Fragments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gateway.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900" y="1190625"/>
            <a:ext cx="8153400" cy="34335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086" y="225044"/>
            <a:ext cx="41903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 algn="ctr">
              <a:lnSpc>
                <a:spcPct val="100000"/>
              </a:lnSpc>
            </a:pPr>
            <a:r>
              <a:rPr lang="en-US" sz="4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</a:t>
            </a:r>
            <a:endParaRPr sz="40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4299" y="1764665"/>
            <a:ext cx="8596207" cy="109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15" tIns="52157" rIns="104315" bIns="52157" anchor="ctr">
            <a:spAutoFit/>
          </a:bodyPr>
          <a:lstStyle/>
          <a:p>
            <a:pPr algn="just"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Internet Protocol version 4 (</a:t>
            </a:r>
            <a:r>
              <a:rPr lang="en-US" sz="32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</a:t>
            </a: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is the delivery mechanism used by the TCP/IP protocols.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6700" y="4238625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IPv4 is an unreliable and connectionless datagram protocol – a best effort delivery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Best effort means that IPv4 provides no error control (except for error detection on the header) or flow control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IPv4 does its best to get a transmission through to its destination, but with no guarantees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1155700" y="3476625"/>
            <a:ext cx="41903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Characteristics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146300" y="885825"/>
            <a:ext cx="5223258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2300" b="1" i="1" dirty="0">
                <a:latin typeface="Times New Roman" pitchFamily="18" charset="0"/>
              </a:rPr>
              <a:t>Position of IPv4 in TCP/IP protocol suite</a:t>
            </a: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2048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2181225"/>
            <a:ext cx="9029730" cy="394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441700" y="885825"/>
            <a:ext cx="2914934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300" b="1" i="1" dirty="0">
                <a:latin typeface="Times New Roman" pitchFamily="18" charset="0"/>
              </a:rPr>
              <a:t>IPv4 datagram format</a:t>
            </a: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2872" y="1832942"/>
            <a:ext cx="7407407" cy="480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89099" y="554227"/>
            <a:ext cx="8117839" cy="782441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/>
              <a:t>IPv4 Datagram Format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>
                <a:solidFill>
                  <a:schemeClr val="accent3"/>
                </a:solidFill>
              </a:rPr>
              <a:t>Version (VER): </a:t>
            </a:r>
            <a:r>
              <a:rPr lang="en-US" dirty="0"/>
              <a:t>version of the IP protocol. Currently, the version is 4.</a:t>
            </a:r>
          </a:p>
          <a:p>
            <a:pPr eaLnBrk="1" hangingPunct="1"/>
            <a:r>
              <a:rPr lang="en-US" dirty="0">
                <a:solidFill>
                  <a:schemeClr val="accent3"/>
                </a:solidFill>
              </a:rPr>
              <a:t>Header length (HLEN): </a:t>
            </a:r>
            <a:r>
              <a:rPr lang="en-US" dirty="0"/>
              <a:t>the total length of the datagram header in 4-byte words.</a:t>
            </a:r>
          </a:p>
          <a:p>
            <a:pPr eaLnBrk="1" hangingPunct="1"/>
            <a:r>
              <a:rPr lang="en-US" dirty="0">
                <a:solidFill>
                  <a:schemeClr val="accent3"/>
                </a:solidFill>
              </a:rPr>
              <a:t>Services: </a:t>
            </a:r>
            <a:r>
              <a:rPr lang="en-US" dirty="0"/>
              <a:t>service type or differentiated services (not used now).</a:t>
            </a:r>
          </a:p>
          <a:p>
            <a:pPr eaLnBrk="1" hangingPunct="1"/>
            <a:r>
              <a:rPr lang="en-US" dirty="0">
                <a:solidFill>
                  <a:schemeClr val="accent3"/>
                </a:solidFill>
              </a:rPr>
              <a:t>Total length: </a:t>
            </a:r>
            <a:r>
              <a:rPr lang="en-US" dirty="0"/>
              <a:t>total length (header plus data) of the datagram in bytes.</a:t>
            </a:r>
          </a:p>
          <a:p>
            <a:pPr lvl="1" eaLnBrk="1" hangingPunct="1"/>
            <a:r>
              <a:rPr lang="en-US" sz="2700" dirty="0"/>
              <a:t>Total length of data = total length – header length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12899" y="554227"/>
            <a:ext cx="8194039" cy="782441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/>
              <a:t>IPv4 Datagram Format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 bwMode="auto">
          <a:xfrm>
            <a:off x="1090675" y="1483867"/>
            <a:ext cx="8352790" cy="4537315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sz="3200" dirty="0">
                <a:solidFill>
                  <a:schemeClr val="accent3"/>
                </a:solidFill>
              </a:rPr>
              <a:t>Identification: </a:t>
            </a:r>
            <a:r>
              <a:rPr lang="en-US" sz="3200" dirty="0"/>
              <a:t>used in fragmentation (discussed later).</a:t>
            </a:r>
          </a:p>
          <a:p>
            <a:pPr eaLnBrk="1" hangingPunct="1"/>
            <a:r>
              <a:rPr lang="en-US" sz="3200" dirty="0">
                <a:solidFill>
                  <a:schemeClr val="accent3"/>
                </a:solidFill>
              </a:rPr>
              <a:t>Flags: </a:t>
            </a:r>
            <a:r>
              <a:rPr lang="en-US" sz="3200" dirty="0"/>
              <a:t>used in fragmentation (discussed later).</a:t>
            </a:r>
          </a:p>
          <a:p>
            <a:pPr eaLnBrk="1" hangingPunct="1"/>
            <a:r>
              <a:rPr lang="en-US" sz="3200" dirty="0">
                <a:solidFill>
                  <a:schemeClr val="accent3"/>
                </a:solidFill>
              </a:rPr>
              <a:t>Fragmentation offset: </a:t>
            </a:r>
            <a:r>
              <a:rPr lang="en-US" sz="3200" dirty="0"/>
              <a:t>used in fragmentation (discussed later).</a:t>
            </a:r>
          </a:p>
          <a:p>
            <a:pPr eaLnBrk="1" hangingPunct="1"/>
            <a:r>
              <a:rPr lang="en-US" sz="3200" dirty="0">
                <a:solidFill>
                  <a:schemeClr val="accent3"/>
                </a:solidFill>
              </a:rPr>
              <a:t>Time to live: </a:t>
            </a:r>
            <a:r>
              <a:rPr lang="en-US" sz="3200" dirty="0"/>
              <a:t>it is used to control the maximum number hops visited by the datagram.</a:t>
            </a:r>
          </a:p>
          <a:p>
            <a:pPr eaLnBrk="1" hangingPunct="1"/>
            <a:r>
              <a:rPr lang="en-US" sz="3200" dirty="0">
                <a:solidFill>
                  <a:schemeClr val="accent3"/>
                </a:solidFill>
              </a:rPr>
              <a:t>Protocol: </a:t>
            </a:r>
            <a:r>
              <a:rPr lang="en-US" sz="3200" dirty="0"/>
              <a:t>defines the higher-level protocol that uses the services of the IPV4 layer.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536699" y="554227"/>
            <a:ext cx="8270239" cy="782441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/>
              <a:t>IPv4 Datagram Format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>
          <a:xfrm>
            <a:off x="1090675" y="1483867"/>
            <a:ext cx="8352790" cy="2875322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>
                <a:solidFill>
                  <a:schemeClr val="accent3"/>
                </a:solidFill>
              </a:rPr>
              <a:t>Checksum: </a:t>
            </a:r>
            <a:r>
              <a:rPr lang="en-US" dirty="0"/>
              <a:t>1’s compliment checksum.</a:t>
            </a:r>
          </a:p>
          <a:p>
            <a:pPr eaLnBrk="1" hangingPunct="1"/>
            <a:r>
              <a:rPr lang="en-US" dirty="0">
                <a:solidFill>
                  <a:schemeClr val="accent3"/>
                </a:solidFill>
              </a:rPr>
              <a:t>Source address: </a:t>
            </a:r>
            <a:r>
              <a:rPr lang="en-US" dirty="0"/>
              <a:t>is the IPv4 address of the source.</a:t>
            </a:r>
          </a:p>
          <a:p>
            <a:pPr eaLnBrk="1" hangingPunct="1"/>
            <a:r>
              <a:rPr lang="en-US" dirty="0">
                <a:solidFill>
                  <a:schemeClr val="accent3"/>
                </a:solidFill>
              </a:rPr>
              <a:t>Destination address: </a:t>
            </a:r>
            <a:r>
              <a:rPr lang="en-US" dirty="0"/>
              <a:t>is the IPv4 address of the source.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900" y="5381625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2400" dirty="0"/>
              <a:t>The total length field defines the total length of the datagram including the header.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6822" y="264667"/>
            <a:ext cx="4603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 </a:t>
            </a:r>
            <a:r>
              <a:rPr spc="-10" dirty="0"/>
              <a:t>Internetworking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835" y="1145539"/>
            <a:ext cx="8862060" cy="5187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5080" indent="-226060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Char char="•"/>
              <a:tabLst>
                <a:tab pos="239395" algn="l"/>
              </a:tabLst>
            </a:pP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differ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various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ways,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when 	</a:t>
            </a:r>
            <a:r>
              <a:rPr sz="3600" dirty="0">
                <a:latin typeface="Times New Roman"/>
                <a:cs typeface="Times New Roman"/>
              </a:rPr>
              <a:t>multiple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3200"/>
                </a:solidFill>
                <a:latin typeface="Times New Roman"/>
                <a:cs typeface="Times New Roman"/>
              </a:rPr>
              <a:t>interconnected</a:t>
            </a:r>
            <a:r>
              <a:rPr sz="3600" spc="-10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3200"/>
                </a:solidFill>
                <a:latin typeface="Times New Roman"/>
                <a:cs typeface="Times New Roman"/>
              </a:rPr>
              <a:t>problems 	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occur.</a:t>
            </a:r>
            <a:endParaRPr sz="3600">
              <a:latin typeface="Times New Roman"/>
              <a:cs typeface="Times New Roman"/>
            </a:endParaRPr>
          </a:p>
          <a:p>
            <a:pPr marL="238125" marR="295275" indent="-226060">
              <a:lnSpc>
                <a:spcPct val="100099"/>
              </a:lnSpc>
              <a:spcBef>
                <a:spcPts val="860"/>
              </a:spcBef>
              <a:buClr>
                <a:srgbClr val="3232CC"/>
              </a:buClr>
              <a:buChar char="•"/>
              <a:tabLst>
                <a:tab pos="239395" algn="l"/>
              </a:tabLst>
            </a:pPr>
            <a:r>
              <a:rPr sz="3600" dirty="0">
                <a:latin typeface="Times New Roman"/>
                <a:cs typeface="Times New Roman"/>
              </a:rPr>
              <a:t>Sometimes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problems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finessed</a:t>
            </a:r>
            <a:r>
              <a:rPr sz="3600" spc="-9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FF3200"/>
                </a:solidFill>
                <a:latin typeface="Times New Roman"/>
                <a:cs typeface="Times New Roman"/>
              </a:rPr>
              <a:t>by 	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tunneling</a:t>
            </a:r>
            <a:r>
              <a:rPr sz="3600" spc="-9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packet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through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hostile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network, 	</a:t>
            </a:r>
            <a:r>
              <a:rPr sz="3600" dirty="0">
                <a:latin typeface="Times New Roman"/>
                <a:cs typeface="Times New Roman"/>
              </a:rPr>
              <a:t>but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if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source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destination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are 	</a:t>
            </a:r>
            <a:r>
              <a:rPr sz="3600" dirty="0">
                <a:latin typeface="Times New Roman"/>
                <a:cs typeface="Times New Roman"/>
              </a:rPr>
              <a:t>different,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approach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fails.</a:t>
            </a:r>
            <a:endParaRPr sz="3600">
              <a:latin typeface="Times New Roman"/>
              <a:cs typeface="Times New Roman"/>
            </a:endParaRPr>
          </a:p>
          <a:p>
            <a:pPr marL="238125" marR="207645" indent="-22606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Char char="•"/>
              <a:tabLst>
                <a:tab pos="239395" algn="l"/>
              </a:tabLst>
            </a:pPr>
            <a:r>
              <a:rPr sz="3600" dirty="0">
                <a:latin typeface="Times New Roman"/>
                <a:cs typeface="Times New Roman"/>
              </a:rPr>
              <a:t>When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different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have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different 	</a:t>
            </a:r>
            <a:r>
              <a:rPr sz="3600" dirty="0">
                <a:latin typeface="Times New Roman"/>
                <a:cs typeface="Times New Roman"/>
              </a:rPr>
              <a:t>maximum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packet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sizes,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fragmentation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may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be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3911" y="6308849"/>
            <a:ext cx="188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called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for.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679700" y="809625"/>
            <a:ext cx="4650986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300" b="1" i="1" dirty="0">
                <a:latin typeface="Times New Roman" pitchFamily="18" charset="0"/>
              </a:rPr>
              <a:t>Protocol field and encapsulated data</a:t>
            </a: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2802807"/>
            <a:ext cx="8011160" cy="240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279900" y="1343025"/>
            <a:ext cx="2071754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2300" b="1" i="1" dirty="0">
                <a:latin typeface="Times New Roman" pitchFamily="18" charset="0"/>
              </a:rPr>
              <a:t>Protocol values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9136" y="2032517"/>
            <a:ext cx="5996473" cy="435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 bwMode="auto">
          <a:xfrm>
            <a:off x="1460499" y="554227"/>
            <a:ext cx="8346439" cy="782441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Fields Related to Fragmentation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 bwMode="auto">
          <a:xfrm>
            <a:off x="1090675" y="1483867"/>
            <a:ext cx="8352790" cy="5645311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</a:bodyPr>
          <a:lstStyle/>
          <a:p>
            <a:r>
              <a:rPr lang="en-US" b="1"/>
              <a:t>Identification:</a:t>
            </a:r>
            <a:r>
              <a:rPr lang="en-US"/>
              <a:t> identifies a datagram originating from the source host. A combination of the identification and source address must uniquely define a datagram as it leaves the source node.</a:t>
            </a:r>
          </a:p>
          <a:p>
            <a:r>
              <a:rPr lang="en-US" b="1"/>
              <a:t>Flags: </a:t>
            </a:r>
            <a:r>
              <a:rPr lang="en-US"/>
              <a:t>see next slide.</a:t>
            </a:r>
          </a:p>
          <a:p>
            <a:r>
              <a:rPr lang="en-US" b="1"/>
              <a:t>Fragmentation offset: </a:t>
            </a:r>
            <a:r>
              <a:rPr lang="en-US"/>
              <a:t>is the offset of the data in the original datagram measured in </a:t>
            </a:r>
            <a:r>
              <a:rPr lang="en-US" u="sng"/>
              <a:t>units of 8 bytes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7058660"/>
            <a:ext cx="2227792" cy="504190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r>
              <a:rPr lang="en-US"/>
              <a:t>20.</a:t>
            </a:r>
            <a:fld id="{2FAFA060-1515-40D7-A896-6911F3C4D9CC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213100" y="885825"/>
            <a:ext cx="4577247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2300" b="1" i="1" dirty="0">
                <a:latin typeface="Times New Roman" pitchFamily="18" charset="0"/>
              </a:rPr>
              <a:t>Flags (3 bits) used in fragmentation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3891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9568" y="2016761"/>
            <a:ext cx="6460596" cy="81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308099" y="3361267"/>
            <a:ext cx="9117965" cy="355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3200" dirty="0">
                <a:latin typeface="Times New Roman" pitchFamily="18" charset="0"/>
              </a:rPr>
              <a:t> first bit:  reserved (not used)</a:t>
            </a:r>
          </a:p>
          <a:p>
            <a:pPr algn="just">
              <a:buFont typeface="Arial" charset="0"/>
              <a:buChar char="•"/>
            </a:pPr>
            <a:r>
              <a:rPr lang="en-US" sz="3200" dirty="0">
                <a:latin typeface="Times New Roman" pitchFamily="18" charset="0"/>
              </a:rPr>
              <a:t> second bit:   = 1 requires the packet not to be fragmented</a:t>
            </a:r>
          </a:p>
          <a:p>
            <a:pPr algn="just"/>
            <a:r>
              <a:rPr lang="en-US" sz="3200" dirty="0">
                <a:latin typeface="Times New Roman" pitchFamily="18" charset="0"/>
              </a:rPr>
              <a:t>                       drops the packet if it is &gt; MTU</a:t>
            </a:r>
          </a:p>
          <a:p>
            <a:pPr algn="just"/>
            <a:endParaRPr lang="en-US" sz="3200" dirty="0">
              <a:latin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3200" dirty="0">
                <a:latin typeface="Times New Roman" pitchFamily="18" charset="0"/>
              </a:rPr>
              <a:t> third bit: =1 more fragmented packets later</a:t>
            </a:r>
          </a:p>
          <a:p>
            <a:pPr algn="just"/>
            <a:r>
              <a:rPr lang="en-US" sz="3200" dirty="0">
                <a:latin typeface="Times New Roman" pitchFamily="18" charset="0"/>
              </a:rPr>
              <a:t>                 =0 the last fragmented packet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1689099" y="1260475"/>
            <a:ext cx="8534401" cy="404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 marL="333228" indent="-333228" algn="just">
              <a:buFont typeface="Arial" charset="0"/>
              <a:buChar char="•"/>
            </a:pPr>
            <a:r>
              <a:rPr lang="en-US" sz="3200" i="1" dirty="0">
                <a:latin typeface="Times New Roman" pitchFamily="18" charset="0"/>
              </a:rPr>
              <a:t> IPv4 checksum use the 1’s compliment method (chapter 10)</a:t>
            </a:r>
          </a:p>
          <a:p>
            <a:pPr marL="333228" indent="-333228" algn="just">
              <a:buFont typeface="Arial" charset="0"/>
              <a:buChar char="•"/>
            </a:pPr>
            <a:r>
              <a:rPr lang="en-US" sz="3200" i="1" dirty="0">
                <a:latin typeface="Times New Roman" pitchFamily="18" charset="0"/>
              </a:rPr>
              <a:t>Checksum only computes for IP header, not data</a:t>
            </a:r>
          </a:p>
          <a:p>
            <a:pPr marL="854801" lvl="1" indent="-333228" algn="just">
              <a:buFont typeface="Arial" charset="0"/>
              <a:buChar char="•"/>
            </a:pPr>
            <a:r>
              <a:rPr lang="en-US" sz="3200" i="1" dirty="0">
                <a:latin typeface="Times New Roman" pitchFamily="18" charset="0"/>
              </a:rPr>
              <a:t>Upper layer has checksum for data portion</a:t>
            </a:r>
          </a:p>
          <a:p>
            <a:pPr marL="854801" lvl="1" indent="-333228" algn="just">
              <a:buFont typeface="Arial" charset="0"/>
              <a:buChar char="•"/>
            </a:pPr>
            <a:r>
              <a:rPr lang="en-US" sz="3200" i="1" dirty="0">
                <a:latin typeface="Times New Roman" pitchFamily="18" charset="0"/>
              </a:rPr>
              <a:t>Header always changes in each router</a:t>
            </a:r>
          </a:p>
          <a:p>
            <a:pPr marL="333228" indent="-333228" algn="just">
              <a:buFont typeface="Arial" charset="0"/>
              <a:buChar char="•"/>
            </a:pPr>
            <a:r>
              <a:rPr lang="en-US" sz="3200" i="1" dirty="0">
                <a:latin typeface="Times New Roman" pitchFamily="18" charset="0"/>
              </a:rPr>
              <a:t>Header is chunked to 16-bit sections for computing</a:t>
            </a:r>
          </a:p>
          <a:p>
            <a:pPr marL="333228" indent="-333228" algn="just">
              <a:buFont typeface="Arial" charset="0"/>
              <a:buChar char="•"/>
            </a:pP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3441700" y="200025"/>
            <a:ext cx="2985466" cy="6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3200" i="1" dirty="0">
                <a:solidFill>
                  <a:schemeClr val="hlink"/>
                </a:solidFill>
                <a:latin typeface="Times New Roman" pitchFamily="18" charset="0"/>
              </a:rPr>
              <a:t>IPv4 </a:t>
            </a:r>
            <a:r>
              <a:rPr lang="en-US" sz="3600" i="1" dirty="0">
                <a:solidFill>
                  <a:schemeClr val="hlink"/>
                </a:solidFill>
                <a:latin typeface="Times New Roman" pitchFamily="18" charset="0"/>
              </a:rPr>
              <a:t>Checksum</a:t>
            </a:r>
            <a:endParaRPr lang="en-US" sz="3200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Text Box 3"/>
          <p:cNvSpPr txBox="1">
            <a:spLocks noChangeArrowheads="1"/>
          </p:cNvSpPr>
          <p:nvPr/>
        </p:nvSpPr>
        <p:spPr bwMode="auto">
          <a:xfrm>
            <a:off x="4660900" y="504825"/>
            <a:ext cx="1010566" cy="59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pPr algn="ctr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IPv6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4060" y="7058661"/>
            <a:ext cx="210732" cy="42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endParaRPr lang="es-ES" sz="2100" dirty="0">
              <a:latin typeface="Times New Roman" pitchFamily="18" charset="0"/>
            </a:endParaRPr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1765299" y="1764666"/>
            <a:ext cx="8001001" cy="4537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15" tIns="52157" rIns="104315" bIns="52157" anchor="ctr">
            <a:spAutoFit/>
          </a:bodyPr>
          <a:lstStyle/>
          <a:p>
            <a:pPr algn="just" eaLnBrk="1" hangingPunct="1">
              <a:buFont typeface="Wingdings" pitchFamily="2" charset="2"/>
              <a:buChar char="v"/>
              <a:defRPr/>
            </a:pP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network layer protocol in the TCP/IP protocol suite is currently IPv4. </a:t>
            </a: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en-US" sz="32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Although IPv4 is well designed, data communication has evolved since the inception of IPv4 in the 1970s. </a:t>
            </a:r>
          </a:p>
          <a:p>
            <a:pPr algn="just" eaLnBrk="1" hangingPunct="1">
              <a:defRPr/>
            </a:pPr>
            <a:endParaRPr lang="en-US" sz="32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 has some deficiencies that make it unsuitable for the fast-growing Internet.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2920" y="428625"/>
            <a:ext cx="8920480" cy="782441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s-ES" dirty="0"/>
              <a:t>IPv6: 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31899" y="1483867"/>
            <a:ext cx="8211565" cy="3983317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Larger address space.</a:t>
            </a:r>
          </a:p>
          <a:p>
            <a:pPr marL="742950" indent="-742950">
              <a:buFont typeface="+mj-lt"/>
              <a:buAutoNum type="arabicPeriod"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Better header format.</a:t>
            </a:r>
          </a:p>
          <a:p>
            <a:pPr marL="742950" indent="-742950">
              <a:buFont typeface="+mj-lt"/>
              <a:buAutoNum type="arabicPeriod"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New options.</a:t>
            </a:r>
          </a:p>
          <a:p>
            <a:pPr marL="742950" indent="-742950">
              <a:buFont typeface="+mj-lt"/>
              <a:buAutoNum type="arabicPeriod"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Allowance for extensions.</a:t>
            </a:r>
          </a:p>
          <a:p>
            <a:pPr marL="742950" indent="-742950">
              <a:buFont typeface="+mj-lt"/>
              <a:buAutoNum type="arabicPeriod"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Support for resource allocation.</a:t>
            </a:r>
          </a:p>
          <a:p>
            <a:pPr marL="742950" indent="-742950">
              <a:buFont typeface="+mj-lt"/>
              <a:buAutoNum type="arabicPeriod"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Support for more security.</a:t>
            </a:r>
          </a:p>
          <a:p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908300" y="885825"/>
            <a:ext cx="4489083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300" b="1" i="1" dirty="0">
                <a:latin typeface="Times New Roman" pitchFamily="18" charset="0"/>
              </a:rPr>
              <a:t>IPv6 datagram header and payload</a:t>
            </a: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5120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2562225"/>
            <a:ext cx="8080354" cy="286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1917700" y="504825"/>
            <a:ext cx="6052010" cy="59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TRANSITION FROM IPv4 TO IPv6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9624060" y="7058661"/>
            <a:ext cx="210732" cy="42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endParaRPr lang="es-ES" sz="2100" dirty="0">
              <a:latin typeface="Times New Roman" pitchFamily="18" charset="0"/>
            </a:endParaRPr>
          </a:p>
        </p:txBody>
      </p:sp>
      <p:sp>
        <p:nvSpPr>
          <p:cNvPr id="860165" name="Rectangle 5"/>
          <p:cNvSpPr>
            <a:spLocks noChangeArrowheads="1"/>
          </p:cNvSpPr>
          <p:nvPr/>
        </p:nvSpPr>
        <p:spPr bwMode="auto">
          <a:xfrm>
            <a:off x="1460499" y="1680633"/>
            <a:ext cx="8341783" cy="355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15" tIns="52157" rIns="104315" bIns="52157" anchor="ctr">
            <a:spAutoFit/>
          </a:bodyPr>
          <a:lstStyle/>
          <a:p>
            <a:pPr algn="just"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Because of the huge number of systems on the Internet, the transition from IPv4 to IPv6 cannot happen suddenly. It takes a considerable amount of time before every system in the Internet can move from IPv4 to IPv6. The transition must be smooth to prevent any problems between IPv4 and IPv6 systems.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5300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3365500" y="885825"/>
            <a:ext cx="3408659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2300" b="1" i="1" dirty="0">
                <a:latin typeface="Times New Roman" pitchFamily="18" charset="0"/>
              </a:rPr>
              <a:t>Three transition strategies</a:t>
            </a:r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5530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0" y="2486025"/>
            <a:ext cx="8103593" cy="231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2810">
              <a:lnSpc>
                <a:spcPct val="100000"/>
              </a:lnSpc>
              <a:spcBef>
                <a:spcPts val="100"/>
              </a:spcBef>
            </a:pPr>
            <a:r>
              <a:rPr spc="-10"/>
              <a:t>Internetworking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00275" y="1552447"/>
            <a:ext cx="6960234" cy="46355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960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dirty="0">
                <a:latin typeface="Times New Roman"/>
                <a:cs typeface="Times New Roman"/>
              </a:rPr>
              <a:t>How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Differ</a:t>
            </a:r>
            <a:endParaRPr sz="36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865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dirty="0">
                <a:latin typeface="Times New Roman"/>
                <a:cs typeface="Times New Roman"/>
              </a:rPr>
              <a:t>How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Connected</a:t>
            </a:r>
            <a:endParaRPr sz="36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865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dirty="0">
                <a:latin typeface="Times New Roman"/>
                <a:cs typeface="Times New Roman"/>
              </a:rPr>
              <a:t>Concatenated</a:t>
            </a:r>
            <a:r>
              <a:rPr sz="3600" spc="-1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Virtual</a:t>
            </a:r>
            <a:r>
              <a:rPr sz="3600" spc="-1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Circuits</a:t>
            </a:r>
            <a:endParaRPr sz="36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865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dirty="0">
                <a:latin typeface="Times New Roman"/>
                <a:cs typeface="Times New Roman"/>
              </a:rPr>
              <a:t>Connectionless</a:t>
            </a:r>
            <a:r>
              <a:rPr sz="3600" spc="-19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Internetworking</a:t>
            </a:r>
            <a:endParaRPr sz="36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spc="-10" dirty="0">
                <a:latin typeface="Times New Roman"/>
                <a:cs typeface="Times New Roman"/>
              </a:rPr>
              <a:t>Tunneling</a:t>
            </a:r>
            <a:endParaRPr sz="36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865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dirty="0">
                <a:latin typeface="Times New Roman"/>
                <a:cs typeface="Times New Roman"/>
              </a:rPr>
              <a:t>Internetwork</a:t>
            </a:r>
            <a:r>
              <a:rPr sz="3600" spc="-1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Routing</a:t>
            </a:r>
            <a:endParaRPr sz="36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865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spc="-10" dirty="0">
                <a:latin typeface="Times New Roman"/>
                <a:cs typeface="Times New Roman"/>
              </a:rPr>
              <a:t>Fragmentation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508500" y="809625"/>
            <a:ext cx="1513909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300" b="1" i="1" dirty="0">
                <a:latin typeface="Times New Roman" pitchFamily="18" charset="0"/>
              </a:rPr>
              <a:t>Dual stack</a:t>
            </a:r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178223" y="7058660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563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1630" y="1952625"/>
            <a:ext cx="8291870" cy="427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Text Box 7"/>
          <p:cNvSpPr txBox="1">
            <a:spLocks noChangeArrowheads="1"/>
          </p:cNvSpPr>
          <p:nvPr/>
        </p:nvSpPr>
        <p:spPr bwMode="auto">
          <a:xfrm>
            <a:off x="1308100" y="6386407"/>
            <a:ext cx="8809995" cy="53622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Host uses DNS query result to determine which IP to use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7348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898900" y="809625"/>
            <a:ext cx="2512580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300" b="1" i="1" dirty="0">
                <a:latin typeface="Times New Roman" pitchFamily="18" charset="0"/>
              </a:rPr>
              <a:t>Tunneling strategy</a:t>
            </a: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5735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2352887"/>
            <a:ext cx="8850630" cy="283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1808224" y="5798185"/>
            <a:ext cx="7073122" cy="5977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</a:rPr>
              <a:t>Popular used right now in many countries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8372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3898900" y="885825"/>
            <a:ext cx="3540105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2300" b="1" i="1" dirty="0">
                <a:latin typeface="Times New Roman" pitchFamily="18" charset="0"/>
              </a:rPr>
              <a:t>Header translation strategy</a:t>
            </a:r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5837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0500" y="2879836"/>
            <a:ext cx="8698230" cy="216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765300" y="428625"/>
            <a:ext cx="6475203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2300" b="1" i="1" dirty="0">
                <a:latin typeface="Times New Roman" pitchFamily="18" charset="0"/>
              </a:rPr>
              <a:t>Comparison between IPv4 and IPv6 packet headers</a:t>
            </a:r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1008380"/>
            <a:ext cx="8861518" cy="520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1876425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100" y="1266825"/>
            <a:ext cx="8610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DATAGRAM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1647825"/>
            <a:ext cx="765968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IP PROTOCOL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20875"/>
            <a:ext cx="7467600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HEADER FORMAT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105025"/>
            <a:ext cx="8686799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HEADER FORMAT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1800" y="1800225"/>
            <a:ext cx="8521700" cy="461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395732"/>
            <a:ext cx="800099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9700" algn="ctr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Internetworking </a:t>
            </a:r>
            <a:r>
              <a:rPr sz="4000" dirty="0"/>
              <a:t>Connecting</a:t>
            </a:r>
            <a:r>
              <a:rPr sz="4000" spc="-140" dirty="0"/>
              <a:t> </a:t>
            </a:r>
            <a:r>
              <a:rPr sz="4000" spc="-10" dirty="0"/>
              <a:t>Networks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844798" y="6086345"/>
            <a:ext cx="498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interconnected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044" y="2185416"/>
            <a:ext cx="7821168" cy="379143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HEADER FORMAT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4300" y="1949450"/>
            <a:ext cx="8610599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0500" y="1118107"/>
            <a:ext cx="8686800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785">
              <a:lnSpc>
                <a:spcPct val="100000"/>
              </a:lnSpc>
              <a:spcBef>
                <a:spcPts val="100"/>
              </a:spcBef>
            </a:pPr>
            <a:r>
              <a:rPr sz="4400">
                <a:solidFill>
                  <a:srgbClr val="FF0000"/>
                </a:solidFill>
                <a:latin typeface="Times New Roman"/>
                <a:cs typeface="Times New Roman"/>
              </a:rPr>
              <a:t>IP</a:t>
            </a:r>
            <a:r>
              <a:rPr sz="4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FF0000"/>
                </a:solidFill>
                <a:latin typeface="Times New Roman"/>
                <a:cs typeface="Times New Roman"/>
              </a:rPr>
              <a:t>Addresses</a:t>
            </a:r>
            <a:endParaRPr sz="4400">
              <a:latin typeface="Times New Roman"/>
              <a:cs typeface="Times New Roman"/>
            </a:endParaRPr>
          </a:p>
          <a:p>
            <a:pPr marL="71755" marR="5080" indent="-68580">
              <a:lnSpc>
                <a:spcPct val="100099"/>
              </a:lnSpc>
              <a:spcBef>
                <a:spcPts val="377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Every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host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router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internet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IP</a:t>
            </a:r>
            <a:r>
              <a:rPr sz="3200" spc="-8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ADDRESS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encodes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its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NETWORK</a:t>
            </a:r>
            <a:r>
              <a:rPr sz="3200" spc="-13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NUMBER</a:t>
            </a:r>
            <a:r>
              <a:rPr sz="3200" spc="-13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3200"/>
                </a:solidFill>
                <a:latin typeface="Times New Roman"/>
                <a:cs typeface="Times New Roman"/>
              </a:rPr>
              <a:t>HOST </a:t>
            </a:r>
            <a:r>
              <a:rPr sz="3200" spc="-10">
                <a:solidFill>
                  <a:srgbClr val="FF3200"/>
                </a:solidFill>
                <a:latin typeface="Times New Roman"/>
                <a:cs typeface="Times New Roman"/>
              </a:rPr>
              <a:t>NUMBER</a:t>
            </a:r>
            <a:r>
              <a:rPr sz="3200" spc="-10">
                <a:latin typeface="Times New Roman"/>
                <a:cs typeface="Times New Roman"/>
              </a:rPr>
              <a:t>.</a:t>
            </a:r>
            <a:endParaRPr lang="en-US" sz="3200" spc="-10" dirty="0">
              <a:latin typeface="Times New Roman"/>
              <a:cs typeface="Times New Roman"/>
            </a:endParaRPr>
          </a:p>
          <a:p>
            <a:pPr marL="71755" marR="5080" indent="-68580">
              <a:lnSpc>
                <a:spcPct val="100099"/>
              </a:lnSpc>
              <a:spcBef>
                <a:spcPts val="377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endParaRPr sz="3200">
              <a:latin typeface="Times New Roman"/>
              <a:cs typeface="Times New Roman"/>
            </a:endParaRPr>
          </a:p>
          <a:p>
            <a:pPr marL="71755" marR="68580" indent="-68580" algn="just">
              <a:lnSpc>
                <a:spcPct val="100099"/>
              </a:lnSpc>
              <a:spcBef>
                <a:spcPts val="86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	The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combination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unique: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principle,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no </a:t>
            </a:r>
            <a:r>
              <a:rPr sz="3200" dirty="0">
                <a:latin typeface="Times New Roman"/>
                <a:cs typeface="Times New Roman"/>
              </a:rPr>
              <a:t>two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internet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same </a:t>
            </a:r>
            <a:r>
              <a:rPr sz="3200" dirty="0">
                <a:latin typeface="Times New Roman"/>
                <a:cs typeface="Times New Roman"/>
              </a:rPr>
              <a:t>IP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4300" y="1647825"/>
            <a:ext cx="8991600" cy="52828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68580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	All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IP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addresses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32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are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SOURCE</a:t>
            </a:r>
            <a:r>
              <a:rPr sz="3200" spc="-8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ADDRESS</a:t>
            </a:r>
            <a:r>
              <a:rPr sz="3200" spc="-7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DESTINATION</a:t>
            </a:r>
            <a:r>
              <a:rPr sz="3200" spc="-114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ADDRESS</a:t>
            </a:r>
            <a:r>
              <a:rPr sz="3200" spc="-114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fields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3200"/>
                </a:solidFill>
                <a:latin typeface="Times New Roman"/>
                <a:cs typeface="Times New Roman"/>
              </a:rPr>
              <a:t>IP</a:t>
            </a:r>
            <a:endParaRPr sz="32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3200" spc="-10">
                <a:latin typeface="Times New Roman"/>
                <a:cs typeface="Times New Roman"/>
              </a:rPr>
              <a:t>packets.</a:t>
            </a:r>
            <a:endParaRPr lang="en-US" sz="3200" spc="-10" dirty="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71755" marR="259715" indent="-6858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	For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several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decades,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IP</a:t>
            </a:r>
            <a:r>
              <a:rPr sz="3200" spc="-7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addresses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were </a:t>
            </a:r>
            <a:r>
              <a:rPr sz="3200" dirty="0">
                <a:latin typeface="Times New Roman"/>
                <a:cs typeface="Times New Roman"/>
              </a:rPr>
              <a:t>divided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FIVE</a:t>
            </a:r>
            <a:r>
              <a:rPr sz="3200" spc="-7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FF3200"/>
                </a:solidFill>
                <a:latin typeface="Times New Roman"/>
                <a:cs typeface="Times New Roman"/>
              </a:rPr>
              <a:t>CATEGORIES</a:t>
            </a:r>
            <a:r>
              <a:rPr sz="3200" spc="-10">
                <a:latin typeface="Times New Roman"/>
                <a:cs typeface="Times New Roman"/>
              </a:rPr>
              <a:t>.</a:t>
            </a:r>
            <a:endParaRPr lang="en-US" sz="3200" spc="-10" dirty="0">
              <a:latin typeface="Times New Roman"/>
              <a:cs typeface="Times New Roman"/>
            </a:endParaRPr>
          </a:p>
          <a:p>
            <a:pPr marL="71755" marR="259715" indent="-6858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endParaRPr sz="3200">
              <a:latin typeface="Times New Roman"/>
              <a:cs typeface="Times New Roman"/>
            </a:endParaRPr>
          </a:p>
          <a:p>
            <a:pPr marL="71755" marR="592455" indent="-68580">
              <a:lnSpc>
                <a:spcPct val="100299"/>
              </a:lnSpc>
              <a:spcBef>
                <a:spcPts val="85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	This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allocatıon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called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CLASSFUL</a:t>
            </a:r>
            <a:r>
              <a:rPr sz="3200" spc="-14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3200"/>
                </a:solidFill>
                <a:latin typeface="Times New Roman"/>
                <a:cs typeface="Times New Roman"/>
              </a:rPr>
              <a:t>ADDRESING.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3914" y="6086345"/>
            <a:ext cx="237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IP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formats.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2683" y="2001011"/>
            <a:ext cx="752094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300" y="1800225"/>
            <a:ext cx="8198484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68580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	CLASS</a:t>
            </a:r>
            <a:r>
              <a:rPr sz="3200" spc="-7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A</a:t>
            </a:r>
            <a:r>
              <a:rPr sz="3200" spc="-5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format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allows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128 </a:t>
            </a:r>
            <a:r>
              <a:rPr sz="3200" dirty="0">
                <a:latin typeface="Times New Roman"/>
                <a:cs typeface="Times New Roman"/>
              </a:rPr>
              <a:t>networks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16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million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hosts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B</a:t>
            </a:r>
            <a:r>
              <a:rPr sz="3200" spc="-6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3200"/>
                </a:solidFill>
                <a:latin typeface="Times New Roman"/>
                <a:cs typeface="Times New Roman"/>
              </a:rPr>
              <a:t>- </a:t>
            </a:r>
            <a:r>
              <a:rPr sz="3200" dirty="0">
                <a:latin typeface="Times New Roman"/>
                <a:cs typeface="Times New Roman"/>
              </a:rPr>
              <a:t>16,384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networks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64K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hosts,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C</a:t>
            </a:r>
            <a:r>
              <a:rPr sz="3200" spc="-5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-</a:t>
            </a:r>
            <a:r>
              <a:rPr sz="3200" spc="-5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million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networks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(e.g.,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LANs)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256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hosts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(although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few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are </a:t>
            </a:r>
            <a:r>
              <a:rPr sz="3200" dirty="0">
                <a:latin typeface="Times New Roman"/>
                <a:cs typeface="Times New Roman"/>
              </a:rPr>
              <a:t>special),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D</a:t>
            </a:r>
            <a:r>
              <a:rPr sz="3200" spc="-7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multicast,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datagram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directed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multiple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hosts.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9100" y="1601215"/>
            <a:ext cx="8029828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335915" indent="-6858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	Addresses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beginning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1111</a:t>
            </a:r>
            <a:r>
              <a:rPr sz="3200" spc="-9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reserved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future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>
                <a:latin typeface="Times New Roman"/>
                <a:cs typeface="Times New Roman"/>
              </a:rPr>
              <a:t>use.</a:t>
            </a:r>
            <a:endParaRPr lang="en-US" sz="3200" spc="-20" dirty="0">
              <a:latin typeface="Times New Roman"/>
              <a:cs typeface="Times New Roman"/>
            </a:endParaRPr>
          </a:p>
          <a:p>
            <a:pPr marL="71755" marR="335915" indent="-6858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endParaRPr sz="3200">
              <a:latin typeface="Times New Roman"/>
              <a:cs typeface="Times New Roman"/>
            </a:endParaRPr>
          </a:p>
          <a:p>
            <a:pPr marL="71755" marR="5080" indent="-6858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	Over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500,000</a:t>
            </a:r>
            <a:r>
              <a:rPr sz="3200" spc="-9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networks</a:t>
            </a:r>
            <a:r>
              <a:rPr sz="3200" spc="-1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now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connected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Internet,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grows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every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>
                <a:latin typeface="Times New Roman"/>
                <a:cs typeface="Times New Roman"/>
              </a:rPr>
              <a:t>year.</a:t>
            </a:r>
            <a:endParaRPr lang="en-US" sz="3200" spc="-10" dirty="0">
              <a:latin typeface="Times New Roman"/>
              <a:cs typeface="Times New Roman"/>
            </a:endParaRPr>
          </a:p>
          <a:p>
            <a:pPr marL="71755" marR="5080" indent="-6858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endParaRPr sz="3200">
              <a:latin typeface="Times New Roman"/>
              <a:cs typeface="Times New Roman"/>
            </a:endParaRPr>
          </a:p>
          <a:p>
            <a:pPr marL="71755" marR="19685" indent="-69215">
              <a:lnSpc>
                <a:spcPct val="100200"/>
              </a:lnSpc>
              <a:spcBef>
                <a:spcPts val="85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0815" algn="l"/>
              </a:tabLst>
            </a:pPr>
            <a:r>
              <a:rPr sz="3200" dirty="0">
                <a:latin typeface="Times New Roman"/>
                <a:cs typeface="Times New Roman"/>
              </a:rPr>
              <a:t>	Network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managed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nonprofit </a:t>
            </a:r>
            <a:r>
              <a:rPr sz="3200" dirty="0">
                <a:latin typeface="Times New Roman"/>
                <a:cs typeface="Times New Roman"/>
              </a:rPr>
              <a:t>corporation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called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ICANN</a:t>
            </a:r>
            <a:r>
              <a:rPr sz="3200" spc="-12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(Internet </a:t>
            </a:r>
            <a:r>
              <a:rPr sz="3200" dirty="0">
                <a:latin typeface="Times New Roman"/>
                <a:cs typeface="Times New Roman"/>
              </a:rPr>
              <a:t>Corporation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Assigned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Names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Numbers)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avoid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conflicts.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9100" y="1647825"/>
            <a:ext cx="8160384" cy="5357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459105" indent="-69215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0815" algn="l"/>
              </a:tabLst>
            </a:pPr>
            <a:r>
              <a:rPr sz="3600" dirty="0">
                <a:latin typeface="Times New Roman"/>
                <a:cs typeface="Times New Roman"/>
              </a:rPr>
              <a:t>	Network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addresses,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which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32-</a:t>
            </a:r>
            <a:r>
              <a:rPr sz="3600" spc="-25" dirty="0">
                <a:latin typeface="Times New Roman"/>
                <a:cs typeface="Times New Roman"/>
              </a:rPr>
              <a:t>bit </a:t>
            </a:r>
            <a:r>
              <a:rPr sz="3600" dirty="0">
                <a:latin typeface="Times New Roman"/>
                <a:cs typeface="Times New Roman"/>
              </a:rPr>
              <a:t>numbers,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usually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written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3200"/>
                </a:solidFill>
                <a:latin typeface="Times New Roman"/>
                <a:cs typeface="Times New Roman"/>
              </a:rPr>
              <a:t>DOTTED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DECIMAL</a:t>
            </a:r>
            <a:r>
              <a:rPr sz="3600" spc="-18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>
                <a:solidFill>
                  <a:srgbClr val="FF3200"/>
                </a:solidFill>
                <a:latin typeface="Times New Roman"/>
                <a:cs typeface="Times New Roman"/>
              </a:rPr>
              <a:t>NOTATION</a:t>
            </a:r>
            <a:r>
              <a:rPr sz="3600" spc="-17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spc="-50">
                <a:solidFill>
                  <a:srgbClr val="FF3200"/>
                </a:solidFill>
                <a:latin typeface="Times New Roman"/>
                <a:cs typeface="Times New Roman"/>
              </a:rPr>
              <a:t>.</a:t>
            </a:r>
            <a:endParaRPr lang="en-US" sz="3600" spc="-50" dirty="0">
              <a:solidFill>
                <a:srgbClr val="FF3200"/>
              </a:solidFill>
              <a:latin typeface="Times New Roman"/>
              <a:cs typeface="Times New Roman"/>
            </a:endParaRPr>
          </a:p>
          <a:p>
            <a:pPr marL="71755" marR="459105" indent="-69215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0815" algn="l"/>
              </a:tabLst>
            </a:pPr>
            <a:endParaRPr sz="3600">
              <a:latin typeface="Times New Roman"/>
              <a:cs typeface="Times New Roman"/>
            </a:endParaRPr>
          </a:p>
          <a:p>
            <a:pPr marL="71755" marR="5080" indent="-68580">
              <a:lnSpc>
                <a:spcPct val="100299"/>
              </a:lnSpc>
              <a:spcBef>
                <a:spcPts val="85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600" dirty="0">
                <a:latin typeface="Times New Roman"/>
                <a:cs typeface="Times New Roman"/>
              </a:rPr>
              <a:t>	In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format,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each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4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bytes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written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decimal,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from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20">
                <a:latin typeface="Times New Roman"/>
                <a:cs typeface="Times New Roman"/>
              </a:rPr>
              <a:t>255.</a:t>
            </a:r>
            <a:endParaRPr lang="en-US" sz="3600" spc="-20" dirty="0">
              <a:latin typeface="Times New Roman"/>
              <a:cs typeface="Times New Roman"/>
            </a:endParaRPr>
          </a:p>
          <a:p>
            <a:pPr marL="71755" marR="5080" indent="-68580">
              <a:lnSpc>
                <a:spcPct val="100299"/>
              </a:lnSpc>
              <a:spcBef>
                <a:spcPts val="85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endParaRPr sz="3600">
              <a:latin typeface="Times New Roman"/>
              <a:cs typeface="Times New Roman"/>
            </a:endParaRPr>
          </a:p>
          <a:p>
            <a:pPr marL="71755" marR="715645" indent="-68580">
              <a:lnSpc>
                <a:spcPct val="100000"/>
              </a:lnSpc>
              <a:spcBef>
                <a:spcPts val="86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600" dirty="0">
                <a:latin typeface="Times New Roman"/>
                <a:cs typeface="Times New Roman"/>
              </a:rPr>
              <a:t>	The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lowest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IP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0.0.0.0</a:t>
            </a:r>
            <a:r>
              <a:rPr sz="3600" spc="-6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highest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3200"/>
                </a:solidFill>
                <a:latin typeface="Times New Roman"/>
                <a:cs typeface="Times New Roman"/>
              </a:rPr>
              <a:t>255.255.255.255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4186" y="5597141"/>
            <a:ext cx="259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Special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IP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addresses.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500" y="1952625"/>
            <a:ext cx="8410956" cy="32522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32383" rIns="0" bIns="0" rtlCol="0">
            <a:spAutoFit/>
          </a:bodyPr>
          <a:lstStyle/>
          <a:p>
            <a:pPr marL="156845" marR="906780" indent="-6858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97222"/>
              <a:buChar char="•"/>
              <a:tabLst>
                <a:tab pos="156845" algn="l"/>
                <a:tab pos="256540" algn="l"/>
              </a:tabLst>
            </a:pPr>
            <a:r>
              <a:rPr dirty="0"/>
              <a:t>	The</a:t>
            </a:r>
            <a:r>
              <a:rPr spc="-65" dirty="0"/>
              <a:t> </a:t>
            </a:r>
            <a:r>
              <a:rPr dirty="0"/>
              <a:t>value</a:t>
            </a:r>
            <a:r>
              <a:rPr spc="-55" dirty="0"/>
              <a:t> </a:t>
            </a:r>
            <a:r>
              <a:rPr dirty="0">
                <a:solidFill>
                  <a:srgbClr val="FF3200"/>
                </a:solidFill>
              </a:rPr>
              <a:t>0</a:t>
            </a:r>
            <a:r>
              <a:rPr spc="-45" dirty="0">
                <a:solidFill>
                  <a:srgbClr val="FF3200"/>
                </a:solidFill>
              </a:rPr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20" dirty="0">
                <a:solidFill>
                  <a:srgbClr val="FF3200"/>
                </a:solidFill>
              </a:rPr>
              <a:t>-</a:t>
            </a:r>
            <a:r>
              <a:rPr dirty="0">
                <a:solidFill>
                  <a:srgbClr val="FF3200"/>
                </a:solidFill>
              </a:rPr>
              <a:t>1</a:t>
            </a:r>
            <a:r>
              <a:rPr spc="-50" dirty="0">
                <a:solidFill>
                  <a:srgbClr val="FF3200"/>
                </a:solidFill>
              </a:rPr>
              <a:t> </a:t>
            </a:r>
            <a:r>
              <a:rPr dirty="0"/>
              <a:t>(</a:t>
            </a:r>
            <a:r>
              <a:rPr dirty="0">
                <a:solidFill>
                  <a:srgbClr val="FF3200"/>
                </a:solidFill>
              </a:rPr>
              <a:t>all</a:t>
            </a:r>
            <a:r>
              <a:rPr spc="-40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1s</a:t>
            </a:r>
            <a:r>
              <a:rPr dirty="0"/>
              <a:t>)</a:t>
            </a:r>
            <a:r>
              <a:rPr spc="-50" dirty="0"/>
              <a:t> </a:t>
            </a:r>
            <a:r>
              <a:rPr dirty="0"/>
              <a:t>have</a:t>
            </a:r>
            <a:r>
              <a:rPr spc="-50" dirty="0"/>
              <a:t> </a:t>
            </a:r>
            <a:r>
              <a:rPr spc="-10" dirty="0"/>
              <a:t>special meanings.</a:t>
            </a:r>
          </a:p>
          <a:p>
            <a:pPr marL="257175" indent="-168275">
              <a:lnSpc>
                <a:spcPct val="100000"/>
              </a:lnSpc>
              <a:spcBef>
                <a:spcPts val="860"/>
              </a:spcBef>
              <a:buClr>
                <a:srgbClr val="3232CC"/>
              </a:buClr>
              <a:buSzPct val="97222"/>
              <a:buChar char="•"/>
              <a:tabLst>
                <a:tab pos="257175" algn="l"/>
              </a:tabLst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value</a:t>
            </a:r>
            <a:r>
              <a:rPr spc="-65" dirty="0"/>
              <a:t> </a:t>
            </a:r>
            <a:r>
              <a:rPr dirty="0">
                <a:solidFill>
                  <a:srgbClr val="FF3200"/>
                </a:solidFill>
              </a:rPr>
              <a:t>0</a:t>
            </a:r>
            <a:r>
              <a:rPr spc="-60" dirty="0">
                <a:solidFill>
                  <a:srgbClr val="FF3200"/>
                </a:solidFill>
              </a:rPr>
              <a:t> </a:t>
            </a:r>
            <a:r>
              <a:rPr dirty="0"/>
              <a:t>means</a:t>
            </a:r>
            <a:r>
              <a:rPr spc="-60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network</a:t>
            </a:r>
            <a:r>
              <a:rPr spc="-60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spc="-10" dirty="0"/>
              <a:t>host.</a:t>
            </a:r>
          </a:p>
          <a:p>
            <a:pPr marL="156845" marR="586105" indent="-68580">
              <a:lnSpc>
                <a:spcPct val="100000"/>
              </a:lnSpc>
              <a:spcBef>
                <a:spcPts val="880"/>
              </a:spcBef>
              <a:buClr>
                <a:srgbClr val="3232CC"/>
              </a:buClr>
              <a:buSzPct val="97222"/>
              <a:buChar char="•"/>
              <a:tabLst>
                <a:tab pos="156845" algn="l"/>
                <a:tab pos="256540" algn="l"/>
              </a:tabLst>
            </a:pPr>
            <a:r>
              <a:rPr dirty="0"/>
              <a:t>	The</a:t>
            </a:r>
            <a:r>
              <a:rPr spc="-45" dirty="0"/>
              <a:t> </a:t>
            </a:r>
            <a:r>
              <a:rPr dirty="0"/>
              <a:t>value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0" dirty="0">
                <a:solidFill>
                  <a:srgbClr val="FF3200"/>
                </a:solidFill>
              </a:rPr>
              <a:t>-</a:t>
            </a:r>
            <a:r>
              <a:rPr dirty="0">
                <a:solidFill>
                  <a:srgbClr val="FF3200"/>
                </a:solidFill>
              </a:rPr>
              <a:t>1</a:t>
            </a:r>
            <a:r>
              <a:rPr spc="-35" dirty="0">
                <a:solidFill>
                  <a:srgbClr val="FF3200"/>
                </a:solidFill>
              </a:rPr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used</a:t>
            </a:r>
            <a:r>
              <a:rPr spc="-4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broadcast </a:t>
            </a:r>
            <a:r>
              <a:rPr dirty="0"/>
              <a:t>address</a:t>
            </a:r>
            <a:r>
              <a:rPr spc="-6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mean</a:t>
            </a:r>
            <a:r>
              <a:rPr spc="-45" dirty="0"/>
              <a:t> </a:t>
            </a:r>
            <a:r>
              <a:rPr dirty="0"/>
              <a:t>all</a:t>
            </a:r>
            <a:r>
              <a:rPr spc="-60" dirty="0"/>
              <a:t> </a:t>
            </a:r>
            <a:r>
              <a:rPr dirty="0"/>
              <a:t>hosts</a:t>
            </a:r>
            <a:r>
              <a:rPr spc="-55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indicated network.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459" y="682243"/>
            <a:ext cx="926084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  <a:spcBef>
                <a:spcPts val="100"/>
              </a:spcBef>
            </a:pPr>
            <a:r>
              <a:rPr sz="4400"/>
              <a:t>CIDR</a:t>
            </a:r>
            <a:r>
              <a:rPr sz="4400" spc="-65"/>
              <a:t> </a:t>
            </a:r>
            <a:r>
              <a:rPr sz="4400" dirty="0"/>
              <a:t>–</a:t>
            </a:r>
            <a:r>
              <a:rPr sz="4400" spc="-50" dirty="0"/>
              <a:t> </a:t>
            </a:r>
            <a:r>
              <a:rPr sz="4400" dirty="0"/>
              <a:t>Classless</a:t>
            </a:r>
            <a:r>
              <a:rPr sz="4400" spc="-70" dirty="0"/>
              <a:t> </a:t>
            </a:r>
            <a:r>
              <a:rPr sz="4400" dirty="0"/>
              <a:t>InterDomain</a:t>
            </a:r>
            <a:r>
              <a:rPr sz="4400" spc="-65" dirty="0"/>
              <a:t> </a:t>
            </a:r>
            <a:r>
              <a:rPr sz="4400"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2575" y="2440939"/>
            <a:ext cx="7781925" cy="2881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68580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600" dirty="0">
                <a:latin typeface="Times New Roman"/>
                <a:cs typeface="Times New Roman"/>
              </a:rPr>
              <a:t>	The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basic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idea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CIDR</a:t>
            </a:r>
            <a:r>
              <a:rPr sz="3600" spc="-5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allocate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remaining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IP</a:t>
            </a:r>
            <a:r>
              <a:rPr sz="3600" spc="-8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addresses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variable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–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sized </a:t>
            </a:r>
            <a:r>
              <a:rPr sz="3600" dirty="0">
                <a:latin typeface="Times New Roman"/>
                <a:cs typeface="Times New Roman"/>
              </a:rPr>
              <a:t>blocks,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without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regard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classes.</a:t>
            </a:r>
            <a:endParaRPr sz="3600">
              <a:latin typeface="Times New Roman"/>
              <a:cs typeface="Times New Roman"/>
            </a:endParaRPr>
          </a:p>
          <a:p>
            <a:pPr marL="71755" marR="361315" indent="-68580">
              <a:lnSpc>
                <a:spcPct val="100299"/>
              </a:lnSpc>
              <a:spcBef>
                <a:spcPts val="85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600" dirty="0">
                <a:latin typeface="Times New Roman"/>
                <a:cs typeface="Times New Roman"/>
              </a:rPr>
              <a:t>	Dropping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classes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makes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forwarding </a:t>
            </a:r>
            <a:r>
              <a:rPr sz="3600" dirty="0">
                <a:latin typeface="Times New Roman"/>
                <a:cs typeface="Times New Roman"/>
              </a:rPr>
              <a:t>more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complicated.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581025"/>
            <a:ext cx="8534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7320" algn="ctr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Internetworking </a:t>
            </a:r>
            <a:r>
              <a:rPr sz="4000" dirty="0"/>
              <a:t>How</a:t>
            </a:r>
            <a:r>
              <a:rPr sz="4000" spc="-110" dirty="0"/>
              <a:t> </a:t>
            </a:r>
            <a:r>
              <a:rPr sz="4000" dirty="0"/>
              <a:t>Networks</a:t>
            </a:r>
            <a:r>
              <a:rPr sz="4000" spc="-110" dirty="0"/>
              <a:t> </a:t>
            </a:r>
            <a:r>
              <a:rPr sz="4000" spc="-10" dirty="0"/>
              <a:t>Differ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602483" y="6311897"/>
            <a:ext cx="547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976" y="3414774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5-</a:t>
            </a:r>
            <a:r>
              <a:rPr sz="2400" spc="-25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532" y="2093976"/>
            <a:ext cx="6986016" cy="416661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657225"/>
            <a:ext cx="952035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CIDR</a:t>
            </a:r>
            <a:r>
              <a:rPr sz="4400" spc="-65" dirty="0"/>
              <a:t> </a:t>
            </a:r>
            <a:r>
              <a:rPr sz="4400" dirty="0"/>
              <a:t>–</a:t>
            </a:r>
            <a:r>
              <a:rPr sz="4400" spc="-50" dirty="0"/>
              <a:t> </a:t>
            </a:r>
            <a:r>
              <a:rPr sz="4400" dirty="0"/>
              <a:t>Classless</a:t>
            </a:r>
            <a:r>
              <a:rPr sz="4400" spc="-70" dirty="0"/>
              <a:t> </a:t>
            </a:r>
            <a:r>
              <a:rPr sz="4400" dirty="0"/>
              <a:t>InterDomain</a:t>
            </a:r>
            <a:r>
              <a:rPr sz="4400" spc="-65" dirty="0"/>
              <a:t> </a:t>
            </a:r>
            <a:r>
              <a:rPr sz="4400"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7167" y="1892299"/>
            <a:ext cx="8372475" cy="3978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005" marR="5080" indent="-281940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Char char="•"/>
              <a:tabLst>
                <a:tab pos="294005" algn="l"/>
              </a:tabLst>
            </a:pP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old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classful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system,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forwarding </a:t>
            </a:r>
            <a:r>
              <a:rPr sz="3600" dirty="0">
                <a:latin typeface="Times New Roman"/>
                <a:cs typeface="Times New Roman"/>
              </a:rPr>
              <a:t>worked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like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this.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When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packet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arrived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at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a </a:t>
            </a:r>
            <a:r>
              <a:rPr sz="3600" dirty="0">
                <a:latin typeface="Times New Roman"/>
                <a:cs typeface="Times New Roman"/>
              </a:rPr>
              <a:t>router,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copy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IP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was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shifted </a:t>
            </a:r>
            <a:r>
              <a:rPr sz="3600" dirty="0">
                <a:latin typeface="Times New Roman"/>
                <a:cs typeface="Times New Roman"/>
              </a:rPr>
              <a:t>right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28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bits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yield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4-</a:t>
            </a:r>
            <a:r>
              <a:rPr sz="3600" dirty="0">
                <a:latin typeface="Times New Roman"/>
                <a:cs typeface="Times New Roman"/>
              </a:rPr>
              <a:t>bit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class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number.</a:t>
            </a:r>
            <a:endParaRPr sz="3600">
              <a:latin typeface="Times New Roman"/>
              <a:cs typeface="Times New Roman"/>
            </a:endParaRPr>
          </a:p>
          <a:p>
            <a:pPr marL="294005" marR="41910" indent="-281940">
              <a:lnSpc>
                <a:spcPct val="100099"/>
              </a:lnSpc>
              <a:spcBef>
                <a:spcPts val="860"/>
              </a:spcBef>
              <a:buClr>
                <a:srgbClr val="3232CC"/>
              </a:buClr>
              <a:buChar char="•"/>
              <a:tabLst>
                <a:tab pos="294005" algn="l"/>
              </a:tabLst>
            </a:pPr>
            <a:r>
              <a:rPr sz="3600" dirty="0">
                <a:latin typeface="Times New Roman"/>
                <a:cs typeface="Times New Roman"/>
              </a:rPr>
              <a:t>Once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entry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was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found,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outgoing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line </a:t>
            </a:r>
            <a:r>
              <a:rPr sz="3600" dirty="0">
                <a:latin typeface="Times New Roman"/>
                <a:cs typeface="Times New Roman"/>
              </a:rPr>
              <a:t>could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looked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up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packet forwarded.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733425"/>
            <a:ext cx="876858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CIDR</a:t>
            </a:r>
            <a:r>
              <a:rPr sz="4000" spc="-65" dirty="0"/>
              <a:t> </a:t>
            </a:r>
            <a:r>
              <a:rPr sz="4000" dirty="0"/>
              <a:t>–</a:t>
            </a:r>
            <a:r>
              <a:rPr sz="4000" spc="-50" dirty="0"/>
              <a:t> </a:t>
            </a:r>
            <a:r>
              <a:rPr sz="4000" dirty="0"/>
              <a:t>Classless</a:t>
            </a:r>
            <a:r>
              <a:rPr sz="4000" spc="-70" dirty="0"/>
              <a:t> </a:t>
            </a:r>
            <a:r>
              <a:rPr sz="4000" dirty="0"/>
              <a:t>InterDomain</a:t>
            </a:r>
            <a:r>
              <a:rPr sz="4000" spc="-65" dirty="0"/>
              <a:t> </a:t>
            </a:r>
            <a:r>
              <a:rPr sz="4000"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35" y="1791715"/>
            <a:ext cx="8943975" cy="408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50545" indent="-28194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Char char="•"/>
              <a:tabLst>
                <a:tab pos="294640" algn="l"/>
              </a:tabLst>
            </a:pPr>
            <a:r>
              <a:rPr sz="3600" dirty="0">
                <a:latin typeface="Times New Roman"/>
                <a:cs typeface="Times New Roman"/>
              </a:rPr>
              <a:t>With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CIDR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simple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algorithm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longer works.</a:t>
            </a:r>
            <a:endParaRPr sz="3600">
              <a:latin typeface="Times New Roman"/>
              <a:cs typeface="Times New Roman"/>
            </a:endParaRPr>
          </a:p>
          <a:p>
            <a:pPr marL="294005" marR="5080" indent="-28194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Char char="•"/>
              <a:tabLst>
                <a:tab pos="294005" algn="l"/>
              </a:tabLst>
            </a:pPr>
            <a:r>
              <a:rPr sz="3600" dirty="0">
                <a:latin typeface="Times New Roman"/>
                <a:cs typeface="Times New Roman"/>
              </a:rPr>
              <a:t>Instead,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each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routing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table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entry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extended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by </a:t>
            </a:r>
            <a:r>
              <a:rPr sz="3600" dirty="0">
                <a:latin typeface="Times New Roman"/>
                <a:cs typeface="Times New Roman"/>
              </a:rPr>
              <a:t>giving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32-</a:t>
            </a:r>
            <a:r>
              <a:rPr sz="3600" dirty="0">
                <a:latin typeface="Times New Roman"/>
                <a:cs typeface="Times New Roman"/>
              </a:rPr>
              <a:t>bit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mask.</a:t>
            </a:r>
            <a:endParaRPr sz="3600">
              <a:latin typeface="Times New Roman"/>
              <a:cs typeface="Times New Roman"/>
            </a:endParaRPr>
          </a:p>
          <a:p>
            <a:pPr marL="294005" marR="81915" indent="-281940" algn="just">
              <a:lnSpc>
                <a:spcPct val="100099"/>
              </a:lnSpc>
              <a:spcBef>
                <a:spcPts val="860"/>
              </a:spcBef>
              <a:buClr>
                <a:srgbClr val="3232CC"/>
              </a:buClr>
              <a:buChar char="•"/>
              <a:tabLst>
                <a:tab pos="294005" algn="l"/>
              </a:tabLst>
            </a:pPr>
            <a:r>
              <a:rPr sz="3600" dirty="0">
                <a:latin typeface="Times New Roman"/>
                <a:cs typeface="Times New Roman"/>
              </a:rPr>
              <a:t>Thus,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there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now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single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routing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table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all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consisting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array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IP</a:t>
            </a:r>
            <a:r>
              <a:rPr sz="3600" spc="-6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3200"/>
                </a:solidFill>
                <a:latin typeface="Times New Roman"/>
                <a:cs typeface="Times New Roman"/>
              </a:rPr>
              <a:t>address,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subnet</a:t>
            </a:r>
            <a:r>
              <a:rPr sz="3600" spc="-114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mask,</a:t>
            </a:r>
            <a:r>
              <a:rPr sz="3600" spc="-9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outgoing</a:t>
            </a:r>
            <a:r>
              <a:rPr sz="3600" spc="-9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line</a:t>
            </a:r>
            <a:r>
              <a:rPr sz="3600" dirty="0">
                <a:latin typeface="Times New Roman"/>
                <a:cs typeface="Times New Roman"/>
              </a:rPr>
              <a:t>)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triples.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57225"/>
            <a:ext cx="967275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CIDR</a:t>
            </a:r>
            <a:r>
              <a:rPr sz="4400" spc="-65" dirty="0"/>
              <a:t> </a:t>
            </a:r>
            <a:r>
              <a:rPr sz="4400" dirty="0"/>
              <a:t>–</a:t>
            </a:r>
            <a:r>
              <a:rPr sz="4400" spc="-50" dirty="0"/>
              <a:t> </a:t>
            </a:r>
            <a:r>
              <a:rPr sz="4400" dirty="0"/>
              <a:t>Classless</a:t>
            </a:r>
            <a:r>
              <a:rPr sz="4400" spc="-70" dirty="0"/>
              <a:t> </a:t>
            </a:r>
            <a:r>
              <a:rPr sz="4400" dirty="0"/>
              <a:t>InterDomain</a:t>
            </a:r>
            <a:r>
              <a:rPr sz="4400" spc="-65" dirty="0"/>
              <a:t> </a:t>
            </a:r>
            <a:r>
              <a:rPr sz="4400"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35" y="1756663"/>
            <a:ext cx="8308340" cy="3430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4005" marR="231140" indent="-281940">
              <a:lnSpc>
                <a:spcPct val="100299"/>
              </a:lnSpc>
              <a:spcBef>
                <a:spcPts val="85"/>
              </a:spcBef>
              <a:buClr>
                <a:srgbClr val="3232CC"/>
              </a:buClr>
              <a:buChar char="•"/>
              <a:tabLst>
                <a:tab pos="294005" algn="l"/>
              </a:tabLst>
            </a:pPr>
            <a:r>
              <a:rPr sz="3600" dirty="0">
                <a:latin typeface="Times New Roman"/>
                <a:cs typeface="Times New Roman"/>
              </a:rPr>
              <a:t>When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packet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comes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in,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its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destination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IP </a:t>
            </a:r>
            <a:r>
              <a:rPr sz="3600" dirty="0">
                <a:latin typeface="Times New Roman"/>
                <a:cs typeface="Times New Roman"/>
              </a:rPr>
              <a:t>address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first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extracted.</a:t>
            </a:r>
            <a:endParaRPr sz="3600">
              <a:latin typeface="Times New Roman"/>
              <a:cs typeface="Times New Roman"/>
            </a:endParaRPr>
          </a:p>
          <a:p>
            <a:pPr marL="294005" marR="5080" indent="-281940">
              <a:lnSpc>
                <a:spcPct val="100099"/>
              </a:lnSpc>
              <a:spcBef>
                <a:spcPts val="860"/>
              </a:spcBef>
              <a:buClr>
                <a:srgbClr val="3232CC"/>
              </a:buClr>
              <a:buChar char="•"/>
              <a:tabLst>
                <a:tab pos="294005" algn="l"/>
              </a:tabLst>
            </a:pPr>
            <a:r>
              <a:rPr sz="3600" dirty="0">
                <a:latin typeface="Times New Roman"/>
                <a:cs typeface="Times New Roman"/>
              </a:rPr>
              <a:t>Then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routing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table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scanned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entry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by </a:t>
            </a:r>
            <a:r>
              <a:rPr sz="3600" dirty="0">
                <a:latin typeface="Times New Roman"/>
                <a:cs typeface="Times New Roman"/>
              </a:rPr>
              <a:t>entry,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masking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destination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and </a:t>
            </a:r>
            <a:r>
              <a:rPr sz="3600" dirty="0">
                <a:latin typeface="Times New Roman"/>
                <a:cs typeface="Times New Roman"/>
              </a:rPr>
              <a:t>comparing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table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entry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looking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a </a:t>
            </a:r>
            <a:r>
              <a:rPr sz="3600" spc="-10" dirty="0">
                <a:latin typeface="Times New Roman"/>
                <a:cs typeface="Times New Roman"/>
              </a:rPr>
              <a:t>match.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504825"/>
            <a:ext cx="952035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CIDR</a:t>
            </a:r>
            <a:r>
              <a:rPr sz="4400" spc="-65" dirty="0"/>
              <a:t> </a:t>
            </a:r>
            <a:r>
              <a:rPr sz="4400" dirty="0"/>
              <a:t>–</a:t>
            </a:r>
            <a:r>
              <a:rPr sz="4400" spc="-50" dirty="0"/>
              <a:t> </a:t>
            </a:r>
            <a:r>
              <a:rPr sz="4400" dirty="0"/>
              <a:t>Classless</a:t>
            </a:r>
            <a:r>
              <a:rPr sz="4400" spc="-70" dirty="0"/>
              <a:t> </a:t>
            </a:r>
            <a:r>
              <a:rPr sz="4400" dirty="0"/>
              <a:t>InterDomain</a:t>
            </a:r>
            <a:r>
              <a:rPr sz="4400" spc="-65" dirty="0"/>
              <a:t> </a:t>
            </a:r>
            <a:r>
              <a:rPr sz="4400"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35" y="3088638"/>
            <a:ext cx="8940800" cy="140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489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5-</a:t>
            </a:r>
            <a:r>
              <a:rPr sz="2400" spc="-25" dirty="0">
                <a:latin typeface="Times New Roman"/>
                <a:cs typeface="Times New Roman"/>
              </a:rPr>
              <a:t>59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IP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assignments.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world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now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entries.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7785" y="5022762"/>
          <a:ext cx="8446134" cy="164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ADRESS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ts val="2620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MASK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C:11000010</a:t>
                      </a:r>
                      <a:r>
                        <a:rPr sz="2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00011000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00000000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11111000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E:11000010</a:t>
                      </a: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00011000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00001000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11111100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31750">
                        <a:lnSpc>
                          <a:spcPts val="2820"/>
                        </a:lnSpc>
                        <a:spcBef>
                          <a:spcPts val="13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O:11000010</a:t>
                      </a:r>
                      <a:r>
                        <a:rPr sz="2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00011000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00010000</a:t>
                      </a:r>
                      <a:r>
                        <a:rPr sz="2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820"/>
                        </a:lnSpc>
                        <a:spcBef>
                          <a:spcPts val="13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11110000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767" y="1714500"/>
            <a:ext cx="8093964" cy="183184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2" y="561847"/>
            <a:ext cx="95031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4460">
              <a:lnSpc>
                <a:spcPct val="100000"/>
              </a:lnSpc>
              <a:spcBef>
                <a:spcPts val="100"/>
              </a:spcBef>
            </a:pPr>
            <a:r>
              <a:rPr sz="4400"/>
              <a:t>INTERNET</a:t>
            </a:r>
            <a:r>
              <a:rPr sz="4400" spc="-75"/>
              <a:t> </a:t>
            </a:r>
            <a:r>
              <a:rPr sz="4400" dirty="0"/>
              <a:t>CONTROL</a:t>
            </a:r>
            <a:r>
              <a:rPr sz="4400" spc="-70" dirty="0"/>
              <a:t> </a:t>
            </a:r>
            <a:r>
              <a:rPr sz="4400" spc="-10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6172" y="2408934"/>
            <a:ext cx="8420735" cy="2221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8890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Times New Roman"/>
              </a:rPr>
              <a:t>	In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addition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IP,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which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used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data </a:t>
            </a:r>
            <a:r>
              <a:rPr sz="3600" dirty="0">
                <a:latin typeface="Times New Roman"/>
                <a:cs typeface="Times New Roman"/>
              </a:rPr>
              <a:t>transfer,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internet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several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control </a:t>
            </a:r>
            <a:r>
              <a:rPr sz="3600" dirty="0">
                <a:latin typeface="Times New Roman"/>
                <a:cs typeface="Times New Roman"/>
              </a:rPr>
              <a:t>protocols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used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layer,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including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ICMP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ARP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RARP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BOOTP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3200"/>
                </a:solidFill>
                <a:latin typeface="Times New Roman"/>
                <a:cs typeface="Times New Roman"/>
              </a:rPr>
              <a:t>DHCP</a:t>
            </a:r>
            <a:r>
              <a:rPr sz="3600" spc="-1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733425"/>
            <a:ext cx="876858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solidFill>
                  <a:srgbClr val="FF3200"/>
                </a:solidFill>
              </a:rPr>
              <a:t>ICMP</a:t>
            </a:r>
            <a:r>
              <a:rPr sz="3600" spc="-85" dirty="0">
                <a:solidFill>
                  <a:srgbClr val="FF3200"/>
                </a:solidFill>
              </a:rPr>
              <a:t> </a:t>
            </a:r>
            <a:r>
              <a:rPr sz="3600" dirty="0"/>
              <a:t>-</a:t>
            </a:r>
            <a:r>
              <a:rPr sz="3600" spc="-65" dirty="0"/>
              <a:t> </a:t>
            </a:r>
            <a:r>
              <a:rPr sz="3600" dirty="0"/>
              <a:t>Internet</a:t>
            </a:r>
            <a:r>
              <a:rPr sz="3600" spc="-75" dirty="0"/>
              <a:t> </a:t>
            </a:r>
            <a:r>
              <a:rPr sz="3600" dirty="0"/>
              <a:t>Control</a:t>
            </a:r>
            <a:r>
              <a:rPr sz="3600" spc="-75" dirty="0"/>
              <a:t> </a:t>
            </a:r>
            <a:r>
              <a:rPr sz="3600" dirty="0"/>
              <a:t>Message</a:t>
            </a:r>
            <a:r>
              <a:rPr sz="3600" spc="-75" dirty="0"/>
              <a:t> </a:t>
            </a:r>
            <a:r>
              <a:rPr sz="3600" spc="-10" dirty="0"/>
              <a:t>Protocol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36392" y="1938019"/>
            <a:ext cx="8166734" cy="408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4960" indent="-889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Times New Roman"/>
              </a:rPr>
              <a:t>	The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operation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Internet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monitored </a:t>
            </a:r>
            <a:r>
              <a:rPr sz="3600" dirty="0">
                <a:latin typeface="Times New Roman"/>
                <a:cs typeface="Times New Roman"/>
              </a:rPr>
              <a:t>closely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routers.</a:t>
            </a:r>
            <a:endParaRPr sz="3600">
              <a:latin typeface="Times New Roman"/>
              <a:cs typeface="Times New Roman"/>
            </a:endParaRPr>
          </a:p>
          <a:p>
            <a:pPr marL="12700" marR="5080" indent="-889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Times New Roman"/>
              </a:rPr>
              <a:t>	When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something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unexpected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occurs,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event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reported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ICMP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which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also </a:t>
            </a:r>
            <a:r>
              <a:rPr sz="3600" dirty="0">
                <a:latin typeface="Times New Roman"/>
                <a:cs typeface="Times New Roman"/>
              </a:rPr>
              <a:t>used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test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internet.</a:t>
            </a:r>
            <a:endParaRPr sz="3600">
              <a:latin typeface="Times New Roman"/>
              <a:cs typeface="Times New Roman"/>
            </a:endParaRPr>
          </a:p>
          <a:p>
            <a:pPr marL="12700" marR="176530" indent="-889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Times New Roman"/>
              </a:rPr>
              <a:t>	About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dozen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types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ICMP</a:t>
            </a:r>
            <a:r>
              <a:rPr sz="3600" spc="-8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message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are </a:t>
            </a:r>
            <a:r>
              <a:rPr sz="3600" spc="-10" dirty="0">
                <a:latin typeface="Times New Roman"/>
                <a:cs typeface="Times New Roman"/>
              </a:rPr>
              <a:t>defined.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57225"/>
            <a:ext cx="944415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Internet</a:t>
            </a:r>
            <a:r>
              <a:rPr sz="4800" spc="-45" dirty="0"/>
              <a:t> </a:t>
            </a:r>
            <a:r>
              <a:rPr sz="4800" dirty="0"/>
              <a:t>Control</a:t>
            </a:r>
            <a:r>
              <a:rPr sz="4800" spc="-40" dirty="0"/>
              <a:t> </a:t>
            </a:r>
            <a:r>
              <a:rPr sz="4800" dirty="0"/>
              <a:t>Message</a:t>
            </a:r>
            <a:r>
              <a:rPr sz="4800" spc="-50" dirty="0"/>
              <a:t> </a:t>
            </a:r>
            <a:r>
              <a:rPr sz="4800" spc="-10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6550" y="5597141"/>
            <a:ext cx="438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ICMP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9339" y="303987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5-</a:t>
            </a:r>
            <a:r>
              <a:rPr sz="2400" spc="-25" dirty="0">
                <a:latin typeface="Times New Roman"/>
                <a:cs typeface="Times New Roman"/>
              </a:rPr>
              <a:t>61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2083308"/>
            <a:ext cx="9448800" cy="345071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733425"/>
            <a:ext cx="876858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solidFill>
                  <a:srgbClr val="FF3200"/>
                </a:solidFill>
              </a:rPr>
              <a:t>ICMP</a:t>
            </a:r>
            <a:r>
              <a:rPr sz="3600" spc="-85" dirty="0">
                <a:solidFill>
                  <a:srgbClr val="FF3200"/>
                </a:solidFill>
              </a:rPr>
              <a:t> </a:t>
            </a:r>
            <a:r>
              <a:rPr sz="3600" dirty="0"/>
              <a:t>-</a:t>
            </a:r>
            <a:r>
              <a:rPr sz="3600" spc="-65" dirty="0"/>
              <a:t> </a:t>
            </a:r>
            <a:r>
              <a:rPr sz="3600" dirty="0"/>
              <a:t>Internet</a:t>
            </a:r>
            <a:r>
              <a:rPr sz="3600" spc="-75" dirty="0"/>
              <a:t> </a:t>
            </a:r>
            <a:r>
              <a:rPr sz="3600" dirty="0"/>
              <a:t>Control</a:t>
            </a:r>
            <a:r>
              <a:rPr sz="3600" spc="-75" dirty="0"/>
              <a:t> </a:t>
            </a:r>
            <a:r>
              <a:rPr sz="3600" dirty="0"/>
              <a:t>Message</a:t>
            </a:r>
            <a:r>
              <a:rPr sz="3600" spc="-75" dirty="0"/>
              <a:t> </a:t>
            </a:r>
            <a:r>
              <a:rPr sz="3600" spc="-10" dirty="0"/>
              <a:t>Protocol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36172" y="1938019"/>
            <a:ext cx="8263890" cy="3580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889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Times New Roman"/>
              </a:rPr>
              <a:t>	Each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ICMP</a:t>
            </a:r>
            <a:r>
              <a:rPr sz="3600" spc="-8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message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type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encapsulated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IP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10">
                <a:latin typeface="Times New Roman"/>
                <a:cs typeface="Times New Roman"/>
              </a:rPr>
              <a:t>packet.</a:t>
            </a:r>
            <a:endParaRPr lang="en-US" sz="3600" spc="-10" dirty="0">
              <a:latin typeface="Times New Roman"/>
              <a:cs typeface="Times New Roman"/>
            </a:endParaRPr>
          </a:p>
          <a:p>
            <a:pPr marL="12700" marR="5080" indent="-889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endParaRPr sz="3600">
              <a:latin typeface="Times New Roman"/>
              <a:cs typeface="Times New Roman"/>
            </a:endParaRPr>
          </a:p>
          <a:p>
            <a:pPr marL="12700" marR="680085" indent="-889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Times New Roman"/>
              </a:rPr>
              <a:t>	In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addition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messages,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others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have </a:t>
            </a:r>
            <a:r>
              <a:rPr sz="3600" dirty="0">
                <a:latin typeface="Times New Roman"/>
                <a:cs typeface="Times New Roman"/>
              </a:rPr>
              <a:t>been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defined.</a:t>
            </a:r>
            <a:endParaRPr sz="3600">
              <a:latin typeface="Times New Roman"/>
              <a:cs typeface="Times New Roman"/>
            </a:endParaRPr>
          </a:p>
          <a:p>
            <a:pPr marL="12700" marR="90170" indent="-8890">
              <a:lnSpc>
                <a:spcPct val="100299"/>
              </a:lnSpc>
              <a:spcBef>
                <a:spcPts val="850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and RARP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75" y="1483867"/>
            <a:ext cx="8352790" cy="22159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857625"/>
            <a:ext cx="8797921" cy="285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800225"/>
            <a:ext cx="8809060" cy="161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2888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300" y="2105025"/>
            <a:ext cx="8305800" cy="387798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</a:rPr>
              <a:t> ARP associates an IP address with its physical address.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dirty="0">
              <a:latin typeface="Times New Roman" pitchFamily="18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</a:rPr>
              <a:t> On a typical physical network, such as a LAN, each device on a link is identified by a physical or station address that is usually imprinted on the NIC.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6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657225"/>
            <a:ext cx="9372600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t>How</a:t>
            </a:r>
            <a:r>
              <a:rPr spc="-40"/>
              <a:t> </a:t>
            </a:r>
            <a:r>
              <a:rPr dirty="0"/>
              <a:t>Networks</a:t>
            </a:r>
            <a:r>
              <a:rPr spc="-4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spc="-10" dirty="0"/>
              <a:t>Connected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0671" y="5376161"/>
            <a:ext cx="5153025" cy="8274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27355" indent="-414655">
              <a:lnSpc>
                <a:spcPct val="100000"/>
              </a:lnSpc>
              <a:spcBef>
                <a:spcPts val="375"/>
              </a:spcBef>
              <a:buClr>
                <a:srgbClr val="3232CC"/>
              </a:buClr>
              <a:buAutoNum type="alphaLcParenBoth"/>
              <a:tabLst>
                <a:tab pos="427355" algn="l"/>
                <a:tab pos="3674745" algn="l"/>
              </a:tabLst>
            </a:pP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Ethernets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connected</a:t>
            </a:r>
            <a:r>
              <a:rPr sz="2400" dirty="0">
                <a:latin typeface="Times New Roman"/>
                <a:cs typeface="Times New Roman"/>
              </a:rPr>
              <a:t>	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switch.</a:t>
            </a:r>
            <a:endParaRPr sz="2400">
              <a:latin typeface="Times New Roman"/>
              <a:cs typeface="Times New Roman"/>
            </a:endParaRPr>
          </a:p>
          <a:p>
            <a:pPr marL="444500" indent="-431800">
              <a:lnSpc>
                <a:spcPct val="100000"/>
              </a:lnSpc>
              <a:spcBef>
                <a:spcPts val="275"/>
              </a:spcBef>
              <a:buClr>
                <a:srgbClr val="3232CC"/>
              </a:buClr>
              <a:buAutoNum type="alphaLcParenBoth"/>
              <a:tabLst>
                <a:tab pos="444500" algn="l"/>
              </a:tabLst>
            </a:pP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Ethernets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routers.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819" y="2433323"/>
            <a:ext cx="7567232" cy="266293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ARP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876425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265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75" y="1483867"/>
            <a:ext cx="8352790" cy="16619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105025"/>
            <a:ext cx="6629400" cy="43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198274" y="2071762"/>
            <a:ext cx="196560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/>
              <a:t>Network</a:t>
            </a:r>
          </a:p>
          <a:p>
            <a:r>
              <a:rPr lang="en-US" sz="1600" dirty="0"/>
              <a:t>Type - Ethernet</a:t>
            </a:r>
          </a:p>
          <a:p>
            <a:r>
              <a:rPr lang="en-US" sz="1600" dirty="0"/>
              <a:t>is type 1(16 bit)</a:t>
            </a:r>
          </a:p>
          <a:p>
            <a:endParaRPr lang="en-US" sz="1600" dirty="0"/>
          </a:p>
          <a:p>
            <a:r>
              <a:rPr lang="en-US" sz="1600" dirty="0"/>
              <a:t>Protocol Type-</a:t>
            </a:r>
          </a:p>
          <a:p>
            <a:r>
              <a:rPr lang="en-US" sz="1600" dirty="0"/>
              <a:t>IPv4=x0800</a:t>
            </a:r>
          </a:p>
          <a:p>
            <a:endParaRPr lang="en-US" sz="1600" dirty="0"/>
          </a:p>
          <a:p>
            <a:r>
              <a:rPr lang="en-US" sz="1600" dirty="0"/>
              <a:t>Hardware</a:t>
            </a:r>
          </a:p>
          <a:p>
            <a:r>
              <a:rPr lang="en-US" sz="1600" dirty="0"/>
              <a:t>Length: length of</a:t>
            </a:r>
          </a:p>
          <a:p>
            <a:r>
              <a:rPr lang="en-US" sz="1600" dirty="0"/>
              <a:t>Ethernet </a:t>
            </a:r>
          </a:p>
          <a:p>
            <a:r>
              <a:rPr lang="en-US" sz="1600" dirty="0"/>
              <a:t>Address (6)</a:t>
            </a:r>
          </a:p>
          <a:p>
            <a:endParaRPr lang="en-US" sz="1600" dirty="0"/>
          </a:p>
          <a:p>
            <a:r>
              <a:rPr lang="en-US" sz="1600" dirty="0"/>
              <a:t>Protocol</a:t>
            </a:r>
          </a:p>
          <a:p>
            <a:r>
              <a:rPr lang="en-US" sz="1600" dirty="0"/>
              <a:t>Length: length of</a:t>
            </a:r>
          </a:p>
          <a:p>
            <a:r>
              <a:rPr lang="en-US" sz="1600" dirty="0"/>
              <a:t>IPv4 address (4)</a:t>
            </a:r>
          </a:p>
        </p:txBody>
      </p:sp>
    </p:spTree>
    <p:extLst>
      <p:ext uri="{BB962C8B-B14F-4D97-AF65-F5344CB8AC3E}">
        <p14:creationId xmlns:p14="http://schemas.microsoft.com/office/powerpoint/2010/main" val="1824439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ARP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75" y="1483867"/>
            <a:ext cx="8352790" cy="16619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3449660"/>
            <a:ext cx="8489324" cy="201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60500" y="189103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ARP packet is encapsulated within an Ethernet packet.</a:t>
            </a:r>
          </a:p>
        </p:txBody>
      </p:sp>
    </p:spTree>
    <p:extLst>
      <p:ext uri="{BB962C8B-B14F-4D97-AF65-F5344CB8AC3E}">
        <p14:creationId xmlns:p14="http://schemas.microsoft.com/office/powerpoint/2010/main" val="2597407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300" y="1724024"/>
            <a:ext cx="8763000" cy="533400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</a:rPr>
              <a:t> RARP finds the logical address for a machine that only knows its physical address.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1600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</a:rPr>
              <a:t> This if often encountered on thin-client workstations.  No disk, so when machine is booted, it needs to know its IP address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1800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</a:rPr>
              <a:t> RARP requests are broadcast, RARP replies are unicast.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800" dirty="0"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56979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RARP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571625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6979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RARP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75" y="1483867"/>
            <a:ext cx="8352790" cy="16619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571625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3156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of RARP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75" y="1483867"/>
            <a:ext cx="8352790" cy="16619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2943225"/>
            <a:ext cx="777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315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459" y="554227"/>
            <a:ext cx="8920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Dynamic</a:t>
            </a:r>
            <a:r>
              <a:rPr sz="3600" spc="-60" dirty="0"/>
              <a:t> </a:t>
            </a:r>
            <a:r>
              <a:rPr sz="3600" dirty="0"/>
              <a:t>Host</a:t>
            </a:r>
            <a:r>
              <a:rPr sz="3600" spc="-55" dirty="0"/>
              <a:t> </a:t>
            </a:r>
            <a:r>
              <a:rPr sz="3600"/>
              <a:t>Configuration</a:t>
            </a:r>
            <a:r>
              <a:rPr sz="3600" spc="-65"/>
              <a:t> </a:t>
            </a:r>
            <a:r>
              <a:rPr sz="3600" spc="-10"/>
              <a:t>Protocol</a:t>
            </a:r>
            <a:r>
              <a:rPr lang="en-US" sz="3600" spc="-10" dirty="0"/>
              <a:t>(DHCP)</a:t>
            </a:r>
            <a:endParaRPr sz="36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70094" y="5741921"/>
            <a:ext cx="2538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DHCP.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601" y="2149208"/>
            <a:ext cx="7549637" cy="29135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581025"/>
            <a:ext cx="86105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8385" algn="ctr">
              <a:lnSpc>
                <a:spcPct val="100000"/>
              </a:lnSpc>
              <a:spcBef>
                <a:spcPts val="100"/>
              </a:spcBef>
            </a:pPr>
            <a:r>
              <a:t>Concatenated</a:t>
            </a:r>
            <a:r>
              <a:rPr spc="-65"/>
              <a:t> </a:t>
            </a:r>
            <a:r>
              <a:rPr dirty="0"/>
              <a:t>Virtual</a:t>
            </a:r>
            <a:r>
              <a:rPr spc="-80" dirty="0"/>
              <a:t> </a:t>
            </a:r>
            <a:r>
              <a:rPr spc="-10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6431" y="6285989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Internetworking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concatenated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circuits.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967" y="2105025"/>
            <a:ext cx="7565135" cy="31729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809625"/>
            <a:ext cx="9677400" cy="70660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289050">
              <a:lnSpc>
                <a:spcPts val="5270"/>
              </a:lnSpc>
              <a:spcBef>
                <a:spcPts val="210"/>
              </a:spcBef>
            </a:pPr>
            <a:r>
              <a:t>Connectionless</a:t>
            </a:r>
            <a:r>
              <a:rPr spc="-90"/>
              <a:t> </a:t>
            </a:r>
            <a:r>
              <a:rPr spc="-10" dirty="0"/>
              <a:t>Internetworking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0910" y="6249413"/>
            <a:ext cx="319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connectionless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internet.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267" y="2238755"/>
            <a:ext cx="8014716" cy="30373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962025"/>
            <a:ext cx="46031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0620" marR="5080" indent="-1138555" algn="ctr">
              <a:lnSpc>
                <a:spcPct val="100000"/>
              </a:lnSpc>
              <a:spcBef>
                <a:spcPts val="100"/>
              </a:spcBef>
            </a:pPr>
            <a:r>
              <a:rPr spc="-10"/>
              <a:t>Tunneling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016" y="2368295"/>
            <a:ext cx="8273795" cy="34000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77742" y="6119534"/>
            <a:ext cx="512381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Tunneling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London.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82</TotalTime>
  <Words>1783</Words>
  <Application>Microsoft Office PowerPoint</Application>
  <PresentationFormat>Custom</PresentationFormat>
  <Paragraphs>242</Paragraphs>
  <Slides>67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Gill Sans MT</vt:lpstr>
      <vt:lpstr>Times</vt:lpstr>
      <vt:lpstr>Times New Roman</vt:lpstr>
      <vt:lpstr>Verdana</vt:lpstr>
      <vt:lpstr>Wingdings</vt:lpstr>
      <vt:lpstr>Wingdings 2</vt:lpstr>
      <vt:lpstr>Solstice</vt:lpstr>
      <vt:lpstr>INTERNETWORKING</vt:lpstr>
      <vt:lpstr> Internetworking</vt:lpstr>
      <vt:lpstr>Internetworking</vt:lpstr>
      <vt:lpstr>Internetworking Connecting Networks</vt:lpstr>
      <vt:lpstr>Internetworking How Networks Differ</vt:lpstr>
      <vt:lpstr>How Networks Can Be Connected</vt:lpstr>
      <vt:lpstr>Concatenated Virtual Circuits</vt:lpstr>
      <vt:lpstr>Connectionless Internetworking</vt:lpstr>
      <vt:lpstr>Tunneling</vt:lpstr>
      <vt:lpstr>Tunneling </vt:lpstr>
      <vt:lpstr>Internetwork Routing</vt:lpstr>
      <vt:lpstr>Fragmentation</vt:lpstr>
      <vt:lpstr>Fragmentation </vt:lpstr>
      <vt:lpstr>IPv4</vt:lpstr>
      <vt:lpstr>PowerPoint Presentation</vt:lpstr>
      <vt:lpstr>PowerPoint Presentation</vt:lpstr>
      <vt:lpstr>IPv4 Datagram Format</vt:lpstr>
      <vt:lpstr>IPv4 Datagram Format</vt:lpstr>
      <vt:lpstr>IPv4 Datagram Format</vt:lpstr>
      <vt:lpstr>PowerPoint Presentation</vt:lpstr>
      <vt:lpstr>PowerPoint Presentation</vt:lpstr>
      <vt:lpstr>Fields Related to Fragmentation</vt:lpstr>
      <vt:lpstr>PowerPoint Presentation</vt:lpstr>
      <vt:lpstr>PowerPoint Presentation</vt:lpstr>
      <vt:lpstr>PowerPoint Presentation</vt:lpstr>
      <vt:lpstr>IPv6: 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</vt:lpstr>
      <vt:lpstr>IP</vt:lpstr>
      <vt:lpstr>IP DATAGRAM</vt:lpstr>
      <vt:lpstr>THE IP PROTOCOL</vt:lpstr>
      <vt:lpstr>IP HEADER FORMAT</vt:lpstr>
      <vt:lpstr>IP HEADER FORMAT</vt:lpstr>
      <vt:lpstr>IP HEADER FORMAT</vt:lpstr>
      <vt:lpstr>PowerPoint Presentation</vt:lpstr>
      <vt:lpstr>IP Addresses</vt:lpstr>
      <vt:lpstr>IP Addresses</vt:lpstr>
      <vt:lpstr>IP Addresses</vt:lpstr>
      <vt:lpstr>IP Addresses</vt:lpstr>
      <vt:lpstr>IP Addresses</vt:lpstr>
      <vt:lpstr>IP Addresses</vt:lpstr>
      <vt:lpstr>IP Addresses</vt:lpstr>
      <vt:lpstr>CIDR – Classless InterDomain Routing</vt:lpstr>
      <vt:lpstr>CIDR – Classless InterDomain Routing</vt:lpstr>
      <vt:lpstr>CIDR – Classless InterDomain Routing</vt:lpstr>
      <vt:lpstr>CIDR – Classless InterDomain Routing</vt:lpstr>
      <vt:lpstr>CIDR – Classless InterDomain Routing</vt:lpstr>
      <vt:lpstr>INTERNET CONTROL PROTOCOLS</vt:lpstr>
      <vt:lpstr>ICMP - Internet Control Message Protocol</vt:lpstr>
      <vt:lpstr>Internet Control Message Protocol</vt:lpstr>
      <vt:lpstr>ICMP - Internet Control Message Protocol</vt:lpstr>
      <vt:lpstr>ARP and RARP</vt:lpstr>
      <vt:lpstr>ARP</vt:lpstr>
      <vt:lpstr>ARP</vt:lpstr>
      <vt:lpstr>ARP Packet</vt:lpstr>
      <vt:lpstr>Encapsulating ARP Packet</vt:lpstr>
      <vt:lpstr>RARP</vt:lpstr>
      <vt:lpstr>RARP</vt:lpstr>
      <vt:lpstr>RARP Packet</vt:lpstr>
      <vt:lpstr>Encapsulation of RARP Packet</vt:lpstr>
      <vt:lpstr>Dynamic Host Configuration Protocol(DHCP)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Week_10.ppt</dc:title>
  <dc:creator>teknik</dc:creator>
  <cp:lastModifiedBy>N POOJA</cp:lastModifiedBy>
  <cp:revision>12</cp:revision>
  <dcterms:created xsi:type="dcterms:W3CDTF">2024-03-31T09:48:25Z</dcterms:created>
  <dcterms:modified xsi:type="dcterms:W3CDTF">2024-06-28T15:57:14Z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2012-11-12T00:00:00Z</vt:filetime>
  </property>
  <property fmtid="{D5CDD505-2E9C-101B-9397-08002B2CF9AE}" pid="3" name="Creator">
    <vt:lpwstr>PrimoPDF http://www.primopdf.com</vt:lpwstr>
  </property>
  <property fmtid="{D5CDD505-2E9C-101B-9397-08002B2CF9AE}" pid="4" name="LastSaved">
    <vt:filetime>2024-03-31T00:00:00Z</vt:filetime>
  </property>
  <property fmtid="{D5CDD505-2E9C-101B-9397-08002B2CF9AE}" pid="5" name="Producer">
    <vt:lpwstr>Nitro PDF PrimoPDF</vt:lpwstr>
  </property>
</Properties>
</file>