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23567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360700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F08B19-6244-4BEF-9D1D-AE8C9D494C9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573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629772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F08B19-6244-4BEF-9D1D-AE8C9D494C9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0125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3178859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62474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229846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156769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CFB4ED-72AA-4096-A1AA-91832D91E52E}" type="datetimeFigureOut">
              <a:rPr lang="en-US" smtClean="0"/>
              <a:t>29-Apr-23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12181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176539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CFB4ED-72AA-4096-A1AA-91832D91E52E}" type="datetimeFigureOut">
              <a:rPr lang="en-US" smtClean="0"/>
              <a:t>29-Apr-23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3381061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CFB4ED-72AA-4096-A1AA-91832D91E52E}" type="datetimeFigureOut">
              <a:rPr lang="en-US" smtClean="0"/>
              <a:t>29-Apr-23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353446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B4ED-72AA-4096-A1AA-91832D91E52E}" type="datetimeFigureOut">
              <a:rPr lang="en-US" smtClean="0"/>
              <a:t>29-Apr-23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267836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66179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CFB4ED-72AA-4096-A1AA-91832D91E52E}" type="datetimeFigureOut">
              <a:rPr lang="en-US" smtClean="0"/>
              <a:t>29-Apr-23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FF08B19-6244-4BEF-9D1D-AE8C9D494C9D}" type="slidenum">
              <a:rPr lang="en-US" smtClean="0"/>
              <a:t>‹#›</a:t>
            </a:fld>
            <a:endParaRPr lang="en-US"/>
          </a:p>
        </p:txBody>
      </p:sp>
    </p:spTree>
    <p:extLst>
      <p:ext uri="{BB962C8B-B14F-4D97-AF65-F5344CB8AC3E}">
        <p14:creationId xmlns:p14="http://schemas.microsoft.com/office/powerpoint/2010/main" val="326130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CFB4ED-72AA-4096-A1AA-91832D91E52E}" type="datetimeFigureOut">
              <a:rPr lang="en-US" smtClean="0"/>
              <a:t>29-Apr-23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FF08B19-6244-4BEF-9D1D-AE8C9D494C9D}" type="slidenum">
              <a:rPr lang="en-US" smtClean="0"/>
              <a:t>‹#›</a:t>
            </a:fld>
            <a:endParaRPr lang="en-US"/>
          </a:p>
        </p:txBody>
      </p:sp>
    </p:spTree>
    <p:extLst>
      <p:ext uri="{BB962C8B-B14F-4D97-AF65-F5344CB8AC3E}">
        <p14:creationId xmlns:p14="http://schemas.microsoft.com/office/powerpoint/2010/main" val="295385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37883"/>
            <a:ext cx="9365517" cy="714776"/>
          </a:xfrm>
        </p:spPr>
        <p:txBody>
          <a:bodyPr>
            <a:normAutofit fontScale="90000"/>
          </a:bodyPr>
          <a:lstStyle/>
          <a:p>
            <a:r>
              <a:rPr lang="en-US" dirty="0" smtClean="0"/>
              <a:t>Multiple Acess Protocol's </a:t>
            </a:r>
            <a:endParaRPr lang="en-US" dirty="0"/>
          </a:p>
        </p:txBody>
      </p:sp>
      <p:sp>
        <p:nvSpPr>
          <p:cNvPr id="3" name="Subtitle 2"/>
          <p:cNvSpPr>
            <a:spLocks noGrp="1"/>
          </p:cNvSpPr>
          <p:nvPr>
            <p:ph type="subTitle" idx="1"/>
          </p:nvPr>
        </p:nvSpPr>
        <p:spPr>
          <a:xfrm>
            <a:off x="1645920" y="1423116"/>
            <a:ext cx="9919308" cy="1929684"/>
          </a:xfrm>
        </p:spPr>
        <p:txBody>
          <a:bodyPr>
            <a:noAutofit/>
          </a:bodyPr>
          <a:lstStyle/>
          <a:p>
            <a:pPr marL="342900" indent="-342900">
              <a:buFont typeface="Arial" panose="020B0604020202020204" pitchFamily="34" charset="0"/>
              <a:buChar char="•"/>
            </a:pPr>
            <a:r>
              <a:rPr lang="en-US" sz="2400" dirty="0">
                <a:solidFill>
                  <a:schemeClr val="tx1"/>
                </a:solidFill>
              </a:rPr>
              <a:t>If there is a dedicated link between the sender and the receiver then data link control layer is sufficient, however if there is no dedicated link present then multiple stations can access the channel simultaneously. </a:t>
            </a: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Hence </a:t>
            </a:r>
            <a:r>
              <a:rPr lang="en-US" sz="2400" dirty="0">
                <a:solidFill>
                  <a:schemeClr val="tx1"/>
                </a:solidFill>
              </a:rPr>
              <a:t>multiple access protocols are required to decrease collision and avoid crosstalk.</a:t>
            </a:r>
          </a:p>
        </p:txBody>
      </p:sp>
      <p:pic>
        <p:nvPicPr>
          <p:cNvPr id="4" name="Picture 3"/>
          <p:cNvPicPr>
            <a:picLocks noChangeAspect="1"/>
          </p:cNvPicPr>
          <p:nvPr/>
        </p:nvPicPr>
        <p:blipFill>
          <a:blip r:embed="rId2"/>
          <a:stretch>
            <a:fillRect/>
          </a:stretch>
        </p:blipFill>
        <p:spPr>
          <a:xfrm>
            <a:off x="2104330" y="3606085"/>
            <a:ext cx="8160360" cy="2608334"/>
          </a:xfrm>
          <a:prstGeom prst="rect">
            <a:avLst/>
          </a:prstGeom>
        </p:spPr>
      </p:pic>
    </p:spTree>
    <p:extLst>
      <p:ext uri="{BB962C8B-B14F-4D97-AF65-F5344CB8AC3E}">
        <p14:creationId xmlns:p14="http://schemas.microsoft.com/office/powerpoint/2010/main" val="1052388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07" y="624110"/>
            <a:ext cx="9740206" cy="779687"/>
          </a:xfrm>
        </p:spPr>
        <p:txBody>
          <a:bodyPr>
            <a:normAutofit fontScale="90000"/>
          </a:bodyPr>
          <a:lstStyle/>
          <a:p>
            <a:r>
              <a:rPr lang="en-US" sz="3200" b="1" dirty="0">
                <a:solidFill>
                  <a:schemeClr val="tx1"/>
                </a:solidFill>
                <a:latin typeface="Times New Roman" panose="02020603050405020304" pitchFamily="18" charset="0"/>
                <a:cs typeface="Times New Roman" panose="02020603050405020304" pitchFamily="18" charset="0"/>
              </a:rPr>
              <a:t>Non-Persistent</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74254" y="1545465"/>
            <a:ext cx="9830358" cy="4365757"/>
          </a:xfrm>
        </p:spPr>
        <p:txBody>
          <a:bodyPr>
            <a:normAutofit/>
          </a:bodyPr>
          <a:lstStyle/>
          <a:p>
            <a:pPr algn="just"/>
            <a:r>
              <a:rPr lang="en-US" sz="2400" dirty="0">
                <a:latin typeface="Times New Roman" panose="02020603050405020304" pitchFamily="18" charset="0"/>
                <a:cs typeface="Times New Roman" panose="02020603050405020304" pitchFamily="18" charset="0"/>
              </a:rPr>
              <a:t>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a:t>
            </a:r>
            <a:r>
              <a:rPr lang="en-US" sz="2400" dirty="0" smtClean="0">
                <a:latin typeface="Times New Roman" panose="02020603050405020304" pitchFamily="18" charset="0"/>
                <a:cs typeface="Times New Roman" panose="02020603050405020304" pitchFamily="18" charset="0"/>
              </a:rPr>
              <a:t>frames.</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20565" y="4107733"/>
            <a:ext cx="4925112" cy="1295581"/>
          </a:xfrm>
          <a:prstGeom prst="rect">
            <a:avLst/>
          </a:prstGeom>
        </p:spPr>
      </p:pic>
    </p:spTree>
    <p:extLst>
      <p:ext uri="{BB962C8B-B14F-4D97-AF65-F5344CB8AC3E}">
        <p14:creationId xmlns:p14="http://schemas.microsoft.com/office/powerpoint/2010/main" val="2158270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285" y="347730"/>
            <a:ext cx="9813701" cy="450760"/>
          </a:xfrm>
        </p:spPr>
        <p:txBody>
          <a:bodyPr>
            <a:noAutofit/>
          </a:bodyPr>
          <a:lstStyle/>
          <a:p>
            <a:r>
              <a:rPr lang="en-US" sz="3600" b="1" dirty="0">
                <a:latin typeface="Times New Roman" panose="02020603050405020304" pitchFamily="18" charset="0"/>
                <a:cs typeface="Times New Roman" panose="02020603050405020304" pitchFamily="18" charset="0"/>
              </a:rPr>
              <a:t>Random Access Protocol</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09859" y="1287888"/>
            <a:ext cx="10225826" cy="2137892"/>
          </a:xfrm>
        </p:spPr>
        <p:txBody>
          <a:bodyPr>
            <a:normAutofit fontScale="92500" lnSpcReduction="10000"/>
          </a:bodyPr>
          <a:lstStyle/>
          <a:p>
            <a:pPr algn="just" fontAlgn="base">
              <a:lnSpc>
                <a:spcPct val="120000"/>
              </a:lnSpc>
              <a:spcBef>
                <a:spcPts val="0"/>
              </a:spcBef>
            </a:pPr>
            <a:r>
              <a:rPr lang="en-US" sz="2200" dirty="0">
                <a:solidFill>
                  <a:schemeClr val="tx1"/>
                </a:solidFill>
                <a:latin typeface="Times New Roman" panose="02020603050405020304" pitchFamily="18" charset="0"/>
                <a:cs typeface="Times New Roman" panose="02020603050405020304" pitchFamily="18" charset="0"/>
              </a:rPr>
              <a:t>In random-access or contention methods, no station is superior to another station and none is assigned control over another. At each instance, a station that has data to send uses a procedure defined by the protocol to make a decision on whether or not to send. This decision depends on the state of the medium (idle or busy</a:t>
            </a:r>
            <a:r>
              <a:rPr lang="en-US" sz="2200" dirty="0" smtClean="0">
                <a:solidFill>
                  <a:schemeClr val="tx1"/>
                </a:solidFill>
                <a:latin typeface="Times New Roman" panose="02020603050405020304" pitchFamily="18" charset="0"/>
                <a:cs typeface="Times New Roman" panose="02020603050405020304" pitchFamily="18" charset="0"/>
              </a:rPr>
              <a:t>).</a:t>
            </a:r>
          </a:p>
          <a:p>
            <a:pPr marL="342900" indent="-342900" algn="just" fontAlgn="base">
              <a:lnSpc>
                <a:spcPct val="120000"/>
              </a:lnSpc>
              <a:spcBef>
                <a:spcPts val="0"/>
              </a:spcBef>
              <a:buFont typeface="Arial" panose="020B0604020202020204" pitchFamily="34" charset="0"/>
              <a:buChar char="•"/>
            </a:pPr>
            <a:r>
              <a:rPr lang="en-US" sz="2200" dirty="0" smtClean="0">
                <a:solidFill>
                  <a:schemeClr val="tx1"/>
                </a:solidFill>
                <a:latin typeface="Times New Roman" panose="02020603050405020304" pitchFamily="18" charset="0"/>
                <a:cs typeface="Times New Roman" panose="02020603050405020304" pitchFamily="18" charset="0"/>
              </a:rPr>
              <a:t>There </a:t>
            </a:r>
            <a:r>
              <a:rPr lang="en-US" sz="2200" dirty="0">
                <a:solidFill>
                  <a:schemeClr val="tx1"/>
                </a:solidFill>
                <a:latin typeface="Times New Roman" panose="02020603050405020304" pitchFamily="18" charset="0"/>
                <a:cs typeface="Times New Roman" panose="02020603050405020304" pitchFamily="18" charset="0"/>
              </a:rPr>
              <a:t>is no fixed time for sending </a:t>
            </a:r>
            <a:r>
              <a:rPr lang="en-US" sz="2200" dirty="0" smtClean="0">
                <a:solidFill>
                  <a:schemeClr val="tx1"/>
                </a:solidFill>
                <a:latin typeface="Times New Roman" panose="02020603050405020304" pitchFamily="18" charset="0"/>
                <a:cs typeface="Times New Roman" panose="02020603050405020304" pitchFamily="18" charset="0"/>
              </a:rPr>
              <a:t>data</a:t>
            </a:r>
          </a:p>
          <a:p>
            <a:pPr marL="342900" indent="-342900" algn="just" fontAlgn="base">
              <a:lnSpc>
                <a:spcPct val="120000"/>
              </a:lnSpc>
              <a:spcBef>
                <a:spcPts val="0"/>
              </a:spcBef>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There </a:t>
            </a:r>
            <a:r>
              <a:rPr lang="en-US" sz="2000" dirty="0">
                <a:solidFill>
                  <a:schemeClr val="tx1"/>
                </a:solidFill>
                <a:latin typeface="Times New Roman" panose="02020603050405020304" pitchFamily="18" charset="0"/>
                <a:cs typeface="Times New Roman" panose="02020603050405020304" pitchFamily="18" charset="0"/>
              </a:rPr>
              <a:t>is no fixed sequence of stations sending data</a:t>
            </a:r>
          </a:p>
          <a:p>
            <a:endParaRPr lang="en-US" dirty="0"/>
          </a:p>
        </p:txBody>
      </p:sp>
      <p:pic>
        <p:nvPicPr>
          <p:cNvPr id="4" name="Picture 3"/>
          <p:cNvPicPr>
            <a:picLocks noChangeAspect="1"/>
          </p:cNvPicPr>
          <p:nvPr/>
        </p:nvPicPr>
        <p:blipFill>
          <a:blip r:embed="rId2"/>
          <a:stretch>
            <a:fillRect/>
          </a:stretch>
        </p:blipFill>
        <p:spPr>
          <a:xfrm>
            <a:off x="2384283" y="3831634"/>
            <a:ext cx="2883176" cy="2075050"/>
          </a:xfrm>
          <a:prstGeom prst="rect">
            <a:avLst/>
          </a:prstGeom>
        </p:spPr>
      </p:pic>
    </p:spTree>
    <p:extLst>
      <p:ext uri="{BB962C8B-B14F-4D97-AF65-F5344CB8AC3E}">
        <p14:creationId xmlns:p14="http://schemas.microsoft.com/office/powerpoint/2010/main" val="38824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7241" y="132009"/>
            <a:ext cx="8915399" cy="717998"/>
          </a:xfrm>
        </p:spPr>
        <p:txBody>
          <a:bodyPr>
            <a:normAutofit/>
          </a:bodyPr>
          <a:lstStyle/>
          <a:p>
            <a:r>
              <a:rPr lang="en-US" sz="3200" b="1" dirty="0" smtClean="0">
                <a:latin typeface="Arial Rounded MT Bold" panose="020F0704030504030204" pitchFamily="34" charset="0"/>
                <a:cs typeface="Arial" panose="020B0604020202020204" pitchFamily="34" charset="0"/>
              </a:rPr>
              <a:t>1. ALOHA</a:t>
            </a:r>
            <a:endParaRPr lang="en-US" sz="3200" dirty="0">
              <a:latin typeface="Arial Rounded MT Bold" panose="020F0704030504030204" pitchFamily="34" charset="0"/>
              <a:cs typeface="Arial" panose="020B0604020202020204" pitchFamily="34" charset="0"/>
            </a:endParaRPr>
          </a:p>
        </p:txBody>
      </p:sp>
      <p:sp>
        <p:nvSpPr>
          <p:cNvPr id="3" name="Subtitle 2"/>
          <p:cNvSpPr>
            <a:spLocks noGrp="1"/>
          </p:cNvSpPr>
          <p:nvPr>
            <p:ph type="subTitle" idx="1"/>
          </p:nvPr>
        </p:nvSpPr>
        <p:spPr>
          <a:xfrm>
            <a:off x="2267241" y="1378039"/>
            <a:ext cx="9237371" cy="2897747"/>
          </a:xfrm>
        </p:spPr>
        <p:txBody>
          <a:bodyPr>
            <a:normAutofit/>
          </a:bodyPr>
          <a:lstStyle/>
          <a:p>
            <a:pPr marL="285750" indent="-28575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Aloha is a Random access Protocol, It was actually designed for Wireless </a:t>
            </a:r>
            <a:r>
              <a:rPr lang="en-US" sz="2000" dirty="0" err="1" smtClean="0">
                <a:solidFill>
                  <a:schemeClr val="tx1"/>
                </a:solidFill>
                <a:latin typeface="Times New Roman" panose="02020603050405020304" pitchFamily="18" charset="0"/>
                <a:cs typeface="Times New Roman" panose="02020603050405020304" pitchFamily="18" charset="0"/>
              </a:rPr>
              <a:t>lan</a:t>
            </a:r>
            <a:r>
              <a:rPr lang="en-US" sz="2000" dirty="0" smtClean="0">
                <a:solidFill>
                  <a:schemeClr val="tx1"/>
                </a:solidFill>
                <a:latin typeface="Times New Roman" panose="02020603050405020304" pitchFamily="18" charset="0"/>
                <a:cs typeface="Times New Roman" panose="02020603050405020304" pitchFamily="18" charset="0"/>
              </a:rPr>
              <a:t> but it is also applicable for Shared Medium. It this Multiple Stations can transmit data at the same time And hence lead to collision and data being damaged.</a:t>
            </a:r>
          </a:p>
          <a:p>
            <a:pPr marL="285750" indent="-28575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Two Types </a:t>
            </a:r>
          </a:p>
          <a:p>
            <a:pPr marL="285750" indent="-28575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1. Pure Aloha</a:t>
            </a:r>
          </a:p>
          <a:p>
            <a:pPr marL="285750" indent="-28575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2. Slotted Aloha</a:t>
            </a:r>
          </a:p>
        </p:txBody>
      </p:sp>
    </p:spTree>
    <p:extLst>
      <p:ext uri="{BB962C8B-B14F-4D97-AF65-F5344CB8AC3E}">
        <p14:creationId xmlns:p14="http://schemas.microsoft.com/office/powerpoint/2010/main" val="394688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63777"/>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Pure Aloha</a:t>
            </a:r>
            <a:br>
              <a:rPr lang="en-US"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305318" y="1429556"/>
            <a:ext cx="9199294" cy="5428444"/>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 pure ALOHA, the time of transmission is continuous. Whenever a station has an available frame, it sends the frame. If there is collision and the frame is destroyed, the sender waits for a random amount of time before retransmitting it</a:t>
            </a:r>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Working </a:t>
            </a:r>
            <a:r>
              <a:rPr lang="en-US" sz="2000" b="1" dirty="0" smtClean="0">
                <a:solidFill>
                  <a:schemeClr val="tx1"/>
                </a:solidFill>
                <a:latin typeface="Times New Roman" panose="02020603050405020304" pitchFamily="18" charset="0"/>
                <a:cs typeface="Times New Roman" panose="02020603050405020304" pitchFamily="18" charset="0"/>
              </a:rPr>
              <a:t>Principle:</a:t>
            </a:r>
            <a:endParaRPr lang="en-US" sz="2000" b="1"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After transmitting a frame, a station waits for a finite period of time to receive an acknowledgement. If the acknowledgement is not received within this </a:t>
            </a:r>
            <a:r>
              <a:rPr lang="en-US" sz="2000" dirty="0" smtClean="0">
                <a:solidFill>
                  <a:schemeClr val="tx1"/>
                </a:solidFill>
                <a:latin typeface="Times New Roman" panose="02020603050405020304" pitchFamily="18" charset="0"/>
                <a:cs typeface="Times New Roman" panose="02020603050405020304" pitchFamily="18" charset="0"/>
              </a:rPr>
              <a:t>time, the </a:t>
            </a:r>
            <a:r>
              <a:rPr lang="en-US" sz="2000" dirty="0">
                <a:solidFill>
                  <a:schemeClr val="tx1"/>
                </a:solidFill>
                <a:latin typeface="Times New Roman" panose="02020603050405020304" pitchFamily="18" charset="0"/>
                <a:cs typeface="Times New Roman" panose="02020603050405020304" pitchFamily="18" charset="0"/>
              </a:rPr>
              <a:t>station assumes that the frame has been destroyed due to collision and resends the frame.</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523595" y="4143778"/>
            <a:ext cx="4762740" cy="2620292"/>
          </a:xfrm>
          <a:prstGeom prst="rect">
            <a:avLst/>
          </a:prstGeom>
        </p:spPr>
      </p:pic>
    </p:spTree>
    <p:extLst>
      <p:ext uri="{BB962C8B-B14F-4D97-AF65-F5344CB8AC3E}">
        <p14:creationId xmlns:p14="http://schemas.microsoft.com/office/powerpoint/2010/main" val="246548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1051"/>
          </a:xfrm>
        </p:spPr>
        <p:txBody>
          <a:bodyPr/>
          <a:lstStyle/>
          <a:p>
            <a:r>
              <a:rPr lang="en-US" dirty="0" smtClean="0">
                <a:latin typeface="Times New Roman" panose="02020603050405020304" pitchFamily="18" charset="0"/>
                <a:cs typeface="Times New Roman" panose="02020603050405020304" pitchFamily="18" charset="0"/>
              </a:rPr>
              <a:t>Slotted Aloha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365161"/>
            <a:ext cx="8915400" cy="4546061"/>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It was Developed Just to improve the efficiency of pure aloha as the chances for collision in pure aloha are high </a:t>
            </a:r>
          </a:p>
          <a:p>
            <a:pPr algn="just"/>
            <a:r>
              <a:rPr lang="en-US" sz="2000" dirty="0">
                <a:solidFill>
                  <a:schemeClr val="tx1"/>
                </a:solidFill>
                <a:latin typeface="Times New Roman" panose="02020603050405020304" pitchFamily="18" charset="0"/>
                <a:cs typeface="Times New Roman" panose="02020603050405020304" pitchFamily="18" charset="0"/>
              </a:rPr>
              <a:t>In slotted Aloha, the shared channel is divided into a fixed time interval called slots. So that, if a station wants to send a frame to a shared channel, the frame can only be sent at the beginning of the slot, and only one frame is allowed to be sent to each slot. If the station is failed to send the data, it has to wait until the next slot</a:t>
            </a:r>
            <a:r>
              <a:rPr lang="en-US" sz="2000" dirty="0" smtClean="0">
                <a:solidFill>
                  <a:schemeClr val="tx1"/>
                </a:solidFill>
                <a:latin typeface="Times New Roman" panose="02020603050405020304" pitchFamily="18" charset="0"/>
                <a:cs typeface="Times New Roman" panose="02020603050405020304" pitchFamily="18" charset="0"/>
              </a:rPr>
              <a:t>.</a:t>
            </a:r>
          </a:p>
          <a:p>
            <a:pPr algn="just"/>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237148" y="3657600"/>
            <a:ext cx="6208085" cy="2994673"/>
          </a:xfrm>
          <a:prstGeom prst="rect">
            <a:avLst/>
          </a:prstGeom>
        </p:spPr>
      </p:pic>
    </p:spTree>
    <p:extLst>
      <p:ext uri="{BB962C8B-B14F-4D97-AF65-F5344CB8AC3E}">
        <p14:creationId xmlns:p14="http://schemas.microsoft.com/office/powerpoint/2010/main" val="403093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Difference Between Pure Aloha and Slotted Aloha</a:t>
            </a:r>
            <a:endParaRPr lang="en-US"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92924" y="1429512"/>
            <a:ext cx="7349565" cy="5101623"/>
          </a:xfrm>
          <a:prstGeom prst="rect">
            <a:avLst/>
          </a:prstGeom>
        </p:spPr>
      </p:pic>
    </p:spTree>
    <p:extLst>
      <p:ext uri="{BB962C8B-B14F-4D97-AF65-F5344CB8AC3E}">
        <p14:creationId xmlns:p14="http://schemas.microsoft.com/office/powerpoint/2010/main" val="145537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92429"/>
            <a:ext cx="8911687" cy="708338"/>
          </a:xfrm>
        </p:spPr>
        <p:txBody>
          <a:bodyPr>
            <a:normAutofit fontScale="90000"/>
          </a:bodyPr>
          <a:lstStyle/>
          <a:p>
            <a:r>
              <a:rPr lang="en-US" dirty="0"/>
              <a:t/>
            </a:r>
            <a:br>
              <a:rPr lang="en-US" dirty="0"/>
            </a:br>
            <a:r>
              <a:rPr lang="en-US" dirty="0">
                <a:latin typeface="Times New Roman" panose="02020603050405020304" pitchFamily="18" charset="0"/>
                <a:cs typeface="Times New Roman" panose="02020603050405020304" pitchFamily="18" charset="0"/>
              </a:rPr>
              <a:t>CSMA (Carrier Sense Multiple Access)</a:t>
            </a:r>
            <a:endParaRPr lang="en-US" dirty="0"/>
          </a:p>
        </p:txBody>
      </p:sp>
      <p:sp>
        <p:nvSpPr>
          <p:cNvPr id="3" name="Content Placeholder 2"/>
          <p:cNvSpPr>
            <a:spLocks noGrp="1"/>
          </p:cNvSpPr>
          <p:nvPr>
            <p:ph idx="1"/>
          </p:nvPr>
        </p:nvSpPr>
        <p:spPr>
          <a:xfrm>
            <a:off x="1236373" y="1828801"/>
            <a:ext cx="10573554" cy="3773510"/>
          </a:xfrm>
        </p:spPr>
        <p:txBody>
          <a:bodyPr/>
          <a:lstStyle/>
          <a:p>
            <a:r>
              <a:rPr lang="en-US" dirty="0">
                <a:solidFill>
                  <a:schemeClr val="tx1"/>
                </a:solidFill>
                <a:latin typeface="Times New Roman" panose="02020603050405020304" pitchFamily="18" charset="0"/>
                <a:cs typeface="Times New Roman" panose="02020603050405020304" pitchFamily="18" charset="0"/>
              </a:rPr>
              <a:t>It is a </a:t>
            </a:r>
            <a:r>
              <a:rPr lang="en-US" b="1" dirty="0">
                <a:solidFill>
                  <a:schemeClr val="tx1"/>
                </a:solidFill>
                <a:latin typeface="Times New Roman" panose="02020603050405020304" pitchFamily="18" charset="0"/>
                <a:cs typeface="Times New Roman" panose="02020603050405020304" pitchFamily="18" charset="0"/>
              </a:rPr>
              <a:t>carrier sense multiple access</a:t>
            </a:r>
            <a:r>
              <a:rPr lang="en-US" dirty="0">
                <a:solidFill>
                  <a:schemeClr val="tx1"/>
                </a:solidFill>
                <a:latin typeface="Times New Roman" panose="02020603050405020304" pitchFamily="18" charset="0"/>
                <a:cs typeface="Times New Roman" panose="02020603050405020304" pitchFamily="18" charset="0"/>
              </a:rPr>
              <a:t>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a:t>
            </a:r>
            <a:r>
              <a:rPr lang="en-US" dirty="0" smtClean="0">
                <a:solidFill>
                  <a:schemeClr val="tx1"/>
                </a:solidFill>
                <a:latin typeface="Times New Roman" panose="02020603050405020304" pitchFamily="18" charset="0"/>
                <a:cs typeface="Times New Roman" panose="02020603050405020304" pitchFamily="18" charset="0"/>
              </a:rPr>
              <a:t>transmission medium.</a:t>
            </a:r>
          </a:p>
          <a:p>
            <a:r>
              <a:rPr lang="en-US" dirty="0" smtClean="0">
                <a:solidFill>
                  <a:schemeClr val="tx1"/>
                </a:solidFill>
                <a:latin typeface="Times New Roman" panose="02020603050405020304" pitchFamily="18" charset="0"/>
                <a:cs typeface="Times New Roman" panose="02020603050405020304" pitchFamily="18" charset="0"/>
              </a:rPr>
              <a:t>Types of CSMA</a:t>
            </a:r>
          </a:p>
          <a:p>
            <a:pPr>
              <a:buAutoNum type="arabicPeriod"/>
            </a:pPr>
            <a:r>
              <a:rPr lang="en-US" sz="1600" b="1" dirty="0" smtClean="0">
                <a:solidFill>
                  <a:schemeClr val="tx1"/>
                </a:solidFill>
                <a:latin typeface="Times New Roman" panose="02020603050405020304" pitchFamily="18" charset="0"/>
                <a:cs typeface="Times New Roman" panose="02020603050405020304" pitchFamily="18" charset="0"/>
              </a:rPr>
              <a:t>1-Persistent</a:t>
            </a:r>
          </a:p>
          <a:p>
            <a:pPr>
              <a:buAutoNum type="arabicPeriod"/>
            </a:pPr>
            <a:r>
              <a:rPr lang="en-US" sz="1600" b="1" dirty="0" smtClean="0">
                <a:solidFill>
                  <a:schemeClr val="tx1"/>
                </a:solidFill>
                <a:latin typeface="Times New Roman" panose="02020603050405020304" pitchFamily="18" charset="0"/>
                <a:cs typeface="Times New Roman" panose="02020603050405020304" pitchFamily="18" charset="0"/>
              </a:rPr>
              <a:t>P-Persistent</a:t>
            </a:r>
          </a:p>
          <a:p>
            <a:pPr>
              <a:buAutoNum type="arabicPeriod"/>
            </a:pPr>
            <a:r>
              <a:rPr lang="en-US" sz="1600" b="1" dirty="0" smtClean="0">
                <a:solidFill>
                  <a:schemeClr val="tx1"/>
                </a:solidFill>
                <a:latin typeface="Times New Roman" panose="02020603050405020304" pitchFamily="18" charset="0"/>
                <a:cs typeface="Times New Roman" panose="02020603050405020304" pitchFamily="18" charset="0"/>
              </a:rPr>
              <a:t>Non-Persistent</a:t>
            </a:r>
            <a:endParaRPr lang="en-US" sz="1600" b="1" dirty="0">
              <a:solidFill>
                <a:schemeClr val="tx1"/>
              </a:solidFill>
              <a:latin typeface="Times New Roman" panose="02020603050405020304" pitchFamily="18" charset="0"/>
              <a:cs typeface="Times New Roman" panose="02020603050405020304" pitchFamily="18" charset="0"/>
            </a:endParaRPr>
          </a:p>
          <a:p>
            <a:pPr>
              <a:buAutoNum type="arabicPeriod"/>
            </a:pP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94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042" y="418048"/>
            <a:ext cx="9701570" cy="753929"/>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1-Persistent</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700010" y="1558344"/>
            <a:ext cx="9804601" cy="5074276"/>
          </a:xfrm>
        </p:spPr>
        <p:txBody>
          <a:bodyPr>
            <a:normAutofit/>
          </a:bodyPr>
          <a:lstStyle/>
          <a:p>
            <a:r>
              <a:rPr lang="en-US" sz="2000" dirty="0" smtClean="0">
                <a:solidFill>
                  <a:schemeClr val="tx1"/>
                </a:solidFill>
                <a:latin typeface="Times New Roman" panose="02020603050405020304" pitchFamily="18" charset="0"/>
                <a:cs typeface="Times New Roman" panose="02020603050405020304" pitchFamily="18" charset="0"/>
              </a:rPr>
              <a:t>Before Sending the data the station First Listen to the Channel to any one else is transmitting the data at the moment </a:t>
            </a:r>
          </a:p>
          <a:p>
            <a:r>
              <a:rPr lang="en-US" sz="2000" dirty="0" smtClean="0">
                <a:solidFill>
                  <a:schemeClr val="tx1"/>
                </a:solidFill>
                <a:latin typeface="Times New Roman" panose="02020603050405020304" pitchFamily="18" charset="0"/>
                <a:cs typeface="Times New Roman" panose="02020603050405020304" pitchFamily="18" charset="0"/>
              </a:rPr>
              <a:t>If the Channel idle, the Station transmit Frame.</a:t>
            </a:r>
          </a:p>
          <a:p>
            <a:r>
              <a:rPr lang="en-US" sz="2000" dirty="0" smtClean="0">
                <a:solidFill>
                  <a:schemeClr val="tx1"/>
                </a:solidFill>
                <a:latin typeface="Times New Roman" panose="02020603050405020304" pitchFamily="18" charset="0"/>
                <a:cs typeface="Times New Roman" panose="02020603050405020304" pitchFamily="18" charset="0"/>
              </a:rPr>
              <a:t>If Busy, then it sense the transmission medium Continuously until it became idle.</a:t>
            </a:r>
          </a:p>
          <a:p>
            <a:r>
              <a:rPr lang="en-US" sz="2000" dirty="0" smtClean="0">
                <a:solidFill>
                  <a:schemeClr val="tx1"/>
                </a:solidFill>
                <a:latin typeface="Times New Roman" panose="02020603050405020304" pitchFamily="18" charset="0"/>
                <a:cs typeface="Times New Roman" panose="02020603050405020304" pitchFamily="18" charset="0"/>
              </a:rPr>
              <a:t>Since the channel transit's the frame with probability of 1 When the carrier is idle scheme of csma is called as Persistent Csma.</a:t>
            </a: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71676" y="4101558"/>
            <a:ext cx="6754149" cy="1857722"/>
          </a:xfrm>
          <a:prstGeom prst="rect">
            <a:avLst/>
          </a:prstGeom>
        </p:spPr>
      </p:pic>
    </p:spTree>
    <p:extLst>
      <p:ext uri="{BB962C8B-B14F-4D97-AF65-F5344CB8AC3E}">
        <p14:creationId xmlns:p14="http://schemas.microsoft.com/office/powerpoint/2010/main" val="47830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835" y="624110"/>
            <a:ext cx="9147778" cy="895597"/>
          </a:xfrm>
        </p:spPr>
        <p:txBody>
          <a:bodyPr>
            <a:normAutofit fontScale="90000"/>
          </a:bodyPr>
          <a:lstStyle/>
          <a:p>
            <a:r>
              <a:rPr lang="en-US" sz="3100" b="1" dirty="0">
                <a:solidFill>
                  <a:schemeClr val="tx1"/>
                </a:solidFill>
                <a:latin typeface="Times New Roman" panose="02020603050405020304" pitchFamily="18" charset="0"/>
                <a:cs typeface="Times New Roman" panose="02020603050405020304" pitchFamily="18" charset="0"/>
              </a:rPr>
              <a:t>P-Persistent</a:t>
            </a: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893194" y="1416676"/>
            <a:ext cx="9611417" cy="4597758"/>
          </a:xfrm>
        </p:spPr>
        <p:txBody>
          <a:bodyPr>
            <a:normAutofit/>
          </a:bodyPr>
          <a:lstStyle/>
          <a:p>
            <a:pPr algn="just"/>
            <a:r>
              <a:rPr lang="en-US" sz="2400" dirty="0">
                <a:latin typeface="Times New Roman" panose="02020603050405020304" pitchFamily="18" charset="0"/>
                <a:cs typeface="Times New Roman" panose="02020603050405020304" pitchFamily="18" charset="0"/>
              </a:rPr>
              <a:t> It is the combination of 1-Persistent and </a:t>
            </a:r>
            <a:r>
              <a:rPr lang="en-US" sz="2400" dirty="0" smtClean="0">
                <a:latin typeface="Times New Roman" panose="02020603050405020304" pitchFamily="18" charset="0"/>
                <a:cs typeface="Times New Roman" panose="02020603050405020304" pitchFamily="18" charset="0"/>
              </a:rPr>
              <a:t>Non-persistent modes.</a:t>
            </a:r>
          </a:p>
          <a:p>
            <a:pPr algn="just"/>
            <a:r>
              <a:rPr lang="en-US" sz="2400" dirty="0" smtClean="0">
                <a:latin typeface="Times New Roman" panose="02020603050405020304" pitchFamily="18" charset="0"/>
                <a:cs typeface="Times New Roman" panose="02020603050405020304" pitchFamily="18" charset="0"/>
              </a:rPr>
              <a:t>It Applies to slotted channel,when a station becomes ready  to send, it sense the Channel.</a:t>
            </a:r>
          </a:p>
          <a:p>
            <a:r>
              <a:rPr lang="en-US" sz="2400" dirty="0" smtClean="0">
                <a:latin typeface="Times New Roman" panose="02020603050405020304" pitchFamily="18" charset="0"/>
                <a:cs typeface="Times New Roman" panose="02020603050405020304" pitchFamily="18" charset="0"/>
              </a:rPr>
              <a:t> If it is idle, it transmit with probability p.</a:t>
            </a:r>
          </a:p>
          <a:p>
            <a:r>
              <a:rPr lang="en-US" sz="2400" dirty="0" smtClean="0">
                <a:latin typeface="Times New Roman" panose="02020603050405020304" pitchFamily="18" charset="0"/>
                <a:cs typeface="Times New Roman" panose="02020603050405020304" pitchFamily="18" charset="0"/>
              </a:rPr>
              <a:t>With a probability q=1-p, defer until for Next slot.</a:t>
            </a:r>
          </a:p>
          <a:p>
            <a:r>
              <a:rPr lang="en-US" sz="2400" dirty="0" smtClean="0">
                <a:latin typeface="Times New Roman" panose="02020603050405020304" pitchFamily="18" charset="0"/>
                <a:cs typeface="Times New Roman" panose="02020603050405020304" pitchFamily="18" charset="0"/>
              </a:rPr>
              <a:t>If the station initially sense the channel </a:t>
            </a:r>
            <a:r>
              <a:rPr lang="en-US" sz="2400" dirty="0" err="1" smtClean="0">
                <a:latin typeface="Times New Roman" panose="02020603050405020304" pitchFamily="18" charset="0"/>
                <a:cs typeface="Times New Roman" panose="02020603050405020304" pitchFamily="18" charset="0"/>
              </a:rPr>
              <a:t>busy,it</a:t>
            </a:r>
            <a:r>
              <a:rPr lang="en-US" sz="2400" dirty="0" smtClean="0">
                <a:latin typeface="Times New Roman" panose="02020603050405020304" pitchFamily="18" charset="0"/>
                <a:cs typeface="Times New Roman" panose="02020603050405020304" pitchFamily="18" charset="0"/>
              </a:rPr>
              <a:t> wait until next slot &amp; Apply Algorithm</a:t>
            </a: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58932" y="4740727"/>
            <a:ext cx="6874466" cy="1762339"/>
          </a:xfrm>
          <a:prstGeom prst="rect">
            <a:avLst/>
          </a:prstGeom>
        </p:spPr>
      </p:pic>
    </p:spTree>
    <p:extLst>
      <p:ext uri="{BB962C8B-B14F-4D97-AF65-F5344CB8AC3E}">
        <p14:creationId xmlns:p14="http://schemas.microsoft.com/office/powerpoint/2010/main" val="24735834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606</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Rounded MT Bold</vt:lpstr>
      <vt:lpstr>Century Gothic</vt:lpstr>
      <vt:lpstr>Times New Roman</vt:lpstr>
      <vt:lpstr>Wingdings 3</vt:lpstr>
      <vt:lpstr>Wisp</vt:lpstr>
      <vt:lpstr>Multiple Acess Protocol's </vt:lpstr>
      <vt:lpstr>Random Access Protocol</vt:lpstr>
      <vt:lpstr>1. ALOHA</vt:lpstr>
      <vt:lpstr>Pure Aloha </vt:lpstr>
      <vt:lpstr>Slotted Aloha </vt:lpstr>
      <vt:lpstr>Difference Between Pure Aloha and Slotted Aloha</vt:lpstr>
      <vt:lpstr> CSMA (Carrier Sense Multiple Access)</vt:lpstr>
      <vt:lpstr>1-Persistent </vt:lpstr>
      <vt:lpstr>P-Persistent </vt:lpstr>
      <vt:lpstr>Non-Persistent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17</cp:revision>
  <dcterms:created xsi:type="dcterms:W3CDTF">2023-04-24T08:18:11Z</dcterms:created>
  <dcterms:modified xsi:type="dcterms:W3CDTF">2023-04-29T04:15:38Z</dcterms:modified>
</cp:coreProperties>
</file>