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B09C46A-4CE3-4BF3-99F9-DB279253AF6F}" type="datetimeFigureOut">
              <a:rPr lang="en-US" smtClean="0"/>
              <a:t>28-Apr-23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00DC2BD-08D4-418C-A212-52787F18D657}" type="slidenum">
              <a:rPr lang="en-US" smtClean="0"/>
              <a:t>‹#›</a:t>
            </a:fld>
            <a:endParaRPr lang="en-US"/>
          </a:p>
        </p:txBody>
      </p:sp>
    </p:spTree>
    <p:extLst>
      <p:ext uri="{BB962C8B-B14F-4D97-AF65-F5344CB8AC3E}">
        <p14:creationId xmlns:p14="http://schemas.microsoft.com/office/powerpoint/2010/main" val="2954745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09C46A-4CE3-4BF3-99F9-DB279253AF6F}" type="datetimeFigureOut">
              <a:rPr lang="en-US" smtClean="0"/>
              <a:t>28-Apr-23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00DC2BD-08D4-418C-A212-52787F18D657}" type="slidenum">
              <a:rPr lang="en-US" smtClean="0"/>
              <a:t>‹#›</a:t>
            </a:fld>
            <a:endParaRPr lang="en-US"/>
          </a:p>
        </p:txBody>
      </p:sp>
    </p:spTree>
    <p:extLst>
      <p:ext uri="{BB962C8B-B14F-4D97-AF65-F5344CB8AC3E}">
        <p14:creationId xmlns:p14="http://schemas.microsoft.com/office/powerpoint/2010/main" val="3133768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09C46A-4CE3-4BF3-99F9-DB279253AF6F}" type="datetimeFigureOut">
              <a:rPr lang="en-US" smtClean="0"/>
              <a:t>28-Apr-23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00DC2BD-08D4-418C-A212-52787F18D65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28133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B09C46A-4CE3-4BF3-99F9-DB279253AF6F}" type="datetimeFigureOut">
              <a:rPr lang="en-US" smtClean="0"/>
              <a:t>28-Apr-23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00DC2BD-08D4-418C-A212-52787F18D657}" type="slidenum">
              <a:rPr lang="en-US" smtClean="0"/>
              <a:t>‹#›</a:t>
            </a:fld>
            <a:endParaRPr lang="en-US"/>
          </a:p>
        </p:txBody>
      </p:sp>
    </p:spTree>
    <p:extLst>
      <p:ext uri="{BB962C8B-B14F-4D97-AF65-F5344CB8AC3E}">
        <p14:creationId xmlns:p14="http://schemas.microsoft.com/office/powerpoint/2010/main" val="3799091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B09C46A-4CE3-4BF3-99F9-DB279253AF6F}" type="datetimeFigureOut">
              <a:rPr lang="en-US" smtClean="0"/>
              <a:t>28-Apr-23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00DC2BD-08D4-418C-A212-52787F18D65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87130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B09C46A-4CE3-4BF3-99F9-DB279253AF6F}" type="datetimeFigureOut">
              <a:rPr lang="en-US" smtClean="0"/>
              <a:t>28-Apr-23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00DC2BD-08D4-418C-A212-52787F18D657}" type="slidenum">
              <a:rPr lang="en-US" smtClean="0"/>
              <a:t>‹#›</a:t>
            </a:fld>
            <a:endParaRPr lang="en-US"/>
          </a:p>
        </p:txBody>
      </p:sp>
    </p:spTree>
    <p:extLst>
      <p:ext uri="{BB962C8B-B14F-4D97-AF65-F5344CB8AC3E}">
        <p14:creationId xmlns:p14="http://schemas.microsoft.com/office/powerpoint/2010/main" val="29138621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09C46A-4CE3-4BF3-99F9-DB279253AF6F}" type="datetimeFigureOut">
              <a:rPr lang="en-US" smtClean="0"/>
              <a:t>28-Apr-23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00DC2BD-08D4-418C-A212-52787F18D657}" type="slidenum">
              <a:rPr lang="en-US" smtClean="0"/>
              <a:t>‹#›</a:t>
            </a:fld>
            <a:endParaRPr lang="en-US"/>
          </a:p>
        </p:txBody>
      </p:sp>
    </p:spTree>
    <p:extLst>
      <p:ext uri="{BB962C8B-B14F-4D97-AF65-F5344CB8AC3E}">
        <p14:creationId xmlns:p14="http://schemas.microsoft.com/office/powerpoint/2010/main" val="1262191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09C46A-4CE3-4BF3-99F9-DB279253AF6F}" type="datetimeFigureOut">
              <a:rPr lang="en-US" smtClean="0"/>
              <a:t>28-Apr-23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00DC2BD-08D4-418C-A212-52787F18D657}" type="slidenum">
              <a:rPr lang="en-US" smtClean="0"/>
              <a:t>‹#›</a:t>
            </a:fld>
            <a:endParaRPr lang="en-US"/>
          </a:p>
        </p:txBody>
      </p:sp>
    </p:spTree>
    <p:extLst>
      <p:ext uri="{BB962C8B-B14F-4D97-AF65-F5344CB8AC3E}">
        <p14:creationId xmlns:p14="http://schemas.microsoft.com/office/powerpoint/2010/main" val="2107136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09C46A-4CE3-4BF3-99F9-DB279253AF6F}" type="datetimeFigureOut">
              <a:rPr lang="en-US" smtClean="0"/>
              <a:t>28-Apr-23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00DC2BD-08D4-418C-A212-52787F18D657}" type="slidenum">
              <a:rPr lang="en-US" smtClean="0"/>
              <a:t>‹#›</a:t>
            </a:fld>
            <a:endParaRPr lang="en-US"/>
          </a:p>
        </p:txBody>
      </p:sp>
    </p:spTree>
    <p:extLst>
      <p:ext uri="{BB962C8B-B14F-4D97-AF65-F5344CB8AC3E}">
        <p14:creationId xmlns:p14="http://schemas.microsoft.com/office/powerpoint/2010/main" val="3553562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09C46A-4CE3-4BF3-99F9-DB279253AF6F}" type="datetimeFigureOut">
              <a:rPr lang="en-US" smtClean="0"/>
              <a:t>28-Apr-23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00DC2BD-08D4-418C-A212-52787F18D657}" type="slidenum">
              <a:rPr lang="en-US" smtClean="0"/>
              <a:t>‹#›</a:t>
            </a:fld>
            <a:endParaRPr lang="en-US"/>
          </a:p>
        </p:txBody>
      </p:sp>
    </p:spTree>
    <p:extLst>
      <p:ext uri="{BB962C8B-B14F-4D97-AF65-F5344CB8AC3E}">
        <p14:creationId xmlns:p14="http://schemas.microsoft.com/office/powerpoint/2010/main" val="516182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B09C46A-4CE3-4BF3-99F9-DB279253AF6F}" type="datetimeFigureOut">
              <a:rPr lang="en-US" smtClean="0"/>
              <a:t>28-Apr-23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00DC2BD-08D4-418C-A212-52787F18D657}" type="slidenum">
              <a:rPr lang="en-US" smtClean="0"/>
              <a:t>‹#›</a:t>
            </a:fld>
            <a:endParaRPr lang="en-US"/>
          </a:p>
        </p:txBody>
      </p:sp>
    </p:spTree>
    <p:extLst>
      <p:ext uri="{BB962C8B-B14F-4D97-AF65-F5344CB8AC3E}">
        <p14:creationId xmlns:p14="http://schemas.microsoft.com/office/powerpoint/2010/main" val="3899747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B09C46A-4CE3-4BF3-99F9-DB279253AF6F}" type="datetimeFigureOut">
              <a:rPr lang="en-US" smtClean="0"/>
              <a:t>28-Apr-23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00DC2BD-08D4-418C-A212-52787F18D657}" type="slidenum">
              <a:rPr lang="en-US" smtClean="0"/>
              <a:t>‹#›</a:t>
            </a:fld>
            <a:endParaRPr lang="en-US"/>
          </a:p>
        </p:txBody>
      </p:sp>
    </p:spTree>
    <p:extLst>
      <p:ext uri="{BB962C8B-B14F-4D97-AF65-F5344CB8AC3E}">
        <p14:creationId xmlns:p14="http://schemas.microsoft.com/office/powerpoint/2010/main" val="3083253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B09C46A-4CE3-4BF3-99F9-DB279253AF6F}" type="datetimeFigureOut">
              <a:rPr lang="en-US" smtClean="0"/>
              <a:t>28-Apr-23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00DC2BD-08D4-418C-A212-52787F18D657}" type="slidenum">
              <a:rPr lang="en-US" smtClean="0"/>
              <a:t>‹#›</a:t>
            </a:fld>
            <a:endParaRPr lang="en-US"/>
          </a:p>
        </p:txBody>
      </p:sp>
    </p:spTree>
    <p:extLst>
      <p:ext uri="{BB962C8B-B14F-4D97-AF65-F5344CB8AC3E}">
        <p14:creationId xmlns:p14="http://schemas.microsoft.com/office/powerpoint/2010/main" val="1111401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09C46A-4CE3-4BF3-99F9-DB279253AF6F}" type="datetimeFigureOut">
              <a:rPr lang="en-US" smtClean="0"/>
              <a:t>28-Apr-23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00DC2BD-08D4-418C-A212-52787F18D657}" type="slidenum">
              <a:rPr lang="en-US" smtClean="0"/>
              <a:t>‹#›</a:t>
            </a:fld>
            <a:endParaRPr lang="en-US"/>
          </a:p>
        </p:txBody>
      </p:sp>
    </p:spTree>
    <p:extLst>
      <p:ext uri="{BB962C8B-B14F-4D97-AF65-F5344CB8AC3E}">
        <p14:creationId xmlns:p14="http://schemas.microsoft.com/office/powerpoint/2010/main" val="3925946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09C46A-4CE3-4BF3-99F9-DB279253AF6F}" type="datetimeFigureOut">
              <a:rPr lang="en-US" smtClean="0"/>
              <a:t>28-Apr-23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00DC2BD-08D4-418C-A212-52787F18D657}" type="slidenum">
              <a:rPr lang="en-US" smtClean="0"/>
              <a:t>‹#›</a:t>
            </a:fld>
            <a:endParaRPr lang="en-US"/>
          </a:p>
        </p:txBody>
      </p:sp>
    </p:spTree>
    <p:extLst>
      <p:ext uri="{BB962C8B-B14F-4D97-AF65-F5344CB8AC3E}">
        <p14:creationId xmlns:p14="http://schemas.microsoft.com/office/powerpoint/2010/main" val="304189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09C46A-4CE3-4BF3-99F9-DB279253AF6F}" type="datetimeFigureOut">
              <a:rPr lang="en-US" smtClean="0"/>
              <a:t>28-Apr-23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00DC2BD-08D4-418C-A212-52787F18D657}" type="slidenum">
              <a:rPr lang="en-US" smtClean="0"/>
              <a:t>‹#›</a:t>
            </a:fld>
            <a:endParaRPr lang="en-US"/>
          </a:p>
        </p:txBody>
      </p:sp>
    </p:spTree>
    <p:extLst>
      <p:ext uri="{BB962C8B-B14F-4D97-AF65-F5344CB8AC3E}">
        <p14:creationId xmlns:p14="http://schemas.microsoft.com/office/powerpoint/2010/main" val="937673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B09C46A-4CE3-4BF3-99F9-DB279253AF6F}" type="datetimeFigureOut">
              <a:rPr lang="en-US" smtClean="0"/>
              <a:t>28-Apr-23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00DC2BD-08D4-418C-A212-52787F18D657}" type="slidenum">
              <a:rPr lang="en-US" smtClean="0"/>
              <a:t>‹#›</a:t>
            </a:fld>
            <a:endParaRPr lang="en-US"/>
          </a:p>
        </p:txBody>
      </p:sp>
    </p:spTree>
    <p:extLst>
      <p:ext uri="{BB962C8B-B14F-4D97-AF65-F5344CB8AC3E}">
        <p14:creationId xmlns:p14="http://schemas.microsoft.com/office/powerpoint/2010/main" val="30089863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2135" y="167427"/>
            <a:ext cx="9392477" cy="1249250"/>
          </a:xfrm>
        </p:spPr>
        <p:txBody>
          <a:bodyPr>
            <a:normAutofit fontScale="90000"/>
          </a:bodyPr>
          <a:lstStyle/>
          <a:p>
            <a:r>
              <a:rPr lang="en-US" sz="2800" b="1" dirty="0">
                <a:latin typeface="Times New Roman" panose="02020603050405020304" pitchFamily="18" charset="0"/>
                <a:cs typeface="Times New Roman" panose="02020603050405020304" pitchFamily="18" charset="0"/>
              </a:rPr>
              <a:t>Carrier Sense Multiple Access (CSMA)</a:t>
            </a:r>
            <a:r>
              <a:rPr lang="en-US" b="1" dirty="0"/>
              <a:t/>
            </a:r>
            <a:br>
              <a:rPr lang="en-US" b="1" dirty="0"/>
            </a:br>
            <a:endParaRPr lang="en-US" dirty="0"/>
          </a:p>
        </p:txBody>
      </p:sp>
      <p:sp>
        <p:nvSpPr>
          <p:cNvPr id="3" name="Subtitle 2"/>
          <p:cNvSpPr>
            <a:spLocks noGrp="1"/>
          </p:cNvSpPr>
          <p:nvPr>
            <p:ph type="subTitle" idx="1"/>
          </p:nvPr>
        </p:nvSpPr>
        <p:spPr>
          <a:xfrm>
            <a:off x="2112135" y="1416677"/>
            <a:ext cx="9392478" cy="4486985"/>
          </a:xfrm>
        </p:spPr>
        <p:txBody>
          <a:bodyPr>
            <a:normAutofit/>
          </a:bodyPr>
          <a:lstStyle/>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This method was developed to decrease the chances of collisions when two or more stations start sending their signals over the data link layer. Carrier Sense multiple access requires that each station first check the state of the medium before sending</a:t>
            </a:r>
            <a:r>
              <a:rPr lang="en-US" sz="2000" dirty="0" smtClean="0">
                <a:solidFill>
                  <a:schemeClr val="tx1"/>
                </a:solidFill>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 </a:t>
            </a:r>
            <a:endParaRPr lang="en-US" sz="2000" dirty="0" smtClean="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146997" y="2833219"/>
            <a:ext cx="4417453" cy="1653900"/>
          </a:xfrm>
          <a:prstGeom prst="rect">
            <a:avLst/>
          </a:prstGeom>
        </p:spPr>
      </p:pic>
    </p:spTree>
    <p:extLst>
      <p:ext uri="{BB962C8B-B14F-4D97-AF65-F5344CB8AC3E}">
        <p14:creationId xmlns:p14="http://schemas.microsoft.com/office/powerpoint/2010/main" val="2959447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6406" y="237744"/>
            <a:ext cx="8911687" cy="702414"/>
          </a:xfrm>
        </p:spPr>
        <p:txBody>
          <a:bodyPr>
            <a:normAutofit/>
          </a:bodyPr>
          <a:lstStyle/>
          <a:p>
            <a:r>
              <a:rPr lang="en-US" sz="2800" dirty="0">
                <a:latin typeface="Times New Roman" panose="02020603050405020304" pitchFamily="18" charset="0"/>
                <a:cs typeface="Times New Roman" panose="02020603050405020304" pitchFamily="18" charset="0"/>
              </a:rPr>
              <a:t>CSMA/CD (CSMA with Collision Detection)</a:t>
            </a:r>
            <a:endParaRPr lang="en-US" sz="2800" dirty="0"/>
          </a:p>
        </p:txBody>
      </p:sp>
      <p:sp>
        <p:nvSpPr>
          <p:cNvPr id="3" name="Content Placeholder 2"/>
          <p:cNvSpPr>
            <a:spLocks noGrp="1"/>
          </p:cNvSpPr>
          <p:nvPr>
            <p:ph idx="1"/>
          </p:nvPr>
        </p:nvSpPr>
        <p:spPr>
          <a:xfrm>
            <a:off x="1635617" y="940158"/>
            <a:ext cx="10097036" cy="4172574"/>
          </a:xfrm>
        </p:spPr>
        <p:txBody>
          <a:bodyPr>
            <a:normAutofit/>
          </a:bodyPr>
          <a:lstStyle/>
          <a:p>
            <a:pPr algn="just"/>
            <a:r>
              <a:rPr lang="en-US" sz="2000" dirty="0" smtClean="0">
                <a:latin typeface="Times New Roman" panose="02020603050405020304" pitchFamily="18" charset="0"/>
                <a:cs typeface="Times New Roman" panose="02020603050405020304" pitchFamily="18" charset="0"/>
              </a:rPr>
              <a:t>If </a:t>
            </a:r>
            <a:r>
              <a:rPr lang="en-US" sz="2000" dirty="0">
                <a:latin typeface="Times New Roman" panose="02020603050405020304" pitchFamily="18" charset="0"/>
                <a:cs typeface="Times New Roman" panose="02020603050405020304" pitchFamily="18" charset="0"/>
              </a:rPr>
              <a:t>two stations sense the channel to be idle and begin transmitting simultaneously, they will both detect the collision almost immediately. Rather than finish transmitting their frames, which are irretrievably garbled anyway, they should abruptly stop transmitting as soon as the collision is detected.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Quickly </a:t>
            </a:r>
            <a:r>
              <a:rPr lang="en-US" sz="2000" dirty="0">
                <a:latin typeface="Times New Roman" panose="02020603050405020304" pitchFamily="18" charset="0"/>
                <a:cs typeface="Times New Roman" panose="02020603050405020304" pitchFamily="18" charset="0"/>
              </a:rPr>
              <a:t>terminating damaged frames saves time and </a:t>
            </a:r>
            <a:r>
              <a:rPr lang="en-US" sz="2000" dirty="0" smtClean="0">
                <a:latin typeface="Times New Roman" panose="02020603050405020304" pitchFamily="18" charset="0"/>
                <a:cs typeface="Times New Roman" panose="02020603050405020304" pitchFamily="18" charset="0"/>
              </a:rPr>
              <a:t>bandwidth.</a:t>
            </a:r>
          </a:p>
          <a:p>
            <a:pPr algn="just"/>
            <a:r>
              <a:rPr lang="en-US" sz="2000" dirty="0">
                <a:latin typeface="Times New Roman" panose="02020603050405020304" pitchFamily="18" charset="0"/>
                <a:cs typeface="Times New Roman" panose="02020603050405020304" pitchFamily="18" charset="0"/>
              </a:rPr>
              <a:t>This protocol, known as CSMA/CD (CSMA with Collision Detection) is widely used on LANs in the MAC </a:t>
            </a:r>
            <a:r>
              <a:rPr lang="en-US" sz="2000" dirty="0" smtClean="0">
                <a:latin typeface="Times New Roman" panose="02020603050405020304" pitchFamily="18" charset="0"/>
                <a:cs typeface="Times New Roman" panose="02020603050405020304" pitchFamily="18" charset="0"/>
              </a:rPr>
              <a:t>sub layer. </a:t>
            </a:r>
            <a:r>
              <a:rPr lang="en-US" sz="2000" dirty="0">
                <a:latin typeface="Times New Roman" panose="02020603050405020304" pitchFamily="18" charset="0"/>
                <a:cs typeface="Times New Roman" panose="02020603050405020304" pitchFamily="18" charset="0"/>
              </a:rPr>
              <a:t>In particular, it is the basis of the popular Ethernet LAN, so it is worth devoting some time to looking at it in </a:t>
            </a:r>
            <a:r>
              <a:rPr lang="en-US" sz="2000" dirty="0" smtClean="0">
                <a:latin typeface="Times New Roman" panose="02020603050405020304" pitchFamily="18" charset="0"/>
                <a:cs typeface="Times New Roman" panose="02020603050405020304" pitchFamily="18" charset="0"/>
              </a:rPr>
              <a:t>detail.</a:t>
            </a:r>
          </a:p>
          <a:p>
            <a:pPr algn="just"/>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284581" y="4118280"/>
            <a:ext cx="6575336" cy="1988903"/>
          </a:xfrm>
          <a:prstGeom prst="rect">
            <a:avLst/>
          </a:prstGeom>
        </p:spPr>
      </p:pic>
    </p:spTree>
    <p:extLst>
      <p:ext uri="{BB962C8B-B14F-4D97-AF65-F5344CB8AC3E}">
        <p14:creationId xmlns:p14="http://schemas.microsoft.com/office/powerpoint/2010/main" val="2027024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6835" y="624110"/>
            <a:ext cx="9147778" cy="599383"/>
          </a:xfrm>
        </p:spPr>
        <p:txBody>
          <a:bodyPr>
            <a:normAutofit fontScale="90000"/>
          </a:bodyPr>
          <a:lstStyle/>
          <a:p>
            <a:r>
              <a:rPr lang="en-US" sz="2800" b="1" dirty="0" smtClean="0">
                <a:latin typeface="Times New Roman" panose="02020603050405020304" pitchFamily="18" charset="0"/>
                <a:cs typeface="Times New Roman" panose="02020603050405020304" pitchFamily="18" charset="0"/>
              </a:rPr>
              <a:t>CSMA/CA (</a:t>
            </a:r>
            <a:r>
              <a:rPr lang="en-US" sz="2800" b="1" dirty="0">
                <a:latin typeface="Times New Roman" panose="02020603050405020304" pitchFamily="18" charset="0"/>
                <a:cs typeface="Times New Roman" panose="02020603050405020304" pitchFamily="18" charset="0"/>
              </a:rPr>
              <a:t>carrier sense multiple access/collision </a:t>
            </a:r>
            <a:r>
              <a:rPr lang="en-US" sz="2800" b="1" dirty="0" smtClean="0">
                <a:latin typeface="Times New Roman" panose="02020603050405020304" pitchFamily="18" charset="0"/>
                <a:cs typeface="Times New Roman" panose="02020603050405020304" pitchFamily="18" charset="0"/>
              </a:rPr>
              <a:t>Avoidance)</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02361" y="1515414"/>
            <a:ext cx="9602252" cy="2348248"/>
          </a:xfrm>
        </p:spPr>
        <p:txBody>
          <a:bodyPr>
            <a:normAutofit/>
          </a:bodyPr>
          <a:lstStyle/>
          <a:p>
            <a:pPr algn="just"/>
            <a:r>
              <a:rPr lang="en-US" sz="2000" dirty="0">
                <a:latin typeface="Times New Roman" panose="02020603050405020304" pitchFamily="18" charset="0"/>
                <a:cs typeface="Times New Roman" panose="02020603050405020304" pitchFamily="18" charset="0"/>
              </a:rPr>
              <a:t>It is a protocol that works with a medium access control layer. When a data frame is sent to a channel, it receives an acknowledgment to check whether the channel is clear. If the station receives only a single (own) acknowledgments, that means the data frame has been successfully transmitted to the receiver.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But </a:t>
            </a:r>
            <a:r>
              <a:rPr lang="en-US" sz="2000" dirty="0">
                <a:latin typeface="Times New Roman" panose="02020603050405020304" pitchFamily="18" charset="0"/>
                <a:cs typeface="Times New Roman" panose="02020603050405020304" pitchFamily="18" charset="0"/>
              </a:rPr>
              <a:t>if it gets two </a:t>
            </a:r>
            <a:r>
              <a:rPr lang="en-US" sz="2000" dirty="0" smtClean="0">
                <a:latin typeface="Times New Roman" panose="02020603050405020304" pitchFamily="18" charset="0"/>
                <a:cs typeface="Times New Roman" panose="02020603050405020304" pitchFamily="18" charset="0"/>
              </a:rPr>
              <a:t>signals, </a:t>
            </a:r>
            <a:r>
              <a:rPr lang="en-US" sz="2000" dirty="0">
                <a:latin typeface="Times New Roman" panose="02020603050405020304" pitchFamily="18" charset="0"/>
                <a:cs typeface="Times New Roman" panose="02020603050405020304" pitchFamily="18" charset="0"/>
              </a:rPr>
              <a:t>a collision of the frame occurs in the shared channel. Detects the collision of the frame when a sender receives an acknowledgment signal.</a:t>
            </a:r>
          </a:p>
        </p:txBody>
      </p:sp>
    </p:spTree>
    <p:extLst>
      <p:ext uri="{BB962C8B-B14F-4D97-AF65-F5344CB8AC3E}">
        <p14:creationId xmlns:p14="http://schemas.microsoft.com/office/powerpoint/2010/main" val="2028981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0011" y="624110"/>
            <a:ext cx="9804601" cy="534989"/>
          </a:xfrm>
        </p:spPr>
        <p:txBody>
          <a:bodyPr>
            <a:normAutofit fontScale="90000"/>
          </a:bodyPr>
          <a:lstStyle/>
          <a:p>
            <a:r>
              <a:rPr lang="en-US" dirty="0">
                <a:latin typeface="Times New Roman" panose="02020603050405020304" pitchFamily="18" charset="0"/>
                <a:cs typeface="Times New Roman" panose="02020603050405020304" pitchFamily="18" charset="0"/>
              </a:rPr>
              <a:t>Collision-Free Protocols</a:t>
            </a:r>
            <a:r>
              <a:rPr lang="en-US" dirty="0"/>
              <a:t/>
            </a:r>
            <a:br>
              <a:rPr lang="en-US" dirty="0"/>
            </a:br>
            <a:endParaRPr lang="en-US" dirty="0"/>
          </a:p>
        </p:txBody>
      </p:sp>
      <p:sp>
        <p:nvSpPr>
          <p:cNvPr id="3" name="Content Placeholder 2"/>
          <p:cNvSpPr>
            <a:spLocks noGrp="1"/>
          </p:cNvSpPr>
          <p:nvPr>
            <p:ph idx="1"/>
          </p:nvPr>
        </p:nvSpPr>
        <p:spPr>
          <a:xfrm>
            <a:off x="1700011" y="1863144"/>
            <a:ext cx="9804601" cy="1305059"/>
          </a:xfrm>
        </p:spPr>
        <p:txBody>
          <a:bodyPr>
            <a:normAutofit lnSpcReduction="10000"/>
          </a:bodyPr>
          <a:lstStyle/>
          <a:p>
            <a:pPr algn="just"/>
            <a:r>
              <a:rPr lang="en-US" sz="2000" dirty="0">
                <a:latin typeface="Times New Roman" panose="02020603050405020304" pitchFamily="18" charset="0"/>
                <a:cs typeface="Times New Roman" panose="02020603050405020304" pitchFamily="18" charset="0"/>
              </a:rPr>
              <a:t>Collision – free protocols are devised so that collisions do not occur. Protocols like CSMA/CD and CSMA/CA nullifies the possibility of collisions once the transmission channel is acquired by any station. However, collision can still occur during the contention period if more than one stations starts to transmit at the same time.</a:t>
            </a:r>
            <a:r>
              <a:rPr lang="en-US" dirty="0"/>
              <a:t> </a:t>
            </a:r>
          </a:p>
        </p:txBody>
      </p:sp>
      <p:pic>
        <p:nvPicPr>
          <p:cNvPr id="4" name="Picture 3"/>
          <p:cNvPicPr>
            <a:picLocks noChangeAspect="1"/>
          </p:cNvPicPr>
          <p:nvPr/>
        </p:nvPicPr>
        <p:blipFill rotWithShape="1">
          <a:blip r:embed="rId2"/>
          <a:srcRect l="25908" t="33257" r="27623" b="26034"/>
          <a:stretch/>
        </p:blipFill>
        <p:spPr>
          <a:xfrm>
            <a:off x="3412900" y="3464417"/>
            <a:ext cx="5975799" cy="2884868"/>
          </a:xfrm>
          <a:prstGeom prst="rect">
            <a:avLst/>
          </a:prstGeom>
        </p:spPr>
      </p:pic>
    </p:spTree>
    <p:extLst>
      <p:ext uri="{BB962C8B-B14F-4D97-AF65-F5344CB8AC3E}">
        <p14:creationId xmlns:p14="http://schemas.microsoft.com/office/powerpoint/2010/main" val="848574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1831" y="624110"/>
            <a:ext cx="9572781" cy="959991"/>
          </a:xfrm>
        </p:spPr>
        <p:txBody>
          <a:bodyPr>
            <a:normAutofit fontScale="90000"/>
          </a:bodyPr>
          <a:lstStyle/>
          <a:p>
            <a:r>
              <a:rPr lang="en-US" dirty="0"/>
              <a:t>Bit – map Protocol</a:t>
            </a:r>
            <a:br>
              <a:rPr lang="en-US" dirty="0"/>
            </a:br>
            <a:endParaRPr lang="en-US" dirty="0"/>
          </a:p>
        </p:txBody>
      </p:sp>
      <p:sp>
        <p:nvSpPr>
          <p:cNvPr id="3" name="Content Placeholder 2"/>
          <p:cNvSpPr>
            <a:spLocks noGrp="1"/>
          </p:cNvSpPr>
          <p:nvPr>
            <p:ph idx="1"/>
          </p:nvPr>
        </p:nvSpPr>
        <p:spPr>
          <a:xfrm>
            <a:off x="1596980" y="1403798"/>
            <a:ext cx="9907632" cy="2060620"/>
          </a:xfrm>
        </p:spPr>
        <p:txBody>
          <a:bodyPr>
            <a:noAutofit/>
          </a:bodyPr>
          <a:lstStyle/>
          <a:p>
            <a:pPr algn="just"/>
            <a:r>
              <a:rPr lang="en-US" sz="2000" dirty="0">
                <a:latin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cs typeface="Times New Roman" panose="02020603050405020304" pitchFamily="18" charset="0"/>
              </a:rPr>
              <a:t>he </a:t>
            </a:r>
            <a:r>
              <a:rPr lang="en-US" sz="2000" dirty="0">
                <a:latin typeface="Times New Roman" panose="02020603050405020304" pitchFamily="18" charset="0"/>
                <a:cs typeface="Times New Roman" panose="02020603050405020304" pitchFamily="18" charset="0"/>
              </a:rPr>
              <a:t>contention period is divided into N slots, where N is the total number of stations sharing the channel. If a station has a frame to send, it sets the corresponding bit in the slot. So, before transmission, each station knows whether the other stations want to transmit. Collisions are avoided by mutual agreement among the contending stations on who gets the channel.</a:t>
            </a:r>
          </a:p>
        </p:txBody>
      </p:sp>
    </p:spTree>
    <p:extLst>
      <p:ext uri="{BB962C8B-B14F-4D97-AF65-F5344CB8AC3E}">
        <p14:creationId xmlns:p14="http://schemas.microsoft.com/office/powerpoint/2010/main" val="4018751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2135" y="624110"/>
            <a:ext cx="9392477" cy="728172"/>
          </a:xfrm>
        </p:spPr>
        <p:txBody>
          <a:bodyPr>
            <a:normAutofit fontScale="90000"/>
          </a:bodyPr>
          <a:lstStyle/>
          <a:p>
            <a:r>
              <a:rPr lang="en-US" dirty="0">
                <a:latin typeface="Times New Roman" panose="02020603050405020304" pitchFamily="18" charset="0"/>
                <a:cs typeface="Times New Roman" panose="02020603050405020304" pitchFamily="18" charset="0"/>
              </a:rPr>
              <a:t>Binary Countdown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53803" y="1506828"/>
            <a:ext cx="9250809" cy="2060620"/>
          </a:xfrm>
        </p:spPr>
        <p:txBody>
          <a:bodyPr>
            <a:normAutofit/>
          </a:bodyPr>
          <a:lstStyle/>
          <a:p>
            <a:pPr algn="just"/>
            <a:r>
              <a:rPr lang="en-US" sz="2000" dirty="0">
                <a:latin typeface="Times New Roman" panose="02020603050405020304" pitchFamily="18" charset="0"/>
                <a:cs typeface="Times New Roman" panose="02020603050405020304" pitchFamily="18" charset="0"/>
              </a:rPr>
              <a:t>This protocol overcomes the overhead of 1 bit per station of the bit – map protocol. Here, binary addresses of equal lengths are assigned to each station. For example, if there are 6 stations, they may be assigned the binary addresses 001, 010, 011, 100, 101 and 110. All stations wanting to communicate broadcast their addresses. The station with higher address gets the higher priority for transmitting.</a:t>
            </a:r>
          </a:p>
        </p:txBody>
      </p:sp>
    </p:spTree>
    <p:extLst>
      <p:ext uri="{BB962C8B-B14F-4D97-AF65-F5344CB8AC3E}">
        <p14:creationId xmlns:p14="http://schemas.microsoft.com/office/powerpoint/2010/main" val="3296904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60746"/>
          </a:xfrm>
        </p:spPr>
        <p:txBody>
          <a:bodyPr>
            <a:normAutofit fontScale="90000"/>
          </a:bodyPr>
          <a:lstStyle/>
          <a:p>
            <a:r>
              <a:rPr lang="en-US" dirty="0">
                <a:latin typeface="Times New Roman" panose="02020603050405020304" pitchFamily="18" charset="0"/>
                <a:cs typeface="Times New Roman" panose="02020603050405020304" pitchFamily="18" charset="0"/>
              </a:rPr>
              <a:t>Limited Contention </a:t>
            </a:r>
            <a:r>
              <a:rPr lang="en-US" dirty="0" smtClean="0">
                <a:latin typeface="Times New Roman" panose="02020603050405020304" pitchFamily="18" charset="0"/>
                <a:cs typeface="Times New Roman" panose="02020603050405020304" pitchFamily="18" charset="0"/>
              </a:rPr>
              <a:t>Protocols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92924" y="1674254"/>
            <a:ext cx="8911687" cy="1107583"/>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These protocols combines the advantages of collision based protocols and collision free protocols. Under light load, they behave like ALOHA scheme. Under heavy load, they behave like bitmap protocols.</a:t>
            </a:r>
          </a:p>
        </p:txBody>
      </p:sp>
    </p:spTree>
    <p:extLst>
      <p:ext uri="{BB962C8B-B14F-4D97-AF65-F5344CB8AC3E}">
        <p14:creationId xmlns:p14="http://schemas.microsoft.com/office/powerpoint/2010/main" val="2720209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496352"/>
          </a:xfrm>
        </p:spPr>
        <p:txBody>
          <a:bodyPr>
            <a:normAutofit fontScale="90000"/>
          </a:bodyPr>
          <a:lstStyle/>
          <a:p>
            <a:r>
              <a:rPr lang="en-US" dirty="0">
                <a:latin typeface="Times New Roman" panose="02020603050405020304" pitchFamily="18" charset="0"/>
                <a:cs typeface="Times New Roman" panose="02020603050405020304" pitchFamily="18" charset="0"/>
              </a:rPr>
              <a:t>Adaptive Tree Walk Protocol</a:t>
            </a:r>
            <a:r>
              <a:rPr lang="en-US" dirty="0"/>
              <a:t/>
            </a:r>
            <a:br>
              <a:rPr lang="en-US" dirty="0"/>
            </a:br>
            <a:endParaRPr lang="en-US" dirty="0"/>
          </a:p>
        </p:txBody>
      </p:sp>
      <p:sp>
        <p:nvSpPr>
          <p:cNvPr id="3" name="Content Placeholder 2"/>
          <p:cNvSpPr>
            <a:spLocks noGrp="1"/>
          </p:cNvSpPr>
          <p:nvPr>
            <p:ph idx="1"/>
          </p:nvPr>
        </p:nvSpPr>
        <p:spPr>
          <a:xfrm>
            <a:off x="2592925" y="1451020"/>
            <a:ext cx="8915400" cy="1614152"/>
          </a:xfrm>
        </p:spPr>
        <p:txBody>
          <a:bodyPr>
            <a:normAutofit lnSpcReduction="10000"/>
          </a:bodyPr>
          <a:lstStyle/>
          <a:p>
            <a:pPr algn="just"/>
            <a:r>
              <a:rPr lang="en-US" sz="2000" dirty="0">
                <a:latin typeface="Times New Roman" panose="02020603050405020304" pitchFamily="18" charset="0"/>
                <a:cs typeface="Times New Roman" panose="02020603050405020304" pitchFamily="18" charset="0"/>
              </a:rPr>
              <a:t>Initially all nodes (A, B ……. G, H) are permitted to compete for the channel. If a node is successful in acquiring the channel, it transmits its frame. In case of collision, the nodes are divided into two groups (A, B, C, D in one group and E, F, G, H in another group). Nodes belonging to only one of them is permitted for competing. This process continues until successful transmission occurs.</a:t>
            </a:r>
          </a:p>
        </p:txBody>
      </p:sp>
      <p:pic>
        <p:nvPicPr>
          <p:cNvPr id="4" name="Picture 3"/>
          <p:cNvPicPr>
            <a:picLocks noChangeAspect="1"/>
          </p:cNvPicPr>
          <p:nvPr/>
        </p:nvPicPr>
        <p:blipFill rotWithShape="1">
          <a:blip r:embed="rId2"/>
          <a:srcRect l="28983" t="27949" r="29247" b="33847"/>
          <a:stretch/>
        </p:blipFill>
        <p:spPr>
          <a:xfrm>
            <a:off x="3812147" y="3026536"/>
            <a:ext cx="5434885" cy="2794715"/>
          </a:xfrm>
          <a:prstGeom prst="rect">
            <a:avLst/>
          </a:prstGeom>
        </p:spPr>
      </p:pic>
    </p:spTree>
    <p:extLst>
      <p:ext uri="{BB962C8B-B14F-4D97-AF65-F5344CB8AC3E}">
        <p14:creationId xmlns:p14="http://schemas.microsoft.com/office/powerpoint/2010/main" val="337414334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156</TotalTime>
  <Words>600</Words>
  <Application>Microsoft Office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Times New Roman</vt:lpstr>
      <vt:lpstr>Wingdings 3</vt:lpstr>
      <vt:lpstr>Wisp</vt:lpstr>
      <vt:lpstr>Carrier Sense Multiple Access (CSMA) </vt:lpstr>
      <vt:lpstr>CSMA/CD (CSMA with Collision Detection)</vt:lpstr>
      <vt:lpstr>CSMA/CA (carrier sense multiple access/collision Avoidance)</vt:lpstr>
      <vt:lpstr>Collision-Free Protocols </vt:lpstr>
      <vt:lpstr>Bit – map Protocol </vt:lpstr>
      <vt:lpstr>Binary Countdown </vt:lpstr>
      <vt:lpstr>Limited Contention Protocols</vt:lpstr>
      <vt:lpstr>Adaptive Tree Walk Protocol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Carrier Sense Multiple Access (CSMA) </dc:title>
  <dc:creator>Microsoft account</dc:creator>
  <cp:lastModifiedBy>Microsoft account</cp:lastModifiedBy>
  <cp:revision>10</cp:revision>
  <dcterms:created xsi:type="dcterms:W3CDTF">2023-04-24T14:19:10Z</dcterms:created>
  <dcterms:modified xsi:type="dcterms:W3CDTF">2023-04-28T06:41:55Z</dcterms:modified>
</cp:coreProperties>
</file>