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86" r:id="rId3"/>
    <p:sldId id="287" r:id="rId4"/>
    <p:sldId id="257" r:id="rId5"/>
    <p:sldId id="258" r:id="rId6"/>
    <p:sldId id="259" r:id="rId7"/>
    <p:sldId id="288" r:id="rId8"/>
    <p:sldId id="260" r:id="rId9"/>
    <p:sldId id="261" r:id="rId10"/>
    <p:sldId id="262" r:id="rId11"/>
    <p:sldId id="290" r:id="rId12"/>
    <p:sldId id="263" r:id="rId13"/>
    <p:sldId id="264" r:id="rId14"/>
    <p:sldId id="289" r:id="rId15"/>
    <p:sldId id="266" r:id="rId16"/>
    <p:sldId id="291" r:id="rId17"/>
    <p:sldId id="267" r:id="rId18"/>
    <p:sldId id="268" r:id="rId19"/>
    <p:sldId id="269" r:id="rId20"/>
    <p:sldId id="270" r:id="rId21"/>
    <p:sldId id="271" r:id="rId22"/>
    <p:sldId id="272" r:id="rId23"/>
    <p:sldId id="273" r:id="rId24"/>
    <p:sldId id="275" r:id="rId25"/>
    <p:sldId id="292" r:id="rId26"/>
    <p:sldId id="276" r:id="rId27"/>
    <p:sldId id="277" r:id="rId28"/>
    <p:sldId id="278" r:id="rId29"/>
    <p:sldId id="279" r:id="rId30"/>
    <p:sldId id="281" r:id="rId31"/>
    <p:sldId id="282" r:id="rId32"/>
    <p:sldId id="283" r:id="rId33"/>
    <p:sldId id="284" r:id="rId34"/>
    <p:sldId id="285" r:id="rId35"/>
    <p:sldId id="293"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350" y="-6"/>
      </p:cViewPr>
      <p:guideLst>
        <p:guide orient="horz" pos="3072"/>
        <p:guide pos="40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25109184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5600" y="673100"/>
            <a:ext cx="9753600" cy="59055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300" y="635000"/>
            <a:ext cx="5334000" cy="82169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esign and Analysis Of Algorithms"/>
          <p:cNvSpPr txBox="1">
            <a:spLocks noGrp="1"/>
          </p:cNvSpPr>
          <p:nvPr>
            <p:ph type="ctrTitle"/>
          </p:nvPr>
        </p:nvSpPr>
        <p:spPr>
          <a:xfrm>
            <a:off x="1270000" y="700336"/>
            <a:ext cx="10464800" cy="3240360"/>
          </a:xfrm>
          <a:prstGeom prst="rect">
            <a:avLst/>
          </a:prstGeom>
        </p:spPr>
        <p:txBody>
          <a:bodyPr>
            <a:normAutofit/>
          </a:bodyPr>
          <a:lstStyle/>
          <a:p>
            <a:r>
              <a:rPr sz="7200" b="1" i="1" dirty="0">
                <a:latin typeface="Times New Roman" pitchFamily="18" charset="0"/>
                <a:cs typeface="Times New Roman" pitchFamily="18" charset="0"/>
              </a:rPr>
              <a:t>Design and Analysis Of Algorithms</a:t>
            </a:r>
          </a:p>
        </p:txBody>
      </p:sp>
      <p:sp>
        <p:nvSpPr>
          <p:cNvPr id="120" name="Unit-I…"/>
          <p:cNvSpPr txBox="1">
            <a:spLocks noGrp="1"/>
          </p:cNvSpPr>
          <p:nvPr>
            <p:ph type="subTitle" sz="half" idx="1"/>
          </p:nvPr>
        </p:nvSpPr>
        <p:spPr>
          <a:xfrm>
            <a:off x="1317824" y="4444752"/>
            <a:ext cx="10464800" cy="2664296"/>
          </a:xfrm>
          <a:prstGeom prst="rect">
            <a:avLst/>
          </a:prstGeom>
        </p:spPr>
        <p:txBody>
          <a:bodyPr>
            <a:normAutofit lnSpcReduction="10000"/>
          </a:bodyPr>
          <a:lstStyle/>
          <a:p>
            <a:endParaRPr lang="en-US" sz="4800" dirty="0" smtClean="0">
              <a:latin typeface="Times New Roman" pitchFamily="18" charset="0"/>
              <a:cs typeface="Times New Roman" pitchFamily="18" charset="0"/>
            </a:endParaRPr>
          </a:p>
          <a:p>
            <a:endParaRPr lang="en-US" sz="4800" dirty="0">
              <a:latin typeface="Times New Roman" pitchFamily="18" charset="0"/>
              <a:cs typeface="Times New Roman" pitchFamily="18" charset="0"/>
            </a:endParaRPr>
          </a:p>
          <a:p>
            <a:r>
              <a:rPr sz="8000" b="1" dirty="0" smtClean="0">
                <a:latin typeface="Times New Roman" pitchFamily="18" charset="0"/>
                <a:cs typeface="Times New Roman" pitchFamily="18" charset="0"/>
              </a:rPr>
              <a:t>Unit-I</a:t>
            </a:r>
            <a:endParaRPr sz="8000" b="1" dirty="0">
              <a:latin typeface="Times New Roman" pitchFamily="18" charset="0"/>
              <a:cs typeface="Times New Roman" pitchFamily="18" charset="0"/>
            </a:endParaRPr>
          </a:p>
          <a:p>
            <a:endParaRPr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7. The following looping statements are employed.…"/>
          <p:cNvSpPr txBox="1">
            <a:spLocks noGrp="1"/>
          </p:cNvSpPr>
          <p:nvPr>
            <p:ph type="body" idx="1"/>
          </p:nvPr>
        </p:nvSpPr>
        <p:spPr>
          <a:xfrm>
            <a:off x="93688" y="124272"/>
            <a:ext cx="12745416" cy="9505056"/>
          </a:xfrm>
          <a:prstGeom prst="rect">
            <a:avLst/>
          </a:prstGeom>
        </p:spPr>
        <p:txBody>
          <a:bodyPr anchor="t">
            <a:noAutofit/>
          </a:bodyPr>
          <a:lstStyle/>
          <a:p>
            <a:pPr marL="0" indent="0" defTabSz="429768">
              <a:lnSpc>
                <a:spcPts val="4400"/>
              </a:lnSpc>
              <a:spcBef>
                <a:spcPts val="0"/>
              </a:spcBef>
              <a:buSzPct val="100000"/>
              <a:buNone/>
              <a:defRPr sz="2632">
                <a:latin typeface="Times"/>
                <a:ea typeface="Times"/>
                <a:cs typeface="Times"/>
                <a:sym typeface="Times"/>
              </a:defRPr>
            </a:pPr>
            <a:r>
              <a:rPr lang="en-US" dirty="0" smtClean="0">
                <a:latin typeface="Times New Roman" pitchFamily="18" charset="0"/>
                <a:cs typeface="Times New Roman" pitchFamily="18" charset="0"/>
              </a:rPr>
              <a:t>6. There </a:t>
            </a:r>
            <a:r>
              <a:rPr lang="en-US" dirty="0">
                <a:latin typeface="Times New Roman" pitchFamily="18" charset="0"/>
                <a:cs typeface="Times New Roman" pitchFamily="18" charset="0"/>
              </a:rPr>
              <a:t>are two Boolean values TRUE and FALSE.</a:t>
            </a:r>
          </a:p>
          <a:p>
            <a:pPr marL="0" indent="0" defTabSz="429768">
              <a:lnSpc>
                <a:spcPts val="4400"/>
              </a:lnSpc>
              <a:spcBef>
                <a:spcPts val="0"/>
              </a:spcBef>
              <a:buSzTx/>
              <a:buNone/>
              <a:defRPr sz="2632">
                <a:latin typeface="Times"/>
                <a:ea typeface="Times"/>
                <a:cs typeface="Times"/>
                <a:sym typeface="Times"/>
              </a:defRPr>
            </a:pPr>
            <a:r>
              <a:rPr lang="en-US" dirty="0">
                <a:latin typeface="Times New Roman" pitchFamily="18" charset="0"/>
                <a:cs typeface="Times New Roman" pitchFamily="18" charset="0"/>
              </a:rPr>
              <a:t> Logical Operators AND, OR, NOT </a:t>
            </a:r>
          </a:p>
          <a:p>
            <a:pPr marL="0" indent="0" defTabSz="429768">
              <a:lnSpc>
                <a:spcPts val="4400"/>
              </a:lnSpc>
              <a:spcBef>
                <a:spcPts val="0"/>
              </a:spcBef>
              <a:buSzTx/>
              <a:buNone/>
              <a:defRPr sz="2632">
                <a:latin typeface="Times"/>
                <a:ea typeface="Times"/>
                <a:cs typeface="Times"/>
                <a:sym typeface="Times"/>
              </a:defRPr>
            </a:pPr>
            <a:r>
              <a:rPr lang="en-US" dirty="0">
                <a:latin typeface="Times New Roman" pitchFamily="18" charset="0"/>
                <a:cs typeface="Times New Roman" pitchFamily="18" charset="0"/>
              </a:rPr>
              <a:t>Relational Operators &lt;, &lt;=,&gt;,&gt;=, =, !=  </a:t>
            </a:r>
          </a:p>
          <a:p>
            <a:pPr marL="0" indent="0" defTabSz="457200">
              <a:lnSpc>
                <a:spcPts val="4700"/>
              </a:lnSpc>
              <a:spcBef>
                <a:spcPts val="0"/>
              </a:spcBef>
              <a:buSzTx/>
              <a:buNone/>
              <a:defRPr sz="2800">
                <a:latin typeface="Times"/>
                <a:ea typeface="Times"/>
                <a:cs typeface="Times"/>
                <a:sym typeface="Times"/>
              </a:defRPr>
            </a:pPr>
            <a:endParaRPr lang="en-US" dirty="0" smtClean="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lang="en-US" dirty="0" smtClean="0">
                <a:latin typeface="Times New Roman" pitchFamily="18" charset="0"/>
                <a:cs typeface="Times New Roman" pitchFamily="18" charset="0"/>
              </a:rPr>
              <a:t>7. </a:t>
            </a:r>
            <a:r>
              <a:rPr dirty="0" smtClean="0">
                <a:latin typeface="Times New Roman" pitchFamily="18" charset="0"/>
                <a:cs typeface="Times New Roman" pitchFamily="18" charset="0"/>
              </a:rPr>
              <a:t>The </a:t>
            </a:r>
            <a:r>
              <a:rPr dirty="0">
                <a:latin typeface="Times New Roman" pitchFamily="18" charset="0"/>
                <a:cs typeface="Times New Roman" pitchFamily="18" charset="0"/>
              </a:rPr>
              <a:t>following looping statements are employed. </a:t>
            </a:r>
          </a:p>
          <a:p>
            <a:pPr marL="0" indent="0" defTabSz="457200">
              <a:lnSpc>
                <a:spcPts val="4700"/>
              </a:lnSpc>
              <a:spcBef>
                <a:spcPts val="0"/>
              </a:spcBef>
              <a:buSzTx/>
              <a:buNone/>
              <a:defRPr sz="2800">
                <a:latin typeface="Times"/>
                <a:ea typeface="Times"/>
                <a:cs typeface="Times"/>
                <a:sym typeface="Times"/>
              </a:defRPr>
            </a:pPr>
            <a:r>
              <a:rPr b="1" dirty="0" smtClean="0">
                <a:latin typeface="Times New Roman" pitchFamily="18" charset="0"/>
                <a:cs typeface="Times New Roman" pitchFamily="18" charset="0"/>
              </a:rPr>
              <a:t>While </a:t>
            </a:r>
            <a:r>
              <a:rPr b="1" dirty="0">
                <a:latin typeface="Times New Roman" pitchFamily="18" charset="0"/>
                <a:cs typeface="Times New Roman" pitchFamily="18" charset="0"/>
              </a:rPr>
              <a:t>Loop: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While &lt; condition &gt;do</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dirty="0" smtClean="0">
                <a:latin typeface="Times New Roman" pitchFamily="18" charset="0"/>
                <a:cs typeface="Times New Roman" pitchFamily="18" charset="0"/>
              </a:rPr>
              <a:t> </a:t>
            </a:r>
            <a:r>
              <a:rPr dirty="0">
                <a:latin typeface="Times New Roman" pitchFamily="18" charset="0"/>
                <a:cs typeface="Times New Roman" pitchFamily="18" charset="0"/>
              </a:rPr>
              <a:t>&lt;statement 1&gt;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&lt;statement n&gt;</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a:t>
            </a:r>
            <a:r>
              <a:rPr b="1" dirty="0">
                <a:latin typeface="Times New Roman" pitchFamily="18" charset="0"/>
                <a:cs typeface="Times New Roman" pitchFamily="18" charset="0"/>
              </a:rPr>
              <a:t>For Loop: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For variable: = value-1 to value-2 step </a:t>
            </a:r>
            <a:r>
              <a:rPr b="1" i="1" dirty="0">
                <a:latin typeface="Times New Roman" pitchFamily="18" charset="0"/>
                <a:cs typeface="Times New Roman" pitchFamily="18" charset="0"/>
              </a:rPr>
              <a:t>step </a:t>
            </a:r>
            <a:r>
              <a:rPr dirty="0">
                <a:latin typeface="Times New Roman" pitchFamily="18" charset="0"/>
                <a:cs typeface="Times New Roman" pitchFamily="18" charset="0"/>
              </a:rPr>
              <a:t>do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&lt;statement 1&gt;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&lt;statement n&gt;</a:t>
            </a:r>
          </a:p>
          <a:p>
            <a:pPr marL="0" indent="0" defTabSz="457200">
              <a:lnSpc>
                <a:spcPts val="4700"/>
              </a:lnSpc>
              <a:spcBef>
                <a:spcPts val="0"/>
              </a:spcBef>
              <a:buSzTx/>
              <a:buNone/>
              <a:defRPr sz="2800">
                <a:latin typeface="Times"/>
                <a:ea typeface="Times"/>
                <a:cs typeface="Times"/>
                <a:sym typeface="Times"/>
              </a:defRPr>
            </a:pPr>
            <a:r>
              <a:rPr dirty="0" smtClean="0">
                <a:latin typeface="Times New Roman" pitchFamily="18" charset="0"/>
                <a:cs typeface="Times New Roman" pitchFamily="18" charset="0"/>
              </a:rPr>
              <a:t>}</a:t>
            </a:r>
            <a:endParaRPr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720" y="916360"/>
            <a:ext cx="12241360" cy="5112568"/>
          </a:xfrm>
        </p:spPr>
        <p:txBody>
          <a:bodyPr/>
          <a:lstStyle/>
          <a:p>
            <a:pPr marL="0" indent="0" defTabSz="457200">
              <a:lnSpc>
                <a:spcPts val="4700"/>
              </a:lnSpc>
              <a:spcBef>
                <a:spcPts val="0"/>
              </a:spcBef>
              <a:buSzTx/>
              <a:buNone/>
              <a:defRPr sz="2800">
                <a:latin typeface="Times"/>
                <a:ea typeface="Times"/>
                <a:cs typeface="Times"/>
                <a:sym typeface="Times"/>
              </a:defRPr>
            </a:pPr>
            <a:r>
              <a:rPr lang="en-US" b="1" dirty="0" smtClean="0">
                <a:latin typeface="Times New Roman" pitchFamily="18" charset="0"/>
                <a:cs typeface="Times New Roman" pitchFamily="18" charset="0"/>
              </a:rPr>
              <a:t>repeat-until</a:t>
            </a:r>
            <a:r>
              <a:rPr lang="en-US" b="1" dirty="0">
                <a:latin typeface="Times New Roman" pitchFamily="18" charset="0"/>
                <a:cs typeface="Times New Roman" pitchFamily="18" charset="0"/>
              </a:rPr>
              <a:t>:</a:t>
            </a:r>
          </a:p>
          <a:p>
            <a:pPr marL="0" indent="0" defTabSz="457200">
              <a:lnSpc>
                <a:spcPts val="4700"/>
              </a:lnSpc>
              <a:spcBef>
                <a:spcPts val="0"/>
              </a:spcBef>
              <a:buSzTx/>
              <a:buNone/>
              <a:defRPr sz="2800">
                <a:latin typeface="Times"/>
                <a:ea typeface="Times"/>
                <a:cs typeface="Times"/>
                <a:sym typeface="Times"/>
              </a:defRPr>
            </a:pPr>
            <a:r>
              <a:rPr lang="en-US" dirty="0">
                <a:latin typeface="Times New Roman" pitchFamily="18" charset="0"/>
                <a:cs typeface="Times New Roman" pitchFamily="18" charset="0"/>
              </a:rPr>
              <a:t> repeat{</a:t>
            </a:r>
          </a:p>
          <a:p>
            <a:pPr marL="0" indent="0" defTabSz="457200">
              <a:lnSpc>
                <a:spcPts val="4700"/>
              </a:lnSpc>
              <a:spcBef>
                <a:spcPts val="0"/>
              </a:spcBef>
              <a:buSzTx/>
              <a:buNone/>
              <a:defRPr sz="2800">
                <a:latin typeface="Times"/>
                <a:ea typeface="Times"/>
                <a:cs typeface="Times"/>
                <a:sym typeface="Times"/>
              </a:defRPr>
            </a:pPr>
            <a:r>
              <a:rPr lang="en-US" dirty="0">
                <a:latin typeface="Times New Roman" pitchFamily="18" charset="0"/>
                <a:cs typeface="Times New Roman" pitchFamily="18" charset="0"/>
              </a:rPr>
              <a:t>&lt;statement 1&gt; </a:t>
            </a:r>
          </a:p>
          <a:p>
            <a:pPr marL="0" indent="0" defTabSz="457200">
              <a:lnSpc>
                <a:spcPts val="4700"/>
              </a:lnSpc>
              <a:spcBef>
                <a:spcPts val="0"/>
              </a:spcBef>
              <a:buSzTx/>
              <a:buNone/>
              <a:defRPr sz="2800">
                <a:latin typeface="Times"/>
                <a:ea typeface="Times"/>
                <a:cs typeface="Times"/>
                <a:sym typeface="Times"/>
              </a:defRPr>
            </a:pPr>
            <a:r>
              <a:rPr lang="en-US" dirty="0">
                <a:latin typeface="Times New Roman" pitchFamily="18" charset="0"/>
                <a:cs typeface="Times New Roman" pitchFamily="18" charset="0"/>
              </a:rPr>
              <a:t>&lt;statement n&gt;</a:t>
            </a:r>
          </a:p>
          <a:p>
            <a:pPr marL="0" indent="0" defTabSz="457200">
              <a:lnSpc>
                <a:spcPts val="4700"/>
              </a:lnSpc>
              <a:spcBef>
                <a:spcPts val="0"/>
              </a:spcBef>
              <a:buSzTx/>
              <a:buNone/>
              <a:defRPr sz="2800">
                <a:latin typeface="Times"/>
                <a:ea typeface="Times"/>
                <a:cs typeface="Times"/>
                <a:sym typeface="Times"/>
              </a:defRPr>
            </a:pPr>
            <a:r>
              <a:rPr lang="en-US" dirty="0">
                <a:latin typeface="Times New Roman" pitchFamily="18" charset="0"/>
                <a:cs typeface="Times New Roman" pitchFamily="18" charset="0"/>
              </a:rPr>
              <a:t> }until&lt;condition</a:t>
            </a:r>
            <a:r>
              <a:rPr lang="en-US" dirty="0" smtClean="0">
                <a:latin typeface="Times New Roman" pitchFamily="18" charset="0"/>
                <a:cs typeface="Times New Roman" pitchFamily="18" charset="0"/>
              </a:rPr>
              <a:t>&gt;</a:t>
            </a:r>
          </a:p>
          <a:p>
            <a:pPr marL="0" indent="0" defTabSz="457200">
              <a:lnSpc>
                <a:spcPts val="4700"/>
              </a:lnSpc>
              <a:spcBef>
                <a:spcPts val="0"/>
              </a:spcBef>
              <a:buSzTx/>
              <a:buNone/>
              <a:defRPr sz="2800">
                <a:latin typeface="Times"/>
                <a:ea typeface="Times"/>
                <a:cs typeface="Times"/>
                <a:sym typeface="Times"/>
              </a:defRPr>
            </a:pPr>
            <a:endParaRPr lang="en-US" dirty="0" smtClean="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33047648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8. A conditional statement has the following forms.…"/>
          <p:cNvSpPr txBox="1">
            <a:spLocks noGrp="1"/>
          </p:cNvSpPr>
          <p:nvPr>
            <p:ph type="body" idx="1"/>
          </p:nvPr>
        </p:nvSpPr>
        <p:spPr>
          <a:xfrm>
            <a:off x="309712" y="196280"/>
            <a:ext cx="12529392" cy="9433047"/>
          </a:xfrm>
          <a:prstGeom prst="rect">
            <a:avLst/>
          </a:prstGeom>
        </p:spPr>
        <p:txBody>
          <a:bodyPr anchor="t">
            <a:noAutofit/>
          </a:bodyPr>
          <a:lstStyle/>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8. A conditional statement has the following forms. </a:t>
            </a:r>
          </a:p>
          <a:p>
            <a:pPr marL="303371" indent="-303371" defTabSz="356615">
              <a:lnSpc>
                <a:spcPts val="3700"/>
              </a:lnSpc>
              <a:spcBef>
                <a:spcPts val="0"/>
              </a:spcBef>
              <a:defRPr sz="2184">
                <a:latin typeface="Times"/>
                <a:ea typeface="Times"/>
                <a:cs typeface="Times"/>
                <a:sym typeface="Times"/>
              </a:defRPr>
            </a:pPr>
            <a:r>
              <a:rPr sz="2800" dirty="0" smtClean="0">
                <a:latin typeface="Times New Roman" pitchFamily="18" charset="0"/>
                <a:cs typeface="Times New Roman" pitchFamily="18" charset="0"/>
              </a:rPr>
              <a:t>If (condition) then &lt;statement&gt;</a:t>
            </a:r>
          </a:p>
          <a:p>
            <a:pPr marL="303371" indent="-303371" defTabSz="356615">
              <a:lnSpc>
                <a:spcPts val="3700"/>
              </a:lnSpc>
              <a:spcBef>
                <a:spcPts val="0"/>
              </a:spcBef>
              <a:defRPr sz="2184">
                <a:latin typeface="Times"/>
                <a:ea typeface="Times"/>
                <a:cs typeface="Times"/>
                <a:sym typeface="Times"/>
              </a:defRPr>
            </a:pPr>
            <a:r>
              <a:rPr sz="2800" dirty="0" smtClean="0">
                <a:latin typeface="Times New Roman" pitchFamily="18" charset="0"/>
                <a:cs typeface="Times New Roman" pitchFamily="18" charset="0"/>
              </a:rPr>
              <a:t>If (condition) then &lt;statement1&gt; else &lt;&lt;statement2&gt;</a:t>
            </a:r>
          </a:p>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Here(condition)is a Boolean expression and (statement),(statement1) and (statement2) are arbitrary statements(simple or compound).</a:t>
            </a:r>
          </a:p>
          <a:p>
            <a:pPr marL="303371" indent="-303371" defTabSz="356615">
              <a:lnSpc>
                <a:spcPts val="3700"/>
              </a:lnSpc>
              <a:spcBef>
                <a:spcPts val="0"/>
              </a:spcBef>
              <a:defRPr sz="2184">
                <a:latin typeface="Times"/>
                <a:ea typeface="Times"/>
                <a:cs typeface="Times"/>
                <a:sym typeface="Times"/>
              </a:defRPr>
            </a:pPr>
            <a:r>
              <a:rPr sz="2800" dirty="0" smtClean="0">
                <a:latin typeface="Times New Roman" pitchFamily="18" charset="0"/>
                <a:cs typeface="Times New Roman" pitchFamily="18" charset="0"/>
              </a:rPr>
              <a:t>Case statement:</a:t>
            </a:r>
          </a:p>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       case </a:t>
            </a:r>
          </a:p>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           { </a:t>
            </a:r>
          </a:p>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               :(condition 1):(statement1) </a:t>
            </a:r>
          </a:p>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                                     . </a:t>
            </a:r>
          </a:p>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               :(condition n): (statement n)</a:t>
            </a:r>
          </a:p>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               :else: (statement n+1)</a:t>
            </a:r>
          </a:p>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          }</a:t>
            </a:r>
          </a:p>
          <a:p>
            <a:pPr marL="0" lvl="1"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9. Input and output are done using the instructions </a:t>
            </a:r>
            <a:r>
              <a:rPr sz="2800" b="1" dirty="0" smtClean="0">
                <a:latin typeface="Times New Roman" pitchFamily="18" charset="0"/>
                <a:cs typeface="Times New Roman" pitchFamily="18" charset="0"/>
              </a:rPr>
              <a:t>read</a:t>
            </a:r>
            <a:r>
              <a:rPr sz="2800" dirty="0" smtClean="0">
                <a:latin typeface="Times New Roman" pitchFamily="18" charset="0"/>
                <a:cs typeface="Times New Roman" pitchFamily="18" charset="0"/>
              </a:rPr>
              <a:t> and </a:t>
            </a:r>
            <a:r>
              <a:rPr sz="2800" b="1" dirty="0" smtClean="0">
                <a:latin typeface="Times New Roman" pitchFamily="18" charset="0"/>
                <a:cs typeface="Times New Roman" pitchFamily="18" charset="0"/>
              </a:rPr>
              <a:t>write</a:t>
            </a:r>
            <a:r>
              <a:rPr sz="2800" dirty="0" smtClean="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r>
              <a:rPr sz="2800" dirty="0" smtClean="0">
                <a:latin typeface="Times New Roman" pitchFamily="18" charset="0"/>
                <a:cs typeface="Times New Roman" pitchFamily="18" charset="0"/>
              </a:rPr>
              <a:t>No format is used to specify the size of input or output quantities.</a:t>
            </a:r>
          </a:p>
          <a:p>
            <a:pPr marL="0"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10. There is only one type of procedure: Algorithm. An algorithm consists of a heading and a body. The heading takes the form </a:t>
            </a:r>
          </a:p>
          <a:p>
            <a:pPr marL="0" lvl="1"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            </a:t>
            </a:r>
            <a:r>
              <a:rPr sz="2800" b="1" dirty="0" smtClean="0">
                <a:latin typeface="Times New Roman" pitchFamily="18" charset="0"/>
                <a:cs typeface="Times New Roman" pitchFamily="18" charset="0"/>
              </a:rPr>
              <a:t>Algorithm</a:t>
            </a:r>
            <a:r>
              <a:rPr sz="2800" dirty="0" smtClean="0">
                <a:latin typeface="Times New Roman" pitchFamily="18" charset="0"/>
                <a:cs typeface="Times New Roman" pitchFamily="18" charset="0"/>
              </a:rPr>
              <a:t> Name((parameter list))</a:t>
            </a:r>
          </a:p>
          <a:p>
            <a:pPr marL="0" lvl="1" indent="0" defTabSz="356615">
              <a:lnSpc>
                <a:spcPts val="3700"/>
              </a:lnSpc>
              <a:spcBef>
                <a:spcPts val="0"/>
              </a:spcBef>
              <a:buSzTx/>
              <a:buNone/>
              <a:defRPr sz="2184">
                <a:latin typeface="Times"/>
                <a:ea typeface="Times"/>
                <a:cs typeface="Times"/>
                <a:sym typeface="Times"/>
              </a:defRPr>
            </a:pPr>
            <a:r>
              <a:rPr sz="2800" dirty="0" smtClean="0">
                <a:latin typeface="Times New Roman" pitchFamily="18" charset="0"/>
                <a:cs typeface="Times New Roman" pitchFamily="18" charset="0"/>
              </a:rPr>
              <a:t>The body has one or more (simple or compound)statements enclosed within braces{and }</a:t>
            </a:r>
            <a:endParaRPr sz="2800"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Example:…"/>
          <p:cNvSpPr txBox="1">
            <a:spLocks noGrp="1"/>
          </p:cNvSpPr>
          <p:nvPr>
            <p:ph type="body" idx="1"/>
          </p:nvPr>
        </p:nvSpPr>
        <p:spPr>
          <a:prstGeom prst="rect">
            <a:avLst/>
          </a:prstGeom>
        </p:spPr>
        <p:txBody>
          <a:bodyPr anchor="t">
            <a:normAutofit/>
          </a:bodyPr>
          <a:lstStyle/>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Example:</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Algorithm Max(</a:t>
            </a:r>
            <a:r>
              <a:rPr dirty="0" err="1">
                <a:latin typeface="Times New Roman" pitchFamily="18" charset="0"/>
                <a:cs typeface="Times New Roman" pitchFamily="18" charset="0"/>
              </a:rPr>
              <a:t>A,n</a:t>
            </a:r>
            <a:r>
              <a:rPr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A is an array of size n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Result := A[1];</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for i:= 2 to n do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if A[i] &gt; Result then Result :=A[i];</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return Result;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In this algorithm (named Max), A &amp; n are procedure parameters. Result &amp;  I are Local variables.</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1800" y="1492424"/>
            <a:ext cx="11099800" cy="5040560"/>
          </a:xfrm>
        </p:spPr>
        <p:txBody>
          <a:bodyPr>
            <a:normAutofit/>
          </a:bodyPr>
          <a:lstStyle/>
          <a:p>
            <a:pPr marL="0" indent="0" algn="ctr">
              <a:buNone/>
            </a:pPr>
            <a:r>
              <a:rPr lang="en-US" sz="8800" b="1" i="1" dirty="0">
                <a:latin typeface="Times New Roman" pitchFamily="18" charset="0"/>
                <a:cs typeface="Times New Roman" pitchFamily="18" charset="0"/>
              </a:rPr>
              <a:t>Performance Analysis</a:t>
            </a:r>
            <a:endParaRPr lang="en-US" sz="8800" b="1" i="1" dirty="0"/>
          </a:p>
        </p:txBody>
      </p:sp>
    </p:spTree>
    <p:extLst>
      <p:ext uri="{BB962C8B-B14F-4D97-AF65-F5344CB8AC3E}">
        <p14:creationId xmlns:p14="http://schemas.microsoft.com/office/powerpoint/2010/main" val="111231781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erformance evaluation can be divided into two major phases.…"/>
          <p:cNvSpPr txBox="1">
            <a:spLocks noGrp="1"/>
          </p:cNvSpPr>
          <p:nvPr>
            <p:ph type="body" idx="1"/>
          </p:nvPr>
        </p:nvSpPr>
        <p:spPr>
          <a:xfrm>
            <a:off x="309712" y="772344"/>
            <a:ext cx="12457384" cy="7920880"/>
          </a:xfrm>
          <a:prstGeom prst="rect">
            <a:avLst/>
          </a:prstGeom>
        </p:spPr>
        <p:txBody>
          <a:bodyPr anchor="t">
            <a:normAutofit/>
          </a:bodyPr>
          <a:lstStyle/>
          <a:p>
            <a:pPr marL="0" indent="0" defTabSz="457200">
              <a:lnSpc>
                <a:spcPts val="4800"/>
              </a:lnSpc>
              <a:spcBef>
                <a:spcPts val="0"/>
              </a:spcBef>
              <a:buSzTx/>
              <a:buNone/>
              <a:defRPr sz="2900">
                <a:latin typeface="Times"/>
                <a:ea typeface="Times"/>
                <a:cs typeface="Times"/>
                <a:sym typeface="Times"/>
              </a:defRPr>
            </a:pPr>
            <a:r>
              <a:rPr sz="4000" dirty="0">
                <a:latin typeface="Times New Roman" pitchFamily="18" charset="0"/>
                <a:cs typeface="Times New Roman" pitchFamily="18" charset="0"/>
              </a:rPr>
              <a:t>Performance evaluation can be divided into two major phases.</a:t>
            </a:r>
          </a:p>
          <a:p>
            <a:pPr marL="575468" indent="-575468" defTabSz="457200">
              <a:lnSpc>
                <a:spcPts val="4800"/>
              </a:lnSpc>
              <a:spcBef>
                <a:spcPts val="0"/>
              </a:spcBef>
              <a:buSzPct val="100000"/>
              <a:buAutoNum type="arabicPeriod"/>
              <a:defRPr sz="2900">
                <a:latin typeface="Times"/>
                <a:ea typeface="Times"/>
                <a:cs typeface="Times"/>
                <a:sym typeface="Times"/>
              </a:defRPr>
            </a:pPr>
            <a:r>
              <a:rPr sz="4000" dirty="0">
                <a:latin typeface="Times New Roman" pitchFamily="18" charset="0"/>
                <a:cs typeface="Times New Roman" pitchFamily="18" charset="0"/>
              </a:rPr>
              <a:t>Performance Analysis (machine independent) </a:t>
            </a:r>
          </a:p>
          <a:p>
            <a:pPr marL="1210468" lvl="1" indent="-575468" defTabSz="457200">
              <a:lnSpc>
                <a:spcPts val="4800"/>
              </a:lnSpc>
              <a:spcBef>
                <a:spcPts val="0"/>
              </a:spcBef>
              <a:buSzPct val="100000"/>
              <a:buAutoNum type="arabicPeriod"/>
              <a:defRPr sz="2900">
                <a:latin typeface="Times"/>
                <a:ea typeface="Times"/>
                <a:cs typeface="Times"/>
                <a:sym typeface="Times"/>
              </a:defRPr>
            </a:pPr>
            <a:r>
              <a:rPr lang="en-US" sz="4000" b="1" dirty="0">
                <a:latin typeface="Times New Roman" pitchFamily="18" charset="0"/>
                <a:cs typeface="Times New Roman" pitchFamily="18" charset="0"/>
              </a:rPr>
              <a:t>S</a:t>
            </a:r>
            <a:r>
              <a:rPr sz="4000" b="1" dirty="0" smtClean="0">
                <a:latin typeface="Times New Roman" pitchFamily="18" charset="0"/>
                <a:cs typeface="Times New Roman" pitchFamily="18" charset="0"/>
              </a:rPr>
              <a:t>pace </a:t>
            </a:r>
            <a:r>
              <a:rPr sz="4000" b="1" dirty="0">
                <a:latin typeface="Times New Roman" pitchFamily="18" charset="0"/>
                <a:cs typeface="Times New Roman" pitchFamily="18" charset="0"/>
              </a:rPr>
              <a:t>complexity:</a:t>
            </a:r>
            <a:r>
              <a:rPr sz="4000" dirty="0">
                <a:latin typeface="Times New Roman" pitchFamily="18" charset="0"/>
                <a:cs typeface="Times New Roman" pitchFamily="18" charset="0"/>
              </a:rPr>
              <a:t> The space complexity of an algorithm is the amount of memory it needs to run for completion. </a:t>
            </a:r>
          </a:p>
          <a:p>
            <a:pPr marL="1210468" lvl="1" indent="-575468" defTabSz="457200">
              <a:lnSpc>
                <a:spcPts val="4800"/>
              </a:lnSpc>
              <a:spcBef>
                <a:spcPts val="0"/>
              </a:spcBef>
              <a:buSzPct val="100000"/>
              <a:buAutoNum type="arabicPeriod"/>
              <a:defRPr sz="2900">
                <a:latin typeface="Times"/>
                <a:ea typeface="Times"/>
                <a:cs typeface="Times"/>
                <a:sym typeface="Times"/>
              </a:defRPr>
            </a:pPr>
            <a:r>
              <a:rPr sz="4000" dirty="0">
                <a:latin typeface="Times New Roman" pitchFamily="18" charset="0"/>
                <a:cs typeface="Times New Roman" pitchFamily="18" charset="0"/>
              </a:rPr>
              <a:t> </a:t>
            </a:r>
            <a:r>
              <a:rPr lang="en-US" sz="4000" b="1" dirty="0">
                <a:latin typeface="Times New Roman" pitchFamily="18" charset="0"/>
                <a:cs typeface="Times New Roman" pitchFamily="18" charset="0"/>
              </a:rPr>
              <a:t>T</a:t>
            </a:r>
            <a:r>
              <a:rPr sz="4000" b="1" dirty="0" smtClean="0">
                <a:latin typeface="Times New Roman" pitchFamily="18" charset="0"/>
                <a:cs typeface="Times New Roman" pitchFamily="18" charset="0"/>
              </a:rPr>
              <a:t>ime </a:t>
            </a:r>
            <a:r>
              <a:rPr sz="4000" b="1" dirty="0">
                <a:latin typeface="Times New Roman" pitchFamily="18" charset="0"/>
                <a:cs typeface="Times New Roman" pitchFamily="18" charset="0"/>
              </a:rPr>
              <a:t>complexity:</a:t>
            </a:r>
            <a:r>
              <a:rPr sz="4000" dirty="0">
                <a:latin typeface="Times New Roman" pitchFamily="18" charset="0"/>
                <a:cs typeface="Times New Roman" pitchFamily="18" charset="0"/>
              </a:rPr>
              <a:t> The time complexity of an algorithm is the amount of computer time it needs to run to completion. </a:t>
            </a:r>
          </a:p>
          <a:p>
            <a:pPr marL="0" indent="0" defTabSz="457200">
              <a:lnSpc>
                <a:spcPts val="4800"/>
              </a:lnSpc>
              <a:spcBef>
                <a:spcPts val="0"/>
              </a:spcBef>
              <a:buSzTx/>
              <a:buNone/>
              <a:defRPr sz="2900">
                <a:latin typeface="Times"/>
                <a:ea typeface="Times"/>
                <a:cs typeface="Times"/>
                <a:sym typeface="Times"/>
              </a:defRPr>
            </a:pPr>
            <a:r>
              <a:rPr sz="4000" dirty="0">
                <a:latin typeface="Times New Roman" pitchFamily="18" charset="0"/>
                <a:cs typeface="Times New Roman" pitchFamily="18" charset="0"/>
              </a:rPr>
              <a:t>2.   Performance Measurement (machine dependent).</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pace Complexity:…"/>
          <p:cNvSpPr txBox="1">
            <a:spLocks noGrp="1"/>
          </p:cNvSpPr>
          <p:nvPr>
            <p:ph type="body" idx="1"/>
          </p:nvPr>
        </p:nvSpPr>
        <p:spPr>
          <a:xfrm>
            <a:off x="165696" y="124272"/>
            <a:ext cx="12673408" cy="9433048"/>
          </a:xfrm>
          <a:prstGeom prst="rect">
            <a:avLst/>
          </a:prstGeom>
        </p:spPr>
        <p:txBody>
          <a:bodyPr anchor="t">
            <a:normAutofit/>
          </a:bodyPr>
          <a:lstStyle/>
          <a:p>
            <a:pPr marL="0" indent="0" algn="ctr" defTabSz="457200">
              <a:lnSpc>
                <a:spcPts val="5700"/>
              </a:lnSpc>
              <a:spcBef>
                <a:spcPts val="0"/>
              </a:spcBef>
              <a:buSzTx/>
              <a:buNone/>
              <a:defRPr sz="3600" b="1">
                <a:latin typeface="Times"/>
                <a:ea typeface="Times"/>
                <a:cs typeface="Times"/>
                <a:sym typeface="Times"/>
              </a:defRPr>
            </a:pPr>
            <a:r>
              <a:rPr sz="6000" dirty="0">
                <a:latin typeface="Times New Roman" pitchFamily="18" charset="0"/>
                <a:cs typeface="Times New Roman" pitchFamily="18" charset="0"/>
              </a:rPr>
              <a:t>Space Complexity: </a:t>
            </a:r>
            <a:endParaRPr lang="en-US" sz="6000" dirty="0" smtClean="0">
              <a:latin typeface="Times New Roman" pitchFamily="18" charset="0"/>
              <a:cs typeface="Times New Roman" pitchFamily="18" charset="0"/>
            </a:endParaRPr>
          </a:p>
          <a:p>
            <a:pPr marL="0" indent="0" algn="just" defTabSz="457200">
              <a:lnSpc>
                <a:spcPts val="4600"/>
              </a:lnSpc>
              <a:spcBef>
                <a:spcPts val="0"/>
              </a:spcBef>
              <a:buSzTx/>
              <a:buNone/>
              <a:defRPr sz="2700">
                <a:latin typeface="Times"/>
                <a:ea typeface="Times"/>
                <a:cs typeface="Times"/>
                <a:sym typeface="Times"/>
              </a:defRPr>
            </a:pPr>
            <a:r>
              <a:rPr sz="3600" dirty="0" smtClean="0">
                <a:latin typeface="Times New Roman" pitchFamily="18" charset="0"/>
                <a:cs typeface="Times New Roman" pitchFamily="18" charset="0"/>
              </a:rPr>
              <a:t>The </a:t>
            </a:r>
            <a:r>
              <a:rPr sz="3600" dirty="0">
                <a:latin typeface="Times New Roman" pitchFamily="18" charset="0"/>
                <a:cs typeface="Times New Roman" pitchFamily="18" charset="0"/>
              </a:rPr>
              <a:t>Space Complexity of any algorithm P is given by S(P)=C+SP(I),C is constant. </a:t>
            </a:r>
          </a:p>
          <a:p>
            <a:pPr marL="0" indent="0" algn="just" defTabSz="457200">
              <a:lnSpc>
                <a:spcPts val="4600"/>
              </a:lnSpc>
              <a:spcBef>
                <a:spcPts val="0"/>
              </a:spcBef>
              <a:buSzTx/>
              <a:buNone/>
              <a:defRPr sz="2700">
                <a:latin typeface="Times"/>
                <a:ea typeface="Times"/>
                <a:cs typeface="Times"/>
                <a:sym typeface="Times"/>
              </a:defRPr>
            </a:pPr>
            <a:r>
              <a:rPr sz="3600" dirty="0">
                <a:latin typeface="Times New Roman" pitchFamily="18" charset="0"/>
                <a:cs typeface="Times New Roman" pitchFamily="18" charset="0"/>
              </a:rPr>
              <a:t>1..</a:t>
            </a:r>
            <a:r>
              <a:rPr sz="3600" b="1" dirty="0">
                <a:latin typeface="Times New Roman" pitchFamily="18" charset="0"/>
                <a:cs typeface="Times New Roman" pitchFamily="18" charset="0"/>
              </a:rPr>
              <a:t>Fixed Space </a:t>
            </a:r>
            <a:r>
              <a:rPr sz="3600" dirty="0">
                <a:latin typeface="Times New Roman" pitchFamily="18" charset="0"/>
                <a:cs typeface="Times New Roman" pitchFamily="18" charset="0"/>
              </a:rPr>
              <a:t>Requirements (C) Independent of the characteristics of the inputs and outputs </a:t>
            </a:r>
          </a:p>
          <a:p>
            <a:pPr marL="0" lvl="3" indent="0" algn="just" defTabSz="457200">
              <a:lnSpc>
                <a:spcPts val="4600"/>
              </a:lnSpc>
              <a:spcBef>
                <a:spcPts val="0"/>
              </a:spcBef>
              <a:buSzTx/>
              <a:buNone/>
              <a:defRPr sz="2700">
                <a:latin typeface="Times"/>
                <a:ea typeface="Times"/>
                <a:cs typeface="Times"/>
                <a:sym typeface="Times"/>
              </a:defRPr>
            </a:pPr>
            <a:r>
              <a:rPr sz="3600" dirty="0">
                <a:latin typeface="Times New Roman" pitchFamily="18" charset="0"/>
                <a:cs typeface="Times New Roman" pitchFamily="18" charset="0"/>
              </a:rPr>
              <a:t>        – It includes instruction </a:t>
            </a:r>
            <a:r>
              <a:rPr sz="3600" dirty="0" smtClean="0">
                <a:latin typeface="Times New Roman" pitchFamily="18" charset="0"/>
                <a:cs typeface="Times New Roman" pitchFamily="18" charset="0"/>
              </a:rPr>
              <a:t>space</a:t>
            </a:r>
            <a:r>
              <a:rPr lang="en-US" sz="3600" dirty="0" smtClean="0">
                <a:latin typeface="Times New Roman" pitchFamily="18" charset="0"/>
                <a:cs typeface="Times New Roman" pitchFamily="18" charset="0"/>
              </a:rPr>
              <a:t> (program)</a:t>
            </a:r>
            <a:r>
              <a:rPr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a:p>
            <a:pPr marL="0" lvl="3" indent="0" algn="just" defTabSz="457200">
              <a:lnSpc>
                <a:spcPts val="4600"/>
              </a:lnSpc>
              <a:spcBef>
                <a:spcPts val="0"/>
              </a:spcBef>
              <a:buSzTx/>
              <a:buNone/>
              <a:defRPr sz="2700">
                <a:latin typeface="Times"/>
                <a:ea typeface="Times"/>
                <a:cs typeface="Times"/>
                <a:sym typeface="Times"/>
              </a:defRPr>
            </a:pPr>
            <a:r>
              <a:rPr sz="3600" dirty="0">
                <a:latin typeface="Times New Roman" pitchFamily="18" charset="0"/>
                <a:cs typeface="Times New Roman" pitchFamily="18" charset="0"/>
              </a:rPr>
              <a:t>        – space for simple variables, fixed-size structured </a:t>
            </a:r>
            <a:r>
              <a:rPr sz="3600" dirty="0" smtClean="0">
                <a:latin typeface="Times New Roman" pitchFamily="18" charset="0"/>
                <a:cs typeface="Times New Roman" pitchFamily="18" charset="0"/>
              </a:rPr>
              <a:t>variable</a:t>
            </a:r>
            <a:r>
              <a:rPr lang="en-US" sz="3600" dirty="0" smtClean="0">
                <a:latin typeface="Times New Roman" pitchFamily="18" charset="0"/>
                <a:cs typeface="Times New Roman" pitchFamily="18" charset="0"/>
              </a:rPr>
              <a:t> </a:t>
            </a:r>
          </a:p>
          <a:p>
            <a:pPr marL="0" lvl="3" indent="0" algn="just" defTabSz="457200">
              <a:lnSpc>
                <a:spcPts val="4600"/>
              </a:lnSpc>
              <a:spcBef>
                <a:spcPts val="0"/>
              </a:spcBef>
              <a:buSzTx/>
              <a:buNone/>
              <a:defRPr sz="2700">
                <a:latin typeface="Times"/>
                <a:ea typeface="Times"/>
                <a:cs typeface="Times"/>
                <a:sym typeface="Times"/>
              </a:defRPr>
            </a:pPr>
            <a:r>
              <a:rPr lang="en-US" sz="3600" dirty="0" smtClean="0">
                <a:latin typeface="Times New Roman" pitchFamily="18" charset="0"/>
                <a:cs typeface="Times New Roman" pitchFamily="18" charset="0"/>
              </a:rPr>
              <a:t>( Component/Compound variables)</a:t>
            </a:r>
            <a:r>
              <a:rPr sz="3600" dirty="0" smtClean="0">
                <a:latin typeface="Times New Roman" pitchFamily="18" charset="0"/>
                <a:cs typeface="Times New Roman" pitchFamily="18" charset="0"/>
              </a:rPr>
              <a:t>, constants</a:t>
            </a:r>
            <a:r>
              <a:rPr lang="en-US" sz="3600" dirty="0" smtClean="0">
                <a:latin typeface="Times New Roman" pitchFamily="18" charset="0"/>
                <a:cs typeface="Times New Roman" pitchFamily="18" charset="0"/>
              </a:rPr>
              <a:t> etc.</a:t>
            </a:r>
            <a:r>
              <a:rPr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a:p>
            <a:pPr marL="0" indent="0" algn="just" defTabSz="457200">
              <a:lnSpc>
                <a:spcPts val="4600"/>
              </a:lnSpc>
              <a:spcBef>
                <a:spcPts val="0"/>
              </a:spcBef>
              <a:buSzTx/>
              <a:buNone/>
              <a:defRPr sz="2700">
                <a:latin typeface="Times"/>
                <a:ea typeface="Times"/>
                <a:cs typeface="Times"/>
                <a:sym typeface="Times"/>
              </a:defRPr>
            </a:pPr>
            <a:r>
              <a:rPr sz="3600" dirty="0">
                <a:latin typeface="Times New Roman" pitchFamily="18" charset="0"/>
                <a:cs typeface="Times New Roman" pitchFamily="18" charset="0"/>
              </a:rPr>
              <a:t>2. </a:t>
            </a:r>
            <a:r>
              <a:rPr sz="3600" b="1" dirty="0">
                <a:latin typeface="Times New Roman" pitchFamily="18" charset="0"/>
                <a:cs typeface="Times New Roman" pitchFamily="18" charset="0"/>
              </a:rPr>
              <a:t>Variable Space </a:t>
            </a:r>
            <a:r>
              <a:rPr sz="3600" dirty="0">
                <a:latin typeface="Times New Roman" pitchFamily="18" charset="0"/>
                <a:cs typeface="Times New Roman" pitchFamily="18" charset="0"/>
              </a:rPr>
              <a:t>Requirements (SP(I)) depend on the instance characteristic I  </a:t>
            </a:r>
            <a:r>
              <a:rPr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a:p>
            <a:pPr marL="0" indent="0" algn="just" defTabSz="457200">
              <a:lnSpc>
                <a:spcPts val="4600"/>
              </a:lnSpc>
              <a:spcBef>
                <a:spcPts val="0"/>
              </a:spcBef>
              <a:buSzTx/>
              <a:buNone/>
              <a:defRPr sz="2700">
                <a:latin typeface="Times"/>
                <a:ea typeface="Times"/>
                <a:cs typeface="Times"/>
                <a:sym typeface="Times"/>
              </a:defRPr>
            </a:pPr>
            <a:r>
              <a:rPr sz="3600" dirty="0">
                <a:latin typeface="Times New Roman" pitchFamily="18" charset="0"/>
                <a:cs typeface="Times New Roman" pitchFamily="18" charset="0"/>
              </a:rPr>
              <a:t>       – </a:t>
            </a:r>
            <a:r>
              <a:rPr lang="en-US" sz="3600" dirty="0" smtClean="0">
                <a:latin typeface="Times New Roman" pitchFamily="18" charset="0"/>
                <a:cs typeface="Times New Roman" pitchFamily="18" charset="0"/>
              </a:rPr>
              <a:t>Space needed by component variable whose size is dependent on the particular problem instance</a:t>
            </a:r>
          </a:p>
          <a:p>
            <a:pPr marL="0" indent="0" algn="just" defTabSz="457200">
              <a:lnSpc>
                <a:spcPts val="4600"/>
              </a:lnSpc>
              <a:spcBef>
                <a:spcPts val="0"/>
              </a:spcBef>
              <a:buSzTx/>
              <a:buNone/>
              <a:defRPr sz="2700">
                <a:latin typeface="Times"/>
                <a:ea typeface="Times"/>
                <a:cs typeface="Times"/>
                <a:sym typeface="Times"/>
              </a:defRPr>
            </a:pPr>
            <a:r>
              <a:rPr lang="en-US" sz="3600" dirty="0" smtClean="0">
                <a:latin typeface="Times New Roman" pitchFamily="18" charset="0"/>
                <a:cs typeface="Times New Roman" pitchFamily="18" charset="0"/>
              </a:rPr>
              <a:t>	-Space needed by reference variable.</a:t>
            </a:r>
          </a:p>
          <a:p>
            <a:pPr marL="0" indent="0" algn="just" defTabSz="457200">
              <a:lnSpc>
                <a:spcPts val="4600"/>
              </a:lnSpc>
              <a:spcBef>
                <a:spcPts val="0"/>
              </a:spcBef>
              <a:buSzTx/>
              <a:buNone/>
              <a:defRPr sz="2700">
                <a:latin typeface="Times"/>
                <a:ea typeface="Times"/>
                <a:cs typeface="Times"/>
                <a:sym typeface="Times"/>
              </a:defRPr>
            </a:pPr>
            <a:r>
              <a:rPr sz="3600" dirty="0" smtClean="0">
                <a:latin typeface="Times New Roman" pitchFamily="18" charset="0"/>
                <a:cs typeface="Times New Roman" pitchFamily="18" charset="0"/>
              </a:rPr>
              <a:t>      </a:t>
            </a:r>
            <a:r>
              <a:rPr sz="3600" dirty="0">
                <a:latin typeface="Times New Roman" pitchFamily="18" charset="0"/>
                <a:cs typeface="Times New Roman" pitchFamily="18" charset="0"/>
              </a:rPr>
              <a:t>– recursive stack </a:t>
            </a:r>
            <a:r>
              <a:rPr sz="3600" dirty="0" smtClean="0">
                <a:latin typeface="Times New Roman" pitchFamily="18" charset="0"/>
                <a:cs typeface="Times New Roman" pitchFamily="18" charset="0"/>
              </a:rPr>
              <a:t>space</a:t>
            </a:r>
            <a:r>
              <a:rPr lang="en-US" sz="3600" dirty="0" smtClean="0">
                <a:latin typeface="Times New Roman" pitchFamily="18" charset="0"/>
                <a:cs typeface="Times New Roman" pitchFamily="18" charset="0"/>
              </a:rPr>
              <a:t> : </a:t>
            </a:r>
            <a:r>
              <a:rPr sz="3600" dirty="0" smtClean="0">
                <a:latin typeface="Times New Roman" pitchFamily="18" charset="0"/>
                <a:cs typeface="Times New Roman" pitchFamily="18" charset="0"/>
              </a:rPr>
              <a:t>formal </a:t>
            </a:r>
            <a:r>
              <a:rPr sz="3600" dirty="0">
                <a:latin typeface="Times New Roman" pitchFamily="18" charset="0"/>
                <a:cs typeface="Times New Roman" pitchFamily="18" charset="0"/>
              </a:rPr>
              <a:t>parameters, local variables, return address</a:t>
            </a:r>
          </a:p>
        </p:txBody>
      </p:sp>
    </p:spTree>
    <p:extLst>
      <p:ext uri="{BB962C8B-B14F-4D97-AF65-F5344CB8AC3E}">
        <p14:creationId xmlns:p14="http://schemas.microsoft.com/office/powerpoint/2010/main" val="402364125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Examples:…"/>
          <p:cNvSpPr txBox="1">
            <a:spLocks noGrp="1"/>
          </p:cNvSpPr>
          <p:nvPr>
            <p:ph type="body" idx="1"/>
          </p:nvPr>
        </p:nvSpPr>
        <p:spPr>
          <a:xfrm>
            <a:off x="381720" y="268288"/>
            <a:ext cx="12241360" cy="8928992"/>
          </a:xfrm>
          <a:prstGeom prst="rect">
            <a:avLst/>
          </a:prstGeom>
        </p:spPr>
        <p:txBody>
          <a:bodyPr anchor="t">
            <a:normAutofit/>
          </a:bodyPr>
          <a:lstStyle/>
          <a:p>
            <a:pPr marL="0" indent="0" algn="ctr" defTabSz="457200">
              <a:lnSpc>
                <a:spcPts val="4700"/>
              </a:lnSpc>
              <a:spcBef>
                <a:spcPts val="0"/>
              </a:spcBef>
              <a:buSzTx/>
              <a:buNone/>
              <a:defRPr sz="2800">
                <a:latin typeface="Times"/>
                <a:ea typeface="Times"/>
                <a:cs typeface="Times"/>
                <a:sym typeface="Times"/>
              </a:defRPr>
            </a:pPr>
            <a:endParaRPr lang="en-US" sz="7200" b="1" dirty="0" smtClean="0">
              <a:latin typeface="Times New Roman" pitchFamily="18" charset="0"/>
              <a:cs typeface="Times New Roman" pitchFamily="18" charset="0"/>
            </a:endParaRPr>
          </a:p>
          <a:p>
            <a:pPr marL="0" indent="0" algn="ctr" defTabSz="457200">
              <a:lnSpc>
                <a:spcPts val="4700"/>
              </a:lnSpc>
              <a:spcBef>
                <a:spcPts val="0"/>
              </a:spcBef>
              <a:buSzTx/>
              <a:buNone/>
              <a:defRPr sz="2800">
                <a:latin typeface="Times"/>
                <a:ea typeface="Times"/>
                <a:cs typeface="Times"/>
                <a:sym typeface="Times"/>
              </a:defRPr>
            </a:pPr>
            <a:r>
              <a:rPr sz="7200" b="1" dirty="0" smtClean="0">
                <a:latin typeface="Times New Roman" pitchFamily="18" charset="0"/>
                <a:cs typeface="Times New Roman" pitchFamily="18" charset="0"/>
              </a:rPr>
              <a:t>Examples:</a:t>
            </a:r>
            <a:endParaRPr lang="en-US" sz="7200" b="1" dirty="0" smtClean="0">
              <a:latin typeface="Times New Roman" pitchFamily="18" charset="0"/>
              <a:cs typeface="Times New Roman" pitchFamily="18" charset="0"/>
            </a:endParaRPr>
          </a:p>
          <a:p>
            <a:pPr marL="0" indent="0" algn="ctr" defTabSz="457200">
              <a:lnSpc>
                <a:spcPts val="4700"/>
              </a:lnSpc>
              <a:spcBef>
                <a:spcPts val="0"/>
              </a:spcBef>
              <a:buSzTx/>
              <a:buNone/>
              <a:defRPr sz="2800">
                <a:latin typeface="Times"/>
                <a:ea typeface="Times"/>
                <a:cs typeface="Times"/>
                <a:sym typeface="Times"/>
              </a:defRPr>
            </a:pPr>
            <a:r>
              <a:rPr sz="7200" b="1" dirty="0" smtClean="0">
                <a:latin typeface="Times New Roman" pitchFamily="18" charset="0"/>
                <a:cs typeface="Times New Roman" pitchFamily="18" charset="0"/>
              </a:rPr>
              <a:t> </a:t>
            </a:r>
            <a:endParaRPr lang="en-US" sz="7200" b="1" dirty="0" smtClean="0">
              <a:latin typeface="Times New Roman" pitchFamily="18" charset="0"/>
              <a:cs typeface="Times New Roman" pitchFamily="18" charset="0"/>
            </a:endParaRPr>
          </a:p>
          <a:p>
            <a:pPr marL="0" indent="0" algn="ctr" defTabSz="457200">
              <a:lnSpc>
                <a:spcPts val="4700"/>
              </a:lnSpc>
              <a:spcBef>
                <a:spcPts val="0"/>
              </a:spcBef>
              <a:buSzTx/>
              <a:buNone/>
              <a:defRPr sz="2800">
                <a:latin typeface="Times"/>
                <a:ea typeface="Times"/>
                <a:cs typeface="Times"/>
                <a:sym typeface="Times"/>
              </a:defRPr>
            </a:pPr>
            <a:endParaRPr sz="7200" b="1"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4800" b="1" dirty="0">
                <a:latin typeface="Times New Roman" pitchFamily="18" charset="0"/>
                <a:cs typeface="Times New Roman" pitchFamily="18" charset="0"/>
              </a:rPr>
              <a:t>Example1</a:t>
            </a:r>
            <a:r>
              <a:rPr sz="4800" dirty="0">
                <a:latin typeface="Times New Roman" pitchFamily="18" charset="0"/>
                <a:cs typeface="Times New Roman" pitchFamily="18" charset="0"/>
              </a:rPr>
              <a:t> </a:t>
            </a:r>
            <a:r>
              <a:rPr sz="4800" dirty="0" smtClean="0">
                <a:latin typeface="Times New Roman" pitchFamily="18" charset="0"/>
                <a:cs typeface="Times New Roman" pitchFamily="18" charset="0"/>
              </a:rPr>
              <a:t>:</a:t>
            </a:r>
            <a:r>
              <a:rPr lang="en-US" sz="4800" dirty="0" smtClean="0">
                <a:latin typeface="Times New Roman" pitchFamily="18" charset="0"/>
                <a:cs typeface="Times New Roman" pitchFamily="18" charset="0"/>
              </a:rPr>
              <a:t> </a:t>
            </a:r>
            <a:r>
              <a:rPr sz="4800" dirty="0" smtClean="0">
                <a:latin typeface="Times New Roman" pitchFamily="18" charset="0"/>
                <a:cs typeface="Times New Roman" pitchFamily="18" charset="0"/>
              </a:rPr>
              <a:t>Simple </a:t>
            </a:r>
            <a:r>
              <a:rPr sz="4800" dirty="0">
                <a:latin typeface="Times New Roman" pitchFamily="18" charset="0"/>
                <a:cs typeface="Times New Roman" pitchFamily="18" charset="0"/>
              </a:rPr>
              <a:t>arithmetic function </a:t>
            </a:r>
          </a:p>
          <a:p>
            <a:pPr marL="0" indent="0" defTabSz="457200">
              <a:lnSpc>
                <a:spcPts val="4700"/>
              </a:lnSpc>
              <a:spcBef>
                <a:spcPts val="0"/>
              </a:spcBef>
              <a:buSzTx/>
              <a:buNone/>
              <a:defRPr sz="2800">
                <a:latin typeface="Times"/>
                <a:ea typeface="Times"/>
                <a:cs typeface="Times"/>
                <a:sym typeface="Times"/>
              </a:defRPr>
            </a:pPr>
            <a:r>
              <a:rPr sz="4800" b="1" dirty="0">
                <a:latin typeface="Times New Roman" pitchFamily="18" charset="0"/>
                <a:cs typeface="Times New Roman" pitchFamily="18" charset="0"/>
              </a:rPr>
              <a:t>Algorithm</a:t>
            </a:r>
            <a:r>
              <a:rPr sz="4800" dirty="0">
                <a:latin typeface="Times New Roman" pitchFamily="18" charset="0"/>
                <a:cs typeface="Times New Roman" pitchFamily="18" charset="0"/>
              </a:rPr>
              <a:t> </a:t>
            </a:r>
            <a:r>
              <a:rPr sz="4400" dirty="0">
                <a:latin typeface="Times New Roman" pitchFamily="18" charset="0"/>
                <a:cs typeface="Times New Roman" pitchFamily="18" charset="0"/>
              </a:rPr>
              <a:t>abc( a, b, c) </a:t>
            </a:r>
          </a:p>
          <a:p>
            <a:pPr marL="0" indent="0" defTabSz="457200">
              <a:lnSpc>
                <a:spcPts val="4700"/>
              </a:lnSpc>
              <a:spcBef>
                <a:spcPts val="0"/>
              </a:spcBef>
              <a:buSzTx/>
              <a:buNone/>
              <a:defRPr sz="2800">
                <a:latin typeface="Times"/>
                <a:ea typeface="Times"/>
                <a:cs typeface="Times"/>
                <a:sym typeface="Times"/>
              </a:defRPr>
            </a:pPr>
            <a:r>
              <a:rPr sz="4400"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sz="4400" dirty="0">
                <a:latin typeface="Times New Roman" pitchFamily="18" charset="0"/>
                <a:cs typeface="Times New Roman" pitchFamily="18" charset="0"/>
              </a:rPr>
              <a:t>return a + b + b * c + (a + b - c) / (a + b) + 4.00; </a:t>
            </a:r>
          </a:p>
          <a:p>
            <a:pPr marL="0" indent="0" defTabSz="457200">
              <a:lnSpc>
                <a:spcPts val="4700"/>
              </a:lnSpc>
              <a:spcBef>
                <a:spcPts val="0"/>
              </a:spcBef>
              <a:buSzTx/>
              <a:buNone/>
              <a:defRPr sz="2800">
                <a:latin typeface="Times"/>
                <a:ea typeface="Times"/>
                <a:cs typeface="Times"/>
                <a:sym typeface="Times"/>
              </a:defRPr>
            </a:pPr>
            <a:r>
              <a:rPr sz="4400"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sz="4400" dirty="0" err="1" smtClean="0">
                <a:latin typeface="Times New Roman" pitchFamily="18" charset="0"/>
                <a:cs typeface="Times New Roman" pitchFamily="18" charset="0"/>
              </a:rPr>
              <a:t>S</a:t>
            </a:r>
            <a:r>
              <a:rPr lang="en-US" sz="4400" dirty="0" err="1" smtClean="0">
                <a:latin typeface="Times New Roman" pitchFamily="18" charset="0"/>
                <a:cs typeface="Times New Roman" pitchFamily="18" charset="0"/>
              </a:rPr>
              <a:t>abc</a:t>
            </a:r>
            <a:r>
              <a:rPr sz="4400" dirty="0" smtClean="0">
                <a:latin typeface="Times New Roman" pitchFamily="18" charset="0"/>
                <a:cs typeface="Times New Roman" pitchFamily="18" charset="0"/>
              </a:rPr>
              <a:t>(I</a:t>
            </a:r>
            <a:r>
              <a:rPr sz="4400" dirty="0">
                <a:latin typeface="Times New Roman" pitchFamily="18" charset="0"/>
                <a:cs typeface="Times New Roman" pitchFamily="18" charset="0"/>
              </a:rPr>
              <a:t>)=0 </a:t>
            </a:r>
            <a:r>
              <a:rPr sz="4400" dirty="0" smtClean="0">
                <a:latin typeface="Times New Roman" pitchFamily="18" charset="0"/>
                <a:cs typeface="Times New Roman" pitchFamily="18" charset="0"/>
              </a:rPr>
              <a:t>Hence</a:t>
            </a:r>
            <a:r>
              <a:rPr lang="en-US" sz="4400" dirty="0" smtClean="0">
                <a:latin typeface="Times New Roman" pitchFamily="18" charset="0"/>
                <a:cs typeface="Times New Roman" pitchFamily="18" charset="0"/>
              </a:rPr>
              <a:t> </a:t>
            </a:r>
            <a:r>
              <a:rPr sz="4400" dirty="0" smtClean="0">
                <a:latin typeface="Times New Roman" pitchFamily="18" charset="0"/>
                <a:cs typeface="Times New Roman" pitchFamily="18" charset="0"/>
              </a:rPr>
              <a:t>S(P</a:t>
            </a:r>
            <a:r>
              <a:rPr sz="4400" dirty="0">
                <a:latin typeface="Times New Roman" pitchFamily="18" charset="0"/>
                <a:cs typeface="Times New Roman" pitchFamily="18" charset="0"/>
              </a:rPr>
              <a:t>)=Constant</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Example 2: Iterative function for sum a list of numbers…"/>
          <p:cNvSpPr txBox="1">
            <a:spLocks noGrp="1"/>
          </p:cNvSpPr>
          <p:nvPr>
            <p:ph type="body" idx="1"/>
          </p:nvPr>
        </p:nvSpPr>
        <p:spPr>
          <a:xfrm>
            <a:off x="381720" y="772344"/>
            <a:ext cx="12313368" cy="8568952"/>
          </a:xfrm>
          <a:prstGeom prst="rect">
            <a:avLst/>
          </a:prstGeom>
        </p:spPr>
        <p:txBody>
          <a:bodyPr anchor="t">
            <a:noAutofit/>
          </a:bodyPr>
          <a:lstStyle/>
          <a:p>
            <a:pPr marL="0" indent="0" defTabSz="457200">
              <a:lnSpc>
                <a:spcPts val="4700"/>
              </a:lnSpc>
              <a:spcBef>
                <a:spcPts val="0"/>
              </a:spcBef>
              <a:buSzTx/>
              <a:buNone/>
              <a:defRPr sz="2800">
                <a:latin typeface="Times"/>
                <a:ea typeface="Times"/>
                <a:cs typeface="Times"/>
                <a:sym typeface="Times"/>
              </a:defRPr>
            </a:pPr>
            <a:r>
              <a:rPr sz="4000" b="1" dirty="0">
                <a:latin typeface="Times New Roman" pitchFamily="18" charset="0"/>
                <a:cs typeface="Times New Roman" pitchFamily="18" charset="0"/>
              </a:rPr>
              <a:t>Example 2</a:t>
            </a:r>
            <a:r>
              <a:rPr dirty="0">
                <a:latin typeface="Times New Roman" pitchFamily="18" charset="0"/>
                <a:cs typeface="Times New Roman" pitchFamily="18" charset="0"/>
              </a:rPr>
              <a:t>: </a:t>
            </a:r>
            <a:r>
              <a:rPr sz="4400" dirty="0">
                <a:latin typeface="Times New Roman" pitchFamily="18" charset="0"/>
                <a:cs typeface="Times New Roman" pitchFamily="18" charset="0"/>
              </a:rPr>
              <a:t>Iterative function for sum a list of numbers </a:t>
            </a:r>
          </a:p>
          <a:p>
            <a:pPr marL="0" indent="0" defTabSz="457200">
              <a:lnSpc>
                <a:spcPts val="4700"/>
              </a:lnSpc>
              <a:spcBef>
                <a:spcPts val="0"/>
              </a:spcBef>
              <a:buSzTx/>
              <a:buNone/>
              <a:defRPr sz="2800">
                <a:latin typeface="Times"/>
                <a:ea typeface="Times"/>
                <a:cs typeface="Times"/>
                <a:sym typeface="Times"/>
              </a:defRPr>
            </a:pPr>
            <a:endParaRPr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Algorithm </a:t>
            </a:r>
            <a:r>
              <a:rPr lang="en-US" sz="3600" dirty="0" smtClean="0">
                <a:latin typeface="Times New Roman" pitchFamily="18" charset="0"/>
                <a:cs typeface="Times New Roman" pitchFamily="18" charset="0"/>
              </a:rPr>
              <a:t>S</a:t>
            </a:r>
            <a:r>
              <a:rPr sz="3600" dirty="0" smtClean="0">
                <a:latin typeface="Times New Roman" pitchFamily="18" charset="0"/>
                <a:cs typeface="Times New Roman" pitchFamily="18" charset="0"/>
              </a:rPr>
              <a:t>um</a:t>
            </a:r>
            <a:r>
              <a:rPr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A</a:t>
            </a:r>
            <a:r>
              <a:rPr sz="3600" dirty="0" smtClean="0">
                <a:latin typeface="Times New Roman" pitchFamily="18" charset="0"/>
                <a:cs typeface="Times New Roman" pitchFamily="18" charset="0"/>
              </a:rPr>
              <a:t>[ </a:t>
            </a:r>
            <a:r>
              <a:rPr sz="3600" dirty="0">
                <a:latin typeface="Times New Roman" pitchFamily="18" charset="0"/>
                <a:cs typeface="Times New Roman" pitchFamily="18" charset="0"/>
              </a:rPr>
              <a:t>], n)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a:t>
            </a:r>
            <a:r>
              <a:rPr sz="3600" dirty="0" smtClean="0">
                <a:latin typeface="Times New Roman" pitchFamily="18" charset="0"/>
                <a:cs typeface="Times New Roman" pitchFamily="18" charset="0"/>
              </a:rPr>
              <a:t>sum </a:t>
            </a:r>
            <a:r>
              <a:rPr sz="3600" dirty="0">
                <a:latin typeface="Times New Roman" pitchFamily="18" charset="0"/>
                <a:cs typeface="Times New Roman" pitchFamily="18" charset="0"/>
              </a:rPr>
              <a:t>= 0;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for i = 0 </a:t>
            </a:r>
            <a:r>
              <a:rPr sz="3600" dirty="0" smtClean="0">
                <a:latin typeface="Times New Roman" pitchFamily="18" charset="0"/>
                <a:cs typeface="Times New Roman" pitchFamily="18" charset="0"/>
              </a:rPr>
              <a:t>to</a:t>
            </a:r>
            <a:r>
              <a:rPr lang="en-US" sz="3600" dirty="0">
                <a:latin typeface="Times New Roman" pitchFamily="18" charset="0"/>
                <a:cs typeface="Times New Roman" pitchFamily="18" charset="0"/>
              </a:rPr>
              <a:t> </a:t>
            </a:r>
            <a:r>
              <a:rPr sz="3600" dirty="0" smtClean="0">
                <a:latin typeface="Times New Roman" pitchFamily="18" charset="0"/>
                <a:cs typeface="Times New Roman" pitchFamily="18" charset="0"/>
              </a:rPr>
              <a:t>n </a:t>
            </a:r>
            <a:r>
              <a:rPr sz="3600" dirty="0">
                <a:latin typeface="Times New Roman" pitchFamily="18" charset="0"/>
                <a:cs typeface="Times New Roman" pitchFamily="18" charset="0"/>
              </a:rPr>
              <a:t>do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a:t>
            </a:r>
            <a:r>
              <a:rPr sz="3600" dirty="0" smtClean="0">
                <a:latin typeface="Times New Roman" pitchFamily="18" charset="0"/>
                <a:cs typeface="Times New Roman" pitchFamily="18" charset="0"/>
              </a:rPr>
              <a:t>sum </a:t>
            </a:r>
            <a:r>
              <a:rPr sz="3600" dirty="0">
                <a:latin typeface="Times New Roman" pitchFamily="18" charset="0"/>
                <a:cs typeface="Times New Roman" pitchFamily="18" charset="0"/>
              </a:rPr>
              <a:t>+= </a:t>
            </a:r>
            <a:r>
              <a:rPr lang="en-US" sz="3600" dirty="0">
                <a:latin typeface="Times New Roman" pitchFamily="18" charset="0"/>
                <a:cs typeface="Times New Roman" pitchFamily="18" charset="0"/>
              </a:rPr>
              <a:t>A</a:t>
            </a:r>
            <a:r>
              <a:rPr sz="3600" dirty="0" smtClean="0">
                <a:latin typeface="Times New Roman" pitchFamily="18" charset="0"/>
                <a:cs typeface="Times New Roman" pitchFamily="18" charset="0"/>
              </a:rPr>
              <a:t> </a:t>
            </a:r>
            <a:r>
              <a:rPr sz="3600" dirty="0">
                <a:latin typeface="Times New Roman" pitchFamily="18" charset="0"/>
                <a:cs typeface="Times New Roman" pitchFamily="18" charset="0"/>
              </a:rPr>
              <a:t>[i];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return </a:t>
            </a:r>
            <a:r>
              <a:rPr sz="3600" dirty="0" smtClean="0">
                <a:latin typeface="Times New Roman" pitchFamily="18" charset="0"/>
                <a:cs typeface="Times New Roman" pitchFamily="18" charset="0"/>
              </a:rPr>
              <a:t>sum</a:t>
            </a:r>
            <a:r>
              <a:rPr sz="3600"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In the above example </a:t>
            </a:r>
            <a:r>
              <a:rPr lang="en-US" sz="3600" dirty="0" smtClean="0">
                <a:latin typeface="Times New Roman" pitchFamily="18" charset="0"/>
                <a:cs typeface="Times New Roman" pitchFamily="18" charset="0"/>
              </a:rPr>
              <a:t>A</a:t>
            </a:r>
            <a:r>
              <a:rPr sz="3600" dirty="0" smtClean="0">
                <a:latin typeface="Times New Roman" pitchFamily="18" charset="0"/>
                <a:cs typeface="Times New Roman" pitchFamily="18" charset="0"/>
              </a:rPr>
              <a:t>[] </a:t>
            </a:r>
            <a:r>
              <a:rPr sz="3600" dirty="0">
                <a:latin typeface="Times New Roman" pitchFamily="18" charset="0"/>
                <a:cs typeface="Times New Roman" pitchFamily="18" charset="0"/>
              </a:rPr>
              <a:t>is dependent on n. Hence SP(I)=n. The remaining variables are </a:t>
            </a:r>
            <a:r>
              <a:rPr lang="en-US" sz="3600" dirty="0" smtClean="0">
                <a:latin typeface="Times New Roman" pitchFamily="18" charset="0"/>
                <a:cs typeface="Times New Roman" pitchFamily="18" charset="0"/>
              </a:rPr>
              <a:t> i, </a:t>
            </a:r>
            <a:r>
              <a:rPr sz="3600" dirty="0" smtClean="0">
                <a:latin typeface="Times New Roman" pitchFamily="18" charset="0"/>
                <a:cs typeface="Times New Roman" pitchFamily="18" charset="0"/>
              </a:rPr>
              <a:t>n</a:t>
            </a:r>
            <a:r>
              <a:rPr sz="3600" dirty="0">
                <a:latin typeface="Times New Roman" pitchFamily="18" charset="0"/>
                <a:cs typeface="Times New Roman" pitchFamily="18" charset="0"/>
              </a:rPr>
              <a:t>, </a:t>
            </a:r>
            <a:r>
              <a:rPr sz="3600" dirty="0" smtClean="0">
                <a:latin typeface="Times New Roman" pitchFamily="18" charset="0"/>
                <a:cs typeface="Times New Roman" pitchFamily="18" charset="0"/>
              </a:rPr>
              <a:t>sum </a:t>
            </a:r>
            <a:r>
              <a:rPr sz="3600" dirty="0">
                <a:latin typeface="Times New Roman" pitchFamily="18" charset="0"/>
                <a:cs typeface="Times New Roman" pitchFamily="18" charset="0"/>
              </a:rPr>
              <a:t>each requires one location</a:t>
            </a:r>
          </a:p>
          <a:p>
            <a:pPr marL="0" indent="0" defTabSz="457200">
              <a:lnSpc>
                <a:spcPts val="4700"/>
              </a:lnSpc>
              <a:spcBef>
                <a:spcPts val="0"/>
              </a:spcBef>
              <a:buSzTx/>
              <a:buNone/>
              <a:defRPr sz="2800">
                <a:latin typeface="Times"/>
                <a:ea typeface="Times"/>
                <a:cs typeface="Times"/>
                <a:sym typeface="Times"/>
              </a:defRPr>
            </a:pPr>
            <a:endParaRPr sz="3600"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Hence S(P)=</a:t>
            </a:r>
            <a:r>
              <a:rPr sz="3600" dirty="0" smtClean="0">
                <a:latin typeface="Times New Roman" pitchFamily="18" charset="0"/>
                <a:cs typeface="Times New Roman" pitchFamily="18" charset="0"/>
              </a:rPr>
              <a:t>3+n</a:t>
            </a:r>
            <a:endParaRPr lang="en-US" sz="3600" dirty="0" smtClean="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lang="en-US" sz="3600" dirty="0" smtClean="0">
                <a:latin typeface="Times New Roman" pitchFamily="18" charset="0"/>
                <a:cs typeface="Times New Roman" pitchFamily="18" charset="0"/>
              </a:rPr>
              <a:t>S(P)&gt;=n+3</a:t>
            </a:r>
            <a:endParaRPr sz="36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Example 3: Recursive function for sum a list of numbers…"/>
          <p:cNvSpPr txBox="1">
            <a:spLocks noGrp="1"/>
          </p:cNvSpPr>
          <p:nvPr>
            <p:ph type="body" idx="1"/>
          </p:nvPr>
        </p:nvSpPr>
        <p:spPr>
          <a:xfrm>
            <a:off x="309712" y="340296"/>
            <a:ext cx="12457384" cy="9145016"/>
          </a:xfrm>
          <a:prstGeom prst="rect">
            <a:avLst/>
          </a:prstGeom>
        </p:spPr>
        <p:txBody>
          <a:bodyPr anchor="t">
            <a:noAutofit/>
          </a:bodyPr>
          <a:lstStyle/>
          <a:p>
            <a:pPr marL="0" indent="0" defTabSz="457200">
              <a:lnSpc>
                <a:spcPts val="4700"/>
              </a:lnSpc>
              <a:spcBef>
                <a:spcPts val="0"/>
              </a:spcBef>
              <a:buSzTx/>
              <a:buNone/>
              <a:defRPr sz="2800">
                <a:latin typeface="Times"/>
                <a:ea typeface="Times"/>
                <a:cs typeface="Times"/>
                <a:sym typeface="Times"/>
              </a:defRPr>
            </a:pPr>
            <a:r>
              <a:rPr sz="4000" b="1" dirty="0" smtClean="0">
                <a:latin typeface="Times New Roman" pitchFamily="18" charset="0"/>
                <a:cs typeface="Times New Roman" pitchFamily="18" charset="0"/>
              </a:rPr>
              <a:t>Example </a:t>
            </a:r>
            <a:r>
              <a:rPr sz="4000" b="1" dirty="0">
                <a:latin typeface="Times New Roman" pitchFamily="18" charset="0"/>
                <a:cs typeface="Times New Roman" pitchFamily="18" charset="0"/>
              </a:rPr>
              <a:t>3</a:t>
            </a:r>
            <a:r>
              <a:rPr sz="3600" b="1" dirty="0">
                <a:latin typeface="Times New Roman" pitchFamily="18" charset="0"/>
                <a:cs typeface="Times New Roman" pitchFamily="18" charset="0"/>
              </a:rPr>
              <a:t>: </a:t>
            </a:r>
            <a:r>
              <a:rPr sz="4400" dirty="0">
                <a:latin typeface="Times New Roman" pitchFamily="18" charset="0"/>
                <a:cs typeface="Times New Roman" pitchFamily="18" charset="0"/>
              </a:rPr>
              <a:t>Recursive function for sum a list of numbers </a:t>
            </a:r>
          </a:p>
          <a:p>
            <a:pPr marL="0" indent="0" defTabSz="457200">
              <a:lnSpc>
                <a:spcPts val="4700"/>
              </a:lnSpc>
              <a:spcBef>
                <a:spcPts val="0"/>
              </a:spcBef>
              <a:buSzTx/>
              <a:buNone/>
              <a:defRPr sz="2800">
                <a:latin typeface="Times"/>
                <a:ea typeface="Times"/>
                <a:cs typeface="Times"/>
                <a:sym typeface="Times"/>
              </a:defRPr>
            </a:pPr>
            <a:r>
              <a:rPr sz="3600" dirty="0" smtClean="0">
                <a:latin typeface="Times New Roman" pitchFamily="18" charset="0"/>
                <a:cs typeface="Times New Roman" pitchFamily="18" charset="0"/>
              </a:rPr>
              <a:t>Algorithm </a:t>
            </a:r>
            <a:r>
              <a:rPr sz="3600" dirty="0">
                <a:latin typeface="Times New Roman" pitchFamily="18" charset="0"/>
                <a:cs typeface="Times New Roman" pitchFamily="18" charset="0"/>
              </a:rPr>
              <a:t>rsum( </a:t>
            </a:r>
            <a:r>
              <a:rPr lang="en-US" sz="3600" dirty="0" smtClean="0">
                <a:latin typeface="Times New Roman" pitchFamily="18" charset="0"/>
                <a:cs typeface="Times New Roman" pitchFamily="18" charset="0"/>
              </a:rPr>
              <a:t>A</a:t>
            </a:r>
            <a:r>
              <a:rPr sz="3600" dirty="0" smtClean="0">
                <a:latin typeface="Times New Roman" pitchFamily="18" charset="0"/>
                <a:cs typeface="Times New Roman" pitchFamily="18" charset="0"/>
              </a:rPr>
              <a:t>[ </a:t>
            </a:r>
            <a:r>
              <a:rPr sz="3600" dirty="0">
                <a:latin typeface="Times New Roman" pitchFamily="18" charset="0"/>
                <a:cs typeface="Times New Roman" pitchFamily="18" charset="0"/>
              </a:rPr>
              <a:t>], n)</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If (n&lt;=0) then</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return 0.0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else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return </a:t>
            </a:r>
            <a:r>
              <a:rPr sz="3600" dirty="0" err="1" smtClean="0">
                <a:latin typeface="Times New Roman" pitchFamily="18" charset="0"/>
                <a:cs typeface="Times New Roman" pitchFamily="18" charset="0"/>
              </a:rPr>
              <a:t>rsum</a:t>
            </a:r>
            <a:r>
              <a:rPr sz="3600" dirty="0" smtClean="0">
                <a:latin typeface="Times New Roman" pitchFamily="18" charset="0"/>
                <a:cs typeface="Times New Roman" pitchFamily="18" charset="0"/>
              </a:rPr>
              <a:t>(</a:t>
            </a:r>
            <a:r>
              <a:rPr lang="en-US" sz="3600" dirty="0" smtClean="0">
                <a:latin typeface="Times New Roman" pitchFamily="18" charset="0"/>
                <a:cs typeface="Times New Roman" pitchFamily="18" charset="0"/>
              </a:rPr>
              <a:t>A</a:t>
            </a:r>
            <a:r>
              <a:rPr sz="3600" dirty="0" smtClean="0">
                <a:latin typeface="Times New Roman" pitchFamily="18" charset="0"/>
                <a:cs typeface="Times New Roman" pitchFamily="18" charset="0"/>
              </a:rPr>
              <a:t>, </a:t>
            </a:r>
            <a:r>
              <a:rPr sz="3600" dirty="0">
                <a:latin typeface="Times New Roman" pitchFamily="18" charset="0"/>
                <a:cs typeface="Times New Roman" pitchFamily="18" charset="0"/>
              </a:rPr>
              <a:t>n-1) + </a:t>
            </a:r>
            <a:r>
              <a:rPr lang="en-US" sz="3600" dirty="0" smtClean="0">
                <a:latin typeface="Times New Roman" pitchFamily="18" charset="0"/>
                <a:cs typeface="Times New Roman" pitchFamily="18" charset="0"/>
              </a:rPr>
              <a:t>A</a:t>
            </a:r>
            <a:r>
              <a:rPr sz="3600" dirty="0" smtClean="0">
                <a:latin typeface="Times New Roman" pitchFamily="18" charset="0"/>
                <a:cs typeface="Times New Roman" pitchFamily="18" charset="0"/>
              </a:rPr>
              <a:t>[n</a:t>
            </a:r>
            <a:r>
              <a:rPr sz="3600"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sz="3600" dirty="0" smtClean="0">
                <a:latin typeface="Times New Roman" pitchFamily="18" charset="0"/>
                <a:cs typeface="Times New Roman" pitchFamily="18" charset="0"/>
              </a:rPr>
              <a:t>In </a:t>
            </a:r>
            <a:r>
              <a:rPr sz="3600" dirty="0">
                <a:latin typeface="Times New Roman" pitchFamily="18" charset="0"/>
                <a:cs typeface="Times New Roman" pitchFamily="18" charset="0"/>
              </a:rPr>
              <a:t>the above example the recursion stack space includes space for formal parameters local variables and return address. Each call to rsum requires 3 locations </a:t>
            </a:r>
            <a:r>
              <a:rPr sz="3600" dirty="0" err="1">
                <a:latin typeface="Times New Roman" pitchFamily="18" charset="0"/>
                <a:cs typeface="Times New Roman" pitchFamily="18" charset="0"/>
              </a:rPr>
              <a:t>i.e</a:t>
            </a:r>
            <a:r>
              <a:rPr sz="3600" dirty="0">
                <a:latin typeface="Times New Roman" pitchFamily="18" charset="0"/>
                <a:cs typeface="Times New Roman" pitchFamily="18" charset="0"/>
              </a:rPr>
              <a:t> for </a:t>
            </a:r>
            <a:r>
              <a:rPr lang="en-US" sz="3600" dirty="0" smtClean="0">
                <a:latin typeface="Times New Roman" pitchFamily="18" charset="0"/>
                <a:cs typeface="Times New Roman" pitchFamily="18" charset="0"/>
              </a:rPr>
              <a:t>A</a:t>
            </a:r>
            <a:r>
              <a:rPr sz="3600" dirty="0" smtClean="0">
                <a:latin typeface="Times New Roman" pitchFamily="18" charset="0"/>
                <a:cs typeface="Times New Roman" pitchFamily="18" charset="0"/>
              </a:rPr>
              <a:t>[</a:t>
            </a:r>
            <a:r>
              <a:rPr lang="en-US" sz="3600" dirty="0" smtClean="0">
                <a:latin typeface="Times New Roman" pitchFamily="18" charset="0"/>
                <a:cs typeface="Times New Roman" pitchFamily="18" charset="0"/>
              </a:rPr>
              <a:t> </a:t>
            </a:r>
            <a:r>
              <a:rPr sz="3600" dirty="0" smtClean="0">
                <a:latin typeface="Times New Roman" pitchFamily="18" charset="0"/>
                <a:cs typeface="Times New Roman" pitchFamily="18" charset="0"/>
              </a:rPr>
              <a:t>],</a:t>
            </a:r>
            <a:r>
              <a:rPr lang="en-US" sz="3600" dirty="0" smtClean="0">
                <a:latin typeface="Times New Roman" pitchFamily="18" charset="0"/>
                <a:cs typeface="Times New Roman" pitchFamily="18" charset="0"/>
              </a:rPr>
              <a:t> </a:t>
            </a:r>
            <a:r>
              <a:rPr sz="3600" dirty="0" smtClean="0">
                <a:latin typeface="Times New Roman" pitchFamily="18" charset="0"/>
                <a:cs typeface="Times New Roman" pitchFamily="18" charset="0"/>
              </a:rPr>
              <a:t>n </a:t>
            </a:r>
            <a:r>
              <a:rPr sz="3600" dirty="0">
                <a:latin typeface="Times New Roman" pitchFamily="18" charset="0"/>
                <a:cs typeface="Times New Roman" pitchFamily="18" charset="0"/>
              </a:rPr>
              <a:t>and return address .As the length of recursion is n+1. </a:t>
            </a:r>
          </a:p>
          <a:p>
            <a:pPr marL="0" indent="0" defTabSz="457200">
              <a:lnSpc>
                <a:spcPts val="4700"/>
              </a:lnSpc>
              <a:spcBef>
                <a:spcPts val="0"/>
              </a:spcBef>
              <a:buSzTx/>
              <a:buNone/>
              <a:defRPr sz="2800">
                <a:latin typeface="Times"/>
                <a:ea typeface="Times"/>
                <a:cs typeface="Times"/>
                <a:sym typeface="Times"/>
              </a:defRPr>
            </a:pPr>
            <a:r>
              <a:rPr sz="3600" dirty="0" smtClean="0">
                <a:latin typeface="Times New Roman" pitchFamily="18" charset="0"/>
                <a:cs typeface="Times New Roman" pitchFamily="18" charset="0"/>
              </a:rPr>
              <a:t>      </a:t>
            </a:r>
            <a:r>
              <a:rPr sz="3600" dirty="0">
                <a:latin typeface="Times New Roman" pitchFamily="18" charset="0"/>
                <a:cs typeface="Times New Roman" pitchFamily="18" charset="0"/>
              </a:rPr>
              <a:t>S(P)&gt;=3(n+1)</a:t>
            </a: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484312"/>
            <a:ext cx="11099800" cy="1440160"/>
          </a:xfrm>
        </p:spPr>
        <p:txBody>
          <a:bodyPr>
            <a:normAutofit/>
          </a:bodyPr>
          <a:lstStyle/>
          <a:p>
            <a:r>
              <a:rPr lang="en-US" sz="6000" b="1" i="1" dirty="0">
                <a:latin typeface="Times New Roman" pitchFamily="18" charset="0"/>
                <a:cs typeface="Times New Roman" pitchFamily="18" charset="0"/>
              </a:rPr>
              <a:t>The origin of algorithms!</a:t>
            </a:r>
          </a:p>
        </p:txBody>
      </p:sp>
      <p:sp>
        <p:nvSpPr>
          <p:cNvPr id="3" name="Text Placeholder 2"/>
          <p:cNvSpPr>
            <a:spLocks noGrp="1"/>
          </p:cNvSpPr>
          <p:nvPr>
            <p:ph type="body" idx="1"/>
          </p:nvPr>
        </p:nvSpPr>
        <p:spPr>
          <a:xfrm>
            <a:off x="237704" y="1636440"/>
            <a:ext cx="12385376" cy="6768752"/>
          </a:xfrm>
        </p:spPr>
        <p:txBody>
          <a:bodyPr>
            <a:normAutofit/>
          </a:bodyPr>
          <a:lstStyle/>
          <a:p>
            <a:r>
              <a:rPr lang="en-US" dirty="0" smtClean="0">
                <a:latin typeface="Times New Roman" pitchFamily="18" charset="0"/>
                <a:cs typeface="Times New Roman" pitchFamily="18" charset="0"/>
              </a:rPr>
              <a:t>Algos </a:t>
            </a:r>
            <a:r>
              <a:rPr lang="en-US" dirty="0">
                <a:latin typeface="Times New Roman" pitchFamily="18" charset="0"/>
                <a:cs typeface="Times New Roman" pitchFamily="18" charset="0"/>
              </a:rPr>
              <a:t>means “pain” in Greek. Algor in Latin means “to be cold”. – neither is the root for the word “algorithm”!.</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Algorithm </a:t>
            </a:r>
            <a:r>
              <a:rPr lang="en-US" dirty="0">
                <a:latin typeface="Times New Roman" pitchFamily="18" charset="0"/>
                <a:cs typeface="Times New Roman" pitchFamily="18" charset="0"/>
              </a:rPr>
              <a:t>stems from </a:t>
            </a:r>
            <a:r>
              <a:rPr lang="en-US" b="1" dirty="0">
                <a:latin typeface="Times New Roman" pitchFamily="18" charset="0"/>
                <a:cs typeface="Times New Roman" pitchFamily="18" charset="0"/>
              </a:rPr>
              <a:t>al-Khwarizmi</a:t>
            </a:r>
            <a:r>
              <a:rPr lang="en-US" dirty="0">
                <a:latin typeface="Times New Roman" pitchFamily="18" charset="0"/>
                <a:cs typeface="Times New Roman" pitchFamily="18" charset="0"/>
              </a:rPr>
              <a:t>, the name of the 19th-century Arab scholar who stressed the importance of methodical procedures for solving problems.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The algorithm makes us to break anything into small steps, for easy and effective understanding of the complex things</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01301658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me Complexity"/>
          <p:cNvSpPr txBox="1">
            <a:spLocks noGrp="1"/>
          </p:cNvSpPr>
          <p:nvPr>
            <p:ph type="title"/>
          </p:nvPr>
        </p:nvSpPr>
        <p:spPr>
          <a:xfrm>
            <a:off x="885776" y="124272"/>
            <a:ext cx="11099800" cy="936104"/>
          </a:xfrm>
          <a:prstGeom prst="rect">
            <a:avLst/>
          </a:prstGeom>
        </p:spPr>
        <p:txBody>
          <a:bodyPr>
            <a:normAutofit fontScale="90000"/>
          </a:bodyPr>
          <a:lstStyle>
            <a:lvl1pPr defTabSz="362204">
              <a:defRPr sz="4960">
                <a:latin typeface="Times"/>
                <a:ea typeface="Times"/>
                <a:cs typeface="Times"/>
                <a:sym typeface="Times"/>
              </a:defRPr>
            </a:lvl1pPr>
          </a:lstStyle>
          <a:p>
            <a:r>
              <a:rPr sz="6000" b="1" i="1" dirty="0"/>
              <a:t>Time Complexity</a:t>
            </a:r>
          </a:p>
        </p:txBody>
      </p:sp>
      <p:sp>
        <p:nvSpPr>
          <p:cNvPr id="154" name="T(P)=C+TP(I)…"/>
          <p:cNvSpPr txBox="1">
            <a:spLocks noGrp="1"/>
          </p:cNvSpPr>
          <p:nvPr>
            <p:ph type="body" idx="1"/>
          </p:nvPr>
        </p:nvSpPr>
        <p:spPr>
          <a:xfrm>
            <a:off x="165696" y="1276400"/>
            <a:ext cx="12673408" cy="7992888"/>
          </a:xfrm>
          <a:prstGeom prst="rect">
            <a:avLst/>
          </a:prstGeom>
        </p:spPr>
        <p:txBody>
          <a:bodyPr anchor="t">
            <a:noAutofit/>
          </a:bodyPr>
          <a:lstStyle/>
          <a:p>
            <a:pPr marL="0" indent="0" algn="ctr" defTabSz="457200">
              <a:lnSpc>
                <a:spcPts val="4700"/>
              </a:lnSpc>
              <a:spcBef>
                <a:spcPts val="0"/>
              </a:spcBef>
              <a:buSzTx/>
              <a:buNone/>
              <a:defRPr sz="2800" b="1">
                <a:latin typeface="Times"/>
                <a:ea typeface="Times"/>
                <a:cs typeface="Times"/>
                <a:sym typeface="Times"/>
              </a:defRPr>
            </a:pPr>
            <a:r>
              <a:rPr sz="3600" dirty="0">
                <a:latin typeface="Times New Roman" pitchFamily="18" charset="0"/>
                <a:cs typeface="Times New Roman" pitchFamily="18" charset="0"/>
              </a:rPr>
              <a:t>T(P)=C+TP(I</a:t>
            </a:r>
            <a:r>
              <a:rPr sz="3600" dirty="0" smtClean="0">
                <a:latin typeface="Times New Roman" pitchFamily="18" charset="0"/>
                <a:cs typeface="Times New Roman" pitchFamily="18" charset="0"/>
              </a:rPr>
              <a:t>)</a:t>
            </a:r>
            <a:endParaRPr lang="en-US" sz="3600" dirty="0" smtClean="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dirty="0" smtClean="0">
                <a:latin typeface="Times New Roman" pitchFamily="18" charset="0"/>
                <a:cs typeface="Times New Roman" pitchFamily="18" charset="0"/>
              </a:rPr>
              <a:t> </a:t>
            </a:r>
            <a:r>
              <a:rPr sz="4000" dirty="0">
                <a:latin typeface="Times New Roman" pitchFamily="18" charset="0"/>
                <a:cs typeface="Times New Roman" pitchFamily="18" charset="0"/>
              </a:rPr>
              <a:t>It is combination of-Compile time (C) </a:t>
            </a:r>
          </a:p>
          <a:p>
            <a:pPr marL="0" indent="0" defTabSz="457200">
              <a:lnSpc>
                <a:spcPts val="4700"/>
              </a:lnSpc>
              <a:spcBef>
                <a:spcPts val="0"/>
              </a:spcBef>
              <a:buSzTx/>
              <a:buNone/>
              <a:defRPr sz="2800">
                <a:latin typeface="Times"/>
                <a:ea typeface="Times"/>
                <a:cs typeface="Times"/>
                <a:sym typeface="Times"/>
              </a:defRPr>
            </a:pPr>
            <a:r>
              <a:rPr sz="4000" dirty="0">
                <a:latin typeface="Times New Roman" pitchFamily="18" charset="0"/>
                <a:cs typeface="Times New Roman" pitchFamily="18" charset="0"/>
              </a:rPr>
              <a:t>independent of </a:t>
            </a:r>
            <a:r>
              <a:rPr sz="4000" dirty="0" smtClean="0">
                <a:latin typeface="Times New Roman" pitchFamily="18" charset="0"/>
                <a:cs typeface="Times New Roman" pitchFamily="18" charset="0"/>
              </a:rPr>
              <a:t>instance</a:t>
            </a:r>
            <a:r>
              <a:rPr lang="en-US" sz="4000" dirty="0" smtClean="0">
                <a:latin typeface="Times New Roman" pitchFamily="18" charset="0"/>
                <a:cs typeface="Times New Roman" pitchFamily="18" charset="0"/>
              </a:rPr>
              <a:t> (input and output)</a:t>
            </a:r>
            <a:r>
              <a:rPr sz="4000" dirty="0" smtClean="0">
                <a:latin typeface="Times New Roman" pitchFamily="18" charset="0"/>
                <a:cs typeface="Times New Roman" pitchFamily="18" charset="0"/>
              </a:rPr>
              <a:t> characteristics</a:t>
            </a:r>
            <a:r>
              <a:rPr lang="en-US" sz="4000" dirty="0" smtClean="0">
                <a:latin typeface="Times New Roman" pitchFamily="18" charset="0"/>
                <a:cs typeface="Times New Roman" pitchFamily="18" charset="0"/>
              </a:rPr>
              <a:t>( size and number)</a:t>
            </a:r>
            <a:endParaRPr sz="4000"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4000" dirty="0">
                <a:latin typeface="Times New Roman" pitchFamily="18" charset="0"/>
                <a:cs typeface="Times New Roman" pitchFamily="18" charset="0"/>
              </a:rPr>
              <a:t>          -run (execution) time TP</a:t>
            </a:r>
          </a:p>
          <a:p>
            <a:pPr marL="0" indent="0" defTabSz="457200">
              <a:lnSpc>
                <a:spcPts val="4700"/>
              </a:lnSpc>
              <a:spcBef>
                <a:spcPts val="0"/>
              </a:spcBef>
              <a:buSzTx/>
              <a:buNone/>
              <a:defRPr sz="2800">
                <a:latin typeface="Times"/>
                <a:ea typeface="Times"/>
                <a:cs typeface="Times"/>
                <a:sym typeface="Times"/>
              </a:defRPr>
            </a:pPr>
            <a:r>
              <a:rPr sz="4000" dirty="0">
                <a:latin typeface="Times New Roman" pitchFamily="18" charset="0"/>
                <a:cs typeface="Times New Roman" pitchFamily="18" charset="0"/>
              </a:rPr>
              <a:t>          -dependent of instance characteristics.</a:t>
            </a:r>
          </a:p>
          <a:p>
            <a:pPr marL="0" indent="0" defTabSz="457200">
              <a:lnSpc>
                <a:spcPts val="4700"/>
              </a:lnSpc>
              <a:spcBef>
                <a:spcPts val="0"/>
              </a:spcBef>
              <a:buSzTx/>
              <a:buNone/>
              <a:defRPr sz="2800">
                <a:latin typeface="Times"/>
                <a:ea typeface="Times"/>
                <a:cs typeface="Times"/>
                <a:sym typeface="Times"/>
              </a:defRPr>
            </a:pPr>
            <a:r>
              <a:rPr sz="4000" dirty="0">
                <a:latin typeface="Times New Roman" pitchFamily="18" charset="0"/>
                <a:cs typeface="Times New Roman" pitchFamily="18" charset="0"/>
              </a:rPr>
              <a:t> Time complexity is calculated in terms of program step as it is difficult to know the complexities of individual operations</a:t>
            </a:r>
            <a:r>
              <a:rPr sz="4000" dirty="0" smtClean="0">
                <a:latin typeface="Times New Roman" pitchFamily="18" charset="0"/>
                <a:cs typeface="Times New Roman" pitchFamily="18" charset="0"/>
              </a:rPr>
              <a:t>.</a:t>
            </a:r>
            <a:endParaRPr sz="4000"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A program step is a syntactically or semantically meaningful program segment whose execution time is independent of the instance characteristics.…"/>
          <p:cNvSpPr txBox="1">
            <a:spLocks noGrp="1"/>
          </p:cNvSpPr>
          <p:nvPr>
            <p:ph type="body" idx="1"/>
          </p:nvPr>
        </p:nvSpPr>
        <p:spPr>
          <a:xfrm>
            <a:off x="309712" y="340296"/>
            <a:ext cx="12457384" cy="9217024"/>
          </a:xfrm>
          <a:prstGeom prst="rect">
            <a:avLst/>
          </a:prstGeom>
        </p:spPr>
        <p:txBody>
          <a:bodyPr anchor="t">
            <a:normAutofit/>
          </a:bodyPr>
          <a:lstStyle/>
          <a:p>
            <a:pPr marL="0" indent="0" defTabSz="457200">
              <a:lnSpc>
                <a:spcPts val="4700"/>
              </a:lnSpc>
              <a:spcBef>
                <a:spcPts val="0"/>
              </a:spcBef>
              <a:buSzTx/>
              <a:buNone/>
              <a:defRPr sz="2800">
                <a:latin typeface="Times"/>
                <a:ea typeface="Times"/>
                <a:cs typeface="Times"/>
                <a:sym typeface="Times"/>
              </a:defRPr>
            </a:pPr>
            <a:r>
              <a:rPr lang="en-US" sz="4000" b="1" dirty="0">
                <a:latin typeface="Times New Roman" pitchFamily="18" charset="0"/>
                <a:cs typeface="Times New Roman" pitchFamily="18" charset="0"/>
              </a:rPr>
              <a:t>A program step </a:t>
            </a:r>
            <a:r>
              <a:rPr lang="en-US" sz="4000" dirty="0">
                <a:latin typeface="Times New Roman" pitchFamily="18" charset="0"/>
                <a:cs typeface="Times New Roman" pitchFamily="18" charset="0"/>
              </a:rPr>
              <a:t>is a syntactically or semantically meaningful program segment whose execution time is independent of the instance characteristics. </a:t>
            </a:r>
          </a:p>
          <a:p>
            <a:pPr marL="0" indent="0" defTabSz="457200">
              <a:lnSpc>
                <a:spcPts val="4700"/>
              </a:lnSpc>
              <a:spcBef>
                <a:spcPts val="0"/>
              </a:spcBef>
              <a:buSzTx/>
              <a:buNone/>
              <a:defRPr sz="2800">
                <a:latin typeface="Times"/>
                <a:ea typeface="Times"/>
                <a:cs typeface="Times"/>
                <a:sym typeface="Times"/>
              </a:defRPr>
            </a:pPr>
            <a:endParaRPr lang="en-US" sz="4000" dirty="0" smtClean="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lang="en-US" sz="4000" dirty="0" smtClean="0">
                <a:latin typeface="Times New Roman" pitchFamily="18" charset="0"/>
                <a:cs typeface="Times New Roman" pitchFamily="18" charset="0"/>
              </a:rPr>
              <a:t>Program </a:t>
            </a:r>
            <a:r>
              <a:rPr lang="en-US" sz="4000" dirty="0">
                <a:latin typeface="Times New Roman" pitchFamily="18" charset="0"/>
                <a:cs typeface="Times New Roman" pitchFamily="18" charset="0"/>
              </a:rPr>
              <a:t>steps are considered for different statements as : </a:t>
            </a:r>
          </a:p>
          <a:p>
            <a:pPr marL="0" indent="0" defTabSz="457200">
              <a:lnSpc>
                <a:spcPts val="4700"/>
              </a:lnSpc>
              <a:spcBef>
                <a:spcPts val="0"/>
              </a:spcBef>
              <a:buSzTx/>
              <a:buNone/>
              <a:defRPr sz="2800">
                <a:latin typeface="Times"/>
                <a:ea typeface="Times"/>
                <a:cs typeface="Times"/>
                <a:sym typeface="Times"/>
              </a:defRPr>
            </a:pPr>
            <a:r>
              <a:rPr lang="en-US" sz="4000" dirty="0">
                <a:latin typeface="Times New Roman" pitchFamily="18" charset="0"/>
                <a:cs typeface="Times New Roman" pitchFamily="18" charset="0"/>
              </a:rPr>
              <a:t>         for comment zero steps . </a:t>
            </a:r>
          </a:p>
          <a:p>
            <a:pPr marL="0" indent="0" defTabSz="457200">
              <a:lnSpc>
                <a:spcPts val="4700"/>
              </a:lnSpc>
              <a:spcBef>
                <a:spcPts val="0"/>
              </a:spcBef>
              <a:buSzTx/>
              <a:buNone/>
              <a:defRPr sz="2800">
                <a:latin typeface="Times"/>
                <a:ea typeface="Times"/>
                <a:cs typeface="Times"/>
                <a:sym typeface="Times"/>
              </a:defRPr>
            </a:pPr>
            <a:r>
              <a:rPr lang="en-US" sz="4000" dirty="0">
                <a:latin typeface="Times New Roman" pitchFamily="18" charset="0"/>
                <a:cs typeface="Times New Roman" pitchFamily="18" charset="0"/>
              </a:rPr>
              <a:t>         assignment statement is considered as one step. </a:t>
            </a:r>
          </a:p>
          <a:p>
            <a:pPr marL="0" indent="0" defTabSz="457200">
              <a:lnSpc>
                <a:spcPts val="4700"/>
              </a:lnSpc>
              <a:spcBef>
                <a:spcPts val="0"/>
              </a:spcBef>
              <a:buSzTx/>
              <a:buNone/>
              <a:defRPr sz="2800">
                <a:latin typeface="Times"/>
                <a:ea typeface="Times"/>
                <a:cs typeface="Times"/>
                <a:sym typeface="Times"/>
              </a:defRPr>
            </a:pPr>
            <a:r>
              <a:rPr lang="en-US" sz="4000" dirty="0">
                <a:latin typeface="Times New Roman" pitchFamily="18" charset="0"/>
                <a:cs typeface="Times New Roman" pitchFamily="18" charset="0"/>
              </a:rPr>
              <a:t>          Iterative statements such as “for, while and until-repeat” statements, we consider the step counts based on the expression </a:t>
            </a:r>
            <a:r>
              <a:rPr lang="en-US" sz="4000" dirty="0" smtClean="0">
                <a:latin typeface="Times New Roman" pitchFamily="18" charset="0"/>
                <a:cs typeface="Times New Roman" pitchFamily="18" charset="0"/>
              </a:rPr>
              <a:t>.</a:t>
            </a:r>
            <a:endParaRPr lang="en-US" sz="4000" b="1" dirty="0" smtClean="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Methods to compute the step count:…"/>
          <p:cNvSpPr txBox="1">
            <a:spLocks noGrp="1"/>
          </p:cNvSpPr>
          <p:nvPr>
            <p:ph type="body" idx="1"/>
          </p:nvPr>
        </p:nvSpPr>
        <p:spPr>
          <a:xfrm>
            <a:off x="237704" y="1348408"/>
            <a:ext cx="12457384" cy="7128792"/>
          </a:xfrm>
          <a:prstGeom prst="rect">
            <a:avLst/>
          </a:prstGeom>
        </p:spPr>
        <p:txBody>
          <a:bodyPr anchor="t">
            <a:normAutofit/>
          </a:bodyPr>
          <a:lstStyle/>
          <a:p>
            <a:pPr marL="0" indent="0" algn="ctr" defTabSz="457200">
              <a:lnSpc>
                <a:spcPts val="5200"/>
              </a:lnSpc>
              <a:spcBef>
                <a:spcPts val="0"/>
              </a:spcBef>
              <a:buSzTx/>
              <a:buNone/>
              <a:defRPr b="1">
                <a:latin typeface="Times"/>
                <a:ea typeface="Times"/>
                <a:cs typeface="Times"/>
                <a:sym typeface="Times"/>
              </a:defRPr>
            </a:pPr>
            <a:endParaRPr lang="en-US" sz="5400" dirty="0" smtClean="0">
              <a:latin typeface="Times New Roman" pitchFamily="18" charset="0"/>
              <a:cs typeface="Times New Roman" pitchFamily="18" charset="0"/>
            </a:endParaRPr>
          </a:p>
          <a:p>
            <a:pPr marL="0" indent="0" algn="ctr" defTabSz="457200">
              <a:lnSpc>
                <a:spcPts val="5200"/>
              </a:lnSpc>
              <a:spcBef>
                <a:spcPts val="0"/>
              </a:spcBef>
              <a:buSzTx/>
              <a:buNone/>
              <a:defRPr b="1">
                <a:latin typeface="Times"/>
                <a:ea typeface="Times"/>
                <a:cs typeface="Times"/>
                <a:sym typeface="Times"/>
              </a:defRPr>
            </a:pPr>
            <a:r>
              <a:rPr sz="5400" dirty="0" smtClean="0">
                <a:latin typeface="Times New Roman" pitchFamily="18" charset="0"/>
                <a:cs typeface="Times New Roman" pitchFamily="18" charset="0"/>
              </a:rPr>
              <a:t>Methods </a:t>
            </a:r>
            <a:r>
              <a:rPr sz="5400" dirty="0">
                <a:latin typeface="Times New Roman" pitchFamily="18" charset="0"/>
                <a:cs typeface="Times New Roman" pitchFamily="18" charset="0"/>
              </a:rPr>
              <a:t>to compute the step count:</a:t>
            </a:r>
          </a:p>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endParaRPr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4000" dirty="0">
                <a:latin typeface="Times New Roman" pitchFamily="18" charset="0"/>
                <a:cs typeface="Times New Roman" pitchFamily="18" charset="0"/>
              </a:rPr>
              <a:t>1) Introduce variable </a:t>
            </a:r>
            <a:r>
              <a:rPr sz="4000" b="1" i="1" dirty="0">
                <a:latin typeface="Times New Roman" pitchFamily="18" charset="0"/>
                <a:cs typeface="Times New Roman" pitchFamily="18" charset="0"/>
              </a:rPr>
              <a:t>count</a:t>
            </a:r>
            <a:r>
              <a:rPr sz="4000" dirty="0">
                <a:latin typeface="Times New Roman" pitchFamily="18" charset="0"/>
                <a:cs typeface="Times New Roman" pitchFamily="18" charset="0"/>
              </a:rPr>
              <a:t> into programs </a:t>
            </a:r>
          </a:p>
          <a:p>
            <a:pPr marL="0" indent="0" defTabSz="457200">
              <a:lnSpc>
                <a:spcPts val="4700"/>
              </a:lnSpc>
              <a:spcBef>
                <a:spcPts val="0"/>
              </a:spcBef>
              <a:buSzTx/>
              <a:buNone/>
              <a:defRPr sz="2800">
                <a:latin typeface="Times"/>
                <a:ea typeface="Times"/>
                <a:cs typeface="Times"/>
                <a:sym typeface="Times"/>
              </a:defRPr>
            </a:pPr>
            <a:r>
              <a:rPr sz="4000" dirty="0">
                <a:latin typeface="Times New Roman" pitchFamily="18" charset="0"/>
                <a:cs typeface="Times New Roman" pitchFamily="18" charset="0"/>
              </a:rPr>
              <a:t>2) Tabular method </a:t>
            </a:r>
          </a:p>
          <a:p>
            <a:pPr marL="1036637" indent="-388937" defTabSz="457200">
              <a:lnSpc>
                <a:spcPts val="4700"/>
              </a:lnSpc>
              <a:spcBef>
                <a:spcPts val="0"/>
              </a:spcBef>
              <a:defRPr sz="2800">
                <a:latin typeface="Times"/>
                <a:ea typeface="Times"/>
                <a:cs typeface="Times"/>
                <a:sym typeface="Times"/>
              </a:defRPr>
            </a:pPr>
            <a:r>
              <a:rPr sz="4000" dirty="0">
                <a:latin typeface="Times New Roman" pitchFamily="18" charset="0"/>
                <a:cs typeface="Times New Roman" pitchFamily="18" charset="0"/>
              </a:rPr>
              <a:t>Determine the total number of steps contributed by each statement step per execution * frequency </a:t>
            </a:r>
          </a:p>
          <a:p>
            <a:pPr marL="1036637" indent="-388937" defTabSz="457200">
              <a:lnSpc>
                <a:spcPts val="4700"/>
              </a:lnSpc>
              <a:spcBef>
                <a:spcPts val="0"/>
              </a:spcBef>
              <a:defRPr sz="2800">
                <a:latin typeface="Times"/>
                <a:ea typeface="Times"/>
                <a:cs typeface="Times"/>
                <a:sym typeface="Times"/>
              </a:defRPr>
            </a:pPr>
            <a:r>
              <a:rPr sz="4000" dirty="0">
                <a:latin typeface="Times New Roman" pitchFamily="18" charset="0"/>
                <a:cs typeface="Times New Roman" pitchFamily="18" charset="0"/>
              </a:rPr>
              <a:t>add up the contribution of all statements</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Example 1. with count statements…"/>
          <p:cNvSpPr txBox="1">
            <a:spLocks noGrp="1"/>
          </p:cNvSpPr>
          <p:nvPr>
            <p:ph type="body" idx="1"/>
          </p:nvPr>
        </p:nvSpPr>
        <p:spPr>
          <a:xfrm>
            <a:off x="309712" y="196280"/>
            <a:ext cx="12385376" cy="9361040"/>
          </a:xfrm>
          <a:prstGeom prst="rect">
            <a:avLst/>
          </a:prstGeom>
        </p:spPr>
        <p:txBody>
          <a:bodyPr anchor="t">
            <a:noAutofit/>
          </a:bodyPr>
          <a:lstStyle/>
          <a:p>
            <a:pPr marL="0" indent="0" defTabSz="457200">
              <a:lnSpc>
                <a:spcPts val="4700"/>
              </a:lnSpc>
              <a:spcBef>
                <a:spcPts val="0"/>
              </a:spcBef>
              <a:buSzTx/>
              <a:buNone/>
              <a:defRPr sz="2800">
                <a:latin typeface="Times"/>
                <a:ea typeface="Times"/>
                <a:cs typeface="Times"/>
                <a:sym typeface="Times"/>
              </a:defRPr>
            </a:pPr>
            <a:r>
              <a:rPr sz="4000" b="1" dirty="0">
                <a:latin typeface="Times New Roman" pitchFamily="18" charset="0"/>
                <a:cs typeface="Times New Roman" pitchFamily="18" charset="0"/>
              </a:rPr>
              <a:t>Example 1. </a:t>
            </a:r>
            <a:r>
              <a:rPr sz="4400" dirty="0">
                <a:latin typeface="Times New Roman" pitchFamily="18" charset="0"/>
                <a:cs typeface="Times New Roman" pitchFamily="18" charset="0"/>
              </a:rPr>
              <a:t>with count statements </a:t>
            </a:r>
            <a:endParaRPr lang="en-US" sz="4400" dirty="0" smtClean="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3600" dirty="0" smtClean="0">
                <a:latin typeface="Times New Roman" pitchFamily="18" charset="0"/>
                <a:cs typeface="Times New Roman" pitchFamily="18" charset="0"/>
              </a:rPr>
              <a:t>Algorithm </a:t>
            </a:r>
            <a:r>
              <a:rPr sz="3600" dirty="0">
                <a:latin typeface="Times New Roman" pitchFamily="18" charset="0"/>
                <a:cs typeface="Times New Roman" pitchFamily="18" charset="0"/>
              </a:rPr>
              <a:t>sum( list[ ], n)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 finding sum of n array element</a:t>
            </a:r>
            <a:endParaRPr sz="3600"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tempsum := 0</a:t>
            </a:r>
            <a:r>
              <a:rPr sz="3600" dirty="0" smtClean="0">
                <a:latin typeface="Times New Roman" pitchFamily="18" charset="0"/>
                <a:cs typeface="Times New Roman" pitchFamily="18" charset="0"/>
              </a:rPr>
              <a:t>;   </a:t>
            </a:r>
            <a:r>
              <a:rPr sz="3600" dirty="0">
                <a:latin typeface="Times New Roman" pitchFamily="18" charset="0"/>
                <a:cs typeface="Times New Roman" pitchFamily="18" charset="0"/>
              </a:rPr>
              <a:t>count++; /* for assignment */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for i := 1 to n </a:t>
            </a:r>
            <a:r>
              <a:rPr sz="3600" dirty="0" smtClean="0">
                <a:latin typeface="Times New Roman" pitchFamily="18" charset="0"/>
                <a:cs typeface="Times New Roman" pitchFamily="18" charset="0"/>
              </a:rPr>
              <a:t>do</a:t>
            </a:r>
            <a:r>
              <a:rPr lang="en-US" sz="3600" dirty="0" smtClean="0">
                <a:latin typeface="Times New Roman" pitchFamily="18" charset="0"/>
                <a:cs typeface="Times New Roman" pitchFamily="18" charset="0"/>
              </a:rPr>
              <a:t>  </a:t>
            </a:r>
            <a:endParaRPr sz="3600"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  </a:t>
            </a:r>
            <a:r>
              <a:rPr sz="3600" dirty="0" smtClean="0">
                <a:latin typeface="Times New Roman" pitchFamily="18" charset="0"/>
                <a:cs typeface="Times New Roman" pitchFamily="18" charset="0"/>
              </a:rPr>
              <a:t>count</a:t>
            </a:r>
            <a:r>
              <a:rPr sz="3600" dirty="0">
                <a:latin typeface="Times New Roman" pitchFamily="18" charset="0"/>
                <a:cs typeface="Times New Roman" pitchFamily="18" charset="0"/>
              </a:rPr>
              <a:t>++; /*for the for loop */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tempsum := tempsum + list[i]; </a:t>
            </a:r>
            <a:r>
              <a:rPr sz="3600" dirty="0" smtClean="0">
                <a:latin typeface="Times New Roman" pitchFamily="18" charset="0"/>
                <a:cs typeface="Times New Roman" pitchFamily="18" charset="0"/>
              </a:rPr>
              <a:t>count</a:t>
            </a:r>
            <a:r>
              <a:rPr sz="3600" dirty="0">
                <a:latin typeface="Times New Roman" pitchFamily="18" charset="0"/>
                <a:cs typeface="Times New Roman" pitchFamily="18" charset="0"/>
              </a:rPr>
              <a:t>++; /* for assignment */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a:t>
            </a:r>
            <a:r>
              <a:rPr sz="3600" dirty="0" smtClean="0">
                <a:latin typeface="Times New Roman" pitchFamily="18" charset="0"/>
                <a:cs typeface="Times New Roman" pitchFamily="18" charset="0"/>
              </a:rPr>
              <a:t>count</a:t>
            </a:r>
            <a:r>
              <a:rPr sz="3600" dirty="0">
                <a:latin typeface="Times New Roman" pitchFamily="18" charset="0"/>
                <a:cs typeface="Times New Roman" pitchFamily="18" charset="0"/>
              </a:rPr>
              <a:t>++; /* last execution of for */ </a:t>
            </a: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count</a:t>
            </a:r>
            <a:r>
              <a:rPr lang="en-US" sz="3600" dirty="0">
                <a:latin typeface="Times New Roman" pitchFamily="18" charset="0"/>
                <a:cs typeface="Times New Roman" pitchFamily="18" charset="0"/>
              </a:rPr>
              <a:t>++; </a:t>
            </a:r>
            <a:r>
              <a:rPr sz="3600" dirty="0" smtClean="0">
                <a:latin typeface="Times New Roman" pitchFamily="18" charset="0"/>
                <a:cs typeface="Times New Roman" pitchFamily="18" charset="0"/>
              </a:rPr>
              <a:t>return </a:t>
            </a:r>
            <a:r>
              <a:rPr sz="3600" dirty="0">
                <a:latin typeface="Times New Roman" pitchFamily="18" charset="0"/>
                <a:cs typeface="Times New Roman" pitchFamily="18" charset="0"/>
              </a:rPr>
              <a:t>tempsum; </a:t>
            </a:r>
            <a:r>
              <a:rPr sz="3600" dirty="0" smtClean="0">
                <a:latin typeface="Times New Roman" pitchFamily="18" charset="0"/>
                <a:cs typeface="Times New Roman" pitchFamily="18" charset="0"/>
              </a:rPr>
              <a:t>/* </a:t>
            </a:r>
            <a:r>
              <a:rPr sz="3600" dirty="0">
                <a:latin typeface="Times New Roman" pitchFamily="18" charset="0"/>
                <a:cs typeface="Times New Roman" pitchFamily="18" charset="0"/>
              </a:rPr>
              <a:t>for return */ </a:t>
            </a:r>
          </a:p>
          <a:p>
            <a:pPr marL="0" indent="0" defTabSz="457200">
              <a:lnSpc>
                <a:spcPts val="4700"/>
              </a:lnSpc>
              <a:spcBef>
                <a:spcPts val="0"/>
              </a:spcBef>
              <a:buSzTx/>
              <a:buNone/>
              <a:defRPr sz="2800">
                <a:latin typeface="Times"/>
                <a:ea typeface="Times"/>
                <a:cs typeface="Times"/>
                <a:sym typeface="Times"/>
              </a:defRPr>
            </a:pPr>
            <a:r>
              <a:rPr sz="3600" dirty="0" smtClean="0">
                <a:latin typeface="Times New Roman" pitchFamily="18" charset="0"/>
                <a:cs typeface="Times New Roman" pitchFamily="18" charset="0"/>
              </a:rPr>
              <a:t>}</a:t>
            </a:r>
            <a:r>
              <a:rPr lang="en-US" sz="3600" dirty="0" smtClean="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lang="en-US" sz="3600" dirty="0" smtClean="0">
                <a:latin typeface="Times New Roman" pitchFamily="18" charset="0"/>
                <a:cs typeface="Times New Roman" pitchFamily="18" charset="0"/>
              </a:rPr>
              <a:t>=1(Assignment statement) </a:t>
            </a:r>
            <a:r>
              <a:rPr lang="en-US" sz="3600" b="1"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(n+1)(for loop) </a:t>
            </a:r>
            <a:r>
              <a:rPr lang="en-US" sz="3600" b="1"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n(statement in for loop) </a:t>
            </a:r>
            <a:r>
              <a:rPr lang="en-US" sz="3600" b="1"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1(return statement)= n+3</a:t>
            </a:r>
            <a:endParaRPr sz="3600"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3600" dirty="0" smtClean="0">
                <a:latin typeface="Times New Roman" pitchFamily="18" charset="0"/>
                <a:cs typeface="Times New Roman" pitchFamily="18" charset="0"/>
              </a:rPr>
              <a:t>Hence </a:t>
            </a:r>
            <a:r>
              <a:rPr sz="3600" dirty="0">
                <a:latin typeface="Times New Roman" pitchFamily="18" charset="0"/>
                <a:cs typeface="Times New Roman" pitchFamily="18" charset="0"/>
              </a:rPr>
              <a:t>T(n)=2n+3</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Example 2: Recursive sum…"/>
          <p:cNvSpPr txBox="1">
            <a:spLocks noGrp="1"/>
          </p:cNvSpPr>
          <p:nvPr>
            <p:ph type="body" idx="1"/>
          </p:nvPr>
        </p:nvSpPr>
        <p:spPr>
          <a:xfrm>
            <a:off x="309712" y="412304"/>
            <a:ext cx="12457384" cy="9145016"/>
          </a:xfrm>
          <a:prstGeom prst="rect">
            <a:avLst/>
          </a:prstGeom>
        </p:spPr>
        <p:txBody>
          <a:bodyPr anchor="t">
            <a:normAutofit fontScale="25000" lnSpcReduction="20000"/>
          </a:bodyPr>
          <a:lstStyle/>
          <a:p>
            <a:pPr marL="0" indent="0" defTabSz="457200">
              <a:lnSpc>
                <a:spcPts val="4700"/>
              </a:lnSpc>
              <a:spcBef>
                <a:spcPts val="0"/>
              </a:spcBef>
              <a:buSzTx/>
              <a:buNone/>
              <a:defRPr sz="2800">
                <a:latin typeface="Times"/>
                <a:ea typeface="Times"/>
                <a:cs typeface="Times"/>
                <a:sym typeface="Times"/>
              </a:defRPr>
            </a:pPr>
            <a:r>
              <a:rPr sz="17600" b="1" dirty="0">
                <a:latin typeface="Times New Roman" pitchFamily="18" charset="0"/>
                <a:cs typeface="Times New Roman" pitchFamily="18" charset="0"/>
              </a:rPr>
              <a:t>Example 2: </a:t>
            </a:r>
            <a:r>
              <a:rPr sz="19200" dirty="0">
                <a:latin typeface="Times New Roman" pitchFamily="18" charset="0"/>
                <a:cs typeface="Times New Roman" pitchFamily="18" charset="0"/>
              </a:rPr>
              <a:t>Recursive sum </a:t>
            </a:r>
          </a:p>
          <a:p>
            <a:pPr marL="0" indent="0" defTabSz="457200">
              <a:lnSpc>
                <a:spcPts val="4700"/>
              </a:lnSpc>
              <a:spcBef>
                <a:spcPts val="0"/>
              </a:spcBef>
              <a:buSzTx/>
              <a:buNone/>
              <a:defRPr sz="2800">
                <a:latin typeface="Times"/>
                <a:ea typeface="Times"/>
                <a:cs typeface="Times"/>
                <a:sym typeface="Times"/>
              </a:defRPr>
            </a:pPr>
            <a:r>
              <a:rPr sz="14400" dirty="0" smtClean="0">
                <a:latin typeface="Times New Roman" pitchFamily="18" charset="0"/>
                <a:cs typeface="Times New Roman" pitchFamily="18" charset="0"/>
              </a:rPr>
              <a:t>Algorithm </a:t>
            </a:r>
            <a:r>
              <a:rPr sz="14400" dirty="0">
                <a:latin typeface="Times New Roman" pitchFamily="18" charset="0"/>
                <a:cs typeface="Times New Roman" pitchFamily="18" charset="0"/>
              </a:rPr>
              <a:t>rsum( list[ ], n) </a:t>
            </a:r>
          </a:p>
          <a:p>
            <a:pPr marL="0" indent="0" defTabSz="457200">
              <a:lnSpc>
                <a:spcPts val="4700"/>
              </a:lnSpc>
              <a:spcBef>
                <a:spcPts val="0"/>
              </a:spcBef>
              <a:buSzTx/>
              <a:buNone/>
              <a:defRPr sz="2800">
                <a:latin typeface="Times"/>
                <a:ea typeface="Times"/>
                <a:cs typeface="Times"/>
                <a:sym typeface="Times"/>
              </a:defRPr>
            </a:pPr>
            <a:r>
              <a:rPr sz="14400" dirty="0">
                <a:latin typeface="Times New Roman" pitchFamily="18" charset="0"/>
                <a:cs typeface="Times New Roman" pitchFamily="18" charset="0"/>
              </a:rPr>
              <a:t>{ </a:t>
            </a:r>
          </a:p>
          <a:p>
            <a:pPr marL="0" indent="0" defTabSz="457200">
              <a:lnSpc>
                <a:spcPts val="4700"/>
              </a:lnSpc>
              <a:spcBef>
                <a:spcPts val="0"/>
              </a:spcBef>
              <a:buSzTx/>
              <a:buNone/>
              <a:defRPr sz="2800">
                <a:latin typeface="Times"/>
                <a:ea typeface="Times"/>
                <a:cs typeface="Times"/>
                <a:sym typeface="Times"/>
              </a:defRPr>
            </a:pPr>
            <a:r>
              <a:rPr sz="14400" dirty="0">
                <a:latin typeface="Times New Roman" pitchFamily="18" charset="0"/>
                <a:cs typeface="Times New Roman" pitchFamily="18" charset="0"/>
              </a:rPr>
              <a:t>    count++; /*for if conditional */ </a:t>
            </a:r>
          </a:p>
          <a:p>
            <a:pPr marL="0" indent="0" defTabSz="457200">
              <a:lnSpc>
                <a:spcPts val="4700"/>
              </a:lnSpc>
              <a:spcBef>
                <a:spcPts val="0"/>
              </a:spcBef>
              <a:buSzTx/>
              <a:buNone/>
              <a:defRPr sz="2800">
                <a:latin typeface="Times"/>
                <a:ea typeface="Times"/>
                <a:cs typeface="Times"/>
                <a:sym typeface="Times"/>
              </a:defRPr>
            </a:pPr>
            <a:r>
              <a:rPr sz="14400" dirty="0">
                <a:latin typeface="Times New Roman" pitchFamily="18" charset="0"/>
                <a:cs typeface="Times New Roman" pitchFamily="18" charset="0"/>
              </a:rPr>
              <a:t>    if (n&lt;=0) </a:t>
            </a:r>
          </a:p>
          <a:p>
            <a:pPr marL="0" indent="0" defTabSz="457200">
              <a:lnSpc>
                <a:spcPts val="4700"/>
              </a:lnSpc>
              <a:spcBef>
                <a:spcPts val="0"/>
              </a:spcBef>
              <a:buSzTx/>
              <a:buNone/>
              <a:defRPr sz="2800">
                <a:latin typeface="Times"/>
                <a:ea typeface="Times"/>
                <a:cs typeface="Times"/>
                <a:sym typeface="Times"/>
              </a:defRPr>
            </a:pPr>
            <a:r>
              <a:rPr sz="14400" dirty="0">
                <a:latin typeface="Times New Roman" pitchFamily="18" charset="0"/>
                <a:cs typeface="Times New Roman" pitchFamily="18" charset="0"/>
              </a:rPr>
              <a:t>   </a:t>
            </a:r>
            <a:r>
              <a:rPr sz="14400" dirty="0" smtClean="0">
                <a:latin typeface="Times New Roman" pitchFamily="18" charset="0"/>
                <a:cs typeface="Times New Roman" pitchFamily="18" charset="0"/>
              </a:rPr>
              <a:t>{</a:t>
            </a:r>
            <a:endParaRPr lang="en-US" sz="14400" dirty="0" smtClean="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14400" dirty="0" smtClean="0">
                <a:latin typeface="Times New Roman" pitchFamily="18" charset="0"/>
                <a:cs typeface="Times New Roman" pitchFamily="18" charset="0"/>
              </a:rPr>
              <a:t>      </a:t>
            </a:r>
            <a:r>
              <a:rPr sz="14400" dirty="0">
                <a:latin typeface="Times New Roman" pitchFamily="18" charset="0"/>
                <a:cs typeface="Times New Roman" pitchFamily="18" charset="0"/>
              </a:rPr>
              <a:t>count++; /* for return */ </a:t>
            </a:r>
          </a:p>
          <a:p>
            <a:pPr marL="0" indent="0" defTabSz="457200">
              <a:lnSpc>
                <a:spcPts val="4700"/>
              </a:lnSpc>
              <a:spcBef>
                <a:spcPts val="0"/>
              </a:spcBef>
              <a:buSzTx/>
              <a:buNone/>
              <a:defRPr sz="2800">
                <a:latin typeface="Times"/>
                <a:ea typeface="Times"/>
                <a:cs typeface="Times"/>
                <a:sym typeface="Times"/>
              </a:defRPr>
            </a:pPr>
            <a:r>
              <a:rPr sz="14400" dirty="0">
                <a:latin typeface="Times New Roman" pitchFamily="18" charset="0"/>
                <a:cs typeface="Times New Roman" pitchFamily="18" charset="0"/>
              </a:rPr>
              <a:t>      return 0.0 </a:t>
            </a:r>
          </a:p>
          <a:p>
            <a:pPr marL="0" indent="0" defTabSz="457200">
              <a:lnSpc>
                <a:spcPts val="4700"/>
              </a:lnSpc>
              <a:spcBef>
                <a:spcPts val="0"/>
              </a:spcBef>
              <a:buSzTx/>
              <a:buNone/>
              <a:defRPr sz="2800">
                <a:latin typeface="Times"/>
                <a:ea typeface="Times"/>
                <a:cs typeface="Times"/>
                <a:sym typeface="Times"/>
              </a:defRPr>
            </a:pPr>
            <a:r>
              <a:rPr sz="14400" dirty="0">
                <a:latin typeface="Times New Roman" pitchFamily="18" charset="0"/>
                <a:cs typeface="Times New Roman" pitchFamily="18" charset="0"/>
              </a:rPr>
              <a:t>   } </a:t>
            </a:r>
          </a:p>
          <a:p>
            <a:pPr marL="0" indent="0" defTabSz="457200">
              <a:lnSpc>
                <a:spcPts val="4700"/>
              </a:lnSpc>
              <a:spcBef>
                <a:spcPts val="0"/>
              </a:spcBef>
              <a:buSzTx/>
              <a:buNone/>
              <a:defRPr sz="2800">
                <a:latin typeface="Times"/>
                <a:ea typeface="Times"/>
                <a:cs typeface="Times"/>
                <a:sym typeface="Times"/>
              </a:defRPr>
            </a:pPr>
            <a:r>
              <a:rPr sz="14400" dirty="0">
                <a:latin typeface="Times New Roman" pitchFamily="18" charset="0"/>
                <a:cs typeface="Times New Roman" pitchFamily="18" charset="0"/>
              </a:rPr>
              <a:t>   else </a:t>
            </a:r>
            <a:r>
              <a:rPr lang="en-US" sz="14400" dirty="0" smtClean="0">
                <a:latin typeface="Times New Roman" pitchFamily="18" charset="0"/>
                <a:cs typeface="Times New Roman" pitchFamily="18" charset="0"/>
              </a:rPr>
              <a:t>{count++; </a:t>
            </a:r>
            <a:r>
              <a:rPr sz="14400" dirty="0" smtClean="0">
                <a:latin typeface="Times New Roman" pitchFamily="18" charset="0"/>
                <a:cs typeface="Times New Roman" pitchFamily="18" charset="0"/>
              </a:rPr>
              <a:t>return </a:t>
            </a:r>
            <a:r>
              <a:rPr sz="14400" dirty="0">
                <a:latin typeface="Times New Roman" pitchFamily="18" charset="0"/>
                <a:cs typeface="Times New Roman" pitchFamily="18" charset="0"/>
              </a:rPr>
              <a:t>rsum(list, n-1) + list[n</a:t>
            </a:r>
            <a:r>
              <a:rPr sz="14400" dirty="0" smtClean="0">
                <a:latin typeface="Times New Roman" pitchFamily="18" charset="0"/>
                <a:cs typeface="Times New Roman" pitchFamily="18" charset="0"/>
              </a:rPr>
              <a:t>];</a:t>
            </a:r>
            <a:r>
              <a:rPr lang="en-US" sz="14400" dirty="0" smtClean="0">
                <a:latin typeface="Times New Roman" pitchFamily="18" charset="0"/>
                <a:cs typeface="Times New Roman" pitchFamily="18" charset="0"/>
              </a:rPr>
              <a:t>}</a:t>
            </a:r>
            <a:r>
              <a:rPr sz="14400" dirty="0" smtClean="0">
                <a:latin typeface="Times New Roman" pitchFamily="18" charset="0"/>
                <a:cs typeface="Times New Roman" pitchFamily="18" charset="0"/>
              </a:rPr>
              <a:t>    </a:t>
            </a:r>
            <a:endParaRPr sz="14400"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14400" dirty="0" smtClean="0">
                <a:latin typeface="Times New Roman" pitchFamily="18" charset="0"/>
                <a:cs typeface="Times New Roman" pitchFamily="18" charset="0"/>
              </a:rPr>
              <a:t>/*</a:t>
            </a:r>
            <a:r>
              <a:rPr sz="14400" dirty="0">
                <a:latin typeface="Times New Roman" pitchFamily="18" charset="0"/>
                <a:cs typeface="Times New Roman" pitchFamily="18" charset="0"/>
              </a:rPr>
              <a:t>for return and rsum invocation*/ </a:t>
            </a:r>
          </a:p>
          <a:p>
            <a:pPr marL="0" indent="0" defTabSz="457200">
              <a:lnSpc>
                <a:spcPts val="4700"/>
              </a:lnSpc>
              <a:spcBef>
                <a:spcPts val="0"/>
              </a:spcBef>
              <a:buSzTx/>
              <a:buNone/>
              <a:defRPr sz="2800">
                <a:latin typeface="Times"/>
                <a:ea typeface="Times"/>
                <a:cs typeface="Times"/>
                <a:sym typeface="Times"/>
              </a:defRPr>
            </a:pPr>
            <a:r>
              <a:rPr sz="14400" dirty="0"/>
              <a:t>} </a:t>
            </a:r>
            <a:endParaRPr lang="en-US" sz="14400" dirty="0" smtClean="0"/>
          </a:p>
          <a:p>
            <a:pPr marL="0" indent="0" defTabSz="457200">
              <a:lnSpc>
                <a:spcPts val="4700"/>
              </a:lnSpc>
              <a:spcBef>
                <a:spcPts val="0"/>
              </a:spcBef>
              <a:buSzTx/>
              <a:buNone/>
              <a:defRPr sz="2800">
                <a:latin typeface="Times"/>
                <a:ea typeface="Times"/>
                <a:cs typeface="Times"/>
                <a:sym typeface="Times"/>
              </a:defRPr>
            </a:pPr>
            <a:r>
              <a:rPr lang="en-US" sz="14400" dirty="0" err="1" smtClean="0"/>
              <a:t>Trsum</a:t>
            </a:r>
            <a:r>
              <a:rPr lang="en-US" sz="14400" dirty="0" smtClean="0"/>
              <a:t>(n)= 2 if n=0</a:t>
            </a:r>
          </a:p>
          <a:p>
            <a:pPr marL="0" indent="0" defTabSz="457200">
              <a:lnSpc>
                <a:spcPts val="4700"/>
              </a:lnSpc>
              <a:spcBef>
                <a:spcPts val="0"/>
              </a:spcBef>
              <a:buSzTx/>
              <a:buNone/>
              <a:defRPr sz="2800">
                <a:latin typeface="Times"/>
                <a:ea typeface="Times"/>
                <a:cs typeface="Times"/>
                <a:sym typeface="Times"/>
              </a:defRPr>
            </a:pPr>
            <a:r>
              <a:rPr lang="en-US" sz="14400" dirty="0" err="1" smtClean="0"/>
              <a:t>Trsum</a:t>
            </a:r>
            <a:r>
              <a:rPr lang="en-US" sz="14400" dirty="0" smtClean="0"/>
              <a:t>(n)=2+Trsum(n-1) otherwise</a:t>
            </a:r>
          </a:p>
          <a:p>
            <a:pPr marL="0" indent="0" defTabSz="457200">
              <a:lnSpc>
                <a:spcPts val="4700"/>
              </a:lnSpc>
              <a:spcBef>
                <a:spcPts val="0"/>
              </a:spcBef>
              <a:buSzTx/>
              <a:buNone/>
              <a:defRPr sz="2800">
                <a:latin typeface="Times"/>
                <a:ea typeface="Times"/>
                <a:cs typeface="Times"/>
                <a:sym typeface="Times"/>
              </a:defRPr>
            </a:pPr>
            <a:r>
              <a:rPr lang="en-US" sz="14400" dirty="0" err="1" smtClean="0"/>
              <a:t>Trsum</a:t>
            </a:r>
            <a:r>
              <a:rPr lang="en-US" sz="14400" dirty="0" smtClean="0"/>
              <a:t>(n)&gt;=2n+2</a:t>
            </a:r>
            <a:endParaRPr sz="14400" dirty="0"/>
          </a:p>
          <a:p>
            <a:pPr marL="0" indent="0" defTabSz="457200">
              <a:lnSpc>
                <a:spcPts val="4700"/>
              </a:lnSpc>
              <a:spcBef>
                <a:spcPts val="0"/>
              </a:spcBef>
              <a:buSzTx/>
              <a:buNone/>
              <a:defRPr sz="2800">
                <a:latin typeface="Times"/>
                <a:ea typeface="Times"/>
                <a:cs typeface="Times"/>
                <a:sym typeface="Times"/>
              </a:defRPr>
            </a:pPr>
            <a:endParaRPr dirty="0"/>
          </a:p>
          <a:p>
            <a:pPr marL="0" indent="0" defTabSz="457200">
              <a:lnSpc>
                <a:spcPts val="4700"/>
              </a:lnSpc>
              <a:spcBef>
                <a:spcPts val="0"/>
              </a:spcBef>
              <a:buSzTx/>
              <a:buNone/>
              <a:defRPr sz="2800">
                <a:latin typeface="Times"/>
                <a:ea typeface="Times"/>
                <a:cs typeface="Times"/>
                <a:sym typeface="Times"/>
              </a:defRPr>
            </a:pPr>
            <a:r>
              <a:rPr dirty="0"/>
              <a:t>T(n)=2n+2</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pic>
        <p:nvPicPr>
          <p:cNvPr id="1026" name="Picture 2" descr="C:\Users\ADMIN\Desktop\IMG_20200914_210505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9712" y="196280"/>
            <a:ext cx="12457384" cy="9289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834019"/>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II Tabular method.…"/>
          <p:cNvSpPr txBox="1">
            <a:spLocks noGrp="1"/>
          </p:cNvSpPr>
          <p:nvPr>
            <p:ph type="body" idx="1"/>
          </p:nvPr>
        </p:nvSpPr>
        <p:spPr>
          <a:xfrm>
            <a:off x="309712" y="268288"/>
            <a:ext cx="12313368" cy="8424936"/>
          </a:xfrm>
          <a:prstGeom prst="rect">
            <a:avLst/>
          </a:prstGeom>
        </p:spPr>
        <p:txBody>
          <a:bodyPr anchor="t"/>
          <a:lstStyle/>
          <a:p>
            <a:pPr marL="0" indent="0" defTabSz="457200">
              <a:lnSpc>
                <a:spcPts val="5400"/>
              </a:lnSpc>
              <a:spcBef>
                <a:spcPts val="0"/>
              </a:spcBef>
              <a:buSzTx/>
              <a:buNone/>
              <a:defRPr sz="3400" b="1">
                <a:latin typeface="Times"/>
                <a:ea typeface="Times"/>
                <a:cs typeface="Times"/>
                <a:sym typeface="Times"/>
              </a:defRPr>
            </a:pPr>
            <a:r>
              <a:rPr sz="5400" dirty="0">
                <a:latin typeface="Times New Roman" pitchFamily="18" charset="0"/>
                <a:cs typeface="Times New Roman" pitchFamily="18" charset="0"/>
              </a:rPr>
              <a:t>II </a:t>
            </a:r>
            <a:r>
              <a:rPr lang="en-US" sz="5400" dirty="0" smtClean="0">
                <a:latin typeface="Times New Roman" pitchFamily="18" charset="0"/>
                <a:cs typeface="Times New Roman" pitchFamily="18" charset="0"/>
              </a:rPr>
              <a:t>  </a:t>
            </a:r>
            <a:r>
              <a:rPr sz="5400" dirty="0" smtClean="0">
                <a:latin typeface="Times New Roman" pitchFamily="18" charset="0"/>
                <a:cs typeface="Times New Roman" pitchFamily="18" charset="0"/>
              </a:rPr>
              <a:t>Tabular </a:t>
            </a:r>
            <a:r>
              <a:rPr sz="5400" dirty="0">
                <a:latin typeface="Times New Roman" pitchFamily="18" charset="0"/>
                <a:cs typeface="Times New Roman" pitchFamily="18" charset="0"/>
              </a:rPr>
              <a:t>method. </a:t>
            </a:r>
          </a:p>
          <a:p>
            <a:pPr marL="0" indent="0" defTabSz="457200">
              <a:lnSpc>
                <a:spcPts val="4700"/>
              </a:lnSpc>
              <a:spcBef>
                <a:spcPts val="0"/>
              </a:spcBef>
              <a:buSzTx/>
              <a:buNone/>
              <a:defRPr sz="2800">
                <a:latin typeface="Times"/>
                <a:ea typeface="Times"/>
                <a:cs typeface="Times"/>
                <a:sym typeface="Times"/>
              </a:defRPr>
            </a:pPr>
            <a:endParaRPr dirty="0">
              <a:latin typeface="Times New Roman" pitchFamily="18" charset="0"/>
              <a:cs typeface="Times New Roman" pitchFamily="18" charset="0"/>
            </a:endParaRPr>
          </a:p>
          <a:p>
            <a:pPr marL="0" indent="0" defTabSz="457200">
              <a:lnSpc>
                <a:spcPts val="4700"/>
              </a:lnSpc>
              <a:spcBef>
                <a:spcPts val="0"/>
              </a:spcBef>
              <a:buSzTx/>
              <a:buNone/>
              <a:defRPr sz="2800">
                <a:latin typeface="Times"/>
                <a:ea typeface="Times"/>
                <a:cs typeface="Times"/>
                <a:sym typeface="Times"/>
              </a:defRPr>
            </a:pPr>
            <a:r>
              <a:rPr sz="3600" dirty="0">
                <a:latin typeface="Times New Roman" pitchFamily="18" charset="0"/>
                <a:cs typeface="Times New Roman" pitchFamily="18" charset="0"/>
              </a:rPr>
              <a:t>Complexity is determined by using a table which includes steps per execution(s/e) </a:t>
            </a:r>
            <a:r>
              <a:rPr sz="3600" dirty="0" smtClean="0">
                <a:latin typeface="Times New Roman" pitchFamily="18" charset="0"/>
                <a:cs typeface="Times New Roman" pitchFamily="18" charset="0"/>
              </a:rPr>
              <a:t>i.e. </a:t>
            </a:r>
            <a:r>
              <a:rPr sz="3600" dirty="0">
                <a:latin typeface="Times New Roman" pitchFamily="18" charset="0"/>
                <a:cs typeface="Times New Roman" pitchFamily="18" charset="0"/>
              </a:rPr>
              <a:t>amount by which count changes as a result of execution of the statement. </a:t>
            </a:r>
          </a:p>
          <a:p>
            <a:pPr marL="0" indent="0" defTabSz="457200">
              <a:lnSpc>
                <a:spcPts val="4700"/>
              </a:lnSpc>
              <a:spcBef>
                <a:spcPts val="0"/>
              </a:spcBef>
              <a:buSzTx/>
              <a:buNone/>
              <a:defRPr sz="2800">
                <a:latin typeface="Times"/>
                <a:ea typeface="Times"/>
                <a:cs typeface="Times"/>
                <a:sym typeface="Times"/>
              </a:defRPr>
            </a:pPr>
            <a:r>
              <a:rPr sz="3600" dirty="0" smtClean="0">
                <a:latin typeface="Times New Roman" pitchFamily="18" charset="0"/>
                <a:cs typeface="Times New Roman" pitchFamily="18" charset="0"/>
              </a:rPr>
              <a:t>Frequency </a:t>
            </a:r>
            <a:r>
              <a:rPr sz="3600" dirty="0">
                <a:latin typeface="Times New Roman" pitchFamily="18" charset="0"/>
                <a:cs typeface="Times New Roman" pitchFamily="18" charset="0"/>
              </a:rPr>
              <a:t>– number of times a statement is executed.</a:t>
            </a:r>
          </a:p>
          <a:p>
            <a:pPr marL="0" indent="0" defTabSz="457200">
              <a:lnSpc>
                <a:spcPts val="4700"/>
              </a:lnSpc>
              <a:spcBef>
                <a:spcPts val="0"/>
              </a:spcBef>
              <a:buSzTx/>
              <a:buNone/>
              <a:defRPr sz="2800">
                <a:latin typeface="Times"/>
                <a:ea typeface="Times"/>
                <a:cs typeface="Times"/>
                <a:sym typeface="Times"/>
              </a:defRPr>
            </a:pPr>
            <a:endParaRPr dirty="0"/>
          </a:p>
        </p:txBody>
      </p:sp>
      <p:pic>
        <p:nvPicPr>
          <p:cNvPr id="167" name="fullsizeoutput_5.jpeg" descr="fullsizeoutput_5.jpeg"/>
          <p:cNvPicPr>
            <a:picLocks noChangeAspect="1"/>
          </p:cNvPicPr>
          <p:nvPr/>
        </p:nvPicPr>
        <p:blipFill>
          <a:blip r:embed="rId2">
            <a:extLst/>
          </a:blip>
          <a:stretch>
            <a:fillRect/>
          </a:stretch>
        </p:blipFill>
        <p:spPr>
          <a:xfrm>
            <a:off x="669752" y="4012704"/>
            <a:ext cx="11390152" cy="446449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Example 2:"/>
          <p:cNvSpPr txBox="1">
            <a:spLocks noGrp="1"/>
          </p:cNvSpPr>
          <p:nvPr>
            <p:ph type="body" idx="1"/>
          </p:nvPr>
        </p:nvSpPr>
        <p:spPr>
          <a:xfrm>
            <a:off x="381720" y="484312"/>
            <a:ext cx="11670580" cy="8856984"/>
          </a:xfrm>
          <a:prstGeom prst="rect">
            <a:avLst/>
          </a:prstGeom>
        </p:spPr>
        <p:txBody>
          <a:bodyPr anchor="t">
            <a:normAutofit/>
          </a:bodyPr>
          <a:lstStyle>
            <a:lvl1pPr marL="0" indent="0">
              <a:buSzTx/>
              <a:buNone/>
              <a:defRPr>
                <a:latin typeface="Times"/>
                <a:ea typeface="Times"/>
                <a:cs typeface="Times"/>
                <a:sym typeface="Times"/>
              </a:defRPr>
            </a:lvl1pPr>
          </a:lstStyle>
          <a:p>
            <a:r>
              <a:rPr sz="4000" b="1" dirty="0">
                <a:latin typeface="Times New Roman" pitchFamily="18" charset="0"/>
                <a:cs typeface="Times New Roman" pitchFamily="18" charset="0"/>
              </a:rPr>
              <a:t>Example 2</a:t>
            </a:r>
            <a:r>
              <a:rPr sz="4000" b="1" dirty="0" smtClean="0">
                <a:latin typeface="Times New Roman" pitchFamily="18" charset="0"/>
                <a:cs typeface="Times New Roman" pitchFamily="18" charset="0"/>
              </a:rPr>
              <a:t>:</a:t>
            </a:r>
            <a:r>
              <a:rPr lang="en-US" sz="4000" b="1" dirty="0" smtClean="0">
                <a:latin typeface="Times New Roman" pitchFamily="18" charset="0"/>
                <a:cs typeface="Times New Roman" pitchFamily="18" charset="0"/>
              </a:rPr>
              <a:t> </a:t>
            </a:r>
            <a:r>
              <a:rPr lang="en-US" sz="4400" dirty="0">
                <a:latin typeface="Times New Roman" pitchFamily="18" charset="0"/>
                <a:cs typeface="Times New Roman" pitchFamily="18" charset="0"/>
              </a:rPr>
              <a:t>Recursive sum </a:t>
            </a:r>
            <a:endParaRPr sz="4400" b="1" dirty="0">
              <a:latin typeface="Times New Roman" pitchFamily="18" charset="0"/>
              <a:cs typeface="Times New Roman" pitchFamily="18" charset="0"/>
            </a:endParaRPr>
          </a:p>
        </p:txBody>
      </p:sp>
      <p:pic>
        <p:nvPicPr>
          <p:cNvPr id="170" name="fullsizeoutput_6.jpeg" descr="fullsizeoutput_6.jpeg"/>
          <p:cNvPicPr>
            <a:picLocks noChangeAspect="1"/>
          </p:cNvPicPr>
          <p:nvPr/>
        </p:nvPicPr>
        <p:blipFill>
          <a:blip r:embed="rId2">
            <a:extLst/>
          </a:blip>
          <a:stretch>
            <a:fillRect/>
          </a:stretch>
        </p:blipFill>
        <p:spPr>
          <a:xfrm>
            <a:off x="368194" y="1780456"/>
            <a:ext cx="12169352" cy="626469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Example 3:"/>
          <p:cNvSpPr txBox="1">
            <a:spLocks noGrp="1"/>
          </p:cNvSpPr>
          <p:nvPr>
            <p:ph type="body" idx="1"/>
          </p:nvPr>
        </p:nvSpPr>
        <p:spPr>
          <a:xfrm>
            <a:off x="237704" y="700336"/>
            <a:ext cx="12241360" cy="8064896"/>
          </a:xfrm>
          <a:prstGeom prst="rect">
            <a:avLst/>
          </a:prstGeom>
        </p:spPr>
        <p:txBody>
          <a:bodyPr anchor="t">
            <a:normAutofit/>
          </a:bodyPr>
          <a:lstStyle>
            <a:lvl1pPr marL="0" indent="0">
              <a:buSzTx/>
              <a:buNone/>
              <a:defRPr>
                <a:latin typeface="Times"/>
                <a:ea typeface="Times"/>
                <a:cs typeface="Times"/>
                <a:sym typeface="Times"/>
              </a:defRPr>
            </a:lvl1pPr>
          </a:lstStyle>
          <a:p>
            <a:r>
              <a:rPr sz="4800" b="1" dirty="0" smtClean="0">
                <a:latin typeface="Times New Roman" pitchFamily="18" charset="0"/>
                <a:cs typeface="Times New Roman" pitchFamily="18" charset="0"/>
              </a:rPr>
              <a:t>Example </a:t>
            </a:r>
            <a:r>
              <a:rPr sz="4800" b="1" dirty="0">
                <a:latin typeface="Times New Roman" pitchFamily="18" charset="0"/>
                <a:cs typeface="Times New Roman" pitchFamily="18" charset="0"/>
              </a:rPr>
              <a:t>3:</a:t>
            </a:r>
          </a:p>
        </p:txBody>
      </p:sp>
      <p:pic>
        <p:nvPicPr>
          <p:cNvPr id="173" name="fullsizeoutput_8.jpeg" descr="fullsizeoutput_8.jpeg"/>
          <p:cNvPicPr>
            <a:picLocks noChangeAspect="1"/>
          </p:cNvPicPr>
          <p:nvPr/>
        </p:nvPicPr>
        <p:blipFill>
          <a:blip r:embed="rId2">
            <a:extLst/>
          </a:blip>
          <a:stretch>
            <a:fillRect/>
          </a:stretch>
        </p:blipFill>
        <p:spPr>
          <a:xfrm>
            <a:off x="381720" y="1924472"/>
            <a:ext cx="12097344" cy="6624736"/>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omplexity of Algorithms…"/>
          <p:cNvSpPr txBox="1">
            <a:spLocks noGrp="1"/>
          </p:cNvSpPr>
          <p:nvPr>
            <p:ph type="body" idx="1"/>
          </p:nvPr>
        </p:nvSpPr>
        <p:spPr>
          <a:xfrm>
            <a:off x="237704" y="196280"/>
            <a:ext cx="12529392" cy="9361040"/>
          </a:xfrm>
          <a:prstGeom prst="rect">
            <a:avLst/>
          </a:prstGeom>
        </p:spPr>
        <p:txBody>
          <a:bodyPr anchor="t">
            <a:noAutofit/>
          </a:bodyPr>
          <a:lstStyle/>
          <a:p>
            <a:pPr marL="0" indent="0" algn="ctr" defTabSz="457200">
              <a:lnSpc>
                <a:spcPts val="5200"/>
              </a:lnSpc>
              <a:spcBef>
                <a:spcPts val="0"/>
              </a:spcBef>
              <a:buSzTx/>
              <a:buNone/>
              <a:defRPr b="1">
                <a:latin typeface="Times"/>
                <a:ea typeface="Times"/>
                <a:cs typeface="Times"/>
                <a:sym typeface="Times"/>
              </a:defRPr>
            </a:pPr>
            <a:r>
              <a:rPr sz="6000" i="1" dirty="0">
                <a:latin typeface="Times New Roman" pitchFamily="18" charset="0"/>
                <a:cs typeface="Times New Roman" pitchFamily="18" charset="0"/>
              </a:rPr>
              <a:t>Complexity of Algorithms</a:t>
            </a:r>
          </a:p>
          <a:p>
            <a:pPr marL="0" indent="0" algn="just" defTabSz="457200">
              <a:lnSpc>
                <a:spcPts val="4700"/>
              </a:lnSpc>
              <a:spcBef>
                <a:spcPts val="0"/>
              </a:spcBef>
              <a:buSzTx/>
              <a:buNone/>
              <a:defRPr sz="2800">
                <a:latin typeface="Times"/>
                <a:ea typeface="Times"/>
                <a:cs typeface="Times"/>
                <a:sym typeface="Times"/>
              </a:defRPr>
            </a:pPr>
            <a:endParaRPr dirty="0">
              <a:latin typeface="Times New Roman" pitchFamily="18" charset="0"/>
              <a:cs typeface="Times New Roman" pitchFamily="18" charset="0"/>
            </a:endParaRPr>
          </a:p>
          <a:p>
            <a:pPr marL="0" lvl="1" indent="0" algn="just"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      The complexity of an algorithm M is the function f(n) which gives the running time and/or storage space requirement of the algorithm in terms of the size ‘n’ of the input data. Mostly, the storage space required by an algorithm is simply a multiple of the data size ‘n’. </a:t>
            </a:r>
          </a:p>
          <a:p>
            <a:pPr marL="0" lvl="1" indent="0" algn="just"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Complexity shall refer to the running time of the algorithm. The function f(n), gives the running time of an algorithm, depends not only on the size ‘n’ of the input data but also on the particular data. </a:t>
            </a:r>
          </a:p>
          <a:p>
            <a:pPr marL="0" lvl="1" indent="0" algn="just" defTabSz="457200">
              <a:lnSpc>
                <a:spcPts val="4700"/>
              </a:lnSpc>
              <a:spcBef>
                <a:spcPts val="0"/>
              </a:spcBef>
              <a:buSzTx/>
              <a:buNone/>
              <a:defRPr sz="2800">
                <a:latin typeface="Times"/>
                <a:ea typeface="Times"/>
                <a:cs typeface="Times"/>
                <a:sym typeface="Times"/>
              </a:defRPr>
            </a:pPr>
            <a:r>
              <a:rPr dirty="0" smtClean="0">
                <a:latin typeface="Times New Roman" pitchFamily="18" charset="0"/>
                <a:cs typeface="Times New Roman" pitchFamily="18" charset="0"/>
              </a:rPr>
              <a:t>The </a:t>
            </a:r>
            <a:r>
              <a:rPr dirty="0">
                <a:latin typeface="Times New Roman" pitchFamily="18" charset="0"/>
                <a:cs typeface="Times New Roman" pitchFamily="18" charset="0"/>
              </a:rPr>
              <a:t>complexity function f(n) for certain </a:t>
            </a:r>
            <a:r>
              <a:rPr dirty="0" smtClean="0">
                <a:latin typeface="Times New Roman" pitchFamily="18" charset="0"/>
                <a:cs typeface="Times New Roman" pitchFamily="18" charset="0"/>
              </a:rPr>
              <a:t>cases are:</a:t>
            </a:r>
            <a:endParaRPr lang="en-US" dirty="0" smtClean="0">
              <a:latin typeface="Times New Roman" pitchFamily="18" charset="0"/>
              <a:cs typeface="Times New Roman" pitchFamily="18" charset="0"/>
            </a:endParaRPr>
          </a:p>
          <a:p>
            <a:pPr marL="0" lvl="1" indent="0" algn="just" defTabSz="457200">
              <a:lnSpc>
                <a:spcPts val="4700"/>
              </a:lnSpc>
              <a:spcBef>
                <a:spcPts val="0"/>
              </a:spcBef>
              <a:buSzTx/>
              <a:buNone/>
              <a:defRPr sz="2800">
                <a:latin typeface="Times"/>
                <a:ea typeface="Times"/>
                <a:cs typeface="Times"/>
                <a:sym typeface="Times"/>
              </a:defRPr>
            </a:pPr>
            <a:r>
              <a:rPr dirty="0" smtClean="0">
                <a:latin typeface="Times New Roman" pitchFamily="18" charset="0"/>
                <a:cs typeface="Times New Roman" pitchFamily="18" charset="0"/>
              </a:rPr>
              <a:t> </a:t>
            </a:r>
            <a:r>
              <a:rPr dirty="0">
                <a:latin typeface="Times New Roman" pitchFamily="18" charset="0"/>
                <a:cs typeface="Times New Roman" pitchFamily="18" charset="0"/>
              </a:rPr>
              <a:t>1. </a:t>
            </a:r>
            <a:r>
              <a:rPr b="1" dirty="0">
                <a:latin typeface="Times New Roman" pitchFamily="18" charset="0"/>
                <a:cs typeface="Times New Roman" pitchFamily="18" charset="0"/>
              </a:rPr>
              <a:t>Best Case : </a:t>
            </a:r>
            <a:r>
              <a:rPr dirty="0">
                <a:latin typeface="Times New Roman" pitchFamily="18" charset="0"/>
                <a:cs typeface="Times New Roman" pitchFamily="18" charset="0"/>
              </a:rPr>
              <a:t>The minimum possible value of f(n) is called the </a:t>
            </a:r>
            <a:r>
              <a:rPr dirty="0" smtClean="0">
                <a:latin typeface="Times New Roman" pitchFamily="18" charset="0"/>
                <a:cs typeface="Times New Roman" pitchFamily="18" charset="0"/>
              </a:rPr>
              <a:t>best-case. </a:t>
            </a:r>
            <a:endParaRPr lang="en-US" dirty="0" smtClean="0">
              <a:latin typeface="Times New Roman" pitchFamily="18" charset="0"/>
              <a:cs typeface="Times New Roman" pitchFamily="18" charset="0"/>
            </a:endParaRPr>
          </a:p>
          <a:p>
            <a:pPr marL="0" lvl="1" indent="0" algn="just" defTabSz="457200">
              <a:lnSpc>
                <a:spcPts val="4700"/>
              </a:lnSpc>
              <a:spcBef>
                <a:spcPts val="0"/>
              </a:spcBef>
              <a:buSzTx/>
              <a:buNone/>
              <a:defRPr sz="2800">
                <a:latin typeface="Times"/>
                <a:ea typeface="Times"/>
                <a:cs typeface="Times"/>
                <a:sym typeface="Times"/>
              </a:defRPr>
            </a:pPr>
            <a:r>
              <a:rPr dirty="0" smtClean="0">
                <a:latin typeface="Times New Roman" pitchFamily="18" charset="0"/>
                <a:cs typeface="Times New Roman" pitchFamily="18" charset="0"/>
              </a:rPr>
              <a:t>2</a:t>
            </a:r>
            <a:r>
              <a:rPr dirty="0">
                <a:latin typeface="Times New Roman" pitchFamily="18" charset="0"/>
                <a:cs typeface="Times New Roman" pitchFamily="18" charset="0"/>
              </a:rPr>
              <a:t>. </a:t>
            </a:r>
            <a:r>
              <a:rPr b="1" dirty="0">
                <a:latin typeface="Times New Roman" pitchFamily="18" charset="0"/>
                <a:cs typeface="Times New Roman" pitchFamily="18" charset="0"/>
              </a:rPr>
              <a:t>Average Case : </a:t>
            </a:r>
            <a:r>
              <a:rPr dirty="0">
                <a:latin typeface="Times New Roman" pitchFamily="18" charset="0"/>
                <a:cs typeface="Times New Roman" pitchFamily="18" charset="0"/>
              </a:rPr>
              <a:t>The average value </a:t>
            </a:r>
            <a:r>
              <a:rPr dirty="0" smtClean="0">
                <a:latin typeface="Times New Roman" pitchFamily="18" charset="0"/>
                <a:cs typeface="Times New Roman" pitchFamily="18" charset="0"/>
              </a:rPr>
              <a:t>of</a:t>
            </a:r>
            <a:r>
              <a:rPr lang="en-US" dirty="0" smtClean="0">
                <a:latin typeface="Times New Roman" pitchFamily="18" charset="0"/>
                <a:cs typeface="Times New Roman" pitchFamily="18" charset="0"/>
              </a:rPr>
              <a:t>  </a:t>
            </a:r>
            <a:r>
              <a:rPr dirty="0" smtClean="0">
                <a:latin typeface="Times New Roman" pitchFamily="18" charset="0"/>
                <a:cs typeface="Times New Roman" pitchFamily="18" charset="0"/>
              </a:rPr>
              <a:t>f(n</a:t>
            </a:r>
            <a:r>
              <a:rPr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lvl="1" indent="0" algn="just" defTabSz="457200">
              <a:lnSpc>
                <a:spcPts val="4700"/>
              </a:lnSpc>
              <a:spcBef>
                <a:spcPts val="0"/>
              </a:spcBef>
              <a:buSzTx/>
              <a:buNone/>
              <a:defRPr sz="2800">
                <a:latin typeface="Times"/>
                <a:ea typeface="Times"/>
                <a:cs typeface="Times"/>
                <a:sym typeface="Times"/>
              </a:defRPr>
            </a:pPr>
            <a:r>
              <a:rPr dirty="0" smtClean="0">
                <a:latin typeface="Times New Roman" pitchFamily="18" charset="0"/>
                <a:cs typeface="Times New Roman" pitchFamily="18" charset="0"/>
              </a:rPr>
              <a:t>3</a:t>
            </a:r>
            <a:r>
              <a:rPr dirty="0">
                <a:latin typeface="Times New Roman" pitchFamily="18" charset="0"/>
                <a:cs typeface="Times New Roman" pitchFamily="18" charset="0"/>
              </a:rPr>
              <a:t>. </a:t>
            </a:r>
            <a:r>
              <a:rPr b="1" dirty="0">
                <a:latin typeface="Times New Roman" pitchFamily="18" charset="0"/>
                <a:cs typeface="Times New Roman" pitchFamily="18" charset="0"/>
              </a:rPr>
              <a:t>Worst Case : </a:t>
            </a:r>
            <a:r>
              <a:rPr dirty="0">
                <a:latin typeface="Times New Roman" pitchFamily="18" charset="0"/>
                <a:cs typeface="Times New Roman" pitchFamily="18" charset="0"/>
              </a:rPr>
              <a:t>The maximum value </a:t>
            </a:r>
            <a:r>
              <a:rPr dirty="0" smtClean="0">
                <a:latin typeface="Times New Roman" pitchFamily="18" charset="0"/>
                <a:cs typeface="Times New Roman" pitchFamily="18" charset="0"/>
              </a:rPr>
              <a:t>of</a:t>
            </a:r>
            <a:r>
              <a:rPr lang="en-US" dirty="0" smtClean="0">
                <a:latin typeface="Times New Roman" pitchFamily="18" charset="0"/>
                <a:cs typeface="Times New Roman" pitchFamily="18" charset="0"/>
              </a:rPr>
              <a:t>  </a:t>
            </a:r>
            <a:r>
              <a:rPr dirty="0" smtClean="0">
                <a:latin typeface="Times New Roman" pitchFamily="18" charset="0"/>
                <a:cs typeface="Times New Roman" pitchFamily="18" charset="0"/>
              </a:rPr>
              <a:t>f(n</a:t>
            </a:r>
            <a:r>
              <a:rPr dirty="0">
                <a:latin typeface="Times New Roman" pitchFamily="18" charset="0"/>
                <a:cs typeface="Times New Roman" pitchFamily="18" charset="0"/>
              </a:rPr>
              <a:t>) for any key </a:t>
            </a:r>
            <a:r>
              <a:rPr dirty="0" smtClean="0">
                <a:latin typeface="Times New Roman" pitchFamily="18" charset="0"/>
                <a:cs typeface="Times New Roman" pitchFamily="18" charset="0"/>
              </a:rPr>
              <a:t>possible input.</a:t>
            </a:r>
            <a:endParaRPr lang="en-US" dirty="0" smtClean="0">
              <a:latin typeface="Times New Roman" pitchFamily="18" charset="0"/>
              <a:cs typeface="Times New Roman" pitchFamily="18" charset="0"/>
            </a:endParaRPr>
          </a:p>
          <a:p>
            <a:pPr marL="0" lvl="1" indent="0" algn="just" defTabSz="457200">
              <a:lnSpc>
                <a:spcPts val="4700"/>
              </a:lnSpc>
              <a:spcBef>
                <a:spcPts val="0"/>
              </a:spcBef>
              <a:buSzTx/>
              <a:buNone/>
              <a:defRPr sz="2800">
                <a:latin typeface="Times"/>
                <a:ea typeface="Times"/>
                <a:cs typeface="Times"/>
                <a:sym typeface="Times"/>
              </a:defRPr>
            </a:pPr>
            <a:r>
              <a:rPr lang="en-US" dirty="0">
                <a:latin typeface="Times New Roman" pitchFamily="18" charset="0"/>
                <a:cs typeface="Times New Roman" pitchFamily="18" charset="0"/>
              </a:rPr>
              <a:t>The field of computer science, which studies efficiency of algorithms, is known as analysis of algorithms.</a:t>
            </a:r>
          </a:p>
          <a:p>
            <a:pPr marL="0" lvl="1" indent="0" algn="just" defTabSz="457200">
              <a:lnSpc>
                <a:spcPts val="4700"/>
              </a:lnSpc>
              <a:spcBef>
                <a:spcPts val="0"/>
              </a:spcBef>
              <a:buSzTx/>
              <a:buNone/>
              <a:defRPr sz="2800">
                <a:latin typeface="Times"/>
                <a:ea typeface="Times"/>
                <a:cs typeface="Times"/>
                <a:sym typeface="Times"/>
              </a:defRPr>
            </a:pPr>
            <a:endParaRPr dirty="0">
              <a:latin typeface="Times New Roman" pitchFamily="18" charset="0"/>
              <a:cs typeface="Times New Roman" pitchFamily="18"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238424"/>
          </a:xfrm>
        </p:spPr>
        <p:txBody>
          <a:bodyPr>
            <a:normAutofit fontScale="90000"/>
          </a:bodyPr>
          <a:lstStyle/>
          <a:p>
            <a:r>
              <a:rPr lang="en-US" b="1" dirty="0" smtClean="0"/>
              <a:t/>
            </a:r>
            <a:br>
              <a:rPr lang="en-US" b="1" dirty="0" smtClean="0"/>
            </a:br>
            <a:r>
              <a:rPr lang="en-US" sz="6700" b="1" i="1" dirty="0" smtClean="0">
                <a:latin typeface="Times New Roman" pitchFamily="18" charset="0"/>
                <a:cs typeface="Times New Roman" pitchFamily="18" charset="0"/>
              </a:rPr>
              <a:t>Benefits </a:t>
            </a:r>
            <a:r>
              <a:rPr lang="en-US" sz="6700" b="1" i="1" dirty="0">
                <a:latin typeface="Times New Roman" pitchFamily="18" charset="0"/>
                <a:cs typeface="Times New Roman" pitchFamily="18" charset="0"/>
              </a:rPr>
              <a:t>of using Algorithms</a:t>
            </a:r>
            <a:r>
              <a:rPr lang="en-US" b="1" dirty="0"/>
              <a:t/>
            </a:r>
            <a:br>
              <a:rPr lang="en-US" b="1" dirty="0"/>
            </a:br>
            <a:endParaRPr lang="en-US" dirty="0"/>
          </a:p>
        </p:txBody>
      </p:sp>
      <p:sp>
        <p:nvSpPr>
          <p:cNvPr id="3" name="Text Placeholder 2"/>
          <p:cNvSpPr>
            <a:spLocks noGrp="1"/>
          </p:cNvSpPr>
          <p:nvPr>
            <p:ph type="body" idx="1"/>
          </p:nvPr>
        </p:nvSpPr>
        <p:spPr>
          <a:xfrm>
            <a:off x="309712" y="1564432"/>
            <a:ext cx="12385376" cy="7312868"/>
          </a:xfrm>
        </p:spPr>
        <p:txBody>
          <a:bodyPr>
            <a:normAutofit fontScale="92500" lnSpcReduction="20000"/>
          </a:bodyPr>
          <a:lstStyle/>
          <a:p>
            <a:pPr fontAlgn="base"/>
            <a:endParaRPr lang="en-US" dirty="0" smtClean="0"/>
          </a:p>
          <a:p>
            <a:pPr fontAlgn="base"/>
            <a:r>
              <a:rPr lang="en-US" sz="3500" dirty="0" smtClean="0">
                <a:latin typeface="Times New Roman" pitchFamily="18" charset="0"/>
                <a:cs typeface="Times New Roman" pitchFamily="18" charset="0"/>
              </a:rPr>
              <a:t>There </a:t>
            </a:r>
            <a:r>
              <a:rPr lang="en-US" sz="3500" dirty="0">
                <a:latin typeface="Times New Roman" pitchFamily="18" charset="0"/>
                <a:cs typeface="Times New Roman" pitchFamily="18" charset="0"/>
              </a:rPr>
              <a:t>are numerous benefits of using algorithms in both our personal and professional lives,</a:t>
            </a:r>
          </a:p>
          <a:p>
            <a:pPr fontAlgn="base"/>
            <a:r>
              <a:rPr lang="en-US" sz="3500" dirty="0">
                <a:latin typeface="Times New Roman" pitchFamily="18" charset="0"/>
                <a:cs typeface="Times New Roman" pitchFamily="18" charset="0"/>
              </a:rPr>
              <a:t>You can transform any complicated thing into an algorithm, which will help you in the decision-making process.</a:t>
            </a:r>
          </a:p>
          <a:p>
            <a:pPr fontAlgn="base"/>
            <a:r>
              <a:rPr lang="en-US" sz="3500" dirty="0">
                <a:latin typeface="Times New Roman" pitchFamily="18" charset="0"/>
                <a:cs typeface="Times New Roman" pitchFamily="18" charset="0"/>
              </a:rPr>
              <a:t>Instead of creating a to-do list, you can write an algorithm to prioritize your daily tasks.</a:t>
            </a:r>
          </a:p>
          <a:p>
            <a:pPr fontAlgn="base"/>
            <a:r>
              <a:rPr lang="en-US" sz="3500" dirty="0">
                <a:latin typeface="Times New Roman" pitchFamily="18" charset="0"/>
                <a:cs typeface="Times New Roman" pitchFamily="18" charset="0"/>
              </a:rPr>
              <a:t>Based on your preferences and historical data, you can write an algorithm to get recommendations on what genre films to watch.</a:t>
            </a:r>
          </a:p>
          <a:p>
            <a:pPr fontAlgn="base"/>
            <a:r>
              <a:rPr lang="en-US" sz="3500" dirty="0">
                <a:latin typeface="Times New Roman" pitchFamily="18" charset="0"/>
                <a:cs typeface="Times New Roman" pitchFamily="18" charset="0"/>
              </a:rPr>
              <a:t>You can write an algorithm to foresee the best available time for you to go on a vacation.</a:t>
            </a:r>
          </a:p>
          <a:p>
            <a:endParaRPr lang="en-US" dirty="0"/>
          </a:p>
        </p:txBody>
      </p:sp>
    </p:spTree>
    <p:extLst>
      <p:ext uri="{BB962C8B-B14F-4D97-AF65-F5344CB8AC3E}">
        <p14:creationId xmlns:p14="http://schemas.microsoft.com/office/powerpoint/2010/main" val="89953923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Body"/>
          <p:cNvSpPr txBox="1">
            <a:spLocks noGrp="1"/>
          </p:cNvSpPr>
          <p:nvPr>
            <p:ph type="body" idx="1"/>
          </p:nvPr>
        </p:nvSpPr>
        <p:spPr>
          <a:xfrm>
            <a:off x="1029792" y="1132384"/>
            <a:ext cx="11099800" cy="6286500"/>
          </a:xfrm>
          <a:prstGeom prst="rect">
            <a:avLst/>
          </a:prstGeom>
        </p:spPr>
        <p:txBody>
          <a:bodyPr>
            <a:normAutofit/>
          </a:bodyPr>
          <a:lstStyle/>
          <a:p>
            <a:pPr marL="0" indent="0" algn="ctr">
              <a:buNone/>
            </a:pPr>
            <a:r>
              <a:rPr lang="en-US" sz="8000" b="1" i="1" dirty="0"/>
              <a:t>Asymptotic </a:t>
            </a:r>
            <a:r>
              <a:rPr lang="en-US" sz="8000" b="1" i="1" dirty="0" smtClean="0"/>
              <a:t>Notations</a:t>
            </a:r>
            <a:endParaRPr sz="8000" b="1" i="1"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fullsizeoutput_9.jpeg" descr="fullsizeoutput_9.jpeg"/>
          <p:cNvPicPr>
            <a:picLocks noGrp="1" noChangeAspect="1"/>
          </p:cNvPicPr>
          <p:nvPr>
            <p:ph type="pic" idx="13"/>
          </p:nvPr>
        </p:nvPicPr>
        <p:blipFill>
          <a:blip r:embed="rId2">
            <a:extLst/>
          </a:blip>
          <a:srcRect/>
          <a:stretch>
            <a:fillRect/>
          </a:stretch>
        </p:blipFill>
        <p:spPr>
          <a:xfrm>
            <a:off x="7399162" y="2166842"/>
            <a:ext cx="5367934" cy="4366142"/>
          </a:xfrm>
          <a:prstGeom prst="rect">
            <a:avLst/>
          </a:prstGeom>
          <a:ln>
            <a:solidFill>
              <a:srgbClr val="000000"/>
            </a:solidFill>
          </a:ln>
        </p:spPr>
      </p:pic>
      <p:sp>
        <p:nvSpPr>
          <p:cNvPr id="183" name="Big Oh Notation (O)"/>
          <p:cNvSpPr txBox="1">
            <a:spLocks noGrp="1"/>
          </p:cNvSpPr>
          <p:nvPr>
            <p:ph type="title"/>
          </p:nvPr>
        </p:nvSpPr>
        <p:spPr>
          <a:xfrm>
            <a:off x="952500" y="254001"/>
            <a:ext cx="11099800" cy="950392"/>
          </a:xfrm>
          <a:prstGeom prst="rect">
            <a:avLst/>
          </a:prstGeom>
        </p:spPr>
        <p:txBody>
          <a:bodyPr>
            <a:noAutofit/>
          </a:bodyPr>
          <a:lstStyle>
            <a:lvl1pPr defTabSz="479044">
              <a:defRPr sz="6560">
                <a:latin typeface="Times"/>
                <a:ea typeface="Times"/>
                <a:cs typeface="Times"/>
                <a:sym typeface="Times"/>
              </a:defRPr>
            </a:lvl1pPr>
          </a:lstStyle>
          <a:p>
            <a:r>
              <a:rPr sz="6000" b="1" i="1" dirty="0" smtClean="0">
                <a:latin typeface="Times New Roman" pitchFamily="18" charset="0"/>
                <a:cs typeface="Times New Roman" pitchFamily="18" charset="0"/>
              </a:rPr>
              <a:t>Big</a:t>
            </a:r>
            <a:r>
              <a:rPr lang="en-US" sz="6000" b="1" i="1" dirty="0" smtClean="0">
                <a:latin typeface="Times New Roman" pitchFamily="18" charset="0"/>
                <a:cs typeface="Times New Roman" pitchFamily="18" charset="0"/>
              </a:rPr>
              <a:t>-</a:t>
            </a:r>
            <a:r>
              <a:rPr sz="6000" b="1" i="1" dirty="0" smtClean="0">
                <a:latin typeface="Times New Roman" pitchFamily="18" charset="0"/>
                <a:cs typeface="Times New Roman" pitchFamily="18" charset="0"/>
              </a:rPr>
              <a:t>Oh </a:t>
            </a:r>
            <a:r>
              <a:rPr sz="6000" b="1" i="1" dirty="0">
                <a:latin typeface="Times New Roman" pitchFamily="18" charset="0"/>
                <a:cs typeface="Times New Roman" pitchFamily="18" charset="0"/>
              </a:rPr>
              <a:t>Notation (O)</a:t>
            </a:r>
          </a:p>
        </p:txBody>
      </p:sp>
      <p:sp>
        <p:nvSpPr>
          <p:cNvPr id="184" name="The function f(n)=O(g(n)) (read as “f of n is big oh of g of n”) iff there exist positive constants c and n0 such that f(n)≤C*g(n) for all n, n≥0…"/>
          <p:cNvSpPr txBox="1">
            <a:spLocks noGrp="1"/>
          </p:cNvSpPr>
          <p:nvPr>
            <p:ph type="body" sz="half" idx="1"/>
          </p:nvPr>
        </p:nvSpPr>
        <p:spPr>
          <a:xfrm>
            <a:off x="525736" y="1780456"/>
            <a:ext cx="6264696" cy="7087894"/>
          </a:xfrm>
          <a:prstGeom prst="rect">
            <a:avLst/>
          </a:prstGeom>
        </p:spPr>
        <p:txBody>
          <a:bodyPr anchor="t">
            <a:normAutofit/>
          </a:bodyPr>
          <a:lstStyle/>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The function f(n)=O(g(n)) (read as “f of n is big oh of g of n”) iff there exist </a:t>
            </a:r>
            <a:r>
              <a:rPr lang="en-US" sz="3200" dirty="0" smtClean="0">
                <a:latin typeface="Times New Roman" pitchFamily="18" charset="0"/>
                <a:cs typeface="Times New Roman" pitchFamily="18" charset="0"/>
              </a:rPr>
              <a:t>two </a:t>
            </a:r>
            <a:r>
              <a:rPr sz="3200" dirty="0" smtClean="0">
                <a:latin typeface="Times New Roman" pitchFamily="18" charset="0"/>
                <a:cs typeface="Times New Roman" pitchFamily="18" charset="0"/>
              </a:rPr>
              <a:t>positive </a:t>
            </a:r>
            <a:r>
              <a:rPr sz="3200" dirty="0">
                <a:latin typeface="Times New Roman" pitchFamily="18" charset="0"/>
                <a:cs typeface="Times New Roman" pitchFamily="18" charset="0"/>
              </a:rPr>
              <a:t>constants c and n0 such that </a:t>
            </a:r>
            <a:r>
              <a:rPr sz="3200" b="1" dirty="0">
                <a:latin typeface="Times New Roman" pitchFamily="18" charset="0"/>
                <a:cs typeface="Times New Roman" pitchFamily="18" charset="0"/>
              </a:rPr>
              <a:t>f(n)≤C*g(n)</a:t>
            </a:r>
            <a:r>
              <a:rPr sz="3200" dirty="0">
                <a:latin typeface="Times New Roman" pitchFamily="18" charset="0"/>
                <a:cs typeface="Times New Roman" pitchFamily="18" charset="0"/>
              </a:rPr>
              <a:t> for all n, n≥0</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 </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The value g(n)is the upper </a:t>
            </a:r>
            <a:r>
              <a:rPr sz="3200" dirty="0" smtClean="0">
                <a:latin typeface="Times New Roman" pitchFamily="18" charset="0"/>
                <a:cs typeface="Times New Roman" pitchFamily="18" charset="0"/>
              </a:rPr>
              <a:t>bound</a:t>
            </a:r>
            <a:endParaRPr sz="3200" dirty="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r>
              <a:rPr sz="3200" b="1" dirty="0">
                <a:latin typeface="Times New Roman" pitchFamily="18" charset="0"/>
                <a:cs typeface="Times New Roman" pitchFamily="18" charset="0"/>
              </a:rPr>
              <a:t>Example: </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3n+2=O(n) as </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3n+2 ≤4n for all n≥2</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Omega Notation:Ω"/>
          <p:cNvSpPr txBox="1">
            <a:spLocks noGrp="1"/>
          </p:cNvSpPr>
          <p:nvPr>
            <p:ph type="title"/>
          </p:nvPr>
        </p:nvSpPr>
        <p:spPr>
          <a:xfrm>
            <a:off x="952500" y="254000"/>
            <a:ext cx="11099800" cy="1091899"/>
          </a:xfrm>
          <a:prstGeom prst="rect">
            <a:avLst/>
          </a:prstGeom>
        </p:spPr>
        <p:txBody>
          <a:bodyPr>
            <a:normAutofit/>
          </a:bodyPr>
          <a:lstStyle>
            <a:lvl1pPr defTabSz="479044">
              <a:defRPr sz="6560">
                <a:latin typeface="Times"/>
                <a:ea typeface="Times"/>
                <a:cs typeface="Times"/>
                <a:sym typeface="Times"/>
              </a:defRPr>
            </a:lvl1pPr>
          </a:lstStyle>
          <a:p>
            <a:r>
              <a:rPr sz="6000" b="1" dirty="0">
                <a:latin typeface="Times New Roman" pitchFamily="18" charset="0"/>
                <a:cs typeface="Times New Roman" pitchFamily="18" charset="0"/>
              </a:rPr>
              <a:t>Omega </a:t>
            </a:r>
            <a:r>
              <a:rPr sz="6000" b="1" dirty="0" smtClean="0">
                <a:latin typeface="Times New Roman" pitchFamily="18" charset="0"/>
                <a:cs typeface="Times New Roman" pitchFamily="18" charset="0"/>
              </a:rPr>
              <a:t>Notation</a:t>
            </a:r>
            <a:r>
              <a:rPr lang="en-US" sz="6000" b="1" dirty="0" smtClean="0">
                <a:latin typeface="Times New Roman" pitchFamily="18" charset="0"/>
                <a:cs typeface="Times New Roman" pitchFamily="18" charset="0"/>
              </a:rPr>
              <a:t> </a:t>
            </a:r>
            <a:r>
              <a:rPr sz="6000" b="1" dirty="0" smtClean="0">
                <a:latin typeface="Times New Roman" pitchFamily="18" charset="0"/>
                <a:cs typeface="Times New Roman" pitchFamily="18" charset="0"/>
              </a:rPr>
              <a:t>:</a:t>
            </a:r>
            <a:r>
              <a:rPr lang="en-US" sz="6000" b="1" dirty="0" smtClean="0">
                <a:latin typeface="Times New Roman" pitchFamily="18" charset="0"/>
                <a:cs typeface="Times New Roman" pitchFamily="18" charset="0"/>
              </a:rPr>
              <a:t> </a:t>
            </a:r>
            <a:r>
              <a:rPr sz="6000" b="1" dirty="0" smtClean="0">
                <a:latin typeface="Times New Roman" pitchFamily="18" charset="0"/>
                <a:cs typeface="Times New Roman" pitchFamily="18" charset="0"/>
              </a:rPr>
              <a:t>Ω</a:t>
            </a:r>
            <a:endParaRPr sz="6000" b="1" dirty="0">
              <a:latin typeface="Times New Roman" pitchFamily="18" charset="0"/>
              <a:cs typeface="Times New Roman" pitchFamily="18" charset="0"/>
            </a:endParaRPr>
          </a:p>
        </p:txBody>
      </p:sp>
      <p:sp>
        <p:nvSpPr>
          <p:cNvPr id="187" name="The function f(n)=Ω (g(n)) (read as “f of n is Omega of g of n”) iff there exist positive constants c and n0 such that f(n)≥C*g(n) for all n, n≥0…"/>
          <p:cNvSpPr txBox="1">
            <a:spLocks noGrp="1"/>
          </p:cNvSpPr>
          <p:nvPr>
            <p:ph type="body" sz="half" idx="1"/>
          </p:nvPr>
        </p:nvSpPr>
        <p:spPr>
          <a:xfrm>
            <a:off x="1003300" y="1636440"/>
            <a:ext cx="6003156" cy="7266260"/>
          </a:xfrm>
          <a:prstGeom prst="rect">
            <a:avLst/>
          </a:prstGeom>
        </p:spPr>
        <p:txBody>
          <a:bodyPr anchor="t">
            <a:noAutofit/>
          </a:bodyPr>
          <a:lstStyle/>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The function f(n)=Ω (g(n)) (read as “f of n is Omega of g of n”) iff there exist </a:t>
            </a:r>
            <a:r>
              <a:rPr lang="en-US" sz="3200" dirty="0" smtClean="0">
                <a:latin typeface="Times New Roman" pitchFamily="18" charset="0"/>
                <a:cs typeface="Times New Roman" pitchFamily="18" charset="0"/>
              </a:rPr>
              <a:t>two </a:t>
            </a:r>
            <a:r>
              <a:rPr sz="3200" dirty="0" smtClean="0">
                <a:latin typeface="Times New Roman" pitchFamily="18" charset="0"/>
                <a:cs typeface="Times New Roman" pitchFamily="18" charset="0"/>
              </a:rPr>
              <a:t>positive </a:t>
            </a:r>
            <a:r>
              <a:rPr sz="3200" dirty="0">
                <a:latin typeface="Times New Roman" pitchFamily="18" charset="0"/>
                <a:cs typeface="Times New Roman" pitchFamily="18" charset="0"/>
              </a:rPr>
              <a:t>constants c and n0 such that </a:t>
            </a:r>
            <a:r>
              <a:rPr sz="3200" b="1" dirty="0">
                <a:latin typeface="Times New Roman" pitchFamily="18" charset="0"/>
                <a:cs typeface="Times New Roman" pitchFamily="18" charset="0"/>
              </a:rPr>
              <a:t>f(n)≥C*g(n) </a:t>
            </a:r>
            <a:r>
              <a:rPr sz="3200" dirty="0">
                <a:latin typeface="Times New Roman" pitchFamily="18" charset="0"/>
                <a:cs typeface="Times New Roman" pitchFamily="18" charset="0"/>
              </a:rPr>
              <a:t>for all n, n≥0</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 </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The value g(n) is the lower </a:t>
            </a:r>
            <a:r>
              <a:rPr sz="3200" dirty="0" smtClean="0">
                <a:latin typeface="Times New Roman" pitchFamily="18" charset="0"/>
                <a:cs typeface="Times New Roman" pitchFamily="18" charset="0"/>
              </a:rPr>
              <a:t>bound</a:t>
            </a:r>
            <a:endParaRPr sz="3200" dirty="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r>
              <a:rPr sz="3200" b="1" dirty="0">
                <a:latin typeface="Times New Roman" pitchFamily="18" charset="0"/>
                <a:cs typeface="Times New Roman" pitchFamily="18" charset="0"/>
              </a:rPr>
              <a:t>Example: </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3n+2=Ω (n) as </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3n+2 ≥3n for all n≥1</a:t>
            </a:r>
          </a:p>
        </p:txBody>
      </p:sp>
      <p:pic>
        <p:nvPicPr>
          <p:cNvPr id="188" name="Untitled 3.png" descr="Untitled 3.png"/>
          <p:cNvPicPr>
            <a:picLocks noChangeAspect="1"/>
          </p:cNvPicPr>
          <p:nvPr/>
        </p:nvPicPr>
        <p:blipFill>
          <a:blip r:embed="rId2">
            <a:extLst/>
          </a:blip>
          <a:stretch>
            <a:fillRect/>
          </a:stretch>
        </p:blipFill>
        <p:spPr>
          <a:xfrm>
            <a:off x="7726536" y="2284512"/>
            <a:ext cx="4824536" cy="424847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heta notation:θ"/>
          <p:cNvSpPr txBox="1">
            <a:spLocks noGrp="1"/>
          </p:cNvSpPr>
          <p:nvPr>
            <p:ph type="title"/>
          </p:nvPr>
        </p:nvSpPr>
        <p:spPr>
          <a:xfrm>
            <a:off x="952500" y="254000"/>
            <a:ext cx="11099800" cy="1091899"/>
          </a:xfrm>
          <a:prstGeom prst="rect">
            <a:avLst/>
          </a:prstGeom>
        </p:spPr>
        <p:txBody>
          <a:bodyPr>
            <a:normAutofit/>
          </a:bodyPr>
          <a:lstStyle>
            <a:lvl1pPr defTabSz="479044">
              <a:defRPr sz="6560">
                <a:latin typeface="Times"/>
                <a:ea typeface="Times"/>
                <a:cs typeface="Times"/>
                <a:sym typeface="Times"/>
              </a:defRPr>
            </a:lvl1pPr>
          </a:lstStyle>
          <a:p>
            <a:r>
              <a:rPr sz="6000" b="1" dirty="0">
                <a:latin typeface="Times New Roman" pitchFamily="18" charset="0"/>
                <a:cs typeface="Times New Roman" pitchFamily="18" charset="0"/>
              </a:rPr>
              <a:t> Theta </a:t>
            </a:r>
            <a:r>
              <a:rPr lang="en-US" sz="6000" b="1" dirty="0">
                <a:latin typeface="Times New Roman" pitchFamily="18" charset="0"/>
                <a:cs typeface="Times New Roman" pitchFamily="18" charset="0"/>
              </a:rPr>
              <a:t>N</a:t>
            </a:r>
            <a:r>
              <a:rPr sz="6000" b="1" dirty="0" smtClean="0">
                <a:latin typeface="Times New Roman" pitchFamily="18" charset="0"/>
                <a:cs typeface="Times New Roman" pitchFamily="18" charset="0"/>
              </a:rPr>
              <a:t>otation</a:t>
            </a:r>
            <a:r>
              <a:rPr lang="en-US" sz="6000" b="1" dirty="0" smtClean="0">
                <a:latin typeface="Times New Roman" pitchFamily="18" charset="0"/>
                <a:cs typeface="Times New Roman" pitchFamily="18" charset="0"/>
              </a:rPr>
              <a:t> </a:t>
            </a:r>
            <a:r>
              <a:rPr sz="6000" b="1" dirty="0" smtClean="0">
                <a:latin typeface="Times New Roman" pitchFamily="18" charset="0"/>
                <a:cs typeface="Times New Roman" pitchFamily="18" charset="0"/>
              </a:rPr>
              <a:t>:</a:t>
            </a:r>
            <a:r>
              <a:rPr lang="en-US" sz="6000" b="1" dirty="0" smtClean="0">
                <a:latin typeface="Times New Roman" pitchFamily="18" charset="0"/>
                <a:cs typeface="Times New Roman" pitchFamily="18" charset="0"/>
              </a:rPr>
              <a:t> </a:t>
            </a:r>
            <a:r>
              <a:rPr sz="6000" b="1" dirty="0" smtClean="0">
                <a:latin typeface="Times New Roman" pitchFamily="18" charset="0"/>
                <a:cs typeface="Times New Roman" pitchFamily="18" charset="0"/>
              </a:rPr>
              <a:t>θ</a:t>
            </a:r>
            <a:endParaRPr sz="6000" b="1" dirty="0">
              <a:latin typeface="Times New Roman" pitchFamily="18" charset="0"/>
              <a:cs typeface="Times New Roman" pitchFamily="18" charset="0"/>
            </a:endParaRPr>
          </a:p>
        </p:txBody>
      </p:sp>
      <p:sp>
        <p:nvSpPr>
          <p:cNvPr id="191" name="The function f(n)= θ (g(n)) (read as “f of n is theta of g of n”) iff there exist positive constants c1, c2 and n0 such that C1*g(n) ≤f(n)≤C2*g(n) for all n, n≥0…"/>
          <p:cNvSpPr txBox="1">
            <a:spLocks noGrp="1"/>
          </p:cNvSpPr>
          <p:nvPr>
            <p:ph type="body" sz="half" idx="1"/>
          </p:nvPr>
        </p:nvSpPr>
        <p:spPr>
          <a:xfrm>
            <a:off x="885776" y="1780456"/>
            <a:ext cx="5820730" cy="7087894"/>
          </a:xfrm>
          <a:prstGeom prst="rect">
            <a:avLst/>
          </a:prstGeom>
        </p:spPr>
        <p:txBody>
          <a:bodyPr anchor="t">
            <a:normAutofit/>
          </a:bodyPr>
          <a:lstStyle/>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The function f(n)= θ (g(n)) (read as “f of n is theta of g of n”) iff there exist </a:t>
            </a:r>
            <a:r>
              <a:rPr lang="en-US" sz="3200" dirty="0" smtClean="0">
                <a:latin typeface="Times New Roman" pitchFamily="18" charset="0"/>
                <a:cs typeface="Times New Roman" pitchFamily="18" charset="0"/>
              </a:rPr>
              <a:t>three </a:t>
            </a:r>
            <a:r>
              <a:rPr sz="3200" dirty="0" smtClean="0">
                <a:latin typeface="Times New Roman" pitchFamily="18" charset="0"/>
                <a:cs typeface="Times New Roman" pitchFamily="18" charset="0"/>
              </a:rPr>
              <a:t>positive </a:t>
            </a:r>
            <a:r>
              <a:rPr sz="3200" dirty="0">
                <a:latin typeface="Times New Roman" pitchFamily="18" charset="0"/>
                <a:cs typeface="Times New Roman" pitchFamily="18" charset="0"/>
              </a:rPr>
              <a:t>constants c1, c2 and n0 such that </a:t>
            </a:r>
            <a:r>
              <a:rPr sz="3200" b="1" dirty="0">
                <a:latin typeface="Times New Roman" pitchFamily="18" charset="0"/>
                <a:cs typeface="Times New Roman" pitchFamily="18" charset="0"/>
              </a:rPr>
              <a:t>C1*g(n) ≤f(n)≤C2*g(n)</a:t>
            </a:r>
            <a:r>
              <a:rPr sz="3200" dirty="0">
                <a:latin typeface="Times New Roman" pitchFamily="18" charset="0"/>
                <a:cs typeface="Times New Roman" pitchFamily="18" charset="0"/>
              </a:rPr>
              <a:t> for all n, n≥0 </a:t>
            </a:r>
          </a:p>
          <a:p>
            <a:pPr marL="0" indent="0" defTabSz="457200">
              <a:lnSpc>
                <a:spcPts val="4800"/>
              </a:lnSpc>
              <a:spcBef>
                <a:spcPts val="0"/>
              </a:spcBef>
              <a:buSzTx/>
              <a:buNone/>
              <a:defRPr sz="2900">
                <a:latin typeface="Times"/>
                <a:ea typeface="Times"/>
                <a:cs typeface="Times"/>
                <a:sym typeface="Times"/>
              </a:defRPr>
            </a:pPr>
            <a:endParaRPr sz="3200" dirty="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 </a:t>
            </a:r>
            <a:r>
              <a:rPr sz="3200" b="1" dirty="0">
                <a:latin typeface="Times New Roman" pitchFamily="18" charset="0"/>
                <a:cs typeface="Times New Roman" pitchFamily="18" charset="0"/>
              </a:rPr>
              <a:t>Example:</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 3n+2=θ (n) as 3n+2 ≥3n for all n≥2 </a:t>
            </a:r>
          </a:p>
          <a:p>
            <a:pPr marL="0" indent="0" defTabSz="457200">
              <a:lnSpc>
                <a:spcPts val="4800"/>
              </a:lnSpc>
              <a:spcBef>
                <a:spcPts val="0"/>
              </a:spcBef>
              <a:buSzTx/>
              <a:buNone/>
              <a:defRPr sz="2900">
                <a:latin typeface="Times"/>
                <a:ea typeface="Times"/>
                <a:cs typeface="Times"/>
                <a:sym typeface="Times"/>
              </a:defRPr>
            </a:pPr>
            <a:r>
              <a:rPr sz="3200" dirty="0">
                <a:latin typeface="Times New Roman" pitchFamily="18" charset="0"/>
                <a:cs typeface="Times New Roman" pitchFamily="18" charset="0"/>
              </a:rPr>
              <a:t>3n+2 ≤3n for all n≥2 Here c1=3 and c2=4 and n0=2</a:t>
            </a:r>
          </a:p>
        </p:txBody>
      </p:sp>
      <p:pic>
        <p:nvPicPr>
          <p:cNvPr id="192" name="Untitled 4.png" descr="Untitled 4.png"/>
          <p:cNvPicPr>
            <a:picLocks noChangeAspect="1"/>
          </p:cNvPicPr>
          <p:nvPr/>
        </p:nvPicPr>
        <p:blipFill>
          <a:blip r:embed="rId2">
            <a:extLst/>
          </a:blip>
          <a:stretch>
            <a:fillRect/>
          </a:stretch>
        </p:blipFill>
        <p:spPr>
          <a:xfrm>
            <a:off x="6869899" y="1924472"/>
            <a:ext cx="5820730" cy="455141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Little oh: o"/>
          <p:cNvSpPr txBox="1">
            <a:spLocks noGrp="1"/>
          </p:cNvSpPr>
          <p:nvPr>
            <p:ph type="title"/>
          </p:nvPr>
        </p:nvSpPr>
        <p:spPr>
          <a:xfrm>
            <a:off x="952500" y="556320"/>
            <a:ext cx="11099800" cy="2088232"/>
          </a:xfrm>
          <a:prstGeom prst="rect">
            <a:avLst/>
          </a:prstGeom>
        </p:spPr>
        <p:txBody>
          <a:bodyPr>
            <a:normAutofit/>
          </a:bodyPr>
          <a:lstStyle>
            <a:lvl1pPr defTabSz="457200">
              <a:lnSpc>
                <a:spcPts val="5700"/>
              </a:lnSpc>
              <a:defRPr sz="3600" b="1">
                <a:latin typeface="Times"/>
                <a:ea typeface="Times"/>
                <a:cs typeface="Times"/>
                <a:sym typeface="Times"/>
              </a:defRPr>
            </a:lvl1pPr>
          </a:lstStyle>
          <a:p>
            <a:r>
              <a:rPr sz="7200" i="1" dirty="0">
                <a:latin typeface="Times New Roman" pitchFamily="18" charset="0"/>
                <a:cs typeface="Times New Roman" pitchFamily="18" charset="0"/>
              </a:rPr>
              <a:t>Little oh: o</a:t>
            </a:r>
          </a:p>
        </p:txBody>
      </p:sp>
      <mc:AlternateContent xmlns:mc="http://schemas.openxmlformats.org/markup-compatibility/2006" xmlns:a14="http://schemas.microsoft.com/office/drawing/2010/main">
        <mc:Choice Requires="a14">
          <p:sp>
            <p:nvSpPr>
              <p:cNvPr id="195" name="The function f(n)=o(g(n)) (read as “f of n is little oh of g of n”) iff Lim f(n)/g(n)=0 for all n, n≥0 n…"/>
              <p:cNvSpPr txBox="1">
                <a:spLocks noGrp="1"/>
              </p:cNvSpPr>
              <p:nvPr>
                <p:ph type="body" idx="1"/>
              </p:nvPr>
            </p:nvSpPr>
            <p:spPr>
              <a:xfrm>
                <a:off x="309712" y="2860576"/>
                <a:ext cx="12313368" cy="6016724"/>
              </a:xfrm>
              <a:prstGeom prst="rect">
                <a:avLst/>
              </a:prstGeom>
            </p:spPr>
            <p:txBody>
              <a:bodyPr anchor="t"/>
              <a:lstStyle/>
              <a:p>
                <a:pPr marL="0" indent="0" defTabSz="457200">
                  <a:lnSpc>
                    <a:spcPts val="4800"/>
                  </a:lnSpc>
                  <a:spcBef>
                    <a:spcPts val="0"/>
                  </a:spcBef>
                  <a:buSzTx/>
                  <a:buNone/>
                  <a:defRPr sz="2900">
                    <a:latin typeface="Times"/>
                    <a:ea typeface="Times"/>
                    <a:cs typeface="Times"/>
                    <a:sym typeface="Times"/>
                  </a:defRPr>
                </a:pPr>
                <a:endParaRPr lang="en-IN" dirty="0" smtClean="0"/>
              </a:p>
              <a:p>
                <a:pPr marL="0" indent="0" defTabSz="457200">
                  <a:lnSpc>
                    <a:spcPts val="4800"/>
                  </a:lnSpc>
                  <a:spcBef>
                    <a:spcPts val="0"/>
                  </a:spcBef>
                  <a:buSzTx/>
                  <a:buNone/>
                  <a:defRPr sz="2900">
                    <a:latin typeface="Times"/>
                    <a:ea typeface="Times"/>
                    <a:cs typeface="Times"/>
                    <a:sym typeface="Times"/>
                  </a:defRPr>
                </a:pPr>
                <a:r>
                  <a:rPr lang="en-IN" dirty="0">
                    <a:latin typeface="Times New Roman" pitchFamily="18" charset="0"/>
                    <a:cs typeface="Times New Roman" pitchFamily="18" charset="0"/>
                  </a:rPr>
                  <a:t>The function f(n)=o(g(n)) (read as “f of n is little oh of g of n</a:t>
                </a:r>
                <a:r>
                  <a:rPr lang="en-IN" dirty="0" smtClean="0">
                    <a:latin typeface="Times New Roman" pitchFamily="18" charset="0"/>
                    <a:cs typeface="Times New Roman" pitchFamily="18" charset="0"/>
                  </a:rPr>
                  <a:t>”)</a:t>
                </a:r>
              </a:p>
              <a:p>
                <a:pPr marL="0" indent="0" defTabSz="457200">
                  <a:lnSpc>
                    <a:spcPts val="4800"/>
                  </a:lnSpc>
                  <a:spcBef>
                    <a:spcPts val="0"/>
                  </a:spcBef>
                  <a:buSzTx/>
                  <a:buNone/>
                  <a:defRPr sz="2900">
                    <a:latin typeface="Times"/>
                    <a:ea typeface="Times"/>
                    <a:cs typeface="Times"/>
                    <a:sym typeface="Times"/>
                  </a:defRPr>
                </a:pPr>
                <a:r>
                  <a:rPr lang="en-IN" dirty="0" smtClean="0">
                    <a:latin typeface="Times New Roman" pitchFamily="18" charset="0"/>
                    <a:cs typeface="Times New Roman" pitchFamily="18" charset="0"/>
                  </a:rPr>
                  <a:t>      </a:t>
                </a:r>
              </a:p>
              <a:p>
                <a:pPr marL="0" indent="0" defTabSz="457200">
                  <a:lnSpc>
                    <a:spcPts val="4800"/>
                  </a:lnSpc>
                  <a:spcBef>
                    <a:spcPts val="0"/>
                  </a:spcBef>
                  <a:buSzTx/>
                  <a:buNone/>
                  <a:defRPr sz="2900">
                    <a:latin typeface="Times"/>
                    <a:ea typeface="Times"/>
                    <a:cs typeface="Times"/>
                    <a:sym typeface="Times"/>
                  </a:defRPr>
                </a:pPr>
                <a:r>
                  <a:rPr lang="en-IN" dirty="0" smtClean="0">
                    <a:latin typeface="Times New Roman" pitchFamily="18" charset="0"/>
                    <a:cs typeface="Times New Roman" pitchFamily="18" charset="0"/>
                  </a:rPr>
                  <a:t>         iff  </a:t>
                </a:r>
                <a14:m>
                  <m:oMath xmlns:m="http://schemas.openxmlformats.org/officeDocument/2006/math">
                    <m:func>
                      <m:funcPr>
                        <m:ctrlPr>
                          <a:rPr lang="ar-AE" i="1" smtClean="0">
                            <a:latin typeface="Cambria Math"/>
                          </a:rPr>
                        </m:ctrlPr>
                      </m:funcPr>
                      <m:fName>
                        <m:limLow>
                          <m:limLowPr>
                            <m:ctrlPr>
                              <a:rPr lang="ar-AE" i="1" smtClean="0">
                                <a:latin typeface="Cambria Math"/>
                              </a:rPr>
                            </m:ctrlPr>
                          </m:limLowPr>
                          <m:e>
                            <m:r>
                              <m:rPr>
                                <m:sty m:val="p"/>
                              </m:rPr>
                              <a:rPr lang="en-IN" i="0" smtClean="0">
                                <a:latin typeface="Cambria Math"/>
                              </a:rPr>
                              <m:t>lim</m:t>
                            </m:r>
                          </m:e>
                          <m:lim>
                            <m:r>
                              <a:rPr lang="en-IN" i="1" smtClean="0">
                                <a:latin typeface="Cambria Math"/>
                              </a:rPr>
                              <m:t>𝑛</m:t>
                            </m:r>
                            <m:r>
                              <a:rPr lang="en-IN" i="1" smtClean="0">
                                <a:latin typeface="Cambria Math"/>
                              </a:rPr>
                              <m:t>→∞</m:t>
                            </m:r>
                          </m:lim>
                        </m:limLow>
                      </m:fName>
                      <m:e>
                        <m:r>
                          <a:rPr lang="ar-AE" b="0" i="1" smtClean="0">
                            <a:latin typeface="Cambria Math"/>
                          </a:rPr>
                          <m:t> </m:t>
                        </m:r>
                      </m:e>
                    </m:func>
                  </m:oMath>
                </a14:m>
                <a:r>
                  <a:rPr lang="en-IN" dirty="0">
                    <a:latin typeface="Times New Roman" pitchFamily="18" charset="0"/>
                    <a:cs typeface="Times New Roman" pitchFamily="18" charset="0"/>
                  </a:rPr>
                  <a:t>f(n)/g(n)=0 for all n, n≥0 n</a:t>
                </a:r>
              </a:p>
              <a:p>
                <a:pPr marL="0" indent="0" defTabSz="457200">
                  <a:lnSpc>
                    <a:spcPts val="4800"/>
                  </a:lnSpc>
                  <a:spcBef>
                    <a:spcPts val="0"/>
                  </a:spcBef>
                  <a:buSzTx/>
                  <a:buNone/>
                  <a:defRPr sz="2900">
                    <a:latin typeface="Times"/>
                    <a:ea typeface="Times"/>
                    <a:cs typeface="Times"/>
                    <a:sym typeface="Times"/>
                  </a:defRPr>
                </a:pPr>
                <a:endParaRPr lang="en-IN" dirty="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r>
                  <a:rPr lang="en-IN" dirty="0" smtClean="0">
                    <a:latin typeface="Times New Roman" pitchFamily="18" charset="0"/>
                    <a:cs typeface="Times New Roman" pitchFamily="18" charset="0"/>
                  </a:rPr>
                  <a:t> </a:t>
                </a:r>
                <a:r>
                  <a:rPr lang="en-IN" b="1" dirty="0">
                    <a:latin typeface="Times New Roman" pitchFamily="18" charset="0"/>
                    <a:cs typeface="Times New Roman" pitchFamily="18" charset="0"/>
                  </a:rPr>
                  <a:t>Example: </a:t>
                </a:r>
                <a:r>
                  <a:rPr lang="en-IN" dirty="0" smtClean="0">
                    <a:latin typeface="Times New Roman" pitchFamily="18" charset="0"/>
                    <a:cs typeface="Times New Roman" pitchFamily="18" charset="0"/>
                  </a:rPr>
                  <a:t>3n+2=o(</a:t>
                </a:r>
                <a14:m>
                  <m:oMath xmlns:m="http://schemas.openxmlformats.org/officeDocument/2006/math">
                    <m:sSup>
                      <m:sSupPr>
                        <m:ctrlPr>
                          <a:rPr lang="en-IN" i="1" smtClean="0">
                            <a:latin typeface="Cambria Math"/>
                            <a:cs typeface="Times New Roman" pitchFamily="18" charset="0"/>
                          </a:rPr>
                        </m:ctrlPr>
                      </m:sSupPr>
                      <m:e>
                        <m:r>
                          <a:rPr lang="en-US" b="0" i="1" smtClean="0">
                            <a:latin typeface="Cambria Math"/>
                            <a:cs typeface="Times New Roman" pitchFamily="18" charset="0"/>
                          </a:rPr>
                          <m:t>𝑛</m:t>
                        </m:r>
                      </m:e>
                      <m:sup>
                        <m:r>
                          <a:rPr lang="en-US" b="0" i="1" smtClean="0">
                            <a:latin typeface="Cambria Math"/>
                            <a:cs typeface="Times New Roman" pitchFamily="18" charset="0"/>
                          </a:rPr>
                          <m:t>2</m:t>
                        </m:r>
                      </m:sup>
                    </m:sSup>
                  </m:oMath>
                </a14:m>
                <a:r>
                  <a:rPr lang="en-IN" dirty="0">
                    <a:latin typeface="Times New Roman" pitchFamily="18" charset="0"/>
                    <a:cs typeface="Times New Roman" pitchFamily="18" charset="0"/>
                  </a:rPr>
                  <a:t>) as </a:t>
                </a:r>
                <a14:m>
                  <m:oMath xmlns:m="http://schemas.openxmlformats.org/officeDocument/2006/math">
                    <m:func>
                      <m:funcPr>
                        <m:ctrlPr>
                          <a:rPr lang="ar-AE" i="1">
                            <a:latin typeface="Cambria Math"/>
                          </a:rPr>
                        </m:ctrlPr>
                      </m:funcPr>
                      <m:fName>
                        <m:limLow>
                          <m:limLowPr>
                            <m:ctrlPr>
                              <a:rPr lang="ar-AE" i="1">
                                <a:latin typeface="Cambria Math"/>
                              </a:rPr>
                            </m:ctrlPr>
                          </m:limLowPr>
                          <m:e>
                            <m:r>
                              <m:rPr>
                                <m:sty m:val="p"/>
                              </m:rPr>
                              <a:rPr lang="en-IN">
                                <a:latin typeface="Cambria Math"/>
                              </a:rPr>
                              <m:t>lim</m:t>
                            </m:r>
                          </m:e>
                          <m:lim>
                            <m:r>
                              <a:rPr lang="en-IN" i="1">
                                <a:latin typeface="Cambria Math"/>
                              </a:rPr>
                              <m:t>𝑛</m:t>
                            </m:r>
                            <m:r>
                              <a:rPr lang="en-IN" i="1">
                                <a:latin typeface="Cambria Math"/>
                              </a:rPr>
                              <m:t>→∞</m:t>
                            </m:r>
                          </m:lim>
                        </m:limLow>
                      </m:fName>
                      <m:e>
                        <m:r>
                          <a:rPr lang="ar-AE" i="1">
                            <a:latin typeface="Cambria Math"/>
                          </a:rPr>
                          <m:t> </m:t>
                        </m:r>
                      </m:e>
                    </m:func>
                  </m:oMath>
                </a14:m>
                <a:r>
                  <a:rPr lang="en-IN" dirty="0">
                    <a:latin typeface="Times New Roman" pitchFamily="18" charset="0"/>
                    <a:cs typeface="Times New Roman" pitchFamily="18" charset="0"/>
                  </a:rPr>
                  <a:t> ((3n+2</a:t>
                </a:r>
                <a:r>
                  <a:rPr lang="en-IN" dirty="0" smtClean="0">
                    <a:latin typeface="Times New Roman" pitchFamily="18" charset="0"/>
                    <a:cs typeface="Times New Roman" pitchFamily="18" charset="0"/>
                  </a:rPr>
                  <a:t>)/</a:t>
                </a:r>
                <a14:m>
                  <m:oMath xmlns:m="http://schemas.openxmlformats.org/officeDocument/2006/math">
                    <m:sSup>
                      <m:sSupPr>
                        <m:ctrlPr>
                          <a:rPr lang="en-IN" i="1">
                            <a:latin typeface="Cambria Math"/>
                            <a:cs typeface="Times New Roman" pitchFamily="18" charset="0"/>
                          </a:rPr>
                        </m:ctrlPr>
                      </m:sSupPr>
                      <m:e>
                        <m:r>
                          <a:rPr lang="en-US" i="1">
                            <a:latin typeface="Cambria Math"/>
                            <a:cs typeface="Times New Roman" pitchFamily="18" charset="0"/>
                          </a:rPr>
                          <m:t>𝑛</m:t>
                        </m:r>
                      </m:e>
                      <m:sup>
                        <m:r>
                          <a:rPr lang="en-US" i="1">
                            <a:latin typeface="Cambria Math"/>
                            <a:cs typeface="Times New Roman" pitchFamily="18" charset="0"/>
                          </a:rPr>
                          <m:t>2</m:t>
                        </m:r>
                      </m:sup>
                    </m:sSup>
                  </m:oMath>
                </a14:m>
                <a:r>
                  <a:rPr lang="en-IN" dirty="0">
                    <a:latin typeface="Times New Roman" pitchFamily="18" charset="0"/>
                    <a:cs typeface="Times New Roman" pitchFamily="18" charset="0"/>
                  </a:rPr>
                  <a:t>)=</a:t>
                </a:r>
                <a:r>
                  <a:rPr lang="en-IN" dirty="0" smtClean="0">
                    <a:latin typeface="Times New Roman" pitchFamily="18" charset="0"/>
                    <a:cs typeface="Times New Roman" pitchFamily="18" charset="0"/>
                  </a:rPr>
                  <a:t>0, n </a:t>
                </a:r>
                <a:r>
                  <a:rPr lang="en-IN" dirty="0">
                    <a:latin typeface="Times New Roman" pitchFamily="18" charset="0"/>
                    <a:cs typeface="Times New Roman" pitchFamily="18" charset="0"/>
                  </a:rPr>
                  <a:t>≥0</a:t>
                </a:r>
                <a:endParaRPr dirty="0">
                  <a:latin typeface="Times New Roman" pitchFamily="18" charset="0"/>
                  <a:cs typeface="Times New Roman" pitchFamily="18" charset="0"/>
                </a:endParaRPr>
              </a:p>
            </p:txBody>
          </p:sp>
        </mc:Choice>
        <mc:Fallback xmlns="">
          <p:sp>
            <p:nvSpPr>
              <p:cNvPr id="195" name="The function f(n)=o(g(n)) (read as “f of n is little oh of g of n”) iff Lim f(n)/g(n)=0 for all n, n≥0 n…"/>
              <p:cNvSpPr txBox="1">
                <a:spLocks noGrp="1" noRot="1" noChangeAspect="1" noMove="1" noResize="1" noEditPoints="1" noAdjustHandles="1" noChangeArrowheads="1" noChangeShapeType="1" noTextEdit="1"/>
              </p:cNvSpPr>
              <p:nvPr>
                <p:ph type="body" idx="1"/>
              </p:nvPr>
            </p:nvSpPr>
            <p:spPr>
              <a:xfrm>
                <a:off x="309712" y="2860576"/>
                <a:ext cx="12313368" cy="6016724"/>
              </a:xfrm>
              <a:prstGeom prst="rect">
                <a:avLst/>
              </a:prstGeom>
              <a:blipFill rotWithShape="1">
                <a:blip r:embed="rId2"/>
                <a:stretch>
                  <a:fillRect l="-1386"/>
                </a:stretch>
              </a:blipFill>
            </p:spPr>
            <p:txBody>
              <a:bodyPr/>
              <a:lstStyle/>
              <a:p>
                <a:r>
                  <a:rPr lang="en-US">
                    <a:noFill/>
                  </a:rPr>
                  <a:t> </a:t>
                </a:r>
              </a:p>
            </p:txBody>
          </p:sp>
        </mc:Fallback>
      </mc:AlternateContent>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254000"/>
            <a:ext cx="11099800" cy="1166416"/>
          </a:xfrm>
        </p:spPr>
        <p:txBody>
          <a:bodyPr>
            <a:normAutofit fontScale="90000"/>
          </a:bodyPr>
          <a:lstStyle/>
          <a:p>
            <a:r>
              <a:rPr lang="en-US" b="1" i="1" dirty="0">
                <a:latin typeface="Times New Roman" pitchFamily="18" charset="0"/>
                <a:cs typeface="Times New Roman" pitchFamily="18" charset="0"/>
              </a:rPr>
              <a:t>Little </a:t>
            </a:r>
            <a:r>
              <a:rPr lang="en-US" b="1" i="1" dirty="0" smtClean="0">
                <a:latin typeface="Times New Roman" pitchFamily="18" charset="0"/>
                <a:cs typeface="Times New Roman" pitchFamily="18" charset="0"/>
              </a:rPr>
              <a:t>omega: </a:t>
            </a:r>
            <a:r>
              <a:rPr lang="el-GR" b="1" dirty="0">
                <a:latin typeface="Times New Roman" pitchFamily="18" charset="0"/>
                <a:cs typeface="Times New Roman" pitchFamily="18" charset="0"/>
              </a:rPr>
              <a:t>ω</a:t>
            </a:r>
            <a:endParaRPr lang="en-US" b="1"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525736" y="1780456"/>
                <a:ext cx="11881320" cy="7272808"/>
              </a:xfrm>
            </p:spPr>
            <p:txBody>
              <a:bodyPr/>
              <a:lstStyle/>
              <a:p>
                <a:pPr marL="0" indent="0" defTabSz="457200">
                  <a:lnSpc>
                    <a:spcPts val="4800"/>
                  </a:lnSpc>
                  <a:spcBef>
                    <a:spcPts val="0"/>
                  </a:spcBef>
                  <a:buSzTx/>
                  <a:buNone/>
                  <a:defRPr sz="2900">
                    <a:latin typeface="Times"/>
                    <a:ea typeface="Times"/>
                    <a:cs typeface="Times"/>
                    <a:sym typeface="Times"/>
                  </a:defRPr>
                </a:pPr>
                <a:endParaRPr lang="en-IN" dirty="0" smtClean="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endParaRPr lang="en-IN" dirty="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endParaRPr lang="en-IN" dirty="0" smtClean="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r>
                  <a:rPr lang="en-IN" dirty="0" smtClean="0">
                    <a:latin typeface="Times New Roman" pitchFamily="18" charset="0"/>
                    <a:cs typeface="Times New Roman" pitchFamily="18" charset="0"/>
                  </a:rPr>
                  <a:t>The function f(n)=</a:t>
                </a:r>
                <a:r>
                  <a:rPr lang="el-GR" b="1" dirty="0" smtClean="0">
                    <a:latin typeface="Times New Roman" pitchFamily="18" charset="0"/>
                    <a:cs typeface="Times New Roman" pitchFamily="18" charset="0"/>
                  </a:rPr>
                  <a:t>ω</a:t>
                </a:r>
                <a:r>
                  <a:rPr lang="en-IN" dirty="0" smtClean="0">
                    <a:latin typeface="Times New Roman" pitchFamily="18" charset="0"/>
                    <a:cs typeface="Times New Roman" pitchFamily="18" charset="0"/>
                  </a:rPr>
                  <a:t>(g(n</a:t>
                </a:r>
                <a:r>
                  <a:rPr lang="en-IN" dirty="0">
                    <a:latin typeface="Times New Roman" pitchFamily="18" charset="0"/>
                    <a:cs typeface="Times New Roman" pitchFamily="18" charset="0"/>
                  </a:rPr>
                  <a:t>)) (read as “f of n is little </a:t>
                </a:r>
                <a:r>
                  <a:rPr lang="en-IN" dirty="0" smtClean="0">
                    <a:latin typeface="Times New Roman" pitchFamily="18" charset="0"/>
                    <a:cs typeface="Times New Roman" pitchFamily="18" charset="0"/>
                  </a:rPr>
                  <a:t>omega </a:t>
                </a:r>
                <a:r>
                  <a:rPr lang="en-IN" dirty="0">
                    <a:latin typeface="Times New Roman" pitchFamily="18" charset="0"/>
                    <a:cs typeface="Times New Roman" pitchFamily="18" charset="0"/>
                  </a:rPr>
                  <a:t>of g of n”)</a:t>
                </a:r>
              </a:p>
              <a:p>
                <a:pPr marL="0" indent="0" defTabSz="457200">
                  <a:lnSpc>
                    <a:spcPts val="4800"/>
                  </a:lnSpc>
                  <a:spcBef>
                    <a:spcPts val="0"/>
                  </a:spcBef>
                  <a:buSzTx/>
                  <a:buNone/>
                  <a:defRPr sz="2900">
                    <a:latin typeface="Times"/>
                    <a:ea typeface="Times"/>
                    <a:cs typeface="Times"/>
                    <a:sym typeface="Times"/>
                  </a:defRPr>
                </a:pPr>
                <a:r>
                  <a:rPr lang="en-IN" dirty="0">
                    <a:latin typeface="Times New Roman" pitchFamily="18" charset="0"/>
                    <a:cs typeface="Times New Roman" pitchFamily="18" charset="0"/>
                  </a:rPr>
                  <a:t>      </a:t>
                </a:r>
              </a:p>
              <a:p>
                <a:pPr marL="0" indent="0" defTabSz="457200">
                  <a:lnSpc>
                    <a:spcPts val="4800"/>
                  </a:lnSpc>
                  <a:spcBef>
                    <a:spcPts val="0"/>
                  </a:spcBef>
                  <a:buSzTx/>
                  <a:buNone/>
                  <a:defRPr sz="2900">
                    <a:latin typeface="Times"/>
                    <a:ea typeface="Times"/>
                    <a:cs typeface="Times"/>
                    <a:sym typeface="Times"/>
                  </a:defRPr>
                </a:pPr>
                <a:r>
                  <a:rPr lang="en-IN" dirty="0">
                    <a:latin typeface="Times New Roman" pitchFamily="18" charset="0"/>
                    <a:cs typeface="Times New Roman" pitchFamily="18" charset="0"/>
                  </a:rPr>
                  <a:t>         iff  </a:t>
                </a:r>
                <a14:m>
                  <m:oMath xmlns:m="http://schemas.openxmlformats.org/officeDocument/2006/math">
                    <m:func>
                      <m:funcPr>
                        <m:ctrlPr>
                          <a:rPr lang="ar-AE" i="1">
                            <a:latin typeface="Cambria Math"/>
                          </a:rPr>
                        </m:ctrlPr>
                      </m:funcPr>
                      <m:fName>
                        <m:limLow>
                          <m:limLowPr>
                            <m:ctrlPr>
                              <a:rPr lang="ar-AE" i="1">
                                <a:latin typeface="Cambria Math"/>
                              </a:rPr>
                            </m:ctrlPr>
                          </m:limLowPr>
                          <m:e>
                            <m:r>
                              <m:rPr>
                                <m:sty m:val="p"/>
                              </m:rPr>
                              <a:rPr lang="en-IN">
                                <a:latin typeface="Cambria Math"/>
                              </a:rPr>
                              <m:t>lim</m:t>
                            </m:r>
                          </m:e>
                          <m:lim>
                            <m:r>
                              <a:rPr lang="en-IN" i="1">
                                <a:latin typeface="Cambria Math"/>
                              </a:rPr>
                              <m:t>𝑛</m:t>
                            </m:r>
                            <m:r>
                              <a:rPr lang="en-IN" i="1">
                                <a:latin typeface="Cambria Math"/>
                              </a:rPr>
                              <m:t>→∞</m:t>
                            </m:r>
                          </m:lim>
                        </m:limLow>
                      </m:fName>
                      <m:e>
                        <m:r>
                          <a:rPr lang="ar-AE" i="1">
                            <a:latin typeface="Cambria Math"/>
                          </a:rPr>
                          <m:t> </m:t>
                        </m:r>
                      </m:e>
                    </m:func>
                    <m:r>
                      <m:rPr>
                        <m:sty m:val="p"/>
                      </m:rPr>
                      <a:rPr lang="en-US" b="0" i="0" smtClean="0">
                        <a:latin typeface="Cambria Math"/>
                      </a:rPr>
                      <m:t>g</m:t>
                    </m:r>
                  </m:oMath>
                </a14:m>
                <a:r>
                  <a:rPr lang="en-IN" dirty="0">
                    <a:latin typeface="Times New Roman" pitchFamily="18" charset="0"/>
                    <a:cs typeface="Times New Roman" pitchFamily="18" charset="0"/>
                  </a:rPr>
                  <a:t>(n</a:t>
                </a:r>
                <a:r>
                  <a:rPr lang="en-IN" dirty="0" smtClean="0">
                    <a:latin typeface="Times New Roman" pitchFamily="18" charset="0"/>
                    <a:cs typeface="Times New Roman" pitchFamily="18" charset="0"/>
                  </a:rPr>
                  <a:t>)/f(n</a:t>
                </a:r>
                <a:r>
                  <a:rPr lang="en-IN" dirty="0">
                    <a:latin typeface="Times New Roman" pitchFamily="18" charset="0"/>
                    <a:cs typeface="Times New Roman" pitchFamily="18" charset="0"/>
                  </a:rPr>
                  <a:t>)=0 for all n, n≥0 </a:t>
                </a:r>
                <a:r>
                  <a:rPr lang="en-IN" dirty="0" smtClean="0">
                    <a:latin typeface="Times New Roman" pitchFamily="18" charset="0"/>
                    <a:cs typeface="Times New Roman" pitchFamily="18" charset="0"/>
                  </a:rPr>
                  <a:t>n</a:t>
                </a:r>
              </a:p>
              <a:p>
                <a:pPr marL="0" indent="0" defTabSz="457200">
                  <a:lnSpc>
                    <a:spcPts val="4800"/>
                  </a:lnSpc>
                  <a:spcBef>
                    <a:spcPts val="0"/>
                  </a:spcBef>
                  <a:buSzTx/>
                  <a:buNone/>
                  <a:defRPr sz="2900">
                    <a:latin typeface="Times"/>
                    <a:ea typeface="Times"/>
                    <a:cs typeface="Times"/>
                    <a:sym typeface="Times"/>
                  </a:defRPr>
                </a:pPr>
                <a:endParaRPr lang="en-IN" dirty="0" smtClean="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r>
                  <a:rPr lang="en-IN" b="1" dirty="0" smtClean="0">
                    <a:latin typeface="Times New Roman" pitchFamily="18" charset="0"/>
                    <a:cs typeface="Times New Roman" pitchFamily="18" charset="0"/>
                  </a:rPr>
                  <a:t>Example: </a:t>
                </a:r>
                <a:r>
                  <a:rPr lang="en-IN" dirty="0" smtClean="0">
                    <a:latin typeface="Times New Roman" pitchFamily="18" charset="0"/>
                    <a:cs typeface="Times New Roman" pitchFamily="18" charset="0"/>
                  </a:rPr>
                  <a:t>3</a:t>
                </a:r>
                <a14:m>
                  <m:oMath xmlns:m="http://schemas.openxmlformats.org/officeDocument/2006/math">
                    <m:sSup>
                      <m:sSupPr>
                        <m:ctrlPr>
                          <a:rPr lang="ar-AE" i="1">
                            <a:latin typeface="Cambria Math"/>
                            <a:cs typeface="Times New Roman" pitchFamily="18" charset="0"/>
                          </a:rPr>
                        </m:ctrlPr>
                      </m:sSupPr>
                      <m:e>
                        <m:r>
                          <a:rPr lang="en-IN" i="1">
                            <a:latin typeface="Cambria Math"/>
                            <a:cs typeface="Times New Roman" pitchFamily="18" charset="0"/>
                          </a:rPr>
                          <m:t>𝑛</m:t>
                        </m:r>
                      </m:e>
                      <m:sup>
                        <m:r>
                          <a:rPr lang="ar-AE" i="1">
                            <a:latin typeface="Cambria Math"/>
                            <a:cs typeface="Times New Roman" pitchFamily="18" charset="0"/>
                          </a:rPr>
                          <m:t>2</m:t>
                        </m:r>
                      </m:sup>
                    </m:sSup>
                  </m:oMath>
                </a14:m>
                <a:r>
                  <a:rPr lang="en-IN" dirty="0" smtClean="0">
                    <a:latin typeface="Times New Roman" pitchFamily="18" charset="0"/>
                    <a:cs typeface="Times New Roman" pitchFamily="18" charset="0"/>
                  </a:rPr>
                  <a:t>+2n=</a:t>
                </a:r>
                <a:r>
                  <a:rPr lang="el-GR" b="1" dirty="0">
                    <a:latin typeface="Times New Roman" pitchFamily="18" charset="0"/>
                    <a:cs typeface="Times New Roman" pitchFamily="18" charset="0"/>
                  </a:rPr>
                  <a:t> ω</a:t>
                </a:r>
                <a:r>
                  <a:rPr lang="en-IN" dirty="0" smtClean="0">
                    <a:latin typeface="Times New Roman" pitchFamily="18" charset="0"/>
                    <a:cs typeface="Times New Roman" pitchFamily="18" charset="0"/>
                  </a:rPr>
                  <a:t>(n) as </a:t>
                </a:r>
                <a14:m>
                  <m:oMath xmlns:m="http://schemas.openxmlformats.org/officeDocument/2006/math">
                    <m:func>
                      <m:funcPr>
                        <m:ctrlPr>
                          <a:rPr lang="ar-AE" i="1" smtClean="0">
                            <a:latin typeface="Cambria Math"/>
                          </a:rPr>
                        </m:ctrlPr>
                      </m:funcPr>
                      <m:fName>
                        <m:r>
                          <a:rPr lang="en-US" b="0" i="1" smtClean="0">
                            <a:latin typeface="Cambria Math"/>
                          </a:rPr>
                          <m:t> </m:t>
                        </m:r>
                        <m:limLow>
                          <m:limLowPr>
                            <m:ctrlPr>
                              <a:rPr lang="ar-AE" i="1">
                                <a:latin typeface="Cambria Math"/>
                              </a:rPr>
                            </m:ctrlPr>
                          </m:limLowPr>
                          <m:e>
                            <m:r>
                              <m:rPr>
                                <m:sty m:val="p"/>
                              </m:rPr>
                              <a:rPr lang="en-IN">
                                <a:latin typeface="Cambria Math"/>
                              </a:rPr>
                              <m:t>lim</m:t>
                            </m:r>
                          </m:e>
                          <m:lim>
                            <m:r>
                              <a:rPr lang="en-IN" i="1">
                                <a:latin typeface="Cambria Math"/>
                              </a:rPr>
                              <m:t>𝑛</m:t>
                            </m:r>
                            <m:r>
                              <a:rPr lang="en-IN" i="1">
                                <a:latin typeface="Cambria Math"/>
                              </a:rPr>
                              <m:t>→∞</m:t>
                            </m:r>
                          </m:lim>
                        </m:limLow>
                      </m:fName>
                      <m:e>
                        <m:r>
                          <a:rPr lang="ar-AE" i="1">
                            <a:latin typeface="Cambria Math"/>
                          </a:rPr>
                          <m:t> </m:t>
                        </m:r>
                        <m:r>
                          <a:rPr lang="en-US" b="0" i="1" smtClean="0">
                            <a:latin typeface="Cambria Math"/>
                          </a:rPr>
                          <m:t> </m:t>
                        </m:r>
                        <m:r>
                          <a:rPr lang="en-US" b="0" i="1" smtClean="0">
                            <a:latin typeface="Cambria Math"/>
                          </a:rPr>
                          <m:t>𝑛</m:t>
                        </m:r>
                        <m:r>
                          <a:rPr lang="en-US" b="0" i="1" smtClean="0">
                            <a:latin typeface="Cambria Math"/>
                          </a:rPr>
                          <m:t>/(</m:t>
                        </m:r>
                        <m:r>
                          <m:rPr>
                            <m:nor/>
                          </m:rPr>
                          <a:rPr lang="en-IN" dirty="0">
                            <a:latin typeface="Times New Roman" pitchFamily="18" charset="0"/>
                            <a:cs typeface="Times New Roman" pitchFamily="18" charset="0"/>
                          </a:rPr>
                          <m:t>3</m:t>
                        </m:r>
                        <m:sSup>
                          <m:sSupPr>
                            <m:ctrlPr>
                              <a:rPr lang="ar-AE" i="1">
                                <a:latin typeface="Cambria Math"/>
                                <a:cs typeface="Times New Roman" pitchFamily="18" charset="0"/>
                              </a:rPr>
                            </m:ctrlPr>
                          </m:sSupPr>
                          <m:e>
                            <m:r>
                              <a:rPr lang="en-IN" i="1">
                                <a:latin typeface="Cambria Math"/>
                                <a:cs typeface="Times New Roman" pitchFamily="18" charset="0"/>
                              </a:rPr>
                              <m:t>𝑛</m:t>
                            </m:r>
                          </m:e>
                          <m:sup>
                            <m:r>
                              <a:rPr lang="ar-AE" i="1">
                                <a:latin typeface="Cambria Math"/>
                                <a:cs typeface="Times New Roman" pitchFamily="18" charset="0"/>
                              </a:rPr>
                              <m:t>2</m:t>
                            </m:r>
                          </m:sup>
                        </m:sSup>
                        <m:r>
                          <m:rPr>
                            <m:nor/>
                          </m:rPr>
                          <a:rPr lang="en-IN" dirty="0">
                            <a:latin typeface="Times New Roman" pitchFamily="18" charset="0"/>
                            <a:cs typeface="Times New Roman" pitchFamily="18" charset="0"/>
                          </a:rPr>
                          <m:t>+</m:t>
                        </m:r>
                        <m:r>
                          <m:rPr>
                            <m:nor/>
                          </m:rPr>
                          <a:rPr lang="en-IN" dirty="0">
                            <a:latin typeface="Times New Roman" pitchFamily="18" charset="0"/>
                            <a:cs typeface="Times New Roman" pitchFamily="18" charset="0"/>
                          </a:rPr>
                          <m:t>2</m:t>
                        </m:r>
                        <m:r>
                          <m:rPr>
                            <m:nor/>
                          </m:rPr>
                          <a:rPr lang="en-IN" dirty="0">
                            <a:latin typeface="Times New Roman" pitchFamily="18" charset="0"/>
                            <a:cs typeface="Times New Roman" pitchFamily="18" charset="0"/>
                          </a:rPr>
                          <m:t>n</m:t>
                        </m:r>
                        <m:r>
                          <m:rPr>
                            <m:nor/>
                          </m:rPr>
                          <a:rPr lang="en-US" b="0" i="0" dirty="0" smtClean="0">
                            <a:latin typeface="Times New Roman" pitchFamily="18" charset="0"/>
                            <a:cs typeface="Times New Roman" pitchFamily="18" charset="0"/>
                          </a:rPr>
                          <m:t>)</m:t>
                        </m:r>
                        <m:r>
                          <a:rPr lang="en-US" b="0" i="1" dirty="0" smtClean="0">
                            <a:latin typeface="Cambria Math"/>
                            <a:cs typeface="Times New Roman" pitchFamily="18" charset="0"/>
                          </a:rPr>
                          <m:t>  </m:t>
                        </m:r>
                      </m:e>
                    </m:func>
                  </m:oMath>
                </a14:m>
                <a:r>
                  <a:rPr lang="en-US" dirty="0" smtClean="0">
                    <a:latin typeface="Times New Roman" pitchFamily="18" charset="0"/>
                    <a:cs typeface="Times New Roman" pitchFamily="18" charset="0"/>
                  </a:rPr>
                  <a:t>=0 , </a:t>
                </a:r>
                <a:r>
                  <a:rPr lang="en-IN" dirty="0" smtClean="0">
                    <a:latin typeface="Times New Roman" pitchFamily="18" charset="0"/>
                    <a:cs typeface="Times New Roman" pitchFamily="18" charset="0"/>
                  </a:rPr>
                  <a:t>n </a:t>
                </a:r>
                <a:r>
                  <a:rPr lang="en-IN" dirty="0">
                    <a:latin typeface="Times New Roman" pitchFamily="18" charset="0"/>
                    <a:cs typeface="Times New Roman" pitchFamily="18" charset="0"/>
                  </a:rPr>
                  <a:t>≥0</a:t>
                </a:r>
              </a:p>
              <a:p>
                <a:pPr marL="0" indent="0" defTabSz="457200">
                  <a:lnSpc>
                    <a:spcPts val="4800"/>
                  </a:lnSpc>
                  <a:spcBef>
                    <a:spcPts val="0"/>
                  </a:spcBef>
                  <a:buSzTx/>
                  <a:buNone/>
                  <a:defRPr sz="2900">
                    <a:latin typeface="Times"/>
                    <a:ea typeface="Times"/>
                    <a:cs typeface="Times"/>
                    <a:sym typeface="Times"/>
                  </a:defRPr>
                </a:pPr>
                <a:endParaRPr lang="en-IN" dirty="0" smtClean="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endParaRPr lang="en-IN" dirty="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endParaRPr lang="en-IN" dirty="0" smtClean="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endParaRPr lang="en-IN" dirty="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endParaRPr lang="en-IN" dirty="0" smtClean="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endParaRPr lang="en-IN" dirty="0">
                  <a:latin typeface="Times New Roman" pitchFamily="18" charset="0"/>
                  <a:cs typeface="Times New Roman" pitchFamily="18" charset="0"/>
                </a:endParaRPr>
              </a:p>
              <a:p>
                <a:pPr marL="0" indent="0" defTabSz="457200">
                  <a:lnSpc>
                    <a:spcPts val="4800"/>
                  </a:lnSpc>
                  <a:spcBef>
                    <a:spcPts val="0"/>
                  </a:spcBef>
                  <a:buSzTx/>
                  <a:buNone/>
                  <a:defRPr sz="2900">
                    <a:latin typeface="Times"/>
                    <a:ea typeface="Times"/>
                    <a:cs typeface="Times"/>
                    <a:sym typeface="Times"/>
                  </a:defRPr>
                </a:pPr>
                <a:endParaRPr lang="en-IN" dirty="0">
                  <a:latin typeface="Times New Roman" pitchFamily="18" charset="0"/>
                  <a:cs typeface="Times New Roman" pitchFamily="18" charset="0"/>
                </a:endParaRPr>
              </a:p>
              <a:p>
                <a:endParaRPr lang="en-US" dirty="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525736" y="1780456"/>
                <a:ext cx="11881320" cy="7272808"/>
              </a:xfrm>
              <a:blipFill rotWithShape="1">
                <a:blip r:embed="rId2"/>
                <a:stretch>
                  <a:fillRect l="-1437" t="-20034" b="-23303"/>
                </a:stretch>
              </a:blipFill>
            </p:spPr>
            <p:txBody>
              <a:bodyPr/>
              <a:lstStyle/>
              <a:p>
                <a:r>
                  <a:rPr lang="en-US">
                    <a:noFill/>
                  </a:rPr>
                  <a:t> </a:t>
                </a:r>
              </a:p>
            </p:txBody>
          </p:sp>
        </mc:Fallback>
      </mc:AlternateContent>
    </p:spTree>
    <p:extLst>
      <p:ext uri="{BB962C8B-B14F-4D97-AF65-F5344CB8AC3E}">
        <p14:creationId xmlns:p14="http://schemas.microsoft.com/office/powerpoint/2010/main" val="398874805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ONTENTS"/>
          <p:cNvSpPr txBox="1">
            <a:spLocks noGrp="1"/>
          </p:cNvSpPr>
          <p:nvPr>
            <p:ph type="title"/>
          </p:nvPr>
        </p:nvSpPr>
        <p:spPr>
          <a:xfrm>
            <a:off x="952500" y="254000"/>
            <a:ext cx="11099800" cy="1357657"/>
          </a:xfrm>
          <a:prstGeom prst="rect">
            <a:avLst/>
          </a:prstGeom>
        </p:spPr>
        <p:txBody>
          <a:bodyPr/>
          <a:lstStyle>
            <a:lvl1pPr>
              <a:defRPr>
                <a:latin typeface="Times"/>
                <a:ea typeface="Times"/>
                <a:cs typeface="Times"/>
                <a:sym typeface="Times"/>
              </a:defRPr>
            </a:lvl1pPr>
          </a:lstStyle>
          <a:p>
            <a:r>
              <a:rPr sz="6000" b="1" i="1" dirty="0">
                <a:latin typeface="Times New Roman" pitchFamily="18" charset="0"/>
                <a:cs typeface="Times New Roman" pitchFamily="18" charset="0"/>
              </a:rPr>
              <a:t>CONTENTS</a:t>
            </a:r>
          </a:p>
        </p:txBody>
      </p:sp>
      <p:sp>
        <p:nvSpPr>
          <p:cNvPr id="123" name="Introduction…"/>
          <p:cNvSpPr txBox="1">
            <a:spLocks noGrp="1"/>
          </p:cNvSpPr>
          <p:nvPr>
            <p:ph type="body" idx="1"/>
          </p:nvPr>
        </p:nvSpPr>
        <p:spPr>
          <a:xfrm>
            <a:off x="453728" y="2356520"/>
            <a:ext cx="12025336" cy="6520780"/>
          </a:xfrm>
          <a:prstGeom prst="rect">
            <a:avLst/>
          </a:prstGeom>
        </p:spPr>
        <p:txBody>
          <a:bodyPr anchor="t">
            <a:normAutofit/>
          </a:bodyPr>
          <a:lstStyle/>
          <a:p>
            <a:pPr marL="333374" indent="-333374" algn="just">
              <a:lnSpc>
                <a:spcPct val="150000"/>
              </a:lnSpc>
              <a:spcBef>
                <a:spcPts val="0"/>
              </a:spcBef>
              <a:defRPr sz="3700" b="1"/>
            </a:pPr>
            <a:r>
              <a:rPr b="0" i="1" dirty="0">
                <a:latin typeface="Times New Roman" pitchFamily="18" charset="0"/>
                <a:cs typeface="Times New Roman" pitchFamily="18" charset="0"/>
              </a:rPr>
              <a:t>I</a:t>
            </a:r>
            <a:r>
              <a:rPr b="0" i="1" dirty="0">
                <a:latin typeface="Times New Roman" pitchFamily="18" charset="0"/>
                <a:ea typeface="Times"/>
                <a:cs typeface="Times New Roman" pitchFamily="18" charset="0"/>
                <a:sym typeface="Times"/>
              </a:rPr>
              <a:t>ntroduction</a:t>
            </a:r>
          </a:p>
          <a:p>
            <a:pPr marL="333374" indent="-333374" algn="just">
              <a:lnSpc>
                <a:spcPct val="150000"/>
              </a:lnSpc>
              <a:spcBef>
                <a:spcPts val="0"/>
              </a:spcBef>
              <a:defRPr sz="3700">
                <a:latin typeface="Times"/>
                <a:ea typeface="Times"/>
                <a:cs typeface="Times"/>
                <a:sym typeface="Times"/>
              </a:defRPr>
            </a:pPr>
            <a:r>
              <a:rPr i="1" dirty="0">
                <a:latin typeface="Times New Roman" pitchFamily="18" charset="0"/>
                <a:cs typeface="Times New Roman" pitchFamily="18" charset="0"/>
              </a:rPr>
              <a:t>Algorithm</a:t>
            </a:r>
          </a:p>
          <a:p>
            <a:pPr marL="333374" indent="-333374" algn="just">
              <a:lnSpc>
                <a:spcPct val="150000"/>
              </a:lnSpc>
              <a:spcBef>
                <a:spcPts val="0"/>
              </a:spcBef>
              <a:defRPr sz="3700">
                <a:latin typeface="Times"/>
                <a:ea typeface="Times"/>
                <a:cs typeface="Times"/>
                <a:sym typeface="Times"/>
              </a:defRPr>
            </a:pPr>
            <a:r>
              <a:rPr i="1" dirty="0" smtClean="0">
                <a:latin typeface="Times New Roman" pitchFamily="18" charset="0"/>
                <a:cs typeface="Times New Roman" pitchFamily="18" charset="0"/>
              </a:rPr>
              <a:t>Pseudo code </a:t>
            </a:r>
            <a:endParaRPr i="1" dirty="0">
              <a:latin typeface="Times New Roman" pitchFamily="18" charset="0"/>
              <a:cs typeface="Times New Roman" pitchFamily="18" charset="0"/>
            </a:endParaRPr>
          </a:p>
          <a:p>
            <a:pPr marL="333374" indent="-333374" algn="just">
              <a:lnSpc>
                <a:spcPct val="150000"/>
              </a:lnSpc>
              <a:spcBef>
                <a:spcPts val="0"/>
              </a:spcBef>
              <a:defRPr sz="3700">
                <a:latin typeface="Times"/>
                <a:ea typeface="Times"/>
                <a:cs typeface="Times"/>
                <a:sym typeface="Times"/>
              </a:defRPr>
            </a:pPr>
            <a:r>
              <a:rPr i="1" dirty="0">
                <a:latin typeface="Times New Roman" pitchFamily="18" charset="0"/>
                <a:cs typeface="Times New Roman" pitchFamily="18" charset="0"/>
              </a:rPr>
              <a:t>Performance Analysis</a:t>
            </a:r>
          </a:p>
          <a:p>
            <a:pPr marL="333374" indent="-333374" algn="just">
              <a:lnSpc>
                <a:spcPct val="150000"/>
              </a:lnSpc>
              <a:spcBef>
                <a:spcPts val="0"/>
              </a:spcBef>
              <a:defRPr sz="3700">
                <a:latin typeface="Times"/>
                <a:ea typeface="Times"/>
                <a:cs typeface="Times"/>
                <a:sym typeface="Times"/>
              </a:defRPr>
            </a:pPr>
            <a:r>
              <a:rPr i="1" dirty="0">
                <a:latin typeface="Times New Roman" pitchFamily="18" charset="0"/>
                <a:cs typeface="Times New Roman" pitchFamily="18" charset="0"/>
              </a:rPr>
              <a:t>Asymptotic Notations </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Introduction"/>
          <p:cNvSpPr txBox="1">
            <a:spLocks noGrp="1"/>
          </p:cNvSpPr>
          <p:nvPr>
            <p:ph type="title"/>
          </p:nvPr>
        </p:nvSpPr>
        <p:spPr>
          <a:xfrm>
            <a:off x="1029792" y="628328"/>
            <a:ext cx="11099800" cy="936104"/>
          </a:xfrm>
          <a:prstGeom prst="rect">
            <a:avLst/>
          </a:prstGeom>
        </p:spPr>
        <p:txBody>
          <a:bodyPr>
            <a:noAutofit/>
          </a:bodyPr>
          <a:lstStyle>
            <a:lvl1pPr>
              <a:defRPr sz="7100">
                <a:latin typeface="Times"/>
                <a:ea typeface="Times"/>
                <a:cs typeface="Times"/>
                <a:sym typeface="Times"/>
              </a:defRPr>
            </a:lvl1pPr>
          </a:lstStyle>
          <a:p>
            <a:r>
              <a:rPr sz="6600" b="1" i="1" dirty="0">
                <a:latin typeface="Times New Roman" pitchFamily="18" charset="0"/>
                <a:cs typeface="Times New Roman" pitchFamily="18" charset="0"/>
              </a:rPr>
              <a:t>Introduction</a:t>
            </a:r>
          </a:p>
        </p:txBody>
      </p:sp>
      <p:sp>
        <p:nvSpPr>
          <p:cNvPr id="126" name="WHATIS AN ALGORITHM?…"/>
          <p:cNvSpPr txBox="1">
            <a:spLocks noGrp="1"/>
          </p:cNvSpPr>
          <p:nvPr>
            <p:ph type="body" idx="1"/>
          </p:nvPr>
        </p:nvSpPr>
        <p:spPr>
          <a:xfrm>
            <a:off x="309712" y="1924472"/>
            <a:ext cx="12457384" cy="7488832"/>
          </a:xfrm>
          <a:prstGeom prst="rect">
            <a:avLst/>
          </a:prstGeom>
        </p:spPr>
        <p:txBody>
          <a:bodyPr anchor="t">
            <a:normAutofit/>
          </a:bodyPr>
          <a:lstStyle/>
          <a:p>
            <a:pPr marL="0" indent="0" defTabSz="457200">
              <a:lnSpc>
                <a:spcPts val="5200"/>
              </a:lnSpc>
              <a:spcBef>
                <a:spcPts val="0"/>
              </a:spcBef>
              <a:buSzTx/>
              <a:buNone/>
              <a:defRPr b="1">
                <a:latin typeface="Times"/>
                <a:ea typeface="Times"/>
                <a:cs typeface="Times"/>
                <a:sym typeface="Times"/>
              </a:defRPr>
            </a:pPr>
            <a:r>
              <a:rPr sz="3600" dirty="0">
                <a:latin typeface="Times New Roman" pitchFamily="18" charset="0"/>
                <a:cs typeface="Times New Roman" pitchFamily="18" charset="0"/>
              </a:rPr>
              <a:t>WHATIS AN ALGORITHM?</a:t>
            </a:r>
          </a:p>
          <a:p>
            <a:pPr marL="0" indent="0" defTabSz="457200">
              <a:lnSpc>
                <a:spcPts val="4800"/>
              </a:lnSpc>
              <a:spcBef>
                <a:spcPts val="0"/>
              </a:spcBef>
              <a:buSzTx/>
              <a:buNone/>
              <a:defRPr sz="2900">
                <a:latin typeface="Times"/>
                <a:ea typeface="Times"/>
                <a:cs typeface="Times"/>
                <a:sym typeface="Times"/>
              </a:defRPr>
            </a:pPr>
            <a:r>
              <a:rPr dirty="0" smtClean="0">
                <a:latin typeface="Times New Roman" pitchFamily="18" charset="0"/>
                <a:cs typeface="Times New Roman" pitchFamily="18" charset="0"/>
              </a:rPr>
              <a:t>Definition</a:t>
            </a:r>
            <a:r>
              <a:rPr dirty="0">
                <a:latin typeface="Times New Roman" pitchFamily="18" charset="0"/>
                <a:cs typeface="Times New Roman" pitchFamily="18" charset="0"/>
              </a:rPr>
              <a:t>: An algorithm is a finite set of instructions that, if followed, accomplishes a particular task. In addition, all algorithms should satisfy the following criteria</a:t>
            </a:r>
            <a:r>
              <a:rPr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properties</a:t>
            </a:r>
            <a:endParaRPr dirty="0">
              <a:latin typeface="Times New Roman" pitchFamily="18" charset="0"/>
              <a:cs typeface="Times New Roman" pitchFamily="18" charset="0"/>
            </a:endParaRPr>
          </a:p>
          <a:p>
            <a:pPr marL="575468" indent="-575468" defTabSz="457200">
              <a:lnSpc>
                <a:spcPts val="4800"/>
              </a:lnSpc>
              <a:spcBef>
                <a:spcPts val="0"/>
              </a:spcBef>
              <a:buSzPct val="100000"/>
              <a:buAutoNum type="arabicPeriod"/>
              <a:defRPr sz="2900">
                <a:latin typeface="Times"/>
                <a:ea typeface="Times"/>
                <a:cs typeface="Times"/>
                <a:sym typeface="Times"/>
              </a:defRPr>
            </a:pPr>
            <a:r>
              <a:rPr b="1" dirty="0">
                <a:latin typeface="Times New Roman" pitchFamily="18" charset="0"/>
                <a:cs typeface="Times New Roman" pitchFamily="18" charset="0"/>
              </a:rPr>
              <a:t>Input. </a:t>
            </a:r>
            <a:r>
              <a:rPr dirty="0">
                <a:latin typeface="Times New Roman" pitchFamily="18" charset="0"/>
                <a:cs typeface="Times New Roman" pitchFamily="18" charset="0"/>
              </a:rPr>
              <a:t>Zero or more quantities are externally supplied. </a:t>
            </a:r>
            <a:endParaRPr lang="en-US" dirty="0" smtClean="0">
              <a:latin typeface="Times New Roman" pitchFamily="18" charset="0"/>
              <a:cs typeface="Times New Roman" pitchFamily="18" charset="0"/>
            </a:endParaRPr>
          </a:p>
          <a:p>
            <a:pPr marL="575468" indent="-575468" defTabSz="457200">
              <a:lnSpc>
                <a:spcPts val="4800"/>
              </a:lnSpc>
              <a:spcBef>
                <a:spcPts val="0"/>
              </a:spcBef>
              <a:buSzPct val="100000"/>
              <a:buAutoNum type="arabicPeriod"/>
              <a:defRPr sz="2900">
                <a:latin typeface="Times"/>
                <a:ea typeface="Times"/>
                <a:cs typeface="Times"/>
                <a:sym typeface="Times"/>
              </a:defRPr>
            </a:pPr>
            <a:r>
              <a:rPr b="1" dirty="0" smtClean="0">
                <a:latin typeface="Times New Roman" pitchFamily="18" charset="0"/>
                <a:cs typeface="Times New Roman" pitchFamily="18" charset="0"/>
              </a:rPr>
              <a:t>Output</a:t>
            </a:r>
            <a:r>
              <a:rPr dirty="0">
                <a:latin typeface="Times New Roman" pitchFamily="18" charset="0"/>
                <a:cs typeface="Times New Roman" pitchFamily="18" charset="0"/>
              </a:rPr>
              <a:t>. At least one quantity is produced. </a:t>
            </a:r>
          </a:p>
          <a:p>
            <a:pPr marL="575468" indent="-575468" defTabSz="457200">
              <a:lnSpc>
                <a:spcPts val="4800"/>
              </a:lnSpc>
              <a:spcBef>
                <a:spcPts val="0"/>
              </a:spcBef>
              <a:buSzPct val="100000"/>
              <a:buAutoNum type="arabicPeriod"/>
              <a:defRPr sz="2900">
                <a:latin typeface="Times"/>
                <a:ea typeface="Times"/>
                <a:cs typeface="Times"/>
                <a:sym typeface="Times"/>
              </a:defRPr>
            </a:pPr>
            <a:r>
              <a:rPr b="1" dirty="0">
                <a:latin typeface="Times New Roman" pitchFamily="18" charset="0"/>
                <a:cs typeface="Times New Roman" pitchFamily="18" charset="0"/>
              </a:rPr>
              <a:t>Definiteness.</a:t>
            </a:r>
            <a:r>
              <a:rPr dirty="0">
                <a:latin typeface="Times New Roman" pitchFamily="18" charset="0"/>
                <a:cs typeface="Times New Roman" pitchFamily="18" charset="0"/>
              </a:rPr>
              <a:t> Each instruction is clear and unambiguous. </a:t>
            </a:r>
            <a:endParaRPr lang="en-US" dirty="0" smtClean="0">
              <a:latin typeface="Times New Roman" pitchFamily="18" charset="0"/>
              <a:cs typeface="Times New Roman" pitchFamily="18" charset="0"/>
            </a:endParaRPr>
          </a:p>
          <a:p>
            <a:pPr marL="575468" indent="-575468" defTabSz="457200">
              <a:lnSpc>
                <a:spcPts val="4800"/>
              </a:lnSpc>
              <a:spcBef>
                <a:spcPts val="0"/>
              </a:spcBef>
              <a:buSzPct val="100000"/>
              <a:buAutoNum type="arabicPeriod"/>
              <a:defRPr sz="2900">
                <a:latin typeface="Times"/>
                <a:ea typeface="Times"/>
                <a:cs typeface="Times"/>
                <a:sym typeface="Times"/>
              </a:defRPr>
            </a:pPr>
            <a:r>
              <a:rPr b="1" dirty="0" smtClean="0">
                <a:latin typeface="Times New Roman" pitchFamily="18" charset="0"/>
                <a:cs typeface="Times New Roman" pitchFamily="18" charset="0"/>
              </a:rPr>
              <a:t>Finiteness</a:t>
            </a:r>
            <a:r>
              <a:rPr b="1" dirty="0">
                <a:latin typeface="Times New Roman" pitchFamily="18" charset="0"/>
                <a:cs typeface="Times New Roman" pitchFamily="18" charset="0"/>
              </a:rPr>
              <a:t>.</a:t>
            </a:r>
            <a:r>
              <a:rPr dirty="0">
                <a:latin typeface="Times New Roman" pitchFamily="18" charset="0"/>
                <a:cs typeface="Times New Roman" pitchFamily="18" charset="0"/>
              </a:rPr>
              <a:t> If we trace out the instructions of an algorithm, then for all cases, the algorithm terminates after a finite number of steps.</a:t>
            </a:r>
          </a:p>
          <a:p>
            <a:pPr marL="575468" indent="-575468" defTabSz="457200">
              <a:lnSpc>
                <a:spcPts val="4800"/>
              </a:lnSpc>
              <a:spcBef>
                <a:spcPts val="0"/>
              </a:spcBef>
              <a:buSzPct val="100000"/>
              <a:buAutoNum type="arabicPeriod"/>
              <a:defRPr sz="2900">
                <a:latin typeface="Times"/>
                <a:ea typeface="Times"/>
                <a:cs typeface="Times"/>
                <a:sym typeface="Times"/>
              </a:defRPr>
            </a:pPr>
            <a:r>
              <a:rPr b="1" dirty="0">
                <a:latin typeface="Times New Roman" pitchFamily="18" charset="0"/>
                <a:cs typeface="Times New Roman" pitchFamily="18" charset="0"/>
              </a:rPr>
              <a:t>Effectiveness.</a:t>
            </a:r>
            <a:r>
              <a:rPr dirty="0">
                <a:latin typeface="Times New Roman" pitchFamily="18" charset="0"/>
                <a:cs typeface="Times New Roman" pitchFamily="18" charset="0"/>
              </a:rPr>
              <a:t> Every instruction must very basic so that it can be carried out, in principle, by a person using only pencil &amp; paper.</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Areas of study of Algorithm:…"/>
          <p:cNvSpPr txBox="1">
            <a:spLocks noGrp="1"/>
          </p:cNvSpPr>
          <p:nvPr>
            <p:ph type="body" idx="1"/>
          </p:nvPr>
        </p:nvSpPr>
        <p:spPr>
          <a:xfrm>
            <a:off x="309712" y="268288"/>
            <a:ext cx="12313368" cy="9289032"/>
          </a:xfrm>
          <a:prstGeom prst="rect">
            <a:avLst/>
          </a:prstGeom>
        </p:spPr>
        <p:txBody>
          <a:bodyPr anchor="t">
            <a:normAutofit/>
          </a:bodyPr>
          <a:lstStyle/>
          <a:p>
            <a:pPr marL="0" indent="0" defTabSz="457200">
              <a:lnSpc>
                <a:spcPts val="5200"/>
              </a:lnSpc>
              <a:spcBef>
                <a:spcPts val="0"/>
              </a:spcBef>
              <a:buSzTx/>
              <a:buNone/>
              <a:defRPr b="1">
                <a:latin typeface="Times"/>
                <a:ea typeface="Times"/>
                <a:cs typeface="Times"/>
                <a:sym typeface="Times"/>
              </a:defRPr>
            </a:pPr>
            <a:r>
              <a:rPr sz="3600" i="1" dirty="0">
                <a:latin typeface="Times New Roman" pitchFamily="18" charset="0"/>
                <a:cs typeface="Times New Roman" pitchFamily="18" charset="0"/>
              </a:rPr>
              <a:t>Areas of study of Algorithm</a:t>
            </a:r>
            <a:r>
              <a:rPr dirty="0">
                <a:latin typeface="Times New Roman" pitchFamily="18" charset="0"/>
                <a:cs typeface="Times New Roman" pitchFamily="18" charset="0"/>
              </a:rPr>
              <a:t>: </a:t>
            </a:r>
          </a:p>
          <a:p>
            <a:pPr marL="388937" indent="-388937" defTabSz="457200">
              <a:lnSpc>
                <a:spcPts val="4700"/>
              </a:lnSpc>
              <a:spcBef>
                <a:spcPts val="0"/>
              </a:spcBef>
              <a:defRPr sz="2800">
                <a:latin typeface="Times"/>
                <a:ea typeface="Times"/>
                <a:cs typeface="Times"/>
                <a:sym typeface="Times"/>
              </a:defRPr>
            </a:pPr>
            <a:r>
              <a:rPr b="1" u="sng" dirty="0">
                <a:latin typeface="Times New Roman" pitchFamily="18" charset="0"/>
                <a:cs typeface="Times New Roman" pitchFamily="18" charset="0"/>
              </a:rPr>
              <a:t>How to device or design an algorithm</a:t>
            </a:r>
            <a:r>
              <a:rPr dirty="0">
                <a:latin typeface="Times New Roman" pitchFamily="18" charset="0"/>
                <a:cs typeface="Times New Roman" pitchFamily="18" charset="0"/>
              </a:rPr>
              <a:t>– It includes the study of various design techniques and helps in writing algorithms using the existing design techniques like divide and conquer. </a:t>
            </a:r>
          </a:p>
          <a:p>
            <a:pPr marL="388937" indent="-388937" defTabSz="457200">
              <a:lnSpc>
                <a:spcPts val="4700"/>
              </a:lnSpc>
              <a:spcBef>
                <a:spcPts val="0"/>
              </a:spcBef>
              <a:defRPr sz="2800">
                <a:latin typeface="Times"/>
                <a:ea typeface="Times"/>
                <a:cs typeface="Times"/>
                <a:sym typeface="Times"/>
              </a:defRPr>
            </a:pPr>
            <a:r>
              <a:rPr dirty="0">
                <a:latin typeface="Times New Roman" pitchFamily="18" charset="0"/>
                <a:cs typeface="Times New Roman" pitchFamily="18" charset="0"/>
              </a:rPr>
              <a:t> </a:t>
            </a:r>
            <a:r>
              <a:rPr b="1" u="sng" dirty="0">
                <a:latin typeface="Times New Roman" pitchFamily="18" charset="0"/>
                <a:cs typeface="Times New Roman" pitchFamily="18" charset="0"/>
              </a:rPr>
              <a:t>How to validate an algorithm</a:t>
            </a:r>
            <a:r>
              <a:rPr dirty="0">
                <a:latin typeface="Times New Roman" pitchFamily="18" charset="0"/>
                <a:cs typeface="Times New Roman" pitchFamily="18" charset="0"/>
              </a:rPr>
              <a:t>– After the algorithm is written it is necessary to check the </a:t>
            </a:r>
            <a:r>
              <a:rPr b="1" dirty="0">
                <a:latin typeface="Times New Roman" pitchFamily="18" charset="0"/>
                <a:cs typeface="Times New Roman" pitchFamily="18" charset="0"/>
              </a:rPr>
              <a:t>correctness of the algorithm </a:t>
            </a:r>
            <a:r>
              <a:rPr dirty="0" smtClean="0">
                <a:latin typeface="Times New Roman" pitchFamily="18" charset="0"/>
                <a:cs typeface="Times New Roman" pitchFamily="18" charset="0"/>
              </a:rPr>
              <a:t>i.e. </a:t>
            </a:r>
            <a:r>
              <a:rPr dirty="0">
                <a:latin typeface="Times New Roman" pitchFamily="18" charset="0"/>
                <a:cs typeface="Times New Roman" pitchFamily="18" charset="0"/>
              </a:rPr>
              <a:t>for each input correct output is produced, known as </a:t>
            </a:r>
            <a:r>
              <a:rPr b="1" dirty="0">
                <a:latin typeface="Times New Roman" pitchFamily="18" charset="0"/>
                <a:cs typeface="Times New Roman" pitchFamily="18" charset="0"/>
              </a:rPr>
              <a:t>algorithm validation</a:t>
            </a:r>
            <a:r>
              <a:rPr dirty="0">
                <a:latin typeface="Times New Roman" pitchFamily="18" charset="0"/>
                <a:cs typeface="Times New Roman" pitchFamily="18" charset="0"/>
              </a:rPr>
              <a:t>. The </a:t>
            </a:r>
            <a:r>
              <a:rPr b="1" dirty="0">
                <a:latin typeface="Times New Roman" pitchFamily="18" charset="0"/>
                <a:cs typeface="Times New Roman" pitchFamily="18" charset="0"/>
              </a:rPr>
              <a:t>second phase </a:t>
            </a:r>
            <a:r>
              <a:rPr dirty="0">
                <a:latin typeface="Times New Roman" pitchFamily="18" charset="0"/>
                <a:cs typeface="Times New Roman" pitchFamily="18" charset="0"/>
              </a:rPr>
              <a:t>is writing a program known as program proving or program verification. </a:t>
            </a:r>
          </a:p>
          <a:p>
            <a:pPr marL="388937" indent="-388937" defTabSz="457200">
              <a:lnSpc>
                <a:spcPts val="4700"/>
              </a:lnSpc>
              <a:spcBef>
                <a:spcPts val="0"/>
              </a:spcBef>
              <a:defRPr sz="2800">
                <a:latin typeface="Times"/>
                <a:ea typeface="Times"/>
                <a:cs typeface="Times"/>
                <a:sym typeface="Times"/>
              </a:defRPr>
            </a:pPr>
            <a:r>
              <a:rPr dirty="0">
                <a:latin typeface="Times New Roman" pitchFamily="18" charset="0"/>
                <a:cs typeface="Times New Roman" pitchFamily="18" charset="0"/>
              </a:rPr>
              <a:t> </a:t>
            </a:r>
            <a:r>
              <a:rPr b="1" u="sng" dirty="0">
                <a:latin typeface="Times New Roman" pitchFamily="18" charset="0"/>
                <a:cs typeface="Times New Roman" pitchFamily="18" charset="0"/>
              </a:rPr>
              <a:t>How to analysis an algorithm</a:t>
            </a:r>
            <a:r>
              <a:rPr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dirty="0" smtClean="0">
                <a:latin typeface="Times New Roman" pitchFamily="18" charset="0"/>
                <a:cs typeface="Times New Roman" pitchFamily="18" charset="0"/>
              </a:rPr>
              <a:t>It </a:t>
            </a:r>
            <a:r>
              <a:rPr dirty="0">
                <a:latin typeface="Times New Roman" pitchFamily="18" charset="0"/>
                <a:cs typeface="Times New Roman" pitchFamily="18" charset="0"/>
              </a:rPr>
              <a:t>is known as analysis of algorithms or performance analysis, refers to the task of calculating </a:t>
            </a:r>
            <a:r>
              <a:rPr b="1" i="1" dirty="0">
                <a:latin typeface="Times New Roman" pitchFamily="18" charset="0"/>
                <a:cs typeface="Times New Roman" pitchFamily="18" charset="0"/>
              </a:rPr>
              <a:t>time and space complexity </a:t>
            </a:r>
            <a:r>
              <a:rPr dirty="0">
                <a:latin typeface="Times New Roman" pitchFamily="18" charset="0"/>
                <a:cs typeface="Times New Roman" pitchFamily="18" charset="0"/>
              </a:rPr>
              <a:t>of the algorithm. </a:t>
            </a:r>
          </a:p>
          <a:p>
            <a:pPr marL="388937" indent="-388937" defTabSz="457200">
              <a:lnSpc>
                <a:spcPts val="4700"/>
              </a:lnSpc>
              <a:spcBef>
                <a:spcPts val="0"/>
              </a:spcBef>
              <a:defRPr sz="2800">
                <a:latin typeface="Times"/>
                <a:ea typeface="Times"/>
                <a:cs typeface="Times"/>
                <a:sym typeface="Times"/>
              </a:defRPr>
            </a:pPr>
            <a:r>
              <a:rPr dirty="0">
                <a:latin typeface="Times New Roman" pitchFamily="18" charset="0"/>
                <a:cs typeface="Times New Roman" pitchFamily="18" charset="0"/>
              </a:rPr>
              <a:t> </a:t>
            </a:r>
            <a:r>
              <a:rPr b="1" u="sng" dirty="0">
                <a:latin typeface="Times New Roman" pitchFamily="18" charset="0"/>
                <a:cs typeface="Times New Roman" pitchFamily="18" charset="0"/>
              </a:rPr>
              <a:t>How to test a program </a:t>
            </a:r>
            <a:r>
              <a:rPr dirty="0">
                <a:latin typeface="Times New Roman" pitchFamily="18" charset="0"/>
                <a:cs typeface="Times New Roman" pitchFamily="18" charset="0"/>
              </a:rPr>
              <a:t>– It consists of two phases .  </a:t>
            </a:r>
          </a:p>
          <a:p>
            <a:pPr marL="1544637" indent="-388937" defTabSz="457200">
              <a:lnSpc>
                <a:spcPts val="4700"/>
              </a:lnSpc>
              <a:spcBef>
                <a:spcPts val="0"/>
              </a:spcBef>
              <a:buSzPct val="50000"/>
              <a:buBlip>
                <a:blip r:embed="rId2"/>
              </a:buBlip>
              <a:defRPr sz="2800">
                <a:latin typeface="Times"/>
                <a:ea typeface="Times"/>
                <a:cs typeface="Times"/>
                <a:sym typeface="Times"/>
              </a:defRPr>
            </a:pPr>
            <a:r>
              <a:rPr dirty="0">
                <a:latin typeface="Times New Roman" pitchFamily="18" charset="0"/>
                <a:cs typeface="Times New Roman" pitchFamily="18" charset="0"/>
              </a:rPr>
              <a:t>       </a:t>
            </a:r>
            <a:r>
              <a:rPr b="1" i="1" dirty="0">
                <a:latin typeface="Times New Roman" pitchFamily="18" charset="0"/>
                <a:cs typeface="Times New Roman" pitchFamily="18" charset="0"/>
              </a:rPr>
              <a:t>Debugging</a:t>
            </a:r>
            <a:r>
              <a:rPr dirty="0">
                <a:latin typeface="Times New Roman" pitchFamily="18" charset="0"/>
                <a:cs typeface="Times New Roman" pitchFamily="18" charset="0"/>
              </a:rPr>
              <a:t> is detection and correction of errors.</a:t>
            </a:r>
          </a:p>
          <a:p>
            <a:pPr marL="1544637" indent="-388937" defTabSz="457200">
              <a:lnSpc>
                <a:spcPts val="4700"/>
              </a:lnSpc>
              <a:spcBef>
                <a:spcPts val="0"/>
              </a:spcBef>
              <a:buSzPct val="50000"/>
              <a:buBlip>
                <a:blip r:embed="rId2"/>
              </a:buBlip>
              <a:defRPr sz="2800">
                <a:latin typeface="Times"/>
                <a:ea typeface="Times"/>
                <a:cs typeface="Times"/>
                <a:sym typeface="Times"/>
              </a:defRPr>
            </a:pPr>
            <a:r>
              <a:rPr b="1" i="1" dirty="0">
                <a:latin typeface="Times New Roman" pitchFamily="18" charset="0"/>
                <a:cs typeface="Times New Roman" pitchFamily="18" charset="0"/>
              </a:rPr>
              <a:t>        Profiling </a:t>
            </a:r>
            <a:r>
              <a:rPr dirty="0">
                <a:latin typeface="Times New Roman" pitchFamily="18" charset="0"/>
                <a:cs typeface="Times New Roman" pitchFamily="18" charset="0"/>
              </a:rPr>
              <a:t>or performance measurement is the actual amount of time      required by the program to compute the result.</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9792" y="2068488"/>
            <a:ext cx="11099800" cy="4086200"/>
          </a:xfrm>
        </p:spPr>
        <p:txBody>
          <a:bodyPr>
            <a:normAutofit/>
          </a:bodyPr>
          <a:lstStyle/>
          <a:p>
            <a:pPr marL="0" indent="0" algn="ctr">
              <a:buNone/>
            </a:pPr>
            <a:r>
              <a:rPr lang="en-US" sz="8000" b="1" i="1" dirty="0">
                <a:latin typeface="Times New Roman" pitchFamily="18" charset="0"/>
                <a:cs typeface="Times New Roman" pitchFamily="18" charset="0"/>
              </a:rPr>
              <a:t>Pseudo-Code for writing Algorithms</a:t>
            </a:r>
          </a:p>
        </p:txBody>
      </p:sp>
    </p:spTree>
    <p:extLst>
      <p:ext uri="{BB962C8B-B14F-4D97-AF65-F5344CB8AC3E}">
        <p14:creationId xmlns:p14="http://schemas.microsoft.com/office/powerpoint/2010/main" val="424498003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lgorithm Specification:"/>
          <p:cNvSpPr txBox="1">
            <a:spLocks noGrp="1"/>
          </p:cNvSpPr>
          <p:nvPr>
            <p:ph type="title"/>
          </p:nvPr>
        </p:nvSpPr>
        <p:spPr>
          <a:xfrm>
            <a:off x="952500" y="679400"/>
            <a:ext cx="11099800" cy="741016"/>
          </a:xfrm>
          <a:prstGeom prst="rect">
            <a:avLst/>
          </a:prstGeom>
        </p:spPr>
        <p:txBody>
          <a:bodyPr>
            <a:noAutofit/>
          </a:bodyPr>
          <a:lstStyle>
            <a:lvl1pPr algn="l" defTabSz="457200">
              <a:lnSpc>
                <a:spcPts val="5700"/>
              </a:lnSpc>
              <a:defRPr sz="3600">
                <a:latin typeface="Times"/>
                <a:ea typeface="Times"/>
                <a:cs typeface="Times"/>
                <a:sym typeface="Times"/>
              </a:defRPr>
            </a:lvl1pPr>
          </a:lstStyle>
          <a:p>
            <a:pPr algn="ctr"/>
            <a:r>
              <a:rPr sz="6600" b="1" i="1" dirty="0">
                <a:latin typeface="Times New Roman" pitchFamily="18" charset="0"/>
                <a:cs typeface="Times New Roman" pitchFamily="18" charset="0"/>
              </a:rPr>
              <a:t>Algorithm Specification: </a:t>
            </a:r>
          </a:p>
        </p:txBody>
      </p:sp>
      <p:sp>
        <p:nvSpPr>
          <p:cNvPr id="131" name="Algorithm can be described in three ways.…"/>
          <p:cNvSpPr txBox="1">
            <a:spLocks noGrp="1"/>
          </p:cNvSpPr>
          <p:nvPr>
            <p:ph type="body" idx="1"/>
          </p:nvPr>
        </p:nvSpPr>
        <p:spPr>
          <a:xfrm>
            <a:off x="309712" y="2428527"/>
            <a:ext cx="12241360" cy="4680521"/>
          </a:xfrm>
          <a:prstGeom prst="rect">
            <a:avLst/>
          </a:prstGeom>
        </p:spPr>
        <p:txBody>
          <a:bodyPr anchor="t">
            <a:normAutofit/>
          </a:bodyPr>
          <a:lstStyle/>
          <a:p>
            <a:pPr marL="0" indent="0" defTabSz="457200">
              <a:lnSpc>
                <a:spcPts val="4700"/>
              </a:lnSpc>
              <a:spcBef>
                <a:spcPts val="0"/>
              </a:spcBef>
              <a:buSzTx/>
              <a:buNone/>
              <a:defRPr sz="2800">
                <a:latin typeface="Times"/>
                <a:ea typeface="Times"/>
                <a:cs typeface="Times"/>
                <a:sym typeface="Times"/>
              </a:defRPr>
            </a:pPr>
            <a:r>
              <a:rPr dirty="0">
                <a:latin typeface="Times New Roman" pitchFamily="18" charset="0"/>
                <a:cs typeface="Times New Roman" pitchFamily="18" charset="0"/>
              </a:rPr>
              <a:t>Algorithm can be described in three ways. </a:t>
            </a:r>
          </a:p>
          <a:p>
            <a:pPr marL="555625" indent="-555625" defTabSz="457200">
              <a:lnSpc>
                <a:spcPts val="4700"/>
              </a:lnSpc>
              <a:spcBef>
                <a:spcPts val="0"/>
              </a:spcBef>
              <a:buSzPct val="100000"/>
              <a:buAutoNum type="arabicPeriod"/>
              <a:defRPr sz="2800">
                <a:latin typeface="Times"/>
                <a:ea typeface="Times"/>
                <a:cs typeface="Times"/>
                <a:sym typeface="Times"/>
              </a:defRPr>
            </a:pPr>
            <a:r>
              <a:rPr dirty="0" smtClean="0">
                <a:latin typeface="Times New Roman" pitchFamily="18" charset="0"/>
                <a:cs typeface="Times New Roman" pitchFamily="18" charset="0"/>
              </a:rPr>
              <a:t> </a:t>
            </a:r>
            <a:r>
              <a:rPr dirty="0">
                <a:latin typeface="Times New Roman" pitchFamily="18" charset="0"/>
                <a:cs typeface="Times New Roman" pitchFamily="18" charset="0"/>
              </a:rPr>
              <a:t>Natural language like </a:t>
            </a:r>
            <a:r>
              <a:rPr b="1" i="1" dirty="0">
                <a:latin typeface="Times New Roman" pitchFamily="18" charset="0"/>
                <a:cs typeface="Times New Roman" pitchFamily="18" charset="0"/>
              </a:rPr>
              <a:t>English:</a:t>
            </a:r>
            <a:r>
              <a:rPr dirty="0">
                <a:latin typeface="Times New Roman" pitchFamily="18" charset="0"/>
                <a:cs typeface="Times New Roman" pitchFamily="18" charset="0"/>
              </a:rPr>
              <a:t> </a:t>
            </a:r>
          </a:p>
          <a:p>
            <a:pPr marL="555625" indent="-555625" defTabSz="457200">
              <a:lnSpc>
                <a:spcPts val="4700"/>
              </a:lnSpc>
              <a:spcBef>
                <a:spcPts val="0"/>
              </a:spcBef>
              <a:buSzPct val="100000"/>
              <a:buAutoNum type="arabicPeriod"/>
              <a:defRPr sz="2800">
                <a:latin typeface="Times"/>
                <a:ea typeface="Times"/>
                <a:cs typeface="Times"/>
                <a:sym typeface="Times"/>
              </a:defRPr>
            </a:pPr>
            <a:r>
              <a:rPr dirty="0">
                <a:latin typeface="Times New Roman" pitchFamily="18" charset="0"/>
                <a:cs typeface="Times New Roman" pitchFamily="18" charset="0"/>
              </a:rPr>
              <a:t> Graphic representation called </a:t>
            </a:r>
            <a:r>
              <a:rPr b="1" i="1" dirty="0">
                <a:latin typeface="Times New Roman" pitchFamily="18" charset="0"/>
                <a:cs typeface="Times New Roman" pitchFamily="18" charset="0"/>
              </a:rPr>
              <a:t>flowchart</a:t>
            </a:r>
            <a:r>
              <a:rPr dirty="0">
                <a:latin typeface="Times New Roman" pitchFamily="18" charset="0"/>
                <a:cs typeface="Times New Roman" pitchFamily="18" charset="0"/>
              </a:rPr>
              <a:t>: This method will work well when the algorithm is small&amp; simple.</a:t>
            </a:r>
          </a:p>
          <a:p>
            <a:pPr marL="555625" indent="-555625" defTabSz="457200">
              <a:lnSpc>
                <a:spcPts val="4700"/>
              </a:lnSpc>
              <a:spcBef>
                <a:spcPts val="0"/>
              </a:spcBef>
              <a:buSzPct val="100000"/>
              <a:buAutoNum type="arabicPeriod"/>
              <a:defRPr sz="2800">
                <a:latin typeface="Times"/>
                <a:ea typeface="Times"/>
                <a:cs typeface="Times"/>
                <a:sym typeface="Times"/>
              </a:defRPr>
            </a:pPr>
            <a:r>
              <a:rPr dirty="0">
                <a:latin typeface="Times New Roman" pitchFamily="18" charset="0"/>
                <a:cs typeface="Times New Roman" pitchFamily="18" charset="0"/>
              </a:rPr>
              <a:t>  </a:t>
            </a:r>
            <a:r>
              <a:rPr b="1" i="1" dirty="0">
                <a:latin typeface="Times New Roman" pitchFamily="18" charset="0"/>
                <a:cs typeface="Times New Roman" pitchFamily="18" charset="0"/>
              </a:rPr>
              <a:t>Pseudo-code Method</a:t>
            </a:r>
            <a:r>
              <a:rPr dirty="0">
                <a:latin typeface="Times New Roman" pitchFamily="18" charset="0"/>
                <a:cs typeface="Times New Roman" pitchFamily="18" charset="0"/>
              </a:rPr>
              <a:t>: In this method, we should typically describe algorithms as program, which resembles language like Pascal </a:t>
            </a:r>
            <a:r>
              <a:rPr dirty="0" smtClean="0">
                <a:latin typeface="Times New Roman" pitchFamily="18" charset="0"/>
                <a:cs typeface="Times New Roman" pitchFamily="18" charset="0"/>
              </a:rPr>
              <a:t>&amp;</a:t>
            </a:r>
            <a:r>
              <a:rPr lang="en-US" dirty="0" smtClean="0">
                <a:latin typeface="Times New Roman" pitchFamily="18" charset="0"/>
                <a:cs typeface="Times New Roman" pitchFamily="18" charset="0"/>
              </a:rPr>
              <a:t> </a:t>
            </a:r>
            <a:r>
              <a:rPr dirty="0" smtClean="0">
                <a:latin typeface="Times New Roman" pitchFamily="18" charset="0"/>
                <a:cs typeface="Times New Roman" pitchFamily="18" charset="0"/>
              </a:rPr>
              <a:t>algol</a:t>
            </a:r>
            <a:r>
              <a:rPr dirty="0">
                <a:latin typeface="Times New Roman" pitchFamily="18" charset="0"/>
                <a:cs typeface="Times New Roman" pitchFamily="18" charset="0"/>
              </a:rPr>
              <a:t>.</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seudo-Code for writing Algorithms:"/>
          <p:cNvSpPr txBox="1">
            <a:spLocks noGrp="1"/>
          </p:cNvSpPr>
          <p:nvPr>
            <p:ph type="title"/>
          </p:nvPr>
        </p:nvSpPr>
        <p:spPr>
          <a:xfrm>
            <a:off x="1029792" y="628328"/>
            <a:ext cx="11099800" cy="648072"/>
          </a:xfrm>
          <a:prstGeom prst="rect">
            <a:avLst/>
          </a:prstGeom>
        </p:spPr>
        <p:txBody>
          <a:bodyPr>
            <a:noAutofit/>
          </a:bodyPr>
          <a:lstStyle>
            <a:lvl1pPr algn="l" defTabSz="457200">
              <a:lnSpc>
                <a:spcPts val="5700"/>
              </a:lnSpc>
              <a:defRPr sz="3600" b="1">
                <a:latin typeface="Times"/>
                <a:ea typeface="Times"/>
                <a:cs typeface="Times"/>
                <a:sym typeface="Times"/>
              </a:defRPr>
            </a:lvl1pPr>
          </a:lstStyle>
          <a:p>
            <a:pPr algn="ctr"/>
            <a:r>
              <a:rPr sz="4000" dirty="0">
                <a:latin typeface="Times New Roman" pitchFamily="18" charset="0"/>
                <a:cs typeface="Times New Roman" pitchFamily="18" charset="0"/>
              </a:rPr>
              <a:t>Pseudo-Code for writing Algorithms: </a:t>
            </a:r>
          </a:p>
        </p:txBody>
      </p:sp>
      <p:sp>
        <p:nvSpPr>
          <p:cNvPr id="134" name="Comments begin with // and continue until the end of line.…"/>
          <p:cNvSpPr txBox="1">
            <a:spLocks noGrp="1"/>
          </p:cNvSpPr>
          <p:nvPr>
            <p:ph type="body" idx="1"/>
          </p:nvPr>
        </p:nvSpPr>
        <p:spPr>
          <a:xfrm>
            <a:off x="93688" y="1204392"/>
            <a:ext cx="12745416" cy="8549208"/>
          </a:xfrm>
          <a:prstGeom prst="rect">
            <a:avLst/>
          </a:prstGeom>
        </p:spPr>
        <p:txBody>
          <a:bodyPr anchor="t">
            <a:noAutofit/>
          </a:bodyPr>
          <a:lstStyle/>
          <a:p>
            <a:pPr marL="522287" indent="-522287" defTabSz="429768">
              <a:lnSpc>
                <a:spcPts val="4400"/>
              </a:lnSpc>
              <a:spcBef>
                <a:spcPts val="0"/>
              </a:spcBef>
              <a:buSzPct val="100000"/>
              <a:buAutoNum type="arabicPeriod"/>
              <a:defRPr sz="2632">
                <a:latin typeface="Times"/>
                <a:ea typeface="Times"/>
                <a:cs typeface="Times"/>
                <a:sym typeface="Times"/>
              </a:defRPr>
            </a:pPr>
            <a:r>
              <a:rPr dirty="0">
                <a:latin typeface="Times New Roman" pitchFamily="18" charset="0"/>
                <a:cs typeface="Times New Roman" pitchFamily="18" charset="0"/>
              </a:rPr>
              <a:t>Comments begin with // and continue until the end of line. </a:t>
            </a:r>
          </a:p>
          <a:p>
            <a:pPr marL="522287" indent="-522287" defTabSz="429768">
              <a:lnSpc>
                <a:spcPts val="4400"/>
              </a:lnSpc>
              <a:spcBef>
                <a:spcPts val="0"/>
              </a:spcBef>
              <a:buSzPct val="100000"/>
              <a:buAutoNum type="arabicPeriod"/>
              <a:defRPr sz="2632">
                <a:latin typeface="Times"/>
                <a:ea typeface="Times"/>
                <a:cs typeface="Times"/>
                <a:sym typeface="Times"/>
              </a:defRPr>
            </a:pPr>
            <a:r>
              <a:rPr dirty="0">
                <a:latin typeface="Times New Roman" pitchFamily="18" charset="0"/>
                <a:cs typeface="Times New Roman" pitchFamily="18" charset="0"/>
              </a:rPr>
              <a:t>Blocks are indicated with matching braces {and}. </a:t>
            </a:r>
          </a:p>
          <a:p>
            <a:pPr marL="522287" indent="-522287" defTabSz="429768">
              <a:lnSpc>
                <a:spcPts val="4400"/>
              </a:lnSpc>
              <a:spcBef>
                <a:spcPts val="0"/>
              </a:spcBef>
              <a:buSzPct val="100000"/>
              <a:buAutoNum type="arabicPeriod"/>
              <a:defRPr sz="2632">
                <a:latin typeface="Times"/>
                <a:ea typeface="Times"/>
                <a:cs typeface="Times"/>
                <a:sym typeface="Times"/>
              </a:defRPr>
            </a:pPr>
            <a:r>
              <a:rPr dirty="0">
                <a:latin typeface="Times New Roman" pitchFamily="18" charset="0"/>
                <a:cs typeface="Times New Roman" pitchFamily="18" charset="0"/>
              </a:rPr>
              <a:t>An identifier begins with a letter. The data types of variables are not explicitly declared. </a:t>
            </a:r>
          </a:p>
          <a:p>
            <a:pPr marL="522287" indent="-522287" defTabSz="429768">
              <a:lnSpc>
                <a:spcPts val="4400"/>
              </a:lnSpc>
              <a:spcBef>
                <a:spcPts val="0"/>
              </a:spcBef>
              <a:buSzPct val="100000"/>
              <a:buAutoNum type="arabicPeriod"/>
              <a:defRPr sz="2632">
                <a:latin typeface="Times"/>
                <a:ea typeface="Times"/>
                <a:cs typeface="Times"/>
                <a:sym typeface="Times"/>
              </a:defRPr>
            </a:pPr>
            <a:r>
              <a:rPr dirty="0">
                <a:latin typeface="Times New Roman" pitchFamily="18" charset="0"/>
                <a:cs typeface="Times New Roman" pitchFamily="18" charset="0"/>
              </a:rPr>
              <a:t> Compound data types can be formed with records. Here is an example,</a:t>
            </a:r>
          </a:p>
          <a:p>
            <a:pPr marL="0" indent="0" algn="ctr" defTabSz="429768">
              <a:lnSpc>
                <a:spcPts val="4400"/>
              </a:lnSpc>
              <a:spcBef>
                <a:spcPts val="0"/>
              </a:spcBef>
              <a:buSzTx/>
              <a:buNone/>
              <a:defRPr sz="2632">
                <a:latin typeface="Times"/>
                <a:ea typeface="Times"/>
                <a:cs typeface="Times"/>
                <a:sym typeface="Times"/>
              </a:defRPr>
            </a:pPr>
            <a:r>
              <a:rPr dirty="0">
                <a:latin typeface="Times New Roman" pitchFamily="18" charset="0"/>
                <a:cs typeface="Times New Roman" pitchFamily="18" charset="0"/>
              </a:rPr>
              <a:t>Node. Record </a:t>
            </a:r>
          </a:p>
          <a:p>
            <a:pPr marL="0" indent="0" algn="ctr" defTabSz="429768">
              <a:lnSpc>
                <a:spcPts val="4400"/>
              </a:lnSpc>
              <a:spcBef>
                <a:spcPts val="0"/>
              </a:spcBef>
              <a:buSzTx/>
              <a:buNone/>
              <a:defRPr sz="2632">
                <a:latin typeface="Times"/>
                <a:ea typeface="Times"/>
                <a:cs typeface="Times"/>
                <a:sym typeface="Times"/>
              </a:defRPr>
            </a:pPr>
            <a:r>
              <a:rPr dirty="0">
                <a:latin typeface="Times New Roman" pitchFamily="18" charset="0"/>
                <a:cs typeface="Times New Roman" pitchFamily="18" charset="0"/>
              </a:rPr>
              <a:t>{ </a:t>
            </a:r>
          </a:p>
          <a:p>
            <a:pPr marL="0" indent="0" algn="ctr" defTabSz="429768">
              <a:lnSpc>
                <a:spcPts val="4400"/>
              </a:lnSpc>
              <a:spcBef>
                <a:spcPts val="0"/>
              </a:spcBef>
              <a:buSzTx/>
              <a:buNone/>
              <a:defRPr sz="2632">
                <a:latin typeface="Times"/>
                <a:ea typeface="Times"/>
                <a:cs typeface="Times"/>
                <a:sym typeface="Times"/>
              </a:defRPr>
            </a:pPr>
            <a:r>
              <a:rPr dirty="0">
                <a:latin typeface="Times New Roman" pitchFamily="18" charset="0"/>
                <a:cs typeface="Times New Roman" pitchFamily="18" charset="0"/>
              </a:rPr>
              <a:t>data type – 1 data-1; . </a:t>
            </a:r>
          </a:p>
          <a:p>
            <a:pPr marL="0" indent="0" algn="ctr" defTabSz="429768">
              <a:lnSpc>
                <a:spcPts val="4400"/>
              </a:lnSpc>
              <a:spcBef>
                <a:spcPts val="0"/>
              </a:spcBef>
              <a:buSzTx/>
              <a:buNone/>
              <a:defRPr sz="2632">
                <a:latin typeface="Times"/>
                <a:ea typeface="Times"/>
                <a:cs typeface="Times"/>
                <a:sym typeface="Times"/>
              </a:defRPr>
            </a:pPr>
            <a:r>
              <a:rPr dirty="0">
                <a:latin typeface="Times New Roman" pitchFamily="18" charset="0"/>
                <a:cs typeface="Times New Roman" pitchFamily="18" charset="0"/>
              </a:rPr>
              <a:t>data type – n data – n; node * link;</a:t>
            </a:r>
          </a:p>
          <a:p>
            <a:pPr marL="0" indent="0" algn="ctr" defTabSz="429768">
              <a:lnSpc>
                <a:spcPts val="4400"/>
              </a:lnSpc>
              <a:spcBef>
                <a:spcPts val="0"/>
              </a:spcBef>
              <a:buSzTx/>
              <a:buNone/>
              <a:defRPr sz="2632">
                <a:latin typeface="Times"/>
                <a:ea typeface="Times"/>
                <a:cs typeface="Times"/>
                <a:sym typeface="Times"/>
              </a:defRPr>
            </a:pPr>
            <a:r>
              <a:rPr dirty="0">
                <a:latin typeface="Times New Roman" pitchFamily="18" charset="0"/>
                <a:cs typeface="Times New Roman" pitchFamily="18" charset="0"/>
              </a:rPr>
              <a:t> } </a:t>
            </a:r>
          </a:p>
          <a:p>
            <a:pPr marL="0" indent="0" defTabSz="429768">
              <a:lnSpc>
                <a:spcPts val="4400"/>
              </a:lnSpc>
              <a:spcBef>
                <a:spcPts val="0"/>
              </a:spcBef>
              <a:buSzTx/>
              <a:buNone/>
              <a:defRPr sz="2632">
                <a:latin typeface="Times"/>
                <a:ea typeface="Times"/>
                <a:cs typeface="Times"/>
                <a:sym typeface="Times"/>
              </a:defRPr>
            </a:pPr>
            <a:r>
              <a:rPr dirty="0">
                <a:latin typeface="Times New Roman" pitchFamily="18" charset="0"/>
                <a:cs typeface="Times New Roman" pitchFamily="18" charset="0"/>
              </a:rPr>
              <a:t>Here link is a pointer to the record type node. Individual data items of a record can be accessed with  and period. </a:t>
            </a:r>
          </a:p>
          <a:p>
            <a:pPr marL="522287" indent="-522287" defTabSz="429768">
              <a:lnSpc>
                <a:spcPts val="4400"/>
              </a:lnSpc>
              <a:spcBef>
                <a:spcPts val="0"/>
              </a:spcBef>
              <a:buSzPct val="100000"/>
              <a:buAutoNum type="arabicPeriod" startAt="5"/>
              <a:defRPr sz="2632">
                <a:latin typeface="Times"/>
                <a:ea typeface="Times"/>
                <a:cs typeface="Times"/>
                <a:sym typeface="Times"/>
              </a:defRPr>
            </a:pPr>
            <a:r>
              <a:rPr dirty="0">
                <a:latin typeface="Times New Roman" pitchFamily="18" charset="0"/>
                <a:cs typeface="Times New Roman" pitchFamily="18" charset="0"/>
              </a:rPr>
              <a:t> Assignment of values to variables is done using the assignment statement := ; </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1086</TotalTime>
  <Words>2369</Words>
  <Application>Microsoft Office PowerPoint</Application>
  <PresentationFormat>Custom</PresentationFormat>
  <Paragraphs>260</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White</vt:lpstr>
      <vt:lpstr>Design and Analysis Of Algorithms</vt:lpstr>
      <vt:lpstr>The origin of algorithms!</vt:lpstr>
      <vt:lpstr> Benefits of using Algorithms </vt:lpstr>
      <vt:lpstr>CONTENTS</vt:lpstr>
      <vt:lpstr>Introduction</vt:lpstr>
      <vt:lpstr>PowerPoint Presentation</vt:lpstr>
      <vt:lpstr>PowerPoint Presentation</vt:lpstr>
      <vt:lpstr>Algorithm Specification: </vt:lpstr>
      <vt:lpstr>Pseudo-Code for writing Algorithms: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Big-Oh Notation (O)</vt:lpstr>
      <vt:lpstr>Omega Notation : Ω</vt:lpstr>
      <vt:lpstr> Theta Notation : θ</vt:lpstr>
      <vt:lpstr>Little oh: o</vt:lpstr>
      <vt:lpstr>Little omega: 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ADMIN</dc:creator>
  <cp:lastModifiedBy>ADMIN</cp:lastModifiedBy>
  <cp:revision>52</cp:revision>
  <dcterms:modified xsi:type="dcterms:W3CDTF">2020-10-27T07:59:29Z</dcterms:modified>
</cp:coreProperties>
</file>