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27" r:id="rId5"/>
    <p:sldId id="324" r:id="rId6"/>
    <p:sldId id="325" r:id="rId7"/>
    <p:sldId id="349" r:id="rId8"/>
    <p:sldId id="350" r:id="rId9"/>
    <p:sldId id="352" r:id="rId10"/>
    <p:sldId id="357" r:id="rId11"/>
    <p:sldId id="358" r:id="rId12"/>
    <p:sldId id="353" r:id="rId13"/>
    <p:sldId id="354" r:id="rId14"/>
    <p:sldId id="355" r:id="rId15"/>
    <p:sldId id="356" r:id="rId16"/>
    <p:sldId id="362" r:id="rId17"/>
    <p:sldId id="359" r:id="rId18"/>
    <p:sldId id="360" r:id="rId19"/>
    <p:sldId id="361" r:id="rId20"/>
    <p:sldId id="363" r:id="rId21"/>
    <p:sldId id="364" r:id="rId22"/>
    <p:sldId id="365" r:id="rId23"/>
    <p:sldId id="366" r:id="rId24"/>
    <p:sldId id="367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702EB94-9C1D-41ED-9B20-7A40B85F4EE0}">
          <p14:sldIdLst>
            <p14:sldId id="256"/>
            <p14:sldId id="257"/>
            <p14:sldId id="258"/>
            <p14:sldId id="327"/>
            <p14:sldId id="324"/>
            <p14:sldId id="325"/>
            <p14:sldId id="349"/>
            <p14:sldId id="350"/>
            <p14:sldId id="352"/>
            <p14:sldId id="357"/>
            <p14:sldId id="358"/>
            <p14:sldId id="353"/>
            <p14:sldId id="354"/>
            <p14:sldId id="355"/>
            <p14:sldId id="356"/>
            <p14:sldId id="362"/>
            <p14:sldId id="359"/>
            <p14:sldId id="360"/>
            <p14:sldId id="361"/>
            <p14:sldId id="363"/>
            <p14:sldId id="364"/>
            <p14:sldId id="365"/>
            <p14:sldId id="366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696851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56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xfrm>
            <a:off x="323527" y="260647"/>
            <a:ext cx="8568954" cy="6120682"/>
          </a:xfrm>
          <a:prstGeom prst="rect">
            <a:avLst/>
          </a:prstGeom>
        </p:spPr>
        <p:txBody>
          <a:bodyPr/>
          <a:lstStyle/>
          <a:p>
            <a:pPr>
              <a:defRPr sz="43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UNIT – </a:t>
            </a:r>
            <a:r>
              <a:rPr dirty="0" smtClean="0"/>
              <a:t>II</a:t>
            </a:r>
            <a:r>
              <a:rPr lang="en-US" dirty="0" smtClean="0"/>
              <a:t>I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i="1" dirty="0"/>
              <a:t>DESIGN AND ANALYSIS </a:t>
            </a:r>
            <a:br>
              <a:rPr i="1" dirty="0"/>
            </a:br>
            <a:r>
              <a:rPr i="1" dirty="0"/>
              <a:t>OF </a:t>
            </a:r>
            <a:br>
              <a:rPr i="1" dirty="0"/>
            </a:br>
            <a:r>
              <a:rPr i="1" dirty="0"/>
              <a:t>ALGORITHMS</a:t>
            </a:r>
            <a:br>
              <a:rPr i="1" dirty="0"/>
            </a:br>
            <a:endParaRPr sz="36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0/1 Knapsack Problem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Formula for filling all the rows: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V[i, w] =max {  V[i-1, w], V[i-1,w-w[i]]+p[i] 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V[4, 1] = max{ V[3, 1], V[3, 1-5] +6 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= max{ 0, v[3, -4] + 6}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undefined..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w=4 take the same values as previous row.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V[4,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max{ V[3,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5],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V[3,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+6 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= max{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v[3, 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max{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5, 0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max{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5, 6} = 6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V[4,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max{ V[3,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6],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V[3,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6-5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+6 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= max{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v[3,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+ 6}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= max{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+ 6} = max{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6}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438400"/>
            <a:ext cx="0" cy="3810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3352800" y="2819400"/>
            <a:ext cx="381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="" xmlns:p14="http://schemas.microsoft.com/office/powerpoint/2010/main" val="35266672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0/1 Knapsack Problem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V[4,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max{ V[3,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7],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V[3,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7-5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+6 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= max{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v[3,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+ 6}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= max{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7, 1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+ 6} = max{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7, 7}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V[4,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max{ V[3,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8],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V[3,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8-5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+6 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= max{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v[3,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+ 6}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= max{ 6,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+ 6} = max{ 6,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8}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3287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1"/>
            <a:ext cx="8229600" cy="4572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0/1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KnapSack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Problem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the maximum profit value 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8, which is there in 4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row, check whether 8 is there in 3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row or not. Value is not there, means 4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row is included,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 x4=1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- 4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row profit is 6. remaining profit is 8-6=2.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is there in row 3,  check whether 2 is there in row 2 or not. Value is there in 2nd row also , means 3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item is not included.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X3=0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2 is there in row 2, check whether 2 is there in row 1 or not. No, value 2 is not there in row 1. so second item is included,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x2=1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so the remaining profit is 2-2=0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there in row 1, check whether 0 is there in row 0 or not, yes row zero contain 0, so item 1 is not included,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x1=0.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the solution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x1=0, x2=1, x3=0, x4=1.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profit obtained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p1 * x1+ p2 * x2 + p3 * x3 + p4 * x4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         =  1 *0 + 2 * 1 + 5 * 0 + 6 * 1= 8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Knapsack filled with weight =  2*0 + 3*1 + 4*0 + 5*1 = 8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9965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0/1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KnapSack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Problem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8392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 : 2 --  n=3,m=6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P={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1,2,5}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W={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2,3,4}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Sets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Notice that S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{(0,0)}.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can compute S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i+1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from S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by first computing S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 =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{(P,W)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P-p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 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W-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€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Now S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can be obtained by merging S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 S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containing two pairs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and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with the property of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 ≤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≥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then the pair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can be discarded according to purging or discarding rule.    (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dominating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 ---- &gt;  Dominance rule.</a:t>
            </a:r>
          </a:p>
          <a:p>
            <a:pPr marL="0" indent="0"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 {0,0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 ( 0 + 1, 0 + 2) } = {(1, 2)}   ---  { add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to all the pairs in S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b="1" baseline="30000" dirty="0" smtClean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= S</a:t>
            </a:r>
            <a:r>
              <a:rPr lang="en-US" sz="1800" b="1" baseline="30000" dirty="0" smtClean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U  S</a:t>
            </a:r>
            <a:r>
              <a:rPr lang="en-US" sz="1800" b="1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b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= {(0,0)} U  {(1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, 2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)} =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= { (0,0) , (1, 2)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}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-No pair is dominating other pairs.</a:t>
            </a:r>
          </a:p>
          <a:p>
            <a:pPr marL="0" indent="0"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 { (0+2, 0+3) ,  ( 1+2, 2+3) }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----- { add P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to all the pairs in S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= { (2,3) , (3,5) } 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 (0,0) , (1, 2)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 U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 (2,3) , (3,5) }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{ (0,0) , (1, 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(2,3) , (3,5)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}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--- No pair is dominating other pairs  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712657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5635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0/1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KnapSack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 = { (0,0) , (1, 2), (2,3) , (3,5)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 { (0+5, 0+4)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, (1+5 ,  2+4), (2+5, 3+4), (3+5, 5+4) }</a:t>
            </a:r>
          </a:p>
          <a:p>
            <a:pPr marL="0" indent="0">
              <a:buNone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      = { (5, 4), (6, 6), (7, 7), (8, 9) } ---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3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to all the pairs in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2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{ (0,0) , (1, 2), (2,3) , (3,5)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} U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{ (5, 4), (6, 6), (7, 7), (8, 9) }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200" b="1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(0,0) , (1, 2), (2,3) , (3,5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) ,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(5, 4), (6, 6), (7, 7), (8, 9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) }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 the above set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(3,5)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is dominating (5, 4) , so according to purging or dominance rule (3, 5) can be purged or deleted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Also (7,7) and (8,9) pairs are also deleted because the weights are exceeding the knapsack capacity.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resultant Set is  :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b="1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= {(0,0) , (1, 2), (2,3)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(5, 4), (6,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8379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0/1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KnapSack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685800"/>
            <a:ext cx="8915400" cy="60198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Constructing Solution 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select the last pair in the last 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(6, 6) 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€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check if this pair is there in 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 If it is there in 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third element is not included.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No, (6, 6)  does not belonging to 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 So 3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item is included.    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3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for the next solution subtract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the last pair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(6, 6).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resultant pair is ( 6 – 5, 6 – 4) 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(1,2)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(1,2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there in 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check if this pair is there in 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not.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(1, 2) is there in 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so 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item is not included,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2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(1,2) is there in 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check if this pair is there in 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No this pair is not there in S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so first item is included,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1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solution is : </a:t>
            </a:r>
            <a:r>
              <a:rPr lang="en-US" sz="2400" b="1" dirty="0"/>
              <a:t>x</a:t>
            </a:r>
            <a:r>
              <a:rPr lang="en-US" sz="2400" b="1" baseline="-25000" dirty="0"/>
              <a:t>1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2400" b="1" dirty="0"/>
              <a:t>x</a:t>
            </a:r>
            <a:r>
              <a:rPr lang="en-US" sz="2400" b="1" baseline="-25000" dirty="0"/>
              <a:t>2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sz="2400" b="1" dirty="0"/>
              <a:t>x</a:t>
            </a:r>
            <a:r>
              <a:rPr lang="en-US" sz="2400" b="1" baseline="-25000" dirty="0"/>
              <a:t>3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profit gained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1*1 + 2*0 + 5*1 = 6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weight included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2*1 + 3*0 + 4*1 = 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393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0/1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KnapSack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839200" cy="609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DMIN\Downloads\New doc Dec 27, 2020 21.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15400" cy="62310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70032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RELIABILITY DESIGN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Reliability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design using dynamic programming is used to solve a problem with a multiplicative optimization function. The problem is to design a system which is composed of several devices connected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series.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 the reliability of device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(i.e.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the probability that device i will function properly). Then, the reliability of the entire system is π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. Even if the individual devices are very reliable (the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's are very close to one), the reliability of the system may not be very good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 : if  n=10 and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=0.99, 1&lt;=i&lt;=10,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0.904.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Hence it is desirable to duplicate the devices.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ultiple copies of the same device type are connected in parallel.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D:\Temp\algorithm images\t5.1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04975"/>
            <a:ext cx="7010400" cy="1038225"/>
          </a:xfrm>
          <a:prstGeom prst="rect">
            <a:avLst/>
          </a:prstGeom>
          <a:noFill/>
        </p:spPr>
      </p:pic>
      <p:pic>
        <p:nvPicPr>
          <p:cNvPr id="5" name="Picture 5" descr="D:\Temp\algorithm images\t5.20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029200"/>
            <a:ext cx="7620000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5839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48736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RELIABILITY DESIGN</a:t>
            </a:r>
            <a:endParaRPr lang="en-US" sz="3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" y="609600"/>
                <a:ext cx="8839200" cy="60960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If stage i contains m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i 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copies of devise D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i 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then the probability that all m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i 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have a malfunction is (i-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0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000" baseline="30000" dirty="0">
                    <a:latin typeface="Times New Roman" pitchFamily="18" charset="0"/>
                    <a:cs typeface="Times New Roman" pitchFamily="18" charset="0"/>
                  </a:rPr>
                  <a:t> mi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 Hence the reliability of stage i becomes  1-</a:t>
                </a:r>
                <a:r>
                  <a:rPr lang="en-US" sz="2000" baseline="30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(1-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0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000" baseline="30000" dirty="0">
                    <a:latin typeface="Times New Roman" pitchFamily="18" charset="0"/>
                    <a:cs typeface="Times New Roman" pitchFamily="18" charset="0"/>
                  </a:rPr>
                  <a:t> mi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 Thus if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0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= 0.99 and  m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=2, then the stage reliability becomes 1-(1-0.99)</a:t>
                </a:r>
                <a:r>
                  <a:rPr lang="en-US" sz="2000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= 0.9999.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any practical situation the stage reliability is little less than 1-</a:t>
                </a:r>
                <a:r>
                  <a:rPr lang="en-US" sz="2000" baseline="30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(1-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0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000" baseline="30000" dirty="0">
                    <a:latin typeface="Times New Roman" pitchFamily="18" charset="0"/>
                    <a:cs typeface="Times New Roman" pitchFamily="18" charset="0"/>
                  </a:rPr>
                  <a:t> mi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. because the switching circuits themselves are not fully reliable. Also the failure of copies of the same device may not be fully independent.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Let us assume that the reliability of the stage i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given by the function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φ</a:t>
                </a:r>
                <a:r>
                  <a:rPr lang="en-US" sz="20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(m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),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i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≤ n.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reliability of the system of stages is given by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φ</a:t>
                </a:r>
                <a:r>
                  <a:rPr lang="en-US" sz="20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(m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),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≤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n .</a:t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Our problem is to use device duplication to maximize reliability. the maximization is carried out under a cost constraint.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c</m:t>
                    </m:r>
                    <m:r>
                      <m:rPr>
                        <m:nor/>
                      </m:rPr>
                      <a:rPr lang="en-US" sz="2000" baseline="-25000"/>
                      <m:t>i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be the cost of each unit of device type I and let C be the maximum allowable cost of the system  being designed. </a:t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problem statement is :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Maximize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φ</a:t>
                </a:r>
                <a:r>
                  <a:rPr lang="en-US" sz="20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(m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), 1 ≤ i ≤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pt-BR" sz="2000" i="1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00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/>
                          <m:t>c</m:t>
                        </m:r>
                        <m:r>
                          <m:rPr>
                            <m:nor/>
                          </m:rPr>
                          <a:rPr lang="en-US" sz="2000" baseline="-25000"/>
                          <m:t>i</m:t>
                        </m:r>
                        <m:r>
                          <m:rPr>
                            <m:nor/>
                          </m:rPr>
                          <a:rPr lang="en-US" sz="2000"/>
                          <m:t> </m:t>
                        </m:r>
                        <m:r>
                          <m:rPr>
                            <m:nor/>
                          </m:rPr>
                          <a:rPr lang="en-US" sz="2000"/>
                          <m:t>mi</m:t>
                        </m:r>
                        <m:r>
                          <m:rPr>
                            <m:nor/>
                          </m:rPr>
                          <a:rPr lang="en-US" sz="2000"/>
                          <m:t>  ≤ </m:t>
                        </m:r>
                        <m:r>
                          <m:rPr>
                            <m:nor/>
                          </m:rPr>
                          <a:rPr lang="en-US" sz="2000"/>
                          <m:t>C</m:t>
                        </m:r>
                      </m:e>
                    </m:nary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/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m</m:t>
                    </m:r>
                    <m:r>
                      <m:rPr>
                        <m:nor/>
                      </m:rPr>
                      <a:rPr lang="en-US" sz="2000" baseline="-25000"/>
                      <m:t>i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≥ 1 and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1 ≤ i ≤n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609600"/>
                <a:ext cx="8839200" cy="6096000"/>
              </a:xfrm>
              <a:blipFill rotWithShape="1">
                <a:blip r:embed="rId2"/>
                <a:stretch>
                  <a:fillRect l="-1241" t="-500" r="-1931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960045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873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RELIABILITY DESIGN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33400"/>
            <a:ext cx="88392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DMIN\Downloads\New doc Dec 27, 2020 21.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8982076" cy="632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01555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11560" y="3068959"/>
            <a:ext cx="8229601" cy="9361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1100"/>
              </a:spcBef>
              <a:buSzTx/>
              <a:buNone/>
              <a:defRPr sz="48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DYNAMIC PROGRAMMING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RELIABILITY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839200" cy="609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DMIN\Downloads\New doc Dec 27, 2020 21.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915400" cy="624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16535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RELIABILITY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839200" cy="609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DMIN\Downloads\New doc Dec 27, 2020 21.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533400"/>
            <a:ext cx="9010650" cy="617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8087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RELIABILITY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839200" cy="609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ADMIN\Downloads\New doc Dec 27, 2020 21.3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91600" cy="624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31302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RELIABILITY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9154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ADMIN\Downloads\New doc Dec 27, 2020 21.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15400" cy="617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15050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RELIABILITY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609600"/>
            <a:ext cx="8991600" cy="609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ADMIN\Downloads\New doc Dec 27, 2020 21.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33400"/>
            <a:ext cx="8934450" cy="617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03235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395536" y="44623"/>
            <a:ext cx="8229601" cy="641177"/>
          </a:xfrm>
          <a:prstGeom prst="rect">
            <a:avLst/>
          </a:prstGeom>
        </p:spPr>
        <p:txBody>
          <a:bodyPr>
            <a:normAutofit/>
          </a:bodyPr>
          <a:lstStyle>
            <a:lvl1pPr defTabSz="713231">
              <a:defRPr sz="2496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BASIC METHOD</a:t>
            </a:r>
            <a:endParaRPr dirty="0"/>
          </a:p>
        </p:txBody>
      </p:sp>
      <p:sp>
        <p:nvSpPr>
          <p:cNvPr id="11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07503" y="609601"/>
            <a:ext cx="8856986" cy="60959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Dynamic Programming is mainly an optimization over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plain recursion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Wherever we see a recursive solution that has repeated calls for same inputs, we can optimize it using Dynamic Programming. The idea is to simply store the results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sub-problems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so that we do not have to re-compute them when needed later. This simple optimization reduces time complexities from exponential to polynomial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Programming (DP) is an algorithmic technique for solving an optimization problem by breaking it down into simpler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sub-problems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utilizing the fact that the optimal solution to the overall problem depends upon the optimal solution to its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sub-problems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programming approach is similar to divide and conquer in breaking down the problem into smaller and yet smaller possible sub-problems. But unlike, divide and conquer, these sub-problems are not solved independently. Rather, results of these smaller sub-problems are remembered and used for similar or overlapping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sub-problems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programming is used where we have problems, which can be divided into similar sub-problems, so that their results can be re-used. Mostly, these algorithms are used for optimization. Before solving the in-hand sub-problem, dynamic algorithm will try to examine the results of the previously solved sub-problems. The solutions of sub-problems are combined in order to achieve the best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397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BASIC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we can say that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problem should be able to be divided into smaller overlapping sub-problem.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optimum solution can be achieved by using an optimum solution of smaller sub-problems.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Dynamic algorithms use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Memorization.</a:t>
            </a:r>
          </a:p>
          <a:p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given problem has Optimal Substructure Property, if the optimal solution of the given problem can be obtained using optimal solutions of its sub-problems.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example, the Shortest Path problem has the following optimal substructure property −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a node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lies in the shortest path from a source node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to destination node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then the shortest path from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to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is the combination of the shortest path from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to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and the shortest path from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to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Steps of Dynamic Programming Approach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Dynamic Programming algorithm is designed using the following four steps −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Characterize the structure of an optimal solution.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Recursively define the value of an optimal solution.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Compute the value of an optimal solution, typically in a bottom-up fashion.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Construct an optimal solution from the computed information.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0886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APPLICATIONS OF DYNAMIC PROGRAMMING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781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0/1 KNAPSACK PROBLEM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" y="914400"/>
                <a:ext cx="8763000" cy="5791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We are given n objects and a knapsack(bag). Object i has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and capacity m.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If a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𝑜𝑟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 1 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object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is placed into the knapsack, then the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is earned. 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objective is to obtain a filling of the knapsack that maximizes the total profit earned. 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We require the total weight of the chosen objects to be at most m.</a:t>
                </a:r>
              </a:p>
              <a:p>
                <a:r>
                  <a:rPr lang="en-US" sz="2400" dirty="0"/>
                  <a:t>Hence, the objective of this algorithm is to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	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&lt;= m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	and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or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1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profits and weights are positive numbers.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914400"/>
                <a:ext cx="8763000" cy="5791200"/>
              </a:xfrm>
              <a:blipFill rotWithShape="1">
                <a:blip r:embed="rId2"/>
                <a:stretch>
                  <a:fillRect l="-1599" t="-842" r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970215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1"/>
            <a:ext cx="8915400" cy="5334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0/1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KnapSack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Problem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7630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 :1-   n=4,m=8 P={1,2,5,6} and W={2,3,4,5} 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Tabular Method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3787047"/>
              </p:ext>
            </p:extLst>
          </p:nvPr>
        </p:nvGraphicFramePr>
        <p:xfrm>
          <a:off x="609600" y="2209800"/>
          <a:ext cx="8153400" cy="41147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</a:tblGrid>
              <a:tr h="781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Capacity   / Item</a:t>
                      </a: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44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W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44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5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F0"/>
                          </a:solidFill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44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4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F0"/>
                          </a:solidFill>
                          <a:effectLst/>
                        </a:rPr>
                        <a:t>3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5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5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44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6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F0"/>
                          </a:solidFill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5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3610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4873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0/1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KnapSack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Problem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 lnSpcReduction="10000"/>
          </a:bodyPr>
          <a:lstStyle/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For the zero row, no item is selected and so no weight is included into knapsack. So fill first row with all 0’s and first column with all 0’s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For the first row consider first element. First element weight is 2. so fill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econd row  second column with profit of the first item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1. Only first element can be selected. So all the remaining columns values are 1 only,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nd left side column with previous value.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For the second row select second element. Second element weight is 3. so fill 3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column in the 3 row with profit of the second item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2. fill all the left side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colmns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with previous values. Here we  must select both the items. So first two items weight is 5. total profit of first two item is 3. so fill column 5 with 3.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fillleft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side columns with previous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valus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 And right side columns with 3, because we can select first two items only.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For the third row, select 3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item. Its weight is 4. so fill 4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column with its profit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5. here we select first 3 items. But we may not select all three. But we must identify the combinations with 3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item. 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If we select 3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and 1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items, total weight is 6, so fill 6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column with total profit of 1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and 3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items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6 , in the same way select 3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and 2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items, total weight is 7 , so fill 7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column with total profit of 2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and 3</a:t>
            </a:r>
            <a:r>
              <a:rPr lang="en-US" sz="21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items,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7.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3283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4111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0/1 Knapsack Problem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839200" cy="60198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Fill the last column with 7 only, because we cannot select remaining items.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the 4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row, select 4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item , the weight of the item is 5, so fill 5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column in 4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row with the profit of the 4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item,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6. all the previous columns with the old values. Now select remaining items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alongwith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itam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select 4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item with 1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item , the total weight of these two items is  7, so fill 7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column with the total profit of these two items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7.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select item 4 with second item, the total weight of these two items is 8, so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fillthe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8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column with these two items profit,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8.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- 6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column with 5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column value.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After filling the entire row, now construct the solutionx1, x2, x3 and x4.</a:t>
            </a:r>
          </a:p>
        </p:txBody>
      </p:sp>
    </p:spTree>
    <p:extLst>
      <p:ext uri="{BB962C8B-B14F-4D97-AF65-F5344CB8AC3E}">
        <p14:creationId xmlns="" xmlns:p14="http://schemas.microsoft.com/office/powerpoint/2010/main" val="441927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955</Words>
  <Application>Microsoft Office PowerPoint</Application>
  <PresentationFormat>On-screen Show (4:3)</PresentationFormat>
  <Paragraphs>205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UNIT – III  DESIGN AND ANALYSIS  OF  ALGORITHMS </vt:lpstr>
      <vt:lpstr>Slide 2</vt:lpstr>
      <vt:lpstr>BASIC METHOD</vt:lpstr>
      <vt:lpstr>BASIC METHOD</vt:lpstr>
      <vt:lpstr>Slide 5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II  DESIGN AND ANALYSIS  OF  ALGORITHMS</dc:title>
  <dc:creator>ADMIN</dc:creator>
  <cp:lastModifiedBy>student</cp:lastModifiedBy>
  <cp:revision>197</cp:revision>
  <dcterms:modified xsi:type="dcterms:W3CDTF">2020-12-29T04:21:58Z</dcterms:modified>
</cp:coreProperties>
</file>