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229.xml" ContentType="application/vnd.openxmlformats-officedocument.presentationml.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18.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s/slide207.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232.xml" ContentType="application/vnd.openxmlformats-officedocument.presentationml.slide+xml"/>
  <Override PartName="/ppt/notesMasters/notesMaster1.xml" ContentType="application/vnd.openxmlformats-officedocument.presentationml.notesMaster+xml"/>
  <Override PartName="/ppt/slides/slide169.xml" ContentType="application/vnd.openxmlformats-officedocument.presentationml.slide+xml"/>
  <Override PartName="/ppt/slides/slide221.xml" ContentType="application/vnd.openxmlformats-officedocument.presentationml.slide+xml"/>
  <Override PartName="/ppt/tableStyles.xml" ContentType="application/vnd.openxmlformats-officedocument.presentationml.tableStyles+xml"/>
  <Override PartName="/ppt/slides/slide147.xml" ContentType="application/vnd.openxmlformats-officedocument.presentationml.slide+xml"/>
  <Override PartName="/ppt/slides/slide158.xml" ContentType="application/vnd.openxmlformats-officedocument.presentationml.slide+xml"/>
  <Override PartName="/ppt/slides/slide194.xml" ContentType="application/vnd.openxmlformats-officedocument.presentationml.slide+xml"/>
  <Override PartName="/ppt/slides/slide210.xml" ContentType="application/vnd.openxmlformats-officedocument.presentationml.slide+xml"/>
  <Override PartName="/ppt/slides/slide9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55.xml" ContentType="application/vnd.openxmlformats-officedocument.presentationml.slide+xml"/>
  <Override PartName="/ppt/slides/slide237.xml" ContentType="application/vnd.openxmlformats-officedocument.presentationml.slide+xml"/>
  <Override PartName="/ppt/theme/theme2.xml" ContentType="application/vnd.openxmlformats-officedocument.them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215.xml" ContentType="application/vnd.openxmlformats-officedocument.presentationml.slide+xml"/>
  <Override PartName="/ppt/slides/slide226.xml" ContentType="application/vnd.openxmlformats-officedocument.presentationml.slide+xml"/>
  <Override PartName="/ppt/presentation.xml" ContentType="application/vnd.openxmlformats-officedocument.presentationml.presentation.main+xml"/>
  <Override PartName="/ppt/slides/slide22.xml" ContentType="application/vnd.openxmlformats-officedocument.presentationml.slide+xml"/>
  <Override PartName="/ppt/slides/slide199.xml" ContentType="application/vnd.openxmlformats-officedocument.presentationml.slide+xml"/>
  <Override PartName="/ppt/slides/slide204.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188.xml" ContentType="application/vnd.openxmlformats-officedocument.presentationml.slide+xml"/>
  <Override PartName="/ppt/slides/slide240.xml" ContentType="application/vnd.openxmlformats-officedocument.presentationml.slide+xml"/>
  <Override PartName="/ppt/slides/slide119.xml" ContentType="application/vnd.openxmlformats-officedocument.presentationml.slide+xml"/>
  <Override PartName="/ppt/slides/slide148.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s/slide195.xml" ContentType="application/vnd.openxmlformats-officedocument.presentationml.slide+xml"/>
  <Override PartName="/ppt/slides/slide200.xml" ContentType="application/vnd.openxmlformats-officedocument.presentationml.slide+xml"/>
  <Override PartName="/ppt/slideLayouts/slideLayout10.xml" ContentType="application/vnd.openxmlformats-officedocument.presentationml.slideLayout+xml"/>
  <Default Extension="gif" ContentType="image/gif"/>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ppt/slides/slide191.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s/slide180.xml" ContentType="application/vnd.openxmlformats-officedocument.presentationml.slide+xml"/>
  <Override PartName="/ppt/slides/slide2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s/slide209.xml" ContentType="application/vnd.openxmlformats-officedocument.presentationml.slide+xml"/>
  <Override PartName="/ppt/slides/slide227.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s/slide216.xml" ContentType="application/vnd.openxmlformats-officedocument.presentationml.slide+xml"/>
  <Override PartName="/ppt/slides/slide234.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205.xml" ContentType="application/vnd.openxmlformats-officedocument.presentationml.slide+xml"/>
  <Override PartName="/ppt/slides/slide223.xml" ContentType="application/vnd.openxmlformats-officedocument.presentationml.slide+xml"/>
  <Override PartName="/ppt/slides/slide241.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78.xml" ContentType="application/vnd.openxmlformats-officedocument.presentationml.slide+xml"/>
  <Override PartName="/ppt/slides/slide196.xml" ContentType="application/vnd.openxmlformats-officedocument.presentationml.slide+xml"/>
  <Override PartName="/ppt/slides/slide212.xml" ContentType="application/vnd.openxmlformats-officedocument.presentationml.slide+xml"/>
  <Override PartName="/ppt/slides/slide230.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167.xml" ContentType="application/vnd.openxmlformats-officedocument.presentationml.slide+xml"/>
  <Override PartName="/ppt/slides/slide185.xml" ContentType="application/vnd.openxmlformats-officedocument.presentationml.slide+xml"/>
  <Override PartName="/ppt/slides/slide201.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74.xml" ContentType="application/vnd.openxmlformats-officedocument.presentationml.slide+xml"/>
  <Override PartName="/ppt/slides/slide192.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s/slide181.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slides/slide239.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s/slide217.xml" ContentType="application/vnd.openxmlformats-officedocument.presentationml.slide+xml"/>
  <Override PartName="/ppt/slides/slide228.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s/slide206.xml" ContentType="application/vnd.openxmlformats-officedocument.presentationml.slide+xml"/>
  <Override PartName="/ppt/slides/slide235.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s/slide213.xml" ContentType="application/vnd.openxmlformats-officedocument.presentationml.slide+xml"/>
  <Override PartName="/ppt/slides/slide224.xml" ContentType="application/vnd.openxmlformats-officedocument.presentationml.slide+xml"/>
  <Override PartName="/ppt/slides/slide242.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68.xml" ContentType="application/vnd.openxmlformats-officedocument.presentationml.slide+xml"/>
  <Override PartName="/ppt/slides/slide179.xml" ContentType="application/vnd.openxmlformats-officedocument.presentationml.slide+xml"/>
  <Override PartName="/ppt/slides/slide197.xml" ContentType="application/vnd.openxmlformats-officedocument.presentationml.slide+xml"/>
  <Override PartName="/ppt/slides/slide202.xml" ContentType="application/vnd.openxmlformats-officedocument.presentationml.slide+xml"/>
  <Override PartName="/ppt/slides/slide231.xml" ContentType="application/vnd.openxmlformats-officedocument.presentationml.slide+xml"/>
  <Override PartName="/ppt/slides/slide139.xml" ContentType="application/vnd.openxmlformats-officedocument.presentationml.slide+xml"/>
  <Override PartName="/ppt/slides/slide157.xml" ContentType="application/vnd.openxmlformats-officedocument.presentationml.slide+xml"/>
  <Override PartName="/ppt/slides/slide186.xml" ContentType="application/vnd.openxmlformats-officedocument.presentationml.slide+xml"/>
  <Override PartName="/ppt/slides/slide220.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193.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s/slide236.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slides/slide225.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214.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slides/slide198.xml" ContentType="application/vnd.openxmlformats-officedocument.presentationml.slide+xml"/>
  <Override PartName="/ppt/slides/slide203.xml" ContentType="application/vnd.openxmlformats-officedocument.presentationml.slide+xml"/>
  <Override PartName="/ppt/slides/slide129.xml" ContentType="application/vnd.openxmlformats-officedocument.presentationml.slide+xml"/>
  <Override PartName="/ppt/slides/slide176.xml" ContentType="application/vnd.openxmlformats-officedocument.presentationml.slide+xml"/>
  <Override PartName="/ppt/slides/slide118.xml" ContentType="application/vnd.openxmlformats-officedocument.presentationml.slide+xml"/>
  <Override PartName="/ppt/slides/slide165.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90.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slides/slide208.xml" ContentType="application/vnd.openxmlformats-officedocument.presentationml.slide+xml"/>
  <Override PartName="/ppt/slides/slide219.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slides/slide51.xml" ContentType="application/vnd.openxmlformats-officedocument.presentationml.slide+xml"/>
  <Override PartName="/ppt/slides/slide233.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211.xml" ContentType="application/vnd.openxmlformats-officedocument.presentationml.slide+xml"/>
  <Override PartName="/ppt/slides/slide22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4"/>
  </p:notesMasterIdLst>
  <p:sldIdLst>
    <p:sldId id="256" r:id="rId2"/>
    <p:sldId id="282" r:id="rId3"/>
    <p:sldId id="266" r:id="rId4"/>
    <p:sldId id="267" r:id="rId5"/>
    <p:sldId id="268" r:id="rId6"/>
    <p:sldId id="271" r:id="rId7"/>
    <p:sldId id="274" r:id="rId8"/>
    <p:sldId id="257" r:id="rId9"/>
    <p:sldId id="258" r:id="rId10"/>
    <p:sldId id="259" r:id="rId11"/>
    <p:sldId id="261" r:id="rId12"/>
    <p:sldId id="263" r:id="rId13"/>
    <p:sldId id="265" r:id="rId14"/>
    <p:sldId id="275" r:id="rId15"/>
    <p:sldId id="404" r:id="rId16"/>
    <p:sldId id="403" r:id="rId17"/>
    <p:sldId id="288" r:id="rId18"/>
    <p:sldId id="291" r:id="rId19"/>
    <p:sldId id="289" r:id="rId20"/>
    <p:sldId id="295" r:id="rId21"/>
    <p:sldId id="293" r:id="rId22"/>
    <p:sldId id="397" r:id="rId23"/>
    <p:sldId id="290" r:id="rId24"/>
    <p:sldId id="292" r:id="rId25"/>
    <p:sldId id="294" r:id="rId26"/>
    <p:sldId id="313" r:id="rId27"/>
    <p:sldId id="312" r:id="rId28"/>
    <p:sldId id="314" r:id="rId29"/>
    <p:sldId id="315" r:id="rId30"/>
    <p:sldId id="405" r:id="rId31"/>
    <p:sldId id="406" r:id="rId32"/>
    <p:sldId id="407" r:id="rId33"/>
    <p:sldId id="408" r:id="rId34"/>
    <p:sldId id="409" r:id="rId35"/>
    <p:sldId id="410" r:id="rId36"/>
    <p:sldId id="411" r:id="rId37"/>
    <p:sldId id="412" r:id="rId38"/>
    <p:sldId id="413" r:id="rId39"/>
    <p:sldId id="414" r:id="rId40"/>
    <p:sldId id="455" r:id="rId41"/>
    <p:sldId id="415" r:id="rId42"/>
    <p:sldId id="416" r:id="rId43"/>
    <p:sldId id="456" r:id="rId44"/>
    <p:sldId id="457" r:id="rId45"/>
    <p:sldId id="458" r:id="rId46"/>
    <p:sldId id="459" r:id="rId47"/>
    <p:sldId id="460" r:id="rId48"/>
    <p:sldId id="461" r:id="rId49"/>
    <p:sldId id="462" r:id="rId50"/>
    <p:sldId id="417" r:id="rId51"/>
    <p:sldId id="418" r:id="rId52"/>
    <p:sldId id="419" r:id="rId53"/>
    <p:sldId id="420" r:id="rId54"/>
    <p:sldId id="421" r:id="rId55"/>
    <p:sldId id="422" r:id="rId56"/>
    <p:sldId id="423" r:id="rId57"/>
    <p:sldId id="424" r:id="rId58"/>
    <p:sldId id="425" r:id="rId59"/>
    <p:sldId id="426" r:id="rId60"/>
    <p:sldId id="427" r:id="rId61"/>
    <p:sldId id="428" r:id="rId62"/>
    <p:sldId id="429" r:id="rId63"/>
    <p:sldId id="430" r:id="rId64"/>
    <p:sldId id="431" r:id="rId65"/>
    <p:sldId id="432" r:id="rId66"/>
    <p:sldId id="433" r:id="rId67"/>
    <p:sldId id="434" r:id="rId68"/>
    <p:sldId id="435" r:id="rId69"/>
    <p:sldId id="436" r:id="rId70"/>
    <p:sldId id="437" r:id="rId71"/>
    <p:sldId id="438" r:id="rId72"/>
    <p:sldId id="439" r:id="rId73"/>
    <p:sldId id="440" r:id="rId74"/>
    <p:sldId id="441" r:id="rId75"/>
    <p:sldId id="442" r:id="rId76"/>
    <p:sldId id="443" r:id="rId77"/>
    <p:sldId id="444" r:id="rId78"/>
    <p:sldId id="445" r:id="rId79"/>
    <p:sldId id="446" r:id="rId80"/>
    <p:sldId id="447" r:id="rId81"/>
    <p:sldId id="448" r:id="rId82"/>
    <p:sldId id="449" r:id="rId83"/>
    <p:sldId id="450" r:id="rId84"/>
    <p:sldId id="451" r:id="rId85"/>
    <p:sldId id="452" r:id="rId86"/>
    <p:sldId id="453" r:id="rId87"/>
    <p:sldId id="454" r:id="rId88"/>
    <p:sldId id="463" r:id="rId89"/>
    <p:sldId id="464" r:id="rId90"/>
    <p:sldId id="465" r:id="rId91"/>
    <p:sldId id="466" r:id="rId92"/>
    <p:sldId id="467" r:id="rId93"/>
    <p:sldId id="468" r:id="rId94"/>
    <p:sldId id="469" r:id="rId95"/>
    <p:sldId id="470" r:id="rId96"/>
    <p:sldId id="471" r:id="rId97"/>
    <p:sldId id="472" r:id="rId98"/>
    <p:sldId id="473" r:id="rId99"/>
    <p:sldId id="474" r:id="rId100"/>
    <p:sldId id="475" r:id="rId101"/>
    <p:sldId id="476" r:id="rId102"/>
    <p:sldId id="477" r:id="rId103"/>
    <p:sldId id="478" r:id="rId104"/>
    <p:sldId id="479" r:id="rId105"/>
    <p:sldId id="480" r:id="rId106"/>
    <p:sldId id="481" r:id="rId107"/>
    <p:sldId id="482" r:id="rId108"/>
    <p:sldId id="483" r:id="rId109"/>
    <p:sldId id="484" r:id="rId110"/>
    <p:sldId id="485" r:id="rId111"/>
    <p:sldId id="486" r:id="rId112"/>
    <p:sldId id="487" r:id="rId113"/>
    <p:sldId id="488" r:id="rId114"/>
    <p:sldId id="489" r:id="rId115"/>
    <p:sldId id="490" r:id="rId116"/>
    <p:sldId id="491" r:id="rId117"/>
    <p:sldId id="492" r:id="rId118"/>
    <p:sldId id="493" r:id="rId119"/>
    <p:sldId id="494" r:id="rId120"/>
    <p:sldId id="495" r:id="rId121"/>
    <p:sldId id="496" r:id="rId122"/>
    <p:sldId id="497" r:id="rId123"/>
    <p:sldId id="498" r:id="rId124"/>
    <p:sldId id="501" r:id="rId125"/>
    <p:sldId id="499" r:id="rId126"/>
    <p:sldId id="500" r:id="rId127"/>
    <p:sldId id="502" r:id="rId128"/>
    <p:sldId id="503" r:id="rId129"/>
    <p:sldId id="504" r:id="rId130"/>
    <p:sldId id="505" r:id="rId131"/>
    <p:sldId id="506" r:id="rId132"/>
    <p:sldId id="507" r:id="rId133"/>
    <p:sldId id="508" r:id="rId134"/>
    <p:sldId id="509" r:id="rId135"/>
    <p:sldId id="510" r:id="rId136"/>
    <p:sldId id="511" r:id="rId137"/>
    <p:sldId id="512" r:id="rId138"/>
    <p:sldId id="513" r:id="rId139"/>
    <p:sldId id="514" r:id="rId140"/>
    <p:sldId id="515" r:id="rId141"/>
    <p:sldId id="605" r:id="rId142"/>
    <p:sldId id="606" r:id="rId143"/>
    <p:sldId id="607" r:id="rId144"/>
    <p:sldId id="608" r:id="rId145"/>
    <p:sldId id="609" r:id="rId146"/>
    <p:sldId id="610" r:id="rId147"/>
    <p:sldId id="611" r:id="rId148"/>
    <p:sldId id="612" r:id="rId149"/>
    <p:sldId id="613" r:id="rId150"/>
    <p:sldId id="614" r:id="rId151"/>
    <p:sldId id="615" r:id="rId152"/>
    <p:sldId id="616" r:id="rId153"/>
    <p:sldId id="617" r:id="rId154"/>
    <p:sldId id="516" r:id="rId155"/>
    <p:sldId id="517" r:id="rId156"/>
    <p:sldId id="518" r:id="rId157"/>
    <p:sldId id="519" r:id="rId158"/>
    <p:sldId id="520" r:id="rId159"/>
    <p:sldId id="521" r:id="rId160"/>
    <p:sldId id="522" r:id="rId161"/>
    <p:sldId id="523" r:id="rId162"/>
    <p:sldId id="524" r:id="rId163"/>
    <p:sldId id="525" r:id="rId164"/>
    <p:sldId id="526" r:id="rId165"/>
    <p:sldId id="527" r:id="rId166"/>
    <p:sldId id="528" r:id="rId167"/>
    <p:sldId id="529" r:id="rId168"/>
    <p:sldId id="530" r:id="rId169"/>
    <p:sldId id="531" r:id="rId170"/>
    <p:sldId id="532" r:id="rId171"/>
    <p:sldId id="533" r:id="rId172"/>
    <p:sldId id="534" r:id="rId173"/>
    <p:sldId id="535" r:id="rId174"/>
    <p:sldId id="603" r:id="rId175"/>
    <p:sldId id="604" r:id="rId176"/>
    <p:sldId id="537" r:id="rId177"/>
    <p:sldId id="536" r:id="rId178"/>
    <p:sldId id="538" r:id="rId179"/>
    <p:sldId id="539" r:id="rId180"/>
    <p:sldId id="540" r:id="rId181"/>
    <p:sldId id="541" r:id="rId182"/>
    <p:sldId id="542" r:id="rId183"/>
    <p:sldId id="543" r:id="rId184"/>
    <p:sldId id="544" r:id="rId185"/>
    <p:sldId id="545" r:id="rId186"/>
    <p:sldId id="546" r:id="rId187"/>
    <p:sldId id="547" r:id="rId188"/>
    <p:sldId id="548" r:id="rId189"/>
    <p:sldId id="549" r:id="rId190"/>
    <p:sldId id="550" r:id="rId191"/>
    <p:sldId id="551" r:id="rId192"/>
    <p:sldId id="552" r:id="rId193"/>
    <p:sldId id="553" r:id="rId194"/>
    <p:sldId id="554" r:id="rId195"/>
    <p:sldId id="555" r:id="rId196"/>
    <p:sldId id="556" r:id="rId197"/>
    <p:sldId id="557" r:id="rId198"/>
    <p:sldId id="558" r:id="rId199"/>
    <p:sldId id="559" r:id="rId200"/>
    <p:sldId id="560" r:id="rId201"/>
    <p:sldId id="561" r:id="rId202"/>
    <p:sldId id="562" r:id="rId203"/>
    <p:sldId id="563" r:id="rId204"/>
    <p:sldId id="564" r:id="rId205"/>
    <p:sldId id="565" r:id="rId206"/>
    <p:sldId id="566" r:id="rId207"/>
    <p:sldId id="567" r:id="rId208"/>
    <p:sldId id="568" r:id="rId209"/>
    <p:sldId id="569" r:id="rId210"/>
    <p:sldId id="570" r:id="rId211"/>
    <p:sldId id="571" r:id="rId212"/>
    <p:sldId id="572" r:id="rId213"/>
    <p:sldId id="573" r:id="rId214"/>
    <p:sldId id="574" r:id="rId215"/>
    <p:sldId id="575" r:id="rId216"/>
    <p:sldId id="576" r:id="rId217"/>
    <p:sldId id="577" r:id="rId218"/>
    <p:sldId id="578" r:id="rId219"/>
    <p:sldId id="579" r:id="rId220"/>
    <p:sldId id="580" r:id="rId221"/>
    <p:sldId id="581" r:id="rId222"/>
    <p:sldId id="582" r:id="rId223"/>
    <p:sldId id="583" r:id="rId224"/>
    <p:sldId id="584" r:id="rId225"/>
    <p:sldId id="585" r:id="rId226"/>
    <p:sldId id="586" r:id="rId227"/>
    <p:sldId id="587" r:id="rId228"/>
    <p:sldId id="588" r:id="rId229"/>
    <p:sldId id="589" r:id="rId230"/>
    <p:sldId id="590" r:id="rId231"/>
    <p:sldId id="591" r:id="rId232"/>
    <p:sldId id="592" r:id="rId233"/>
    <p:sldId id="593" r:id="rId234"/>
    <p:sldId id="595" r:id="rId235"/>
    <p:sldId id="594" r:id="rId236"/>
    <p:sldId id="596" r:id="rId237"/>
    <p:sldId id="597" r:id="rId238"/>
    <p:sldId id="598" r:id="rId239"/>
    <p:sldId id="599" r:id="rId240"/>
    <p:sldId id="600" r:id="rId241"/>
    <p:sldId id="601" r:id="rId242"/>
    <p:sldId id="602" r:id="rId2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33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5982" autoAdjust="0"/>
    <p:restoredTop sz="94660"/>
  </p:normalViewPr>
  <p:slideViewPr>
    <p:cSldViewPr>
      <p:cViewPr varScale="1">
        <p:scale>
          <a:sx n="109" d="100"/>
          <a:sy n="109" d="100"/>
        </p:scale>
        <p:origin x="-2202"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theme" Target="theme/theme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slide" Target="slides/slide232.xml"/><Relationship Id="rId238" Type="http://schemas.openxmlformats.org/officeDocument/2006/relationships/slide" Target="slides/slide237.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presProps" Target="presProps.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FC1F71-5BAA-47E8-8A1A-31C024E10F6A}" type="datetimeFigureOut">
              <a:rPr lang="en-US" smtClean="0"/>
              <a:pPr/>
              <a:t>2/9/2024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7182E5-F40D-4650-BED9-40632AFD3D69}" type="slidenum">
              <a:rPr lang="en-US" smtClean="0"/>
              <a:pPr/>
              <a:t>‹#›</a:t>
            </a:fld>
            <a:endParaRPr lang="en-US"/>
          </a:p>
        </p:txBody>
      </p:sp>
    </p:spTree>
    <p:extLst>
      <p:ext uri="{BB962C8B-B14F-4D97-AF65-F5344CB8AC3E}">
        <p14:creationId xmlns:p14="http://schemas.microsoft.com/office/powerpoint/2010/main" xmlns="" val="25811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297182E5-F40D-4650-BED9-40632AFD3D69}" type="slidenum">
              <a:rPr lang="en-US" smtClean="0"/>
              <a:pPr/>
              <a:t>177</a:t>
            </a:fld>
            <a:endParaRPr lang="en-US"/>
          </a:p>
        </p:txBody>
      </p:sp>
    </p:spTree>
    <p:extLst>
      <p:ext uri="{BB962C8B-B14F-4D97-AF65-F5344CB8AC3E}">
        <p14:creationId xmlns:p14="http://schemas.microsoft.com/office/powerpoint/2010/main" xmlns="" val="591839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FC9E3A5-280A-4A8D-A84E-7167A91DF8BA}" type="datetimeFigureOut">
              <a:rPr lang="en-US" smtClean="0"/>
              <a:pPr/>
              <a:t>2/9/2024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E781330-6379-4099-B5C2-1CE64DCE4A0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C9E3A5-280A-4A8D-A84E-7167A91DF8BA}" type="datetimeFigureOut">
              <a:rPr lang="en-US" smtClean="0"/>
              <a:pPr/>
              <a:t>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C9E3A5-280A-4A8D-A84E-7167A91DF8BA}" type="datetimeFigureOut">
              <a:rPr lang="en-US" smtClean="0"/>
              <a:pPr/>
              <a:t>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C9E3A5-280A-4A8D-A84E-7167A91DF8BA}" type="datetimeFigureOut">
              <a:rPr lang="en-US" smtClean="0"/>
              <a:pPr/>
              <a:t>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FC9E3A5-280A-4A8D-A84E-7167A91DF8BA}" type="datetimeFigureOut">
              <a:rPr lang="en-US" smtClean="0"/>
              <a:pPr/>
              <a:t>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81330-6379-4099-B5C2-1CE64DCE4A0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FC9E3A5-280A-4A8D-A84E-7167A91DF8BA}" type="datetimeFigureOut">
              <a:rPr lang="en-US" smtClean="0"/>
              <a:pPr/>
              <a:t>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FC9E3A5-280A-4A8D-A84E-7167A91DF8BA}" type="datetimeFigureOut">
              <a:rPr lang="en-US" smtClean="0"/>
              <a:pPr/>
              <a:t>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FC9E3A5-280A-4A8D-A84E-7167A91DF8BA}" type="datetimeFigureOut">
              <a:rPr lang="en-US" smtClean="0"/>
              <a:pPr/>
              <a:t>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C9E3A5-280A-4A8D-A84E-7167A91DF8BA}" type="datetimeFigureOut">
              <a:rPr lang="en-US" smtClean="0"/>
              <a:pPr/>
              <a:t>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FC9E3A5-280A-4A8D-A84E-7167A91DF8BA}" type="datetimeFigureOut">
              <a:rPr lang="en-US" smtClean="0"/>
              <a:pPr/>
              <a:t>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FC9E3A5-280A-4A8D-A84E-7167A91DF8BA}" type="datetimeFigureOut">
              <a:rPr lang="en-US" smtClean="0"/>
              <a:pPr/>
              <a:t>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0E781330-6379-4099-B5C2-1CE64DCE4A02}"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FC9E3A5-280A-4A8D-A84E-7167A91DF8BA}" type="datetimeFigureOut">
              <a:rPr lang="en-US" smtClean="0"/>
              <a:pPr/>
              <a:t>2/9/2024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E781330-6379-4099-B5C2-1CE64DCE4A02}"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8" Type="http://schemas.openxmlformats.org/officeDocument/2006/relationships/hyperlink" Target="https://www.javatpoint.com/javascript-math-cos-method" TargetMode="External"/><Relationship Id="rId13" Type="http://schemas.openxmlformats.org/officeDocument/2006/relationships/hyperlink" Target="https://www.javatpoint.com/javascript-math-log-method" TargetMode="External"/><Relationship Id="rId3" Type="http://schemas.openxmlformats.org/officeDocument/2006/relationships/hyperlink" Target="https://www.javatpoint.com/javascript-math-acos-method" TargetMode="External"/><Relationship Id="rId7" Type="http://schemas.openxmlformats.org/officeDocument/2006/relationships/hyperlink" Target="https://www.javatpoint.com/javascript-math-ceil-method" TargetMode="External"/><Relationship Id="rId12" Type="http://schemas.openxmlformats.org/officeDocument/2006/relationships/hyperlink" Target="https://www.javatpoint.com/javascript-math-hypot-method" TargetMode="External"/><Relationship Id="rId2" Type="http://schemas.openxmlformats.org/officeDocument/2006/relationships/hyperlink" Target="https://www.javatpoint.com/javascript-math-abs-method" TargetMode="External"/><Relationship Id="rId1" Type="http://schemas.openxmlformats.org/officeDocument/2006/relationships/slideLayout" Target="../slideLayouts/slideLayout2.xml"/><Relationship Id="rId6" Type="http://schemas.openxmlformats.org/officeDocument/2006/relationships/hyperlink" Target="https://www.javatpoint.com/javascript-math-cbrt-method" TargetMode="External"/><Relationship Id="rId11" Type="http://schemas.openxmlformats.org/officeDocument/2006/relationships/hyperlink" Target="https://www.javatpoint.com/javascript-math-floor-method" TargetMode="External"/><Relationship Id="rId5" Type="http://schemas.openxmlformats.org/officeDocument/2006/relationships/hyperlink" Target="https://www.javatpoint.com/javascript-math-atan-method" TargetMode="External"/><Relationship Id="rId10" Type="http://schemas.openxmlformats.org/officeDocument/2006/relationships/hyperlink" Target="https://www.javatpoint.com/javascript-math-exp-method" TargetMode="External"/><Relationship Id="rId4" Type="http://schemas.openxmlformats.org/officeDocument/2006/relationships/hyperlink" Target="https://www.javatpoint.com/javascript-math-asin-method" TargetMode="External"/><Relationship Id="rId9" Type="http://schemas.openxmlformats.org/officeDocument/2006/relationships/hyperlink" Target="https://www.javatpoint.com/javascript-math-cosh-method" TargetMode="External"/></Relationships>
</file>

<file path=ppt/slides/_rels/slide102.xml.rels><?xml version="1.0" encoding="UTF-8" standalone="yes"?>
<Relationships xmlns="http://schemas.openxmlformats.org/package/2006/relationships"><Relationship Id="rId8" Type="http://schemas.openxmlformats.org/officeDocument/2006/relationships/hyperlink" Target="https://www.javatpoint.com/javascript-math-sin-method" TargetMode="External"/><Relationship Id="rId13" Type="http://schemas.openxmlformats.org/officeDocument/2006/relationships/hyperlink" Target="https://www.javatpoint.com/javascript-math-trunc-method" TargetMode="External"/><Relationship Id="rId3" Type="http://schemas.openxmlformats.org/officeDocument/2006/relationships/hyperlink" Target="https://www.javatpoint.com/javascript-math-min-method" TargetMode="External"/><Relationship Id="rId7" Type="http://schemas.openxmlformats.org/officeDocument/2006/relationships/hyperlink" Target="https://www.javatpoint.com/javascript-math-sign-method" TargetMode="External"/><Relationship Id="rId12" Type="http://schemas.openxmlformats.org/officeDocument/2006/relationships/hyperlink" Target="https://www.javatpoint.com/javascript-math-tanh-method" TargetMode="External"/><Relationship Id="rId2" Type="http://schemas.openxmlformats.org/officeDocument/2006/relationships/hyperlink" Target="https://www.javatpoint.com/javascript-math-max-method" TargetMode="External"/><Relationship Id="rId1" Type="http://schemas.openxmlformats.org/officeDocument/2006/relationships/slideLayout" Target="../slideLayouts/slideLayout2.xml"/><Relationship Id="rId6" Type="http://schemas.openxmlformats.org/officeDocument/2006/relationships/hyperlink" Target="https://www.javatpoint.com/javascript-math-round-method" TargetMode="External"/><Relationship Id="rId11" Type="http://schemas.openxmlformats.org/officeDocument/2006/relationships/hyperlink" Target="https://www.javatpoint.com/javascript-math-tan-method" TargetMode="External"/><Relationship Id="rId5" Type="http://schemas.openxmlformats.org/officeDocument/2006/relationships/hyperlink" Target="https://www.javatpoint.com/javascript-math-random-method" TargetMode="External"/><Relationship Id="rId10" Type="http://schemas.openxmlformats.org/officeDocument/2006/relationships/hyperlink" Target="https://www.javatpoint.com/javascript-math-sqrt-method" TargetMode="External"/><Relationship Id="rId4" Type="http://schemas.openxmlformats.org/officeDocument/2006/relationships/hyperlink" Target="https://www.javatpoint.com/javascript-math-pow-method" TargetMode="External"/><Relationship Id="rId9" Type="http://schemas.openxmlformats.org/officeDocument/2006/relationships/hyperlink" Target="https://www.javatpoint.com/javascript-math-sinh-method" TargetMode="Externa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8" Type="http://schemas.openxmlformats.org/officeDocument/2006/relationships/hyperlink" Target="https://www.javatpoint.com/javascript-number-toprecision-method" TargetMode="External"/><Relationship Id="rId3" Type="http://schemas.openxmlformats.org/officeDocument/2006/relationships/hyperlink" Target="https://www.javatpoint.com/javascript-number-isinteger-method" TargetMode="External"/><Relationship Id="rId7" Type="http://schemas.openxmlformats.org/officeDocument/2006/relationships/hyperlink" Target="https://www.javatpoint.com/javascript-number-tofixed-method" TargetMode="External"/><Relationship Id="rId2" Type="http://schemas.openxmlformats.org/officeDocument/2006/relationships/hyperlink" Target="https://www.javatpoint.com/javascript-number-isfinite-method" TargetMode="External"/><Relationship Id="rId1" Type="http://schemas.openxmlformats.org/officeDocument/2006/relationships/slideLayout" Target="../slideLayouts/slideLayout2.xml"/><Relationship Id="rId6" Type="http://schemas.openxmlformats.org/officeDocument/2006/relationships/hyperlink" Target="https://www.javatpoint.com/javascript-number-toexponential-method" TargetMode="External"/><Relationship Id="rId5" Type="http://schemas.openxmlformats.org/officeDocument/2006/relationships/hyperlink" Target="https://www.javatpoint.com/javascript-number-parseint-method" TargetMode="External"/><Relationship Id="rId4" Type="http://schemas.openxmlformats.org/officeDocument/2006/relationships/hyperlink" Target="https://www.javatpoint.com/javascript-number-parsefloat-method" TargetMode="External"/><Relationship Id="rId9" Type="http://schemas.openxmlformats.org/officeDocument/2006/relationships/hyperlink" Target="https://www.javatpoint.com/javascript-number-tostring-method" TargetMode="Externa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hyperlink" Target="https://www.javatpoint.com/html-tutorial" TargetMode="External"/><Relationship Id="rId2" Type="http://schemas.openxmlformats.org/officeDocument/2006/relationships/hyperlink" Target="https://www.javatpoint.com/javascript-tutorial" TargetMode="Externa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hyperlink" Target="https://www.javatpoint.com/javascript-tutorial" TargetMode="Externa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hyperlink" Target="https://www.javatpoint.com/javascript-function" TargetMode="Externa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8" Type="http://schemas.openxmlformats.org/officeDocument/2006/relationships/hyperlink" Target="https://www.javatpoint.com/html-iframes" TargetMode="External"/><Relationship Id="rId13" Type="http://schemas.openxmlformats.org/officeDocument/2006/relationships/hyperlink" Target="https://www.javatpoint.com/javascript-function" TargetMode="External"/><Relationship Id="rId3" Type="http://schemas.openxmlformats.org/officeDocument/2006/relationships/hyperlink" Target="https://www.javatpoint.com/html-head" TargetMode="External"/><Relationship Id="rId7" Type="http://schemas.openxmlformats.org/officeDocument/2006/relationships/hyperlink" Target="https://www.javatpoint.com/html-base-tag" TargetMode="External"/><Relationship Id="rId12" Type="http://schemas.openxmlformats.org/officeDocument/2006/relationships/hyperlink" Target="https://www.javatpoint.com/html-param-tag" TargetMode="External"/><Relationship Id="rId2" Type="http://schemas.openxmlformats.org/officeDocument/2006/relationships/hyperlink" Target="https://www.javatpoint.com/html-html-tag" TargetMode="External"/><Relationship Id="rId1" Type="http://schemas.openxmlformats.org/officeDocument/2006/relationships/slideLayout" Target="../slideLayouts/slideLayout2.xml"/><Relationship Id="rId6" Type="http://schemas.openxmlformats.org/officeDocument/2006/relationships/hyperlink" Target="https://www.javatpoint.com/html-script-tag" TargetMode="External"/><Relationship Id="rId11" Type="http://schemas.openxmlformats.org/officeDocument/2006/relationships/hyperlink" Target="https://www.javatpoint.com/html-meta-tag" TargetMode="External"/><Relationship Id="rId5" Type="http://schemas.openxmlformats.org/officeDocument/2006/relationships/hyperlink" Target="https://www.javatpoint.com/html-style" TargetMode="External"/><Relationship Id="rId10" Type="http://schemas.openxmlformats.org/officeDocument/2006/relationships/hyperlink" Target="https://www.javatpoint.com/html-br-tag" TargetMode="External"/><Relationship Id="rId4" Type="http://schemas.openxmlformats.org/officeDocument/2006/relationships/hyperlink" Target="https://www.javatpoint.com/html-title" TargetMode="External"/><Relationship Id="rId9" Type="http://schemas.openxmlformats.org/officeDocument/2006/relationships/hyperlink" Target="https://www.javatpoint.com/html-bdo-tag" TargetMode="Externa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hyperlink" Target="https://www.javatpoint.com/xml-tutorial" TargetMode="External"/><Relationship Id="rId7" Type="http://schemas.openxmlformats.org/officeDocument/2006/relationships/hyperlink" Target="https://www.javatpoint.com/understanding-xmlhttprequest" TargetMode="External"/><Relationship Id="rId2" Type="http://schemas.openxmlformats.org/officeDocument/2006/relationships/hyperlink" Target="https://www.javatpoint.com/javascript-tutorial" TargetMode="External"/><Relationship Id="rId1" Type="http://schemas.openxmlformats.org/officeDocument/2006/relationships/slideLayout" Target="../slideLayouts/slideLayout2.xml"/><Relationship Id="rId6" Type="http://schemas.openxmlformats.org/officeDocument/2006/relationships/hyperlink" Target="https://www.javatpoint.com/css-tutorial" TargetMode="External"/><Relationship Id="rId5" Type="http://schemas.openxmlformats.org/officeDocument/2006/relationships/hyperlink" Target="https://www.javatpoint.com/xhtml-tutorial" TargetMode="External"/><Relationship Id="rId4" Type="http://schemas.openxmlformats.org/officeDocument/2006/relationships/hyperlink" Target="https://www.javatpoint.com/html-tutorial" TargetMode="External"/></Relationships>
</file>

<file path=ppt/slides/_rels/slide128.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hyperlink" Target="https://www.w3schools.com/tags/ref_httpmessages.asp" TargetMode="Externa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hyperlink" Target="http://jquery.com/download/" TargetMode="Externa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hyperlink" Target="https://www.javatpoint.com/javascript-function-bind-method" TargetMode="External"/><Relationship Id="rId2" Type="http://schemas.openxmlformats.org/officeDocument/2006/relationships/hyperlink" Target="https://www.javatpoint.com/javascript-function-apply-method" TargetMode="External"/><Relationship Id="rId1" Type="http://schemas.openxmlformats.org/officeDocument/2006/relationships/slideLayout" Target="../slideLayouts/slideLayout2.xml"/><Relationship Id="rId5" Type="http://schemas.openxmlformats.org/officeDocument/2006/relationships/hyperlink" Target="https://www.javatpoint.com/javascript-function-tostring-method" TargetMode="External"/><Relationship Id="rId4" Type="http://schemas.openxmlformats.org/officeDocument/2006/relationships/hyperlink" Target="https://www.javatpoint.com/javascript-function-call-method" TargetMode="Externa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8" Type="http://schemas.openxmlformats.org/officeDocument/2006/relationships/hyperlink" Target="https://www.javatpoint.com/javascript-string-match-method" TargetMode="External"/><Relationship Id="rId3" Type="http://schemas.openxmlformats.org/officeDocument/2006/relationships/hyperlink" Target="https://www.javatpoint.com/javascript-string-charcodeat-method" TargetMode="External"/><Relationship Id="rId7" Type="http://schemas.openxmlformats.org/officeDocument/2006/relationships/hyperlink" Target="https://www.javatpoint.com/javascript-string-search-method" TargetMode="External"/><Relationship Id="rId2" Type="http://schemas.openxmlformats.org/officeDocument/2006/relationships/hyperlink" Target="https://www.javatpoint.com/javascript-string-charat-method" TargetMode="External"/><Relationship Id="rId1" Type="http://schemas.openxmlformats.org/officeDocument/2006/relationships/slideLayout" Target="../slideLayouts/slideLayout2.xml"/><Relationship Id="rId6" Type="http://schemas.openxmlformats.org/officeDocument/2006/relationships/hyperlink" Target="https://www.javatpoint.com/javascript-string-lastindexof-method" TargetMode="External"/><Relationship Id="rId11" Type="http://schemas.openxmlformats.org/officeDocument/2006/relationships/hyperlink" Target="https://www.javatpoint.com/javascript-string-substring-method" TargetMode="External"/><Relationship Id="rId5" Type="http://schemas.openxmlformats.org/officeDocument/2006/relationships/hyperlink" Target="https://www.javatpoint.com/javascript-string-indexof-method" TargetMode="External"/><Relationship Id="rId10" Type="http://schemas.openxmlformats.org/officeDocument/2006/relationships/hyperlink" Target="https://www.javatpoint.com/javascript-string-substr-method" TargetMode="External"/><Relationship Id="rId4" Type="http://schemas.openxmlformats.org/officeDocument/2006/relationships/hyperlink" Target="https://www.javatpoint.com/javascript-string-concat-method" TargetMode="External"/><Relationship Id="rId9" Type="http://schemas.openxmlformats.org/officeDocument/2006/relationships/hyperlink" Target="https://www.javatpoint.com/javascript-string-replace-method" TargetMode="External"/></Relationships>
</file>

<file path=ppt/slides/_rels/slide92.xml.rels><?xml version="1.0" encoding="UTF-8" standalone="yes"?>
<Relationships xmlns="http://schemas.openxmlformats.org/package/2006/relationships"><Relationship Id="rId8" Type="http://schemas.openxmlformats.org/officeDocument/2006/relationships/hyperlink" Target="https://www.javatpoint.com/javascript-string-valueof-method" TargetMode="External"/><Relationship Id="rId3" Type="http://schemas.openxmlformats.org/officeDocument/2006/relationships/hyperlink" Target="https://www.javatpoint.com/javascript-string-tolowercase-method" TargetMode="External"/><Relationship Id="rId7" Type="http://schemas.openxmlformats.org/officeDocument/2006/relationships/hyperlink" Target="https://www.javatpoint.com/javascript-string-tostring-method" TargetMode="External"/><Relationship Id="rId2" Type="http://schemas.openxmlformats.org/officeDocument/2006/relationships/hyperlink" Target="https://www.javatpoint.com/javascript-string-slice-method" TargetMode="External"/><Relationship Id="rId1" Type="http://schemas.openxmlformats.org/officeDocument/2006/relationships/slideLayout" Target="../slideLayouts/slideLayout2.xml"/><Relationship Id="rId6" Type="http://schemas.openxmlformats.org/officeDocument/2006/relationships/hyperlink" Target="https://www.javatpoint.com/javascript-string-tolocaleuppercase-method" TargetMode="External"/><Relationship Id="rId5" Type="http://schemas.openxmlformats.org/officeDocument/2006/relationships/hyperlink" Target="https://www.javatpoint.com/javascript-string-touppercase-method" TargetMode="External"/><Relationship Id="rId4" Type="http://schemas.openxmlformats.org/officeDocument/2006/relationships/hyperlink" Target="https://www.javatpoint.com/javascript-string-tolocalelowercase-method" TargetMode="Externa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8" Type="http://schemas.openxmlformats.org/officeDocument/2006/relationships/hyperlink" Target="https://www.javatpoint.com/javascript-date-getmonth-method" TargetMode="External"/><Relationship Id="rId3" Type="http://schemas.openxmlformats.org/officeDocument/2006/relationships/hyperlink" Target="https://www.javatpoint.com/javascript-date-getday-method" TargetMode="External"/><Relationship Id="rId7" Type="http://schemas.openxmlformats.org/officeDocument/2006/relationships/hyperlink" Target="https://www.javatpoint.com/javascript-date-getminutes-method" TargetMode="External"/><Relationship Id="rId2" Type="http://schemas.openxmlformats.org/officeDocument/2006/relationships/hyperlink" Target="https://www.javatpoint.com/javascript-date-getdate-method" TargetMode="External"/><Relationship Id="rId1" Type="http://schemas.openxmlformats.org/officeDocument/2006/relationships/slideLayout" Target="../slideLayouts/slideLayout2.xml"/><Relationship Id="rId6" Type="http://schemas.openxmlformats.org/officeDocument/2006/relationships/hyperlink" Target="https://www.javatpoint.com/javascript-date-getmilliseconds-method" TargetMode="External"/><Relationship Id="rId5" Type="http://schemas.openxmlformats.org/officeDocument/2006/relationships/hyperlink" Target="https://www.javatpoint.com/javascript-date-gethours-method" TargetMode="External"/><Relationship Id="rId4" Type="http://schemas.openxmlformats.org/officeDocument/2006/relationships/hyperlink" Target="https://www.javatpoint.com/javascript-date-getutcfullyear-method" TargetMode="External"/><Relationship Id="rId9" Type="http://schemas.openxmlformats.org/officeDocument/2006/relationships/hyperlink" Target="https://www.javatpoint.com/javascript-date-getseconds-metho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676400"/>
            <a:ext cx="7851648" cy="3352800"/>
          </a:xfrm>
        </p:spPr>
        <p:txBody>
          <a:bodyPr>
            <a:normAutofit fontScale="90000"/>
          </a:bodyPr>
          <a:lstStyle/>
          <a:p>
            <a:pPr algn="ct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FULL STACK WEB DEVELOPMENT</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UNIT - 2</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8610600" cy="5562600"/>
          </a:xfrm>
        </p:spPr>
        <p:txBody>
          <a:bodyPr>
            <a:normAutofit fontScale="62500" lnSpcReduction="20000"/>
          </a:bodyPr>
          <a:lstStyle/>
          <a:p>
            <a:pPr marL="0" indent="0">
              <a:buNone/>
            </a:pPr>
            <a:r>
              <a:rPr lang="en-US" b="1" u="sng" dirty="0"/>
              <a:t>JavaScript in &lt;head</a:t>
            </a:r>
            <a:r>
              <a:rPr lang="en-US" b="1" dirty="0" smtClean="0"/>
              <a:t>&gt;: </a:t>
            </a:r>
            <a:r>
              <a:rPr lang="en-US" dirty="0" smtClean="0"/>
              <a:t>A </a:t>
            </a:r>
            <a:r>
              <a:rPr lang="en-US" dirty="0" err="1" smtClean="0"/>
              <a:t>javascript</a:t>
            </a:r>
            <a:r>
              <a:rPr lang="en-US" dirty="0" smtClean="0"/>
              <a:t> function is placed in the &lt;head&gt; section of an HTML page.</a:t>
            </a:r>
          </a:p>
          <a:p>
            <a:pPr marL="0" indent="0">
              <a:buNone/>
            </a:pPr>
            <a:r>
              <a:rPr lang="en-US" dirty="0"/>
              <a:t>&lt;!DOCTYPE html&gt;</a:t>
            </a:r>
          </a:p>
          <a:p>
            <a:pPr marL="0" indent="0">
              <a:buNone/>
            </a:pPr>
            <a:r>
              <a:rPr lang="en-US" dirty="0"/>
              <a:t>&lt;html&gt;</a:t>
            </a:r>
          </a:p>
          <a:p>
            <a:pPr marL="0" indent="0">
              <a:buNone/>
            </a:pPr>
            <a:r>
              <a:rPr lang="en-US" dirty="0"/>
              <a:t>&lt;head&gt;</a:t>
            </a:r>
          </a:p>
          <a:p>
            <a:pPr marL="0" indent="0">
              <a:buNone/>
            </a:pPr>
            <a:r>
              <a:rPr lang="en-US" dirty="0"/>
              <a:t>&lt;script&gt;</a:t>
            </a:r>
          </a:p>
          <a:p>
            <a:pPr marL="0" indent="0">
              <a:buNone/>
            </a:pPr>
            <a:r>
              <a:rPr lang="en-US" dirty="0"/>
              <a:t>function </a:t>
            </a:r>
            <a:r>
              <a:rPr lang="en-US" dirty="0" err="1"/>
              <a:t>myFunction</a:t>
            </a:r>
            <a:r>
              <a:rPr lang="en-US" dirty="0"/>
              <a:t>() {</a:t>
            </a:r>
          </a:p>
          <a:p>
            <a:pPr marL="0" indent="0">
              <a:buNone/>
            </a:pPr>
            <a:r>
              <a:rPr lang="en-US" dirty="0"/>
              <a:t>  document.getElementById("demo").</a:t>
            </a:r>
            <a:r>
              <a:rPr lang="en-US" dirty="0" err="1"/>
              <a:t>innerHTML</a:t>
            </a:r>
            <a:r>
              <a:rPr lang="en-US" dirty="0"/>
              <a:t> = "Paragraph changed.";</a:t>
            </a:r>
          </a:p>
          <a:p>
            <a:pPr marL="0" indent="0">
              <a:buNone/>
            </a:pPr>
            <a:r>
              <a:rPr lang="en-US" dirty="0"/>
              <a:t>}</a:t>
            </a:r>
          </a:p>
          <a:p>
            <a:pPr marL="0" indent="0">
              <a:buNone/>
            </a:pPr>
            <a:r>
              <a:rPr lang="en-US" dirty="0"/>
              <a:t>&lt;/script&gt;</a:t>
            </a:r>
          </a:p>
          <a:p>
            <a:pPr marL="0" indent="0">
              <a:buNone/>
            </a:pPr>
            <a:r>
              <a:rPr lang="en-US" dirty="0"/>
              <a:t>&lt;/head&gt;</a:t>
            </a:r>
          </a:p>
          <a:p>
            <a:pPr marL="0" indent="0">
              <a:buNone/>
            </a:pPr>
            <a:r>
              <a:rPr lang="en-US" dirty="0"/>
              <a:t>&lt;body&gt;</a:t>
            </a:r>
          </a:p>
          <a:p>
            <a:pPr marL="0" indent="0">
              <a:buNone/>
            </a:pPr>
            <a:endParaRPr lang="en-US" dirty="0"/>
          </a:p>
          <a:p>
            <a:pPr marL="0" indent="0">
              <a:buNone/>
            </a:pPr>
            <a:r>
              <a:rPr lang="en-US" dirty="0"/>
              <a:t>&lt;h2&gt;JavaScript in Head&lt;/h2&gt;</a:t>
            </a:r>
          </a:p>
          <a:p>
            <a:pPr marL="0" indent="0">
              <a:buNone/>
            </a:pPr>
            <a:endParaRPr lang="en-US" dirty="0"/>
          </a:p>
          <a:p>
            <a:pPr marL="0" indent="0">
              <a:buNone/>
            </a:pPr>
            <a:r>
              <a:rPr lang="en-US" dirty="0"/>
              <a:t>&lt;p id="demo"&gt;A Paragraph.&lt;/p&gt;</a:t>
            </a:r>
          </a:p>
          <a:p>
            <a:pPr marL="0" indent="0">
              <a:buNone/>
            </a:pPr>
            <a:endParaRPr lang="en-US" dirty="0"/>
          </a:p>
          <a:p>
            <a:pPr marL="0" indent="0">
              <a:buNone/>
            </a:pPr>
            <a:r>
              <a:rPr lang="en-US" dirty="0"/>
              <a:t>&lt;button type="button" onclick="</a:t>
            </a:r>
            <a:r>
              <a:rPr lang="en-US" dirty="0" err="1"/>
              <a:t>myFunction</a:t>
            </a:r>
            <a:r>
              <a:rPr lang="en-US" dirty="0"/>
              <a:t>()"&gt;Try it&lt;/button&gt;</a:t>
            </a:r>
          </a:p>
          <a:p>
            <a:pPr marL="0" indent="0">
              <a:buNone/>
            </a:pPr>
            <a:endParaRPr lang="en-US" dirty="0"/>
          </a:p>
          <a:p>
            <a:pPr marL="0" indent="0">
              <a:buNone/>
            </a:pPr>
            <a:r>
              <a:rPr lang="en-US" dirty="0"/>
              <a:t>&lt;/body&gt;</a:t>
            </a:r>
          </a:p>
          <a:p>
            <a:pPr marL="0" indent="0">
              <a:buNone/>
            </a:pPr>
            <a:r>
              <a:rPr lang="en-US" dirty="0"/>
              <a:t>&lt;/html&gt; </a:t>
            </a:r>
          </a:p>
          <a:p>
            <a:pPr marL="0" indent="0">
              <a:buNone/>
            </a:pPr>
            <a:endParaRPr lang="en-US" dirty="0" smtClean="0"/>
          </a:p>
          <a:p>
            <a:pPr marL="0" indent="0">
              <a:buNone/>
            </a:pPr>
            <a:endParaRPr lang="en-US" b="1" dirty="0"/>
          </a:p>
          <a:p>
            <a:pPr marL="0" indent="0">
              <a:buNone/>
            </a:pP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pPr algn="ctr"/>
            <a:r>
              <a:rPr lang="en-US" sz="2800" dirty="0" smtClean="0"/>
              <a:t>Example</a:t>
            </a:r>
            <a:endParaRPr lang="en-US" sz="2800" dirty="0"/>
          </a:p>
        </p:txBody>
      </p:sp>
      <p:sp>
        <p:nvSpPr>
          <p:cNvPr id="3" name="Content Placeholder 2"/>
          <p:cNvSpPr>
            <a:spLocks noGrp="1"/>
          </p:cNvSpPr>
          <p:nvPr>
            <p:ph idx="1"/>
          </p:nvPr>
        </p:nvSpPr>
        <p:spPr>
          <a:xfrm>
            <a:off x="457200" y="1447800"/>
            <a:ext cx="8229600" cy="4876800"/>
          </a:xfrm>
        </p:spPr>
        <p:txBody>
          <a:bodyPr>
            <a:normAutofit lnSpcReduction="10000"/>
          </a:bodyPr>
          <a:lstStyle/>
          <a:p>
            <a:pPr>
              <a:buNone/>
            </a:pPr>
            <a:r>
              <a:rPr lang="en-US" dirty="0" smtClean="0"/>
              <a:t>&lt;html&gt;</a:t>
            </a:r>
          </a:p>
          <a:p>
            <a:pPr>
              <a:buNone/>
            </a:pPr>
            <a:r>
              <a:rPr lang="en-US" dirty="0" smtClean="0"/>
              <a:t>&lt;body&gt;</a:t>
            </a:r>
          </a:p>
          <a:p>
            <a:pPr>
              <a:buNone/>
            </a:pPr>
            <a:r>
              <a:rPr lang="en-US" dirty="0" smtClean="0"/>
              <a:t>Current Date and Time: &lt;span id="txt"&gt;&lt;/span&gt;  </a:t>
            </a:r>
          </a:p>
          <a:p>
            <a:pPr>
              <a:buNone/>
            </a:pPr>
            <a:r>
              <a:rPr lang="en-US" dirty="0" smtClean="0"/>
              <a:t>&lt;script&gt;  </a:t>
            </a:r>
          </a:p>
          <a:p>
            <a:pPr>
              <a:buNone/>
            </a:pPr>
            <a:r>
              <a:rPr lang="en-US" dirty="0" err="1" smtClean="0"/>
              <a:t>var</a:t>
            </a:r>
            <a:r>
              <a:rPr lang="en-US" dirty="0" smtClean="0"/>
              <a:t> today=new Date();  </a:t>
            </a:r>
          </a:p>
          <a:p>
            <a:pPr>
              <a:buNone/>
            </a:pPr>
            <a:r>
              <a:rPr lang="en-US" dirty="0" err="1" smtClean="0"/>
              <a:t>document.getElementById</a:t>
            </a:r>
            <a:r>
              <a:rPr lang="en-US" dirty="0" smtClean="0"/>
              <a:t>('txt').</a:t>
            </a:r>
            <a:r>
              <a:rPr lang="en-US" dirty="0" err="1" smtClean="0"/>
              <a:t>innerHTML</a:t>
            </a:r>
            <a:r>
              <a:rPr lang="en-US" dirty="0" smtClean="0"/>
              <a:t>=today;  </a:t>
            </a:r>
          </a:p>
          <a:p>
            <a:pPr>
              <a:buNone/>
            </a:pPr>
            <a:r>
              <a:rPr lang="en-US" dirty="0" smtClean="0"/>
              <a:t>&lt;/script&gt;  </a:t>
            </a:r>
          </a:p>
          <a:p>
            <a:pPr>
              <a:buNone/>
            </a:pPr>
            <a:r>
              <a:rPr lang="en-US" dirty="0" smtClean="0"/>
              <a:t>&lt;/body&gt;</a:t>
            </a:r>
          </a:p>
          <a:p>
            <a:pPr>
              <a:buNone/>
            </a:pPr>
            <a:r>
              <a:rPr lang="en-US" dirty="0" smtClean="0"/>
              <a:t>&lt;/html&gt;</a:t>
            </a:r>
          </a:p>
          <a:p>
            <a:pPr>
              <a:buNone/>
            </a:pPr>
            <a:r>
              <a:rPr lang="en-US" b="1" dirty="0" err="1" smtClean="0"/>
              <a:t>Output:</a:t>
            </a:r>
            <a:r>
              <a:rPr lang="en-US" dirty="0" err="1" smtClean="0"/>
              <a:t>Current</a:t>
            </a:r>
            <a:r>
              <a:rPr lang="en-US" dirty="0" smtClean="0"/>
              <a:t> Date and Time: Tue May 04 2021 15:13:57 GMT+0530 (India Standard Time) </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pPr algn="ctr"/>
            <a:r>
              <a:rPr lang="en-US" sz="2800" dirty="0" smtClean="0">
                <a:latin typeface="+mn-lt"/>
              </a:rPr>
              <a:t>JavaScript Math</a:t>
            </a:r>
            <a:br>
              <a:rPr lang="en-US" sz="2800" dirty="0" smtClean="0">
                <a:latin typeface="+mn-lt"/>
              </a:rPr>
            </a:br>
            <a:endParaRPr lang="en-US" sz="2800" dirty="0">
              <a:latin typeface="+mn-lt"/>
            </a:endParaRPr>
          </a:p>
        </p:txBody>
      </p:sp>
      <p:sp>
        <p:nvSpPr>
          <p:cNvPr id="3" name="Content Placeholder 2"/>
          <p:cNvSpPr>
            <a:spLocks noGrp="1"/>
          </p:cNvSpPr>
          <p:nvPr>
            <p:ph idx="1"/>
          </p:nvPr>
        </p:nvSpPr>
        <p:spPr>
          <a:xfrm>
            <a:off x="457200" y="1066800"/>
            <a:ext cx="8229600" cy="5257800"/>
          </a:xfrm>
        </p:spPr>
        <p:txBody>
          <a:bodyPr>
            <a:normAutofit fontScale="92500" lnSpcReduction="20000"/>
          </a:bodyPr>
          <a:lstStyle/>
          <a:p>
            <a:r>
              <a:rPr lang="en-US" sz="2000" dirty="0" smtClean="0"/>
              <a:t>The </a:t>
            </a:r>
            <a:r>
              <a:rPr lang="en-US" sz="2000" b="1" dirty="0" smtClean="0"/>
              <a:t>JavaScript math</a:t>
            </a:r>
            <a:r>
              <a:rPr lang="en-US" sz="2000" dirty="0" smtClean="0"/>
              <a:t> object provides several constants and methods to perform mathematical operation. Unlike date object, it doesn't have constructors.</a:t>
            </a:r>
          </a:p>
          <a:p>
            <a:pPr>
              <a:buNone/>
            </a:pPr>
            <a:r>
              <a:rPr lang="en-US" sz="2000" dirty="0" smtClean="0"/>
              <a:t>   </a:t>
            </a:r>
            <a:r>
              <a:rPr lang="en-US" sz="2000" b="1" dirty="0" smtClean="0"/>
              <a:t>JavaScript Math Methods:</a:t>
            </a:r>
          </a:p>
          <a:p>
            <a:pPr>
              <a:buNone/>
            </a:pPr>
            <a:r>
              <a:rPr lang="en-US" sz="2000" dirty="0" smtClean="0">
                <a:hlinkClick r:id="rId2"/>
              </a:rPr>
              <a:t>abs()</a:t>
            </a:r>
            <a:r>
              <a:rPr lang="en-US" sz="2000" dirty="0" smtClean="0"/>
              <a:t>:It returns the absolute value of the given number.</a:t>
            </a:r>
          </a:p>
          <a:p>
            <a:pPr>
              <a:buNone/>
            </a:pPr>
            <a:r>
              <a:rPr lang="en-US" sz="2000" dirty="0" err="1" smtClean="0">
                <a:hlinkClick r:id="rId3"/>
              </a:rPr>
              <a:t>acos</a:t>
            </a:r>
            <a:r>
              <a:rPr lang="en-US" sz="2000" dirty="0" smtClean="0">
                <a:hlinkClick r:id="rId3"/>
              </a:rPr>
              <a:t>()</a:t>
            </a:r>
            <a:r>
              <a:rPr lang="en-US" sz="2000" dirty="0" smtClean="0"/>
              <a:t>:It returns the arccosine of the given number in radians.</a:t>
            </a:r>
          </a:p>
          <a:p>
            <a:pPr>
              <a:buNone/>
            </a:pPr>
            <a:r>
              <a:rPr lang="en-US" sz="2000" dirty="0" err="1" smtClean="0">
                <a:hlinkClick r:id="rId4"/>
              </a:rPr>
              <a:t>asin</a:t>
            </a:r>
            <a:r>
              <a:rPr lang="en-US" sz="2000" dirty="0" smtClean="0">
                <a:hlinkClick r:id="rId4"/>
              </a:rPr>
              <a:t>()</a:t>
            </a:r>
            <a:r>
              <a:rPr lang="en-US" sz="2000" dirty="0" smtClean="0"/>
              <a:t>:It returns the arcsine of the given number in radians.</a:t>
            </a:r>
          </a:p>
          <a:p>
            <a:pPr>
              <a:buNone/>
            </a:pPr>
            <a:r>
              <a:rPr lang="en-US" sz="2000" dirty="0" err="1" smtClean="0">
                <a:hlinkClick r:id="rId5"/>
              </a:rPr>
              <a:t>atan</a:t>
            </a:r>
            <a:r>
              <a:rPr lang="en-US" sz="2000" dirty="0" smtClean="0">
                <a:hlinkClick r:id="rId5"/>
              </a:rPr>
              <a:t>()</a:t>
            </a:r>
            <a:r>
              <a:rPr lang="en-US" sz="2000" dirty="0" smtClean="0"/>
              <a:t>:It returns the arc-tangent of the given number in radians.</a:t>
            </a:r>
          </a:p>
          <a:p>
            <a:pPr>
              <a:buNone/>
            </a:pPr>
            <a:r>
              <a:rPr lang="en-US" sz="2000" dirty="0" err="1" smtClean="0">
                <a:hlinkClick r:id="rId6"/>
              </a:rPr>
              <a:t>cbrt</a:t>
            </a:r>
            <a:r>
              <a:rPr lang="en-US" sz="2000" dirty="0" smtClean="0">
                <a:hlinkClick r:id="rId6"/>
              </a:rPr>
              <a:t>()</a:t>
            </a:r>
            <a:r>
              <a:rPr lang="en-US" sz="2000" dirty="0" smtClean="0"/>
              <a:t>:It returns the cube root of the given number.</a:t>
            </a:r>
          </a:p>
          <a:p>
            <a:pPr>
              <a:buNone/>
            </a:pPr>
            <a:r>
              <a:rPr lang="en-US" sz="2000" dirty="0" smtClean="0">
                <a:hlinkClick r:id="rId7"/>
              </a:rPr>
              <a:t>ceil()</a:t>
            </a:r>
            <a:r>
              <a:rPr lang="en-US" sz="2000" dirty="0" smtClean="0"/>
              <a:t>:It returns a smallest integer value, greater than or equal to the given number.</a:t>
            </a:r>
          </a:p>
          <a:p>
            <a:pPr>
              <a:buNone/>
            </a:pPr>
            <a:r>
              <a:rPr lang="en-US" sz="2000" dirty="0" err="1" smtClean="0">
                <a:hlinkClick r:id="rId8"/>
              </a:rPr>
              <a:t>cos</a:t>
            </a:r>
            <a:r>
              <a:rPr lang="en-US" sz="2000" dirty="0" smtClean="0">
                <a:hlinkClick r:id="rId8"/>
              </a:rPr>
              <a:t>()</a:t>
            </a:r>
            <a:r>
              <a:rPr lang="en-US" sz="2000" dirty="0" smtClean="0"/>
              <a:t>:It returns the cosine of the given number.</a:t>
            </a:r>
          </a:p>
          <a:p>
            <a:pPr>
              <a:buNone/>
            </a:pPr>
            <a:r>
              <a:rPr lang="en-US" sz="2000" dirty="0" err="1" smtClean="0">
                <a:hlinkClick r:id="rId9"/>
              </a:rPr>
              <a:t>cosh</a:t>
            </a:r>
            <a:r>
              <a:rPr lang="en-US" sz="2000" dirty="0" smtClean="0">
                <a:hlinkClick r:id="rId9"/>
              </a:rPr>
              <a:t>()</a:t>
            </a:r>
            <a:r>
              <a:rPr lang="en-US" sz="2000" dirty="0" smtClean="0"/>
              <a:t>:It returns the hyperbolic cosine of the given number.</a:t>
            </a:r>
          </a:p>
          <a:p>
            <a:pPr>
              <a:buNone/>
            </a:pPr>
            <a:r>
              <a:rPr lang="en-US" sz="2000" dirty="0" smtClean="0">
                <a:hlinkClick r:id="rId10"/>
              </a:rPr>
              <a:t>exp()</a:t>
            </a:r>
            <a:r>
              <a:rPr lang="en-US" sz="2000" dirty="0" smtClean="0"/>
              <a:t>:It returns the exponential form of the given number.</a:t>
            </a:r>
          </a:p>
          <a:p>
            <a:pPr>
              <a:buNone/>
            </a:pPr>
            <a:r>
              <a:rPr lang="en-US" sz="2000" dirty="0" smtClean="0">
                <a:hlinkClick r:id="rId11"/>
              </a:rPr>
              <a:t>floor()</a:t>
            </a:r>
            <a:r>
              <a:rPr lang="en-US" sz="2000" dirty="0" smtClean="0"/>
              <a:t>:It returns largest integer value, lower than or equal to the given number.</a:t>
            </a:r>
          </a:p>
          <a:p>
            <a:pPr>
              <a:buNone/>
            </a:pPr>
            <a:r>
              <a:rPr lang="en-US" sz="2000" dirty="0" err="1" smtClean="0">
                <a:hlinkClick r:id="rId12"/>
              </a:rPr>
              <a:t>hypot</a:t>
            </a:r>
            <a:r>
              <a:rPr lang="en-US" sz="2000" dirty="0" smtClean="0">
                <a:hlinkClick r:id="rId12"/>
              </a:rPr>
              <a:t>()</a:t>
            </a:r>
            <a:r>
              <a:rPr lang="en-US" sz="2000" dirty="0" smtClean="0"/>
              <a:t>:It returns square root of sum of the squares of given numbers</a:t>
            </a:r>
          </a:p>
          <a:p>
            <a:pPr>
              <a:buNone/>
            </a:pPr>
            <a:r>
              <a:rPr lang="en-US" sz="2000" dirty="0" smtClean="0">
                <a:hlinkClick r:id="rId13"/>
              </a:rPr>
              <a:t>log()</a:t>
            </a:r>
            <a:r>
              <a:rPr lang="en-US" sz="2000" dirty="0" smtClean="0"/>
              <a:t>:It returns natural logarithm of a number.</a:t>
            </a:r>
            <a:endParaRPr lang="en-US" sz="2000" b="1" dirty="0" smtClean="0"/>
          </a:p>
          <a:p>
            <a:endParaRPr lang="en-US" sz="2000"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normAutofit fontScale="92500" lnSpcReduction="20000"/>
          </a:bodyPr>
          <a:lstStyle/>
          <a:p>
            <a:r>
              <a:rPr lang="en-US" dirty="0" smtClean="0">
                <a:hlinkClick r:id="rId2"/>
              </a:rPr>
              <a:t>max()</a:t>
            </a:r>
            <a:r>
              <a:rPr lang="en-US" dirty="0" smtClean="0"/>
              <a:t>:It returns maximum value of the given numbers.</a:t>
            </a:r>
          </a:p>
          <a:p>
            <a:r>
              <a:rPr lang="en-US" dirty="0" smtClean="0">
                <a:hlinkClick r:id="rId3"/>
              </a:rPr>
              <a:t>min()</a:t>
            </a:r>
            <a:r>
              <a:rPr lang="en-US" dirty="0" smtClean="0"/>
              <a:t>:It returns minimum value of the given numbers.</a:t>
            </a:r>
          </a:p>
          <a:p>
            <a:r>
              <a:rPr lang="en-US" dirty="0" err="1" smtClean="0">
                <a:hlinkClick r:id="rId4"/>
              </a:rPr>
              <a:t>pow</a:t>
            </a:r>
            <a:r>
              <a:rPr lang="en-US" dirty="0" smtClean="0">
                <a:hlinkClick r:id="rId4"/>
              </a:rPr>
              <a:t>()</a:t>
            </a:r>
            <a:r>
              <a:rPr lang="en-US" dirty="0" smtClean="0"/>
              <a:t>:It returns value of base to the power of exponent.</a:t>
            </a:r>
          </a:p>
          <a:p>
            <a:r>
              <a:rPr lang="en-US" dirty="0" smtClean="0">
                <a:hlinkClick r:id="rId5"/>
              </a:rPr>
              <a:t>random()</a:t>
            </a:r>
            <a:r>
              <a:rPr lang="en-US" dirty="0" smtClean="0"/>
              <a:t>:It returns random number between 0 (inclusive) and 1 (exclusive).</a:t>
            </a:r>
          </a:p>
          <a:p>
            <a:r>
              <a:rPr lang="en-US" dirty="0" smtClean="0">
                <a:hlinkClick r:id="rId6"/>
              </a:rPr>
              <a:t>round()</a:t>
            </a:r>
            <a:r>
              <a:rPr lang="en-US" dirty="0" smtClean="0"/>
              <a:t>:It returns closest integer value of the given number.</a:t>
            </a:r>
          </a:p>
          <a:p>
            <a:r>
              <a:rPr lang="en-US" dirty="0" smtClean="0">
                <a:hlinkClick r:id="rId7"/>
              </a:rPr>
              <a:t>sign()</a:t>
            </a:r>
            <a:r>
              <a:rPr lang="en-US" dirty="0" smtClean="0"/>
              <a:t>:It returns the sign of the given number</a:t>
            </a:r>
          </a:p>
          <a:p>
            <a:r>
              <a:rPr lang="en-US" dirty="0" smtClean="0">
                <a:hlinkClick r:id="rId8"/>
              </a:rPr>
              <a:t>sin()</a:t>
            </a:r>
            <a:r>
              <a:rPr lang="en-US" dirty="0" smtClean="0"/>
              <a:t>:It returns the sine of the given number.</a:t>
            </a:r>
          </a:p>
          <a:p>
            <a:r>
              <a:rPr lang="en-US" dirty="0" err="1" smtClean="0">
                <a:hlinkClick r:id="rId9"/>
              </a:rPr>
              <a:t>sinh</a:t>
            </a:r>
            <a:r>
              <a:rPr lang="en-US" dirty="0" smtClean="0">
                <a:hlinkClick r:id="rId9"/>
              </a:rPr>
              <a:t>()</a:t>
            </a:r>
            <a:r>
              <a:rPr lang="en-US" dirty="0" smtClean="0"/>
              <a:t>:It returns the hyperbolic sine of the given number.</a:t>
            </a:r>
          </a:p>
          <a:p>
            <a:r>
              <a:rPr lang="en-US" dirty="0" err="1" smtClean="0">
                <a:hlinkClick r:id="rId10"/>
              </a:rPr>
              <a:t>sqrt</a:t>
            </a:r>
            <a:r>
              <a:rPr lang="en-US" dirty="0" smtClean="0">
                <a:hlinkClick r:id="rId10"/>
              </a:rPr>
              <a:t>()</a:t>
            </a:r>
            <a:r>
              <a:rPr lang="en-US" dirty="0" smtClean="0"/>
              <a:t>:It returns the square root of the given number</a:t>
            </a:r>
          </a:p>
          <a:p>
            <a:r>
              <a:rPr lang="en-US" dirty="0" smtClean="0">
                <a:hlinkClick r:id="rId11"/>
              </a:rPr>
              <a:t>tan()</a:t>
            </a:r>
            <a:r>
              <a:rPr lang="en-US" dirty="0" smtClean="0"/>
              <a:t>:It returns the tangent of the given number.</a:t>
            </a:r>
          </a:p>
          <a:p>
            <a:r>
              <a:rPr lang="en-US" dirty="0" err="1" smtClean="0">
                <a:hlinkClick r:id="rId12"/>
              </a:rPr>
              <a:t>tanh</a:t>
            </a:r>
            <a:r>
              <a:rPr lang="en-US" dirty="0" smtClean="0">
                <a:hlinkClick r:id="rId12"/>
              </a:rPr>
              <a:t>()</a:t>
            </a:r>
            <a:r>
              <a:rPr lang="en-US" dirty="0" smtClean="0"/>
              <a:t>:It returns the hyperbolic tangent of the given number.</a:t>
            </a:r>
          </a:p>
          <a:p>
            <a:r>
              <a:rPr lang="en-US" dirty="0" err="1" smtClean="0">
                <a:hlinkClick r:id="rId13"/>
              </a:rPr>
              <a:t>trunc</a:t>
            </a:r>
            <a:r>
              <a:rPr lang="en-US" dirty="0" smtClean="0">
                <a:hlinkClick r:id="rId13"/>
              </a:rPr>
              <a:t>()</a:t>
            </a:r>
            <a:r>
              <a:rPr lang="en-US" dirty="0" smtClean="0"/>
              <a:t>:It returns an integer part of the given number.</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normAutofit lnSpcReduction="10000"/>
          </a:bodyPr>
          <a:lstStyle/>
          <a:p>
            <a:pPr>
              <a:buNone/>
            </a:pPr>
            <a:r>
              <a:rPr lang="en-US" sz="2400" b="1" dirty="0" smtClean="0"/>
              <a:t>                           </a:t>
            </a:r>
            <a:r>
              <a:rPr lang="en-US" sz="2400" b="1" dirty="0" err="1" smtClean="0"/>
              <a:t>Math.sqrt</a:t>
            </a:r>
            <a:r>
              <a:rPr lang="en-US" sz="2400" b="1" dirty="0" smtClean="0"/>
              <a:t>(n)</a:t>
            </a:r>
            <a:r>
              <a:rPr lang="en-US" sz="2400" dirty="0" smtClean="0"/>
              <a:t> </a:t>
            </a:r>
          </a:p>
          <a:p>
            <a:pPr>
              <a:buNone/>
            </a:pPr>
            <a:r>
              <a:rPr lang="en-US" sz="2400" b="1" dirty="0" smtClean="0"/>
              <a:t>Example: </a:t>
            </a:r>
          </a:p>
          <a:p>
            <a:pPr>
              <a:buNone/>
            </a:pPr>
            <a:r>
              <a:rPr lang="en-US" sz="2400" dirty="0" smtClean="0"/>
              <a:t>&lt;!DOCTYPE html&gt;</a:t>
            </a:r>
          </a:p>
          <a:p>
            <a:pPr>
              <a:buNone/>
            </a:pPr>
            <a:r>
              <a:rPr lang="en-US" sz="2400" dirty="0" smtClean="0"/>
              <a:t>&lt;html&gt;</a:t>
            </a:r>
          </a:p>
          <a:p>
            <a:pPr>
              <a:buNone/>
            </a:pPr>
            <a:r>
              <a:rPr lang="en-US" sz="2400" dirty="0" smtClean="0"/>
              <a:t>&lt;body&gt;</a:t>
            </a:r>
          </a:p>
          <a:p>
            <a:pPr>
              <a:buNone/>
            </a:pPr>
            <a:r>
              <a:rPr lang="en-US" sz="2400" dirty="0" smtClean="0"/>
              <a:t>Square Root of 17 is: &lt;span id="p1"&gt;&lt;/span&gt;    </a:t>
            </a:r>
          </a:p>
          <a:p>
            <a:pPr>
              <a:buNone/>
            </a:pPr>
            <a:r>
              <a:rPr lang="en-US" sz="2400" dirty="0" smtClean="0"/>
              <a:t>&lt;script&gt;    </a:t>
            </a:r>
          </a:p>
          <a:p>
            <a:pPr>
              <a:buNone/>
            </a:pPr>
            <a:r>
              <a:rPr lang="en-US" sz="2400" dirty="0" err="1" smtClean="0"/>
              <a:t>document.getElementById</a:t>
            </a:r>
            <a:r>
              <a:rPr lang="en-US" sz="2400" dirty="0" smtClean="0"/>
              <a:t>('p1').</a:t>
            </a:r>
            <a:r>
              <a:rPr lang="en-US" sz="2400" dirty="0" err="1" smtClean="0"/>
              <a:t>innerHTML</a:t>
            </a:r>
            <a:r>
              <a:rPr lang="en-US" sz="2400" dirty="0" smtClean="0"/>
              <a:t>=</a:t>
            </a:r>
            <a:r>
              <a:rPr lang="en-US" sz="2400" dirty="0" err="1" smtClean="0"/>
              <a:t>Math.sqrt</a:t>
            </a:r>
            <a:r>
              <a:rPr lang="en-US" sz="2400" dirty="0" smtClean="0"/>
              <a:t>(17);    </a:t>
            </a:r>
          </a:p>
          <a:p>
            <a:pPr>
              <a:buNone/>
            </a:pPr>
            <a:r>
              <a:rPr lang="en-US" sz="2400" dirty="0" smtClean="0"/>
              <a:t>&lt;/script&gt;   </a:t>
            </a:r>
          </a:p>
          <a:p>
            <a:pPr>
              <a:buNone/>
            </a:pPr>
            <a:r>
              <a:rPr lang="en-US" sz="2400" dirty="0" smtClean="0"/>
              <a:t>&lt;/body&gt;</a:t>
            </a:r>
          </a:p>
          <a:p>
            <a:pPr>
              <a:buNone/>
            </a:pPr>
            <a:r>
              <a:rPr lang="en-US" sz="2400" dirty="0" smtClean="0"/>
              <a:t>&lt;/html&gt;</a:t>
            </a:r>
          </a:p>
          <a:p>
            <a:pPr>
              <a:buNone/>
            </a:pPr>
            <a:r>
              <a:rPr lang="en-US" sz="2400" b="1" dirty="0" err="1" smtClean="0"/>
              <a:t>Output:</a:t>
            </a:r>
            <a:r>
              <a:rPr lang="en-US" sz="2400" dirty="0" err="1" smtClean="0"/>
              <a:t>Square</a:t>
            </a:r>
            <a:r>
              <a:rPr lang="en-US" sz="2400" dirty="0" smtClean="0"/>
              <a:t> Root of 17 is: 4.123105625617661 </a:t>
            </a:r>
            <a:endParaRPr lang="en-US" sz="2400" b="1" dirty="0" smtClean="0"/>
          </a:p>
          <a:p>
            <a:pPr>
              <a:buNone/>
            </a:pPr>
            <a:r>
              <a:rPr lang="en-US" sz="2400" dirty="0" smtClean="0"/>
              <a:t> </a:t>
            </a:r>
          </a:p>
          <a:p>
            <a:pPr>
              <a:buNone/>
            </a:pPr>
            <a:endParaRPr lang="en-US" sz="2400" b="1" dirty="0" smtClean="0"/>
          </a:p>
          <a:p>
            <a:pPr>
              <a:buNone/>
            </a:pPr>
            <a:endParaRPr lang="en-US" sz="2400" b="1" dirty="0" smtClean="0"/>
          </a:p>
          <a:p>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fontScale="90000"/>
          </a:bodyPr>
          <a:lstStyle/>
          <a:p>
            <a:pPr algn="ctr"/>
            <a:r>
              <a:rPr lang="en-US" sz="2800" dirty="0" smtClean="0">
                <a:latin typeface="+mn-lt"/>
              </a:rPr>
              <a:t>JavaScript Number Object</a:t>
            </a:r>
            <a:br>
              <a:rPr lang="en-US" sz="2800" dirty="0" smtClean="0">
                <a:latin typeface="+mn-lt"/>
              </a:rPr>
            </a:br>
            <a:endParaRPr lang="en-US" sz="2800" dirty="0">
              <a:latin typeface="+mn-lt"/>
            </a:endParaRPr>
          </a:p>
        </p:txBody>
      </p:sp>
      <p:sp>
        <p:nvSpPr>
          <p:cNvPr id="3" name="Content Placeholder 2"/>
          <p:cNvSpPr>
            <a:spLocks noGrp="1"/>
          </p:cNvSpPr>
          <p:nvPr>
            <p:ph idx="1"/>
          </p:nvPr>
        </p:nvSpPr>
        <p:spPr>
          <a:xfrm>
            <a:off x="457200" y="1219200"/>
            <a:ext cx="8229600" cy="5486400"/>
          </a:xfrm>
        </p:spPr>
        <p:txBody>
          <a:bodyPr>
            <a:normAutofit fontScale="25000" lnSpcReduction="20000"/>
          </a:bodyPr>
          <a:lstStyle/>
          <a:p>
            <a:r>
              <a:rPr lang="en-US" sz="6400" dirty="0" smtClean="0"/>
              <a:t>The </a:t>
            </a:r>
            <a:r>
              <a:rPr lang="en-US" sz="6400" b="1" dirty="0" smtClean="0"/>
              <a:t>JavaScript number</a:t>
            </a:r>
            <a:r>
              <a:rPr lang="en-US" sz="6400" dirty="0" smtClean="0"/>
              <a:t> object </a:t>
            </a:r>
            <a:r>
              <a:rPr lang="en-US" sz="6400" i="1" dirty="0" smtClean="0"/>
              <a:t>enables you to represent a numeric value</a:t>
            </a:r>
            <a:r>
              <a:rPr lang="en-US" sz="6400" dirty="0" smtClean="0"/>
              <a:t>. It may be integer or floating-point. JavaScript number object follows IEEE standard to represent the floating-point numbers.</a:t>
            </a:r>
          </a:p>
          <a:p>
            <a:r>
              <a:rPr lang="en-US" sz="6400" dirty="0" smtClean="0"/>
              <a:t>By the help of Number() constructor, you can create number object in JavaScript.</a:t>
            </a:r>
          </a:p>
          <a:p>
            <a:pPr>
              <a:buNone/>
            </a:pPr>
            <a:r>
              <a:rPr lang="en-US" sz="6400" dirty="0" smtClean="0"/>
              <a:t>              </a:t>
            </a:r>
            <a:r>
              <a:rPr lang="en-US" sz="6400" dirty="0" err="1" smtClean="0"/>
              <a:t>var</a:t>
            </a:r>
            <a:r>
              <a:rPr lang="en-US" sz="6400" dirty="0" smtClean="0"/>
              <a:t> n=new Number(value);  </a:t>
            </a:r>
          </a:p>
          <a:p>
            <a:r>
              <a:rPr lang="en-US" sz="6400" dirty="0" smtClean="0"/>
              <a:t>If value can't be converted to number, it returns </a:t>
            </a:r>
            <a:r>
              <a:rPr lang="en-US" sz="6400" dirty="0" err="1" smtClean="0"/>
              <a:t>NaN</a:t>
            </a:r>
            <a:r>
              <a:rPr lang="en-US" sz="6400" dirty="0" smtClean="0"/>
              <a:t>(Not a Number) that can be checked by </a:t>
            </a:r>
            <a:r>
              <a:rPr lang="en-US" sz="6400" dirty="0" err="1" smtClean="0"/>
              <a:t>isNaN</a:t>
            </a:r>
            <a:r>
              <a:rPr lang="en-US" sz="6400" dirty="0" smtClean="0"/>
              <a:t>() method.</a:t>
            </a:r>
          </a:p>
          <a:p>
            <a:pPr>
              <a:buNone/>
            </a:pPr>
            <a:endParaRPr lang="en-US" sz="3200" b="1" dirty="0" smtClean="0"/>
          </a:p>
          <a:p>
            <a:pPr>
              <a:buNone/>
            </a:pPr>
            <a:endParaRPr lang="en-US" sz="3200" b="1" dirty="0" smtClean="0"/>
          </a:p>
          <a:p>
            <a:pPr>
              <a:buNone/>
            </a:pPr>
            <a:r>
              <a:rPr lang="en-US" sz="6400" b="1" dirty="0" smtClean="0"/>
              <a:t>Example:</a:t>
            </a:r>
          </a:p>
          <a:p>
            <a:pPr>
              <a:buNone/>
            </a:pPr>
            <a:endParaRPr lang="en-US" sz="4000" dirty="0" smtClean="0"/>
          </a:p>
          <a:p>
            <a:pPr>
              <a:buNone/>
            </a:pPr>
            <a:r>
              <a:rPr lang="en-US" sz="6200" dirty="0" smtClean="0"/>
              <a:t>&lt;!DOCTYPE html&gt;</a:t>
            </a:r>
          </a:p>
          <a:p>
            <a:pPr>
              <a:buNone/>
            </a:pPr>
            <a:r>
              <a:rPr lang="en-US" sz="6200" dirty="0" smtClean="0"/>
              <a:t>&lt;html&gt;</a:t>
            </a:r>
          </a:p>
          <a:p>
            <a:pPr>
              <a:buNone/>
            </a:pPr>
            <a:r>
              <a:rPr lang="en-US" sz="6200" dirty="0" smtClean="0"/>
              <a:t>&lt;body&gt;</a:t>
            </a:r>
          </a:p>
          <a:p>
            <a:pPr>
              <a:buNone/>
            </a:pPr>
            <a:r>
              <a:rPr lang="en-US" sz="6200" dirty="0" smtClean="0"/>
              <a:t>&lt;script&gt;</a:t>
            </a:r>
          </a:p>
          <a:p>
            <a:pPr>
              <a:buNone/>
            </a:pPr>
            <a:r>
              <a:rPr lang="en-US" sz="6200" dirty="0" err="1" smtClean="0"/>
              <a:t>var</a:t>
            </a:r>
            <a:r>
              <a:rPr lang="en-US" sz="6200" dirty="0" smtClean="0"/>
              <a:t> x=102;//integer value  </a:t>
            </a:r>
          </a:p>
          <a:p>
            <a:pPr>
              <a:buNone/>
            </a:pPr>
            <a:r>
              <a:rPr lang="en-US" sz="6200" dirty="0" err="1" smtClean="0"/>
              <a:t>var</a:t>
            </a:r>
            <a:r>
              <a:rPr lang="en-US" sz="6200" dirty="0" smtClean="0"/>
              <a:t> y=102.7;//floating point value  </a:t>
            </a:r>
          </a:p>
          <a:p>
            <a:pPr>
              <a:buNone/>
            </a:pPr>
            <a:r>
              <a:rPr lang="en-US" sz="6200" dirty="0" err="1" smtClean="0"/>
              <a:t>var</a:t>
            </a:r>
            <a:r>
              <a:rPr lang="en-US" sz="6200" dirty="0" smtClean="0"/>
              <a:t> z=13e4;//exponent value, output: 130000  </a:t>
            </a:r>
          </a:p>
          <a:p>
            <a:pPr>
              <a:buNone/>
            </a:pPr>
            <a:r>
              <a:rPr lang="en-US" sz="6200" dirty="0" err="1" smtClean="0"/>
              <a:t>var</a:t>
            </a:r>
            <a:r>
              <a:rPr lang="en-US" sz="6200" dirty="0" smtClean="0"/>
              <a:t> n=new Number(16);//integer value by number object  </a:t>
            </a:r>
          </a:p>
          <a:p>
            <a:pPr>
              <a:buNone/>
            </a:pPr>
            <a:r>
              <a:rPr lang="en-US" sz="6200" dirty="0" err="1" smtClean="0"/>
              <a:t>document.write</a:t>
            </a:r>
            <a:r>
              <a:rPr lang="en-US" sz="6200" dirty="0" smtClean="0"/>
              <a:t>(x+" "+y+" "+z+" "+n);</a:t>
            </a:r>
          </a:p>
          <a:p>
            <a:pPr>
              <a:buNone/>
            </a:pPr>
            <a:r>
              <a:rPr lang="en-US" sz="6200" dirty="0" smtClean="0"/>
              <a:t>&lt;/script&gt;</a:t>
            </a:r>
          </a:p>
          <a:p>
            <a:pPr>
              <a:buNone/>
            </a:pPr>
            <a:r>
              <a:rPr lang="en-US" sz="6200" dirty="0" smtClean="0"/>
              <a:t>&lt;/body&gt;</a:t>
            </a:r>
          </a:p>
          <a:p>
            <a:pPr>
              <a:buNone/>
            </a:pPr>
            <a:r>
              <a:rPr lang="en-US" sz="6200" dirty="0" smtClean="0"/>
              <a:t>&lt;/html&gt;</a:t>
            </a:r>
          </a:p>
          <a:p>
            <a:pPr>
              <a:buNone/>
            </a:pPr>
            <a:r>
              <a:rPr lang="en-US" sz="6200" dirty="0" smtClean="0"/>
              <a:t/>
            </a:r>
            <a:br>
              <a:rPr lang="en-US" sz="6200" dirty="0" smtClean="0"/>
            </a:br>
            <a:endParaRPr lang="en-US" sz="6200"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pPr algn="ctr"/>
            <a:r>
              <a:rPr lang="en-US" sz="2700" b="1" dirty="0" smtClean="0"/>
              <a:t>JavaScript Number Constants</a:t>
            </a:r>
            <a:r>
              <a:rPr lang="en-US" b="1" dirty="0" smtClean="0"/>
              <a:t/>
            </a:r>
            <a:br>
              <a:rPr lang="en-US" b="1" dirty="0" smtClean="0"/>
            </a:br>
            <a:endParaRPr lang="en-US" b="1" dirty="0"/>
          </a:p>
        </p:txBody>
      </p:sp>
      <p:sp>
        <p:nvSpPr>
          <p:cNvPr id="3" name="Content Placeholder 2"/>
          <p:cNvSpPr>
            <a:spLocks noGrp="1"/>
          </p:cNvSpPr>
          <p:nvPr>
            <p:ph idx="1"/>
          </p:nvPr>
        </p:nvSpPr>
        <p:spPr>
          <a:xfrm>
            <a:off x="457200" y="685800"/>
            <a:ext cx="8229600" cy="5638800"/>
          </a:xfrm>
        </p:spPr>
        <p:txBody>
          <a:bodyPr>
            <a:normAutofit lnSpcReduction="10000"/>
          </a:bodyPr>
          <a:lstStyle/>
          <a:p>
            <a:r>
              <a:rPr lang="en-US" sz="2000" dirty="0" smtClean="0">
                <a:solidFill>
                  <a:schemeClr val="tx1">
                    <a:lumMod val="95000"/>
                    <a:lumOff val="5000"/>
                  </a:schemeClr>
                </a:solidFill>
              </a:rPr>
              <a:t>MIN_VALUE:-returns the largest minimum value.</a:t>
            </a:r>
          </a:p>
          <a:p>
            <a:r>
              <a:rPr lang="en-US" sz="2000" dirty="0" smtClean="0">
                <a:solidFill>
                  <a:schemeClr val="tx1">
                    <a:lumMod val="95000"/>
                    <a:lumOff val="5000"/>
                  </a:schemeClr>
                </a:solidFill>
              </a:rPr>
              <a:t>MAX_VALUE:-returns the largest maximum value.</a:t>
            </a:r>
          </a:p>
          <a:p>
            <a:r>
              <a:rPr lang="en-US" sz="2000" dirty="0" smtClean="0">
                <a:solidFill>
                  <a:schemeClr val="tx1">
                    <a:lumMod val="95000"/>
                    <a:lumOff val="5000"/>
                  </a:schemeClr>
                </a:solidFill>
              </a:rPr>
              <a:t>POSITIVE_INFINITY</a:t>
            </a:r>
            <a:r>
              <a:rPr lang="en-US" sz="2000" dirty="0" smtClean="0">
                <a:solidFill>
                  <a:srgbClr val="FFFF00"/>
                </a:solidFill>
              </a:rPr>
              <a:t>:-</a:t>
            </a:r>
            <a:r>
              <a:rPr lang="en-US" sz="2000" dirty="0" smtClean="0"/>
              <a:t>returns positive infinity, overflow value.</a:t>
            </a:r>
          </a:p>
          <a:p>
            <a:r>
              <a:rPr lang="en-US" sz="2000" dirty="0" smtClean="0">
                <a:solidFill>
                  <a:schemeClr val="tx1">
                    <a:lumMod val="95000"/>
                    <a:lumOff val="5000"/>
                  </a:schemeClr>
                </a:solidFill>
              </a:rPr>
              <a:t>NEGATIVE_INFINITY:-returns negative infinity, overflow value.</a:t>
            </a:r>
          </a:p>
          <a:p>
            <a:r>
              <a:rPr lang="en-US" sz="2000" dirty="0" smtClean="0">
                <a:solidFill>
                  <a:schemeClr val="tx1">
                    <a:lumMod val="95000"/>
                    <a:lumOff val="5000"/>
                  </a:schemeClr>
                </a:solidFill>
              </a:rPr>
              <a:t>Nan:- represents "No</a:t>
            </a:r>
            <a:r>
              <a:rPr lang="en-US" sz="2000" dirty="0" smtClean="0"/>
              <a:t>t a Number" value.</a:t>
            </a:r>
          </a:p>
          <a:p>
            <a:pPr>
              <a:buNone/>
            </a:pPr>
            <a:r>
              <a:rPr lang="en-US" sz="2000" b="1" dirty="0" smtClean="0"/>
              <a:t>                            JavaScript Number Methods</a:t>
            </a:r>
          </a:p>
          <a:p>
            <a:r>
              <a:rPr lang="en-US" sz="2000" dirty="0" err="1" smtClean="0">
                <a:hlinkClick r:id="rId2"/>
              </a:rPr>
              <a:t>isFinite</a:t>
            </a:r>
            <a:r>
              <a:rPr lang="en-US" sz="2000" dirty="0" smtClean="0">
                <a:hlinkClick r:id="rId2"/>
              </a:rPr>
              <a:t>()</a:t>
            </a:r>
            <a:r>
              <a:rPr lang="en-US" sz="2000" dirty="0" smtClean="0"/>
              <a:t>:It determines whether the given value is a finite number.</a:t>
            </a:r>
          </a:p>
          <a:p>
            <a:r>
              <a:rPr lang="en-US" sz="2000" dirty="0" err="1" smtClean="0">
                <a:hlinkClick r:id="rId3"/>
              </a:rPr>
              <a:t>isInteger</a:t>
            </a:r>
            <a:r>
              <a:rPr lang="en-US" sz="2000" dirty="0" smtClean="0">
                <a:hlinkClick r:id="rId3"/>
              </a:rPr>
              <a:t>()</a:t>
            </a:r>
            <a:r>
              <a:rPr lang="en-US" sz="2000" dirty="0" smtClean="0"/>
              <a:t>:It determines whether the given value is an integer.</a:t>
            </a:r>
          </a:p>
          <a:p>
            <a:r>
              <a:rPr lang="en-US" sz="2000" dirty="0" err="1" smtClean="0">
                <a:hlinkClick r:id="rId4"/>
              </a:rPr>
              <a:t>parseFloat</a:t>
            </a:r>
            <a:r>
              <a:rPr lang="en-US" sz="2000" dirty="0" smtClean="0">
                <a:hlinkClick r:id="rId4"/>
              </a:rPr>
              <a:t>()</a:t>
            </a:r>
            <a:r>
              <a:rPr lang="en-US" sz="2000" dirty="0" smtClean="0"/>
              <a:t>:It converts the given string into a floating point number.</a:t>
            </a:r>
          </a:p>
          <a:p>
            <a:r>
              <a:rPr lang="en-US" sz="2000" dirty="0" err="1" smtClean="0">
                <a:hlinkClick r:id="rId5"/>
              </a:rPr>
              <a:t>parseInt</a:t>
            </a:r>
            <a:r>
              <a:rPr lang="en-US" sz="2000" dirty="0" smtClean="0">
                <a:hlinkClick r:id="rId5"/>
              </a:rPr>
              <a:t>()</a:t>
            </a:r>
            <a:r>
              <a:rPr lang="en-US" sz="2000" dirty="0" smtClean="0"/>
              <a:t>:It converts the given string into an integer number.</a:t>
            </a:r>
          </a:p>
          <a:p>
            <a:r>
              <a:rPr lang="en-US" sz="2000" dirty="0" err="1" smtClean="0">
                <a:hlinkClick r:id="rId6"/>
              </a:rPr>
              <a:t>toExponential</a:t>
            </a:r>
            <a:r>
              <a:rPr lang="en-US" sz="2000" dirty="0" smtClean="0">
                <a:hlinkClick r:id="rId6"/>
              </a:rPr>
              <a:t>()</a:t>
            </a:r>
            <a:r>
              <a:rPr lang="en-US" sz="2000" dirty="0" smtClean="0"/>
              <a:t>:It returns the string that represents exponential notation of the given number.</a:t>
            </a:r>
          </a:p>
          <a:p>
            <a:r>
              <a:rPr lang="en-US" sz="2000" dirty="0" err="1" smtClean="0">
                <a:hlinkClick r:id="rId7"/>
              </a:rPr>
              <a:t>toFixed</a:t>
            </a:r>
            <a:r>
              <a:rPr lang="en-US" sz="2000" dirty="0" smtClean="0">
                <a:hlinkClick r:id="rId7"/>
              </a:rPr>
              <a:t>()</a:t>
            </a:r>
            <a:r>
              <a:rPr lang="en-US" sz="2000" dirty="0" smtClean="0"/>
              <a:t>:It returns the string that represents a number with exact digits after a decimal point.</a:t>
            </a:r>
          </a:p>
          <a:p>
            <a:r>
              <a:rPr lang="en-US" sz="2000" dirty="0" err="1" smtClean="0">
                <a:hlinkClick r:id="rId8"/>
              </a:rPr>
              <a:t>toPrecision</a:t>
            </a:r>
            <a:r>
              <a:rPr lang="en-US" sz="2000" dirty="0" smtClean="0">
                <a:hlinkClick r:id="rId8"/>
              </a:rPr>
              <a:t>()</a:t>
            </a:r>
            <a:r>
              <a:rPr lang="en-US" sz="2000" dirty="0" smtClean="0"/>
              <a:t>:It returns the string representing a number of specified </a:t>
            </a:r>
            <a:r>
              <a:rPr lang="en-US" sz="2000" dirty="0" err="1" smtClean="0"/>
              <a:t>precision.</a:t>
            </a:r>
            <a:r>
              <a:rPr lang="en-US" sz="2000" dirty="0" err="1" smtClean="0">
                <a:hlinkClick r:id="rId9"/>
              </a:rPr>
              <a:t>t</a:t>
            </a:r>
            <a:endParaRPr lang="en-US" sz="2000" dirty="0" smtClean="0">
              <a:hlinkClick r:id="rId9"/>
            </a:endParaRPr>
          </a:p>
          <a:p>
            <a:r>
              <a:rPr lang="en-US" sz="2000" dirty="0" err="1" smtClean="0">
                <a:hlinkClick r:id="rId9"/>
              </a:rPr>
              <a:t>oString</a:t>
            </a:r>
            <a:r>
              <a:rPr lang="en-US" sz="2000" dirty="0" smtClean="0">
                <a:hlinkClick r:id="rId9"/>
              </a:rPr>
              <a:t>()</a:t>
            </a:r>
            <a:r>
              <a:rPr lang="en-US" sz="2000" dirty="0" smtClean="0"/>
              <a:t>:It returns the given number in the form of string.</a:t>
            </a:r>
            <a:endParaRPr lang="en-US" sz="2000"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85800"/>
          </a:xfrm>
        </p:spPr>
        <p:txBody>
          <a:bodyPr>
            <a:normAutofit fontScale="90000"/>
          </a:bodyPr>
          <a:lstStyle/>
          <a:p>
            <a:pPr algn="ctr"/>
            <a:r>
              <a:rPr lang="en-US" sz="3100" dirty="0" smtClean="0">
                <a:latin typeface="Times New Roman" pitchFamily="18" charset="0"/>
                <a:cs typeface="Times New Roman" pitchFamily="18" charset="0"/>
              </a:rPr>
              <a:t>JavaScript Boolean</a:t>
            </a:r>
            <a:r>
              <a:rPr lang="en-US" dirty="0" smtClean="0"/>
              <a:t/>
            </a:r>
            <a:br>
              <a:rPr lang="en-US" dirty="0" smtClean="0"/>
            </a:br>
            <a:endParaRPr lang="en-US" dirty="0"/>
          </a:p>
        </p:txBody>
      </p:sp>
      <p:sp>
        <p:nvSpPr>
          <p:cNvPr id="3" name="Content Placeholder 2"/>
          <p:cNvSpPr>
            <a:spLocks noGrp="1"/>
          </p:cNvSpPr>
          <p:nvPr>
            <p:ph idx="1"/>
          </p:nvPr>
        </p:nvSpPr>
        <p:spPr>
          <a:xfrm>
            <a:off x="457200" y="914400"/>
            <a:ext cx="8229600" cy="5410200"/>
          </a:xfrm>
        </p:spPr>
        <p:txBody>
          <a:bodyPr>
            <a:normAutofit lnSpcReduction="10000"/>
          </a:bodyPr>
          <a:lstStyle/>
          <a:p>
            <a:r>
              <a:rPr lang="en-US" sz="1800" b="1" dirty="0" smtClean="0"/>
              <a:t>JavaScript Boolean</a:t>
            </a:r>
            <a:r>
              <a:rPr lang="en-US" sz="1800" dirty="0" smtClean="0"/>
              <a:t> is an object that represents value in two states: </a:t>
            </a:r>
            <a:r>
              <a:rPr lang="en-US" sz="1800" i="1" dirty="0" smtClean="0"/>
              <a:t>true</a:t>
            </a:r>
            <a:r>
              <a:rPr lang="en-US" sz="1800" dirty="0" smtClean="0"/>
              <a:t> or </a:t>
            </a:r>
            <a:r>
              <a:rPr lang="en-US" sz="1800" i="1" dirty="0" smtClean="0"/>
              <a:t>false</a:t>
            </a:r>
            <a:r>
              <a:rPr lang="en-US" sz="1800" dirty="0" smtClean="0"/>
              <a:t>. You can create the JavaScript Boolean object by Boolean() constructor.</a:t>
            </a:r>
          </a:p>
          <a:p>
            <a:pPr>
              <a:buNone/>
            </a:pPr>
            <a:r>
              <a:rPr lang="en-US" sz="1800" b="1" dirty="0" smtClean="0"/>
              <a:t>              Boolean b=new Boolean(value);  </a:t>
            </a:r>
          </a:p>
          <a:p>
            <a:pPr>
              <a:buNone/>
            </a:pPr>
            <a:r>
              <a:rPr lang="en-US" sz="1800" dirty="0" smtClean="0"/>
              <a:t>The default value of JavaScript Boolean object is </a:t>
            </a:r>
            <a:r>
              <a:rPr lang="en-US" sz="1800" i="1" dirty="0" smtClean="0"/>
              <a:t>false</a:t>
            </a:r>
            <a:r>
              <a:rPr lang="en-US" sz="1800" dirty="0" smtClean="0"/>
              <a:t>.</a:t>
            </a:r>
          </a:p>
          <a:p>
            <a:pPr>
              <a:buNone/>
            </a:pPr>
            <a:r>
              <a:rPr lang="en-US" sz="1800" b="1" dirty="0" smtClean="0"/>
              <a:t>Example: </a:t>
            </a:r>
          </a:p>
          <a:p>
            <a:pPr>
              <a:buNone/>
            </a:pPr>
            <a:r>
              <a:rPr lang="en-US" sz="1800" b="1" dirty="0" smtClean="0"/>
              <a:t> &lt;script&gt;</a:t>
            </a:r>
            <a:r>
              <a:rPr lang="en-US" sz="1800" dirty="0" smtClean="0"/>
              <a:t>  </a:t>
            </a:r>
          </a:p>
          <a:p>
            <a:r>
              <a:rPr lang="en-US" sz="1800" dirty="0" err="1" smtClean="0"/>
              <a:t>document.write</a:t>
            </a:r>
            <a:r>
              <a:rPr lang="en-US" sz="1800" dirty="0" smtClean="0"/>
              <a:t>(10</a:t>
            </a:r>
            <a:r>
              <a:rPr lang="en-US" sz="1800" b="1" dirty="0" smtClean="0"/>
              <a:t>&lt;20</a:t>
            </a:r>
            <a:r>
              <a:rPr lang="en-US" sz="1800" dirty="0" smtClean="0"/>
              <a:t>);//true  </a:t>
            </a:r>
          </a:p>
          <a:p>
            <a:r>
              <a:rPr lang="en-US" sz="1800" dirty="0" err="1" smtClean="0"/>
              <a:t>document.write</a:t>
            </a:r>
            <a:r>
              <a:rPr lang="en-US" sz="1800" dirty="0" smtClean="0"/>
              <a:t>(10</a:t>
            </a:r>
            <a:r>
              <a:rPr lang="en-US" sz="1800" b="1" dirty="0" smtClean="0"/>
              <a:t>&lt;5</a:t>
            </a:r>
            <a:r>
              <a:rPr lang="en-US" sz="1800" dirty="0" smtClean="0"/>
              <a:t>);//false  </a:t>
            </a:r>
          </a:p>
          <a:p>
            <a:pPr>
              <a:buNone/>
            </a:pPr>
            <a:r>
              <a:rPr lang="en-US" sz="1800" b="1" dirty="0" smtClean="0"/>
              <a:t>&lt;/script&gt;</a:t>
            </a:r>
            <a:r>
              <a:rPr lang="en-US" sz="1800" dirty="0" smtClean="0"/>
              <a:t>  </a:t>
            </a:r>
          </a:p>
          <a:p>
            <a:pPr>
              <a:buNone/>
            </a:pPr>
            <a:r>
              <a:rPr lang="en-US" sz="1800" b="1" dirty="0" smtClean="0"/>
              <a:t>JavaScript Boolean Properties:</a:t>
            </a:r>
          </a:p>
          <a:p>
            <a:pPr>
              <a:buNone/>
            </a:pPr>
            <a:r>
              <a:rPr lang="en-US" sz="1800" b="1" dirty="0" smtClean="0"/>
              <a:t>Constructor</a:t>
            </a:r>
            <a:r>
              <a:rPr lang="en-US" sz="1800" dirty="0" smtClean="0"/>
              <a:t>: returns the reference of Boolean function that created Boolean object.</a:t>
            </a:r>
          </a:p>
          <a:p>
            <a:pPr>
              <a:buNone/>
            </a:pPr>
            <a:r>
              <a:rPr lang="en-US" sz="1800" b="1" dirty="0" smtClean="0"/>
              <a:t>Prototype:</a:t>
            </a:r>
            <a:r>
              <a:rPr lang="en-US" sz="1800" dirty="0" smtClean="0"/>
              <a:t> enables you to add properties and methods in Boolean prototype.</a:t>
            </a:r>
            <a:endParaRPr lang="en-US" sz="1800" b="1" dirty="0" smtClean="0"/>
          </a:p>
          <a:p>
            <a:pPr>
              <a:buNone/>
            </a:pPr>
            <a:r>
              <a:rPr lang="en-US" sz="1800" b="1" dirty="0" smtClean="0"/>
              <a:t>JavaScript Boolean Methods:</a:t>
            </a:r>
          </a:p>
          <a:p>
            <a:pPr>
              <a:buNone/>
            </a:pPr>
            <a:r>
              <a:rPr lang="en-US" sz="1800" b="1" dirty="0" err="1" smtClean="0"/>
              <a:t>toSource</a:t>
            </a:r>
            <a:r>
              <a:rPr lang="en-US" sz="1800" b="1" dirty="0" smtClean="0"/>
              <a:t>():</a:t>
            </a:r>
            <a:r>
              <a:rPr lang="en-US" sz="1800" dirty="0" smtClean="0"/>
              <a:t>returns the source of Boolean object as a string.</a:t>
            </a:r>
          </a:p>
          <a:p>
            <a:pPr>
              <a:buNone/>
            </a:pPr>
            <a:r>
              <a:rPr lang="en-US" sz="1800" b="1" dirty="0" err="1" smtClean="0"/>
              <a:t>toString</a:t>
            </a:r>
            <a:r>
              <a:rPr lang="en-US" sz="1800" b="1" dirty="0" smtClean="0"/>
              <a:t>():</a:t>
            </a:r>
            <a:r>
              <a:rPr lang="en-US" sz="1800" dirty="0" smtClean="0"/>
              <a:t>converts Boolean into String.</a:t>
            </a:r>
          </a:p>
          <a:p>
            <a:pPr>
              <a:buNone/>
            </a:pPr>
            <a:r>
              <a:rPr lang="en-US" sz="1800" b="1" dirty="0" err="1" smtClean="0"/>
              <a:t>valueOf</a:t>
            </a:r>
            <a:r>
              <a:rPr lang="en-US" sz="1800" b="1" dirty="0" smtClean="0"/>
              <a:t>():</a:t>
            </a:r>
            <a:r>
              <a:rPr lang="en-US" sz="1800" dirty="0" smtClean="0"/>
              <a:t>converts other type into Boolean.</a:t>
            </a:r>
            <a:endParaRPr lang="en-US" sz="1800" b="1" dirty="0" smtClean="0"/>
          </a:p>
          <a:p>
            <a:pPr>
              <a:buNone/>
            </a:pPr>
            <a:endParaRPr lang="en-US" sz="1800" dirty="0" smtClean="0"/>
          </a:p>
          <a:p>
            <a:pPr>
              <a:buNone/>
            </a:pPr>
            <a:endParaRPr lang="en-US" sz="1600" dirty="0" smtClean="0"/>
          </a:p>
          <a:p>
            <a:endParaRPr lang="en-US" sz="2000"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fontScale="90000"/>
          </a:bodyPr>
          <a:lstStyle/>
          <a:p>
            <a:pPr algn="ctr"/>
            <a:r>
              <a:rPr lang="en-US" sz="2800" dirty="0" smtClean="0"/>
              <a:t>JavaScript Events</a:t>
            </a:r>
            <a:br>
              <a:rPr lang="en-US" sz="2800" dirty="0" smtClean="0"/>
            </a:br>
            <a:endParaRPr lang="en-US" sz="2800" dirty="0"/>
          </a:p>
        </p:txBody>
      </p:sp>
      <p:sp>
        <p:nvSpPr>
          <p:cNvPr id="3" name="Content Placeholder 2"/>
          <p:cNvSpPr>
            <a:spLocks noGrp="1"/>
          </p:cNvSpPr>
          <p:nvPr>
            <p:ph idx="1"/>
          </p:nvPr>
        </p:nvSpPr>
        <p:spPr>
          <a:xfrm>
            <a:off x="457200" y="1143000"/>
            <a:ext cx="8229600" cy="5181600"/>
          </a:xfrm>
        </p:spPr>
        <p:txBody>
          <a:bodyPr>
            <a:normAutofit/>
          </a:bodyPr>
          <a:lstStyle/>
          <a:p>
            <a:r>
              <a:rPr lang="en-US" sz="2800" dirty="0" smtClean="0"/>
              <a:t>The change in the state of an object is known as an </a:t>
            </a:r>
            <a:r>
              <a:rPr lang="en-US" sz="2800" b="1" dirty="0" smtClean="0"/>
              <a:t>Event</a:t>
            </a:r>
            <a:r>
              <a:rPr lang="en-US" sz="2800" dirty="0" smtClean="0"/>
              <a:t>.</a:t>
            </a:r>
          </a:p>
          <a:p>
            <a:r>
              <a:rPr lang="en-US" sz="2800" dirty="0" smtClean="0"/>
              <a:t> In html, there are various events which represents that some activity is performed by the user or by the browser. </a:t>
            </a:r>
          </a:p>
          <a:p>
            <a:r>
              <a:rPr lang="en-US" sz="2800" dirty="0" smtClean="0"/>
              <a:t>When </a:t>
            </a:r>
            <a:r>
              <a:rPr lang="en-US" sz="2800" dirty="0" err="1" smtClean="0">
                <a:hlinkClick r:id="rId2"/>
              </a:rPr>
              <a:t>javascript</a:t>
            </a:r>
            <a:r>
              <a:rPr lang="en-US" sz="2800" dirty="0" smtClean="0"/>
              <a:t> code is included in </a:t>
            </a:r>
            <a:r>
              <a:rPr lang="en-US" sz="2800" dirty="0" smtClean="0">
                <a:hlinkClick r:id="rId3"/>
              </a:rPr>
              <a:t>HTML</a:t>
            </a:r>
            <a:r>
              <a:rPr lang="en-US" sz="2800" dirty="0" smtClean="0"/>
              <a:t>, </a:t>
            </a:r>
            <a:r>
              <a:rPr lang="en-US" sz="2800" dirty="0" err="1" smtClean="0"/>
              <a:t>js</a:t>
            </a:r>
            <a:r>
              <a:rPr lang="en-US" sz="2800" dirty="0" smtClean="0"/>
              <a:t> react over these events and allow the execution. This process of reacting over the events is called </a:t>
            </a:r>
            <a:r>
              <a:rPr lang="en-US" sz="2800" b="1" dirty="0" smtClean="0"/>
              <a:t>Event Handling</a:t>
            </a:r>
            <a:r>
              <a:rPr lang="en-US" sz="2800" dirty="0" smtClean="0"/>
              <a:t>. Thus, </a:t>
            </a:r>
            <a:r>
              <a:rPr lang="en-US" sz="2800" dirty="0" err="1" smtClean="0"/>
              <a:t>js</a:t>
            </a:r>
            <a:r>
              <a:rPr lang="en-US" sz="2800" dirty="0" smtClean="0"/>
              <a:t> handles the HTML events via </a:t>
            </a:r>
            <a:r>
              <a:rPr lang="en-US" sz="2800" b="1" dirty="0" smtClean="0"/>
              <a:t>Event Handlers</a:t>
            </a:r>
            <a:r>
              <a:rPr lang="en-US" sz="2800" dirty="0" smtClean="0"/>
              <a:t>.</a:t>
            </a:r>
          </a:p>
          <a:p>
            <a:pPr>
              <a:buNone/>
            </a:pPr>
            <a:r>
              <a:rPr lang="en-US" sz="2800" b="1" dirty="0" smtClean="0"/>
              <a:t>    </a:t>
            </a:r>
          </a:p>
          <a:p>
            <a:pPr>
              <a:buNone/>
            </a:pPr>
            <a:endParaRPr lang="en-US" sz="2000" b="1" dirty="0" smtClean="0"/>
          </a:p>
          <a:p>
            <a:pPr>
              <a:buNone/>
            </a:pPr>
            <a:endParaRPr lang="en-US" sz="2000" b="1" dirty="0" smtClean="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srcRect/>
          <a:stretch>
            <a:fillRect/>
          </a:stretch>
        </p:blipFill>
        <p:spPr bwMode="auto">
          <a:xfrm>
            <a:off x="609600" y="2133600"/>
            <a:ext cx="8229600" cy="3581400"/>
          </a:xfrm>
          <a:prstGeom prst="rect">
            <a:avLst/>
          </a:prstGeom>
          <a:noFill/>
          <a:ln w="9525">
            <a:noFill/>
            <a:miter lim="800000"/>
            <a:headEnd/>
            <a:tailEnd/>
          </a:ln>
          <a:effectLst/>
        </p:spPr>
      </p:pic>
      <p:sp>
        <p:nvSpPr>
          <p:cNvPr id="8" name="Rectangle 7"/>
          <p:cNvSpPr/>
          <p:nvPr/>
        </p:nvSpPr>
        <p:spPr>
          <a:xfrm>
            <a:off x="3131830" y="1131332"/>
            <a:ext cx="2880340" cy="369332"/>
          </a:xfrm>
          <a:prstGeom prst="rect">
            <a:avLst/>
          </a:prstGeom>
        </p:spPr>
        <p:txBody>
          <a:bodyPr wrap="square">
            <a:spAutoFit/>
          </a:bodyPr>
          <a:lstStyle/>
          <a:p>
            <a:r>
              <a:rPr lang="en-US" dirty="0" smtClean="0"/>
              <a:t>Mouse Events </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t>Keyboard events:</a:t>
            </a:r>
            <a:br>
              <a:rPr lang="en-US" sz="2800" dirty="0" smtClean="0"/>
            </a:br>
            <a:endParaRPr lang="en-US" sz="2800"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381000" y="1524000"/>
            <a:ext cx="8229600" cy="215551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p:spPr>
        <p:txBody>
          <a:bodyPr>
            <a:normAutofit fontScale="62500" lnSpcReduction="20000"/>
          </a:bodyPr>
          <a:lstStyle/>
          <a:p>
            <a:r>
              <a:rPr lang="en-US" b="1" u="sng" dirty="0"/>
              <a:t>JavaScript in &lt;body</a:t>
            </a:r>
            <a:r>
              <a:rPr lang="en-US" b="1" dirty="0" smtClean="0"/>
              <a:t>&gt;:</a:t>
            </a:r>
            <a:r>
              <a:rPr lang="en-US" dirty="0" smtClean="0"/>
              <a:t>A </a:t>
            </a:r>
            <a:r>
              <a:rPr lang="en-US" dirty="0" err="1" smtClean="0"/>
              <a:t>javascript</a:t>
            </a:r>
            <a:r>
              <a:rPr lang="en-US" dirty="0" smtClean="0"/>
              <a:t> function is placed in the &lt;body&gt; section of an HTML page.</a:t>
            </a:r>
          </a:p>
          <a:p>
            <a:pPr marL="0" indent="0">
              <a:buNone/>
            </a:pPr>
            <a:r>
              <a:rPr lang="en-US" dirty="0"/>
              <a:t>&lt;!DOCTYPE html&gt;</a:t>
            </a:r>
          </a:p>
          <a:p>
            <a:pPr marL="0" indent="0">
              <a:buNone/>
            </a:pPr>
            <a:r>
              <a:rPr lang="en-US" dirty="0"/>
              <a:t>&lt;html&gt;</a:t>
            </a:r>
          </a:p>
          <a:p>
            <a:pPr marL="0" indent="0">
              <a:buNone/>
            </a:pPr>
            <a:r>
              <a:rPr lang="en-US" dirty="0"/>
              <a:t>&lt;body&gt;</a:t>
            </a:r>
          </a:p>
          <a:p>
            <a:endParaRPr lang="en-US" dirty="0"/>
          </a:p>
          <a:p>
            <a:pPr marL="0" indent="0">
              <a:buNone/>
            </a:pPr>
            <a:r>
              <a:rPr lang="en-US" dirty="0"/>
              <a:t>&lt;h2&gt;JavaScript in Body&lt;/h2&gt;</a:t>
            </a:r>
          </a:p>
          <a:p>
            <a:endParaRPr lang="en-US" dirty="0"/>
          </a:p>
          <a:p>
            <a:pPr marL="0" indent="0">
              <a:buNone/>
            </a:pPr>
            <a:r>
              <a:rPr lang="en-US" dirty="0"/>
              <a:t>&lt;p id="demo"&gt;A Paragraph.&lt;/p&gt;</a:t>
            </a:r>
          </a:p>
          <a:p>
            <a:endParaRPr lang="en-US" dirty="0"/>
          </a:p>
          <a:p>
            <a:pPr marL="0" indent="0">
              <a:buNone/>
            </a:pPr>
            <a:r>
              <a:rPr lang="en-US" dirty="0"/>
              <a:t>&lt;button type="button" onclick="</a:t>
            </a:r>
            <a:r>
              <a:rPr lang="en-US" dirty="0" err="1"/>
              <a:t>myFunction</a:t>
            </a:r>
            <a:r>
              <a:rPr lang="en-US" dirty="0"/>
              <a:t>()"&gt;Try it&lt;/button&gt;</a:t>
            </a:r>
          </a:p>
          <a:p>
            <a:endParaRPr lang="en-US" dirty="0"/>
          </a:p>
          <a:p>
            <a:pPr marL="0" indent="0">
              <a:buNone/>
            </a:pPr>
            <a:r>
              <a:rPr lang="en-US" dirty="0"/>
              <a:t>&lt;script&gt;</a:t>
            </a:r>
          </a:p>
          <a:p>
            <a:pPr marL="0" indent="0">
              <a:buNone/>
            </a:pPr>
            <a:r>
              <a:rPr lang="en-US" dirty="0"/>
              <a:t>function </a:t>
            </a:r>
            <a:r>
              <a:rPr lang="en-US" dirty="0" err="1"/>
              <a:t>myFunction</a:t>
            </a:r>
            <a:r>
              <a:rPr lang="en-US" dirty="0"/>
              <a:t>() {</a:t>
            </a:r>
          </a:p>
          <a:p>
            <a:pPr marL="0" indent="0">
              <a:buNone/>
            </a:pPr>
            <a:r>
              <a:rPr lang="en-US" dirty="0"/>
              <a:t>  document.getElementById("demo").</a:t>
            </a:r>
            <a:r>
              <a:rPr lang="en-US" dirty="0" err="1"/>
              <a:t>innerHTML</a:t>
            </a:r>
            <a:r>
              <a:rPr lang="en-US" dirty="0"/>
              <a:t> = "Paragraph changed.";</a:t>
            </a:r>
          </a:p>
          <a:p>
            <a:pPr marL="0" indent="0">
              <a:buNone/>
            </a:pPr>
            <a:r>
              <a:rPr lang="en-US" dirty="0"/>
              <a:t>}</a:t>
            </a:r>
          </a:p>
          <a:p>
            <a:pPr marL="0" indent="0">
              <a:buNone/>
            </a:pPr>
            <a:r>
              <a:rPr lang="en-US" dirty="0"/>
              <a:t>&lt;/script&gt;</a:t>
            </a:r>
          </a:p>
          <a:p>
            <a:endParaRPr lang="en-US" dirty="0"/>
          </a:p>
          <a:p>
            <a:pPr marL="0" indent="0">
              <a:buNone/>
            </a:pPr>
            <a:r>
              <a:rPr lang="en-US" dirty="0"/>
              <a:t>&lt;/body&gt;</a:t>
            </a:r>
          </a:p>
          <a:p>
            <a:pPr marL="0" indent="0">
              <a:buNone/>
            </a:pPr>
            <a:r>
              <a:rPr lang="en-US" dirty="0"/>
              <a:t>&lt;/html&gt; </a:t>
            </a:r>
          </a:p>
          <a:p>
            <a:endParaRPr lang="en-US" dirty="0" smtClean="0"/>
          </a:p>
          <a:p>
            <a:endParaRPr lang="en-US" dirty="0"/>
          </a:p>
          <a:p>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fontScale="90000"/>
          </a:bodyPr>
          <a:lstStyle/>
          <a:p>
            <a:pPr algn="ctr"/>
            <a:r>
              <a:rPr lang="en-US" sz="3100" dirty="0" smtClean="0"/>
              <a:t>Form events</a:t>
            </a:r>
            <a:r>
              <a:rPr lang="en-US" dirty="0" smtClean="0"/>
              <a:t/>
            </a:r>
            <a:br>
              <a:rPr lang="en-US" dirty="0" smtClean="0"/>
            </a:br>
            <a:endParaRPr lang="en-US"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457200" y="1828800"/>
            <a:ext cx="8229600" cy="2895600"/>
          </a:xfrm>
          <a:prstGeom prst="rect">
            <a:avLst/>
          </a:prstGeom>
          <a:noFill/>
          <a:ln w="9525">
            <a:noFill/>
            <a:miter lim="800000"/>
            <a:headEnd/>
            <a:tailEnd/>
          </a:ln>
          <a:effectLst/>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fontScale="90000"/>
          </a:bodyPr>
          <a:lstStyle/>
          <a:p>
            <a:pPr algn="ctr"/>
            <a:r>
              <a:rPr lang="en-US" sz="3100" dirty="0" smtClean="0">
                <a:latin typeface="+mn-lt"/>
              </a:rPr>
              <a:t>Window/Document events</a:t>
            </a:r>
            <a:r>
              <a:rPr lang="en-US" dirty="0" smtClean="0"/>
              <a:t/>
            </a:r>
            <a:br>
              <a:rPr lang="en-US" dirty="0" smtClean="0"/>
            </a:br>
            <a:endParaRPr lang="en-US" dirty="0"/>
          </a:p>
        </p:txBody>
      </p:sp>
      <p:pic>
        <p:nvPicPr>
          <p:cNvPr id="5122" name="Picture 2"/>
          <p:cNvPicPr>
            <a:picLocks noGrp="1" noChangeAspect="1" noChangeArrowheads="1"/>
          </p:cNvPicPr>
          <p:nvPr>
            <p:ph idx="1"/>
          </p:nvPr>
        </p:nvPicPr>
        <p:blipFill>
          <a:blip r:embed="rId2" cstate="print"/>
          <a:srcRect/>
          <a:stretch>
            <a:fillRect/>
          </a:stretch>
        </p:blipFill>
        <p:spPr bwMode="auto">
          <a:xfrm>
            <a:off x="457200" y="1676400"/>
            <a:ext cx="8229600" cy="3131593"/>
          </a:xfrm>
          <a:prstGeom prst="rect">
            <a:avLst/>
          </a:prstGeom>
          <a:noFill/>
          <a:ln w="9525">
            <a:noFill/>
            <a:miter lim="800000"/>
            <a:headEnd/>
            <a:tailEnd/>
          </a:ln>
          <a:effectLst/>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latin typeface="+mn-lt"/>
              </a:rPr>
              <a:t>JavaScript </a:t>
            </a:r>
            <a:r>
              <a:rPr lang="en-US" sz="2800" dirty="0" err="1" smtClean="0">
                <a:latin typeface="+mn-lt"/>
              </a:rPr>
              <a:t>addEventListener</a:t>
            </a:r>
            <a:r>
              <a:rPr lang="en-US" sz="2800" dirty="0" smtClean="0">
                <a:latin typeface="+mn-lt"/>
              </a:rPr>
              <a:t>()</a:t>
            </a:r>
            <a:br>
              <a:rPr lang="en-US" sz="2800" dirty="0" smtClean="0">
                <a:latin typeface="+mn-lt"/>
              </a:rPr>
            </a:br>
            <a:endParaRPr lang="en-US" sz="2800" dirty="0">
              <a:latin typeface="+mn-lt"/>
            </a:endParaRPr>
          </a:p>
        </p:txBody>
      </p:sp>
      <p:sp>
        <p:nvSpPr>
          <p:cNvPr id="3" name="Content Placeholder 2"/>
          <p:cNvSpPr>
            <a:spLocks noGrp="1"/>
          </p:cNvSpPr>
          <p:nvPr>
            <p:ph idx="1"/>
          </p:nvPr>
        </p:nvSpPr>
        <p:spPr>
          <a:xfrm>
            <a:off x="457200" y="1524000"/>
            <a:ext cx="8229600" cy="4800600"/>
          </a:xfrm>
        </p:spPr>
        <p:txBody>
          <a:bodyPr>
            <a:normAutofit lnSpcReduction="10000"/>
          </a:bodyPr>
          <a:lstStyle/>
          <a:p>
            <a:r>
              <a:rPr lang="en-US" sz="2000" dirty="0" smtClean="0"/>
              <a:t>The </a:t>
            </a:r>
            <a:r>
              <a:rPr lang="en-US" sz="2000" b="1" dirty="0" err="1" smtClean="0"/>
              <a:t>addEventListener</a:t>
            </a:r>
            <a:r>
              <a:rPr lang="en-US" sz="2000" b="1" dirty="0" smtClean="0"/>
              <a:t>()</a:t>
            </a:r>
            <a:r>
              <a:rPr lang="en-US" sz="2000" dirty="0" smtClean="0"/>
              <a:t> method is used to attach an event handler to a particular element.</a:t>
            </a:r>
          </a:p>
          <a:p>
            <a:r>
              <a:rPr lang="en-US" sz="2000" dirty="0" smtClean="0"/>
              <a:t> It does not override the existing event handlers. Events are said to be an essential part of the JavaScript. </a:t>
            </a:r>
          </a:p>
          <a:p>
            <a:r>
              <a:rPr lang="en-US" sz="2000" dirty="0" smtClean="0"/>
              <a:t>A web page responds according to the event that occurred. Events can be user-generated or generated by API's.</a:t>
            </a:r>
          </a:p>
          <a:p>
            <a:r>
              <a:rPr lang="en-US" sz="2000" dirty="0" smtClean="0"/>
              <a:t> An event listener is a JavaScript's procedure that waits for the occurrence of an event.</a:t>
            </a:r>
          </a:p>
          <a:p>
            <a:r>
              <a:rPr lang="en-US" sz="2000" dirty="0" smtClean="0"/>
              <a:t>The </a:t>
            </a:r>
            <a:r>
              <a:rPr lang="en-US" sz="2000" dirty="0" err="1" smtClean="0"/>
              <a:t>addEventListener</a:t>
            </a:r>
            <a:r>
              <a:rPr lang="en-US" sz="2000" dirty="0" smtClean="0"/>
              <a:t>() method is an inbuilt function of </a:t>
            </a:r>
            <a:r>
              <a:rPr lang="en-US" sz="2000" dirty="0" smtClean="0">
                <a:hlinkClick r:id="rId2"/>
              </a:rPr>
              <a:t>JavaScript</a:t>
            </a:r>
            <a:r>
              <a:rPr lang="en-US" sz="2000" dirty="0" smtClean="0"/>
              <a:t>. </a:t>
            </a:r>
          </a:p>
          <a:p>
            <a:r>
              <a:rPr lang="en-US" sz="2000" dirty="0" smtClean="0"/>
              <a:t>We can add multiple event handlers to a particular element without overwriting the existing event handlers.</a:t>
            </a:r>
          </a:p>
          <a:p>
            <a:pPr>
              <a:buNone/>
            </a:pPr>
            <a:r>
              <a:rPr lang="en-US" b="1" dirty="0" smtClean="0"/>
              <a:t>Syntax:</a:t>
            </a:r>
          </a:p>
          <a:p>
            <a:pPr>
              <a:buNone/>
            </a:pPr>
            <a:r>
              <a:rPr lang="en-US" dirty="0" err="1" smtClean="0"/>
              <a:t>element.addEventListener</a:t>
            </a:r>
            <a:r>
              <a:rPr lang="en-US" dirty="0" smtClean="0"/>
              <a:t>(event, function, </a:t>
            </a:r>
            <a:r>
              <a:rPr lang="en-US" dirty="0" err="1" smtClean="0"/>
              <a:t>useCapture</a:t>
            </a:r>
            <a:r>
              <a:rPr lang="en-US" dirty="0" smtClean="0"/>
              <a:t>);  </a:t>
            </a:r>
          </a:p>
          <a:p>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normAutofit fontScale="90000"/>
          </a:bodyPr>
          <a:lstStyle/>
          <a:p>
            <a:pPr algn="ctr"/>
            <a:r>
              <a:rPr lang="en-US" sz="3100" dirty="0" smtClean="0">
                <a:latin typeface="+mn-lt"/>
              </a:rPr>
              <a:t>Parameter Values</a:t>
            </a:r>
            <a:r>
              <a:rPr lang="en-US" dirty="0" smtClean="0"/>
              <a:t/>
            </a:r>
            <a:br>
              <a:rPr lang="en-US" dirty="0" smtClean="0"/>
            </a:br>
            <a:endParaRPr lang="en-US" dirty="0"/>
          </a:p>
        </p:txBody>
      </p:sp>
      <p:sp>
        <p:nvSpPr>
          <p:cNvPr id="3" name="Content Placeholder 2"/>
          <p:cNvSpPr>
            <a:spLocks noGrp="1"/>
          </p:cNvSpPr>
          <p:nvPr>
            <p:ph idx="1"/>
          </p:nvPr>
        </p:nvSpPr>
        <p:spPr>
          <a:xfrm>
            <a:off x="457200" y="1219200"/>
            <a:ext cx="8229600" cy="5105400"/>
          </a:xfrm>
        </p:spPr>
        <p:txBody>
          <a:bodyPr/>
          <a:lstStyle/>
          <a:p>
            <a:r>
              <a:rPr lang="en-US" b="1" dirty="0" smtClean="0"/>
              <a:t>event:</a:t>
            </a:r>
            <a:r>
              <a:rPr lang="en-US" dirty="0" smtClean="0"/>
              <a:t> It is a required parameter. It can be defined as a string that specifies the event's name.</a:t>
            </a:r>
          </a:p>
          <a:p>
            <a:r>
              <a:rPr lang="en-US" b="1" dirty="0" smtClean="0"/>
              <a:t>function:</a:t>
            </a:r>
            <a:r>
              <a:rPr lang="en-US" dirty="0" smtClean="0"/>
              <a:t> It is also a required parameter. It is a </a:t>
            </a:r>
            <a:r>
              <a:rPr lang="en-US" dirty="0" smtClean="0">
                <a:hlinkClick r:id="rId2"/>
              </a:rPr>
              <a:t>JavaScript function</a:t>
            </a:r>
            <a:r>
              <a:rPr lang="en-US" dirty="0" smtClean="0"/>
              <a:t> which responds to the event occur.</a:t>
            </a:r>
          </a:p>
          <a:p>
            <a:r>
              <a:rPr lang="en-US" b="1" dirty="0" err="1" smtClean="0"/>
              <a:t>useCapture</a:t>
            </a:r>
            <a:r>
              <a:rPr lang="en-US" b="1" dirty="0" smtClean="0"/>
              <a:t>:</a:t>
            </a:r>
            <a:r>
              <a:rPr lang="en-US" dirty="0" smtClean="0"/>
              <a:t> It is an optional parameter. It is a Boolean type value that specifies whether the event is executed in the bubbling or capturing phase. Its possible values are </a:t>
            </a:r>
            <a:r>
              <a:rPr lang="en-US" b="1" dirty="0" smtClean="0"/>
              <a:t>true</a:t>
            </a:r>
            <a:r>
              <a:rPr lang="en-US" dirty="0" smtClean="0"/>
              <a:t> and </a:t>
            </a:r>
            <a:r>
              <a:rPr lang="en-US" b="1" dirty="0" smtClean="0"/>
              <a:t>false</a:t>
            </a:r>
            <a:r>
              <a:rPr lang="en-US" dirty="0" smtClean="0"/>
              <a:t>. When it is set to true, the event handler executes in the capturing phase. When it is set to false, the handler executes in the bubbling phase. Its default value is </a:t>
            </a:r>
            <a:r>
              <a:rPr lang="en-US" b="1" dirty="0" smtClean="0"/>
              <a:t>false</a:t>
            </a:r>
            <a:r>
              <a:rPr lang="en-US" dirty="0" smtClean="0"/>
              <a:t>.</a:t>
            </a:r>
          </a:p>
          <a:p>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72312"/>
          </a:xfrm>
        </p:spPr>
        <p:txBody>
          <a:bodyPr/>
          <a:lstStyle/>
          <a:p>
            <a:pPr algn="ctr"/>
            <a:r>
              <a:rPr lang="en-US" dirty="0" smtClean="0"/>
              <a:t> </a:t>
            </a:r>
            <a:r>
              <a:rPr lang="en-US" sz="2800" dirty="0" err="1" smtClean="0"/>
              <a:t>addEventListener</a:t>
            </a:r>
            <a:r>
              <a:rPr lang="en-US" sz="2800" dirty="0" smtClean="0"/>
              <a:t>() method</a:t>
            </a:r>
            <a:r>
              <a:rPr lang="en-US" dirty="0" smtClean="0"/>
              <a:t>.</a:t>
            </a:r>
            <a:endParaRPr lang="en-US" dirty="0"/>
          </a:p>
        </p:txBody>
      </p:sp>
      <p:sp>
        <p:nvSpPr>
          <p:cNvPr id="3" name="Content Placeholder 2"/>
          <p:cNvSpPr>
            <a:spLocks noGrp="1"/>
          </p:cNvSpPr>
          <p:nvPr>
            <p:ph idx="1"/>
          </p:nvPr>
        </p:nvSpPr>
        <p:spPr>
          <a:xfrm>
            <a:off x="457200" y="1752600"/>
            <a:ext cx="8229600" cy="4572000"/>
          </a:xfrm>
        </p:spPr>
        <p:txBody>
          <a:bodyPr>
            <a:normAutofit fontScale="70000" lnSpcReduction="20000"/>
          </a:bodyPr>
          <a:lstStyle/>
          <a:p>
            <a:pPr>
              <a:buNone/>
            </a:pPr>
            <a:r>
              <a:rPr lang="en-US" dirty="0" smtClean="0"/>
              <a:t>&lt;!DOCTYPE html</a:t>
            </a:r>
            <a:r>
              <a:rPr lang="en-US" b="1" dirty="0" smtClean="0"/>
              <a:t>&gt;</a:t>
            </a:r>
            <a:r>
              <a:rPr lang="en-US" dirty="0" smtClean="0"/>
              <a:t>  </a:t>
            </a:r>
          </a:p>
          <a:p>
            <a:pPr>
              <a:buNone/>
            </a:pPr>
            <a:r>
              <a:rPr lang="en-US" b="1" dirty="0" smtClean="0"/>
              <a:t>&lt;html&gt;</a:t>
            </a:r>
            <a:r>
              <a:rPr lang="en-US" dirty="0" smtClean="0"/>
              <a:t>  </a:t>
            </a:r>
          </a:p>
          <a:p>
            <a:pPr>
              <a:buNone/>
            </a:pPr>
            <a:r>
              <a:rPr lang="en-US" b="1" dirty="0" smtClean="0"/>
              <a:t>&lt;body&gt;</a:t>
            </a:r>
            <a:r>
              <a:rPr lang="en-US" dirty="0" smtClean="0"/>
              <a:t>  </a:t>
            </a:r>
          </a:p>
          <a:p>
            <a:pPr>
              <a:buNone/>
            </a:pPr>
            <a:r>
              <a:rPr lang="en-US" b="1" dirty="0" smtClean="0"/>
              <a:t>&lt;p&gt;</a:t>
            </a:r>
            <a:r>
              <a:rPr lang="en-US" dirty="0" smtClean="0"/>
              <a:t> Example of the </a:t>
            </a:r>
            <a:r>
              <a:rPr lang="en-US" dirty="0" err="1" smtClean="0"/>
              <a:t>addEventListener</a:t>
            </a:r>
            <a:r>
              <a:rPr lang="en-US" dirty="0" smtClean="0"/>
              <a:t>() method. </a:t>
            </a:r>
            <a:r>
              <a:rPr lang="en-US" b="1" dirty="0" smtClean="0"/>
              <a:t>&lt;/p&gt;</a:t>
            </a:r>
            <a:r>
              <a:rPr lang="en-US" dirty="0" smtClean="0"/>
              <a:t>  </a:t>
            </a:r>
          </a:p>
          <a:p>
            <a:pPr>
              <a:buNone/>
            </a:pPr>
            <a:r>
              <a:rPr lang="en-US" b="1" dirty="0" smtClean="0"/>
              <a:t>&lt;p&gt;</a:t>
            </a:r>
            <a:r>
              <a:rPr lang="en-US" dirty="0" smtClean="0"/>
              <a:t> Click the following button to see the effect. </a:t>
            </a:r>
            <a:r>
              <a:rPr lang="en-US" b="1" dirty="0" smtClean="0"/>
              <a:t>&lt;/p&gt;</a:t>
            </a:r>
            <a:r>
              <a:rPr lang="en-US" dirty="0" smtClean="0"/>
              <a:t>  </a:t>
            </a:r>
          </a:p>
          <a:p>
            <a:pPr>
              <a:buNone/>
            </a:pPr>
            <a:r>
              <a:rPr lang="en-US" b="1" dirty="0" smtClean="0"/>
              <a:t>&lt;button</a:t>
            </a:r>
            <a:r>
              <a:rPr lang="en-US" dirty="0" smtClean="0"/>
              <a:t> id = "</a:t>
            </a:r>
            <a:r>
              <a:rPr lang="en-US" dirty="0" err="1" smtClean="0"/>
              <a:t>btn</a:t>
            </a:r>
            <a:r>
              <a:rPr lang="en-US" dirty="0" smtClean="0"/>
              <a:t>"</a:t>
            </a:r>
            <a:r>
              <a:rPr lang="en-US" b="1" dirty="0" smtClean="0"/>
              <a:t>&gt;</a:t>
            </a:r>
            <a:r>
              <a:rPr lang="en-US" dirty="0" smtClean="0"/>
              <a:t> Click me </a:t>
            </a:r>
            <a:r>
              <a:rPr lang="en-US" b="1" dirty="0" smtClean="0"/>
              <a:t>&lt;/button&gt;</a:t>
            </a:r>
            <a:r>
              <a:rPr lang="en-US" dirty="0" smtClean="0"/>
              <a:t>  </a:t>
            </a:r>
          </a:p>
          <a:p>
            <a:pPr>
              <a:buNone/>
            </a:pPr>
            <a:r>
              <a:rPr lang="en-US" b="1" dirty="0" smtClean="0"/>
              <a:t>&lt;p</a:t>
            </a:r>
            <a:r>
              <a:rPr lang="en-US" dirty="0" smtClean="0"/>
              <a:t> id = "</a:t>
            </a:r>
            <a:r>
              <a:rPr lang="en-US" dirty="0" err="1" smtClean="0"/>
              <a:t>para</a:t>
            </a:r>
            <a:r>
              <a:rPr lang="en-US" dirty="0" smtClean="0"/>
              <a:t>"</a:t>
            </a:r>
            <a:r>
              <a:rPr lang="en-US" b="1" dirty="0" smtClean="0"/>
              <a:t>&gt;&lt;/p&gt;</a:t>
            </a:r>
            <a:r>
              <a:rPr lang="en-US" dirty="0" smtClean="0"/>
              <a:t>  </a:t>
            </a:r>
          </a:p>
          <a:p>
            <a:pPr>
              <a:buNone/>
            </a:pPr>
            <a:r>
              <a:rPr lang="en-US" b="1" dirty="0" smtClean="0"/>
              <a:t>&lt;script&gt;</a:t>
            </a:r>
            <a:r>
              <a:rPr lang="en-US" dirty="0" smtClean="0"/>
              <a:t>  </a:t>
            </a:r>
          </a:p>
          <a:p>
            <a:pPr>
              <a:buNone/>
            </a:pPr>
            <a:r>
              <a:rPr lang="en-US" dirty="0" err="1" smtClean="0"/>
              <a:t>document.getElementById</a:t>
            </a:r>
            <a:r>
              <a:rPr lang="en-US" dirty="0" smtClean="0"/>
              <a:t>("</a:t>
            </a:r>
            <a:r>
              <a:rPr lang="en-US" dirty="0" err="1" smtClean="0"/>
              <a:t>btn</a:t>
            </a:r>
            <a:r>
              <a:rPr lang="en-US" dirty="0" smtClean="0"/>
              <a:t>").</a:t>
            </a:r>
            <a:r>
              <a:rPr lang="en-US" dirty="0" err="1" smtClean="0"/>
              <a:t>addEventListener</a:t>
            </a:r>
            <a:r>
              <a:rPr lang="en-US" dirty="0" smtClean="0"/>
              <a:t>("click", fun);  </a:t>
            </a:r>
          </a:p>
          <a:p>
            <a:pPr>
              <a:buNone/>
            </a:pPr>
            <a:r>
              <a:rPr lang="en-US" dirty="0" smtClean="0"/>
              <a:t>function fun() {  </a:t>
            </a:r>
          </a:p>
          <a:p>
            <a:pPr>
              <a:buNone/>
            </a:pPr>
            <a:r>
              <a:rPr lang="en-US" dirty="0" err="1" smtClean="0"/>
              <a:t>document.getElementById</a:t>
            </a:r>
            <a:r>
              <a:rPr lang="en-US" dirty="0" smtClean="0"/>
              <a:t>("</a:t>
            </a:r>
            <a:r>
              <a:rPr lang="en-US" dirty="0" err="1" smtClean="0"/>
              <a:t>para</a:t>
            </a:r>
            <a:r>
              <a:rPr lang="en-US" dirty="0" smtClean="0"/>
              <a:t>").</a:t>
            </a:r>
            <a:r>
              <a:rPr lang="en-US" dirty="0" err="1" smtClean="0"/>
              <a:t>innerHTML</a:t>
            </a:r>
            <a:r>
              <a:rPr lang="en-US" dirty="0" smtClean="0"/>
              <a:t> = "Hello World" + "</a:t>
            </a:r>
            <a:r>
              <a:rPr lang="en-US" b="1" dirty="0" smtClean="0"/>
              <a:t>&lt;</a:t>
            </a:r>
            <a:r>
              <a:rPr lang="en-US" b="1" dirty="0" err="1" smtClean="0"/>
              <a:t>br</a:t>
            </a:r>
            <a:r>
              <a:rPr lang="en-US" b="1" dirty="0" smtClean="0"/>
              <a:t>&gt;</a:t>
            </a:r>
            <a:r>
              <a:rPr lang="en-US" dirty="0" smtClean="0"/>
              <a:t>" + "Welcome to the  javaTpoint.com";  </a:t>
            </a:r>
          </a:p>
          <a:p>
            <a:pPr>
              <a:buNone/>
            </a:pPr>
            <a:r>
              <a:rPr lang="en-US" dirty="0" smtClean="0"/>
              <a:t>}  </a:t>
            </a:r>
          </a:p>
          <a:p>
            <a:pPr>
              <a:buNone/>
            </a:pPr>
            <a:r>
              <a:rPr lang="en-US" b="1" dirty="0" smtClean="0"/>
              <a:t>&lt;/script&gt;</a:t>
            </a:r>
            <a:r>
              <a:rPr lang="en-US" dirty="0" smtClean="0"/>
              <a:t>  </a:t>
            </a:r>
          </a:p>
          <a:p>
            <a:pPr>
              <a:buNone/>
            </a:pPr>
            <a:r>
              <a:rPr lang="en-US" b="1" dirty="0" smtClean="0"/>
              <a:t>&lt;/body&gt;</a:t>
            </a:r>
            <a:r>
              <a:rPr lang="en-US" dirty="0" smtClean="0"/>
              <a:t>  </a:t>
            </a:r>
          </a:p>
          <a:p>
            <a:pPr>
              <a:buNone/>
            </a:pPr>
            <a:r>
              <a:rPr lang="en-US" b="1" dirty="0" smtClean="0"/>
              <a:t>&lt;/html&gt;</a:t>
            </a:r>
            <a:r>
              <a:rPr lang="en-US" dirty="0" smtClean="0"/>
              <a:t>  </a:t>
            </a:r>
          </a:p>
          <a:p>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fontScale="90000"/>
          </a:bodyPr>
          <a:lstStyle/>
          <a:p>
            <a:pPr algn="ctr"/>
            <a:r>
              <a:rPr lang="en-US" sz="3100" dirty="0" smtClean="0"/>
              <a:t>JavaScript </a:t>
            </a:r>
            <a:r>
              <a:rPr lang="en-US" sz="3100" dirty="0" err="1" smtClean="0"/>
              <a:t>onclick</a:t>
            </a:r>
            <a:r>
              <a:rPr lang="en-US" sz="3100" dirty="0" smtClean="0"/>
              <a:t> event</a:t>
            </a:r>
            <a:r>
              <a:rPr lang="en-US" dirty="0" smtClean="0"/>
              <a:t/>
            </a:r>
            <a:br>
              <a:rPr lang="en-US" dirty="0" smtClean="0"/>
            </a:br>
            <a:endParaRPr lang="en-US" dirty="0"/>
          </a:p>
        </p:txBody>
      </p:sp>
      <p:sp>
        <p:nvSpPr>
          <p:cNvPr id="3" name="Content Placeholder 2"/>
          <p:cNvSpPr>
            <a:spLocks noGrp="1"/>
          </p:cNvSpPr>
          <p:nvPr>
            <p:ph idx="1"/>
          </p:nvPr>
        </p:nvSpPr>
        <p:spPr>
          <a:xfrm>
            <a:off x="457200" y="1219200"/>
            <a:ext cx="8229600" cy="5105400"/>
          </a:xfrm>
        </p:spPr>
        <p:txBody>
          <a:bodyPr>
            <a:normAutofit fontScale="92500" lnSpcReduction="20000"/>
          </a:bodyPr>
          <a:lstStyle/>
          <a:p>
            <a:r>
              <a:rPr lang="en-US" sz="1800" dirty="0" smtClean="0"/>
              <a:t>The </a:t>
            </a:r>
            <a:r>
              <a:rPr lang="en-US" sz="1800" b="1" dirty="0" err="1" smtClean="0"/>
              <a:t>onclick</a:t>
            </a:r>
            <a:r>
              <a:rPr lang="en-US" sz="1800" dirty="0" smtClean="0"/>
              <a:t> event generally occurs when the user clicks on an element. It allows the programmer to execute a JavaScript's function when an element gets clicked. This event can be used for validating a form, warning messages and many more.</a:t>
            </a:r>
          </a:p>
          <a:p>
            <a:r>
              <a:rPr lang="en-US" sz="1800" dirty="0" smtClean="0"/>
              <a:t>Using JavaScript, this event can be dynamically added to any element. It supports all HTML elements except </a:t>
            </a:r>
            <a:r>
              <a:rPr lang="en-US" sz="1800" b="1" dirty="0" smtClean="0">
                <a:hlinkClick r:id="rId2"/>
              </a:rPr>
              <a:t>&lt;html&gt;</a:t>
            </a:r>
            <a:r>
              <a:rPr lang="en-US" sz="1800" b="1" dirty="0" smtClean="0"/>
              <a:t>, </a:t>
            </a:r>
            <a:r>
              <a:rPr lang="en-US" sz="1800" b="1" dirty="0" smtClean="0">
                <a:hlinkClick r:id="rId3"/>
              </a:rPr>
              <a:t>&lt;head&gt;</a:t>
            </a:r>
            <a:r>
              <a:rPr lang="en-US" sz="1800" b="1" dirty="0" smtClean="0"/>
              <a:t>, </a:t>
            </a:r>
            <a:r>
              <a:rPr lang="en-US" sz="1800" b="1" dirty="0" smtClean="0">
                <a:hlinkClick r:id="rId4"/>
              </a:rPr>
              <a:t>&lt;title&gt;</a:t>
            </a:r>
            <a:r>
              <a:rPr lang="en-US" sz="1800" b="1" dirty="0" smtClean="0"/>
              <a:t>, </a:t>
            </a:r>
            <a:r>
              <a:rPr lang="en-US" sz="1800" b="1" dirty="0" smtClean="0">
                <a:hlinkClick r:id="rId5"/>
              </a:rPr>
              <a:t>&lt;style&gt;</a:t>
            </a:r>
            <a:r>
              <a:rPr lang="en-US" sz="1800" b="1" dirty="0" smtClean="0"/>
              <a:t>, </a:t>
            </a:r>
            <a:r>
              <a:rPr lang="en-US" sz="1800" b="1" dirty="0" smtClean="0">
                <a:hlinkClick r:id="rId6"/>
              </a:rPr>
              <a:t>&lt;script&gt;</a:t>
            </a:r>
            <a:r>
              <a:rPr lang="en-US" sz="1800" b="1" dirty="0" smtClean="0"/>
              <a:t>, </a:t>
            </a:r>
            <a:r>
              <a:rPr lang="en-US" sz="1800" b="1" dirty="0" smtClean="0">
                <a:hlinkClick r:id="rId7"/>
              </a:rPr>
              <a:t>&lt;base&gt;</a:t>
            </a:r>
            <a:r>
              <a:rPr lang="en-US" sz="1800" b="1" dirty="0" smtClean="0"/>
              <a:t>, </a:t>
            </a:r>
            <a:r>
              <a:rPr lang="en-US" sz="1800" b="1" dirty="0" smtClean="0">
                <a:hlinkClick r:id="rId8"/>
              </a:rPr>
              <a:t>&lt;</a:t>
            </a:r>
            <a:r>
              <a:rPr lang="en-US" sz="1800" b="1" dirty="0" err="1" smtClean="0">
                <a:hlinkClick r:id="rId8"/>
              </a:rPr>
              <a:t>iframe</a:t>
            </a:r>
            <a:r>
              <a:rPr lang="en-US" sz="1800" b="1" dirty="0" smtClean="0">
                <a:hlinkClick r:id="rId8"/>
              </a:rPr>
              <a:t>&gt;</a:t>
            </a:r>
            <a:r>
              <a:rPr lang="en-US" sz="1800" b="1" dirty="0" smtClean="0"/>
              <a:t>, </a:t>
            </a:r>
            <a:r>
              <a:rPr lang="en-US" sz="1800" b="1" dirty="0" smtClean="0">
                <a:hlinkClick r:id="rId9"/>
              </a:rPr>
              <a:t>&lt;</a:t>
            </a:r>
            <a:r>
              <a:rPr lang="en-US" sz="1800" b="1" dirty="0" err="1" smtClean="0">
                <a:hlinkClick r:id="rId9"/>
              </a:rPr>
              <a:t>bdo</a:t>
            </a:r>
            <a:r>
              <a:rPr lang="en-US" sz="1800" b="1" dirty="0" smtClean="0">
                <a:hlinkClick r:id="rId9"/>
              </a:rPr>
              <a:t>&gt;</a:t>
            </a:r>
            <a:r>
              <a:rPr lang="en-US" sz="1800" b="1" dirty="0" smtClean="0"/>
              <a:t>, </a:t>
            </a:r>
            <a:r>
              <a:rPr lang="en-US" sz="1800" b="1" dirty="0" smtClean="0">
                <a:hlinkClick r:id="rId10"/>
              </a:rPr>
              <a:t>&lt;</a:t>
            </a:r>
            <a:r>
              <a:rPr lang="en-US" sz="1800" b="1" dirty="0" err="1" smtClean="0">
                <a:hlinkClick r:id="rId10"/>
              </a:rPr>
              <a:t>br</a:t>
            </a:r>
            <a:r>
              <a:rPr lang="en-US" sz="1800" b="1" dirty="0" smtClean="0">
                <a:hlinkClick r:id="rId10"/>
              </a:rPr>
              <a:t>&gt;</a:t>
            </a:r>
            <a:r>
              <a:rPr lang="en-US" sz="1800" b="1" dirty="0" smtClean="0"/>
              <a:t>, </a:t>
            </a:r>
            <a:r>
              <a:rPr lang="en-US" sz="1800" b="1" dirty="0" smtClean="0">
                <a:hlinkClick r:id="rId11"/>
              </a:rPr>
              <a:t>&lt;meta&gt;</a:t>
            </a:r>
            <a:r>
              <a:rPr lang="en-US" sz="1800" b="1" dirty="0" smtClean="0"/>
              <a:t>,</a:t>
            </a:r>
            <a:r>
              <a:rPr lang="en-US" sz="1800" dirty="0" smtClean="0"/>
              <a:t> and </a:t>
            </a:r>
            <a:r>
              <a:rPr lang="en-US" sz="1800" b="1" dirty="0" smtClean="0">
                <a:hlinkClick r:id="rId12"/>
              </a:rPr>
              <a:t>&lt;</a:t>
            </a:r>
            <a:r>
              <a:rPr lang="en-US" sz="1800" b="1" dirty="0" err="1" smtClean="0">
                <a:hlinkClick r:id="rId12"/>
              </a:rPr>
              <a:t>param</a:t>
            </a:r>
            <a:r>
              <a:rPr lang="en-US" sz="1800" b="1" dirty="0" smtClean="0">
                <a:hlinkClick r:id="rId12"/>
              </a:rPr>
              <a:t>&gt;</a:t>
            </a:r>
            <a:r>
              <a:rPr lang="en-US" sz="1800" dirty="0" smtClean="0"/>
              <a:t>. It means we cannot apply the </a:t>
            </a:r>
            <a:r>
              <a:rPr lang="en-US" sz="1800" b="1" dirty="0" err="1" smtClean="0"/>
              <a:t>onclick</a:t>
            </a:r>
            <a:r>
              <a:rPr lang="en-US" sz="1800" dirty="0" smtClean="0"/>
              <a:t> event on the given tags.</a:t>
            </a:r>
          </a:p>
          <a:p>
            <a:r>
              <a:rPr lang="en-US" sz="1800" dirty="0" smtClean="0"/>
              <a:t>In HTML, we can use the </a:t>
            </a:r>
            <a:r>
              <a:rPr lang="en-US" sz="1800" b="1" dirty="0" err="1" smtClean="0"/>
              <a:t>onclick</a:t>
            </a:r>
            <a:r>
              <a:rPr lang="en-US" sz="1800" dirty="0" smtClean="0"/>
              <a:t> attribute and assign a </a:t>
            </a:r>
            <a:r>
              <a:rPr lang="en-US" sz="1800" dirty="0" smtClean="0">
                <a:hlinkClick r:id="rId13"/>
              </a:rPr>
              <a:t>JavaScript function</a:t>
            </a:r>
            <a:r>
              <a:rPr lang="en-US" sz="1800" dirty="0" smtClean="0"/>
              <a:t> to it. We can also use the JavaScript's </a:t>
            </a:r>
            <a:r>
              <a:rPr lang="en-US" sz="1800" b="1" dirty="0" err="1" smtClean="0"/>
              <a:t>addEventListener</a:t>
            </a:r>
            <a:r>
              <a:rPr lang="en-US" sz="1800" b="1" dirty="0" smtClean="0"/>
              <a:t>()</a:t>
            </a:r>
            <a:r>
              <a:rPr lang="en-US" sz="1800" dirty="0" smtClean="0"/>
              <a:t> method and pass a </a:t>
            </a:r>
            <a:r>
              <a:rPr lang="en-US" sz="1800" b="1" dirty="0" smtClean="0"/>
              <a:t>click</a:t>
            </a:r>
            <a:r>
              <a:rPr lang="en-US" sz="1800" dirty="0" smtClean="0"/>
              <a:t> event to it for greater flexibility.</a:t>
            </a:r>
          </a:p>
          <a:p>
            <a:pPr>
              <a:buNone/>
            </a:pPr>
            <a:r>
              <a:rPr lang="en-US" sz="1800" b="1" dirty="0" smtClean="0"/>
              <a:t>Syntax:</a:t>
            </a:r>
          </a:p>
          <a:p>
            <a:r>
              <a:rPr lang="en-US" sz="1800" b="1" dirty="0" smtClean="0"/>
              <a:t>In HTML</a:t>
            </a:r>
          </a:p>
          <a:p>
            <a:pPr>
              <a:buNone/>
            </a:pPr>
            <a:r>
              <a:rPr lang="en-US" sz="1800" b="1" dirty="0" smtClean="0"/>
              <a:t>   &lt;element</a:t>
            </a:r>
            <a:r>
              <a:rPr lang="en-US" sz="1800" dirty="0" smtClean="0"/>
              <a:t> </a:t>
            </a:r>
            <a:r>
              <a:rPr lang="en-US" sz="1800" dirty="0" err="1" smtClean="0"/>
              <a:t>onclick</a:t>
            </a:r>
            <a:r>
              <a:rPr lang="en-US" sz="1800" dirty="0" smtClean="0"/>
              <a:t> = "fun()"</a:t>
            </a:r>
            <a:r>
              <a:rPr lang="en-US" sz="1800" b="1" dirty="0" smtClean="0"/>
              <a:t>&gt;</a:t>
            </a:r>
            <a:r>
              <a:rPr lang="en-US" sz="1800" dirty="0" smtClean="0"/>
              <a:t>  </a:t>
            </a:r>
          </a:p>
          <a:p>
            <a:r>
              <a:rPr lang="en-US" sz="1800" b="1" dirty="0" smtClean="0"/>
              <a:t>In JavaScript</a:t>
            </a:r>
          </a:p>
          <a:p>
            <a:pPr>
              <a:buNone/>
            </a:pPr>
            <a:r>
              <a:rPr lang="en-US" sz="1800" dirty="0" smtClean="0"/>
              <a:t>   </a:t>
            </a:r>
            <a:r>
              <a:rPr lang="en-US" sz="1800" dirty="0" err="1" smtClean="0"/>
              <a:t>object.onclick</a:t>
            </a:r>
            <a:r>
              <a:rPr lang="en-US" sz="1800" dirty="0" smtClean="0"/>
              <a:t> = function() { </a:t>
            </a:r>
            <a:r>
              <a:rPr lang="en-US" sz="1800" dirty="0" err="1" smtClean="0"/>
              <a:t>myScript</a:t>
            </a:r>
            <a:r>
              <a:rPr lang="en-US" sz="1800" dirty="0" smtClean="0"/>
              <a:t> };  </a:t>
            </a:r>
          </a:p>
          <a:p>
            <a:pPr>
              <a:buNone/>
            </a:pPr>
            <a:r>
              <a:rPr lang="en-US" sz="1900" b="1" dirty="0" smtClean="0"/>
              <a:t>In JavaScript by using the </a:t>
            </a:r>
            <a:r>
              <a:rPr lang="en-US" sz="1900" b="1" dirty="0" err="1" smtClean="0"/>
              <a:t>addEventListener</a:t>
            </a:r>
            <a:r>
              <a:rPr lang="en-US" sz="1900" b="1" dirty="0" smtClean="0"/>
              <a:t>() method</a:t>
            </a:r>
          </a:p>
          <a:p>
            <a:r>
              <a:rPr lang="en-US" sz="1900" dirty="0" err="1" smtClean="0"/>
              <a:t>object.addEventListener</a:t>
            </a:r>
            <a:r>
              <a:rPr lang="en-US" sz="1900" dirty="0" smtClean="0"/>
              <a:t>("click", </a:t>
            </a:r>
            <a:r>
              <a:rPr lang="en-US" sz="1900" dirty="0" err="1" smtClean="0"/>
              <a:t>myScript</a:t>
            </a:r>
            <a:r>
              <a:rPr lang="en-US" sz="1900" dirty="0" smtClean="0"/>
              <a:t>);  </a:t>
            </a:r>
          </a:p>
          <a:p>
            <a:pPr>
              <a:buNone/>
            </a:pPr>
            <a:r>
              <a:rPr lang="en-US" sz="1800" dirty="0" smtClean="0"/>
              <a:t/>
            </a:r>
            <a:br>
              <a:rPr lang="en-US" sz="1800" dirty="0" smtClean="0"/>
            </a:br>
            <a:endParaRPr lang="en-US" sz="1800"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100" dirty="0" smtClean="0">
                <a:latin typeface="+mn-lt"/>
              </a:rPr>
              <a:t>Using </a:t>
            </a:r>
            <a:r>
              <a:rPr lang="en-US" sz="3100" dirty="0" err="1" smtClean="0">
                <a:latin typeface="+mn-lt"/>
              </a:rPr>
              <a:t>onclick</a:t>
            </a:r>
            <a:r>
              <a:rPr lang="en-US" sz="3100" dirty="0" smtClean="0">
                <a:latin typeface="+mn-lt"/>
              </a:rPr>
              <a:t> attribute in HTML</a:t>
            </a:r>
            <a:r>
              <a:rPr lang="en-US" dirty="0" smtClean="0"/>
              <a:t/>
            </a:r>
            <a:br>
              <a:rPr lang="en-US" dirty="0" smtClean="0"/>
            </a:br>
            <a:endParaRPr lang="en-US" dirty="0"/>
          </a:p>
        </p:txBody>
      </p:sp>
      <p:sp>
        <p:nvSpPr>
          <p:cNvPr id="3" name="Content Placeholder 2"/>
          <p:cNvSpPr>
            <a:spLocks noGrp="1"/>
          </p:cNvSpPr>
          <p:nvPr>
            <p:ph idx="1"/>
          </p:nvPr>
        </p:nvSpPr>
        <p:spPr>
          <a:xfrm>
            <a:off x="457200" y="1447800"/>
            <a:ext cx="8229600" cy="4876800"/>
          </a:xfrm>
        </p:spPr>
        <p:txBody>
          <a:bodyPr>
            <a:normAutofit fontScale="77500" lnSpcReduction="20000"/>
          </a:bodyPr>
          <a:lstStyle/>
          <a:p>
            <a:pPr>
              <a:buNone/>
            </a:pPr>
            <a:r>
              <a:rPr lang="en-US" dirty="0" smtClean="0"/>
              <a:t>&lt;!DOCTYPE html</a:t>
            </a:r>
            <a:r>
              <a:rPr lang="en-US" b="1" dirty="0" smtClean="0"/>
              <a:t>&gt;</a:t>
            </a:r>
            <a:r>
              <a:rPr lang="en-US" dirty="0" smtClean="0"/>
              <a:t>  </a:t>
            </a:r>
          </a:p>
          <a:p>
            <a:pPr>
              <a:buNone/>
            </a:pPr>
            <a:r>
              <a:rPr lang="en-US" b="1" dirty="0" smtClean="0"/>
              <a:t>&lt;html&gt;</a:t>
            </a:r>
            <a:r>
              <a:rPr lang="en-US" dirty="0" smtClean="0"/>
              <a:t>  </a:t>
            </a:r>
          </a:p>
          <a:p>
            <a:pPr>
              <a:buNone/>
            </a:pPr>
            <a:r>
              <a:rPr lang="en-US" b="1" dirty="0" smtClean="0"/>
              <a:t>&lt;head&gt;</a:t>
            </a:r>
            <a:r>
              <a:rPr lang="en-US" dirty="0" smtClean="0"/>
              <a:t>  </a:t>
            </a:r>
          </a:p>
          <a:p>
            <a:pPr>
              <a:buNone/>
            </a:pPr>
            <a:r>
              <a:rPr lang="en-US" b="1" dirty="0" smtClean="0"/>
              <a:t>&lt;script&gt;</a:t>
            </a:r>
            <a:r>
              <a:rPr lang="en-US" dirty="0" smtClean="0"/>
              <a:t>  </a:t>
            </a:r>
          </a:p>
          <a:p>
            <a:pPr>
              <a:buNone/>
            </a:pPr>
            <a:r>
              <a:rPr lang="en-US" dirty="0" smtClean="0"/>
              <a:t>function fun() {  </a:t>
            </a:r>
          </a:p>
          <a:p>
            <a:pPr>
              <a:buNone/>
            </a:pPr>
            <a:r>
              <a:rPr lang="en-US" dirty="0" smtClean="0"/>
              <a:t>alert("Welcome to the java script");  </a:t>
            </a:r>
          </a:p>
          <a:p>
            <a:pPr>
              <a:buNone/>
            </a:pPr>
            <a:r>
              <a:rPr lang="en-US" dirty="0" smtClean="0"/>
              <a:t>}  </a:t>
            </a:r>
          </a:p>
          <a:p>
            <a:pPr>
              <a:buNone/>
            </a:pPr>
            <a:r>
              <a:rPr lang="en-US" b="1" dirty="0" smtClean="0"/>
              <a:t>&lt;/script&gt;</a:t>
            </a:r>
            <a:r>
              <a:rPr lang="en-US" dirty="0" smtClean="0"/>
              <a:t>  </a:t>
            </a:r>
          </a:p>
          <a:p>
            <a:pPr>
              <a:buNone/>
            </a:pPr>
            <a:r>
              <a:rPr lang="en-US" b="1" dirty="0" smtClean="0"/>
              <a:t>&lt;/head&gt;</a:t>
            </a:r>
            <a:r>
              <a:rPr lang="en-US" dirty="0" smtClean="0"/>
              <a:t>  </a:t>
            </a:r>
          </a:p>
          <a:p>
            <a:pPr>
              <a:buNone/>
            </a:pPr>
            <a:r>
              <a:rPr lang="en-US" b="1" dirty="0" smtClean="0"/>
              <a:t>&lt;body&gt;</a:t>
            </a:r>
            <a:r>
              <a:rPr lang="en-US" dirty="0" smtClean="0"/>
              <a:t>  </a:t>
            </a:r>
          </a:p>
          <a:p>
            <a:pPr>
              <a:buNone/>
            </a:pPr>
            <a:r>
              <a:rPr lang="en-US" b="1" dirty="0" smtClean="0"/>
              <a:t>&lt;h3&gt;</a:t>
            </a:r>
            <a:r>
              <a:rPr lang="en-US" dirty="0" smtClean="0"/>
              <a:t> This is an example of using </a:t>
            </a:r>
            <a:r>
              <a:rPr lang="en-US" dirty="0" err="1" smtClean="0"/>
              <a:t>onclick</a:t>
            </a:r>
            <a:r>
              <a:rPr lang="en-US" dirty="0" smtClean="0"/>
              <a:t> attribute in HTML. </a:t>
            </a:r>
            <a:r>
              <a:rPr lang="en-US" b="1" dirty="0" smtClean="0"/>
              <a:t>&lt;/h3&gt;</a:t>
            </a:r>
            <a:r>
              <a:rPr lang="en-US" dirty="0" smtClean="0"/>
              <a:t>  </a:t>
            </a:r>
          </a:p>
          <a:p>
            <a:pPr>
              <a:buNone/>
            </a:pPr>
            <a:r>
              <a:rPr lang="en-US" b="1" dirty="0" smtClean="0"/>
              <a:t>&lt;p&gt;</a:t>
            </a:r>
            <a:r>
              <a:rPr lang="en-US" dirty="0" smtClean="0"/>
              <a:t> Click the following button to see the effect. </a:t>
            </a:r>
            <a:r>
              <a:rPr lang="en-US" b="1" dirty="0" smtClean="0"/>
              <a:t>&lt;/p&gt;</a:t>
            </a:r>
            <a:r>
              <a:rPr lang="en-US" dirty="0" smtClean="0"/>
              <a:t>  </a:t>
            </a:r>
          </a:p>
          <a:p>
            <a:pPr>
              <a:buNone/>
            </a:pPr>
            <a:r>
              <a:rPr lang="en-US" b="1" dirty="0" smtClean="0"/>
              <a:t>&lt;button</a:t>
            </a:r>
            <a:r>
              <a:rPr lang="en-US" dirty="0" smtClean="0"/>
              <a:t> </a:t>
            </a:r>
            <a:r>
              <a:rPr lang="en-US" dirty="0" err="1" smtClean="0"/>
              <a:t>onclick</a:t>
            </a:r>
            <a:r>
              <a:rPr lang="en-US" dirty="0" smtClean="0"/>
              <a:t> = "fun()"</a:t>
            </a:r>
            <a:r>
              <a:rPr lang="en-US" b="1" dirty="0" smtClean="0"/>
              <a:t>&gt;</a:t>
            </a:r>
            <a:r>
              <a:rPr lang="en-US" dirty="0" smtClean="0"/>
              <a:t>Click me</a:t>
            </a:r>
            <a:r>
              <a:rPr lang="en-US" b="1" dirty="0" smtClean="0"/>
              <a:t>&lt;/button&gt;</a:t>
            </a:r>
            <a:r>
              <a:rPr lang="en-US" dirty="0" smtClean="0"/>
              <a:t>  </a:t>
            </a:r>
          </a:p>
          <a:p>
            <a:pPr>
              <a:buNone/>
            </a:pPr>
            <a:r>
              <a:rPr lang="en-US" b="1" dirty="0" smtClean="0"/>
              <a:t>&lt;/body&gt;</a:t>
            </a:r>
            <a:r>
              <a:rPr lang="en-US" dirty="0" smtClean="0"/>
              <a:t>  </a:t>
            </a:r>
          </a:p>
          <a:p>
            <a:pPr>
              <a:buNone/>
            </a:pPr>
            <a:r>
              <a:rPr lang="en-US" b="1" dirty="0" smtClean="0"/>
              <a:t>&lt;/html&gt;</a:t>
            </a:r>
            <a:r>
              <a:rPr lang="en-US" dirty="0" smtClean="0"/>
              <a:t>  </a:t>
            </a:r>
          </a:p>
          <a:p>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438912"/>
          </a:xfrm>
        </p:spPr>
        <p:txBody>
          <a:bodyPr>
            <a:normAutofit fontScale="90000"/>
          </a:bodyPr>
          <a:lstStyle/>
          <a:p>
            <a:pPr algn="ctr"/>
            <a:r>
              <a:rPr lang="en-US" sz="2800" dirty="0" smtClean="0"/>
              <a:t>Using JavaScript</a:t>
            </a:r>
            <a:endParaRPr lang="en-US" sz="2800" dirty="0"/>
          </a:p>
        </p:txBody>
      </p:sp>
      <p:sp>
        <p:nvSpPr>
          <p:cNvPr id="3" name="Content Placeholder 2"/>
          <p:cNvSpPr>
            <a:spLocks noGrp="1"/>
          </p:cNvSpPr>
          <p:nvPr>
            <p:ph idx="1"/>
          </p:nvPr>
        </p:nvSpPr>
        <p:spPr>
          <a:xfrm>
            <a:off x="457200" y="990600"/>
            <a:ext cx="8229600" cy="5791200"/>
          </a:xfrm>
        </p:spPr>
        <p:txBody>
          <a:bodyPr>
            <a:normAutofit fontScale="55000" lnSpcReduction="20000"/>
          </a:bodyPr>
          <a:lstStyle/>
          <a:p>
            <a:r>
              <a:rPr lang="en-US" dirty="0" smtClean="0"/>
              <a:t>&lt;!DOCTYPE html</a:t>
            </a:r>
            <a:r>
              <a:rPr lang="en-US" b="1" dirty="0" smtClean="0"/>
              <a:t>&gt;</a:t>
            </a:r>
            <a:r>
              <a:rPr lang="en-US" dirty="0" smtClean="0"/>
              <a:t>  </a:t>
            </a:r>
          </a:p>
          <a:p>
            <a:r>
              <a:rPr lang="en-US" b="1" dirty="0" smtClean="0"/>
              <a:t>&lt;html&gt;</a:t>
            </a:r>
            <a:r>
              <a:rPr lang="en-US" dirty="0" smtClean="0"/>
              <a:t>  </a:t>
            </a:r>
          </a:p>
          <a:p>
            <a:r>
              <a:rPr lang="en-US" b="1" dirty="0" smtClean="0"/>
              <a:t>&lt;head&gt;</a:t>
            </a:r>
            <a:r>
              <a:rPr lang="en-US" dirty="0" smtClean="0"/>
              <a:t>  </a:t>
            </a:r>
          </a:p>
          <a:p>
            <a:r>
              <a:rPr lang="en-US" b="1" dirty="0" smtClean="0"/>
              <a:t>&lt;title&gt;</a:t>
            </a:r>
            <a:r>
              <a:rPr lang="en-US" dirty="0" smtClean="0"/>
              <a:t> </a:t>
            </a:r>
            <a:r>
              <a:rPr lang="en-US" dirty="0" err="1" smtClean="0"/>
              <a:t>onclick</a:t>
            </a:r>
            <a:r>
              <a:rPr lang="en-US" dirty="0" smtClean="0"/>
              <a:t> event </a:t>
            </a:r>
            <a:r>
              <a:rPr lang="en-US" b="1" dirty="0" smtClean="0"/>
              <a:t>&lt;/title&gt;</a:t>
            </a:r>
            <a:r>
              <a:rPr lang="en-US" dirty="0" smtClean="0"/>
              <a:t>  </a:t>
            </a:r>
          </a:p>
          <a:p>
            <a:r>
              <a:rPr lang="en-US" b="1" dirty="0" smtClean="0"/>
              <a:t>&lt;/head&gt;</a:t>
            </a:r>
            <a:r>
              <a:rPr lang="en-US" dirty="0" smtClean="0"/>
              <a:t>  </a:t>
            </a:r>
          </a:p>
          <a:p>
            <a:r>
              <a:rPr lang="en-US" b="1" dirty="0" smtClean="0"/>
              <a:t>&lt;body&gt;</a:t>
            </a:r>
            <a:r>
              <a:rPr lang="en-US" dirty="0" smtClean="0"/>
              <a:t>  </a:t>
            </a:r>
          </a:p>
          <a:p>
            <a:r>
              <a:rPr lang="en-US" b="1" dirty="0" smtClean="0"/>
              <a:t>&lt;h3&gt;</a:t>
            </a:r>
            <a:r>
              <a:rPr lang="en-US" dirty="0" smtClean="0"/>
              <a:t> This is an example of using </a:t>
            </a:r>
            <a:r>
              <a:rPr lang="en-US" dirty="0" err="1" smtClean="0"/>
              <a:t>onclick</a:t>
            </a:r>
            <a:r>
              <a:rPr lang="en-US" dirty="0" smtClean="0"/>
              <a:t> event. </a:t>
            </a:r>
            <a:r>
              <a:rPr lang="en-US" b="1" dirty="0" smtClean="0"/>
              <a:t>&lt;/h3&gt;</a:t>
            </a:r>
            <a:r>
              <a:rPr lang="en-US" dirty="0" smtClean="0"/>
              <a:t>  </a:t>
            </a:r>
          </a:p>
          <a:p>
            <a:r>
              <a:rPr lang="en-US" b="1" dirty="0" smtClean="0"/>
              <a:t>&lt;p&gt;</a:t>
            </a:r>
            <a:r>
              <a:rPr lang="en-US" dirty="0" smtClean="0"/>
              <a:t> Click the following text to see the effect. </a:t>
            </a:r>
            <a:r>
              <a:rPr lang="en-US" b="1" dirty="0" smtClean="0"/>
              <a:t>&lt;/p&gt;</a:t>
            </a:r>
            <a:r>
              <a:rPr lang="en-US" dirty="0" smtClean="0"/>
              <a:t>  </a:t>
            </a:r>
          </a:p>
          <a:p>
            <a:r>
              <a:rPr lang="en-US" b="1" dirty="0" smtClean="0"/>
              <a:t>&lt;p</a:t>
            </a:r>
            <a:r>
              <a:rPr lang="en-US" dirty="0" smtClean="0"/>
              <a:t> id = "</a:t>
            </a:r>
            <a:r>
              <a:rPr lang="en-US" dirty="0" err="1" smtClean="0"/>
              <a:t>para</a:t>
            </a:r>
            <a:r>
              <a:rPr lang="en-US" dirty="0" smtClean="0"/>
              <a:t>"</a:t>
            </a:r>
            <a:r>
              <a:rPr lang="en-US" b="1" dirty="0" smtClean="0"/>
              <a:t>&gt;</a:t>
            </a:r>
            <a:r>
              <a:rPr lang="en-US" dirty="0" smtClean="0"/>
              <a:t>Click me</a:t>
            </a:r>
            <a:r>
              <a:rPr lang="en-US" b="1" dirty="0" smtClean="0"/>
              <a:t>&lt;/p&gt;</a:t>
            </a:r>
            <a:r>
              <a:rPr lang="en-US" dirty="0" smtClean="0"/>
              <a:t>  </a:t>
            </a:r>
          </a:p>
          <a:p>
            <a:r>
              <a:rPr lang="en-US" b="1" dirty="0" smtClean="0"/>
              <a:t>&lt;script&gt;</a:t>
            </a:r>
            <a:r>
              <a:rPr lang="en-US" dirty="0" smtClean="0"/>
              <a:t>  </a:t>
            </a:r>
          </a:p>
          <a:p>
            <a:r>
              <a:rPr lang="en-US" dirty="0" err="1" smtClean="0"/>
              <a:t>document.getElementById</a:t>
            </a:r>
            <a:r>
              <a:rPr lang="en-US" dirty="0" smtClean="0"/>
              <a:t>("</a:t>
            </a:r>
            <a:r>
              <a:rPr lang="en-US" dirty="0" err="1" smtClean="0"/>
              <a:t>para</a:t>
            </a:r>
            <a:r>
              <a:rPr lang="en-US" dirty="0" smtClean="0"/>
              <a:t>").</a:t>
            </a:r>
            <a:r>
              <a:rPr lang="en-US" dirty="0" err="1" smtClean="0"/>
              <a:t>onclick</a:t>
            </a:r>
            <a:r>
              <a:rPr lang="en-US" dirty="0" smtClean="0"/>
              <a:t> = function() {  </a:t>
            </a:r>
          </a:p>
          <a:p>
            <a:r>
              <a:rPr lang="en-US" dirty="0" smtClean="0"/>
              <a:t>fun()  </a:t>
            </a:r>
          </a:p>
          <a:p>
            <a:r>
              <a:rPr lang="en-US" dirty="0" smtClean="0"/>
              <a:t>};  </a:t>
            </a:r>
          </a:p>
          <a:p>
            <a:r>
              <a:rPr lang="en-US" dirty="0" smtClean="0"/>
              <a:t>function fun() {  </a:t>
            </a:r>
          </a:p>
          <a:p>
            <a:r>
              <a:rPr lang="en-US" dirty="0" err="1" smtClean="0"/>
              <a:t>document.getElementById</a:t>
            </a:r>
            <a:r>
              <a:rPr lang="en-US" dirty="0" smtClean="0"/>
              <a:t>("para").</a:t>
            </a:r>
            <a:r>
              <a:rPr lang="en-US" dirty="0" err="1" smtClean="0"/>
              <a:t>innerHTML</a:t>
            </a:r>
            <a:r>
              <a:rPr lang="en-US" dirty="0" smtClean="0"/>
              <a:t> = "Welcome to </a:t>
            </a:r>
            <a:r>
              <a:rPr lang="en-US" dirty="0" err="1" smtClean="0"/>
              <a:t>javascript</a:t>
            </a:r>
            <a:r>
              <a:rPr lang="en-US" dirty="0" smtClean="0"/>
              <a:t>";  </a:t>
            </a:r>
          </a:p>
          <a:p>
            <a:r>
              <a:rPr lang="en-US" dirty="0" err="1" smtClean="0"/>
              <a:t>document.getElementById</a:t>
            </a:r>
            <a:r>
              <a:rPr lang="en-US" dirty="0" smtClean="0"/>
              <a:t>("</a:t>
            </a:r>
            <a:r>
              <a:rPr lang="en-US" dirty="0" err="1" smtClean="0"/>
              <a:t>para</a:t>
            </a:r>
            <a:r>
              <a:rPr lang="en-US" dirty="0" smtClean="0"/>
              <a:t>").</a:t>
            </a:r>
            <a:r>
              <a:rPr lang="en-US" dirty="0" err="1" smtClean="0"/>
              <a:t>style.color</a:t>
            </a:r>
            <a:r>
              <a:rPr lang="en-US" dirty="0" smtClean="0"/>
              <a:t> = "blue";  </a:t>
            </a:r>
          </a:p>
          <a:p>
            <a:r>
              <a:rPr lang="en-US" dirty="0" err="1" smtClean="0"/>
              <a:t>document.getElementById</a:t>
            </a:r>
            <a:r>
              <a:rPr lang="en-US" dirty="0" smtClean="0"/>
              <a:t>("</a:t>
            </a:r>
            <a:r>
              <a:rPr lang="en-US" dirty="0" err="1" smtClean="0"/>
              <a:t>para</a:t>
            </a:r>
            <a:r>
              <a:rPr lang="en-US" dirty="0" smtClean="0"/>
              <a:t>").</a:t>
            </a:r>
            <a:r>
              <a:rPr lang="en-US" dirty="0" err="1" smtClean="0"/>
              <a:t>style.backgroundColor</a:t>
            </a:r>
            <a:r>
              <a:rPr lang="en-US" dirty="0" smtClean="0"/>
              <a:t> = "yellow";  </a:t>
            </a:r>
          </a:p>
          <a:p>
            <a:r>
              <a:rPr lang="en-US" dirty="0" err="1" smtClean="0"/>
              <a:t>document.getElementById</a:t>
            </a:r>
            <a:r>
              <a:rPr lang="en-US" dirty="0" smtClean="0"/>
              <a:t>("</a:t>
            </a:r>
            <a:r>
              <a:rPr lang="en-US" dirty="0" err="1" smtClean="0"/>
              <a:t>para</a:t>
            </a:r>
            <a:r>
              <a:rPr lang="en-US" dirty="0" smtClean="0"/>
              <a:t>").</a:t>
            </a:r>
            <a:r>
              <a:rPr lang="en-US" dirty="0" err="1" smtClean="0"/>
              <a:t>style.fontSize</a:t>
            </a:r>
            <a:r>
              <a:rPr lang="en-US" dirty="0" smtClean="0"/>
              <a:t> = "25px";  </a:t>
            </a:r>
          </a:p>
          <a:p>
            <a:r>
              <a:rPr lang="en-US" dirty="0" err="1" smtClean="0"/>
              <a:t>document.getElementById</a:t>
            </a:r>
            <a:r>
              <a:rPr lang="en-US" dirty="0" smtClean="0"/>
              <a:t>("</a:t>
            </a:r>
            <a:r>
              <a:rPr lang="en-US" dirty="0" err="1" smtClean="0"/>
              <a:t>para</a:t>
            </a:r>
            <a:r>
              <a:rPr lang="en-US" dirty="0" smtClean="0"/>
              <a:t>").</a:t>
            </a:r>
            <a:r>
              <a:rPr lang="en-US" dirty="0" err="1" smtClean="0"/>
              <a:t>style.border</a:t>
            </a:r>
            <a:r>
              <a:rPr lang="en-US" dirty="0" smtClean="0"/>
              <a:t> = "4px solid red";   </a:t>
            </a:r>
          </a:p>
          <a:p>
            <a:r>
              <a:rPr lang="en-US" dirty="0" smtClean="0"/>
              <a:t>}  </a:t>
            </a:r>
          </a:p>
          <a:p>
            <a:r>
              <a:rPr lang="en-US" b="1" dirty="0" smtClean="0"/>
              <a:t>&lt;/script&gt;</a:t>
            </a:r>
            <a:r>
              <a:rPr lang="en-US" dirty="0" smtClean="0"/>
              <a:t>  </a:t>
            </a:r>
          </a:p>
          <a:p>
            <a:r>
              <a:rPr lang="en-US" dirty="0" smtClean="0"/>
              <a:t>  </a:t>
            </a:r>
          </a:p>
          <a:p>
            <a:r>
              <a:rPr lang="en-US" b="1" dirty="0" smtClean="0"/>
              <a:t>&lt;/body&gt;</a:t>
            </a:r>
            <a:r>
              <a:rPr lang="en-US" dirty="0" smtClean="0"/>
              <a:t>  </a:t>
            </a:r>
          </a:p>
          <a:p>
            <a:r>
              <a:rPr lang="en-US" b="1" dirty="0" smtClean="0"/>
              <a:t>&lt;/html&gt;</a:t>
            </a:r>
            <a:r>
              <a:rPr lang="en-US" dirty="0" smtClean="0"/>
              <a:t>  </a:t>
            </a:r>
          </a:p>
          <a:p>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pPr algn="ctr"/>
            <a:r>
              <a:rPr lang="en-US" sz="3100" dirty="0" smtClean="0">
                <a:latin typeface="+mn-lt"/>
              </a:rPr>
              <a:t>Using </a:t>
            </a:r>
            <a:r>
              <a:rPr lang="en-US" sz="3100" dirty="0" err="1" smtClean="0">
                <a:latin typeface="+mn-lt"/>
              </a:rPr>
              <a:t>addEventListener</a:t>
            </a:r>
            <a:r>
              <a:rPr lang="en-US" sz="3100" dirty="0" smtClean="0">
                <a:latin typeface="+mn-lt"/>
              </a:rPr>
              <a:t>() method</a:t>
            </a:r>
            <a:r>
              <a:rPr lang="en-US" dirty="0" smtClean="0"/>
              <a:t/>
            </a:r>
            <a:br>
              <a:rPr lang="en-US" dirty="0" smtClean="0"/>
            </a:br>
            <a:endParaRPr lang="en-US" dirty="0"/>
          </a:p>
        </p:txBody>
      </p:sp>
      <p:sp>
        <p:nvSpPr>
          <p:cNvPr id="3" name="Content Placeholder 2"/>
          <p:cNvSpPr>
            <a:spLocks noGrp="1"/>
          </p:cNvSpPr>
          <p:nvPr>
            <p:ph idx="1"/>
          </p:nvPr>
        </p:nvSpPr>
        <p:spPr>
          <a:xfrm>
            <a:off x="457200" y="838200"/>
            <a:ext cx="8229600" cy="5791200"/>
          </a:xfrm>
        </p:spPr>
        <p:txBody>
          <a:bodyPr>
            <a:normAutofit fontScale="62500" lnSpcReduction="20000"/>
          </a:bodyPr>
          <a:lstStyle/>
          <a:p>
            <a:r>
              <a:rPr lang="en-US" dirty="0" smtClean="0"/>
              <a:t>&lt;!DOCTYPE html</a:t>
            </a:r>
            <a:r>
              <a:rPr lang="en-US" b="1" dirty="0" smtClean="0"/>
              <a:t>&gt;</a:t>
            </a:r>
            <a:r>
              <a:rPr lang="en-US" dirty="0" smtClean="0"/>
              <a:t>  </a:t>
            </a:r>
          </a:p>
          <a:p>
            <a:r>
              <a:rPr lang="en-US" b="1" dirty="0" smtClean="0"/>
              <a:t>&lt;html&gt;</a:t>
            </a:r>
            <a:r>
              <a:rPr lang="en-US" dirty="0" smtClean="0"/>
              <a:t>  </a:t>
            </a:r>
          </a:p>
          <a:p>
            <a:r>
              <a:rPr lang="en-US" b="1" dirty="0" smtClean="0"/>
              <a:t>&lt;head&gt;</a:t>
            </a:r>
            <a:r>
              <a:rPr lang="en-US" dirty="0" smtClean="0"/>
              <a:t>  </a:t>
            </a:r>
          </a:p>
          <a:p>
            <a:r>
              <a:rPr lang="en-US" b="1" dirty="0" smtClean="0"/>
              <a:t>&lt;/head&gt;</a:t>
            </a:r>
            <a:r>
              <a:rPr lang="en-US" dirty="0" smtClean="0"/>
              <a:t>  </a:t>
            </a:r>
          </a:p>
          <a:p>
            <a:r>
              <a:rPr lang="en-US" b="1" dirty="0" smtClean="0"/>
              <a:t>&lt;body&gt;</a:t>
            </a:r>
            <a:r>
              <a:rPr lang="en-US" dirty="0" smtClean="0"/>
              <a:t>  </a:t>
            </a:r>
          </a:p>
          <a:p>
            <a:r>
              <a:rPr lang="en-US" b="1" dirty="0" smtClean="0"/>
              <a:t>&lt;h3&gt;</a:t>
            </a:r>
            <a:r>
              <a:rPr lang="en-US" dirty="0" smtClean="0"/>
              <a:t> This is an example of using click event. </a:t>
            </a:r>
            <a:r>
              <a:rPr lang="en-US" b="1" dirty="0" smtClean="0"/>
              <a:t>&lt;/h3&gt;</a:t>
            </a:r>
            <a:r>
              <a:rPr lang="en-US" dirty="0" smtClean="0"/>
              <a:t>  </a:t>
            </a:r>
          </a:p>
          <a:p>
            <a:r>
              <a:rPr lang="en-US" b="1" dirty="0" smtClean="0"/>
              <a:t>&lt;p&gt;</a:t>
            </a:r>
            <a:r>
              <a:rPr lang="en-US" dirty="0" smtClean="0"/>
              <a:t> Click the following text to see the effect. </a:t>
            </a:r>
            <a:r>
              <a:rPr lang="en-US" b="1" dirty="0" smtClean="0"/>
              <a:t>&lt;/p&gt;</a:t>
            </a:r>
            <a:r>
              <a:rPr lang="en-US" dirty="0" smtClean="0"/>
              <a:t>  </a:t>
            </a:r>
          </a:p>
          <a:p>
            <a:r>
              <a:rPr lang="en-US" b="1" dirty="0" smtClean="0"/>
              <a:t>&lt;p</a:t>
            </a:r>
            <a:r>
              <a:rPr lang="en-US" dirty="0" smtClean="0"/>
              <a:t> id = "</a:t>
            </a:r>
            <a:r>
              <a:rPr lang="en-US" dirty="0" err="1" smtClean="0"/>
              <a:t>para</a:t>
            </a:r>
            <a:r>
              <a:rPr lang="en-US" dirty="0" smtClean="0"/>
              <a:t>"</a:t>
            </a:r>
            <a:r>
              <a:rPr lang="en-US" b="1" dirty="0" smtClean="0"/>
              <a:t>&gt;</a:t>
            </a:r>
            <a:r>
              <a:rPr lang="en-US" dirty="0" smtClean="0"/>
              <a:t>Click me</a:t>
            </a:r>
            <a:r>
              <a:rPr lang="en-US" b="1" dirty="0" smtClean="0"/>
              <a:t>&lt;/p&gt;</a:t>
            </a:r>
            <a:r>
              <a:rPr lang="en-US" dirty="0" smtClean="0"/>
              <a:t>  </a:t>
            </a:r>
          </a:p>
          <a:p>
            <a:r>
              <a:rPr lang="en-US" b="1" dirty="0" smtClean="0"/>
              <a:t>&lt;script&gt;</a:t>
            </a:r>
            <a:r>
              <a:rPr lang="en-US" dirty="0" smtClean="0"/>
              <a:t>  </a:t>
            </a:r>
          </a:p>
          <a:p>
            <a:r>
              <a:rPr lang="en-US" dirty="0" err="1" smtClean="0"/>
              <a:t>document.getElementById</a:t>
            </a:r>
            <a:r>
              <a:rPr lang="en-US" dirty="0" smtClean="0"/>
              <a:t>("</a:t>
            </a:r>
            <a:r>
              <a:rPr lang="en-US" dirty="0" err="1" smtClean="0"/>
              <a:t>para</a:t>
            </a:r>
            <a:r>
              <a:rPr lang="en-US" dirty="0" smtClean="0"/>
              <a:t>").</a:t>
            </a:r>
            <a:r>
              <a:rPr lang="en-US" dirty="0" err="1" smtClean="0"/>
              <a:t>onclick</a:t>
            </a:r>
            <a:r>
              <a:rPr lang="en-US" dirty="0" smtClean="0"/>
              <a:t> = function() {  </a:t>
            </a:r>
          </a:p>
          <a:p>
            <a:r>
              <a:rPr lang="en-US" dirty="0" smtClean="0"/>
              <a:t>fun()  </a:t>
            </a:r>
          </a:p>
          <a:p>
            <a:r>
              <a:rPr lang="en-US" dirty="0" smtClean="0"/>
              <a:t>};  </a:t>
            </a:r>
          </a:p>
          <a:p>
            <a:r>
              <a:rPr lang="en-US" dirty="0" smtClean="0"/>
              <a:t>function fun() {  </a:t>
            </a:r>
          </a:p>
          <a:p>
            <a:r>
              <a:rPr lang="en-US" dirty="0" err="1" smtClean="0"/>
              <a:t>document.getElementById</a:t>
            </a:r>
            <a:r>
              <a:rPr lang="en-US" dirty="0" smtClean="0"/>
              <a:t>("para").</a:t>
            </a:r>
            <a:r>
              <a:rPr lang="en-US" dirty="0" err="1" smtClean="0"/>
              <a:t>innerHTML</a:t>
            </a:r>
            <a:r>
              <a:rPr lang="en-US" dirty="0" smtClean="0"/>
              <a:t> = "Welcome to the </a:t>
            </a:r>
            <a:r>
              <a:rPr lang="en-US" dirty="0" err="1" smtClean="0"/>
              <a:t>javascript</a:t>
            </a:r>
            <a:r>
              <a:rPr lang="en-US" dirty="0" smtClean="0"/>
              <a:t>";  </a:t>
            </a:r>
          </a:p>
          <a:p>
            <a:r>
              <a:rPr lang="en-US" dirty="0" err="1" smtClean="0"/>
              <a:t>document.getElementsByTagName</a:t>
            </a:r>
            <a:r>
              <a:rPr lang="en-US" dirty="0" smtClean="0"/>
              <a:t>("body")[0].</a:t>
            </a:r>
            <a:r>
              <a:rPr lang="en-US" dirty="0" err="1" smtClean="0"/>
              <a:t>style.color</a:t>
            </a:r>
            <a:r>
              <a:rPr lang="en-US" dirty="0" smtClean="0"/>
              <a:t> = "blue";  </a:t>
            </a:r>
          </a:p>
          <a:p>
            <a:r>
              <a:rPr lang="en-US" dirty="0" err="1" smtClean="0"/>
              <a:t>document.getElementsByTagName</a:t>
            </a:r>
            <a:r>
              <a:rPr lang="en-US" dirty="0" smtClean="0"/>
              <a:t>("body")[0].</a:t>
            </a:r>
            <a:r>
              <a:rPr lang="en-US" dirty="0" err="1" smtClean="0"/>
              <a:t>style.backgroundColor</a:t>
            </a:r>
            <a:r>
              <a:rPr lang="en-US" dirty="0" smtClean="0"/>
              <a:t> = "</a:t>
            </a:r>
            <a:r>
              <a:rPr lang="en-US" dirty="0" err="1" smtClean="0"/>
              <a:t>lightgreen</a:t>
            </a:r>
            <a:r>
              <a:rPr lang="en-US" dirty="0" smtClean="0"/>
              <a:t>";  </a:t>
            </a:r>
          </a:p>
          <a:p>
            <a:r>
              <a:rPr lang="en-US" dirty="0" err="1" smtClean="0"/>
              <a:t>document.getElementsByTagName</a:t>
            </a:r>
            <a:r>
              <a:rPr lang="en-US" dirty="0" smtClean="0"/>
              <a:t>("body")[0].</a:t>
            </a:r>
            <a:r>
              <a:rPr lang="en-US" dirty="0" err="1" smtClean="0"/>
              <a:t>style.fontSize</a:t>
            </a:r>
            <a:r>
              <a:rPr lang="en-US" dirty="0" smtClean="0"/>
              <a:t> = "25px";  </a:t>
            </a:r>
          </a:p>
          <a:p>
            <a:r>
              <a:rPr lang="en-US" dirty="0" err="1" smtClean="0"/>
              <a:t>document.getElementById</a:t>
            </a:r>
            <a:r>
              <a:rPr lang="en-US" dirty="0" smtClean="0"/>
              <a:t>("</a:t>
            </a:r>
            <a:r>
              <a:rPr lang="en-US" dirty="0" err="1" smtClean="0"/>
              <a:t>para</a:t>
            </a:r>
            <a:r>
              <a:rPr lang="en-US" dirty="0" smtClean="0"/>
              <a:t>").</a:t>
            </a:r>
            <a:r>
              <a:rPr lang="en-US" dirty="0" err="1" smtClean="0"/>
              <a:t>style.border</a:t>
            </a:r>
            <a:r>
              <a:rPr lang="en-US" dirty="0" smtClean="0"/>
              <a:t> = "4px solid red";   </a:t>
            </a:r>
          </a:p>
          <a:p>
            <a:r>
              <a:rPr lang="en-US" dirty="0" smtClean="0"/>
              <a:t>}  </a:t>
            </a:r>
          </a:p>
          <a:p>
            <a:r>
              <a:rPr lang="en-US" b="1" dirty="0" smtClean="0"/>
              <a:t>&lt;/script&gt;</a:t>
            </a:r>
            <a:r>
              <a:rPr lang="en-US" dirty="0" smtClean="0"/>
              <a:t>  </a:t>
            </a:r>
          </a:p>
          <a:p>
            <a:r>
              <a:rPr lang="en-US" dirty="0" smtClean="0"/>
              <a:t>  </a:t>
            </a:r>
          </a:p>
          <a:p>
            <a:r>
              <a:rPr lang="en-US" b="1" dirty="0" smtClean="0"/>
              <a:t>&lt;/body&gt;</a:t>
            </a:r>
            <a:r>
              <a:rPr lang="en-US" dirty="0" smtClean="0"/>
              <a:t>  </a:t>
            </a:r>
          </a:p>
          <a:p>
            <a:r>
              <a:rPr lang="en-US" b="1" dirty="0" smtClean="0"/>
              <a:t>&lt;/html&gt;</a:t>
            </a:r>
            <a:r>
              <a:rPr lang="en-US" dirty="0" smtClean="0"/>
              <a:t>  </a:t>
            </a:r>
          </a:p>
          <a:p>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a:bodyPr>
          <a:lstStyle/>
          <a:p>
            <a:pPr algn="ctr"/>
            <a:r>
              <a:rPr lang="en-US" sz="2800" dirty="0" smtClean="0"/>
              <a:t>JavaScript Form Validation</a:t>
            </a:r>
            <a:br>
              <a:rPr lang="en-US" sz="2800" dirty="0" smtClean="0"/>
            </a:br>
            <a:endParaRPr lang="en-US" sz="2800" dirty="0"/>
          </a:p>
        </p:txBody>
      </p:sp>
      <p:sp>
        <p:nvSpPr>
          <p:cNvPr id="3" name="Content Placeholder 2"/>
          <p:cNvSpPr>
            <a:spLocks noGrp="1"/>
          </p:cNvSpPr>
          <p:nvPr>
            <p:ph idx="1"/>
          </p:nvPr>
        </p:nvSpPr>
        <p:spPr>
          <a:xfrm>
            <a:off x="457200" y="1371600"/>
            <a:ext cx="8229600" cy="4953000"/>
          </a:xfrm>
        </p:spPr>
        <p:txBody>
          <a:bodyPr/>
          <a:lstStyle/>
          <a:p>
            <a:r>
              <a:rPr lang="en-US" dirty="0" smtClean="0"/>
              <a:t>It is important to validate the form submitted by the user because it can have inappropriate values. So, validation is must to authenticate user.</a:t>
            </a:r>
          </a:p>
          <a:p>
            <a:r>
              <a:rPr lang="en-US" dirty="0" smtClean="0"/>
              <a:t>JavaScript provides facility to validate the form on the client-side so data processing will be faster than server-side validation. Most of the web developers prefer JavaScript form validation.</a:t>
            </a:r>
          </a:p>
          <a:p>
            <a:r>
              <a:rPr lang="en-US" dirty="0" smtClean="0"/>
              <a:t>Through JavaScript, we can validate name, password, email, date, mobile numbers and more fields.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6172200"/>
          </a:xfrm>
        </p:spPr>
        <p:txBody>
          <a:bodyPr>
            <a:normAutofit fontScale="77500" lnSpcReduction="20000"/>
          </a:bodyPr>
          <a:lstStyle/>
          <a:p>
            <a:pPr>
              <a:buNone/>
            </a:pPr>
            <a:r>
              <a:rPr lang="en-US" b="1" u="sng" dirty="0"/>
              <a:t>Internal JavaScript </a:t>
            </a:r>
            <a:r>
              <a:rPr lang="en-US" b="1" dirty="0"/>
              <a:t>: </a:t>
            </a:r>
            <a:r>
              <a:rPr lang="en-US" dirty="0"/>
              <a:t>JavaScript code is placed in the head and body section of an HTML page</a:t>
            </a:r>
            <a:r>
              <a:rPr lang="en-US" dirty="0" smtClean="0"/>
              <a:t>.</a:t>
            </a:r>
          </a:p>
          <a:p>
            <a:pPr>
              <a:buNone/>
            </a:pPr>
            <a:r>
              <a:rPr lang="en-US" dirty="0" smtClean="0"/>
              <a:t>Example:</a:t>
            </a:r>
          </a:p>
          <a:p>
            <a:pPr lvl="0">
              <a:buNone/>
            </a:pPr>
            <a:r>
              <a:rPr lang="en-US" sz="2800" dirty="0">
                <a:solidFill>
                  <a:srgbClr val="A67F59"/>
                </a:solidFill>
                <a:latin typeface="Consolas" panose="020B0609020204030204" pitchFamily="49" charset="0"/>
              </a:rPr>
              <a:t>&lt;</a:t>
            </a:r>
            <a:r>
              <a:rPr lang="en-US" sz="2800" dirty="0">
                <a:solidFill>
                  <a:srgbClr val="000000"/>
                </a:solidFill>
                <a:latin typeface="Consolas" panose="020B0609020204030204" pitchFamily="49" charset="0"/>
              </a:rPr>
              <a:t>html</a:t>
            </a:r>
            <a:r>
              <a:rPr lang="en-US" sz="2800" dirty="0" smtClean="0">
                <a:solidFill>
                  <a:srgbClr val="A67F59"/>
                </a:solidFill>
                <a:latin typeface="Consolas" panose="020B0609020204030204" pitchFamily="49" charset="0"/>
              </a:rPr>
              <a:t>&gt;</a:t>
            </a:r>
          </a:p>
          <a:p>
            <a:pPr lvl="0">
              <a:buNone/>
            </a:pPr>
            <a:r>
              <a:rPr lang="en-US" sz="2800" dirty="0" smtClean="0">
                <a:solidFill>
                  <a:srgbClr val="000000"/>
                </a:solidFill>
                <a:latin typeface="Consolas" panose="020B0609020204030204" pitchFamily="49" charset="0"/>
              </a:rPr>
              <a:t> </a:t>
            </a:r>
            <a:r>
              <a:rPr lang="en-US" sz="2800" dirty="0">
                <a:solidFill>
                  <a:srgbClr val="A67F59"/>
                </a:solidFill>
                <a:latin typeface="Consolas" panose="020B0609020204030204" pitchFamily="49" charset="0"/>
              </a:rPr>
              <a:t>&lt;</a:t>
            </a:r>
            <a:r>
              <a:rPr lang="en-US" sz="2800" dirty="0">
                <a:solidFill>
                  <a:srgbClr val="000000"/>
                </a:solidFill>
                <a:latin typeface="Consolas" panose="020B0609020204030204" pitchFamily="49" charset="0"/>
              </a:rPr>
              <a:t>head</a:t>
            </a:r>
            <a:r>
              <a:rPr lang="en-US" sz="2800" dirty="0">
                <a:solidFill>
                  <a:srgbClr val="A67F59"/>
                </a:solidFill>
                <a:latin typeface="Consolas" panose="020B0609020204030204" pitchFamily="49" charset="0"/>
              </a:rPr>
              <a:t>&gt;</a:t>
            </a:r>
            <a:r>
              <a:rPr lang="en-US" sz="2800" dirty="0">
                <a:solidFill>
                  <a:srgbClr val="000000"/>
                </a:solidFill>
                <a:latin typeface="Consolas" panose="020B0609020204030204" pitchFamily="49" charset="0"/>
              </a:rPr>
              <a:t> </a:t>
            </a:r>
            <a:endParaRPr lang="en-US" sz="2800" dirty="0" smtClean="0">
              <a:solidFill>
                <a:srgbClr val="000000"/>
              </a:solidFill>
              <a:latin typeface="Consolas" panose="020B0609020204030204" pitchFamily="49" charset="0"/>
            </a:endParaRPr>
          </a:p>
          <a:p>
            <a:pPr lvl="0">
              <a:buNone/>
            </a:pPr>
            <a:r>
              <a:rPr lang="en-US" sz="2800" dirty="0" smtClean="0">
                <a:solidFill>
                  <a:srgbClr val="A67F59"/>
                </a:solidFill>
                <a:latin typeface="Consolas" panose="020B0609020204030204" pitchFamily="49" charset="0"/>
              </a:rPr>
              <a:t>&lt;</a:t>
            </a:r>
            <a:r>
              <a:rPr lang="en-US" sz="2800" dirty="0">
                <a:solidFill>
                  <a:srgbClr val="000000"/>
                </a:solidFill>
                <a:latin typeface="Consolas" panose="020B0609020204030204" pitchFamily="49" charset="0"/>
              </a:rPr>
              <a:t>title</a:t>
            </a:r>
            <a:r>
              <a:rPr lang="en-US" sz="2800" dirty="0">
                <a:solidFill>
                  <a:srgbClr val="A67F59"/>
                </a:solidFill>
                <a:latin typeface="Consolas" panose="020B0609020204030204" pitchFamily="49" charset="0"/>
              </a:rPr>
              <a:t>&gt;</a:t>
            </a:r>
            <a:r>
              <a:rPr lang="en-US" sz="2800" dirty="0">
                <a:solidFill>
                  <a:srgbClr val="000000"/>
                </a:solidFill>
                <a:latin typeface="Consolas" panose="020B0609020204030204" pitchFamily="49" charset="0"/>
              </a:rPr>
              <a:t>Internal </a:t>
            </a:r>
            <a:r>
              <a:rPr lang="en-US" sz="2800" dirty="0" smtClean="0">
                <a:solidFill>
                  <a:srgbClr val="000000"/>
                </a:solidFill>
                <a:latin typeface="Consolas" panose="020B0609020204030204" pitchFamily="49" charset="0"/>
              </a:rPr>
              <a:t>JavaScript</a:t>
            </a:r>
          </a:p>
          <a:p>
            <a:pPr lvl="0">
              <a:buNone/>
            </a:pPr>
            <a:r>
              <a:rPr lang="en-US" sz="2800" dirty="0" smtClean="0">
                <a:solidFill>
                  <a:srgbClr val="A67F59"/>
                </a:solidFill>
                <a:latin typeface="Consolas" panose="020B0609020204030204" pitchFamily="49" charset="0"/>
              </a:rPr>
              <a:t>&lt;/</a:t>
            </a:r>
            <a:r>
              <a:rPr lang="en-US" sz="2800" dirty="0">
                <a:solidFill>
                  <a:srgbClr val="000000"/>
                </a:solidFill>
                <a:latin typeface="Consolas" panose="020B0609020204030204" pitchFamily="49" charset="0"/>
              </a:rPr>
              <a:t>title</a:t>
            </a:r>
            <a:r>
              <a:rPr lang="en-US" sz="2800" dirty="0" smtClean="0">
                <a:solidFill>
                  <a:srgbClr val="A67F59"/>
                </a:solidFill>
                <a:latin typeface="Consolas" panose="020B0609020204030204" pitchFamily="49" charset="0"/>
              </a:rPr>
              <a:t>&gt;</a:t>
            </a:r>
          </a:p>
          <a:p>
            <a:pPr lvl="0">
              <a:buNone/>
            </a:pPr>
            <a:r>
              <a:rPr lang="en-US" sz="2800" dirty="0" smtClean="0">
                <a:solidFill>
                  <a:srgbClr val="000000"/>
                </a:solidFill>
                <a:latin typeface="Consolas" panose="020B0609020204030204" pitchFamily="49" charset="0"/>
              </a:rPr>
              <a:t> </a:t>
            </a:r>
            <a:r>
              <a:rPr lang="en-US" sz="2800" dirty="0">
                <a:solidFill>
                  <a:srgbClr val="A67F59"/>
                </a:solidFill>
                <a:latin typeface="Consolas" panose="020B0609020204030204" pitchFamily="49" charset="0"/>
              </a:rPr>
              <a:t>&lt;</a:t>
            </a:r>
            <a:r>
              <a:rPr lang="en-US" sz="2800" dirty="0">
                <a:solidFill>
                  <a:srgbClr val="000000"/>
                </a:solidFill>
                <a:latin typeface="Consolas" panose="020B0609020204030204" pitchFamily="49" charset="0"/>
              </a:rPr>
              <a:t>script type</a:t>
            </a:r>
            <a:r>
              <a:rPr lang="en-US" sz="2800" dirty="0">
                <a:solidFill>
                  <a:srgbClr val="A67F59"/>
                </a:solidFill>
                <a:latin typeface="Consolas" panose="020B0609020204030204" pitchFamily="49" charset="0"/>
              </a:rPr>
              <a:t>=</a:t>
            </a:r>
            <a:r>
              <a:rPr lang="en-US" sz="2800" dirty="0">
                <a:solidFill>
                  <a:srgbClr val="669900"/>
                </a:solidFill>
                <a:latin typeface="Consolas" panose="020B0609020204030204" pitchFamily="49" charset="0"/>
              </a:rPr>
              <a:t>"text/</a:t>
            </a:r>
            <a:r>
              <a:rPr lang="en-US" sz="2800" dirty="0" err="1">
                <a:solidFill>
                  <a:srgbClr val="669900"/>
                </a:solidFill>
                <a:latin typeface="Consolas" panose="020B0609020204030204" pitchFamily="49" charset="0"/>
              </a:rPr>
              <a:t>javascript</a:t>
            </a:r>
            <a:r>
              <a:rPr lang="en-US" sz="2800" dirty="0">
                <a:solidFill>
                  <a:srgbClr val="669900"/>
                </a:solidFill>
                <a:latin typeface="Consolas" panose="020B0609020204030204" pitchFamily="49" charset="0"/>
              </a:rPr>
              <a:t>"</a:t>
            </a:r>
            <a:r>
              <a:rPr lang="en-US" sz="2800" dirty="0">
                <a:solidFill>
                  <a:srgbClr val="A67F59"/>
                </a:solidFill>
                <a:latin typeface="Consolas" panose="020B0609020204030204" pitchFamily="49" charset="0"/>
              </a:rPr>
              <a:t>&gt;</a:t>
            </a:r>
            <a:r>
              <a:rPr lang="en-US" sz="2800" dirty="0">
                <a:solidFill>
                  <a:srgbClr val="000000"/>
                </a:solidFill>
                <a:latin typeface="Consolas" panose="020B0609020204030204" pitchFamily="49" charset="0"/>
              </a:rPr>
              <a:t> </a:t>
            </a:r>
            <a:r>
              <a:rPr lang="en-US" sz="2800" dirty="0" err="1">
                <a:solidFill>
                  <a:srgbClr val="000000"/>
                </a:solidFill>
                <a:latin typeface="Consolas" panose="020B0609020204030204" pitchFamily="49" charset="0"/>
              </a:rPr>
              <a:t>document</a:t>
            </a:r>
            <a:r>
              <a:rPr lang="en-US" sz="2800" dirty="0" err="1">
                <a:solidFill>
                  <a:srgbClr val="999999"/>
                </a:solidFill>
                <a:latin typeface="Consolas" panose="020B0609020204030204" pitchFamily="49" charset="0"/>
              </a:rPr>
              <a:t>.</a:t>
            </a:r>
            <a:r>
              <a:rPr lang="en-US" sz="2800" dirty="0" err="1">
                <a:solidFill>
                  <a:srgbClr val="DD4A68"/>
                </a:solidFill>
                <a:latin typeface="Consolas" panose="020B0609020204030204" pitchFamily="49" charset="0"/>
              </a:rPr>
              <a:t>write</a:t>
            </a:r>
            <a:r>
              <a:rPr lang="en-US" sz="2800" dirty="0">
                <a:solidFill>
                  <a:srgbClr val="999999"/>
                </a:solidFill>
                <a:latin typeface="Consolas" panose="020B0609020204030204" pitchFamily="49" charset="0"/>
              </a:rPr>
              <a:t>(</a:t>
            </a:r>
            <a:r>
              <a:rPr lang="en-US" sz="2800" dirty="0">
                <a:solidFill>
                  <a:srgbClr val="669900"/>
                </a:solidFill>
                <a:latin typeface="Consolas" panose="020B0609020204030204" pitchFamily="49" charset="0"/>
              </a:rPr>
              <a:t>"This is </a:t>
            </a:r>
            <a:r>
              <a:rPr lang="en-US" sz="2800" dirty="0" err="1" smtClean="0">
                <a:solidFill>
                  <a:srgbClr val="669900"/>
                </a:solidFill>
                <a:latin typeface="Consolas" panose="020B0609020204030204" pitchFamily="49" charset="0"/>
              </a:rPr>
              <a:t>InternalJavascript</a:t>
            </a:r>
            <a:r>
              <a:rPr lang="en-US" sz="2800" dirty="0" smtClean="0">
                <a:solidFill>
                  <a:srgbClr val="669900"/>
                </a:solidFill>
                <a:latin typeface="Consolas" panose="020B0609020204030204" pitchFamily="49" charset="0"/>
              </a:rPr>
              <a:t> </a:t>
            </a:r>
            <a:r>
              <a:rPr lang="en-US" sz="2800" dirty="0">
                <a:solidFill>
                  <a:srgbClr val="669900"/>
                </a:solidFill>
                <a:latin typeface="Consolas" panose="020B0609020204030204" pitchFamily="49" charset="0"/>
              </a:rPr>
              <a:t>Example</a:t>
            </a:r>
            <a:r>
              <a:rPr lang="en-US" sz="2800" dirty="0" smtClean="0">
                <a:solidFill>
                  <a:srgbClr val="669900"/>
                </a:solidFill>
                <a:latin typeface="Consolas" panose="020B0609020204030204" pitchFamily="49" charset="0"/>
              </a:rPr>
              <a:t>.!!!"</a:t>
            </a:r>
            <a:r>
              <a:rPr lang="en-US" sz="2800" dirty="0" smtClean="0">
                <a:solidFill>
                  <a:srgbClr val="999999"/>
                </a:solidFill>
                <a:latin typeface="Consolas" panose="020B0609020204030204" pitchFamily="49" charset="0"/>
              </a:rPr>
              <a:t>);</a:t>
            </a:r>
          </a:p>
          <a:p>
            <a:pPr lvl="0">
              <a:buNone/>
            </a:pPr>
            <a:r>
              <a:rPr lang="en-US" sz="2800" dirty="0" smtClean="0">
                <a:solidFill>
                  <a:srgbClr val="000000"/>
                </a:solidFill>
                <a:latin typeface="Consolas" panose="020B0609020204030204" pitchFamily="49" charset="0"/>
              </a:rPr>
              <a:t> </a:t>
            </a:r>
            <a:r>
              <a:rPr lang="en-US" sz="2800" dirty="0">
                <a:solidFill>
                  <a:srgbClr val="A67F59"/>
                </a:solidFill>
                <a:latin typeface="Consolas" panose="020B0609020204030204" pitchFamily="49" charset="0"/>
              </a:rPr>
              <a:t>&lt;/</a:t>
            </a:r>
            <a:r>
              <a:rPr lang="en-US" sz="2800" dirty="0">
                <a:solidFill>
                  <a:srgbClr val="000000"/>
                </a:solidFill>
                <a:latin typeface="Consolas" panose="020B0609020204030204" pitchFamily="49" charset="0"/>
              </a:rPr>
              <a:t>script</a:t>
            </a:r>
            <a:r>
              <a:rPr lang="en-US" sz="2800" dirty="0" smtClean="0">
                <a:solidFill>
                  <a:srgbClr val="A67F59"/>
                </a:solidFill>
                <a:latin typeface="Consolas" panose="020B0609020204030204" pitchFamily="49" charset="0"/>
              </a:rPr>
              <a:t>&gt;</a:t>
            </a:r>
          </a:p>
          <a:p>
            <a:pPr lvl="0">
              <a:buNone/>
            </a:pPr>
            <a:r>
              <a:rPr lang="en-US" sz="2800" dirty="0" smtClean="0">
                <a:solidFill>
                  <a:srgbClr val="000000"/>
                </a:solidFill>
                <a:latin typeface="Consolas" panose="020B0609020204030204" pitchFamily="49" charset="0"/>
              </a:rPr>
              <a:t> </a:t>
            </a:r>
            <a:r>
              <a:rPr lang="en-US" sz="2800" dirty="0">
                <a:solidFill>
                  <a:srgbClr val="A67F59"/>
                </a:solidFill>
                <a:latin typeface="Consolas" panose="020B0609020204030204" pitchFamily="49" charset="0"/>
              </a:rPr>
              <a:t>&lt;/</a:t>
            </a:r>
            <a:r>
              <a:rPr lang="en-US" sz="2800" dirty="0">
                <a:solidFill>
                  <a:srgbClr val="000000"/>
                </a:solidFill>
                <a:latin typeface="Consolas" panose="020B0609020204030204" pitchFamily="49" charset="0"/>
              </a:rPr>
              <a:t>head</a:t>
            </a:r>
            <a:r>
              <a:rPr lang="en-US" sz="2800" dirty="0">
                <a:solidFill>
                  <a:srgbClr val="A67F59"/>
                </a:solidFill>
                <a:latin typeface="Consolas" panose="020B0609020204030204" pitchFamily="49" charset="0"/>
              </a:rPr>
              <a:t>&gt;</a:t>
            </a:r>
            <a:r>
              <a:rPr lang="en-US" sz="2800" dirty="0">
                <a:solidFill>
                  <a:srgbClr val="000000"/>
                </a:solidFill>
                <a:latin typeface="Consolas" panose="020B0609020204030204" pitchFamily="49" charset="0"/>
              </a:rPr>
              <a:t> </a:t>
            </a:r>
            <a:endParaRPr lang="en-US" sz="2800" dirty="0" smtClean="0">
              <a:solidFill>
                <a:srgbClr val="000000"/>
              </a:solidFill>
              <a:latin typeface="Consolas" panose="020B0609020204030204" pitchFamily="49" charset="0"/>
            </a:endParaRPr>
          </a:p>
          <a:p>
            <a:pPr lvl="0">
              <a:buNone/>
            </a:pPr>
            <a:r>
              <a:rPr lang="en-US" sz="2800" dirty="0" smtClean="0">
                <a:solidFill>
                  <a:srgbClr val="A67F59"/>
                </a:solidFill>
                <a:latin typeface="Consolas" panose="020B0609020204030204" pitchFamily="49" charset="0"/>
              </a:rPr>
              <a:t>&lt;</a:t>
            </a:r>
            <a:r>
              <a:rPr lang="en-US" sz="2800" dirty="0">
                <a:solidFill>
                  <a:srgbClr val="000000"/>
                </a:solidFill>
                <a:latin typeface="Consolas" panose="020B0609020204030204" pitchFamily="49" charset="0"/>
              </a:rPr>
              <a:t>body</a:t>
            </a:r>
            <a:r>
              <a:rPr lang="en-US" sz="2800" dirty="0">
                <a:solidFill>
                  <a:srgbClr val="A67F59"/>
                </a:solidFill>
                <a:latin typeface="Consolas" panose="020B0609020204030204" pitchFamily="49" charset="0"/>
              </a:rPr>
              <a:t>&gt;</a:t>
            </a:r>
            <a:r>
              <a:rPr lang="en-US" sz="2800" dirty="0">
                <a:solidFill>
                  <a:srgbClr val="000000"/>
                </a:solidFill>
                <a:latin typeface="Consolas" panose="020B0609020204030204" pitchFamily="49" charset="0"/>
              </a:rPr>
              <a:t> </a:t>
            </a:r>
            <a:endParaRPr lang="en-US" sz="2800" dirty="0" smtClean="0">
              <a:solidFill>
                <a:srgbClr val="000000"/>
              </a:solidFill>
              <a:latin typeface="Consolas" panose="020B0609020204030204" pitchFamily="49" charset="0"/>
            </a:endParaRPr>
          </a:p>
          <a:p>
            <a:pPr lvl="0">
              <a:buNone/>
            </a:pPr>
            <a:r>
              <a:rPr lang="en-US" sz="2800" dirty="0" smtClean="0">
                <a:solidFill>
                  <a:srgbClr val="A67F59"/>
                </a:solidFill>
                <a:latin typeface="Consolas" panose="020B0609020204030204" pitchFamily="49" charset="0"/>
              </a:rPr>
              <a:t>&lt;/</a:t>
            </a:r>
            <a:r>
              <a:rPr lang="en-US" sz="2800" dirty="0">
                <a:solidFill>
                  <a:srgbClr val="000000"/>
                </a:solidFill>
                <a:latin typeface="Consolas" panose="020B0609020204030204" pitchFamily="49" charset="0"/>
              </a:rPr>
              <a:t>body</a:t>
            </a:r>
            <a:r>
              <a:rPr lang="en-US" sz="2800" dirty="0">
                <a:solidFill>
                  <a:srgbClr val="A67F59"/>
                </a:solidFill>
                <a:latin typeface="Consolas" panose="020B0609020204030204" pitchFamily="49" charset="0"/>
              </a:rPr>
              <a:t>&gt;</a:t>
            </a:r>
            <a:r>
              <a:rPr lang="en-US" sz="2800" dirty="0">
                <a:solidFill>
                  <a:srgbClr val="000000"/>
                </a:solidFill>
                <a:latin typeface="Consolas" panose="020B0609020204030204" pitchFamily="49" charset="0"/>
              </a:rPr>
              <a:t> </a:t>
            </a:r>
            <a:endParaRPr lang="en-US" sz="2800" dirty="0" smtClean="0">
              <a:solidFill>
                <a:srgbClr val="000000"/>
              </a:solidFill>
              <a:latin typeface="Consolas" panose="020B0609020204030204" pitchFamily="49" charset="0"/>
            </a:endParaRPr>
          </a:p>
          <a:p>
            <a:pPr lvl="0">
              <a:buNone/>
            </a:pPr>
            <a:r>
              <a:rPr lang="en-US" sz="2800" dirty="0" smtClean="0">
                <a:solidFill>
                  <a:srgbClr val="A67F59"/>
                </a:solidFill>
                <a:latin typeface="Consolas" panose="020B0609020204030204" pitchFamily="49" charset="0"/>
              </a:rPr>
              <a:t>&lt;/</a:t>
            </a:r>
            <a:r>
              <a:rPr lang="en-US" sz="2800" dirty="0">
                <a:solidFill>
                  <a:srgbClr val="000000"/>
                </a:solidFill>
                <a:latin typeface="Consolas" panose="020B0609020204030204" pitchFamily="49" charset="0"/>
              </a:rPr>
              <a:t>html</a:t>
            </a:r>
            <a:r>
              <a:rPr lang="en-US" sz="2800" dirty="0">
                <a:solidFill>
                  <a:srgbClr val="A67F59"/>
                </a:solidFill>
                <a:latin typeface="Consolas" panose="020B0609020204030204" pitchFamily="49" charset="0"/>
              </a:rPr>
              <a:t>&gt;</a:t>
            </a:r>
            <a:r>
              <a:rPr lang="en-US" sz="2000" dirty="0"/>
              <a:t> </a:t>
            </a:r>
            <a:endParaRPr lang="en-US" sz="2000" dirty="0" smtClean="0"/>
          </a:p>
          <a:p>
            <a:r>
              <a:rPr lang="en-US" sz="4800" b="1" dirty="0"/>
              <a:t>Output :</a:t>
            </a:r>
          </a:p>
          <a:p>
            <a:pPr marL="0" indent="0">
              <a:buNone/>
            </a:pPr>
            <a:r>
              <a:rPr lang="en-US" sz="4800" dirty="0"/>
              <a:t>This is Internal </a:t>
            </a:r>
            <a:r>
              <a:rPr lang="en-US" sz="4800" dirty="0" err="1"/>
              <a:t>Javascript</a:t>
            </a:r>
            <a:r>
              <a:rPr lang="en-US" sz="4800" dirty="0"/>
              <a:t> Example.!!!</a:t>
            </a:r>
          </a:p>
          <a:p>
            <a:pPr lvl="0">
              <a:buNone/>
            </a:pPr>
            <a:endParaRPr lang="en-US" sz="5400" dirty="0">
              <a:latin typeface="Arial" panose="020B0604020202020204" pitchFamily="34" charset="0"/>
            </a:endParaRPr>
          </a:p>
          <a:p>
            <a:pPr>
              <a:buNone/>
            </a:pP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609600"/>
          </a:xfrm>
        </p:spPr>
        <p:txBody>
          <a:bodyPr>
            <a:normAutofit fontScale="90000"/>
          </a:bodyPr>
          <a:lstStyle/>
          <a:p>
            <a:pPr algn="ctr"/>
            <a:r>
              <a:rPr lang="en-US" sz="3100" dirty="0" err="1" smtClean="0"/>
              <a:t>javaScript</a:t>
            </a:r>
            <a:r>
              <a:rPr lang="en-US" sz="3100" dirty="0" smtClean="0"/>
              <a:t> Form Validation Example</a:t>
            </a:r>
            <a:r>
              <a:rPr lang="en-US" dirty="0" smtClean="0"/>
              <a:t/>
            </a:r>
            <a:br>
              <a:rPr lang="en-US" dirty="0" smtClean="0"/>
            </a:br>
            <a:endParaRPr lang="en-US" dirty="0"/>
          </a:p>
        </p:txBody>
      </p:sp>
      <p:sp>
        <p:nvSpPr>
          <p:cNvPr id="3" name="Content Placeholder 2"/>
          <p:cNvSpPr>
            <a:spLocks noGrp="1"/>
          </p:cNvSpPr>
          <p:nvPr>
            <p:ph idx="1"/>
          </p:nvPr>
        </p:nvSpPr>
        <p:spPr>
          <a:xfrm>
            <a:off x="457200" y="838200"/>
            <a:ext cx="8229600" cy="5486400"/>
          </a:xfrm>
        </p:spPr>
        <p:txBody>
          <a:bodyPr>
            <a:normAutofit fontScale="55000" lnSpcReduction="20000"/>
          </a:bodyPr>
          <a:lstStyle/>
          <a:p>
            <a:r>
              <a:rPr lang="en-US" dirty="0" smtClean="0"/>
              <a:t>&lt;html&gt;</a:t>
            </a:r>
          </a:p>
          <a:p>
            <a:r>
              <a:rPr lang="en-US" dirty="0" smtClean="0"/>
              <a:t>&lt;body&gt;</a:t>
            </a:r>
          </a:p>
          <a:p>
            <a:r>
              <a:rPr lang="en-US" dirty="0" smtClean="0"/>
              <a:t>&lt;script&gt;  </a:t>
            </a:r>
          </a:p>
          <a:p>
            <a:r>
              <a:rPr lang="en-US" dirty="0" smtClean="0"/>
              <a:t>function </a:t>
            </a:r>
            <a:r>
              <a:rPr lang="en-US" dirty="0" err="1" smtClean="0"/>
              <a:t>validateform</a:t>
            </a:r>
            <a:r>
              <a:rPr lang="en-US" dirty="0" smtClean="0"/>
              <a:t>(){  </a:t>
            </a:r>
          </a:p>
          <a:p>
            <a:r>
              <a:rPr lang="en-US" dirty="0" err="1" smtClean="0"/>
              <a:t>var</a:t>
            </a:r>
            <a:r>
              <a:rPr lang="en-US" dirty="0" smtClean="0"/>
              <a:t> name=</a:t>
            </a:r>
            <a:r>
              <a:rPr lang="en-US" dirty="0" err="1" smtClean="0"/>
              <a:t>document.myform.name.value</a:t>
            </a:r>
            <a:r>
              <a:rPr lang="en-US" dirty="0" smtClean="0"/>
              <a:t>;  </a:t>
            </a:r>
          </a:p>
          <a:p>
            <a:r>
              <a:rPr lang="en-US" dirty="0" err="1" smtClean="0"/>
              <a:t>var</a:t>
            </a:r>
            <a:r>
              <a:rPr lang="en-US" dirty="0" smtClean="0"/>
              <a:t> password=</a:t>
            </a:r>
            <a:r>
              <a:rPr lang="en-US" dirty="0" err="1" smtClean="0"/>
              <a:t>document.myform.password.value</a:t>
            </a:r>
            <a:r>
              <a:rPr lang="en-US" dirty="0" smtClean="0"/>
              <a:t>;  </a:t>
            </a:r>
          </a:p>
          <a:p>
            <a:r>
              <a:rPr lang="en-US" dirty="0" smtClean="0"/>
              <a:t>  </a:t>
            </a:r>
          </a:p>
          <a:p>
            <a:r>
              <a:rPr lang="en-US" dirty="0" smtClean="0"/>
              <a:t>if (name==null || name==""){  </a:t>
            </a:r>
          </a:p>
          <a:p>
            <a:r>
              <a:rPr lang="en-US" dirty="0" smtClean="0"/>
              <a:t>  alert("Name can't be blank");  </a:t>
            </a:r>
          </a:p>
          <a:p>
            <a:r>
              <a:rPr lang="en-US" dirty="0" smtClean="0"/>
              <a:t>  return false;  </a:t>
            </a:r>
          </a:p>
          <a:p>
            <a:r>
              <a:rPr lang="en-US" dirty="0" smtClean="0"/>
              <a:t>}else if(</a:t>
            </a:r>
            <a:r>
              <a:rPr lang="en-US" dirty="0" err="1" smtClean="0"/>
              <a:t>password.length</a:t>
            </a:r>
            <a:r>
              <a:rPr lang="en-US" dirty="0" smtClean="0"/>
              <a:t>&lt;6){  </a:t>
            </a:r>
          </a:p>
          <a:p>
            <a:r>
              <a:rPr lang="en-US" dirty="0" smtClean="0"/>
              <a:t>  alert("Password must be at least 6 characters long.");  </a:t>
            </a:r>
          </a:p>
          <a:p>
            <a:r>
              <a:rPr lang="en-US" dirty="0" smtClean="0"/>
              <a:t>  return false;  </a:t>
            </a:r>
          </a:p>
          <a:p>
            <a:r>
              <a:rPr lang="en-US" dirty="0" smtClean="0"/>
              <a:t>  }  </a:t>
            </a:r>
          </a:p>
          <a:p>
            <a:r>
              <a:rPr lang="en-US" dirty="0" smtClean="0"/>
              <a:t>}  </a:t>
            </a:r>
          </a:p>
          <a:p>
            <a:r>
              <a:rPr lang="en-US" dirty="0" smtClean="0"/>
              <a:t>&lt;/script&gt;  </a:t>
            </a:r>
          </a:p>
          <a:p>
            <a:r>
              <a:rPr lang="en-US" dirty="0" smtClean="0"/>
              <a:t>&lt;body&gt;  </a:t>
            </a:r>
          </a:p>
          <a:p>
            <a:r>
              <a:rPr lang="en-US" dirty="0" smtClean="0"/>
              <a:t>&lt;form name="</a:t>
            </a:r>
            <a:r>
              <a:rPr lang="en-US" dirty="0" err="1" smtClean="0"/>
              <a:t>myform</a:t>
            </a:r>
            <a:r>
              <a:rPr lang="en-US" dirty="0" smtClean="0"/>
              <a:t>" method="post" action="http://www.google.com/javascriptpages/valid.jsp" </a:t>
            </a:r>
            <a:r>
              <a:rPr lang="en-US" dirty="0" err="1" smtClean="0"/>
              <a:t>onsubmit</a:t>
            </a:r>
            <a:r>
              <a:rPr lang="en-US" dirty="0" smtClean="0"/>
              <a:t>="return </a:t>
            </a:r>
            <a:r>
              <a:rPr lang="en-US" dirty="0" err="1" smtClean="0"/>
              <a:t>validateform</a:t>
            </a:r>
            <a:r>
              <a:rPr lang="en-US" dirty="0" smtClean="0"/>
              <a:t>()" &gt;  </a:t>
            </a:r>
          </a:p>
          <a:p>
            <a:r>
              <a:rPr lang="en-US" dirty="0" smtClean="0"/>
              <a:t>Name: &lt;input type="text" name="name"&gt;&lt;</a:t>
            </a:r>
            <a:r>
              <a:rPr lang="en-US" dirty="0" err="1" smtClean="0"/>
              <a:t>br</a:t>
            </a:r>
            <a:r>
              <a:rPr lang="en-US" dirty="0" smtClean="0"/>
              <a:t>/&gt;  </a:t>
            </a:r>
          </a:p>
          <a:p>
            <a:r>
              <a:rPr lang="en-US" dirty="0" smtClean="0"/>
              <a:t>Password: &lt;input type="password" name="password"&gt;&lt;</a:t>
            </a:r>
            <a:r>
              <a:rPr lang="en-US" dirty="0" err="1" smtClean="0"/>
              <a:t>br</a:t>
            </a:r>
            <a:r>
              <a:rPr lang="en-US" dirty="0" smtClean="0"/>
              <a:t>/&gt;  </a:t>
            </a:r>
          </a:p>
          <a:p>
            <a:r>
              <a:rPr lang="en-US" dirty="0" smtClean="0"/>
              <a:t>&lt;input type="submit" value="register"&gt;  </a:t>
            </a:r>
          </a:p>
          <a:p>
            <a:r>
              <a:rPr lang="en-US" dirty="0" smtClean="0"/>
              <a:t>&lt;/form&gt;  </a:t>
            </a:r>
          </a:p>
          <a:p>
            <a:r>
              <a:rPr lang="en-US" dirty="0" smtClean="0"/>
              <a:t>&lt;/body&gt;</a:t>
            </a:r>
          </a:p>
          <a:p>
            <a:r>
              <a:rPr lang="en-US" dirty="0" smtClean="0"/>
              <a:t>&lt;/html&gt;</a:t>
            </a:r>
          </a:p>
          <a:p>
            <a:pPr>
              <a:buNone/>
            </a:pP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fontScale="90000"/>
          </a:bodyPr>
          <a:lstStyle/>
          <a:p>
            <a:pPr algn="ctr"/>
            <a:r>
              <a:rPr lang="en-US" sz="3100" dirty="0" smtClean="0"/>
              <a:t>JavaScript Retype Password Validation</a:t>
            </a:r>
            <a:r>
              <a:rPr lang="en-US" dirty="0" smtClean="0"/>
              <a:t/>
            </a:r>
            <a:br>
              <a:rPr lang="en-US" dirty="0" smtClean="0"/>
            </a:br>
            <a:endParaRPr lang="en-US" dirty="0"/>
          </a:p>
        </p:txBody>
      </p:sp>
      <p:sp>
        <p:nvSpPr>
          <p:cNvPr id="3" name="Content Placeholder 2"/>
          <p:cNvSpPr>
            <a:spLocks noGrp="1"/>
          </p:cNvSpPr>
          <p:nvPr>
            <p:ph idx="1"/>
          </p:nvPr>
        </p:nvSpPr>
        <p:spPr>
          <a:xfrm>
            <a:off x="457200" y="1143000"/>
            <a:ext cx="8229600" cy="5181600"/>
          </a:xfrm>
        </p:spPr>
        <p:txBody>
          <a:bodyPr>
            <a:normAutofit fontScale="40000" lnSpcReduction="20000"/>
          </a:bodyPr>
          <a:lstStyle/>
          <a:p>
            <a:r>
              <a:rPr lang="en-US" sz="2900" dirty="0" smtClean="0">
                <a:latin typeface="Arial" panose="020B0604020202020204" pitchFamily="34" charset="0"/>
                <a:cs typeface="Arial" panose="020B0604020202020204" pitchFamily="34" charset="0"/>
              </a:rPr>
              <a:t>&lt;!DOCTYPE html&gt;</a:t>
            </a:r>
          </a:p>
          <a:p>
            <a:r>
              <a:rPr lang="en-US" sz="2900" dirty="0" smtClean="0">
                <a:latin typeface="Arial" panose="020B0604020202020204" pitchFamily="34" charset="0"/>
                <a:cs typeface="Arial" panose="020B0604020202020204" pitchFamily="34" charset="0"/>
              </a:rPr>
              <a:t>&lt;html&gt;</a:t>
            </a:r>
          </a:p>
          <a:p>
            <a:r>
              <a:rPr lang="en-US" sz="2900" dirty="0" smtClean="0">
                <a:latin typeface="Arial" panose="020B0604020202020204" pitchFamily="34" charset="0"/>
                <a:cs typeface="Arial" panose="020B0604020202020204" pitchFamily="34" charset="0"/>
              </a:rPr>
              <a:t>&lt;head&gt;</a:t>
            </a:r>
          </a:p>
          <a:p>
            <a:r>
              <a:rPr lang="en-US" sz="2900" dirty="0" smtClean="0">
                <a:latin typeface="Arial" panose="020B0604020202020204" pitchFamily="34" charset="0"/>
                <a:cs typeface="Arial" panose="020B0604020202020204" pitchFamily="34" charset="0"/>
              </a:rPr>
              <a:t>&lt;script type="text/</a:t>
            </a:r>
            <a:r>
              <a:rPr lang="en-US" sz="2900" dirty="0" err="1" smtClean="0">
                <a:latin typeface="Arial" panose="020B0604020202020204" pitchFamily="34" charset="0"/>
                <a:cs typeface="Arial" panose="020B0604020202020204" pitchFamily="34" charset="0"/>
              </a:rPr>
              <a:t>javascript</a:t>
            </a:r>
            <a:r>
              <a:rPr lang="en-US" sz="2900" dirty="0" smtClean="0">
                <a:latin typeface="Arial" panose="020B0604020202020204" pitchFamily="34" charset="0"/>
                <a:cs typeface="Arial" panose="020B0604020202020204" pitchFamily="34" charset="0"/>
              </a:rPr>
              <a:t>"&gt;</a:t>
            </a:r>
          </a:p>
          <a:p>
            <a:r>
              <a:rPr lang="en-US" sz="2900" dirty="0" smtClean="0">
                <a:latin typeface="Arial" panose="020B0604020202020204" pitchFamily="34" charset="0"/>
                <a:cs typeface="Arial" panose="020B0604020202020204" pitchFamily="34" charset="0"/>
              </a:rPr>
              <a:t>function </a:t>
            </a:r>
            <a:r>
              <a:rPr lang="en-US" sz="2900" dirty="0" err="1" smtClean="0">
                <a:latin typeface="Arial" panose="020B0604020202020204" pitchFamily="34" charset="0"/>
                <a:cs typeface="Arial" panose="020B0604020202020204" pitchFamily="34" charset="0"/>
              </a:rPr>
              <a:t>matchpass</a:t>
            </a:r>
            <a:r>
              <a:rPr lang="en-US" sz="2900" dirty="0" smtClean="0">
                <a:latin typeface="Arial" panose="020B0604020202020204" pitchFamily="34" charset="0"/>
                <a:cs typeface="Arial" panose="020B0604020202020204" pitchFamily="34" charset="0"/>
              </a:rPr>
              <a:t>(){</a:t>
            </a:r>
          </a:p>
          <a:p>
            <a:r>
              <a:rPr lang="en-US" sz="2900" dirty="0" err="1" smtClean="0">
                <a:latin typeface="Arial" panose="020B0604020202020204" pitchFamily="34" charset="0"/>
                <a:cs typeface="Arial" panose="020B0604020202020204" pitchFamily="34" charset="0"/>
              </a:rPr>
              <a:t>var</a:t>
            </a:r>
            <a:r>
              <a:rPr lang="en-US" sz="2900" dirty="0" smtClean="0">
                <a:latin typeface="Arial" panose="020B0604020202020204" pitchFamily="34" charset="0"/>
                <a:cs typeface="Arial" panose="020B0604020202020204" pitchFamily="34" charset="0"/>
              </a:rPr>
              <a:t> </a:t>
            </a:r>
            <a:r>
              <a:rPr lang="en-US" sz="2900" dirty="0" err="1" smtClean="0">
                <a:latin typeface="Arial" panose="020B0604020202020204" pitchFamily="34" charset="0"/>
                <a:cs typeface="Arial" panose="020B0604020202020204" pitchFamily="34" charset="0"/>
              </a:rPr>
              <a:t>firstpassword</a:t>
            </a:r>
            <a:r>
              <a:rPr lang="en-US" sz="2900" dirty="0" smtClean="0">
                <a:latin typeface="Arial" panose="020B0604020202020204" pitchFamily="34" charset="0"/>
                <a:cs typeface="Arial" panose="020B0604020202020204" pitchFamily="34" charset="0"/>
              </a:rPr>
              <a:t>=document.f1.password.value;</a:t>
            </a:r>
          </a:p>
          <a:p>
            <a:r>
              <a:rPr lang="en-US" sz="2900" dirty="0" err="1" smtClean="0">
                <a:latin typeface="Arial" panose="020B0604020202020204" pitchFamily="34" charset="0"/>
                <a:cs typeface="Arial" panose="020B0604020202020204" pitchFamily="34" charset="0"/>
              </a:rPr>
              <a:t>var</a:t>
            </a:r>
            <a:r>
              <a:rPr lang="en-US" sz="2900" dirty="0" smtClean="0">
                <a:latin typeface="Arial" panose="020B0604020202020204" pitchFamily="34" charset="0"/>
                <a:cs typeface="Arial" panose="020B0604020202020204" pitchFamily="34" charset="0"/>
              </a:rPr>
              <a:t> </a:t>
            </a:r>
            <a:r>
              <a:rPr lang="en-US" sz="2900" dirty="0" err="1" smtClean="0">
                <a:latin typeface="Arial" panose="020B0604020202020204" pitchFamily="34" charset="0"/>
                <a:cs typeface="Arial" panose="020B0604020202020204" pitchFamily="34" charset="0"/>
              </a:rPr>
              <a:t>secondpassword</a:t>
            </a:r>
            <a:r>
              <a:rPr lang="en-US" sz="2900" dirty="0" smtClean="0">
                <a:latin typeface="Arial" panose="020B0604020202020204" pitchFamily="34" charset="0"/>
                <a:cs typeface="Arial" panose="020B0604020202020204" pitchFamily="34" charset="0"/>
              </a:rPr>
              <a:t>=document.f1.password2.value;</a:t>
            </a:r>
          </a:p>
          <a:p>
            <a:endParaRPr lang="en-US" sz="2900" dirty="0" smtClean="0">
              <a:latin typeface="Arial" panose="020B0604020202020204" pitchFamily="34" charset="0"/>
              <a:cs typeface="Arial" panose="020B0604020202020204" pitchFamily="34" charset="0"/>
            </a:endParaRPr>
          </a:p>
          <a:p>
            <a:r>
              <a:rPr lang="en-US" sz="2900" dirty="0" smtClean="0">
                <a:latin typeface="Arial" panose="020B0604020202020204" pitchFamily="34" charset="0"/>
                <a:cs typeface="Arial" panose="020B0604020202020204" pitchFamily="34" charset="0"/>
              </a:rPr>
              <a:t>if(</a:t>
            </a:r>
            <a:r>
              <a:rPr lang="en-US" sz="2900" dirty="0" err="1" smtClean="0">
                <a:latin typeface="Arial" panose="020B0604020202020204" pitchFamily="34" charset="0"/>
                <a:cs typeface="Arial" panose="020B0604020202020204" pitchFamily="34" charset="0"/>
              </a:rPr>
              <a:t>firstpassword</a:t>
            </a:r>
            <a:r>
              <a:rPr lang="en-US" sz="2900" dirty="0" smtClean="0">
                <a:latin typeface="Arial" panose="020B0604020202020204" pitchFamily="34" charset="0"/>
                <a:cs typeface="Arial" panose="020B0604020202020204" pitchFamily="34" charset="0"/>
              </a:rPr>
              <a:t>==</a:t>
            </a:r>
            <a:r>
              <a:rPr lang="en-US" sz="2900" dirty="0" err="1" smtClean="0">
                <a:latin typeface="Arial" panose="020B0604020202020204" pitchFamily="34" charset="0"/>
                <a:cs typeface="Arial" panose="020B0604020202020204" pitchFamily="34" charset="0"/>
              </a:rPr>
              <a:t>secondpassword</a:t>
            </a:r>
            <a:r>
              <a:rPr lang="en-US" sz="2900" dirty="0" smtClean="0">
                <a:latin typeface="Arial" panose="020B0604020202020204" pitchFamily="34" charset="0"/>
                <a:cs typeface="Arial" panose="020B0604020202020204" pitchFamily="34" charset="0"/>
              </a:rPr>
              <a:t>){</a:t>
            </a:r>
          </a:p>
          <a:p>
            <a:r>
              <a:rPr lang="en-US" sz="2900" dirty="0" smtClean="0">
                <a:latin typeface="Arial" panose="020B0604020202020204" pitchFamily="34" charset="0"/>
                <a:cs typeface="Arial" panose="020B0604020202020204" pitchFamily="34" charset="0"/>
              </a:rPr>
              <a:t>return true;</a:t>
            </a:r>
          </a:p>
          <a:p>
            <a:r>
              <a:rPr lang="en-US" sz="2900" dirty="0" smtClean="0">
                <a:latin typeface="Arial" panose="020B0604020202020204" pitchFamily="34" charset="0"/>
                <a:cs typeface="Arial" panose="020B0604020202020204" pitchFamily="34" charset="0"/>
              </a:rPr>
              <a:t>}</a:t>
            </a:r>
          </a:p>
          <a:p>
            <a:r>
              <a:rPr lang="en-US" sz="2900" dirty="0" smtClean="0">
                <a:latin typeface="Arial" panose="020B0604020202020204" pitchFamily="34" charset="0"/>
                <a:cs typeface="Arial" panose="020B0604020202020204" pitchFamily="34" charset="0"/>
              </a:rPr>
              <a:t>else{</a:t>
            </a:r>
          </a:p>
          <a:p>
            <a:r>
              <a:rPr lang="en-US" sz="2900" dirty="0" smtClean="0">
                <a:latin typeface="Arial" panose="020B0604020202020204" pitchFamily="34" charset="0"/>
                <a:cs typeface="Arial" panose="020B0604020202020204" pitchFamily="34" charset="0"/>
              </a:rPr>
              <a:t>alert("password must be same!");</a:t>
            </a:r>
          </a:p>
          <a:p>
            <a:r>
              <a:rPr lang="en-US" sz="2900" dirty="0" smtClean="0">
                <a:latin typeface="Arial" panose="020B0604020202020204" pitchFamily="34" charset="0"/>
                <a:cs typeface="Arial" panose="020B0604020202020204" pitchFamily="34" charset="0"/>
              </a:rPr>
              <a:t>return false;</a:t>
            </a:r>
          </a:p>
          <a:p>
            <a:r>
              <a:rPr lang="en-US" sz="2900" dirty="0" smtClean="0">
                <a:latin typeface="Arial" panose="020B0604020202020204" pitchFamily="34" charset="0"/>
                <a:cs typeface="Arial" panose="020B0604020202020204" pitchFamily="34" charset="0"/>
              </a:rPr>
              <a:t>}</a:t>
            </a:r>
          </a:p>
          <a:p>
            <a:r>
              <a:rPr lang="en-US" sz="2900" dirty="0" smtClean="0">
                <a:latin typeface="Arial" panose="020B0604020202020204" pitchFamily="34" charset="0"/>
                <a:cs typeface="Arial" panose="020B0604020202020204" pitchFamily="34" charset="0"/>
              </a:rPr>
              <a:t>}</a:t>
            </a:r>
          </a:p>
          <a:p>
            <a:r>
              <a:rPr lang="en-US" sz="2900" dirty="0" smtClean="0">
                <a:latin typeface="Arial" panose="020B0604020202020204" pitchFamily="34" charset="0"/>
                <a:cs typeface="Arial" panose="020B0604020202020204" pitchFamily="34" charset="0"/>
              </a:rPr>
              <a:t>&lt;/script&gt;</a:t>
            </a:r>
          </a:p>
          <a:p>
            <a:r>
              <a:rPr lang="en-US" sz="2900" dirty="0" smtClean="0">
                <a:latin typeface="Arial" panose="020B0604020202020204" pitchFamily="34" charset="0"/>
                <a:cs typeface="Arial" panose="020B0604020202020204" pitchFamily="34" charset="0"/>
              </a:rPr>
              <a:t>&lt;/head&gt;</a:t>
            </a:r>
          </a:p>
          <a:p>
            <a:r>
              <a:rPr lang="en-US" sz="2900" dirty="0" smtClean="0">
                <a:latin typeface="Arial" panose="020B0604020202020204" pitchFamily="34" charset="0"/>
                <a:cs typeface="Arial" panose="020B0604020202020204" pitchFamily="34" charset="0"/>
              </a:rPr>
              <a:t>&lt;body&gt;</a:t>
            </a:r>
          </a:p>
          <a:p>
            <a:endParaRPr lang="en-US" sz="2900" dirty="0" smtClean="0">
              <a:latin typeface="Arial" panose="020B0604020202020204" pitchFamily="34" charset="0"/>
              <a:cs typeface="Arial" panose="020B0604020202020204" pitchFamily="34" charset="0"/>
            </a:endParaRPr>
          </a:p>
          <a:p>
            <a:r>
              <a:rPr lang="en-US" sz="2900" dirty="0" smtClean="0">
                <a:latin typeface="Arial" panose="020B0604020202020204" pitchFamily="34" charset="0"/>
                <a:cs typeface="Arial" panose="020B0604020202020204" pitchFamily="34" charset="0"/>
              </a:rPr>
              <a:t>&lt;form name="f1" action="http://www.google.com/javascriptpages/valid.jsp" </a:t>
            </a:r>
            <a:r>
              <a:rPr lang="en-US" sz="2900" dirty="0" err="1" smtClean="0">
                <a:latin typeface="Arial" panose="020B0604020202020204" pitchFamily="34" charset="0"/>
                <a:cs typeface="Arial" panose="020B0604020202020204" pitchFamily="34" charset="0"/>
              </a:rPr>
              <a:t>onsubmit</a:t>
            </a:r>
            <a:r>
              <a:rPr lang="en-US" sz="2900" dirty="0" smtClean="0">
                <a:latin typeface="Arial" panose="020B0604020202020204" pitchFamily="34" charset="0"/>
                <a:cs typeface="Arial" panose="020B0604020202020204" pitchFamily="34" charset="0"/>
              </a:rPr>
              <a:t>="return </a:t>
            </a:r>
            <a:r>
              <a:rPr lang="en-US" sz="2900" dirty="0" err="1" smtClean="0">
                <a:latin typeface="Arial" panose="020B0604020202020204" pitchFamily="34" charset="0"/>
                <a:cs typeface="Arial" panose="020B0604020202020204" pitchFamily="34" charset="0"/>
              </a:rPr>
              <a:t>matchpass</a:t>
            </a:r>
            <a:r>
              <a:rPr lang="en-US" sz="2900" dirty="0" smtClean="0">
                <a:latin typeface="Arial" panose="020B0604020202020204" pitchFamily="34" charset="0"/>
                <a:cs typeface="Arial" panose="020B0604020202020204" pitchFamily="34" charset="0"/>
              </a:rPr>
              <a:t>()"&gt;</a:t>
            </a:r>
          </a:p>
          <a:p>
            <a:r>
              <a:rPr lang="en-US" sz="2900" dirty="0" smtClean="0">
                <a:latin typeface="Arial" panose="020B0604020202020204" pitchFamily="34" charset="0"/>
                <a:cs typeface="Arial" panose="020B0604020202020204" pitchFamily="34" charset="0"/>
              </a:rPr>
              <a:t>Password:&lt;input type="password" name="password" /&gt;&lt;</a:t>
            </a:r>
            <a:r>
              <a:rPr lang="en-US" sz="2900" dirty="0" err="1" smtClean="0">
                <a:latin typeface="Arial" panose="020B0604020202020204" pitchFamily="34" charset="0"/>
                <a:cs typeface="Arial" panose="020B0604020202020204" pitchFamily="34" charset="0"/>
              </a:rPr>
              <a:t>br</a:t>
            </a:r>
            <a:r>
              <a:rPr lang="en-US" sz="2900" dirty="0" smtClean="0">
                <a:latin typeface="Arial" panose="020B0604020202020204" pitchFamily="34" charset="0"/>
                <a:cs typeface="Arial" panose="020B0604020202020204" pitchFamily="34" charset="0"/>
              </a:rPr>
              <a:t>/&gt;</a:t>
            </a:r>
          </a:p>
          <a:p>
            <a:r>
              <a:rPr lang="en-US" sz="2900" dirty="0" smtClean="0">
                <a:latin typeface="Arial" panose="020B0604020202020204" pitchFamily="34" charset="0"/>
                <a:cs typeface="Arial" panose="020B0604020202020204" pitchFamily="34" charset="0"/>
              </a:rPr>
              <a:t>Re-enter Password:&lt;input type="password" name="password2"/&gt;&lt;</a:t>
            </a:r>
            <a:r>
              <a:rPr lang="en-US" sz="2900" dirty="0" err="1" smtClean="0">
                <a:latin typeface="Arial" panose="020B0604020202020204" pitchFamily="34" charset="0"/>
                <a:cs typeface="Arial" panose="020B0604020202020204" pitchFamily="34" charset="0"/>
              </a:rPr>
              <a:t>br</a:t>
            </a:r>
            <a:r>
              <a:rPr lang="en-US" sz="2900" dirty="0" smtClean="0">
                <a:latin typeface="Arial" panose="020B0604020202020204" pitchFamily="34" charset="0"/>
                <a:cs typeface="Arial" panose="020B0604020202020204" pitchFamily="34" charset="0"/>
              </a:rPr>
              <a:t>/&gt;</a:t>
            </a:r>
          </a:p>
          <a:p>
            <a:r>
              <a:rPr lang="en-US" sz="2900" dirty="0" smtClean="0">
                <a:latin typeface="Arial" panose="020B0604020202020204" pitchFamily="34" charset="0"/>
                <a:cs typeface="Arial" panose="020B0604020202020204" pitchFamily="34" charset="0"/>
              </a:rPr>
              <a:t>&lt;input type="submit"&gt;</a:t>
            </a:r>
          </a:p>
          <a:p>
            <a:r>
              <a:rPr lang="en-US" sz="2900" dirty="0" smtClean="0">
                <a:latin typeface="Arial" panose="020B0604020202020204" pitchFamily="34" charset="0"/>
                <a:cs typeface="Arial" panose="020B0604020202020204" pitchFamily="34" charset="0"/>
              </a:rPr>
              <a:t>&lt;/form&gt;</a:t>
            </a:r>
          </a:p>
          <a:p>
            <a:endParaRPr lang="en-US" sz="2900" dirty="0" smtClean="0">
              <a:latin typeface="Arial" panose="020B0604020202020204" pitchFamily="34" charset="0"/>
              <a:cs typeface="Arial" panose="020B0604020202020204" pitchFamily="34" charset="0"/>
            </a:endParaRPr>
          </a:p>
          <a:p>
            <a:r>
              <a:rPr lang="en-US" sz="2900" dirty="0" smtClean="0">
                <a:latin typeface="Arial" panose="020B0604020202020204" pitchFamily="34" charset="0"/>
                <a:cs typeface="Arial" panose="020B0604020202020204" pitchFamily="34" charset="0"/>
              </a:rPr>
              <a:t>&lt;/body&gt;</a:t>
            </a:r>
          </a:p>
          <a:p>
            <a:r>
              <a:rPr lang="en-US" sz="2900" dirty="0" smtClean="0">
                <a:latin typeface="Arial" panose="020B0604020202020204" pitchFamily="34" charset="0"/>
                <a:cs typeface="Arial" panose="020B0604020202020204" pitchFamily="34" charset="0"/>
              </a:rPr>
              <a:t>&lt;/html&gt;</a:t>
            </a:r>
          </a:p>
          <a:p>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pPr algn="ctr"/>
            <a:r>
              <a:rPr lang="en-US" sz="3100" dirty="0" smtClean="0">
                <a:latin typeface="+mn-lt"/>
              </a:rPr>
              <a:t>JavaScript Number Validation</a:t>
            </a:r>
            <a:r>
              <a:rPr lang="en-US" dirty="0" smtClean="0"/>
              <a:t/>
            </a:r>
            <a:br>
              <a:rPr lang="en-US" dirty="0" smtClean="0"/>
            </a:br>
            <a:endParaRPr lang="en-US" dirty="0"/>
          </a:p>
        </p:txBody>
      </p:sp>
      <p:sp>
        <p:nvSpPr>
          <p:cNvPr id="3" name="Content Placeholder 2"/>
          <p:cNvSpPr>
            <a:spLocks noGrp="1"/>
          </p:cNvSpPr>
          <p:nvPr>
            <p:ph idx="1"/>
          </p:nvPr>
        </p:nvSpPr>
        <p:spPr>
          <a:xfrm>
            <a:off x="457200" y="838200"/>
            <a:ext cx="8229600" cy="5486400"/>
          </a:xfrm>
        </p:spPr>
        <p:txBody>
          <a:bodyPr>
            <a:normAutofit fontScale="55000" lnSpcReduction="20000"/>
          </a:bodyPr>
          <a:lstStyle/>
          <a:p>
            <a:r>
              <a:rPr lang="en-US" dirty="0" smtClean="0"/>
              <a:t>&lt;!DOCTYPE html&gt;</a:t>
            </a:r>
          </a:p>
          <a:p>
            <a:r>
              <a:rPr lang="en-US" dirty="0" smtClean="0"/>
              <a:t>&lt;html&gt;</a:t>
            </a:r>
          </a:p>
          <a:p>
            <a:r>
              <a:rPr lang="en-US" dirty="0" smtClean="0"/>
              <a:t>&lt;head&gt;</a:t>
            </a:r>
          </a:p>
          <a:p>
            <a:r>
              <a:rPr lang="en-US" dirty="0" smtClean="0"/>
              <a:t>&lt;script&gt;</a:t>
            </a:r>
          </a:p>
          <a:p>
            <a:r>
              <a:rPr lang="en-US" dirty="0" smtClean="0"/>
              <a:t>function validate(){</a:t>
            </a:r>
          </a:p>
          <a:p>
            <a:r>
              <a:rPr lang="en-US" dirty="0" err="1" smtClean="0"/>
              <a:t>var</a:t>
            </a:r>
            <a:r>
              <a:rPr lang="en-US" dirty="0" smtClean="0"/>
              <a:t> num=</a:t>
            </a:r>
            <a:r>
              <a:rPr lang="en-US" dirty="0" err="1" smtClean="0"/>
              <a:t>document.myform.num.value</a:t>
            </a:r>
            <a:r>
              <a:rPr lang="en-US" dirty="0" smtClean="0"/>
              <a:t>;</a:t>
            </a:r>
          </a:p>
          <a:p>
            <a:r>
              <a:rPr lang="en-US" dirty="0" smtClean="0"/>
              <a:t>if (</a:t>
            </a:r>
            <a:r>
              <a:rPr lang="en-US" dirty="0" err="1" smtClean="0"/>
              <a:t>isNaN</a:t>
            </a:r>
            <a:r>
              <a:rPr lang="en-US" dirty="0" smtClean="0"/>
              <a:t>(num)){</a:t>
            </a:r>
          </a:p>
          <a:p>
            <a:r>
              <a:rPr lang="en-US" dirty="0" smtClean="0"/>
              <a:t>  </a:t>
            </a:r>
            <a:r>
              <a:rPr lang="en-US" dirty="0" err="1" smtClean="0"/>
              <a:t>document.getElementById</a:t>
            </a:r>
            <a:r>
              <a:rPr lang="en-US" dirty="0" smtClean="0"/>
              <a:t>("</a:t>
            </a:r>
            <a:r>
              <a:rPr lang="en-US" dirty="0" err="1" smtClean="0"/>
              <a:t>numloc</a:t>
            </a:r>
            <a:r>
              <a:rPr lang="en-US" dirty="0" smtClean="0"/>
              <a:t>").</a:t>
            </a:r>
            <a:r>
              <a:rPr lang="en-US" dirty="0" err="1" smtClean="0"/>
              <a:t>innerHTML</a:t>
            </a:r>
            <a:r>
              <a:rPr lang="en-US" dirty="0" smtClean="0"/>
              <a:t>="Enter Numeric value only";</a:t>
            </a:r>
          </a:p>
          <a:p>
            <a:r>
              <a:rPr lang="en-US" dirty="0" smtClean="0"/>
              <a:t>  return false;</a:t>
            </a:r>
          </a:p>
          <a:p>
            <a:r>
              <a:rPr lang="en-US" dirty="0" smtClean="0"/>
              <a:t>}else{</a:t>
            </a:r>
          </a:p>
          <a:p>
            <a:r>
              <a:rPr lang="en-US" dirty="0" smtClean="0"/>
              <a:t>  return true;</a:t>
            </a:r>
          </a:p>
          <a:p>
            <a:r>
              <a:rPr lang="en-US" dirty="0" smtClean="0"/>
              <a:t>  }</a:t>
            </a:r>
          </a:p>
          <a:p>
            <a:r>
              <a:rPr lang="en-US" dirty="0" smtClean="0"/>
              <a:t>}</a:t>
            </a:r>
          </a:p>
          <a:p>
            <a:r>
              <a:rPr lang="en-US" dirty="0" smtClean="0"/>
              <a:t>&lt;/script&gt;</a:t>
            </a:r>
          </a:p>
          <a:p>
            <a:r>
              <a:rPr lang="en-US" dirty="0" smtClean="0"/>
              <a:t>&lt;/head&gt;</a:t>
            </a:r>
          </a:p>
          <a:p>
            <a:endParaRPr lang="en-US" dirty="0" smtClean="0"/>
          </a:p>
          <a:p>
            <a:r>
              <a:rPr lang="en-US" dirty="0" smtClean="0"/>
              <a:t>&lt;body&gt;</a:t>
            </a:r>
          </a:p>
          <a:p>
            <a:r>
              <a:rPr lang="en-US" dirty="0" smtClean="0"/>
              <a:t>&lt;form name="</a:t>
            </a:r>
            <a:r>
              <a:rPr lang="en-US" dirty="0" err="1" smtClean="0"/>
              <a:t>myform</a:t>
            </a:r>
            <a:r>
              <a:rPr lang="en-US" dirty="0" smtClean="0"/>
              <a:t>" action="http://www.google.com/javascriptpages/valid.jsp" </a:t>
            </a:r>
            <a:r>
              <a:rPr lang="en-US" dirty="0" err="1" smtClean="0"/>
              <a:t>onsubmit</a:t>
            </a:r>
            <a:r>
              <a:rPr lang="en-US" dirty="0" smtClean="0"/>
              <a:t>="return validate()" &gt;</a:t>
            </a:r>
          </a:p>
          <a:p>
            <a:r>
              <a:rPr lang="en-US" dirty="0" smtClean="0"/>
              <a:t>Number: &lt;input type="text" name="num"&gt;&lt;span id="</a:t>
            </a:r>
            <a:r>
              <a:rPr lang="en-US" dirty="0" err="1" smtClean="0"/>
              <a:t>numloc</a:t>
            </a:r>
            <a:r>
              <a:rPr lang="en-US" dirty="0" smtClean="0"/>
              <a:t>"&gt;&lt;/span&gt;&lt;</a:t>
            </a:r>
            <a:r>
              <a:rPr lang="en-US" dirty="0" err="1" smtClean="0"/>
              <a:t>br</a:t>
            </a:r>
            <a:r>
              <a:rPr lang="en-US" dirty="0" smtClean="0"/>
              <a:t>/&gt;</a:t>
            </a:r>
          </a:p>
          <a:p>
            <a:r>
              <a:rPr lang="en-US" dirty="0" smtClean="0"/>
              <a:t>&lt;input type="submit" value="submit"&gt;</a:t>
            </a:r>
          </a:p>
          <a:p>
            <a:r>
              <a:rPr lang="en-US" dirty="0" smtClean="0"/>
              <a:t>&lt;/form&gt;</a:t>
            </a:r>
          </a:p>
          <a:p>
            <a:endParaRPr lang="en-US" dirty="0" smtClean="0"/>
          </a:p>
          <a:p>
            <a:r>
              <a:rPr lang="en-US" dirty="0" smtClean="0"/>
              <a:t>&lt;/body&gt;</a:t>
            </a:r>
          </a:p>
          <a:p>
            <a:r>
              <a:rPr lang="en-US" dirty="0" smtClean="0"/>
              <a:t>&lt;/html&gt;</a:t>
            </a:r>
          </a:p>
          <a:p>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pPr algn="ctr"/>
            <a:r>
              <a:rPr lang="en-US" sz="3100" dirty="0" smtClean="0">
                <a:latin typeface="+mn-lt"/>
              </a:rPr>
              <a:t>JavaScript validation with image</a:t>
            </a:r>
            <a:r>
              <a:rPr lang="en-US" dirty="0" smtClean="0"/>
              <a:t/>
            </a:r>
            <a:br>
              <a:rPr lang="en-US" dirty="0" smtClean="0"/>
            </a:br>
            <a:endParaRPr lang="en-US" dirty="0"/>
          </a:p>
        </p:txBody>
      </p:sp>
      <p:sp>
        <p:nvSpPr>
          <p:cNvPr id="3" name="Content Placeholder 2"/>
          <p:cNvSpPr>
            <a:spLocks noGrp="1"/>
          </p:cNvSpPr>
          <p:nvPr>
            <p:ph idx="1"/>
          </p:nvPr>
        </p:nvSpPr>
        <p:spPr>
          <a:xfrm>
            <a:off x="457200" y="914400"/>
            <a:ext cx="8229600" cy="5410200"/>
          </a:xfrm>
        </p:spPr>
        <p:txBody>
          <a:bodyPr>
            <a:noAutofit/>
          </a:bodyPr>
          <a:lstStyle/>
          <a:p>
            <a:r>
              <a:rPr lang="en-US" sz="1600" dirty="0" smtClean="0"/>
              <a:t>&lt;html&gt;</a:t>
            </a:r>
          </a:p>
          <a:p>
            <a:r>
              <a:rPr lang="en-US" sz="1600" dirty="0" smtClean="0"/>
              <a:t>&lt;body&gt;</a:t>
            </a:r>
          </a:p>
          <a:p>
            <a:r>
              <a:rPr lang="en-US" sz="1600" dirty="0" smtClean="0"/>
              <a:t>&lt;script type="text/</a:t>
            </a:r>
            <a:r>
              <a:rPr lang="en-US" sz="1600" dirty="0" err="1" smtClean="0"/>
              <a:t>javascript</a:t>
            </a:r>
            <a:r>
              <a:rPr lang="en-US" sz="1600" dirty="0" smtClean="0"/>
              <a:t>"&gt;  </a:t>
            </a:r>
          </a:p>
          <a:p>
            <a:r>
              <a:rPr lang="en-US" sz="1600" dirty="0" smtClean="0"/>
              <a:t>function validate(){  </a:t>
            </a:r>
          </a:p>
          <a:p>
            <a:r>
              <a:rPr lang="en-US" sz="1600" dirty="0" err="1" smtClean="0"/>
              <a:t>var</a:t>
            </a:r>
            <a:r>
              <a:rPr lang="en-US" sz="1600" dirty="0" smtClean="0"/>
              <a:t> name=document.f1.name.value;  </a:t>
            </a:r>
          </a:p>
          <a:p>
            <a:r>
              <a:rPr lang="en-US" sz="1600" dirty="0" err="1" smtClean="0"/>
              <a:t>var</a:t>
            </a:r>
            <a:r>
              <a:rPr lang="en-US" sz="1600" dirty="0" smtClean="0"/>
              <a:t> </a:t>
            </a:r>
            <a:r>
              <a:rPr lang="en-US" sz="1600" dirty="0" err="1" smtClean="0"/>
              <a:t>passwordlength</a:t>
            </a:r>
            <a:r>
              <a:rPr lang="en-US" sz="1600" dirty="0" smtClean="0"/>
              <a:t>=document.f1.password.value.length;  </a:t>
            </a:r>
          </a:p>
          <a:p>
            <a:r>
              <a:rPr lang="en-US" sz="1600" dirty="0" err="1" smtClean="0"/>
              <a:t>var</a:t>
            </a:r>
            <a:r>
              <a:rPr lang="en-US" sz="1600" dirty="0" smtClean="0"/>
              <a:t> status=false;  </a:t>
            </a:r>
          </a:p>
          <a:p>
            <a:r>
              <a:rPr lang="en-US" sz="1600" dirty="0" smtClean="0"/>
              <a:t>if(name==""){  </a:t>
            </a:r>
          </a:p>
          <a:p>
            <a:r>
              <a:rPr lang="en-US" sz="1600" dirty="0" err="1" smtClean="0"/>
              <a:t>document.getElementById</a:t>
            </a:r>
            <a:r>
              <a:rPr lang="en-US" sz="1600" dirty="0" smtClean="0"/>
              <a:t>("</a:t>
            </a:r>
            <a:r>
              <a:rPr lang="en-US" sz="1600" dirty="0" err="1" smtClean="0"/>
              <a:t>namelocation</a:t>
            </a:r>
            <a:r>
              <a:rPr lang="en-US" sz="1600" dirty="0" smtClean="0"/>
              <a:t>").</a:t>
            </a:r>
            <a:r>
              <a:rPr lang="en-US" sz="1600" dirty="0" err="1" smtClean="0"/>
              <a:t>innerHTML</a:t>
            </a:r>
            <a:r>
              <a:rPr lang="en-US" sz="1600" dirty="0" smtClean="0"/>
              <a:t>=  </a:t>
            </a:r>
          </a:p>
          <a:p>
            <a:r>
              <a:rPr lang="en-US" sz="1600" dirty="0" smtClean="0"/>
              <a:t>" &lt;</a:t>
            </a:r>
            <a:r>
              <a:rPr lang="en-US" sz="1600" dirty="0" err="1" smtClean="0"/>
              <a:t>img</a:t>
            </a:r>
            <a:r>
              <a:rPr lang="en-US" sz="1600" dirty="0" smtClean="0"/>
              <a:t> </a:t>
            </a:r>
            <a:r>
              <a:rPr lang="en-US" sz="1600" dirty="0" err="1" smtClean="0"/>
              <a:t>src</a:t>
            </a:r>
            <a:r>
              <a:rPr lang="en-US" sz="1600" dirty="0" smtClean="0"/>
              <a:t>='http://www.google.com/javascriptpages/images/unchecked.gif'/&gt; Please enter your name";  </a:t>
            </a:r>
          </a:p>
          <a:p>
            <a:r>
              <a:rPr lang="en-US" sz="1600" dirty="0" smtClean="0"/>
              <a:t>status=false;</a:t>
            </a:r>
          </a:p>
          <a:p>
            <a:r>
              <a:rPr lang="en-US" sz="1600" dirty="0" smtClean="0"/>
              <a:t>}else{  </a:t>
            </a:r>
          </a:p>
          <a:p>
            <a:r>
              <a:rPr lang="en-US" sz="1600" dirty="0" err="1" smtClean="0"/>
              <a:t>document.getElementById</a:t>
            </a:r>
            <a:r>
              <a:rPr lang="en-US" sz="1600" dirty="0" smtClean="0"/>
              <a:t>("</a:t>
            </a:r>
            <a:r>
              <a:rPr lang="en-US" sz="1600" dirty="0" err="1" smtClean="0"/>
              <a:t>namelocation</a:t>
            </a:r>
            <a:r>
              <a:rPr lang="en-US" sz="1600" dirty="0" smtClean="0"/>
              <a:t>").</a:t>
            </a:r>
            <a:r>
              <a:rPr lang="en-US" sz="1600" dirty="0" err="1" smtClean="0"/>
              <a:t>innerHTML</a:t>
            </a:r>
            <a:r>
              <a:rPr lang="en-US" sz="1600" dirty="0" smtClean="0"/>
              <a:t>=" &lt;</a:t>
            </a:r>
            <a:r>
              <a:rPr lang="en-US" sz="1600" dirty="0" err="1" smtClean="0"/>
              <a:t>img</a:t>
            </a:r>
            <a:r>
              <a:rPr lang="en-US" sz="1600" dirty="0" smtClean="0"/>
              <a:t> </a:t>
            </a:r>
            <a:r>
              <a:rPr lang="en-US" sz="1600" dirty="0" err="1" smtClean="0"/>
              <a:t>src</a:t>
            </a:r>
            <a:r>
              <a:rPr lang="en-US" sz="1600" dirty="0" smtClean="0"/>
              <a:t>='http://www.google.com/javascriptpages/images/checked.gif'/&gt;";  </a:t>
            </a:r>
          </a:p>
          <a:p>
            <a:r>
              <a:rPr lang="en-US" sz="1600" dirty="0" smtClean="0"/>
              <a:t>status=true;</a:t>
            </a:r>
          </a:p>
          <a:p>
            <a:r>
              <a:rPr lang="en-US" sz="1600" dirty="0" smtClean="0"/>
              <a:t>}  </a:t>
            </a:r>
          </a:p>
          <a:p>
            <a:pPr>
              <a:buNone/>
            </a:pPr>
            <a:endParaRPr lang="en-US" sz="1600" dirty="0" smtClean="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6096000"/>
          </a:xfrm>
        </p:spPr>
        <p:txBody>
          <a:bodyPr>
            <a:normAutofit fontScale="55000" lnSpcReduction="20000"/>
          </a:bodyPr>
          <a:lstStyle/>
          <a:p>
            <a:r>
              <a:rPr lang="en-US" sz="2800" dirty="0" smtClean="0"/>
              <a:t>if(</a:t>
            </a:r>
            <a:r>
              <a:rPr lang="en-US" sz="2800" dirty="0" err="1" smtClean="0"/>
              <a:t>passwordlength</a:t>
            </a:r>
            <a:r>
              <a:rPr lang="en-US" sz="2800" dirty="0" smtClean="0"/>
              <a:t>&lt;6){  </a:t>
            </a:r>
          </a:p>
          <a:p>
            <a:r>
              <a:rPr lang="en-US" sz="2800" dirty="0" err="1" smtClean="0"/>
              <a:t>document.getElementById</a:t>
            </a:r>
            <a:r>
              <a:rPr lang="en-US" sz="2800" dirty="0" smtClean="0"/>
              <a:t>("</a:t>
            </a:r>
            <a:r>
              <a:rPr lang="en-US" sz="2800" dirty="0" err="1" smtClean="0"/>
              <a:t>passwordlocation</a:t>
            </a:r>
            <a:r>
              <a:rPr lang="en-US" sz="2800" dirty="0" smtClean="0"/>
              <a:t>").</a:t>
            </a:r>
            <a:r>
              <a:rPr lang="en-US" sz="2800" dirty="0" err="1" smtClean="0"/>
              <a:t>innerHTML</a:t>
            </a:r>
            <a:r>
              <a:rPr lang="en-US" sz="2800" dirty="0" smtClean="0"/>
              <a:t>=  </a:t>
            </a:r>
          </a:p>
          <a:p>
            <a:r>
              <a:rPr lang="en-US" sz="2800" dirty="0" smtClean="0"/>
              <a:t>" &lt;</a:t>
            </a:r>
            <a:r>
              <a:rPr lang="en-US" sz="2800" dirty="0" err="1" smtClean="0"/>
              <a:t>img</a:t>
            </a:r>
            <a:r>
              <a:rPr lang="en-US" sz="2800" dirty="0" smtClean="0"/>
              <a:t> </a:t>
            </a:r>
            <a:r>
              <a:rPr lang="en-US" sz="2800" dirty="0" err="1" smtClean="0"/>
              <a:t>src</a:t>
            </a:r>
            <a:r>
              <a:rPr lang="en-US" sz="2800" dirty="0" smtClean="0"/>
              <a:t>='http://www.javatpoint.com/javascriptpages/images/unchecked.gif'/&gt; Password must be greater than 6";  </a:t>
            </a:r>
          </a:p>
          <a:p>
            <a:r>
              <a:rPr lang="en-US" sz="2800" dirty="0" smtClean="0"/>
              <a:t>status=false; </a:t>
            </a:r>
          </a:p>
          <a:p>
            <a:r>
              <a:rPr lang="en-US" sz="2800" dirty="0" smtClean="0"/>
              <a:t>}else{  </a:t>
            </a:r>
          </a:p>
          <a:p>
            <a:r>
              <a:rPr lang="en-US" sz="2800" dirty="0" err="1" smtClean="0"/>
              <a:t>document.getElementById</a:t>
            </a:r>
            <a:r>
              <a:rPr lang="en-US" sz="2800" dirty="0" smtClean="0"/>
              <a:t>("</a:t>
            </a:r>
            <a:r>
              <a:rPr lang="en-US" sz="2800" dirty="0" err="1" smtClean="0"/>
              <a:t>passwordlocation</a:t>
            </a:r>
            <a:r>
              <a:rPr lang="en-US" sz="2800" dirty="0" smtClean="0"/>
              <a:t>").</a:t>
            </a:r>
            <a:r>
              <a:rPr lang="en-US" sz="2800" dirty="0" err="1" smtClean="0"/>
              <a:t>innerHTML</a:t>
            </a:r>
            <a:r>
              <a:rPr lang="en-US" sz="2800" dirty="0" smtClean="0"/>
              <a:t>=" &lt;</a:t>
            </a:r>
            <a:r>
              <a:rPr lang="en-US" sz="2800" dirty="0" err="1" smtClean="0"/>
              <a:t>img</a:t>
            </a:r>
            <a:r>
              <a:rPr lang="en-US" sz="2800" dirty="0" smtClean="0"/>
              <a:t> </a:t>
            </a:r>
            <a:r>
              <a:rPr lang="en-US" sz="2800" dirty="0" err="1" smtClean="0"/>
              <a:t>src</a:t>
            </a:r>
            <a:r>
              <a:rPr lang="en-US" sz="2800" dirty="0" smtClean="0"/>
              <a:t>='http://www.google.com/javascriptpages/images/checked.gif'/&gt;";  </a:t>
            </a:r>
          </a:p>
          <a:p>
            <a:r>
              <a:rPr lang="en-US" sz="2800" dirty="0" smtClean="0"/>
              <a:t>}  </a:t>
            </a:r>
          </a:p>
          <a:p>
            <a:r>
              <a:rPr lang="en-US" sz="2800" dirty="0" smtClean="0"/>
              <a:t>  </a:t>
            </a:r>
          </a:p>
          <a:p>
            <a:r>
              <a:rPr lang="en-US" sz="2800" dirty="0" smtClean="0"/>
              <a:t>return status;  </a:t>
            </a:r>
          </a:p>
          <a:p>
            <a:r>
              <a:rPr lang="en-US" sz="2800" dirty="0" smtClean="0"/>
              <a:t>}  </a:t>
            </a:r>
          </a:p>
          <a:p>
            <a:r>
              <a:rPr lang="en-US" sz="2800" dirty="0" smtClean="0"/>
              <a:t>&lt;/script&gt;  </a:t>
            </a:r>
          </a:p>
          <a:p>
            <a:r>
              <a:rPr lang="en-US" sz="2800" dirty="0" smtClean="0"/>
              <a:t>&lt;form name="f1" action="http://www.google.com/javascriptpages/valid.jsp" </a:t>
            </a:r>
            <a:r>
              <a:rPr lang="en-US" sz="2800" dirty="0" err="1" smtClean="0"/>
              <a:t>onsubmit</a:t>
            </a:r>
            <a:r>
              <a:rPr lang="en-US" sz="2800" dirty="0" smtClean="0"/>
              <a:t>="return validate()"&gt;  </a:t>
            </a:r>
          </a:p>
          <a:p>
            <a:r>
              <a:rPr lang="en-US" sz="2800" dirty="0" smtClean="0"/>
              <a:t>&lt;table&gt;</a:t>
            </a:r>
          </a:p>
          <a:p>
            <a:r>
              <a:rPr lang="en-US" sz="2800" dirty="0" smtClean="0"/>
              <a:t>&lt;</a:t>
            </a:r>
            <a:r>
              <a:rPr lang="en-US" sz="2800" dirty="0" err="1" smtClean="0"/>
              <a:t>tr</a:t>
            </a:r>
            <a:r>
              <a:rPr lang="en-US" sz="2800" dirty="0" smtClean="0"/>
              <a:t>&gt;&lt;td&gt;Name:&lt;/td&gt;&lt;td&gt;&lt;input type="text" name="name"/&gt;  </a:t>
            </a:r>
          </a:p>
          <a:p>
            <a:r>
              <a:rPr lang="en-US" sz="2800" dirty="0" smtClean="0"/>
              <a:t>&lt;span id="</a:t>
            </a:r>
            <a:r>
              <a:rPr lang="en-US" sz="2800" dirty="0" err="1" smtClean="0"/>
              <a:t>namelocation</a:t>
            </a:r>
            <a:r>
              <a:rPr lang="en-US" sz="2800" dirty="0" smtClean="0"/>
              <a:t>" style="</a:t>
            </a:r>
            <a:r>
              <a:rPr lang="en-US" sz="2800" dirty="0" err="1" smtClean="0"/>
              <a:t>color:red</a:t>
            </a:r>
            <a:r>
              <a:rPr lang="en-US" sz="2800" dirty="0" smtClean="0"/>
              <a:t>"&gt;&lt;/span&gt;&lt;/td&gt;&lt;/</a:t>
            </a:r>
            <a:r>
              <a:rPr lang="en-US" sz="2800" dirty="0" err="1" smtClean="0"/>
              <a:t>tr</a:t>
            </a:r>
            <a:r>
              <a:rPr lang="en-US" sz="2800" dirty="0" smtClean="0"/>
              <a:t>&gt; </a:t>
            </a:r>
          </a:p>
          <a:p>
            <a:r>
              <a:rPr lang="en-US" sz="2800" dirty="0" smtClean="0"/>
              <a:t>&lt;</a:t>
            </a:r>
            <a:r>
              <a:rPr lang="en-US" sz="2800" dirty="0" err="1" smtClean="0"/>
              <a:t>tr</a:t>
            </a:r>
            <a:r>
              <a:rPr lang="en-US" sz="2800" dirty="0" smtClean="0"/>
              <a:t>&gt;&lt;td&gt;Password:&lt;/td&gt;&lt;td&gt;&lt;input type="password" name="password"/&gt;  </a:t>
            </a:r>
          </a:p>
          <a:p>
            <a:r>
              <a:rPr lang="en-US" sz="2800" dirty="0" smtClean="0"/>
              <a:t>&lt;span id="</a:t>
            </a:r>
            <a:r>
              <a:rPr lang="en-US" sz="2800" dirty="0" err="1" smtClean="0"/>
              <a:t>passwordlocation</a:t>
            </a:r>
            <a:r>
              <a:rPr lang="en-US" sz="2800" dirty="0" smtClean="0"/>
              <a:t>" style="</a:t>
            </a:r>
            <a:r>
              <a:rPr lang="en-US" sz="2800" dirty="0" err="1" smtClean="0"/>
              <a:t>color:red</a:t>
            </a:r>
            <a:r>
              <a:rPr lang="en-US" sz="2800" dirty="0" smtClean="0"/>
              <a:t>"&gt;&lt;/span&gt;&lt;/td&gt;&lt;/</a:t>
            </a:r>
            <a:r>
              <a:rPr lang="en-US" sz="2800" dirty="0" err="1" smtClean="0"/>
              <a:t>tr</a:t>
            </a:r>
            <a:r>
              <a:rPr lang="en-US" sz="2800" dirty="0" smtClean="0"/>
              <a:t>&gt;</a:t>
            </a:r>
          </a:p>
          <a:p>
            <a:r>
              <a:rPr lang="en-US" sz="2800" dirty="0" smtClean="0"/>
              <a:t>&lt;</a:t>
            </a:r>
            <a:r>
              <a:rPr lang="en-US" sz="2800" dirty="0" err="1" smtClean="0"/>
              <a:t>tr</a:t>
            </a:r>
            <a:r>
              <a:rPr lang="en-US" sz="2800" dirty="0" smtClean="0"/>
              <a:t>&gt;&lt;td </a:t>
            </a:r>
            <a:r>
              <a:rPr lang="en-US" sz="2800" dirty="0" err="1" smtClean="0"/>
              <a:t>colspan</a:t>
            </a:r>
            <a:r>
              <a:rPr lang="en-US" sz="2800" dirty="0" smtClean="0"/>
              <a:t>="2"&gt;&lt;input type="submit" value="register"/&gt;  &lt;/td&gt;&lt;/</a:t>
            </a:r>
            <a:r>
              <a:rPr lang="en-US" sz="2800" dirty="0" err="1" smtClean="0"/>
              <a:t>tr</a:t>
            </a:r>
            <a:r>
              <a:rPr lang="en-US" sz="2800" dirty="0" smtClean="0"/>
              <a:t>&gt;</a:t>
            </a:r>
          </a:p>
          <a:p>
            <a:r>
              <a:rPr lang="en-US" sz="2800" dirty="0" smtClean="0"/>
              <a:t>&lt;/table&gt;</a:t>
            </a:r>
          </a:p>
          <a:p>
            <a:r>
              <a:rPr lang="en-US" sz="2800" dirty="0" smtClean="0"/>
              <a:t>&lt;/form&gt;  </a:t>
            </a:r>
          </a:p>
          <a:p>
            <a:r>
              <a:rPr lang="en-US" sz="2800" dirty="0" smtClean="0"/>
              <a:t>&lt;/body&gt;</a:t>
            </a:r>
          </a:p>
          <a:p>
            <a:r>
              <a:rPr lang="en-US" sz="2800" dirty="0" smtClean="0"/>
              <a:t>&lt;/html&gt;</a:t>
            </a:r>
          </a:p>
          <a:p>
            <a:endParaRPr lang="en-US" sz="2800" dirty="0" smtClean="0"/>
          </a:p>
          <a:p>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fontScale="90000"/>
          </a:bodyPr>
          <a:lstStyle/>
          <a:p>
            <a:pPr algn="ctr"/>
            <a:r>
              <a:rPr lang="en-US" sz="2800" dirty="0" smtClean="0"/>
              <a:t>JavaScript email validation</a:t>
            </a:r>
            <a:br>
              <a:rPr lang="en-US" sz="2800" dirty="0" smtClean="0"/>
            </a:br>
            <a:endParaRPr lang="en-US" sz="2800" dirty="0"/>
          </a:p>
        </p:txBody>
      </p:sp>
      <p:sp>
        <p:nvSpPr>
          <p:cNvPr id="3" name="Content Placeholder 2"/>
          <p:cNvSpPr>
            <a:spLocks noGrp="1"/>
          </p:cNvSpPr>
          <p:nvPr>
            <p:ph idx="1"/>
          </p:nvPr>
        </p:nvSpPr>
        <p:spPr>
          <a:xfrm>
            <a:off x="457200" y="1295400"/>
            <a:ext cx="8229600" cy="5029200"/>
          </a:xfrm>
        </p:spPr>
        <p:txBody>
          <a:bodyPr/>
          <a:lstStyle/>
          <a:p>
            <a:r>
              <a:rPr lang="en-US" dirty="0" smtClean="0"/>
              <a:t>We can validate the email by the help of JavaScript.</a:t>
            </a:r>
          </a:p>
          <a:p>
            <a:r>
              <a:rPr lang="en-US" dirty="0" smtClean="0"/>
              <a:t>email id must contain the @ and . character</a:t>
            </a:r>
          </a:p>
          <a:p>
            <a:r>
              <a:rPr lang="en-US" dirty="0" smtClean="0"/>
              <a:t>There must be at least one character before and after the @.</a:t>
            </a:r>
          </a:p>
          <a:p>
            <a:r>
              <a:rPr lang="en-US" dirty="0" smtClean="0"/>
              <a:t>There must be at least two characters after . (dot).</a:t>
            </a:r>
          </a:p>
          <a:p>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pPr algn="ctr"/>
            <a:r>
              <a:rPr lang="en-US" dirty="0" smtClean="0"/>
              <a:t>Example</a:t>
            </a:r>
            <a:endParaRPr lang="en-US" dirty="0"/>
          </a:p>
        </p:txBody>
      </p:sp>
      <p:sp>
        <p:nvSpPr>
          <p:cNvPr id="3" name="Content Placeholder 2"/>
          <p:cNvSpPr>
            <a:spLocks noGrp="1"/>
          </p:cNvSpPr>
          <p:nvPr>
            <p:ph idx="1"/>
          </p:nvPr>
        </p:nvSpPr>
        <p:spPr>
          <a:xfrm>
            <a:off x="381000" y="1295400"/>
            <a:ext cx="8229600" cy="5486400"/>
          </a:xfrm>
        </p:spPr>
        <p:txBody>
          <a:bodyPr>
            <a:normAutofit fontScale="55000" lnSpcReduction="20000"/>
          </a:bodyPr>
          <a:lstStyle/>
          <a:p>
            <a:r>
              <a:rPr lang="en-US" dirty="0" smtClean="0"/>
              <a:t>&lt;html&gt;</a:t>
            </a:r>
          </a:p>
          <a:p>
            <a:r>
              <a:rPr lang="en-US" dirty="0" smtClean="0"/>
              <a:t>&lt;body&gt;</a:t>
            </a:r>
          </a:p>
          <a:p>
            <a:r>
              <a:rPr lang="en-US" dirty="0" smtClean="0"/>
              <a:t>&lt;script&gt;  </a:t>
            </a:r>
          </a:p>
          <a:p>
            <a:r>
              <a:rPr lang="en-US" dirty="0" smtClean="0"/>
              <a:t>function </a:t>
            </a:r>
            <a:r>
              <a:rPr lang="en-US" dirty="0" err="1" smtClean="0"/>
              <a:t>validateemail</a:t>
            </a:r>
            <a:r>
              <a:rPr lang="en-US" dirty="0" smtClean="0"/>
              <a:t>()  </a:t>
            </a:r>
          </a:p>
          <a:p>
            <a:r>
              <a:rPr lang="en-US" dirty="0" smtClean="0"/>
              <a:t>{  </a:t>
            </a:r>
          </a:p>
          <a:p>
            <a:r>
              <a:rPr lang="en-US" dirty="0" err="1" smtClean="0"/>
              <a:t>var</a:t>
            </a:r>
            <a:r>
              <a:rPr lang="en-US" dirty="0" smtClean="0"/>
              <a:t> x=</a:t>
            </a:r>
            <a:r>
              <a:rPr lang="en-US" dirty="0" err="1" smtClean="0"/>
              <a:t>document.myform.email.value</a:t>
            </a:r>
            <a:r>
              <a:rPr lang="en-US" dirty="0" smtClean="0"/>
              <a:t>;  </a:t>
            </a:r>
          </a:p>
          <a:p>
            <a:r>
              <a:rPr lang="en-US" dirty="0" err="1" smtClean="0"/>
              <a:t>var</a:t>
            </a:r>
            <a:r>
              <a:rPr lang="en-US" dirty="0" smtClean="0"/>
              <a:t> </a:t>
            </a:r>
            <a:r>
              <a:rPr lang="en-US" dirty="0" err="1" smtClean="0"/>
              <a:t>atposition</a:t>
            </a:r>
            <a:r>
              <a:rPr lang="en-US" dirty="0" smtClean="0"/>
              <a:t>=</a:t>
            </a:r>
            <a:r>
              <a:rPr lang="en-US" dirty="0" err="1" smtClean="0"/>
              <a:t>x.indexOf</a:t>
            </a:r>
            <a:r>
              <a:rPr lang="en-US" dirty="0" smtClean="0"/>
              <a:t>("@");  </a:t>
            </a:r>
          </a:p>
          <a:p>
            <a:r>
              <a:rPr lang="en-US" dirty="0" err="1" smtClean="0"/>
              <a:t>var</a:t>
            </a:r>
            <a:r>
              <a:rPr lang="en-US" dirty="0" smtClean="0"/>
              <a:t> </a:t>
            </a:r>
            <a:r>
              <a:rPr lang="en-US" dirty="0" err="1" smtClean="0"/>
              <a:t>dotposition</a:t>
            </a:r>
            <a:r>
              <a:rPr lang="en-US" dirty="0" smtClean="0"/>
              <a:t>=</a:t>
            </a:r>
            <a:r>
              <a:rPr lang="en-US" dirty="0" err="1" smtClean="0"/>
              <a:t>x.lastIndexOf</a:t>
            </a:r>
            <a:r>
              <a:rPr lang="en-US" dirty="0" smtClean="0"/>
              <a:t>(".");  </a:t>
            </a:r>
          </a:p>
          <a:p>
            <a:r>
              <a:rPr lang="en-US" dirty="0" smtClean="0"/>
              <a:t>if (</a:t>
            </a:r>
            <a:r>
              <a:rPr lang="en-US" dirty="0" err="1" smtClean="0"/>
              <a:t>atposition</a:t>
            </a:r>
            <a:r>
              <a:rPr lang="en-US" dirty="0" smtClean="0"/>
              <a:t>&lt;1 || </a:t>
            </a:r>
            <a:r>
              <a:rPr lang="en-US" dirty="0" err="1" smtClean="0"/>
              <a:t>dotposition</a:t>
            </a:r>
            <a:r>
              <a:rPr lang="en-US" dirty="0" smtClean="0"/>
              <a:t>&lt;atposition+2 || dotposition+2&gt;=</a:t>
            </a:r>
            <a:r>
              <a:rPr lang="en-US" dirty="0" err="1" smtClean="0"/>
              <a:t>x.length</a:t>
            </a:r>
            <a:r>
              <a:rPr lang="en-US" dirty="0" smtClean="0"/>
              <a:t>){  </a:t>
            </a:r>
          </a:p>
          <a:p>
            <a:r>
              <a:rPr lang="en-US" dirty="0" smtClean="0"/>
              <a:t>  alert("Please enter a valid e-mail address \n </a:t>
            </a:r>
            <a:r>
              <a:rPr lang="en-US" dirty="0" err="1" smtClean="0"/>
              <a:t>atpostion</a:t>
            </a:r>
            <a:r>
              <a:rPr lang="en-US" dirty="0" smtClean="0"/>
              <a:t>:"+</a:t>
            </a:r>
            <a:r>
              <a:rPr lang="en-US" dirty="0" err="1" smtClean="0"/>
              <a:t>atposition</a:t>
            </a:r>
            <a:r>
              <a:rPr lang="en-US" dirty="0" smtClean="0"/>
              <a:t>+"\n </a:t>
            </a:r>
            <a:r>
              <a:rPr lang="en-US" dirty="0" err="1" smtClean="0"/>
              <a:t>dotposition</a:t>
            </a:r>
            <a:r>
              <a:rPr lang="en-US" dirty="0" smtClean="0"/>
              <a:t>:"+</a:t>
            </a:r>
            <a:r>
              <a:rPr lang="en-US" dirty="0" err="1" smtClean="0"/>
              <a:t>dotposition</a:t>
            </a:r>
            <a:r>
              <a:rPr lang="en-US" dirty="0" smtClean="0"/>
              <a:t>);  </a:t>
            </a:r>
          </a:p>
          <a:p>
            <a:r>
              <a:rPr lang="en-US" dirty="0" smtClean="0"/>
              <a:t>  return false;  </a:t>
            </a:r>
          </a:p>
          <a:p>
            <a:r>
              <a:rPr lang="en-US" dirty="0" smtClean="0"/>
              <a:t>  }  </a:t>
            </a:r>
          </a:p>
          <a:p>
            <a:r>
              <a:rPr lang="en-US" dirty="0" smtClean="0"/>
              <a:t>}  </a:t>
            </a:r>
          </a:p>
          <a:p>
            <a:r>
              <a:rPr lang="en-US" dirty="0" smtClean="0"/>
              <a:t>&lt;/script&gt;  </a:t>
            </a:r>
          </a:p>
          <a:p>
            <a:r>
              <a:rPr lang="en-US" dirty="0" smtClean="0"/>
              <a:t>&lt;body&gt;  </a:t>
            </a:r>
          </a:p>
          <a:p>
            <a:r>
              <a:rPr lang="en-US" dirty="0" smtClean="0"/>
              <a:t>&lt;form name="</a:t>
            </a:r>
            <a:r>
              <a:rPr lang="en-US" dirty="0" err="1" smtClean="0"/>
              <a:t>myform</a:t>
            </a:r>
            <a:r>
              <a:rPr lang="en-US" dirty="0" smtClean="0"/>
              <a:t>"  method="post" action="http://www.google.com/javascriptpages/valid.jsp" </a:t>
            </a:r>
            <a:r>
              <a:rPr lang="en-US" dirty="0" err="1" smtClean="0"/>
              <a:t>onsubmit</a:t>
            </a:r>
            <a:r>
              <a:rPr lang="en-US" dirty="0" smtClean="0"/>
              <a:t>="return </a:t>
            </a:r>
            <a:r>
              <a:rPr lang="en-US" dirty="0" err="1" smtClean="0"/>
              <a:t>validateemail</a:t>
            </a:r>
            <a:r>
              <a:rPr lang="en-US" dirty="0" smtClean="0"/>
              <a:t>();"&gt;  </a:t>
            </a:r>
          </a:p>
          <a:p>
            <a:r>
              <a:rPr lang="en-US" dirty="0" smtClean="0"/>
              <a:t>Email: &lt;input type="text" name="email"&gt;&lt;</a:t>
            </a:r>
            <a:r>
              <a:rPr lang="en-US" dirty="0" err="1" smtClean="0"/>
              <a:t>br</a:t>
            </a:r>
            <a:r>
              <a:rPr lang="en-US" dirty="0" smtClean="0"/>
              <a:t>/&gt;  </a:t>
            </a:r>
          </a:p>
          <a:p>
            <a:r>
              <a:rPr lang="en-US" dirty="0" smtClean="0"/>
              <a:t>  </a:t>
            </a:r>
          </a:p>
          <a:p>
            <a:r>
              <a:rPr lang="en-US" dirty="0" smtClean="0"/>
              <a:t>&lt;input type="submit" value="register"&gt;  </a:t>
            </a:r>
          </a:p>
          <a:p>
            <a:r>
              <a:rPr lang="en-US" dirty="0" smtClean="0"/>
              <a:t>&lt;/form&gt;  </a:t>
            </a:r>
          </a:p>
          <a:p>
            <a:r>
              <a:rPr lang="en-US" dirty="0" smtClean="0"/>
              <a:t>&lt;/body&gt;</a:t>
            </a:r>
          </a:p>
          <a:p>
            <a:r>
              <a:rPr lang="en-US" dirty="0" smtClean="0"/>
              <a:t>&lt;/html&gt;</a:t>
            </a:r>
          </a:p>
          <a:p>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fontScale="90000"/>
          </a:bodyPr>
          <a:lstStyle/>
          <a:p>
            <a:pPr algn="ctr"/>
            <a:r>
              <a:rPr lang="en-US" sz="3100" dirty="0" smtClean="0">
                <a:latin typeface="+mn-lt"/>
              </a:rPr>
              <a:t>Ajax</a:t>
            </a:r>
            <a:r>
              <a:rPr lang="en-US" dirty="0" smtClean="0"/>
              <a:t/>
            </a:r>
            <a:br>
              <a:rPr lang="en-US" dirty="0" smtClean="0"/>
            </a:br>
            <a:endParaRPr lang="en-US" dirty="0"/>
          </a:p>
        </p:txBody>
      </p:sp>
      <p:sp>
        <p:nvSpPr>
          <p:cNvPr id="3" name="Content Placeholder 2"/>
          <p:cNvSpPr>
            <a:spLocks noGrp="1"/>
          </p:cNvSpPr>
          <p:nvPr>
            <p:ph idx="1"/>
          </p:nvPr>
        </p:nvSpPr>
        <p:spPr>
          <a:xfrm>
            <a:off x="457200" y="914400"/>
            <a:ext cx="8229600" cy="5410200"/>
          </a:xfrm>
        </p:spPr>
        <p:txBody>
          <a:bodyPr>
            <a:normAutofit lnSpcReduction="10000"/>
          </a:bodyPr>
          <a:lstStyle/>
          <a:p>
            <a:r>
              <a:rPr lang="en-US" sz="2000" dirty="0" smtClean="0"/>
              <a:t>AJAX is an acronym for </a:t>
            </a:r>
            <a:r>
              <a:rPr lang="en-US" sz="2000" b="1" dirty="0" smtClean="0"/>
              <a:t>Asynchronous JavaScript and XML</a:t>
            </a:r>
            <a:r>
              <a:rPr lang="en-US" sz="2000" dirty="0" smtClean="0"/>
              <a:t>. It is a group of inter-related technologies like </a:t>
            </a:r>
            <a:r>
              <a:rPr lang="en-US" sz="2000" dirty="0" smtClean="0">
                <a:hlinkClick r:id="rId2"/>
              </a:rPr>
              <a:t>JavaScript</a:t>
            </a:r>
            <a:r>
              <a:rPr lang="en-US" sz="2000" dirty="0" smtClean="0"/>
              <a:t>, DOM, </a:t>
            </a:r>
            <a:r>
              <a:rPr lang="en-US" sz="2000" dirty="0" smtClean="0">
                <a:hlinkClick r:id="rId3"/>
              </a:rPr>
              <a:t>XML</a:t>
            </a:r>
            <a:r>
              <a:rPr lang="en-US" sz="2000" dirty="0" smtClean="0"/>
              <a:t>, </a:t>
            </a:r>
            <a:r>
              <a:rPr lang="en-US" sz="2000" dirty="0" smtClean="0">
                <a:hlinkClick r:id="rId4"/>
              </a:rPr>
              <a:t>HTML</a:t>
            </a:r>
            <a:r>
              <a:rPr lang="en-US" sz="2000" dirty="0" smtClean="0"/>
              <a:t>/</a:t>
            </a:r>
            <a:r>
              <a:rPr lang="en-US" sz="2000" dirty="0" smtClean="0">
                <a:hlinkClick r:id="rId5"/>
              </a:rPr>
              <a:t>XHTML</a:t>
            </a:r>
            <a:r>
              <a:rPr lang="en-US" sz="2000" dirty="0" smtClean="0"/>
              <a:t>, </a:t>
            </a:r>
            <a:r>
              <a:rPr lang="en-US" sz="2000" dirty="0" smtClean="0">
                <a:hlinkClick r:id="rId6"/>
              </a:rPr>
              <a:t>CSS</a:t>
            </a:r>
            <a:r>
              <a:rPr lang="en-US" sz="2000" dirty="0" smtClean="0"/>
              <a:t>, </a:t>
            </a:r>
            <a:r>
              <a:rPr lang="en-US" sz="2000" dirty="0" err="1" smtClean="0">
                <a:hlinkClick r:id="rId7"/>
              </a:rPr>
              <a:t>XMLHttpRequest</a:t>
            </a:r>
            <a:r>
              <a:rPr lang="en-US" sz="2000" dirty="0" smtClean="0"/>
              <a:t> etc.</a:t>
            </a:r>
          </a:p>
          <a:p>
            <a:r>
              <a:rPr lang="en-US" sz="2000" dirty="0" smtClean="0"/>
              <a:t>AJAX allows you to send and receive data asynchronously without reloading the web page. So it is fast.</a:t>
            </a:r>
          </a:p>
          <a:p>
            <a:r>
              <a:rPr lang="en-US" sz="2000" dirty="0" smtClean="0"/>
              <a:t>AJAX allows you to send only important information to the server not the entire page. So only valuable data from the client side is routed to the server side. It makes your application interactive and faster.</a:t>
            </a:r>
          </a:p>
          <a:p>
            <a:r>
              <a:rPr lang="en-US" sz="2000" dirty="0" smtClean="0"/>
              <a:t>AJAX just uses a combination of:</a:t>
            </a:r>
          </a:p>
          <a:p>
            <a:r>
              <a:rPr lang="en-US" sz="2000" dirty="0" smtClean="0"/>
              <a:t>A browser built-in </a:t>
            </a:r>
            <a:r>
              <a:rPr lang="en-US" sz="2000" dirty="0" err="1" smtClean="0"/>
              <a:t>XMLHttpRequest</a:t>
            </a:r>
            <a:r>
              <a:rPr lang="en-US" sz="2000" dirty="0" smtClean="0"/>
              <a:t> object (to request data from a web server)</a:t>
            </a:r>
          </a:p>
          <a:p>
            <a:r>
              <a:rPr lang="en-US" sz="2000" dirty="0" smtClean="0"/>
              <a:t>JavaScript and HTML DOM (to display or use the data)</a:t>
            </a:r>
          </a:p>
          <a:p>
            <a:r>
              <a:rPr lang="en-US" sz="2000" dirty="0" smtClean="0"/>
              <a:t>AJAX is not a programming language.</a:t>
            </a:r>
          </a:p>
          <a:p>
            <a:pPr>
              <a:buNone/>
            </a:pPr>
            <a:r>
              <a:rPr lang="en-US" sz="2000" dirty="0" smtClean="0"/>
              <a:t>    </a:t>
            </a:r>
            <a:r>
              <a:rPr lang="en-US" sz="2400" b="1" dirty="0" smtClean="0"/>
              <a:t>Where it is used?</a:t>
            </a:r>
          </a:p>
          <a:p>
            <a:r>
              <a:rPr lang="en-US" sz="2000" dirty="0" smtClean="0"/>
              <a:t>There are too many web applications running on the web that are using </a:t>
            </a:r>
            <a:r>
              <a:rPr lang="en-US" sz="2000" dirty="0" err="1" smtClean="0"/>
              <a:t>ajax</a:t>
            </a:r>
            <a:r>
              <a:rPr lang="en-US" sz="2000" dirty="0" smtClean="0"/>
              <a:t> technology like </a:t>
            </a:r>
            <a:r>
              <a:rPr lang="en-US" sz="2000" b="1" dirty="0" err="1" smtClean="0"/>
              <a:t>gmail</a:t>
            </a:r>
            <a:r>
              <a:rPr lang="en-US" sz="2000" dirty="0" smtClean="0"/>
              <a:t>, </a:t>
            </a:r>
            <a:r>
              <a:rPr lang="en-US" sz="2000" b="1" dirty="0" err="1" smtClean="0"/>
              <a:t>facebook</a:t>
            </a:r>
            <a:r>
              <a:rPr lang="en-US" sz="2000" dirty="0" err="1" smtClean="0"/>
              <a:t>,</a:t>
            </a:r>
            <a:r>
              <a:rPr lang="en-US" sz="2000" b="1" dirty="0" err="1" smtClean="0"/>
              <a:t>twitter</a:t>
            </a:r>
            <a:r>
              <a:rPr lang="en-US" sz="2000" dirty="0" smtClean="0"/>
              <a:t>,</a:t>
            </a:r>
            <a:r>
              <a:rPr lang="en-US" sz="2000" b="1" dirty="0" smtClean="0"/>
              <a:t> </a:t>
            </a:r>
            <a:r>
              <a:rPr lang="en-US" sz="2000" b="1" dirty="0" err="1" smtClean="0"/>
              <a:t>google</a:t>
            </a:r>
            <a:r>
              <a:rPr lang="en-US" sz="2000" b="1" dirty="0" smtClean="0"/>
              <a:t> map</a:t>
            </a:r>
            <a:r>
              <a:rPr lang="en-US" sz="2000" dirty="0" smtClean="0"/>
              <a:t>, </a:t>
            </a:r>
            <a:r>
              <a:rPr lang="en-US" sz="2000" b="1" dirty="0" err="1" smtClean="0"/>
              <a:t>youtube</a:t>
            </a:r>
            <a:r>
              <a:rPr lang="en-US" sz="2000" dirty="0" smtClean="0"/>
              <a:t> etc.</a:t>
            </a:r>
          </a:p>
          <a:p>
            <a:endParaRPr lang="en-US" sz="2000"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pPr algn="ctr"/>
            <a:r>
              <a:rPr lang="en-US" sz="2800" dirty="0" smtClean="0"/>
              <a:t>How AJAX Works</a:t>
            </a:r>
            <a:br>
              <a:rPr lang="en-US" sz="2800" dirty="0" smtClean="0"/>
            </a:br>
            <a:endParaRPr lang="en-US" sz="2800" dirty="0"/>
          </a:p>
        </p:txBody>
      </p:sp>
      <p:pic>
        <p:nvPicPr>
          <p:cNvPr id="1026" name="Picture 2" descr="C:\Users\student\Desktop\pic_ajax.gif"/>
          <p:cNvPicPr>
            <a:picLocks noGrp="1" noChangeAspect="1" noChangeArrowheads="1"/>
          </p:cNvPicPr>
          <p:nvPr>
            <p:ph idx="1"/>
          </p:nvPr>
        </p:nvPicPr>
        <p:blipFill>
          <a:blip r:embed="rId2" cstate="print"/>
          <a:srcRect/>
          <a:stretch>
            <a:fillRect/>
          </a:stretch>
        </p:blipFill>
        <p:spPr bwMode="auto">
          <a:xfrm>
            <a:off x="1143001" y="1371600"/>
            <a:ext cx="6934200" cy="3867150"/>
          </a:xfrm>
          <a:prstGeom prst="rect">
            <a:avLst/>
          </a:prstGeom>
          <a:noFill/>
        </p:spPr>
      </p:pic>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762000"/>
            <a:ext cx="8229600" cy="5562600"/>
          </a:xfrm>
        </p:spPr>
        <p:txBody>
          <a:bodyPr/>
          <a:lstStyle/>
          <a:p>
            <a:r>
              <a:rPr lang="en-US" dirty="0" smtClean="0"/>
              <a:t>1. An event occurs in a web page (the page is loaded, a button is clicked)</a:t>
            </a:r>
          </a:p>
          <a:p>
            <a:r>
              <a:rPr lang="en-US" dirty="0" smtClean="0"/>
              <a:t>2. An </a:t>
            </a:r>
            <a:r>
              <a:rPr lang="en-US" dirty="0" err="1" smtClean="0"/>
              <a:t>XMLHttpRequest</a:t>
            </a:r>
            <a:r>
              <a:rPr lang="en-US" dirty="0" smtClean="0"/>
              <a:t> object is created by JavaScript</a:t>
            </a:r>
          </a:p>
          <a:p>
            <a:r>
              <a:rPr lang="en-US" dirty="0" smtClean="0"/>
              <a:t>3. The </a:t>
            </a:r>
            <a:r>
              <a:rPr lang="en-US" dirty="0" err="1" smtClean="0"/>
              <a:t>XMLHttpRequest</a:t>
            </a:r>
            <a:r>
              <a:rPr lang="en-US" dirty="0" smtClean="0"/>
              <a:t> object sends a request to a web server</a:t>
            </a:r>
          </a:p>
          <a:p>
            <a:r>
              <a:rPr lang="en-US" dirty="0" smtClean="0"/>
              <a:t>4. The server processes the request</a:t>
            </a:r>
          </a:p>
          <a:p>
            <a:r>
              <a:rPr lang="en-US" dirty="0" smtClean="0"/>
              <a:t>5. The server sends a response back to the web page</a:t>
            </a:r>
          </a:p>
          <a:p>
            <a:r>
              <a:rPr lang="en-US" dirty="0" smtClean="0"/>
              <a:t>6. The response is read by JavaScript</a:t>
            </a:r>
          </a:p>
          <a:p>
            <a:r>
              <a:rPr lang="en-US" dirty="0" smtClean="0"/>
              <a:t>7. Proper action (like page update) is performed by JavaScript</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229600" cy="6096000"/>
          </a:xfrm>
        </p:spPr>
        <p:txBody>
          <a:bodyPr>
            <a:normAutofit fontScale="92500" lnSpcReduction="10000"/>
          </a:bodyPr>
          <a:lstStyle/>
          <a:p>
            <a:r>
              <a:rPr lang="en-US" sz="2000" b="1" u="sng" dirty="0"/>
              <a:t>External </a:t>
            </a:r>
            <a:r>
              <a:rPr lang="en-US" sz="2000" b="1" u="sng" dirty="0" err="1"/>
              <a:t>Javascript</a:t>
            </a:r>
            <a:r>
              <a:rPr lang="en-US" sz="2000" b="1" u="sng" dirty="0"/>
              <a:t> </a:t>
            </a:r>
            <a:r>
              <a:rPr lang="en-US" sz="2000" b="1" dirty="0"/>
              <a:t>: </a:t>
            </a:r>
            <a:r>
              <a:rPr lang="en-US" sz="2000" dirty="0"/>
              <a:t>JavaScript code are stored in separate external file using the .</a:t>
            </a:r>
            <a:r>
              <a:rPr lang="en-US" sz="2000" dirty="0" err="1"/>
              <a:t>js</a:t>
            </a:r>
            <a:r>
              <a:rPr lang="en-US" sz="2000" dirty="0"/>
              <a:t> extension (Ex: external.js</a:t>
            </a:r>
            <a:r>
              <a:rPr lang="en-US" sz="2000" dirty="0" smtClean="0"/>
              <a:t>).</a:t>
            </a:r>
            <a:endParaRPr lang="en-US" sz="2000" dirty="0"/>
          </a:p>
          <a:p>
            <a:r>
              <a:rPr lang="en-US" sz="2000" dirty="0"/>
              <a:t>In the HTML file, the &lt;script&gt; tag can also be used to indicate the location of a JavaScript file. The </a:t>
            </a:r>
            <a:r>
              <a:rPr lang="en-US" sz="2000" dirty="0" err="1"/>
              <a:t>src</a:t>
            </a:r>
            <a:r>
              <a:rPr lang="en-US" sz="2000" dirty="0"/>
              <a:t> attribute is assigned the path and filename of the file.</a:t>
            </a:r>
          </a:p>
          <a:p>
            <a:r>
              <a:rPr lang="en-US" sz="2000" b="1" dirty="0"/>
              <a:t>external.js</a:t>
            </a:r>
          </a:p>
          <a:p>
            <a:pPr marL="0" indent="0">
              <a:buNone/>
            </a:pPr>
            <a:r>
              <a:rPr lang="en-US" sz="2000" dirty="0" smtClean="0"/>
              <a:t>  </a:t>
            </a:r>
            <a:r>
              <a:rPr lang="en-US" sz="2000" dirty="0" err="1" smtClean="0"/>
              <a:t>document.write</a:t>
            </a:r>
            <a:r>
              <a:rPr lang="en-US" sz="2000" dirty="0"/>
              <a:t>("This is External </a:t>
            </a:r>
            <a:r>
              <a:rPr lang="en-US" sz="2000" dirty="0" err="1"/>
              <a:t>Javascript</a:t>
            </a:r>
            <a:r>
              <a:rPr lang="en-US" sz="2000" dirty="0"/>
              <a:t> Example</a:t>
            </a:r>
            <a:r>
              <a:rPr lang="en-US" sz="2000" dirty="0" smtClean="0"/>
              <a:t>.!!!");</a:t>
            </a:r>
          </a:p>
          <a:p>
            <a:r>
              <a:rPr lang="en-US" sz="2000" b="1" dirty="0" smtClean="0"/>
              <a:t>Example:</a:t>
            </a:r>
          </a:p>
          <a:p>
            <a:pPr marL="0" lvl="0" indent="0">
              <a:buNone/>
            </a:pPr>
            <a:r>
              <a:rPr lang="en-US" sz="2000" dirty="0">
                <a:solidFill>
                  <a:srgbClr val="A67F59"/>
                </a:solidFill>
                <a:latin typeface="Consolas" panose="020B0609020204030204" pitchFamily="49" charset="0"/>
              </a:rPr>
              <a:t>&lt;</a:t>
            </a:r>
            <a:r>
              <a:rPr lang="en-US" sz="2000" dirty="0">
                <a:solidFill>
                  <a:srgbClr val="000000"/>
                </a:solidFill>
                <a:latin typeface="Consolas" panose="020B0609020204030204" pitchFamily="49" charset="0"/>
              </a:rPr>
              <a:t>html</a:t>
            </a:r>
            <a:r>
              <a:rPr lang="en-US" sz="2000" dirty="0" smtClean="0">
                <a:solidFill>
                  <a:srgbClr val="A67F59"/>
                </a:solidFill>
                <a:latin typeface="Consolas" panose="020B0609020204030204" pitchFamily="49" charset="0"/>
              </a:rPr>
              <a:t>&gt;</a:t>
            </a:r>
          </a:p>
          <a:p>
            <a:pPr marL="0" lvl="0" indent="0">
              <a:buNone/>
            </a:pPr>
            <a:r>
              <a:rPr lang="en-US" sz="2000" dirty="0" smtClean="0">
                <a:solidFill>
                  <a:srgbClr val="000000"/>
                </a:solidFill>
                <a:latin typeface="Consolas" panose="020B0609020204030204" pitchFamily="49" charset="0"/>
              </a:rPr>
              <a:t> </a:t>
            </a:r>
            <a:r>
              <a:rPr lang="en-US" sz="2000" dirty="0">
                <a:solidFill>
                  <a:srgbClr val="A67F59"/>
                </a:solidFill>
                <a:latin typeface="Consolas" panose="020B0609020204030204" pitchFamily="49" charset="0"/>
              </a:rPr>
              <a:t>&lt;</a:t>
            </a:r>
            <a:r>
              <a:rPr lang="en-US" sz="2000" dirty="0">
                <a:solidFill>
                  <a:srgbClr val="000000"/>
                </a:solidFill>
                <a:latin typeface="Consolas" panose="020B0609020204030204" pitchFamily="49" charset="0"/>
              </a:rPr>
              <a:t>head</a:t>
            </a:r>
            <a:r>
              <a:rPr lang="en-US" sz="2000" dirty="0" smtClean="0">
                <a:solidFill>
                  <a:srgbClr val="A67F59"/>
                </a:solidFill>
                <a:latin typeface="Consolas" panose="020B0609020204030204" pitchFamily="49" charset="0"/>
              </a:rPr>
              <a:t>&gt;</a:t>
            </a:r>
          </a:p>
          <a:p>
            <a:pPr marL="0" lvl="0" indent="0">
              <a:buNone/>
            </a:pPr>
            <a:r>
              <a:rPr lang="en-US" sz="2000" dirty="0" smtClean="0">
                <a:solidFill>
                  <a:srgbClr val="000000"/>
                </a:solidFill>
                <a:latin typeface="Consolas" panose="020B0609020204030204" pitchFamily="49" charset="0"/>
              </a:rPr>
              <a:t> </a:t>
            </a:r>
            <a:r>
              <a:rPr lang="en-US" sz="2000" dirty="0">
                <a:solidFill>
                  <a:srgbClr val="A67F59"/>
                </a:solidFill>
                <a:latin typeface="Consolas" panose="020B0609020204030204" pitchFamily="49" charset="0"/>
              </a:rPr>
              <a:t>&lt;</a:t>
            </a:r>
            <a:r>
              <a:rPr lang="en-US" sz="2000" dirty="0">
                <a:solidFill>
                  <a:srgbClr val="000000"/>
                </a:solidFill>
                <a:latin typeface="Consolas" panose="020B0609020204030204" pitchFamily="49" charset="0"/>
              </a:rPr>
              <a:t>title</a:t>
            </a:r>
            <a:r>
              <a:rPr lang="en-US" sz="2000" dirty="0">
                <a:solidFill>
                  <a:srgbClr val="A67F59"/>
                </a:solidFill>
                <a:latin typeface="Consolas" panose="020B0609020204030204" pitchFamily="49" charset="0"/>
              </a:rPr>
              <a:t>&gt;</a:t>
            </a:r>
            <a:r>
              <a:rPr lang="en-US" sz="2000" dirty="0">
                <a:solidFill>
                  <a:srgbClr val="000000"/>
                </a:solidFill>
                <a:latin typeface="Consolas" panose="020B0609020204030204" pitchFamily="49" charset="0"/>
              </a:rPr>
              <a:t>External JavaScript</a:t>
            </a:r>
            <a:r>
              <a:rPr lang="en-US" sz="2000" dirty="0">
                <a:solidFill>
                  <a:srgbClr val="A67F59"/>
                </a:solidFill>
                <a:latin typeface="Consolas" panose="020B0609020204030204" pitchFamily="49" charset="0"/>
              </a:rPr>
              <a:t>&lt;/</a:t>
            </a:r>
            <a:r>
              <a:rPr lang="en-US" sz="2000" dirty="0">
                <a:solidFill>
                  <a:srgbClr val="000000"/>
                </a:solidFill>
                <a:latin typeface="Consolas" panose="020B0609020204030204" pitchFamily="49" charset="0"/>
              </a:rPr>
              <a:t>title</a:t>
            </a:r>
            <a:r>
              <a:rPr lang="en-US" sz="2000" dirty="0">
                <a:solidFill>
                  <a:srgbClr val="A67F59"/>
                </a:solidFill>
                <a:latin typeface="Consolas" panose="020B0609020204030204" pitchFamily="49" charset="0"/>
              </a:rPr>
              <a:t>&gt;</a:t>
            </a:r>
            <a:r>
              <a:rPr lang="en-US" sz="2000" dirty="0">
                <a:solidFill>
                  <a:srgbClr val="000000"/>
                </a:solidFill>
                <a:latin typeface="Consolas" panose="020B0609020204030204" pitchFamily="49" charset="0"/>
              </a:rPr>
              <a:t> </a:t>
            </a:r>
            <a:endParaRPr lang="en-US" sz="2000" dirty="0" smtClean="0">
              <a:solidFill>
                <a:srgbClr val="000000"/>
              </a:solidFill>
              <a:latin typeface="Consolas" panose="020B0609020204030204" pitchFamily="49" charset="0"/>
            </a:endParaRPr>
          </a:p>
          <a:p>
            <a:pPr marL="0" lvl="0" indent="0">
              <a:buNone/>
            </a:pPr>
            <a:r>
              <a:rPr lang="en-US" sz="2000" dirty="0" smtClean="0">
                <a:solidFill>
                  <a:srgbClr val="A67F59"/>
                </a:solidFill>
                <a:latin typeface="Consolas" panose="020B0609020204030204" pitchFamily="49" charset="0"/>
              </a:rPr>
              <a:t>&lt;</a:t>
            </a:r>
            <a:r>
              <a:rPr lang="en-US" sz="2000" dirty="0">
                <a:solidFill>
                  <a:srgbClr val="000000"/>
                </a:solidFill>
                <a:latin typeface="Consolas" panose="020B0609020204030204" pitchFamily="49" charset="0"/>
              </a:rPr>
              <a:t>script type</a:t>
            </a:r>
            <a:r>
              <a:rPr lang="en-US" sz="2000" dirty="0">
                <a:solidFill>
                  <a:srgbClr val="A67F59"/>
                </a:solidFill>
                <a:latin typeface="Consolas" panose="020B0609020204030204" pitchFamily="49" charset="0"/>
              </a:rPr>
              <a:t>=</a:t>
            </a:r>
            <a:r>
              <a:rPr lang="en-US" sz="2000" dirty="0">
                <a:solidFill>
                  <a:srgbClr val="669900"/>
                </a:solidFill>
                <a:latin typeface="Consolas" panose="020B0609020204030204" pitchFamily="49" charset="0"/>
              </a:rPr>
              <a:t>"text/</a:t>
            </a:r>
            <a:r>
              <a:rPr lang="en-US" sz="2000" dirty="0" err="1">
                <a:solidFill>
                  <a:srgbClr val="669900"/>
                </a:solidFill>
                <a:latin typeface="Consolas" panose="020B0609020204030204" pitchFamily="49" charset="0"/>
              </a:rPr>
              <a:t>javascript</a:t>
            </a:r>
            <a:r>
              <a:rPr lang="en-US" sz="2000" dirty="0">
                <a:solidFill>
                  <a:srgbClr val="66990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src</a:t>
            </a:r>
            <a:r>
              <a:rPr lang="en-US" sz="2000" dirty="0">
                <a:solidFill>
                  <a:srgbClr val="A67F59"/>
                </a:solidFill>
                <a:latin typeface="Consolas" panose="020B0609020204030204" pitchFamily="49" charset="0"/>
              </a:rPr>
              <a:t>=</a:t>
            </a:r>
            <a:r>
              <a:rPr lang="en-US" sz="2000" dirty="0">
                <a:solidFill>
                  <a:srgbClr val="669900"/>
                </a:solidFill>
                <a:latin typeface="Consolas" panose="020B0609020204030204" pitchFamily="49" charset="0"/>
              </a:rPr>
              <a:t>"external.js</a:t>
            </a:r>
            <a:r>
              <a:rPr lang="en-US" sz="2000" dirty="0" smtClean="0">
                <a:solidFill>
                  <a:srgbClr val="669900"/>
                </a:solidFill>
                <a:latin typeface="Consolas" panose="020B0609020204030204" pitchFamily="49" charset="0"/>
              </a:rPr>
              <a:t>"</a:t>
            </a:r>
            <a:r>
              <a:rPr lang="en-US" sz="2000" dirty="0" smtClean="0">
                <a:solidFill>
                  <a:srgbClr val="A67F59"/>
                </a:solidFill>
                <a:latin typeface="Consolas" panose="020B0609020204030204" pitchFamily="49" charset="0"/>
              </a:rPr>
              <a:t>&gt;</a:t>
            </a:r>
          </a:p>
          <a:p>
            <a:pPr marL="0" lvl="0" indent="0">
              <a:buNone/>
            </a:pPr>
            <a:r>
              <a:rPr lang="en-US" sz="2000" dirty="0" smtClean="0">
                <a:solidFill>
                  <a:srgbClr val="A67F59"/>
                </a:solidFill>
                <a:latin typeface="Consolas" panose="020B0609020204030204" pitchFamily="49" charset="0"/>
              </a:rPr>
              <a:t>&lt;/</a:t>
            </a:r>
            <a:r>
              <a:rPr lang="en-US" sz="2000" dirty="0">
                <a:solidFill>
                  <a:srgbClr val="000000"/>
                </a:solidFill>
                <a:latin typeface="Consolas" panose="020B0609020204030204" pitchFamily="49" charset="0"/>
              </a:rPr>
              <a:t>script</a:t>
            </a:r>
            <a:r>
              <a:rPr lang="en-US" sz="2000" dirty="0" smtClean="0">
                <a:solidFill>
                  <a:srgbClr val="A67F59"/>
                </a:solidFill>
                <a:latin typeface="Consolas" panose="020B0609020204030204" pitchFamily="49" charset="0"/>
              </a:rPr>
              <a:t>&gt;</a:t>
            </a:r>
          </a:p>
          <a:p>
            <a:pPr marL="0" lvl="0" indent="0">
              <a:buNone/>
            </a:pPr>
            <a:r>
              <a:rPr lang="en-US" sz="2000" dirty="0" smtClean="0">
                <a:solidFill>
                  <a:srgbClr val="000000"/>
                </a:solidFill>
                <a:latin typeface="Consolas" panose="020B0609020204030204" pitchFamily="49" charset="0"/>
              </a:rPr>
              <a:t> </a:t>
            </a:r>
            <a:r>
              <a:rPr lang="en-US" sz="2000" dirty="0">
                <a:solidFill>
                  <a:srgbClr val="A67F59"/>
                </a:solidFill>
                <a:latin typeface="Consolas" panose="020B0609020204030204" pitchFamily="49" charset="0"/>
              </a:rPr>
              <a:t>&lt;/</a:t>
            </a:r>
            <a:r>
              <a:rPr lang="en-US" sz="2000" dirty="0">
                <a:solidFill>
                  <a:srgbClr val="000000"/>
                </a:solidFill>
                <a:latin typeface="Consolas" panose="020B0609020204030204" pitchFamily="49" charset="0"/>
              </a:rPr>
              <a:t>head</a:t>
            </a:r>
            <a:r>
              <a:rPr lang="en-US" sz="2000" dirty="0">
                <a:solidFill>
                  <a:srgbClr val="A67F59"/>
                </a:solidFill>
                <a:latin typeface="Consolas" panose="020B0609020204030204" pitchFamily="49" charset="0"/>
              </a:rPr>
              <a:t>&gt;</a:t>
            </a:r>
            <a:r>
              <a:rPr lang="en-US" sz="2000" dirty="0">
                <a:solidFill>
                  <a:srgbClr val="000000"/>
                </a:solidFill>
                <a:latin typeface="Consolas" panose="020B0609020204030204" pitchFamily="49" charset="0"/>
              </a:rPr>
              <a:t> </a:t>
            </a:r>
            <a:endParaRPr lang="en-US" sz="2000" dirty="0" smtClean="0">
              <a:solidFill>
                <a:srgbClr val="000000"/>
              </a:solidFill>
              <a:latin typeface="Consolas" panose="020B0609020204030204" pitchFamily="49" charset="0"/>
            </a:endParaRPr>
          </a:p>
          <a:p>
            <a:pPr marL="0" lvl="0" indent="0">
              <a:buNone/>
            </a:pPr>
            <a:r>
              <a:rPr lang="en-US" sz="2000" dirty="0" smtClean="0">
                <a:solidFill>
                  <a:srgbClr val="A67F59"/>
                </a:solidFill>
                <a:latin typeface="Consolas" panose="020B0609020204030204" pitchFamily="49" charset="0"/>
              </a:rPr>
              <a:t>&lt;</a:t>
            </a:r>
            <a:r>
              <a:rPr lang="en-US" sz="2000" dirty="0">
                <a:solidFill>
                  <a:srgbClr val="000000"/>
                </a:solidFill>
                <a:latin typeface="Consolas" panose="020B0609020204030204" pitchFamily="49" charset="0"/>
              </a:rPr>
              <a:t>body</a:t>
            </a:r>
            <a:r>
              <a:rPr lang="en-US" sz="2000" dirty="0" smtClean="0">
                <a:solidFill>
                  <a:srgbClr val="A67F59"/>
                </a:solidFill>
                <a:latin typeface="Consolas" panose="020B0609020204030204" pitchFamily="49" charset="0"/>
              </a:rPr>
              <a:t>&gt;</a:t>
            </a:r>
          </a:p>
          <a:p>
            <a:pPr marL="0" lvl="0" indent="0">
              <a:buNone/>
            </a:pPr>
            <a:r>
              <a:rPr lang="en-US" sz="2000" dirty="0" smtClean="0">
                <a:solidFill>
                  <a:srgbClr val="000000"/>
                </a:solidFill>
                <a:latin typeface="Consolas" panose="020B0609020204030204" pitchFamily="49" charset="0"/>
              </a:rPr>
              <a:t> </a:t>
            </a:r>
            <a:r>
              <a:rPr lang="en-US" sz="2000" dirty="0">
                <a:solidFill>
                  <a:srgbClr val="A67F59"/>
                </a:solidFill>
                <a:latin typeface="Consolas" panose="020B0609020204030204" pitchFamily="49" charset="0"/>
              </a:rPr>
              <a:t>&lt;/</a:t>
            </a:r>
            <a:r>
              <a:rPr lang="en-US" sz="2000" dirty="0">
                <a:solidFill>
                  <a:srgbClr val="000000"/>
                </a:solidFill>
                <a:latin typeface="Consolas" panose="020B0609020204030204" pitchFamily="49" charset="0"/>
              </a:rPr>
              <a:t>body</a:t>
            </a:r>
            <a:r>
              <a:rPr lang="en-US" sz="2000" dirty="0">
                <a:solidFill>
                  <a:srgbClr val="A67F59"/>
                </a:solidFill>
                <a:latin typeface="Consolas" panose="020B0609020204030204" pitchFamily="49" charset="0"/>
              </a:rPr>
              <a:t>&gt;</a:t>
            </a:r>
            <a:r>
              <a:rPr lang="en-US" sz="2000" dirty="0">
                <a:solidFill>
                  <a:srgbClr val="000000"/>
                </a:solidFill>
                <a:latin typeface="Consolas" panose="020B0609020204030204" pitchFamily="49" charset="0"/>
              </a:rPr>
              <a:t> </a:t>
            </a:r>
            <a:endParaRPr lang="en-US" sz="2000" dirty="0" smtClean="0">
              <a:solidFill>
                <a:srgbClr val="000000"/>
              </a:solidFill>
              <a:latin typeface="Consolas" panose="020B0609020204030204" pitchFamily="49" charset="0"/>
            </a:endParaRPr>
          </a:p>
          <a:p>
            <a:pPr marL="0" lvl="0" indent="0">
              <a:buNone/>
            </a:pPr>
            <a:r>
              <a:rPr lang="en-US" sz="2000" dirty="0" smtClean="0">
                <a:solidFill>
                  <a:srgbClr val="A67F59"/>
                </a:solidFill>
                <a:latin typeface="Consolas" panose="020B0609020204030204" pitchFamily="49" charset="0"/>
              </a:rPr>
              <a:t>&lt;/</a:t>
            </a:r>
            <a:r>
              <a:rPr lang="en-US" sz="2000" dirty="0">
                <a:solidFill>
                  <a:srgbClr val="000000"/>
                </a:solidFill>
                <a:latin typeface="Consolas" panose="020B0609020204030204" pitchFamily="49" charset="0"/>
              </a:rPr>
              <a:t>html</a:t>
            </a:r>
            <a:r>
              <a:rPr lang="en-US" sz="2000" dirty="0" smtClean="0">
                <a:solidFill>
                  <a:srgbClr val="A67F59"/>
                </a:solidFill>
                <a:latin typeface="Consolas" panose="020B0609020204030204" pitchFamily="49" charset="0"/>
              </a:rPr>
              <a:t>&gt;</a:t>
            </a:r>
          </a:p>
          <a:p>
            <a:r>
              <a:rPr lang="en-US" sz="2000" b="1" dirty="0"/>
              <a:t>Output :</a:t>
            </a:r>
          </a:p>
          <a:p>
            <a:pPr marL="0" indent="0">
              <a:buNone/>
            </a:pPr>
            <a:r>
              <a:rPr lang="en-US" sz="2000" dirty="0" smtClean="0"/>
              <a:t>  This </a:t>
            </a:r>
            <a:r>
              <a:rPr lang="en-US" sz="2000" dirty="0"/>
              <a:t>is External </a:t>
            </a:r>
            <a:r>
              <a:rPr lang="en-US" sz="2000" dirty="0" err="1"/>
              <a:t>Javascript</a:t>
            </a:r>
            <a:r>
              <a:rPr lang="en-US" sz="2000" dirty="0"/>
              <a:t> Example.!!!</a:t>
            </a:r>
          </a:p>
          <a:p>
            <a:pPr marL="0" lvl="0" indent="0">
              <a:buNone/>
            </a:pPr>
            <a:endParaRPr lang="en-US" sz="2000" dirty="0" smtClean="0">
              <a:solidFill>
                <a:srgbClr val="A67F59"/>
              </a:solidFill>
              <a:latin typeface="Consolas" panose="020B0609020204030204" pitchFamily="49" charset="0"/>
            </a:endParaRPr>
          </a:p>
          <a:p>
            <a:pPr marL="0" lvl="0" indent="0">
              <a:buNone/>
            </a:pPr>
            <a:endParaRPr lang="en-US" sz="4400" dirty="0">
              <a:latin typeface="Arial" panose="020B0604020202020204" pitchFamily="34" charset="0"/>
            </a:endParaRPr>
          </a:p>
          <a:p>
            <a:endParaRPr lang="en-US" sz="2000" dirty="0"/>
          </a:p>
          <a:p>
            <a:endParaRPr lang="en-US" sz="2000"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100" dirty="0" smtClean="0"/>
              <a:t>AJAX - The </a:t>
            </a:r>
            <a:r>
              <a:rPr lang="en-US" sz="3100" dirty="0" err="1" smtClean="0"/>
              <a:t>XMLHttpRequest</a:t>
            </a:r>
            <a:r>
              <a:rPr lang="en-US" sz="3100" dirty="0" smtClean="0"/>
              <a:t> Object</a:t>
            </a:r>
            <a:r>
              <a:rPr lang="en-US" dirty="0" smtClean="0"/>
              <a:t/>
            </a:r>
            <a:br>
              <a:rPr lang="en-US" dirty="0" smtClean="0"/>
            </a:br>
            <a:endParaRPr lang="en-US" dirty="0"/>
          </a:p>
        </p:txBody>
      </p:sp>
      <p:sp>
        <p:nvSpPr>
          <p:cNvPr id="3" name="Content Placeholder 2"/>
          <p:cNvSpPr>
            <a:spLocks noGrp="1"/>
          </p:cNvSpPr>
          <p:nvPr>
            <p:ph idx="1"/>
          </p:nvPr>
        </p:nvSpPr>
        <p:spPr>
          <a:xfrm>
            <a:off x="457200" y="1371600"/>
            <a:ext cx="8229600" cy="4953000"/>
          </a:xfrm>
        </p:spPr>
        <p:txBody>
          <a:bodyPr>
            <a:normAutofit/>
          </a:bodyPr>
          <a:lstStyle/>
          <a:p>
            <a:r>
              <a:rPr lang="en-US" sz="2000" dirty="0" smtClean="0"/>
              <a:t>The keystone of AJAX is the </a:t>
            </a:r>
            <a:r>
              <a:rPr lang="en-US" sz="2000" dirty="0" err="1" smtClean="0"/>
              <a:t>XMLHttpRequest</a:t>
            </a:r>
            <a:r>
              <a:rPr lang="en-US" sz="2000" dirty="0" smtClean="0"/>
              <a:t> object.</a:t>
            </a:r>
          </a:p>
          <a:p>
            <a:r>
              <a:rPr lang="en-US" sz="2000" dirty="0" smtClean="0"/>
              <a:t>All modern browsers support the </a:t>
            </a:r>
            <a:r>
              <a:rPr lang="en-US" sz="2000" dirty="0" err="1" smtClean="0"/>
              <a:t>XMLHttpRequest</a:t>
            </a:r>
            <a:r>
              <a:rPr lang="en-US" sz="2000" dirty="0" smtClean="0"/>
              <a:t> object.</a:t>
            </a:r>
          </a:p>
          <a:p>
            <a:r>
              <a:rPr lang="en-US" sz="2000" dirty="0" smtClean="0"/>
              <a:t>The </a:t>
            </a:r>
            <a:r>
              <a:rPr lang="en-US" sz="2000" dirty="0" err="1" smtClean="0"/>
              <a:t>XMLHttpRequest</a:t>
            </a:r>
            <a:r>
              <a:rPr lang="en-US" sz="2000" dirty="0" smtClean="0"/>
              <a:t> object can be used to exchange data with a web server behind the scenes. This means that it is possible to update parts of a web page, without reloading the whole page.</a:t>
            </a:r>
          </a:p>
          <a:p>
            <a:pPr>
              <a:buNone/>
            </a:pPr>
            <a:r>
              <a:rPr lang="en-US" sz="2000" dirty="0" smtClean="0"/>
              <a:t> </a:t>
            </a:r>
            <a:r>
              <a:rPr lang="en-US" sz="2000" b="1" dirty="0" smtClean="0"/>
              <a:t>Create an </a:t>
            </a:r>
            <a:r>
              <a:rPr lang="en-US" sz="2000" b="1" dirty="0" err="1" smtClean="0"/>
              <a:t>XMLHttpRequest</a:t>
            </a:r>
            <a:r>
              <a:rPr lang="en-US" sz="2000" b="1" dirty="0" smtClean="0"/>
              <a:t> Object:</a:t>
            </a:r>
          </a:p>
          <a:p>
            <a:r>
              <a:rPr lang="en-US" sz="2000" dirty="0" smtClean="0"/>
              <a:t>All modern browsers (Chrome, Firefox, IE7+, Edge, Safari, Opera) have a built-in </a:t>
            </a:r>
            <a:r>
              <a:rPr lang="en-US" sz="2000" dirty="0" err="1" smtClean="0"/>
              <a:t>XMLHttpRequest</a:t>
            </a:r>
            <a:r>
              <a:rPr lang="en-US" sz="2000" dirty="0" smtClean="0"/>
              <a:t> object.</a:t>
            </a:r>
          </a:p>
          <a:p>
            <a:r>
              <a:rPr lang="en-US" sz="2000" b="1" dirty="0" smtClean="0"/>
              <a:t>Syntax for creating an </a:t>
            </a:r>
            <a:r>
              <a:rPr lang="en-US" sz="2000" b="1" dirty="0" err="1" smtClean="0"/>
              <a:t>XMLHttpRequest</a:t>
            </a:r>
            <a:r>
              <a:rPr lang="en-US" sz="2000" b="1" dirty="0" smtClean="0"/>
              <a:t> object:</a:t>
            </a:r>
          </a:p>
          <a:p>
            <a:pPr>
              <a:buNone/>
            </a:pPr>
            <a:r>
              <a:rPr lang="en-US" sz="2000" i="1" dirty="0" smtClean="0"/>
              <a:t>            variable </a:t>
            </a:r>
            <a:r>
              <a:rPr lang="en-US" sz="2000" dirty="0" smtClean="0"/>
              <a:t>= new </a:t>
            </a:r>
            <a:r>
              <a:rPr lang="en-US" sz="2000" dirty="0" err="1" smtClean="0"/>
              <a:t>XMLHttpRequest</a:t>
            </a:r>
            <a:r>
              <a:rPr lang="en-US" sz="2000" dirty="0" smtClean="0"/>
              <a:t>();</a:t>
            </a:r>
          </a:p>
          <a:p>
            <a:endParaRPr lang="en-US" sz="2000"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381000"/>
            <a:ext cx="8229600" cy="6248400"/>
          </a:xfrm>
        </p:spPr>
        <p:txBody>
          <a:bodyPr>
            <a:normAutofit fontScale="55000" lnSpcReduction="20000"/>
          </a:bodyPr>
          <a:lstStyle/>
          <a:p>
            <a:pPr marL="0" indent="0">
              <a:buNone/>
            </a:pPr>
            <a:r>
              <a:rPr lang="en-US" sz="3600" b="1" dirty="0" smtClean="0"/>
              <a:t>Example:</a:t>
            </a:r>
          </a:p>
          <a:p>
            <a:pPr marL="0" indent="0">
              <a:buNone/>
            </a:pPr>
            <a:endParaRPr lang="en-US" dirty="0"/>
          </a:p>
          <a:p>
            <a:pPr marL="0" indent="0">
              <a:buNone/>
            </a:pPr>
            <a:r>
              <a:rPr lang="en-US" dirty="0" smtClean="0"/>
              <a:t>&lt;!DOCTYPE html&gt;</a:t>
            </a:r>
          </a:p>
          <a:p>
            <a:pPr marL="0" indent="0">
              <a:buNone/>
            </a:pPr>
            <a:r>
              <a:rPr lang="en-US" dirty="0" smtClean="0"/>
              <a:t>&lt;html&gt;</a:t>
            </a:r>
          </a:p>
          <a:p>
            <a:pPr marL="0" indent="0">
              <a:buNone/>
            </a:pPr>
            <a:r>
              <a:rPr lang="en-US" dirty="0" smtClean="0"/>
              <a:t>&lt;body&gt;</a:t>
            </a:r>
          </a:p>
          <a:p>
            <a:endParaRPr lang="en-US" dirty="0" smtClean="0"/>
          </a:p>
          <a:p>
            <a:pPr marL="0" indent="0">
              <a:buNone/>
            </a:pPr>
            <a:r>
              <a:rPr lang="en-US" dirty="0" smtClean="0"/>
              <a:t>&lt;h2&gt;The </a:t>
            </a:r>
            <a:r>
              <a:rPr lang="en-US" dirty="0" err="1" smtClean="0"/>
              <a:t>XMLHttpRequest</a:t>
            </a:r>
            <a:r>
              <a:rPr lang="en-US" dirty="0" smtClean="0"/>
              <a:t> Object&lt;/h2&gt;</a:t>
            </a:r>
          </a:p>
          <a:p>
            <a:endParaRPr lang="en-US" dirty="0" smtClean="0"/>
          </a:p>
          <a:p>
            <a:pPr marL="0" indent="0">
              <a:buNone/>
            </a:pPr>
            <a:r>
              <a:rPr lang="en-US" dirty="0" smtClean="0"/>
              <a:t>&lt;p id="demo"&gt;Let AJAX change this text.&lt;/p&gt;</a:t>
            </a:r>
          </a:p>
          <a:p>
            <a:endParaRPr lang="en-US" dirty="0" smtClean="0"/>
          </a:p>
          <a:p>
            <a:pPr marL="0" indent="0">
              <a:buNone/>
            </a:pPr>
            <a:r>
              <a:rPr lang="en-US" dirty="0" smtClean="0"/>
              <a:t>&lt;button type="button" </a:t>
            </a:r>
            <a:r>
              <a:rPr lang="en-US" dirty="0" err="1" smtClean="0"/>
              <a:t>onclick</a:t>
            </a:r>
            <a:r>
              <a:rPr lang="en-US" dirty="0" smtClean="0"/>
              <a:t>="</a:t>
            </a:r>
            <a:r>
              <a:rPr lang="en-US" dirty="0" err="1" smtClean="0"/>
              <a:t>loadDoc</a:t>
            </a:r>
            <a:r>
              <a:rPr lang="en-US" dirty="0" smtClean="0"/>
              <a:t>()"&gt;Change Content&lt;/button&gt;</a:t>
            </a:r>
          </a:p>
          <a:p>
            <a:endParaRPr lang="en-US" dirty="0" smtClean="0"/>
          </a:p>
          <a:p>
            <a:pPr marL="0" indent="0">
              <a:buNone/>
            </a:pPr>
            <a:r>
              <a:rPr lang="en-US" dirty="0" smtClean="0"/>
              <a:t>&lt;script&gt;</a:t>
            </a:r>
          </a:p>
          <a:p>
            <a:pPr marL="0" indent="0">
              <a:buNone/>
            </a:pPr>
            <a:r>
              <a:rPr lang="en-US" dirty="0" smtClean="0"/>
              <a:t>function </a:t>
            </a:r>
            <a:r>
              <a:rPr lang="en-US" dirty="0" err="1" smtClean="0"/>
              <a:t>loadDoc</a:t>
            </a:r>
            <a:r>
              <a:rPr lang="en-US" dirty="0" smtClean="0"/>
              <a:t>() {</a:t>
            </a:r>
          </a:p>
          <a:p>
            <a:pPr marL="0" indent="0">
              <a:buNone/>
            </a:pPr>
            <a:r>
              <a:rPr lang="en-US" dirty="0" smtClean="0"/>
              <a:t>  </a:t>
            </a:r>
            <a:r>
              <a:rPr lang="en-US" dirty="0" err="1" smtClean="0"/>
              <a:t>var</a:t>
            </a:r>
            <a:r>
              <a:rPr lang="en-US" dirty="0" smtClean="0"/>
              <a:t> </a:t>
            </a:r>
            <a:r>
              <a:rPr lang="en-US" dirty="0" err="1" smtClean="0"/>
              <a:t>xhttp</a:t>
            </a:r>
            <a:r>
              <a:rPr lang="en-US" dirty="0" smtClean="0"/>
              <a:t> = new </a:t>
            </a:r>
            <a:r>
              <a:rPr lang="en-US" dirty="0" err="1" smtClean="0"/>
              <a:t>XMLHttpRequest</a:t>
            </a:r>
            <a:r>
              <a:rPr lang="en-US" dirty="0" smtClean="0"/>
              <a:t>();</a:t>
            </a:r>
          </a:p>
          <a:p>
            <a:pPr marL="0" indent="0">
              <a:buNone/>
            </a:pPr>
            <a:r>
              <a:rPr lang="en-US" dirty="0" smtClean="0"/>
              <a:t>  </a:t>
            </a:r>
            <a:r>
              <a:rPr lang="en-US" dirty="0" err="1" smtClean="0"/>
              <a:t>xhttp.onreadystatechange</a:t>
            </a:r>
            <a:r>
              <a:rPr lang="en-US" dirty="0" smtClean="0"/>
              <a:t> = function() {</a:t>
            </a:r>
          </a:p>
          <a:p>
            <a:pPr marL="0" indent="0">
              <a:buNone/>
            </a:pPr>
            <a:r>
              <a:rPr lang="en-US" dirty="0" smtClean="0"/>
              <a:t>    if (</a:t>
            </a:r>
            <a:r>
              <a:rPr lang="en-US" dirty="0" err="1" smtClean="0"/>
              <a:t>this.readyState</a:t>
            </a:r>
            <a:r>
              <a:rPr lang="en-US" dirty="0" smtClean="0"/>
              <a:t> == 4 &amp;&amp; </a:t>
            </a:r>
            <a:r>
              <a:rPr lang="en-US" dirty="0" err="1" smtClean="0"/>
              <a:t>this.status</a:t>
            </a:r>
            <a:r>
              <a:rPr lang="en-US" dirty="0" smtClean="0"/>
              <a:t> == 200) {</a:t>
            </a:r>
          </a:p>
          <a:p>
            <a:pPr marL="0" indent="0">
              <a:buNone/>
            </a:pPr>
            <a:r>
              <a:rPr lang="en-US" dirty="0" smtClean="0"/>
              <a:t>      </a:t>
            </a:r>
            <a:r>
              <a:rPr lang="en-US" dirty="0" err="1" smtClean="0"/>
              <a:t>document.getElementById</a:t>
            </a:r>
            <a:r>
              <a:rPr lang="en-US" dirty="0" smtClean="0"/>
              <a:t>("demo").</a:t>
            </a:r>
            <a:r>
              <a:rPr lang="en-US" dirty="0" err="1" smtClean="0"/>
              <a:t>innerHTML</a:t>
            </a:r>
            <a:r>
              <a:rPr lang="en-US" dirty="0" smtClean="0"/>
              <a:t> = </a:t>
            </a:r>
            <a:r>
              <a:rPr lang="en-US" dirty="0" err="1" smtClean="0"/>
              <a:t>this.responseText</a:t>
            </a:r>
            <a:r>
              <a:rPr lang="en-US" dirty="0" smtClean="0"/>
              <a:t>;</a:t>
            </a:r>
          </a:p>
          <a:p>
            <a:pPr marL="0" indent="0">
              <a:buNone/>
            </a:pPr>
            <a:r>
              <a:rPr lang="en-US" dirty="0" smtClean="0"/>
              <a:t>    }</a:t>
            </a:r>
          </a:p>
          <a:p>
            <a:pPr marL="0" indent="0">
              <a:buNone/>
            </a:pPr>
            <a:r>
              <a:rPr lang="en-US" dirty="0" smtClean="0"/>
              <a:t>  };</a:t>
            </a:r>
          </a:p>
          <a:p>
            <a:pPr marL="0" indent="0">
              <a:buNone/>
            </a:pPr>
            <a:r>
              <a:rPr lang="en-US" dirty="0" smtClean="0"/>
              <a:t>  </a:t>
            </a:r>
            <a:r>
              <a:rPr lang="en-US" dirty="0" err="1" smtClean="0"/>
              <a:t>xhttp.open</a:t>
            </a:r>
            <a:r>
              <a:rPr lang="en-US" dirty="0" smtClean="0"/>
              <a:t>("GET", "ajax_info.txt", true);</a:t>
            </a:r>
          </a:p>
          <a:p>
            <a:pPr marL="0" indent="0">
              <a:buNone/>
            </a:pPr>
            <a:r>
              <a:rPr lang="en-US" dirty="0" smtClean="0"/>
              <a:t>  </a:t>
            </a:r>
            <a:r>
              <a:rPr lang="en-US" dirty="0" err="1" smtClean="0"/>
              <a:t>xhttp.send</a:t>
            </a:r>
            <a:r>
              <a:rPr lang="en-US" dirty="0" smtClean="0"/>
              <a:t>();</a:t>
            </a:r>
          </a:p>
          <a:p>
            <a:pPr marL="0" indent="0">
              <a:buNone/>
            </a:pPr>
            <a:r>
              <a:rPr lang="en-US" dirty="0" smtClean="0"/>
              <a:t>}</a:t>
            </a:r>
          </a:p>
          <a:p>
            <a:pPr marL="0" indent="0">
              <a:buNone/>
            </a:pPr>
            <a:r>
              <a:rPr lang="en-US" dirty="0" smtClean="0"/>
              <a:t>&lt;/script&gt;</a:t>
            </a:r>
          </a:p>
          <a:p>
            <a:endParaRPr lang="en-US" dirty="0" smtClean="0"/>
          </a:p>
          <a:p>
            <a:pPr marL="0" indent="0">
              <a:buNone/>
            </a:pPr>
            <a:r>
              <a:rPr lang="en-US" dirty="0" smtClean="0"/>
              <a:t>&lt;/body&gt;</a:t>
            </a:r>
          </a:p>
          <a:p>
            <a:pPr marL="0" indent="0">
              <a:buNone/>
            </a:pPr>
            <a:r>
              <a:rPr lang="en-US" dirty="0" smtClean="0"/>
              <a:t>&lt;/html&gt;</a:t>
            </a:r>
          </a:p>
          <a:p>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685800"/>
            <a:ext cx="8229600" cy="5638800"/>
          </a:xfrm>
        </p:spPr>
        <p:txBody>
          <a:bodyPr>
            <a:normAutofit fontScale="85000" lnSpcReduction="20000"/>
          </a:bodyPr>
          <a:lstStyle/>
          <a:p>
            <a:r>
              <a:rPr lang="en-US" sz="3100" b="1" dirty="0" smtClean="0"/>
              <a:t>Access Across Domains:</a:t>
            </a:r>
          </a:p>
          <a:p>
            <a:r>
              <a:rPr lang="en-US" dirty="0" smtClean="0"/>
              <a:t>For security reasons, modern browsers do not allow access across domains.</a:t>
            </a:r>
          </a:p>
          <a:p>
            <a:r>
              <a:rPr lang="en-US" dirty="0" smtClean="0"/>
              <a:t>This means that both the web page and the XML file it tries to load, must be located on the same server.</a:t>
            </a:r>
          </a:p>
          <a:p>
            <a:r>
              <a:rPr lang="en-US" dirty="0" smtClean="0"/>
              <a:t>If we  want to use the example above on one of your own web pages, the XML files you load must be located on your own server.</a:t>
            </a:r>
          </a:p>
          <a:p>
            <a:r>
              <a:rPr lang="en-US" sz="3100" b="1" dirty="0" smtClean="0"/>
              <a:t>Modern Browsers (Fetch API)</a:t>
            </a:r>
          </a:p>
          <a:p>
            <a:r>
              <a:rPr lang="en-US" dirty="0" smtClean="0"/>
              <a:t>Modern Browsers can use Fetch API instead of the </a:t>
            </a:r>
            <a:r>
              <a:rPr lang="en-US" dirty="0" err="1" smtClean="0"/>
              <a:t>XMLHttpRequest</a:t>
            </a:r>
            <a:r>
              <a:rPr lang="en-US" dirty="0" smtClean="0"/>
              <a:t> Object.</a:t>
            </a:r>
          </a:p>
          <a:p>
            <a:r>
              <a:rPr lang="en-US" dirty="0" smtClean="0"/>
              <a:t>The Fetch API interface allows web browser to make HTTP requests to web servers.</a:t>
            </a:r>
          </a:p>
          <a:p>
            <a:r>
              <a:rPr lang="en-US" dirty="0" smtClean="0"/>
              <a:t>If you use the </a:t>
            </a:r>
            <a:r>
              <a:rPr lang="en-US" dirty="0" err="1" smtClean="0"/>
              <a:t>XMLHttpRequest</a:t>
            </a:r>
            <a:r>
              <a:rPr lang="en-US" dirty="0" smtClean="0"/>
              <a:t> Object, Fetch can do the same in a simpler way.</a:t>
            </a:r>
          </a:p>
          <a:p>
            <a:pPr>
              <a:buNone/>
            </a:pPr>
            <a:r>
              <a:rPr lang="en-US" dirty="0" smtClean="0"/>
              <a:t/>
            </a:r>
            <a:br>
              <a:rPr lang="en-US" dirty="0" smtClean="0"/>
            </a:b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lstStyle/>
          <a:p>
            <a:r>
              <a:rPr lang="en-US" b="1" dirty="0" smtClean="0"/>
              <a:t>Old Browsers (IE5 and IE6)</a:t>
            </a:r>
          </a:p>
          <a:p>
            <a:r>
              <a:rPr lang="en-US" dirty="0" smtClean="0"/>
              <a:t>Old versions of Internet Explorer (5/6) use an ActiveX object instead of the </a:t>
            </a:r>
            <a:r>
              <a:rPr lang="en-US" dirty="0" err="1" smtClean="0"/>
              <a:t>XMLHttpRequest</a:t>
            </a:r>
            <a:r>
              <a:rPr lang="en-US" dirty="0" smtClean="0"/>
              <a:t> object:</a:t>
            </a:r>
          </a:p>
          <a:p>
            <a:pPr>
              <a:buNone/>
            </a:pPr>
            <a:r>
              <a:rPr lang="en-US" b="1" i="1" dirty="0" smtClean="0"/>
              <a:t> variable </a:t>
            </a:r>
            <a:r>
              <a:rPr lang="en-US" b="1" dirty="0" smtClean="0"/>
              <a:t>= new </a:t>
            </a:r>
            <a:r>
              <a:rPr lang="en-US" b="1" dirty="0" err="1" smtClean="0"/>
              <a:t>ActiveXObject</a:t>
            </a:r>
            <a:r>
              <a:rPr lang="en-US" b="1" dirty="0" smtClean="0"/>
              <a:t>("</a:t>
            </a:r>
            <a:r>
              <a:rPr lang="en-US" b="1" dirty="0" err="1" smtClean="0"/>
              <a:t>Microsoft.XMLHTTP</a:t>
            </a:r>
            <a:r>
              <a:rPr lang="en-US" b="1" dirty="0" smtClean="0"/>
              <a:t>");</a:t>
            </a:r>
          </a:p>
          <a:p>
            <a:r>
              <a:rPr lang="en-US" dirty="0" smtClean="0"/>
              <a:t>To handle IE5 and IE6, check if the browser supports the </a:t>
            </a:r>
            <a:r>
              <a:rPr lang="en-US" dirty="0" err="1" smtClean="0"/>
              <a:t>XMLHttpRequest</a:t>
            </a:r>
            <a:r>
              <a:rPr lang="en-US" dirty="0" smtClean="0"/>
              <a:t> object, or else create an ActiveX object:</a:t>
            </a:r>
          </a:p>
          <a:p>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400800"/>
          </a:xfrm>
        </p:spPr>
        <p:txBody>
          <a:bodyPr>
            <a:noAutofit/>
          </a:bodyPr>
          <a:lstStyle/>
          <a:p>
            <a:r>
              <a:rPr lang="en-US" sz="1400" dirty="0" smtClean="0"/>
              <a:t>&lt;!DOCTYPE html&gt;</a:t>
            </a:r>
          </a:p>
          <a:p>
            <a:r>
              <a:rPr lang="en-US" sz="1400" dirty="0" smtClean="0"/>
              <a:t>&lt;html&gt;</a:t>
            </a:r>
          </a:p>
          <a:p>
            <a:r>
              <a:rPr lang="en-US" sz="1400" dirty="0" smtClean="0"/>
              <a:t>&lt;body&gt;</a:t>
            </a:r>
          </a:p>
          <a:p>
            <a:r>
              <a:rPr lang="en-US" sz="1400" dirty="0" smtClean="0"/>
              <a:t>&lt;h2&gt;The </a:t>
            </a:r>
            <a:r>
              <a:rPr lang="en-US" sz="1400" dirty="0" err="1" smtClean="0"/>
              <a:t>XMLHttpRequest</a:t>
            </a:r>
            <a:r>
              <a:rPr lang="en-US" sz="1400" dirty="0" smtClean="0"/>
              <a:t> Object&lt;/h2&gt;</a:t>
            </a:r>
          </a:p>
          <a:p>
            <a:r>
              <a:rPr lang="en-US" sz="1400" dirty="0" smtClean="0"/>
              <a:t>&lt;p id="demo"&gt;Let AJAX change this text.&lt;/p&gt;</a:t>
            </a:r>
          </a:p>
          <a:p>
            <a:r>
              <a:rPr lang="en-US" sz="1400" dirty="0" smtClean="0"/>
              <a:t>&lt;button type="button" </a:t>
            </a:r>
            <a:r>
              <a:rPr lang="en-US" sz="1400" dirty="0" err="1" smtClean="0"/>
              <a:t>onclick</a:t>
            </a:r>
            <a:r>
              <a:rPr lang="en-US" sz="1400" dirty="0" smtClean="0"/>
              <a:t>="</a:t>
            </a:r>
            <a:r>
              <a:rPr lang="en-US" sz="1400" dirty="0" err="1" smtClean="0"/>
              <a:t>loadDoc</a:t>
            </a:r>
            <a:r>
              <a:rPr lang="en-US" sz="1400" dirty="0" smtClean="0"/>
              <a:t>()"&gt;Change Content&lt;/button&gt;</a:t>
            </a:r>
          </a:p>
          <a:p>
            <a:r>
              <a:rPr lang="en-US" sz="1400" dirty="0" smtClean="0"/>
              <a:t>&lt;script&gt;</a:t>
            </a:r>
          </a:p>
          <a:p>
            <a:r>
              <a:rPr lang="en-US" sz="1400" dirty="0" smtClean="0"/>
              <a:t>function </a:t>
            </a:r>
            <a:r>
              <a:rPr lang="en-US" sz="1400" dirty="0" err="1" smtClean="0"/>
              <a:t>loadDoc</a:t>
            </a:r>
            <a:r>
              <a:rPr lang="en-US" sz="1400" dirty="0" smtClean="0"/>
              <a:t>() {</a:t>
            </a:r>
          </a:p>
          <a:p>
            <a:r>
              <a:rPr lang="en-US" sz="1400" dirty="0" smtClean="0"/>
              <a:t>  </a:t>
            </a:r>
            <a:r>
              <a:rPr lang="en-US" sz="1400" dirty="0" err="1" smtClean="0"/>
              <a:t>var</a:t>
            </a:r>
            <a:r>
              <a:rPr lang="en-US" sz="1400" dirty="0" smtClean="0"/>
              <a:t> </a:t>
            </a:r>
            <a:r>
              <a:rPr lang="en-US" sz="1400" dirty="0" err="1" smtClean="0"/>
              <a:t>xhttp</a:t>
            </a:r>
            <a:r>
              <a:rPr lang="en-US" sz="1400" dirty="0" smtClean="0"/>
              <a:t>;</a:t>
            </a:r>
          </a:p>
          <a:p>
            <a:r>
              <a:rPr lang="en-US" sz="1400" dirty="0" smtClean="0"/>
              <a:t>  if (</a:t>
            </a:r>
            <a:r>
              <a:rPr lang="en-US" sz="1400" dirty="0" err="1" smtClean="0"/>
              <a:t>window.XMLHttpRequest</a:t>
            </a:r>
            <a:r>
              <a:rPr lang="en-US" sz="1400" dirty="0" smtClean="0"/>
              <a:t>) {</a:t>
            </a:r>
          </a:p>
          <a:p>
            <a:r>
              <a:rPr lang="en-US" sz="1400" dirty="0" smtClean="0"/>
              <a:t>    // code for modern browsers</a:t>
            </a:r>
          </a:p>
          <a:p>
            <a:r>
              <a:rPr lang="en-US" sz="1400" dirty="0" smtClean="0"/>
              <a:t>    </a:t>
            </a:r>
            <a:r>
              <a:rPr lang="en-US" sz="1400" dirty="0" err="1" smtClean="0"/>
              <a:t>xhttp</a:t>
            </a:r>
            <a:r>
              <a:rPr lang="en-US" sz="1400" dirty="0" smtClean="0"/>
              <a:t> = new </a:t>
            </a:r>
            <a:r>
              <a:rPr lang="en-US" sz="1400" dirty="0" err="1" smtClean="0"/>
              <a:t>XMLHttpRequest</a:t>
            </a:r>
            <a:r>
              <a:rPr lang="en-US" sz="1400" dirty="0" smtClean="0"/>
              <a:t>();</a:t>
            </a:r>
          </a:p>
          <a:p>
            <a:r>
              <a:rPr lang="en-US" sz="1400" dirty="0" smtClean="0"/>
              <a:t>  } else {</a:t>
            </a:r>
          </a:p>
          <a:p>
            <a:r>
              <a:rPr lang="en-US" sz="1400" dirty="0" smtClean="0"/>
              <a:t>    // code for IE6, IE5</a:t>
            </a:r>
          </a:p>
          <a:p>
            <a:r>
              <a:rPr lang="en-US" sz="1400" dirty="0" smtClean="0"/>
              <a:t>    </a:t>
            </a:r>
            <a:r>
              <a:rPr lang="en-US" sz="1400" dirty="0" err="1" smtClean="0"/>
              <a:t>xhttp</a:t>
            </a:r>
            <a:r>
              <a:rPr lang="en-US" sz="1400" dirty="0" smtClean="0"/>
              <a:t> = new </a:t>
            </a:r>
            <a:r>
              <a:rPr lang="en-US" sz="1400" dirty="0" err="1" smtClean="0"/>
              <a:t>ActiveXObject</a:t>
            </a:r>
            <a:r>
              <a:rPr lang="en-US" sz="1400" dirty="0" smtClean="0"/>
              <a:t>("</a:t>
            </a:r>
            <a:r>
              <a:rPr lang="en-US" sz="1400" dirty="0" err="1" smtClean="0"/>
              <a:t>Microsoft.XMLHTTP</a:t>
            </a:r>
            <a:r>
              <a:rPr lang="en-US" sz="1400" dirty="0" smtClean="0"/>
              <a:t>");</a:t>
            </a:r>
          </a:p>
          <a:p>
            <a:r>
              <a:rPr lang="en-US" sz="1400" dirty="0" smtClean="0"/>
              <a:t>  }</a:t>
            </a:r>
          </a:p>
          <a:p>
            <a:r>
              <a:rPr lang="en-US" sz="1400" dirty="0" smtClean="0"/>
              <a:t>  </a:t>
            </a:r>
            <a:r>
              <a:rPr lang="en-US" sz="1400" dirty="0" err="1" smtClean="0"/>
              <a:t>xhttp.onreadystatechange</a:t>
            </a:r>
            <a:r>
              <a:rPr lang="en-US" sz="1400" dirty="0" smtClean="0"/>
              <a:t> = function() {</a:t>
            </a:r>
          </a:p>
          <a:p>
            <a:r>
              <a:rPr lang="en-US" sz="1400" dirty="0" smtClean="0"/>
              <a:t>    if (</a:t>
            </a:r>
            <a:r>
              <a:rPr lang="en-US" sz="1400" dirty="0" err="1" smtClean="0"/>
              <a:t>this.readyState</a:t>
            </a:r>
            <a:r>
              <a:rPr lang="en-US" sz="1400" dirty="0" smtClean="0"/>
              <a:t> == 4 &amp;&amp; </a:t>
            </a:r>
            <a:r>
              <a:rPr lang="en-US" sz="1400" dirty="0" err="1" smtClean="0"/>
              <a:t>this.status</a:t>
            </a:r>
            <a:r>
              <a:rPr lang="en-US" sz="1400" dirty="0" smtClean="0"/>
              <a:t> == 200) {</a:t>
            </a:r>
          </a:p>
          <a:p>
            <a:r>
              <a:rPr lang="en-US" sz="1400" dirty="0" smtClean="0"/>
              <a:t>      </a:t>
            </a:r>
            <a:r>
              <a:rPr lang="en-US" sz="1400" dirty="0" err="1" smtClean="0"/>
              <a:t>document.getElementById</a:t>
            </a:r>
            <a:r>
              <a:rPr lang="en-US" sz="1400" dirty="0" smtClean="0"/>
              <a:t>("demo").</a:t>
            </a:r>
            <a:r>
              <a:rPr lang="en-US" sz="1400" dirty="0" err="1" smtClean="0"/>
              <a:t>innerHTML</a:t>
            </a:r>
            <a:r>
              <a:rPr lang="en-US" sz="1400" dirty="0" smtClean="0"/>
              <a:t> = </a:t>
            </a:r>
            <a:r>
              <a:rPr lang="en-US" sz="1400" dirty="0" err="1" smtClean="0"/>
              <a:t>this.responseText</a:t>
            </a:r>
            <a:r>
              <a:rPr lang="en-US" sz="1400" dirty="0" smtClean="0"/>
              <a:t>;</a:t>
            </a:r>
          </a:p>
          <a:p>
            <a:r>
              <a:rPr lang="en-US" sz="1400" dirty="0" smtClean="0"/>
              <a:t>    }</a:t>
            </a:r>
          </a:p>
          <a:p>
            <a:r>
              <a:rPr lang="en-US" sz="1400" dirty="0" smtClean="0"/>
              <a:t>  };</a:t>
            </a:r>
          </a:p>
          <a:p>
            <a:r>
              <a:rPr lang="en-US" sz="1400" dirty="0" smtClean="0"/>
              <a:t>  </a:t>
            </a:r>
            <a:r>
              <a:rPr lang="en-US" sz="1400" dirty="0" err="1" smtClean="0"/>
              <a:t>xhttp.open</a:t>
            </a:r>
            <a:r>
              <a:rPr lang="en-US" sz="1400" dirty="0" smtClean="0"/>
              <a:t>("GET", "ajax_info.txt", true);</a:t>
            </a:r>
          </a:p>
          <a:p>
            <a:r>
              <a:rPr lang="en-US" sz="1400" dirty="0" smtClean="0"/>
              <a:t>  </a:t>
            </a:r>
            <a:r>
              <a:rPr lang="en-US" sz="1400" dirty="0" err="1" smtClean="0"/>
              <a:t>xhttp.send</a:t>
            </a:r>
            <a:r>
              <a:rPr lang="en-US" sz="1400" dirty="0" smtClean="0"/>
              <a:t>();</a:t>
            </a:r>
          </a:p>
          <a:p>
            <a:r>
              <a:rPr lang="en-US" sz="1400" dirty="0" smtClean="0"/>
              <a:t>}</a:t>
            </a:r>
          </a:p>
          <a:p>
            <a:r>
              <a:rPr lang="en-US" sz="1400" dirty="0" smtClean="0"/>
              <a:t>&lt;/script&gt;   &lt;/body&gt;  &lt;/html&gt;</a:t>
            </a:r>
          </a:p>
          <a:p>
            <a:endParaRPr lang="en-US" sz="1400"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fontScale="90000"/>
          </a:bodyPr>
          <a:lstStyle/>
          <a:p>
            <a:pPr algn="ctr"/>
            <a:r>
              <a:rPr lang="en-US" sz="3100" dirty="0" err="1" smtClean="0"/>
              <a:t>XMLHttpRequest</a:t>
            </a:r>
            <a:r>
              <a:rPr lang="en-US" sz="3100" dirty="0" smtClean="0"/>
              <a:t> Object Methods</a:t>
            </a:r>
            <a:r>
              <a:rPr lang="en-US" dirty="0" smtClean="0"/>
              <a:t/>
            </a:r>
            <a:br>
              <a:rPr lang="en-US" dirty="0" smtClean="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3064624477"/>
              </p:ext>
            </p:extLst>
          </p:nvPr>
        </p:nvGraphicFramePr>
        <p:xfrm>
          <a:off x="457200" y="1219200"/>
          <a:ext cx="7640072" cy="5105400"/>
        </p:xfrm>
        <a:graphic>
          <a:graphicData uri="http://schemas.openxmlformats.org/drawingml/2006/table">
            <a:tbl>
              <a:tblPr/>
              <a:tblGrid>
                <a:gridCol w="2674899"/>
                <a:gridCol w="4965173"/>
              </a:tblGrid>
              <a:tr h="360988">
                <a:tc>
                  <a:txBody>
                    <a:bodyPr/>
                    <a:lstStyle/>
                    <a:p>
                      <a:pPr algn="l" fontAlgn="t"/>
                      <a:r>
                        <a:rPr lang="en-US" sz="1500" dirty="0">
                          <a:effectLst/>
                        </a:rPr>
                        <a:t>Method</a:t>
                      </a:r>
                    </a:p>
                  </a:txBody>
                  <a:tcPr marL="128924" marR="64462" marT="64462" marB="644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a:effectLst/>
                        </a:rPr>
                        <a:t>Description</a:t>
                      </a:r>
                    </a:p>
                  </a:txBody>
                  <a:tcPr marL="64462" marR="64462" marT="64462" marB="644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360988">
                <a:tc>
                  <a:txBody>
                    <a:bodyPr/>
                    <a:lstStyle/>
                    <a:p>
                      <a:pPr algn="l" fontAlgn="t"/>
                      <a:r>
                        <a:rPr lang="en-US" sz="1500">
                          <a:effectLst/>
                        </a:rPr>
                        <a:t>new XMLHttpRequest()</a:t>
                      </a:r>
                    </a:p>
                  </a:txBody>
                  <a:tcPr marL="128924" marR="64462" marT="64462" marB="644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500">
                          <a:effectLst/>
                        </a:rPr>
                        <a:t>Creates a new XMLHttpRequest object</a:t>
                      </a:r>
                    </a:p>
                  </a:txBody>
                  <a:tcPr marL="64462" marR="64462" marT="64462" marB="644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360988">
                <a:tc>
                  <a:txBody>
                    <a:bodyPr/>
                    <a:lstStyle/>
                    <a:p>
                      <a:pPr algn="l" fontAlgn="t"/>
                      <a:r>
                        <a:rPr lang="en-US" sz="1500">
                          <a:effectLst/>
                        </a:rPr>
                        <a:t>abort()</a:t>
                      </a:r>
                    </a:p>
                  </a:txBody>
                  <a:tcPr marL="128924" marR="64462" marT="64462" marB="644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a:effectLst/>
                        </a:rPr>
                        <a:t>Cancels the current request</a:t>
                      </a:r>
                    </a:p>
                  </a:txBody>
                  <a:tcPr marL="64462" marR="64462" marT="64462" marB="644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360988">
                <a:tc>
                  <a:txBody>
                    <a:bodyPr/>
                    <a:lstStyle/>
                    <a:p>
                      <a:pPr algn="l" fontAlgn="t"/>
                      <a:r>
                        <a:rPr lang="en-US" sz="1500">
                          <a:effectLst/>
                        </a:rPr>
                        <a:t>getAllResponseHeaders()</a:t>
                      </a:r>
                    </a:p>
                  </a:txBody>
                  <a:tcPr marL="128924" marR="64462" marT="64462" marB="644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500">
                          <a:effectLst/>
                        </a:rPr>
                        <a:t>Returns header information</a:t>
                      </a:r>
                    </a:p>
                  </a:txBody>
                  <a:tcPr marL="64462" marR="64462" marT="64462" marB="644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360988">
                <a:tc>
                  <a:txBody>
                    <a:bodyPr/>
                    <a:lstStyle/>
                    <a:p>
                      <a:pPr algn="l" fontAlgn="t"/>
                      <a:r>
                        <a:rPr lang="en-US" sz="1500">
                          <a:effectLst/>
                        </a:rPr>
                        <a:t>getResponseHeader()</a:t>
                      </a:r>
                    </a:p>
                  </a:txBody>
                  <a:tcPr marL="128924" marR="64462" marT="64462" marB="644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a:effectLst/>
                        </a:rPr>
                        <a:t>Returns specific header information</a:t>
                      </a:r>
                    </a:p>
                  </a:txBody>
                  <a:tcPr marL="64462" marR="64462" marT="64462" marB="644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1753370">
                <a:tc>
                  <a:txBody>
                    <a:bodyPr/>
                    <a:lstStyle/>
                    <a:p>
                      <a:pPr algn="l" fontAlgn="t"/>
                      <a:r>
                        <a:rPr lang="en-US" sz="1500" dirty="0">
                          <a:effectLst/>
                        </a:rPr>
                        <a:t>open(</a:t>
                      </a:r>
                      <a:r>
                        <a:rPr lang="en-US" sz="1500" i="1" dirty="0">
                          <a:effectLst/>
                        </a:rPr>
                        <a:t>method, </a:t>
                      </a:r>
                      <a:r>
                        <a:rPr lang="en-US" sz="1500" i="1" dirty="0" err="1">
                          <a:effectLst/>
                        </a:rPr>
                        <a:t>url</a:t>
                      </a:r>
                      <a:r>
                        <a:rPr lang="en-US" sz="1500" i="1" dirty="0">
                          <a:effectLst/>
                        </a:rPr>
                        <a:t>, </a:t>
                      </a:r>
                      <a:r>
                        <a:rPr lang="en-US" sz="1500" i="1" dirty="0" err="1">
                          <a:effectLst/>
                        </a:rPr>
                        <a:t>async</a:t>
                      </a:r>
                      <a:r>
                        <a:rPr lang="en-US" sz="1500" i="1" dirty="0">
                          <a:effectLst/>
                        </a:rPr>
                        <a:t>, user, </a:t>
                      </a:r>
                      <a:r>
                        <a:rPr lang="en-US" sz="1500" i="1" dirty="0" err="1">
                          <a:effectLst/>
                        </a:rPr>
                        <a:t>psw</a:t>
                      </a:r>
                      <a:r>
                        <a:rPr lang="en-US" sz="1500" dirty="0">
                          <a:effectLst/>
                        </a:rPr>
                        <a:t>)</a:t>
                      </a:r>
                    </a:p>
                  </a:txBody>
                  <a:tcPr marL="128924" marR="64462" marT="64462" marB="644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500" dirty="0">
                          <a:effectLst/>
                        </a:rPr>
                        <a:t>Specifies the request</a:t>
                      </a:r>
                      <a:br>
                        <a:rPr lang="en-US" sz="1500" dirty="0">
                          <a:effectLst/>
                        </a:rPr>
                      </a:br>
                      <a:r>
                        <a:rPr lang="en-US" sz="1500" dirty="0">
                          <a:effectLst/>
                        </a:rPr>
                        <a:t/>
                      </a:r>
                      <a:br>
                        <a:rPr lang="en-US" sz="1500" dirty="0">
                          <a:effectLst/>
                        </a:rPr>
                      </a:br>
                      <a:r>
                        <a:rPr lang="en-US" sz="1500" i="1" dirty="0">
                          <a:effectLst/>
                        </a:rPr>
                        <a:t>method</a:t>
                      </a:r>
                      <a:r>
                        <a:rPr lang="en-US" sz="1500" dirty="0">
                          <a:effectLst/>
                        </a:rPr>
                        <a:t>: the request type GET or POST</a:t>
                      </a:r>
                      <a:br>
                        <a:rPr lang="en-US" sz="1500" dirty="0">
                          <a:effectLst/>
                        </a:rPr>
                      </a:br>
                      <a:r>
                        <a:rPr lang="en-US" sz="1500" i="1" dirty="0">
                          <a:effectLst/>
                        </a:rPr>
                        <a:t>url</a:t>
                      </a:r>
                      <a:r>
                        <a:rPr lang="en-US" sz="1500" dirty="0">
                          <a:effectLst/>
                        </a:rPr>
                        <a:t>: the file location</a:t>
                      </a:r>
                      <a:br>
                        <a:rPr lang="en-US" sz="1500" dirty="0">
                          <a:effectLst/>
                        </a:rPr>
                      </a:br>
                      <a:r>
                        <a:rPr lang="en-US" sz="1500" i="1" dirty="0" err="1">
                          <a:effectLst/>
                        </a:rPr>
                        <a:t>async</a:t>
                      </a:r>
                      <a:r>
                        <a:rPr lang="en-US" sz="1500" dirty="0">
                          <a:effectLst/>
                        </a:rPr>
                        <a:t>: true (asynchronous) or false (synchronous)</a:t>
                      </a:r>
                      <a:br>
                        <a:rPr lang="en-US" sz="1500" dirty="0">
                          <a:effectLst/>
                        </a:rPr>
                      </a:br>
                      <a:r>
                        <a:rPr lang="en-US" sz="1500" i="1" dirty="0">
                          <a:effectLst/>
                        </a:rPr>
                        <a:t>user</a:t>
                      </a:r>
                      <a:r>
                        <a:rPr lang="en-US" sz="1500" dirty="0">
                          <a:effectLst/>
                        </a:rPr>
                        <a:t>: optional user name</a:t>
                      </a:r>
                      <a:br>
                        <a:rPr lang="en-US" sz="1500" dirty="0">
                          <a:effectLst/>
                        </a:rPr>
                      </a:br>
                      <a:r>
                        <a:rPr lang="en-US" sz="1500" i="1" dirty="0" err="1">
                          <a:effectLst/>
                        </a:rPr>
                        <a:t>psw</a:t>
                      </a:r>
                      <a:r>
                        <a:rPr lang="en-US" sz="1500" dirty="0">
                          <a:effectLst/>
                        </a:rPr>
                        <a:t>: optional password</a:t>
                      </a:r>
                    </a:p>
                  </a:txBody>
                  <a:tcPr marL="64462" marR="64462" marT="64462" marB="644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593051">
                <a:tc>
                  <a:txBody>
                    <a:bodyPr/>
                    <a:lstStyle/>
                    <a:p>
                      <a:pPr algn="l" fontAlgn="t"/>
                      <a:r>
                        <a:rPr lang="en-US" sz="1500" dirty="0">
                          <a:effectLst/>
                        </a:rPr>
                        <a:t>send()</a:t>
                      </a:r>
                    </a:p>
                  </a:txBody>
                  <a:tcPr marL="128924" marR="64462" marT="64462" marB="644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a:effectLst/>
                        </a:rPr>
                        <a:t>Sends the request to the server</a:t>
                      </a:r>
                      <a:br>
                        <a:rPr lang="en-US" sz="1500">
                          <a:effectLst/>
                        </a:rPr>
                      </a:br>
                      <a:r>
                        <a:rPr lang="en-US" sz="1500">
                          <a:effectLst/>
                        </a:rPr>
                        <a:t>Used for GET requests</a:t>
                      </a:r>
                    </a:p>
                  </a:txBody>
                  <a:tcPr marL="64462" marR="64462" marT="64462" marB="644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593051">
                <a:tc>
                  <a:txBody>
                    <a:bodyPr/>
                    <a:lstStyle/>
                    <a:p>
                      <a:pPr algn="l" fontAlgn="t"/>
                      <a:r>
                        <a:rPr lang="en-US" sz="1500" dirty="0">
                          <a:effectLst/>
                        </a:rPr>
                        <a:t>send(</a:t>
                      </a:r>
                      <a:r>
                        <a:rPr lang="en-US" sz="1500" i="1" dirty="0">
                          <a:effectLst/>
                        </a:rPr>
                        <a:t>string</a:t>
                      </a:r>
                      <a:r>
                        <a:rPr lang="en-US" sz="1500" dirty="0">
                          <a:effectLst/>
                        </a:rPr>
                        <a:t>)</a:t>
                      </a:r>
                    </a:p>
                  </a:txBody>
                  <a:tcPr marL="128924" marR="64462" marT="64462" marB="644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500">
                          <a:effectLst/>
                        </a:rPr>
                        <a:t>Sends the request to the server.</a:t>
                      </a:r>
                      <a:br>
                        <a:rPr lang="en-US" sz="1500">
                          <a:effectLst/>
                        </a:rPr>
                      </a:br>
                      <a:r>
                        <a:rPr lang="en-US" sz="1500">
                          <a:effectLst/>
                        </a:rPr>
                        <a:t>Used for POST requests</a:t>
                      </a:r>
                    </a:p>
                  </a:txBody>
                  <a:tcPr marL="64462" marR="64462" marT="64462" marB="644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360988">
                <a:tc>
                  <a:txBody>
                    <a:bodyPr/>
                    <a:lstStyle/>
                    <a:p>
                      <a:pPr algn="l" fontAlgn="t"/>
                      <a:r>
                        <a:rPr lang="en-US" sz="1500">
                          <a:effectLst/>
                        </a:rPr>
                        <a:t>setRequestHeader()</a:t>
                      </a:r>
                    </a:p>
                  </a:txBody>
                  <a:tcPr marL="128924" marR="64462" marT="64462" marB="644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500" dirty="0">
                          <a:effectLst/>
                        </a:rPr>
                        <a:t>Adds a label/value pair to the header to be sent</a:t>
                      </a:r>
                    </a:p>
                  </a:txBody>
                  <a:tcPr marL="64462" marR="64462" marT="64462" marB="644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pPr algn="ctr"/>
            <a:r>
              <a:rPr lang="en-US" sz="3100" dirty="0" err="1">
                <a:latin typeface="+mn-lt"/>
              </a:rPr>
              <a:t>XMLHttpRequest</a:t>
            </a:r>
            <a:r>
              <a:rPr lang="en-US" sz="3100" dirty="0">
                <a:latin typeface="+mn-lt"/>
              </a:rPr>
              <a:t> Object Properties</a:t>
            </a:r>
            <a:r>
              <a:rPr lang="en-US" dirty="0"/>
              <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3573046066"/>
              </p:ext>
            </p:extLst>
          </p:nvPr>
        </p:nvGraphicFramePr>
        <p:xfrm>
          <a:off x="304800" y="747751"/>
          <a:ext cx="8229600" cy="5781243"/>
        </p:xfrm>
        <a:graphic>
          <a:graphicData uri="http://schemas.openxmlformats.org/drawingml/2006/table">
            <a:tbl>
              <a:tblPr/>
              <a:tblGrid>
                <a:gridCol w="2881302"/>
                <a:gridCol w="5348298"/>
              </a:tblGrid>
              <a:tr h="375167">
                <a:tc>
                  <a:txBody>
                    <a:bodyPr/>
                    <a:lstStyle/>
                    <a:p>
                      <a:pPr algn="l" fontAlgn="t"/>
                      <a:r>
                        <a:rPr lang="en-US" sz="1800" dirty="0">
                          <a:effectLst/>
                        </a:rPr>
                        <a:t>Property</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Description</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617433">
                <a:tc>
                  <a:txBody>
                    <a:bodyPr/>
                    <a:lstStyle/>
                    <a:p>
                      <a:pPr algn="l" fontAlgn="t"/>
                      <a:r>
                        <a:rPr lang="en-US" sz="1800" dirty="0" err="1">
                          <a:effectLst/>
                        </a:rPr>
                        <a:t>onreadystatechange</a:t>
                      </a:r>
                      <a:endParaRPr lang="en-US" sz="1800" dirty="0">
                        <a:effectLst/>
                      </a:endParaRP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effectLst/>
                        </a:rPr>
                        <a:t>Defines a function to be called when the readyState property changes</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1586499">
                <a:tc>
                  <a:txBody>
                    <a:bodyPr/>
                    <a:lstStyle/>
                    <a:p>
                      <a:pPr algn="l" fontAlgn="t"/>
                      <a:r>
                        <a:rPr lang="en-US" sz="1800" dirty="0" err="1">
                          <a:effectLst/>
                        </a:rPr>
                        <a:t>readyState</a:t>
                      </a:r>
                      <a:endParaRPr lang="en-US" sz="1800" dirty="0">
                        <a:effectLst/>
                      </a:endParaRP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Holds the status of the XMLHttpRequest.</a:t>
                      </a:r>
                      <a:br>
                        <a:rPr lang="en-US" sz="1800">
                          <a:effectLst/>
                        </a:rPr>
                      </a:br>
                      <a:r>
                        <a:rPr lang="en-US" sz="1800">
                          <a:effectLst/>
                        </a:rPr>
                        <a:t>0: request not initialized</a:t>
                      </a:r>
                      <a:br>
                        <a:rPr lang="en-US" sz="1800">
                          <a:effectLst/>
                        </a:rPr>
                      </a:br>
                      <a:r>
                        <a:rPr lang="en-US" sz="1800">
                          <a:effectLst/>
                        </a:rPr>
                        <a:t>1: server connection established</a:t>
                      </a:r>
                      <a:br>
                        <a:rPr lang="en-US" sz="1800">
                          <a:effectLst/>
                        </a:rPr>
                      </a:br>
                      <a:r>
                        <a:rPr lang="en-US" sz="1800">
                          <a:effectLst/>
                        </a:rPr>
                        <a:t>2: request received</a:t>
                      </a:r>
                      <a:br>
                        <a:rPr lang="en-US" sz="1800">
                          <a:effectLst/>
                        </a:rPr>
                      </a:br>
                      <a:r>
                        <a:rPr lang="en-US" sz="1800">
                          <a:effectLst/>
                        </a:rPr>
                        <a:t>3: processing request</a:t>
                      </a:r>
                      <a:br>
                        <a:rPr lang="en-US" sz="1800">
                          <a:effectLst/>
                        </a:rPr>
                      </a:br>
                      <a:r>
                        <a:rPr lang="en-US" sz="1800">
                          <a:effectLst/>
                        </a:rPr>
                        <a:t>4: request finished and response is ready</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375167">
                <a:tc>
                  <a:txBody>
                    <a:bodyPr/>
                    <a:lstStyle/>
                    <a:p>
                      <a:pPr algn="l" fontAlgn="t"/>
                      <a:r>
                        <a:rPr lang="en-US" sz="1800" dirty="0" err="1">
                          <a:effectLst/>
                        </a:rPr>
                        <a:t>responseText</a:t>
                      </a:r>
                      <a:endParaRPr lang="en-US" sz="1800" dirty="0">
                        <a:effectLst/>
                      </a:endParaRP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effectLst/>
                        </a:rPr>
                        <a:t>Returns the response data as a string</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375167">
                <a:tc>
                  <a:txBody>
                    <a:bodyPr/>
                    <a:lstStyle/>
                    <a:p>
                      <a:pPr algn="l" fontAlgn="t"/>
                      <a:r>
                        <a:rPr lang="en-US" sz="1800">
                          <a:effectLst/>
                        </a:rPr>
                        <a:t>responseXML</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Returns the response data as XML data</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1586499">
                <a:tc>
                  <a:txBody>
                    <a:bodyPr/>
                    <a:lstStyle/>
                    <a:p>
                      <a:pPr algn="l" fontAlgn="t"/>
                      <a:r>
                        <a:rPr lang="en-US" sz="1800" dirty="0">
                          <a:effectLst/>
                        </a:rPr>
                        <a:t>status</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dirty="0">
                          <a:effectLst/>
                        </a:rPr>
                        <a:t>Returns the status-number of a request</a:t>
                      </a:r>
                      <a:br>
                        <a:rPr lang="en-US" sz="1800" dirty="0">
                          <a:effectLst/>
                        </a:rPr>
                      </a:br>
                      <a:r>
                        <a:rPr lang="en-US" sz="1800" dirty="0">
                          <a:effectLst/>
                        </a:rPr>
                        <a:t>200: "OK"</a:t>
                      </a:r>
                      <a:br>
                        <a:rPr lang="en-US" sz="1800" dirty="0">
                          <a:effectLst/>
                        </a:rPr>
                      </a:br>
                      <a:r>
                        <a:rPr lang="en-US" sz="1800" dirty="0">
                          <a:effectLst/>
                        </a:rPr>
                        <a:t>403: "Forbidden"</a:t>
                      </a:r>
                      <a:br>
                        <a:rPr lang="en-US" sz="1800" dirty="0">
                          <a:effectLst/>
                        </a:rPr>
                      </a:br>
                      <a:r>
                        <a:rPr lang="en-US" sz="1800" dirty="0">
                          <a:effectLst/>
                        </a:rPr>
                        <a:t>404: "Not </a:t>
                      </a:r>
                      <a:r>
                        <a:rPr lang="en-US" sz="1800" dirty="0" smtClean="0">
                          <a:effectLst/>
                        </a:rPr>
                        <a:t>Found”</a:t>
                      </a:r>
                      <a:endParaRPr lang="en-US" sz="1800" dirty="0">
                        <a:effectLst/>
                      </a:endParaRP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375167">
                <a:tc>
                  <a:txBody>
                    <a:bodyPr/>
                    <a:lstStyle/>
                    <a:p>
                      <a:pPr algn="l" fontAlgn="t"/>
                      <a:r>
                        <a:rPr lang="en-US" sz="1800">
                          <a:effectLst/>
                        </a:rPr>
                        <a:t>statusText</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dirty="0">
                          <a:effectLst/>
                        </a:rPr>
                        <a:t>Returns the status-text (e.g. "OK" or "Not Found")</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xmlns="" val="414850395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pPr algn="ctr"/>
            <a:r>
              <a:rPr lang="en-US" sz="2800" dirty="0">
                <a:latin typeface="+mn-lt"/>
              </a:rPr>
              <a:t>AJAX - Send a Request To a Server</a:t>
            </a:r>
            <a:br>
              <a:rPr lang="en-US" sz="2800" dirty="0">
                <a:latin typeface="+mn-lt"/>
              </a:rPr>
            </a:br>
            <a:endParaRPr lang="en-US" sz="2800" dirty="0">
              <a:latin typeface="+mn-lt"/>
            </a:endParaRPr>
          </a:p>
        </p:txBody>
      </p:sp>
      <p:sp>
        <p:nvSpPr>
          <p:cNvPr id="3" name="Content Placeholder 2"/>
          <p:cNvSpPr>
            <a:spLocks noGrp="1"/>
          </p:cNvSpPr>
          <p:nvPr>
            <p:ph idx="1"/>
          </p:nvPr>
        </p:nvSpPr>
        <p:spPr>
          <a:xfrm>
            <a:off x="304800" y="1143000"/>
            <a:ext cx="8229600" cy="5181600"/>
          </a:xfrm>
        </p:spPr>
        <p:txBody>
          <a:bodyPr/>
          <a:lstStyle/>
          <a:p>
            <a:r>
              <a:rPr lang="en-US" sz="2000" dirty="0"/>
              <a:t>The </a:t>
            </a:r>
            <a:r>
              <a:rPr lang="en-US" sz="2000" dirty="0" err="1"/>
              <a:t>XMLHttpRequest</a:t>
            </a:r>
            <a:r>
              <a:rPr lang="en-US" sz="2000" dirty="0"/>
              <a:t> object is used to exchange data with a server</a:t>
            </a:r>
            <a:r>
              <a:rPr lang="en-US" sz="2000" dirty="0" smtClean="0"/>
              <a:t>.</a:t>
            </a:r>
          </a:p>
          <a:p>
            <a:r>
              <a:rPr lang="en-US" sz="2000" b="1" dirty="0"/>
              <a:t>Send a Request To a </a:t>
            </a:r>
            <a:r>
              <a:rPr lang="en-US" sz="2000" b="1" dirty="0" smtClean="0"/>
              <a:t>Server:</a:t>
            </a:r>
          </a:p>
          <a:p>
            <a:r>
              <a:rPr lang="en-US" sz="2000" dirty="0" smtClean="0"/>
              <a:t>To send a request to a server ,we use the open() and send() methods of the </a:t>
            </a:r>
            <a:r>
              <a:rPr lang="en-US" sz="2000" dirty="0" err="1" smtClean="0"/>
              <a:t>XMLHttpRequest</a:t>
            </a:r>
            <a:r>
              <a:rPr lang="en-US" sz="2000" dirty="0" smtClean="0"/>
              <a:t> object:</a:t>
            </a:r>
          </a:p>
          <a:p>
            <a:r>
              <a:rPr lang="en-US" sz="2000" b="1" dirty="0" err="1"/>
              <a:t>xhttp.open</a:t>
            </a:r>
            <a:r>
              <a:rPr lang="en-US" sz="2000" b="1" dirty="0"/>
              <a:t>("GET", "ajax_info.txt", true);</a:t>
            </a:r>
            <a:br>
              <a:rPr lang="en-US" sz="2000" b="1" dirty="0"/>
            </a:br>
            <a:r>
              <a:rPr lang="en-US" sz="2000" b="1" dirty="0" err="1"/>
              <a:t>xhttp.send</a:t>
            </a:r>
            <a:r>
              <a:rPr lang="en-US" sz="2000" b="1" dirty="0" smtClean="0"/>
              <a:t>();</a:t>
            </a:r>
          </a:p>
          <a:p>
            <a:pPr marL="0" indent="0">
              <a:buNone/>
            </a:pP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xmlns="" val="3176415556"/>
              </p:ext>
            </p:extLst>
          </p:nvPr>
        </p:nvGraphicFramePr>
        <p:xfrm>
          <a:off x="1371601" y="3200403"/>
          <a:ext cx="6553199" cy="3661737"/>
        </p:xfrm>
        <a:graphic>
          <a:graphicData uri="http://schemas.openxmlformats.org/drawingml/2006/table">
            <a:tbl>
              <a:tblPr/>
              <a:tblGrid>
                <a:gridCol w="1962215"/>
                <a:gridCol w="4590984"/>
              </a:tblGrid>
              <a:tr h="467085">
                <a:tc>
                  <a:txBody>
                    <a:bodyPr/>
                    <a:lstStyle/>
                    <a:p>
                      <a:pPr algn="l" fontAlgn="t"/>
                      <a:r>
                        <a:rPr lang="en-US" sz="1800" dirty="0">
                          <a:effectLst/>
                        </a:rPr>
                        <a:t>Method</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dirty="0">
                          <a:effectLst/>
                        </a:rPr>
                        <a:t>Description</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1794077">
                <a:tc>
                  <a:txBody>
                    <a:bodyPr/>
                    <a:lstStyle/>
                    <a:p>
                      <a:pPr algn="l" fontAlgn="t"/>
                      <a:r>
                        <a:rPr lang="en-US" sz="1800" dirty="0">
                          <a:effectLst/>
                        </a:rPr>
                        <a:t>open(</a:t>
                      </a:r>
                      <a:r>
                        <a:rPr lang="en-US" sz="1800" i="1" dirty="0">
                          <a:effectLst/>
                        </a:rPr>
                        <a:t>method, </a:t>
                      </a:r>
                      <a:r>
                        <a:rPr lang="en-US" sz="1800" i="1" dirty="0" err="1">
                          <a:effectLst/>
                        </a:rPr>
                        <a:t>url</a:t>
                      </a:r>
                      <a:r>
                        <a:rPr lang="en-US" sz="1800" i="1" dirty="0">
                          <a:effectLst/>
                        </a:rPr>
                        <a:t>, </a:t>
                      </a:r>
                      <a:r>
                        <a:rPr lang="en-US" sz="1800" i="1" dirty="0" err="1">
                          <a:effectLst/>
                        </a:rPr>
                        <a:t>async</a:t>
                      </a:r>
                      <a:r>
                        <a:rPr lang="en-US" sz="1800" dirty="0">
                          <a:effectLst/>
                        </a:rPr>
                        <a:t>)</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effectLst/>
                        </a:rPr>
                        <a:t>Specifies the type of request</a:t>
                      </a:r>
                      <a:br>
                        <a:rPr lang="en-US" sz="1800">
                          <a:effectLst/>
                        </a:rPr>
                      </a:br>
                      <a:r>
                        <a:rPr lang="en-US" sz="1800">
                          <a:effectLst/>
                        </a:rPr>
                        <a:t/>
                      </a:r>
                      <a:br>
                        <a:rPr lang="en-US" sz="1800">
                          <a:effectLst/>
                        </a:rPr>
                      </a:br>
                      <a:r>
                        <a:rPr lang="en-US" sz="1800" i="1">
                          <a:effectLst/>
                        </a:rPr>
                        <a:t>method</a:t>
                      </a:r>
                      <a:r>
                        <a:rPr lang="en-US" sz="1800">
                          <a:effectLst/>
                        </a:rPr>
                        <a:t>: the type of request: GET or POST</a:t>
                      </a:r>
                      <a:br>
                        <a:rPr lang="en-US" sz="1800">
                          <a:effectLst/>
                        </a:rPr>
                      </a:br>
                      <a:r>
                        <a:rPr lang="en-US" sz="1800" i="1">
                          <a:effectLst/>
                        </a:rPr>
                        <a:t>url</a:t>
                      </a:r>
                      <a:r>
                        <a:rPr lang="en-US" sz="1800">
                          <a:effectLst/>
                        </a:rPr>
                        <a:t>: the server (file) location</a:t>
                      </a:r>
                      <a:br>
                        <a:rPr lang="en-US" sz="1800">
                          <a:effectLst/>
                        </a:rPr>
                      </a:br>
                      <a:r>
                        <a:rPr lang="en-US" sz="1800" i="1">
                          <a:effectLst/>
                        </a:rPr>
                        <a:t>async</a:t>
                      </a:r>
                      <a:r>
                        <a:rPr lang="en-US" sz="1800">
                          <a:effectLst/>
                        </a:rPr>
                        <a:t>: true (asynchronous) or false (synchronous)</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698218">
                <a:tc>
                  <a:txBody>
                    <a:bodyPr/>
                    <a:lstStyle/>
                    <a:p>
                      <a:pPr algn="l" fontAlgn="t"/>
                      <a:r>
                        <a:rPr lang="en-US" sz="1800">
                          <a:effectLst/>
                        </a:rPr>
                        <a:t>send()</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Sends the request to the server (used for GET)</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698218">
                <a:tc>
                  <a:txBody>
                    <a:bodyPr/>
                    <a:lstStyle/>
                    <a:p>
                      <a:pPr algn="l" fontAlgn="t"/>
                      <a:r>
                        <a:rPr lang="en-US" sz="1800">
                          <a:effectLst/>
                        </a:rPr>
                        <a:t>send(</a:t>
                      </a:r>
                      <a:r>
                        <a:rPr lang="en-US" sz="1800" i="1">
                          <a:effectLst/>
                        </a:rPr>
                        <a:t>string</a:t>
                      </a:r>
                      <a:r>
                        <a:rPr lang="en-US" sz="1800">
                          <a:effectLst/>
                        </a:rPr>
                        <a:t>)</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800" dirty="0">
                          <a:effectLst/>
                        </a:rPr>
                        <a:t>Sends the request to the server (used for POST)</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r>
            </a:tbl>
          </a:graphicData>
        </a:graphic>
      </p:graphicFrame>
    </p:spTree>
    <p:extLst>
      <p:ext uri="{BB962C8B-B14F-4D97-AF65-F5344CB8AC3E}">
        <p14:creationId xmlns:p14="http://schemas.microsoft.com/office/powerpoint/2010/main" xmlns="" val="279349632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819912"/>
          </a:xfrm>
        </p:spPr>
        <p:txBody>
          <a:bodyPr>
            <a:normAutofit fontScale="90000"/>
          </a:bodyPr>
          <a:lstStyle/>
          <a:p>
            <a:pPr algn="ctr"/>
            <a:r>
              <a:rPr lang="en-US" sz="2800" dirty="0">
                <a:latin typeface="+mn-lt"/>
              </a:rPr>
              <a:t>GET or POST?</a:t>
            </a:r>
            <a:br>
              <a:rPr lang="en-US" sz="2800" dirty="0">
                <a:latin typeface="+mn-lt"/>
              </a:rPr>
            </a:br>
            <a:endParaRPr lang="en-US" sz="2800" dirty="0">
              <a:latin typeface="+mn-lt"/>
            </a:endParaRPr>
          </a:p>
        </p:txBody>
      </p:sp>
      <p:sp>
        <p:nvSpPr>
          <p:cNvPr id="4" name="Rectangle 1"/>
          <p:cNvSpPr>
            <a:spLocks noGrp="1" noChangeArrowheads="1"/>
          </p:cNvSpPr>
          <p:nvPr>
            <p:ph idx="1"/>
          </p:nvPr>
        </p:nvSpPr>
        <p:spPr bwMode="auto">
          <a:xfrm>
            <a:off x="457200" y="914400"/>
            <a:ext cx="7086600" cy="747897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DC143C"/>
                </a:solidFill>
                <a:effectLst/>
                <a:latin typeface="+mn-lt"/>
              </a:rPr>
              <a:t>GET</a:t>
            </a:r>
            <a:r>
              <a:rPr kumimoji="0" lang="en-US" sz="2000" b="0" i="0" u="none" strike="noStrike" cap="none" normalizeH="0" baseline="0" dirty="0" smtClean="0">
                <a:ln>
                  <a:noFill/>
                </a:ln>
                <a:solidFill>
                  <a:srgbClr val="000000"/>
                </a:solidFill>
                <a:effectLst/>
                <a:latin typeface="+mn-lt"/>
              </a:rPr>
              <a:t> is simpler and faster than </a:t>
            </a:r>
            <a:r>
              <a:rPr kumimoji="0" lang="en-US" sz="2000" b="0" i="0" u="none" strike="noStrike" cap="none" normalizeH="0" baseline="0" dirty="0" smtClean="0">
                <a:ln>
                  <a:noFill/>
                </a:ln>
                <a:solidFill>
                  <a:srgbClr val="DC143C"/>
                </a:solidFill>
                <a:effectLst/>
                <a:latin typeface="+mn-lt"/>
              </a:rPr>
              <a:t>POST</a:t>
            </a:r>
            <a:r>
              <a:rPr kumimoji="0" lang="en-US" sz="2000" b="0" i="0" u="none" strike="noStrike" cap="none" normalizeH="0" baseline="0" dirty="0" smtClean="0">
                <a:ln>
                  <a:noFill/>
                </a:ln>
                <a:solidFill>
                  <a:srgbClr val="000000"/>
                </a:solidFill>
                <a:effectLst/>
                <a:latin typeface="+mn-lt"/>
              </a:rPr>
              <a:t>, and can be used in most cases.</a:t>
            </a:r>
            <a:endParaRPr kumimoji="0" lang="en-US" sz="20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mn-lt"/>
              </a:rPr>
              <a:t>However, always use POST requests when:</a:t>
            </a:r>
            <a:endParaRPr kumimoji="0" lang="en-US" sz="20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000000"/>
                </a:solidFill>
                <a:effectLst/>
                <a:latin typeface="+mn-lt"/>
              </a:rPr>
              <a:t>A cached file is not an option (update a file or database on the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000000"/>
                </a:solidFill>
                <a:effectLst/>
                <a:latin typeface="+mn-lt"/>
              </a:rPr>
              <a:t>Sending a large amount of data to the server (POST has no size limitations).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000000"/>
                </a:solidFill>
                <a:effectLst/>
                <a:latin typeface="+mn-lt"/>
              </a:rPr>
              <a:t>Sending user input (which can contain unknown characters), POST is more robust and secure than GET.</a:t>
            </a:r>
          </a:p>
          <a:p>
            <a:pPr marL="0" indent="0">
              <a:buClrTx/>
              <a:buSzTx/>
              <a:buNone/>
            </a:pPr>
            <a:r>
              <a:rPr lang="en-US" sz="2000" b="1" dirty="0"/>
              <a:t>GET </a:t>
            </a:r>
            <a:r>
              <a:rPr lang="en-US" sz="2000" b="1" dirty="0" smtClean="0"/>
              <a:t>Requests:</a:t>
            </a:r>
          </a:p>
          <a:p>
            <a:pPr marL="0" indent="0">
              <a:buClrTx/>
              <a:buSzTx/>
              <a:buNone/>
            </a:pPr>
            <a:r>
              <a:rPr lang="en-US" sz="2000" b="1" dirty="0" err="1"/>
              <a:t>xhttp.open</a:t>
            </a:r>
            <a:r>
              <a:rPr lang="en-US" sz="2000" b="1" dirty="0"/>
              <a:t>("GET", "demo_get.asp", true);</a:t>
            </a:r>
            <a:br>
              <a:rPr lang="en-US" sz="2000" b="1" dirty="0"/>
            </a:br>
            <a:r>
              <a:rPr lang="en-US" sz="2000" b="1" dirty="0" err="1"/>
              <a:t>xhttp.send</a:t>
            </a:r>
            <a:r>
              <a:rPr lang="en-US" sz="2000" b="1" dirty="0" smtClean="0"/>
              <a:t>();</a:t>
            </a:r>
          </a:p>
          <a:p>
            <a:pPr marL="0" indent="0">
              <a:buClrTx/>
              <a:buSzTx/>
              <a:buNone/>
            </a:pPr>
            <a:r>
              <a:rPr lang="en-US" sz="2000" dirty="0" smtClean="0"/>
              <a:t>If we want to send information with the GET </a:t>
            </a:r>
            <a:r>
              <a:rPr lang="en-US" sz="2000" dirty="0" err="1" smtClean="0"/>
              <a:t>method,add</a:t>
            </a:r>
            <a:r>
              <a:rPr lang="en-US" sz="2000" dirty="0" smtClean="0"/>
              <a:t> the information to the URL:</a:t>
            </a:r>
          </a:p>
          <a:p>
            <a:pPr marL="0" indent="0">
              <a:buClrTx/>
              <a:buSzTx/>
              <a:buNone/>
            </a:pPr>
            <a:r>
              <a:rPr lang="en-US" sz="2000" b="1" dirty="0" err="1"/>
              <a:t>xhttp.open</a:t>
            </a:r>
            <a:r>
              <a:rPr lang="en-US" sz="2000" b="1" dirty="0"/>
              <a:t>("GET", "demo_get2.asp?fname=</a:t>
            </a:r>
            <a:r>
              <a:rPr lang="en-US" sz="2000" b="1" dirty="0" err="1"/>
              <a:t>Henry&amp;lname</a:t>
            </a:r>
            <a:r>
              <a:rPr lang="en-US" sz="2000" b="1" dirty="0"/>
              <a:t>=Ford", true);</a:t>
            </a:r>
            <a:br>
              <a:rPr lang="en-US" sz="2000" b="1" dirty="0"/>
            </a:br>
            <a:r>
              <a:rPr lang="en-US" sz="2000" b="1" dirty="0" err="1"/>
              <a:t>xhttp.send</a:t>
            </a:r>
            <a:r>
              <a:rPr lang="en-US" sz="2000" b="1" dirty="0"/>
              <a:t>();</a:t>
            </a:r>
            <a:endParaRPr lang="en-US" sz="2000" b="1" dirty="0" smtClean="0"/>
          </a:p>
          <a:p>
            <a:pPr marL="0" marR="0" lvl="0" indent="0" algn="l" defTabSz="914400" rtl="0" eaLnBrk="0" fontAlgn="base" latinLnBrk="0" hangingPunct="0">
              <a:lnSpc>
                <a:spcPct val="100000"/>
              </a:lnSpc>
              <a:spcBef>
                <a:spcPct val="0"/>
              </a:spcBef>
              <a:spcAft>
                <a:spcPct val="0"/>
              </a:spcAft>
              <a:buClrTx/>
              <a:buSzTx/>
              <a:buNone/>
              <a:tabLst/>
            </a:pPr>
            <a:endParaRPr kumimoji="0" lang="en-US" sz="2000" b="0" i="0" u="none" strike="noStrike" cap="none" normalizeH="0" baseline="0" dirty="0" smtClean="0">
              <a:ln>
                <a:noFill/>
              </a:ln>
              <a:solidFill>
                <a:srgbClr val="000000"/>
              </a:solidFill>
              <a:effectLst/>
              <a:latin typeface="+mn-lt"/>
            </a:endParaRPr>
          </a:p>
          <a:p>
            <a:pPr marL="0" indent="0">
              <a:buClrTx/>
              <a:buSzTx/>
              <a:buNone/>
            </a:pPr>
            <a:r>
              <a:rPr lang="en-US" sz="2000" b="1" dirty="0"/>
              <a:t>POST </a:t>
            </a:r>
            <a:r>
              <a:rPr lang="en-US" sz="2000" b="1" dirty="0" smtClean="0"/>
              <a:t>Requests:</a:t>
            </a:r>
          </a:p>
          <a:p>
            <a:pPr marL="0" indent="0">
              <a:buClrTx/>
              <a:buSzTx/>
              <a:buNone/>
            </a:pPr>
            <a:r>
              <a:rPr lang="en-US" sz="2000" dirty="0" err="1"/>
              <a:t>xhttp.open</a:t>
            </a:r>
            <a:r>
              <a:rPr lang="en-US" sz="2000" dirty="0"/>
              <a:t>("POST", "demo_post.asp", true);</a:t>
            </a:r>
            <a:br>
              <a:rPr lang="en-US" sz="2000" dirty="0"/>
            </a:br>
            <a:r>
              <a:rPr lang="en-US" sz="2000" dirty="0" err="1"/>
              <a:t>xhttp.send</a:t>
            </a:r>
            <a:r>
              <a:rPr lang="en-US" sz="2000" dirty="0" smtClean="0"/>
              <a:t>();</a:t>
            </a:r>
          </a:p>
          <a:p>
            <a:pPr marL="0" indent="0">
              <a:buClrTx/>
              <a:buSzTx/>
              <a:buNone/>
            </a:pPr>
            <a:endParaRPr lang="en-US" sz="2000" b="1"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mn-lt"/>
              </a:rPr>
              <a:t/>
            </a:r>
            <a:br>
              <a:rPr kumimoji="0" lang="en-US" sz="2000" b="0" i="0" u="none" strike="noStrike" cap="none" normalizeH="0" baseline="0" dirty="0" smtClean="0">
                <a:ln>
                  <a:noFill/>
                </a:ln>
                <a:solidFill>
                  <a:schemeClr val="tx1"/>
                </a:solidFill>
                <a:effectLst/>
                <a:latin typeface="+mn-lt"/>
              </a:rPr>
            </a:br>
            <a:endParaRPr kumimoji="0" lang="en-US" sz="2000" b="0" i="0" u="none" strike="noStrike" cap="none" normalizeH="0" baseline="0" dirty="0" smtClean="0">
              <a:ln>
                <a:noFill/>
              </a:ln>
              <a:solidFill>
                <a:schemeClr val="tx1"/>
              </a:solidFill>
              <a:effectLst/>
              <a:latin typeface="+mn-lt"/>
            </a:endParaRPr>
          </a:p>
        </p:txBody>
      </p:sp>
    </p:spTree>
    <p:extLst>
      <p:ext uri="{BB962C8B-B14F-4D97-AF65-F5344CB8AC3E}">
        <p14:creationId xmlns:p14="http://schemas.microsoft.com/office/powerpoint/2010/main" xmlns="" val="265961533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06420"/>
            <a:ext cx="8229600" cy="4818180"/>
          </a:xfrm>
        </p:spPr>
        <p:txBody>
          <a:bodyPr>
            <a:normAutofit/>
          </a:bodyPr>
          <a:lstStyle/>
          <a:p>
            <a:r>
              <a:rPr lang="en-US" sz="2000" dirty="0" err="1"/>
              <a:t>xhttp.open</a:t>
            </a:r>
            <a:r>
              <a:rPr lang="en-US" sz="2000" dirty="0"/>
              <a:t>("POST", "ajax_test.asp", true);</a:t>
            </a:r>
            <a:br>
              <a:rPr lang="en-US" sz="2000" dirty="0"/>
            </a:br>
            <a:r>
              <a:rPr lang="en-US" sz="2000" dirty="0" err="1"/>
              <a:t>xhttp.setRequestHeader</a:t>
            </a:r>
            <a:r>
              <a:rPr lang="en-US" sz="2000" dirty="0"/>
              <a:t>("Content-type", "application/x-www-form-</a:t>
            </a:r>
            <a:r>
              <a:rPr lang="en-US" sz="2000" dirty="0" err="1"/>
              <a:t>urlencoded</a:t>
            </a:r>
            <a:r>
              <a:rPr lang="en-US" sz="2000" dirty="0"/>
              <a:t>");</a:t>
            </a:r>
            <a:br>
              <a:rPr lang="en-US" sz="2000" dirty="0"/>
            </a:br>
            <a:r>
              <a:rPr lang="en-US" sz="2000" dirty="0" err="1"/>
              <a:t>xhttp.send</a:t>
            </a:r>
            <a:r>
              <a:rPr lang="en-US" sz="2000" dirty="0"/>
              <a:t>("</a:t>
            </a:r>
            <a:r>
              <a:rPr lang="en-US" sz="2000" dirty="0" err="1" smtClean="0"/>
              <a:t>fname</a:t>
            </a:r>
            <a:r>
              <a:rPr lang="en-US" sz="2000" dirty="0" smtClean="0"/>
              <a:t>=</a:t>
            </a:r>
            <a:r>
              <a:rPr lang="en-US" sz="2000" dirty="0" err="1" smtClean="0"/>
              <a:t>Henry&amp;lname</a:t>
            </a:r>
            <a:r>
              <a:rPr lang="en-US" sz="2000" dirty="0" smtClean="0"/>
              <a:t>=Ford");</a:t>
            </a:r>
          </a:p>
          <a:p>
            <a:endParaRPr lang="en-US" sz="2000" dirty="0"/>
          </a:p>
        </p:txBody>
      </p:sp>
      <p:sp>
        <p:nvSpPr>
          <p:cNvPr id="6" name="Rectangle 2"/>
          <p:cNvSpPr>
            <a:spLocks noGrp="1" noChangeArrowheads="1"/>
          </p:cNvSpPr>
          <p:nvPr>
            <p:ph type="title"/>
          </p:nvPr>
        </p:nvSpPr>
        <p:spPr bwMode="auto">
          <a:xfrm>
            <a:off x="457200" y="1044755"/>
            <a:ext cx="7680501"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400" dirty="0">
                <a:solidFill>
                  <a:srgbClr val="000000"/>
                </a:solidFill>
                <a:latin typeface="Verdana" panose="020B0604030504040204" pitchFamily="34" charset="0"/>
                <a:ea typeface="Calibri" panose="020F0502020204030204" pitchFamily="34" charset="0"/>
                <a:cs typeface="Gautami"/>
              </a:rPr>
              <a:t>T</a:t>
            </a:r>
            <a:r>
              <a:rPr kumimoji="0" lang="en-US" sz="2400" b="0" i="0" u="none" strike="noStrike" cap="none" normalizeH="0" baseline="0" dirty="0" smtClean="0">
                <a:ln>
                  <a:noFill/>
                </a:ln>
                <a:solidFill>
                  <a:srgbClr val="000000"/>
                </a:solidFill>
                <a:effectLst/>
                <a:latin typeface="Verdana" panose="020B0604030504040204" pitchFamily="34" charset="0"/>
                <a:ea typeface="Calibri" panose="020F0502020204030204" pitchFamily="34" charset="0"/>
                <a:cs typeface="Gautami"/>
              </a:rPr>
              <a:t>he data </a:t>
            </a:r>
            <a:r>
              <a:rPr lang="en-US" sz="2400" dirty="0" smtClean="0">
                <a:solidFill>
                  <a:srgbClr val="000000"/>
                </a:solidFill>
                <a:latin typeface="Verdana" panose="020B0604030504040204" pitchFamily="34" charset="0"/>
                <a:ea typeface="Calibri" panose="020F0502020204030204" pitchFamily="34" charset="0"/>
                <a:cs typeface="Gautami"/>
              </a:rPr>
              <a:t>we </a:t>
            </a:r>
            <a:r>
              <a:rPr kumimoji="0" lang="en-US" sz="2400" b="0" i="0" u="none" strike="noStrike" cap="none" normalizeH="0" baseline="0" dirty="0" smtClean="0">
                <a:ln>
                  <a:noFill/>
                </a:ln>
                <a:solidFill>
                  <a:srgbClr val="000000"/>
                </a:solidFill>
                <a:effectLst/>
                <a:latin typeface="Verdana" panose="020B0604030504040204" pitchFamily="34" charset="0"/>
                <a:ea typeface="Calibri" panose="020F0502020204030204" pitchFamily="34" charset="0"/>
                <a:cs typeface="Gautami"/>
              </a:rPr>
              <a:t>want to send in the</a:t>
            </a:r>
            <a:r>
              <a:rPr kumimoji="0" lang="en-US" sz="24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Gautami"/>
              </a:rPr>
              <a:t> </a:t>
            </a:r>
            <a:r>
              <a:rPr kumimoji="0" lang="en-US" sz="2400" b="0" i="0" u="none" strike="noStrike" cap="none" normalizeH="0" baseline="0" dirty="0" smtClean="0">
                <a:ln>
                  <a:noFill/>
                </a:ln>
                <a:solidFill>
                  <a:srgbClr val="DC143C"/>
                </a:solidFill>
                <a:effectLst/>
                <a:latin typeface="Consolas" panose="020B0609020204030204" pitchFamily="49" charset="0"/>
                <a:ea typeface="Calibri" panose="020F0502020204030204" pitchFamily="34" charset="0"/>
                <a:cs typeface="Courier New" panose="02070309020205020404" pitchFamily="49" charset="0"/>
              </a:rPr>
              <a:t>send()</a:t>
            </a:r>
            <a:r>
              <a:rPr kumimoji="0" lang="en-US" sz="24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Gautami"/>
              </a:rPr>
              <a:t> </a:t>
            </a:r>
            <a:r>
              <a:rPr kumimoji="0" lang="en-US" sz="2400" b="0" i="0" u="none" strike="noStrike" cap="none" normalizeH="0" baseline="0" dirty="0" smtClean="0">
                <a:ln>
                  <a:noFill/>
                </a:ln>
                <a:solidFill>
                  <a:srgbClr val="000000"/>
                </a:solidFill>
                <a:effectLst/>
                <a:latin typeface="Verdana" panose="020B0604030504040204" pitchFamily="34" charset="0"/>
                <a:ea typeface="Calibri" panose="020F0502020204030204" pitchFamily="34" charset="0"/>
                <a:cs typeface="Gautami"/>
              </a:rPr>
              <a:t>method:</a:t>
            </a:r>
            <a:endParaRPr kumimoji="0" lang="en-US" sz="24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7" name="Table 6"/>
          <p:cNvGraphicFramePr>
            <a:graphicFrameLocks noGrp="1"/>
          </p:cNvGraphicFramePr>
          <p:nvPr/>
        </p:nvGraphicFramePr>
        <p:xfrm>
          <a:off x="457200" y="3293597"/>
          <a:ext cx="8229600" cy="1672568"/>
        </p:xfrm>
        <a:graphic>
          <a:graphicData uri="http://schemas.openxmlformats.org/drawingml/2006/table">
            <a:tbl>
              <a:tblPr/>
              <a:tblGrid>
                <a:gridCol w="3282435"/>
                <a:gridCol w="4947165"/>
              </a:tblGrid>
              <a:tr h="421356">
                <a:tc>
                  <a:txBody>
                    <a:bodyPr/>
                    <a:lstStyle/>
                    <a:p>
                      <a:pPr algn="l" fontAlgn="t"/>
                      <a:r>
                        <a:rPr lang="en-US" sz="1800">
                          <a:effectLst/>
                        </a:rPr>
                        <a:t>Method</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Description</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1233970">
                <a:tc>
                  <a:txBody>
                    <a:bodyPr/>
                    <a:lstStyle/>
                    <a:p>
                      <a:pPr algn="l" fontAlgn="t"/>
                      <a:r>
                        <a:rPr lang="en-US" sz="1800">
                          <a:effectLst/>
                        </a:rPr>
                        <a:t>setRequestHeader(</a:t>
                      </a:r>
                      <a:r>
                        <a:rPr lang="en-US" sz="1800" i="1">
                          <a:effectLst/>
                        </a:rPr>
                        <a:t>header, value</a:t>
                      </a:r>
                      <a:r>
                        <a:rPr lang="en-US" sz="1800">
                          <a:effectLst/>
                        </a:rPr>
                        <a:t>)</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800" dirty="0">
                          <a:effectLst/>
                        </a:rPr>
                        <a:t>Adds HTTP headers to the request</a:t>
                      </a:r>
                      <a:br>
                        <a:rPr lang="en-US" sz="1800" dirty="0">
                          <a:effectLst/>
                        </a:rPr>
                      </a:br>
                      <a:r>
                        <a:rPr lang="en-US" sz="1800" dirty="0">
                          <a:effectLst/>
                        </a:rPr>
                        <a:t/>
                      </a:r>
                      <a:br>
                        <a:rPr lang="en-US" sz="1800" dirty="0">
                          <a:effectLst/>
                        </a:rPr>
                      </a:br>
                      <a:r>
                        <a:rPr lang="en-US" sz="1800" i="1" dirty="0">
                          <a:effectLst/>
                        </a:rPr>
                        <a:t>header</a:t>
                      </a:r>
                      <a:r>
                        <a:rPr lang="en-US" sz="1800" dirty="0">
                          <a:effectLst/>
                        </a:rPr>
                        <a:t>: specifies the header name</a:t>
                      </a:r>
                      <a:br>
                        <a:rPr lang="en-US" sz="1800" dirty="0">
                          <a:effectLst/>
                        </a:rPr>
                      </a:br>
                      <a:r>
                        <a:rPr lang="en-US" sz="1800" i="1" dirty="0">
                          <a:effectLst/>
                        </a:rPr>
                        <a:t>value</a:t>
                      </a:r>
                      <a:r>
                        <a:rPr lang="en-US" sz="1800" dirty="0">
                          <a:effectLst/>
                        </a:rPr>
                        <a:t>: specifies the header value</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r>
            </a:tbl>
          </a:graphicData>
        </a:graphic>
      </p:graphicFrame>
    </p:spTree>
    <p:extLst>
      <p:ext uri="{BB962C8B-B14F-4D97-AF65-F5344CB8AC3E}">
        <p14:creationId xmlns:p14="http://schemas.microsoft.com/office/powerpoint/2010/main" xmlns="" val="3799534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pPr algn="ctr"/>
            <a:r>
              <a:rPr lang="en-US" sz="2800" dirty="0">
                <a:latin typeface="Times New Roman" panose="02020603050405020304" pitchFamily="18" charset="0"/>
                <a:cs typeface="Times New Roman" panose="02020603050405020304" pitchFamily="18" charset="0"/>
              </a:rPr>
              <a:t>JavaScript Output</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524000"/>
            <a:ext cx="8229600" cy="4953000"/>
          </a:xfrm>
        </p:spPr>
        <p:txBody>
          <a:bodyPr>
            <a:normAutofit/>
          </a:bodyPr>
          <a:lstStyle/>
          <a:p>
            <a:pPr>
              <a:buNone/>
            </a:pPr>
            <a:r>
              <a:rPr lang="en-US" b="1" dirty="0"/>
              <a:t>JavaScript Display </a:t>
            </a:r>
            <a:r>
              <a:rPr lang="en-US" b="1" dirty="0" smtClean="0"/>
              <a:t>Possibilities:</a:t>
            </a:r>
          </a:p>
          <a:p>
            <a:pPr>
              <a:buNone/>
            </a:pPr>
            <a:endParaRPr lang="en-US" b="1" dirty="0"/>
          </a:p>
          <a:p>
            <a:pPr marL="0" lvl="0" indent="0" eaLnBrk="0" fontAlgn="base" hangingPunct="0">
              <a:spcBef>
                <a:spcPct val="0"/>
              </a:spcBef>
              <a:spcAft>
                <a:spcPct val="0"/>
              </a:spcAft>
              <a:buClrTx/>
              <a:buSzTx/>
              <a:buFontTx/>
              <a:buChar char="•"/>
            </a:pPr>
            <a:r>
              <a:rPr lang="en-US" sz="2800" dirty="0">
                <a:solidFill>
                  <a:srgbClr val="000000"/>
                </a:solidFill>
                <a:latin typeface="Verdana" panose="020B0604030504040204" pitchFamily="34" charset="0"/>
              </a:rPr>
              <a:t>Writing into an HTML element, using </a:t>
            </a:r>
            <a:r>
              <a:rPr lang="en-US" sz="2800" dirty="0" err="1">
                <a:solidFill>
                  <a:srgbClr val="DC143C"/>
                </a:solidFill>
                <a:latin typeface="Consolas" panose="020B0609020204030204" pitchFamily="49" charset="0"/>
              </a:rPr>
              <a:t>innerHTML</a:t>
            </a:r>
            <a:r>
              <a:rPr lang="en-US" sz="2800" dirty="0">
                <a:solidFill>
                  <a:srgbClr val="000000"/>
                </a:solidFill>
                <a:latin typeface="Verdana" panose="020B0604030504040204" pitchFamily="34" charset="0"/>
              </a:rPr>
              <a:t>.</a:t>
            </a:r>
          </a:p>
          <a:p>
            <a:pPr marL="0" lvl="0" indent="0" eaLnBrk="0" fontAlgn="base" hangingPunct="0">
              <a:spcBef>
                <a:spcPct val="0"/>
              </a:spcBef>
              <a:spcAft>
                <a:spcPct val="0"/>
              </a:spcAft>
              <a:buClrTx/>
              <a:buSzTx/>
              <a:buFontTx/>
              <a:buChar char="•"/>
            </a:pPr>
            <a:r>
              <a:rPr lang="en-US" sz="2800" dirty="0">
                <a:solidFill>
                  <a:srgbClr val="000000"/>
                </a:solidFill>
                <a:latin typeface="Verdana" panose="020B0604030504040204" pitchFamily="34" charset="0"/>
              </a:rPr>
              <a:t>Writing into the HTML output using </a:t>
            </a:r>
            <a:r>
              <a:rPr lang="en-US" sz="2800" dirty="0" err="1">
                <a:solidFill>
                  <a:srgbClr val="DC143C"/>
                </a:solidFill>
                <a:latin typeface="Consolas" panose="020B0609020204030204" pitchFamily="49" charset="0"/>
              </a:rPr>
              <a:t>document.write</a:t>
            </a:r>
            <a:r>
              <a:rPr lang="en-US" sz="2800" dirty="0">
                <a:solidFill>
                  <a:srgbClr val="DC143C"/>
                </a:solidFill>
                <a:latin typeface="Consolas" panose="020B0609020204030204" pitchFamily="49" charset="0"/>
              </a:rPr>
              <a:t>()</a:t>
            </a:r>
            <a:r>
              <a:rPr lang="en-US" sz="2800" dirty="0">
                <a:solidFill>
                  <a:srgbClr val="000000"/>
                </a:solidFill>
                <a:latin typeface="Verdana" panose="020B0604030504040204" pitchFamily="34" charset="0"/>
              </a:rPr>
              <a:t>.</a:t>
            </a:r>
          </a:p>
          <a:p>
            <a:pPr marL="0" lvl="0" indent="0" eaLnBrk="0" fontAlgn="base" hangingPunct="0">
              <a:spcBef>
                <a:spcPct val="0"/>
              </a:spcBef>
              <a:spcAft>
                <a:spcPct val="0"/>
              </a:spcAft>
              <a:buClrTx/>
              <a:buSzTx/>
              <a:buFontTx/>
              <a:buChar char="•"/>
            </a:pPr>
            <a:r>
              <a:rPr lang="en-US" sz="2800" dirty="0">
                <a:solidFill>
                  <a:srgbClr val="000000"/>
                </a:solidFill>
                <a:latin typeface="Verdana" panose="020B0604030504040204" pitchFamily="34" charset="0"/>
              </a:rPr>
              <a:t>Writing into an alert box, using </a:t>
            </a:r>
            <a:r>
              <a:rPr lang="en-US" sz="2800" dirty="0" err="1">
                <a:solidFill>
                  <a:srgbClr val="DC143C"/>
                </a:solidFill>
                <a:latin typeface="Consolas" panose="020B0609020204030204" pitchFamily="49" charset="0"/>
              </a:rPr>
              <a:t>window.alert</a:t>
            </a:r>
            <a:r>
              <a:rPr lang="en-US" sz="2800" dirty="0">
                <a:solidFill>
                  <a:srgbClr val="DC143C"/>
                </a:solidFill>
                <a:latin typeface="Consolas" panose="020B0609020204030204" pitchFamily="49" charset="0"/>
              </a:rPr>
              <a:t>()</a:t>
            </a:r>
            <a:r>
              <a:rPr lang="en-US" sz="2800" dirty="0">
                <a:solidFill>
                  <a:srgbClr val="000000"/>
                </a:solidFill>
                <a:latin typeface="Verdana" panose="020B0604030504040204" pitchFamily="34" charset="0"/>
              </a:rPr>
              <a:t>.</a:t>
            </a:r>
          </a:p>
          <a:p>
            <a:pPr marL="0" lvl="0" indent="0" eaLnBrk="0" fontAlgn="base" hangingPunct="0">
              <a:spcBef>
                <a:spcPct val="0"/>
              </a:spcBef>
              <a:spcAft>
                <a:spcPct val="0"/>
              </a:spcAft>
              <a:buClrTx/>
              <a:buSzTx/>
              <a:buFontTx/>
              <a:buChar char="•"/>
            </a:pPr>
            <a:r>
              <a:rPr lang="en-US" sz="2800" dirty="0">
                <a:solidFill>
                  <a:srgbClr val="000000"/>
                </a:solidFill>
                <a:latin typeface="Verdana" panose="020B0604030504040204" pitchFamily="34" charset="0"/>
              </a:rPr>
              <a:t>Writing into the browser console, using </a:t>
            </a:r>
            <a:r>
              <a:rPr lang="en-US" sz="2800" dirty="0">
                <a:solidFill>
                  <a:srgbClr val="DC143C"/>
                </a:solidFill>
                <a:latin typeface="Consolas" panose="020B0609020204030204" pitchFamily="49" charset="0"/>
              </a:rPr>
              <a:t>console.log()</a:t>
            </a:r>
            <a:r>
              <a:rPr lang="en-US" sz="2800" dirty="0">
                <a:solidFill>
                  <a:srgbClr val="000000"/>
                </a:solidFill>
                <a:latin typeface="Verdana" panose="020B0604030504040204" pitchFamily="34" charset="0"/>
              </a:rPr>
              <a:t>.</a:t>
            </a:r>
          </a:p>
          <a:p>
            <a:pPr>
              <a:buNone/>
            </a:pPr>
            <a:endParaRPr lang="en-US" b="1" u="sng" dirty="0">
              <a:solidFill>
                <a:srgbClr val="C00000"/>
              </a:solidFill>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normAutofit lnSpcReduction="10000"/>
          </a:bodyPr>
          <a:lstStyle/>
          <a:p>
            <a:pPr marL="0" indent="0">
              <a:buNone/>
            </a:pPr>
            <a:r>
              <a:rPr lang="en-US" sz="2400" b="1" dirty="0" smtClean="0"/>
              <a:t>   The </a:t>
            </a:r>
            <a:r>
              <a:rPr lang="en-US" sz="2400" b="1" dirty="0" err="1"/>
              <a:t>url</a:t>
            </a:r>
            <a:r>
              <a:rPr lang="en-US" sz="2400" b="1" dirty="0"/>
              <a:t> - A File On a </a:t>
            </a:r>
            <a:r>
              <a:rPr lang="en-US" sz="2400" b="1" dirty="0" smtClean="0"/>
              <a:t>Server:</a:t>
            </a:r>
          </a:p>
          <a:p>
            <a:r>
              <a:rPr lang="en-US" dirty="0" smtClean="0"/>
              <a:t>The </a:t>
            </a:r>
            <a:r>
              <a:rPr lang="en-US" dirty="0" err="1" smtClean="0"/>
              <a:t>url</a:t>
            </a:r>
            <a:r>
              <a:rPr lang="en-US" dirty="0" smtClean="0"/>
              <a:t> parameter of the open() </a:t>
            </a:r>
            <a:r>
              <a:rPr lang="en-US" dirty="0" err="1" smtClean="0"/>
              <a:t>method,is</a:t>
            </a:r>
            <a:r>
              <a:rPr lang="en-US" dirty="0" smtClean="0"/>
              <a:t> an address to a file on a server.</a:t>
            </a:r>
          </a:p>
          <a:p>
            <a:r>
              <a:rPr lang="en-US" sz="2400" dirty="0" err="1"/>
              <a:t>xhttp.open</a:t>
            </a:r>
            <a:r>
              <a:rPr lang="en-US" sz="2400" dirty="0"/>
              <a:t>("GET", "</a:t>
            </a:r>
            <a:r>
              <a:rPr lang="en-US" sz="2400" dirty="0" smtClean="0"/>
              <a:t>ajax_test.asp</a:t>
            </a:r>
            <a:r>
              <a:rPr lang="en-US" sz="2400" dirty="0"/>
              <a:t>", true</a:t>
            </a:r>
            <a:r>
              <a:rPr lang="en-US" sz="2400" dirty="0" smtClean="0"/>
              <a:t>);</a:t>
            </a:r>
          </a:p>
          <a:p>
            <a:pPr marL="0" indent="0">
              <a:buNone/>
            </a:pPr>
            <a:r>
              <a:rPr lang="en-US" sz="2400" dirty="0" smtClean="0"/>
              <a:t>  </a:t>
            </a:r>
            <a:r>
              <a:rPr lang="en-US" sz="2400" b="1" dirty="0" smtClean="0"/>
              <a:t>Asynchronous </a:t>
            </a:r>
            <a:r>
              <a:rPr lang="en-US" sz="2400" b="1" dirty="0"/>
              <a:t>- True or False?</a:t>
            </a:r>
          </a:p>
          <a:p>
            <a:r>
              <a:rPr lang="en-US" sz="2400" dirty="0" err="1"/>
              <a:t>xhttp.open</a:t>
            </a:r>
            <a:r>
              <a:rPr lang="en-US" sz="2400" dirty="0"/>
              <a:t>("GET", "ajax_test.asp", true</a:t>
            </a:r>
            <a:r>
              <a:rPr lang="en-US" sz="2400" dirty="0" smtClean="0"/>
              <a:t>);</a:t>
            </a:r>
          </a:p>
          <a:p>
            <a:pPr marL="0" indent="0">
              <a:buNone/>
            </a:pPr>
            <a:r>
              <a:rPr lang="en-US" sz="2400" dirty="0" smtClean="0"/>
              <a:t>  </a:t>
            </a:r>
            <a:r>
              <a:rPr lang="en-US" sz="2400" b="1" dirty="0" smtClean="0"/>
              <a:t>The </a:t>
            </a:r>
            <a:r>
              <a:rPr lang="en-US" sz="2400" b="1" dirty="0" err="1"/>
              <a:t>onreadystatechange</a:t>
            </a:r>
            <a:r>
              <a:rPr lang="en-US" sz="2400" b="1" dirty="0"/>
              <a:t> </a:t>
            </a:r>
            <a:r>
              <a:rPr lang="en-US" sz="2400" b="1" dirty="0" smtClean="0"/>
              <a:t>Property:</a:t>
            </a:r>
          </a:p>
          <a:p>
            <a:pPr marL="0" indent="0">
              <a:buNone/>
            </a:pPr>
            <a:r>
              <a:rPr lang="en-US" sz="2400" dirty="0" err="1"/>
              <a:t>xhttp.onreadystatechange</a:t>
            </a:r>
            <a:r>
              <a:rPr lang="en-US" sz="2400" dirty="0"/>
              <a:t> = function() {</a:t>
            </a:r>
            <a:br>
              <a:rPr lang="en-US" sz="2400" dirty="0"/>
            </a:br>
            <a:r>
              <a:rPr lang="en-US" sz="2400" dirty="0"/>
              <a:t>  if (</a:t>
            </a:r>
            <a:r>
              <a:rPr lang="en-US" sz="2400" dirty="0" err="1"/>
              <a:t>this.readyState</a:t>
            </a:r>
            <a:r>
              <a:rPr lang="en-US" sz="2400" dirty="0"/>
              <a:t> == 4 &amp;&amp; </a:t>
            </a:r>
            <a:r>
              <a:rPr lang="en-US" sz="2400" dirty="0" err="1"/>
              <a:t>this.status</a:t>
            </a:r>
            <a:r>
              <a:rPr lang="en-US" sz="2400" dirty="0"/>
              <a:t> == 200) {</a:t>
            </a:r>
            <a:br>
              <a:rPr lang="en-US" sz="2400" dirty="0"/>
            </a:br>
            <a:r>
              <a:rPr lang="en-US" sz="2400" dirty="0"/>
              <a:t>    </a:t>
            </a:r>
            <a:r>
              <a:rPr lang="en-US" sz="2400" dirty="0" err="1"/>
              <a:t>document.getElementById</a:t>
            </a:r>
            <a:r>
              <a:rPr lang="en-US" sz="2400" dirty="0"/>
              <a:t>("demo").</a:t>
            </a:r>
            <a:r>
              <a:rPr lang="en-US" sz="2400" dirty="0" err="1"/>
              <a:t>innerHTML</a:t>
            </a:r>
            <a:r>
              <a:rPr lang="en-US" sz="2400" dirty="0"/>
              <a:t> = </a:t>
            </a:r>
            <a:r>
              <a:rPr lang="en-US" sz="2400" dirty="0" err="1"/>
              <a:t>this.responseText</a:t>
            </a:r>
            <a:r>
              <a:rPr lang="en-US" sz="2400" dirty="0"/>
              <a:t>;</a:t>
            </a:r>
            <a:br>
              <a:rPr lang="en-US" sz="2400" dirty="0"/>
            </a:br>
            <a:r>
              <a:rPr lang="en-US" sz="2400" dirty="0"/>
              <a:t>  }</a:t>
            </a:r>
            <a:br>
              <a:rPr lang="en-US" sz="2400" dirty="0"/>
            </a:br>
            <a:r>
              <a:rPr lang="en-US" sz="2400" dirty="0"/>
              <a:t>};</a:t>
            </a:r>
            <a:br>
              <a:rPr lang="en-US" sz="2400" dirty="0"/>
            </a:br>
            <a:r>
              <a:rPr lang="en-US" sz="2400" dirty="0" err="1"/>
              <a:t>xhttp.open</a:t>
            </a:r>
            <a:r>
              <a:rPr lang="en-US" sz="2400" dirty="0"/>
              <a:t>("GET", "ajax_info.txt", true);</a:t>
            </a:r>
            <a:br>
              <a:rPr lang="en-US" sz="2400" dirty="0"/>
            </a:br>
            <a:r>
              <a:rPr lang="en-US" sz="2400" dirty="0" err="1"/>
              <a:t>xhttp.send</a:t>
            </a:r>
            <a:r>
              <a:rPr lang="en-US" sz="2400" dirty="0"/>
              <a:t>();</a:t>
            </a:r>
            <a:endParaRPr lang="en-US" sz="2400" b="1" dirty="0"/>
          </a:p>
          <a:p>
            <a:endParaRPr lang="en-US" sz="2400" b="1" dirty="0"/>
          </a:p>
        </p:txBody>
      </p:sp>
    </p:spTree>
    <p:extLst>
      <p:ext uri="{BB962C8B-B14F-4D97-AF65-F5344CB8AC3E}">
        <p14:creationId xmlns:p14="http://schemas.microsoft.com/office/powerpoint/2010/main" xmlns="" val="249973947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219200"/>
          </a:xfrm>
        </p:spPr>
        <p:txBody>
          <a:bodyPr>
            <a:normAutofit/>
          </a:bodyPr>
          <a:lstStyle/>
          <a:p>
            <a:pPr algn="ctr"/>
            <a:r>
              <a:rPr lang="en-US" sz="2800" dirty="0"/>
              <a:t>AJAX - Server Response</a:t>
            </a:r>
            <a:br>
              <a:rPr lang="en-US" sz="2800" dirty="0"/>
            </a:br>
            <a:endParaRPr lang="en-US" sz="2800" dirty="0"/>
          </a:p>
        </p:txBody>
      </p:sp>
      <p:sp>
        <p:nvSpPr>
          <p:cNvPr id="3" name="Content Placeholder 2"/>
          <p:cNvSpPr>
            <a:spLocks noGrp="1"/>
          </p:cNvSpPr>
          <p:nvPr>
            <p:ph idx="1"/>
          </p:nvPr>
        </p:nvSpPr>
        <p:spPr>
          <a:xfrm>
            <a:off x="457200" y="609600"/>
            <a:ext cx="8229600" cy="5715000"/>
          </a:xfrm>
        </p:spPr>
        <p:txBody>
          <a:bodyPr/>
          <a:lstStyle/>
          <a:p>
            <a:r>
              <a:rPr lang="en-US" b="1" dirty="0"/>
              <a:t>The </a:t>
            </a:r>
            <a:r>
              <a:rPr lang="en-US" b="1" dirty="0" err="1"/>
              <a:t>onreadystatechange</a:t>
            </a:r>
            <a:r>
              <a:rPr lang="en-US" b="1" dirty="0"/>
              <a:t> </a:t>
            </a:r>
            <a:r>
              <a:rPr lang="en-US" b="1" dirty="0" smtClean="0"/>
              <a:t>Property:</a:t>
            </a:r>
          </a:p>
          <a:p>
            <a:r>
              <a:rPr lang="en-US" sz="2000" dirty="0" smtClean="0"/>
              <a:t>The </a:t>
            </a:r>
            <a:r>
              <a:rPr lang="en-US" sz="2000" dirty="0" err="1" smtClean="0"/>
              <a:t>readyState</a:t>
            </a:r>
            <a:r>
              <a:rPr lang="en-US" sz="2000" dirty="0" smtClean="0"/>
              <a:t> property holds the status of the </a:t>
            </a:r>
            <a:r>
              <a:rPr lang="en-US" sz="2000" dirty="0" err="1" smtClean="0"/>
              <a:t>XMLHttpRequest</a:t>
            </a:r>
            <a:r>
              <a:rPr lang="en-US" sz="2000" dirty="0" smtClean="0"/>
              <a:t>.</a:t>
            </a:r>
          </a:p>
          <a:p>
            <a:r>
              <a:rPr lang="en-US" sz="2000" dirty="0" smtClean="0"/>
              <a:t>The </a:t>
            </a:r>
            <a:r>
              <a:rPr lang="en-US" sz="2000" dirty="0" err="1" smtClean="0"/>
              <a:t>onreadystatechange</a:t>
            </a:r>
            <a:r>
              <a:rPr lang="en-US" sz="2000" dirty="0" smtClean="0"/>
              <a:t> property defines a function to be executed when the </a:t>
            </a:r>
            <a:r>
              <a:rPr lang="en-US" sz="2000" dirty="0" err="1" smtClean="0"/>
              <a:t>readyState</a:t>
            </a:r>
            <a:r>
              <a:rPr lang="en-US" sz="2000" dirty="0" smtClean="0"/>
              <a:t> changes.</a:t>
            </a:r>
          </a:p>
          <a:p>
            <a:r>
              <a:rPr lang="en-US" sz="2000" dirty="0" smtClean="0"/>
              <a:t>The status property and the </a:t>
            </a:r>
            <a:r>
              <a:rPr lang="en-US" sz="2000" dirty="0" err="1" smtClean="0"/>
              <a:t>statusText</a:t>
            </a:r>
            <a:r>
              <a:rPr lang="en-US" sz="2000" dirty="0" smtClean="0"/>
              <a:t> property holds the status of the </a:t>
            </a:r>
            <a:r>
              <a:rPr lang="en-US" sz="2000" dirty="0" err="1" smtClean="0"/>
              <a:t>XMLHttpRequest</a:t>
            </a:r>
            <a:r>
              <a:rPr lang="en-US" sz="2000" dirty="0" smtClean="0"/>
              <a:t> object.</a:t>
            </a:r>
          </a:p>
          <a:p>
            <a:endParaRPr lang="en-US" sz="2000" dirty="0" smtClean="0"/>
          </a:p>
          <a:p>
            <a:endParaRPr lang="en-US" sz="2000" dirty="0" smtClean="0"/>
          </a:p>
          <a:p>
            <a:endParaRPr lang="en-US" b="1" dirty="0"/>
          </a:p>
        </p:txBody>
      </p:sp>
      <p:graphicFrame>
        <p:nvGraphicFramePr>
          <p:cNvPr id="7" name="Table 6"/>
          <p:cNvGraphicFramePr>
            <a:graphicFrameLocks noGrp="1"/>
          </p:cNvGraphicFramePr>
          <p:nvPr>
            <p:extLst>
              <p:ext uri="{D42A27DB-BD31-4B8C-83A1-F6EECF244321}">
                <p14:modId xmlns:p14="http://schemas.microsoft.com/office/powerpoint/2010/main" xmlns="" val="4069570046"/>
              </p:ext>
            </p:extLst>
          </p:nvPr>
        </p:nvGraphicFramePr>
        <p:xfrm>
          <a:off x="1066800" y="2819401"/>
          <a:ext cx="7104298" cy="4353850"/>
        </p:xfrm>
        <a:graphic>
          <a:graphicData uri="http://schemas.openxmlformats.org/drawingml/2006/table">
            <a:tbl>
              <a:tblPr/>
              <a:tblGrid>
                <a:gridCol w="1534667"/>
                <a:gridCol w="5569631"/>
              </a:tblGrid>
              <a:tr h="375143">
                <a:tc>
                  <a:txBody>
                    <a:bodyPr/>
                    <a:lstStyle/>
                    <a:p>
                      <a:pPr algn="l" fontAlgn="t"/>
                      <a:r>
                        <a:rPr lang="en-US" sz="1700" dirty="0">
                          <a:effectLst/>
                        </a:rPr>
                        <a:t>Property</a:t>
                      </a:r>
                    </a:p>
                  </a:txBody>
                  <a:tcPr marL="145346" marR="72673" marT="72673" marB="726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Description</a:t>
                      </a:r>
                    </a:p>
                  </a:txBody>
                  <a:tcPr marL="72673" marR="72673" marT="72673" marB="726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615463">
                <a:tc>
                  <a:txBody>
                    <a:bodyPr/>
                    <a:lstStyle/>
                    <a:p>
                      <a:pPr algn="l" fontAlgn="t"/>
                      <a:r>
                        <a:rPr lang="en-US" sz="1700">
                          <a:effectLst/>
                        </a:rPr>
                        <a:t>onreadystatechange</a:t>
                      </a:r>
                    </a:p>
                  </a:txBody>
                  <a:tcPr marL="145346" marR="72673" marT="72673" marB="726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700">
                          <a:effectLst/>
                        </a:rPr>
                        <a:t>Defines a function to be called when the readyState property changes</a:t>
                      </a:r>
                    </a:p>
                  </a:txBody>
                  <a:tcPr marL="72673" marR="72673" marT="72673" marB="726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1576746">
                <a:tc>
                  <a:txBody>
                    <a:bodyPr/>
                    <a:lstStyle/>
                    <a:p>
                      <a:pPr algn="l" fontAlgn="t"/>
                      <a:r>
                        <a:rPr lang="en-US" sz="1700">
                          <a:effectLst/>
                        </a:rPr>
                        <a:t>readyState</a:t>
                      </a:r>
                    </a:p>
                  </a:txBody>
                  <a:tcPr marL="145346" marR="72673" marT="72673" marB="726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Holds the status of the XMLHttpRequest.</a:t>
                      </a:r>
                      <a:br>
                        <a:rPr lang="en-US" sz="1700">
                          <a:effectLst/>
                        </a:rPr>
                      </a:br>
                      <a:r>
                        <a:rPr lang="en-US" sz="1700">
                          <a:effectLst/>
                        </a:rPr>
                        <a:t>0: request not initialized</a:t>
                      </a:r>
                      <a:br>
                        <a:rPr lang="en-US" sz="1700">
                          <a:effectLst/>
                        </a:rPr>
                      </a:br>
                      <a:r>
                        <a:rPr lang="en-US" sz="1700">
                          <a:effectLst/>
                        </a:rPr>
                        <a:t>1: server connection established</a:t>
                      </a:r>
                      <a:br>
                        <a:rPr lang="en-US" sz="1700">
                          <a:effectLst/>
                        </a:rPr>
                      </a:br>
                      <a:r>
                        <a:rPr lang="en-US" sz="1700">
                          <a:effectLst/>
                        </a:rPr>
                        <a:t>2: request received</a:t>
                      </a:r>
                      <a:br>
                        <a:rPr lang="en-US" sz="1700">
                          <a:effectLst/>
                        </a:rPr>
                      </a:br>
                      <a:r>
                        <a:rPr lang="en-US" sz="1700">
                          <a:effectLst/>
                        </a:rPr>
                        <a:t>3: processing request</a:t>
                      </a:r>
                      <a:br>
                        <a:rPr lang="en-US" sz="1700">
                          <a:effectLst/>
                        </a:rPr>
                      </a:br>
                      <a:r>
                        <a:rPr lang="en-US" sz="1700">
                          <a:effectLst/>
                        </a:rPr>
                        <a:t>4: request finished and response is ready</a:t>
                      </a:r>
                    </a:p>
                  </a:txBody>
                  <a:tcPr marL="72673" marR="72673" marT="72673" marB="726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1096105">
                <a:tc>
                  <a:txBody>
                    <a:bodyPr/>
                    <a:lstStyle/>
                    <a:p>
                      <a:pPr algn="l" fontAlgn="t"/>
                      <a:r>
                        <a:rPr lang="en-US" sz="1700" dirty="0">
                          <a:effectLst/>
                        </a:rPr>
                        <a:t>status</a:t>
                      </a:r>
                    </a:p>
                  </a:txBody>
                  <a:tcPr marL="145346" marR="72673" marT="72673" marB="726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700" dirty="0">
                          <a:effectLst/>
                        </a:rPr>
                        <a:t>200: "OK"</a:t>
                      </a:r>
                      <a:br>
                        <a:rPr lang="en-US" sz="1700" dirty="0">
                          <a:effectLst/>
                        </a:rPr>
                      </a:br>
                      <a:r>
                        <a:rPr lang="en-US" sz="1700" dirty="0">
                          <a:effectLst/>
                        </a:rPr>
                        <a:t>403: "Forbidden"</a:t>
                      </a:r>
                      <a:br>
                        <a:rPr lang="en-US" sz="1700" dirty="0">
                          <a:effectLst/>
                        </a:rPr>
                      </a:br>
                      <a:r>
                        <a:rPr lang="en-US" sz="1700" dirty="0">
                          <a:effectLst/>
                        </a:rPr>
                        <a:t>404: "Page not found"</a:t>
                      </a:r>
                      <a:br>
                        <a:rPr lang="en-US" sz="1700" dirty="0">
                          <a:effectLst/>
                        </a:rPr>
                      </a:br>
                      <a:r>
                        <a:rPr lang="en-US" sz="1700" dirty="0">
                          <a:effectLst/>
                        </a:rPr>
                        <a:t>For a complete list go to the </a:t>
                      </a:r>
                      <a:r>
                        <a:rPr lang="en-US" sz="1700" dirty="0">
                          <a:effectLst/>
                          <a:hlinkClick r:id="rId2"/>
                        </a:rPr>
                        <a:t>Http Messages Reference</a:t>
                      </a:r>
                      <a:endParaRPr lang="en-US" sz="1700" dirty="0">
                        <a:effectLst/>
                      </a:endParaRPr>
                    </a:p>
                  </a:txBody>
                  <a:tcPr marL="72673" marR="72673" marT="72673" marB="726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375143">
                <a:tc>
                  <a:txBody>
                    <a:bodyPr/>
                    <a:lstStyle/>
                    <a:p>
                      <a:pPr algn="l" fontAlgn="t"/>
                      <a:r>
                        <a:rPr lang="en-US" sz="1700">
                          <a:effectLst/>
                        </a:rPr>
                        <a:t>statusText</a:t>
                      </a:r>
                    </a:p>
                  </a:txBody>
                  <a:tcPr marL="145346" marR="72673" marT="72673" marB="726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700" dirty="0">
                          <a:effectLst/>
                        </a:rPr>
                        <a:t>Returns the status-text (e.g. "OK" or "Not Found")</a:t>
                      </a:r>
                    </a:p>
                  </a:txBody>
                  <a:tcPr marL="72673" marR="72673" marT="72673" marB="726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xmlns="" val="115838893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324600"/>
          </a:xfrm>
        </p:spPr>
        <p:txBody>
          <a:bodyPr>
            <a:normAutofit fontScale="47500" lnSpcReduction="20000"/>
          </a:bodyPr>
          <a:lstStyle/>
          <a:p>
            <a:pPr marL="0" indent="0" algn="ctr">
              <a:buNone/>
            </a:pPr>
            <a:r>
              <a:rPr lang="en-US" sz="5100" b="1" dirty="0" smtClean="0"/>
              <a:t>Example:</a:t>
            </a:r>
          </a:p>
          <a:p>
            <a:pPr marL="0" indent="0">
              <a:buNone/>
            </a:pPr>
            <a:endParaRPr lang="en-US" b="1" dirty="0" smtClean="0"/>
          </a:p>
          <a:p>
            <a:pPr marL="0" indent="0">
              <a:buNone/>
            </a:pPr>
            <a:r>
              <a:rPr lang="en-US" sz="2900" b="1" dirty="0" smtClean="0"/>
              <a:t>&lt;!</a:t>
            </a:r>
            <a:r>
              <a:rPr lang="en-US" sz="2900" b="1" dirty="0"/>
              <a:t>DOCTYPE html&gt;</a:t>
            </a:r>
          </a:p>
          <a:p>
            <a:pPr marL="0" indent="0">
              <a:buNone/>
            </a:pPr>
            <a:r>
              <a:rPr lang="en-US" sz="2900" b="1" dirty="0"/>
              <a:t>&lt;html&gt;</a:t>
            </a:r>
          </a:p>
          <a:p>
            <a:pPr marL="0" indent="0">
              <a:buNone/>
            </a:pPr>
            <a:r>
              <a:rPr lang="en-US" sz="2900" b="1" dirty="0"/>
              <a:t>&lt;body&gt;</a:t>
            </a:r>
          </a:p>
          <a:p>
            <a:pPr marL="0" indent="0">
              <a:buNone/>
            </a:pPr>
            <a:endParaRPr lang="en-US" sz="2900" b="1" dirty="0"/>
          </a:p>
          <a:p>
            <a:pPr marL="0" indent="0">
              <a:buNone/>
            </a:pPr>
            <a:r>
              <a:rPr lang="en-US" sz="2900" b="1" dirty="0"/>
              <a:t>&lt;div id="demo"&gt;</a:t>
            </a:r>
          </a:p>
          <a:p>
            <a:pPr marL="0" indent="0">
              <a:buNone/>
            </a:pPr>
            <a:r>
              <a:rPr lang="en-US" sz="2900" b="1" dirty="0"/>
              <a:t>&lt;h2&gt;The </a:t>
            </a:r>
            <a:r>
              <a:rPr lang="en-US" sz="2900" b="1" dirty="0" err="1"/>
              <a:t>XMLHttpRequest</a:t>
            </a:r>
            <a:r>
              <a:rPr lang="en-US" sz="2900" b="1" dirty="0"/>
              <a:t> Object&lt;/h2&gt;</a:t>
            </a:r>
          </a:p>
          <a:p>
            <a:pPr marL="0" indent="0">
              <a:buNone/>
            </a:pPr>
            <a:r>
              <a:rPr lang="en-US" sz="2900" b="1" dirty="0"/>
              <a:t>&lt;button type="button" </a:t>
            </a:r>
            <a:r>
              <a:rPr lang="en-US" sz="2900" b="1" dirty="0" err="1"/>
              <a:t>onclick</a:t>
            </a:r>
            <a:r>
              <a:rPr lang="en-US" sz="2900" b="1" dirty="0"/>
              <a:t>="</a:t>
            </a:r>
            <a:r>
              <a:rPr lang="en-US" sz="2900" b="1" dirty="0" err="1"/>
              <a:t>loadDoc</a:t>
            </a:r>
            <a:r>
              <a:rPr lang="en-US" sz="2900" b="1" dirty="0"/>
              <a:t>()"&gt;Change Content&lt;/button&gt;</a:t>
            </a:r>
          </a:p>
          <a:p>
            <a:pPr marL="0" indent="0">
              <a:buNone/>
            </a:pPr>
            <a:r>
              <a:rPr lang="en-US" sz="2900" b="1" dirty="0"/>
              <a:t>&lt;/div&gt;</a:t>
            </a:r>
          </a:p>
          <a:p>
            <a:pPr marL="0" indent="0">
              <a:buNone/>
            </a:pPr>
            <a:endParaRPr lang="en-US" sz="2900" b="1" dirty="0"/>
          </a:p>
          <a:p>
            <a:pPr marL="0" indent="0">
              <a:buNone/>
            </a:pPr>
            <a:r>
              <a:rPr lang="en-US" sz="2900" b="1" dirty="0"/>
              <a:t>&lt;script&gt;</a:t>
            </a:r>
          </a:p>
          <a:p>
            <a:pPr marL="0" indent="0">
              <a:buNone/>
            </a:pPr>
            <a:r>
              <a:rPr lang="en-US" sz="2900" b="1" dirty="0"/>
              <a:t>function </a:t>
            </a:r>
            <a:r>
              <a:rPr lang="en-US" sz="2900" b="1" dirty="0" err="1"/>
              <a:t>loadDoc</a:t>
            </a:r>
            <a:r>
              <a:rPr lang="en-US" sz="2900" b="1" dirty="0"/>
              <a:t>() {</a:t>
            </a:r>
          </a:p>
          <a:p>
            <a:pPr marL="0" indent="0">
              <a:buNone/>
            </a:pPr>
            <a:r>
              <a:rPr lang="en-US" sz="2900" b="1" dirty="0"/>
              <a:t>  </a:t>
            </a:r>
            <a:r>
              <a:rPr lang="en-US" sz="2900" b="1" dirty="0" err="1"/>
              <a:t>var</a:t>
            </a:r>
            <a:r>
              <a:rPr lang="en-US" sz="2900" b="1" dirty="0"/>
              <a:t> </a:t>
            </a:r>
            <a:r>
              <a:rPr lang="en-US" sz="2900" b="1" dirty="0" err="1"/>
              <a:t>xhttp</a:t>
            </a:r>
            <a:r>
              <a:rPr lang="en-US" sz="2900" b="1" dirty="0"/>
              <a:t> = new </a:t>
            </a:r>
            <a:r>
              <a:rPr lang="en-US" sz="2900" b="1" dirty="0" err="1"/>
              <a:t>XMLHttpRequest</a:t>
            </a:r>
            <a:r>
              <a:rPr lang="en-US" sz="2900" b="1" dirty="0"/>
              <a:t>();</a:t>
            </a:r>
          </a:p>
          <a:p>
            <a:pPr marL="0" indent="0">
              <a:buNone/>
            </a:pPr>
            <a:r>
              <a:rPr lang="en-US" sz="2900" b="1" dirty="0"/>
              <a:t>  </a:t>
            </a:r>
            <a:r>
              <a:rPr lang="en-US" sz="2900" b="1" dirty="0" err="1"/>
              <a:t>xhttp.onreadystatechange</a:t>
            </a:r>
            <a:r>
              <a:rPr lang="en-US" sz="2900" b="1" dirty="0"/>
              <a:t> = function() {</a:t>
            </a:r>
          </a:p>
          <a:p>
            <a:pPr marL="0" indent="0">
              <a:buNone/>
            </a:pPr>
            <a:r>
              <a:rPr lang="en-US" sz="2900" b="1" dirty="0"/>
              <a:t>    if (</a:t>
            </a:r>
            <a:r>
              <a:rPr lang="en-US" sz="2900" b="1" dirty="0" err="1"/>
              <a:t>this.readyState</a:t>
            </a:r>
            <a:r>
              <a:rPr lang="en-US" sz="2900" b="1" dirty="0"/>
              <a:t> == 4 &amp;&amp; </a:t>
            </a:r>
            <a:r>
              <a:rPr lang="en-US" sz="2900" b="1" dirty="0" err="1"/>
              <a:t>this.status</a:t>
            </a:r>
            <a:r>
              <a:rPr lang="en-US" sz="2900" b="1" dirty="0"/>
              <a:t> == 200) {</a:t>
            </a:r>
          </a:p>
          <a:p>
            <a:pPr marL="0" indent="0">
              <a:buNone/>
            </a:pPr>
            <a:r>
              <a:rPr lang="en-US" sz="2900" b="1" dirty="0"/>
              <a:t>      </a:t>
            </a:r>
            <a:r>
              <a:rPr lang="en-US" sz="2900" b="1" dirty="0" err="1"/>
              <a:t>document.getElementById</a:t>
            </a:r>
            <a:r>
              <a:rPr lang="en-US" sz="2900" b="1" dirty="0"/>
              <a:t>("demo").</a:t>
            </a:r>
            <a:r>
              <a:rPr lang="en-US" sz="2900" b="1" dirty="0" err="1"/>
              <a:t>innerHTML</a:t>
            </a:r>
            <a:r>
              <a:rPr lang="en-US" sz="2900" b="1" dirty="0"/>
              <a:t> =</a:t>
            </a:r>
          </a:p>
          <a:p>
            <a:pPr marL="0" indent="0">
              <a:buNone/>
            </a:pPr>
            <a:r>
              <a:rPr lang="en-US" sz="2900" b="1" dirty="0"/>
              <a:t>      </a:t>
            </a:r>
            <a:r>
              <a:rPr lang="en-US" sz="2900" b="1" dirty="0" err="1"/>
              <a:t>this.responseText</a:t>
            </a:r>
            <a:r>
              <a:rPr lang="en-US" sz="2900" b="1" dirty="0"/>
              <a:t>;</a:t>
            </a:r>
          </a:p>
          <a:p>
            <a:pPr marL="0" indent="0">
              <a:buNone/>
            </a:pPr>
            <a:r>
              <a:rPr lang="en-US" sz="2900" b="1" dirty="0"/>
              <a:t>    }</a:t>
            </a:r>
          </a:p>
          <a:p>
            <a:pPr marL="0" indent="0">
              <a:buNone/>
            </a:pPr>
            <a:r>
              <a:rPr lang="en-US" sz="2900" b="1" dirty="0"/>
              <a:t>  };</a:t>
            </a:r>
          </a:p>
          <a:p>
            <a:pPr marL="0" indent="0">
              <a:buNone/>
            </a:pPr>
            <a:r>
              <a:rPr lang="en-US" sz="2900" b="1" dirty="0"/>
              <a:t>  </a:t>
            </a:r>
            <a:r>
              <a:rPr lang="en-US" sz="2900" b="1" dirty="0" err="1"/>
              <a:t>xhttp.open</a:t>
            </a:r>
            <a:r>
              <a:rPr lang="en-US" sz="2900" b="1" dirty="0"/>
              <a:t>("GET", "ajax_info.txt", true);</a:t>
            </a:r>
          </a:p>
          <a:p>
            <a:pPr marL="0" indent="0">
              <a:buNone/>
            </a:pPr>
            <a:r>
              <a:rPr lang="en-US" sz="2900" b="1" dirty="0"/>
              <a:t>  </a:t>
            </a:r>
            <a:r>
              <a:rPr lang="en-US" sz="2900" b="1" dirty="0" err="1"/>
              <a:t>xhttp.send</a:t>
            </a:r>
            <a:r>
              <a:rPr lang="en-US" sz="2900" b="1" dirty="0"/>
              <a:t>();</a:t>
            </a:r>
          </a:p>
          <a:p>
            <a:pPr marL="0" indent="0">
              <a:buNone/>
            </a:pPr>
            <a:r>
              <a:rPr lang="en-US" sz="2900" b="1" dirty="0"/>
              <a:t>}</a:t>
            </a:r>
          </a:p>
          <a:p>
            <a:pPr marL="0" indent="0">
              <a:buNone/>
            </a:pPr>
            <a:r>
              <a:rPr lang="en-US" sz="2900" b="1" dirty="0"/>
              <a:t>&lt;/script&gt;</a:t>
            </a:r>
          </a:p>
          <a:p>
            <a:pPr marL="0" indent="0">
              <a:buNone/>
            </a:pPr>
            <a:endParaRPr lang="en-US" sz="2900" b="1" dirty="0"/>
          </a:p>
          <a:p>
            <a:pPr marL="0" indent="0">
              <a:buNone/>
            </a:pPr>
            <a:r>
              <a:rPr lang="en-US" sz="2900" b="1" dirty="0"/>
              <a:t>&lt;/body&gt;</a:t>
            </a:r>
          </a:p>
          <a:p>
            <a:pPr marL="0" indent="0">
              <a:buNone/>
            </a:pPr>
            <a:r>
              <a:rPr lang="en-US" sz="2900" b="1" dirty="0"/>
              <a:t>&lt;/html&gt;</a:t>
            </a:r>
          </a:p>
          <a:p>
            <a:pPr marL="0" indent="0">
              <a:buNone/>
            </a:pPr>
            <a:endParaRPr lang="en-US" sz="2900" b="1" dirty="0"/>
          </a:p>
        </p:txBody>
      </p:sp>
    </p:spTree>
    <p:extLst>
      <p:ext uri="{BB962C8B-B14F-4D97-AF65-F5344CB8AC3E}">
        <p14:creationId xmlns:p14="http://schemas.microsoft.com/office/powerpoint/2010/main" xmlns="" val="1572437885"/>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fontScale="90000"/>
          </a:bodyPr>
          <a:lstStyle/>
          <a:p>
            <a:pPr algn="ctr"/>
            <a:r>
              <a:rPr lang="en-US" sz="3200" dirty="0"/>
              <a:t>AJAX XML Example</a:t>
            </a:r>
            <a:br>
              <a:rPr lang="en-US" sz="3200" dirty="0"/>
            </a:br>
            <a:endParaRPr lang="en-US" sz="3200" dirty="0"/>
          </a:p>
        </p:txBody>
      </p:sp>
      <p:sp>
        <p:nvSpPr>
          <p:cNvPr id="3" name="Content Placeholder 2"/>
          <p:cNvSpPr>
            <a:spLocks noGrp="1"/>
          </p:cNvSpPr>
          <p:nvPr>
            <p:ph idx="1"/>
          </p:nvPr>
        </p:nvSpPr>
        <p:spPr>
          <a:xfrm>
            <a:off x="533400" y="1130608"/>
            <a:ext cx="8229600" cy="5727391"/>
          </a:xfrm>
        </p:spPr>
        <p:txBody>
          <a:bodyPr>
            <a:normAutofit fontScale="70000" lnSpcReduction="20000"/>
          </a:bodyPr>
          <a:lstStyle/>
          <a:p>
            <a:r>
              <a:rPr lang="en-US" b="1" dirty="0"/>
              <a:t>Example </a:t>
            </a:r>
            <a:r>
              <a:rPr lang="en-US" b="1" dirty="0" smtClean="0"/>
              <a:t>Explained:</a:t>
            </a:r>
          </a:p>
          <a:p>
            <a:r>
              <a:rPr lang="en-US" sz="2000" dirty="0" smtClean="0"/>
              <a:t>When a user clicks on the “</a:t>
            </a:r>
            <a:r>
              <a:rPr lang="en-US" sz="2000" dirty="0" err="1" smtClean="0"/>
              <a:t>GetCD</a:t>
            </a:r>
            <a:r>
              <a:rPr lang="en-US" sz="2000" dirty="0" smtClean="0"/>
              <a:t> </a:t>
            </a:r>
            <a:r>
              <a:rPr lang="en-US" sz="2000" dirty="0" err="1" smtClean="0"/>
              <a:t>info”button</a:t>
            </a:r>
            <a:r>
              <a:rPr lang="en-US" sz="2000" dirty="0" smtClean="0"/>
              <a:t> </a:t>
            </a:r>
            <a:r>
              <a:rPr lang="en-US" sz="2000" dirty="0" err="1" smtClean="0"/>
              <a:t>above,the</a:t>
            </a:r>
            <a:r>
              <a:rPr lang="en-US" sz="2000" dirty="0" smtClean="0"/>
              <a:t> </a:t>
            </a:r>
            <a:r>
              <a:rPr lang="en-US" sz="2000" dirty="0" err="1" smtClean="0"/>
              <a:t>loadDoc</a:t>
            </a:r>
            <a:r>
              <a:rPr lang="en-US" sz="2000" dirty="0" smtClean="0"/>
              <a:t>() function is executed.</a:t>
            </a:r>
          </a:p>
          <a:p>
            <a:r>
              <a:rPr lang="en-US" sz="2000" dirty="0" smtClean="0"/>
              <a:t>The </a:t>
            </a:r>
            <a:r>
              <a:rPr lang="en-US" sz="2000" dirty="0" err="1" smtClean="0"/>
              <a:t>loadDoc</a:t>
            </a:r>
            <a:r>
              <a:rPr lang="en-US" sz="2000" dirty="0" smtClean="0"/>
              <a:t>() function creates an </a:t>
            </a:r>
            <a:r>
              <a:rPr lang="en-US" sz="2000" dirty="0" err="1" smtClean="0"/>
              <a:t>XMLHttpRequest</a:t>
            </a:r>
            <a:r>
              <a:rPr lang="en-US" sz="2000" dirty="0" smtClean="0"/>
              <a:t> </a:t>
            </a:r>
            <a:r>
              <a:rPr lang="en-US" sz="2000" dirty="0" err="1" smtClean="0"/>
              <a:t>object,adds</a:t>
            </a:r>
            <a:r>
              <a:rPr lang="en-US" sz="2000" dirty="0" smtClean="0"/>
              <a:t> the function to be executed when the server response is </a:t>
            </a:r>
            <a:r>
              <a:rPr lang="en-US" sz="2000" dirty="0" err="1" smtClean="0"/>
              <a:t>ready,and</a:t>
            </a:r>
            <a:r>
              <a:rPr lang="en-US" sz="2000" dirty="0" smtClean="0"/>
              <a:t> sends the request off to the server.</a:t>
            </a:r>
          </a:p>
          <a:p>
            <a:r>
              <a:rPr lang="en-US" sz="2000" dirty="0"/>
              <a:t>When the server response is ready, an HTML table is built, nodes (elements) are extracted from the XML file, and it finally updates the element "demo" with the HTML table filled with XML data</a:t>
            </a:r>
            <a:r>
              <a:rPr lang="en-US" sz="2000" dirty="0" smtClean="0"/>
              <a:t>:</a:t>
            </a:r>
          </a:p>
          <a:p>
            <a:pPr marL="0" indent="0">
              <a:buNone/>
            </a:pPr>
            <a:endParaRPr lang="en-US" sz="2000" dirty="0" smtClean="0"/>
          </a:p>
          <a:p>
            <a:r>
              <a:rPr lang="en-US" sz="2000" dirty="0"/>
              <a:t>&lt;!DOCTYPE html&gt;</a:t>
            </a:r>
          </a:p>
          <a:p>
            <a:r>
              <a:rPr lang="en-US" sz="2000" dirty="0"/>
              <a:t>&lt;html&gt;</a:t>
            </a:r>
          </a:p>
          <a:p>
            <a:r>
              <a:rPr lang="en-US" sz="2000" dirty="0"/>
              <a:t>&lt;style&gt;</a:t>
            </a:r>
          </a:p>
          <a:p>
            <a:r>
              <a:rPr lang="en-US" sz="2000" dirty="0" err="1"/>
              <a:t>table,th,td</a:t>
            </a:r>
            <a:r>
              <a:rPr lang="en-US" sz="2000" dirty="0"/>
              <a:t> {</a:t>
            </a:r>
          </a:p>
          <a:p>
            <a:r>
              <a:rPr lang="en-US" sz="2000" dirty="0"/>
              <a:t>  border : 1px solid black;</a:t>
            </a:r>
          </a:p>
          <a:p>
            <a:r>
              <a:rPr lang="en-US" sz="2000" dirty="0"/>
              <a:t>  border-collapse: collapse;</a:t>
            </a:r>
          </a:p>
          <a:p>
            <a:r>
              <a:rPr lang="en-US" sz="2000" dirty="0"/>
              <a:t>}</a:t>
            </a:r>
          </a:p>
          <a:p>
            <a:r>
              <a:rPr lang="en-US" sz="2000" dirty="0" err="1"/>
              <a:t>th,td</a:t>
            </a:r>
            <a:r>
              <a:rPr lang="en-US" sz="2000" dirty="0"/>
              <a:t> {</a:t>
            </a:r>
          </a:p>
          <a:p>
            <a:r>
              <a:rPr lang="en-US" sz="2000" dirty="0"/>
              <a:t>  padding: 5px;</a:t>
            </a:r>
          </a:p>
          <a:p>
            <a:r>
              <a:rPr lang="en-US" sz="2000" dirty="0"/>
              <a:t>}</a:t>
            </a:r>
          </a:p>
          <a:p>
            <a:r>
              <a:rPr lang="en-US" sz="2000" dirty="0"/>
              <a:t>&lt;/style&gt;</a:t>
            </a:r>
          </a:p>
          <a:p>
            <a:r>
              <a:rPr lang="en-US" sz="2000" dirty="0"/>
              <a:t>&lt;body&gt;</a:t>
            </a:r>
          </a:p>
          <a:p>
            <a:r>
              <a:rPr lang="en-US" sz="2000" dirty="0"/>
              <a:t>&lt;h2&gt;The </a:t>
            </a:r>
            <a:r>
              <a:rPr lang="en-US" sz="2000" dirty="0" err="1"/>
              <a:t>XMLHttpRequest</a:t>
            </a:r>
            <a:r>
              <a:rPr lang="en-US" sz="2000" dirty="0"/>
              <a:t> Object&lt;/h2&gt;</a:t>
            </a:r>
          </a:p>
          <a:p>
            <a:r>
              <a:rPr lang="en-US" sz="2000" dirty="0"/>
              <a:t>&lt;button type="button" </a:t>
            </a:r>
            <a:r>
              <a:rPr lang="en-US" sz="2000" dirty="0" err="1"/>
              <a:t>onclick</a:t>
            </a:r>
            <a:r>
              <a:rPr lang="en-US" sz="2000" dirty="0"/>
              <a:t>="</a:t>
            </a:r>
            <a:r>
              <a:rPr lang="en-US" sz="2000" dirty="0" err="1"/>
              <a:t>loadDoc</a:t>
            </a:r>
            <a:r>
              <a:rPr lang="en-US" sz="2000" dirty="0"/>
              <a:t>()"&gt;Get my CD collection&lt;/button&gt;</a:t>
            </a:r>
          </a:p>
          <a:p>
            <a:r>
              <a:rPr lang="en-US" sz="2000" dirty="0"/>
              <a:t>&lt;</a:t>
            </a:r>
            <a:r>
              <a:rPr lang="en-US" sz="2000" dirty="0" err="1"/>
              <a:t>br</a:t>
            </a:r>
            <a:r>
              <a:rPr lang="en-US" sz="2000" dirty="0"/>
              <a:t>&gt;&lt;</a:t>
            </a:r>
            <a:r>
              <a:rPr lang="en-US" sz="2000" dirty="0" err="1"/>
              <a:t>br</a:t>
            </a:r>
            <a:r>
              <a:rPr lang="en-US" sz="2000" dirty="0"/>
              <a:t>&gt;</a:t>
            </a:r>
          </a:p>
          <a:p>
            <a:r>
              <a:rPr lang="en-US" sz="2000" dirty="0"/>
              <a:t>&lt;table id="demo"&gt;&lt;/table&gt;</a:t>
            </a:r>
          </a:p>
          <a:p>
            <a:endParaRPr lang="en-US" sz="2000" dirty="0" smtClean="0"/>
          </a:p>
          <a:p>
            <a:endParaRPr lang="en-US" sz="2000" dirty="0" smtClean="0"/>
          </a:p>
          <a:p>
            <a:endParaRPr lang="en-US" sz="2000" dirty="0" smtClean="0"/>
          </a:p>
          <a:p>
            <a:endParaRPr lang="en-US" sz="2000" dirty="0" smtClean="0"/>
          </a:p>
          <a:p>
            <a:endParaRPr lang="en-US" b="1" dirty="0"/>
          </a:p>
          <a:p>
            <a:pPr marL="0" indent="0">
              <a:buNone/>
            </a:pPr>
            <a:endParaRPr lang="en-US" b="1" dirty="0"/>
          </a:p>
        </p:txBody>
      </p:sp>
    </p:spTree>
    <p:extLst>
      <p:ext uri="{BB962C8B-B14F-4D97-AF65-F5344CB8AC3E}">
        <p14:creationId xmlns:p14="http://schemas.microsoft.com/office/powerpoint/2010/main" xmlns="" val="182644330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
            <a:ext cx="8229600" cy="6781800"/>
          </a:xfrm>
        </p:spPr>
        <p:txBody>
          <a:bodyPr>
            <a:noAutofit/>
          </a:bodyPr>
          <a:lstStyle/>
          <a:p>
            <a:r>
              <a:rPr lang="en-US" sz="1400" dirty="0" smtClean="0"/>
              <a:t>function </a:t>
            </a:r>
            <a:r>
              <a:rPr lang="en-US" sz="1400" dirty="0" err="1"/>
              <a:t>loadDoc</a:t>
            </a:r>
            <a:r>
              <a:rPr lang="en-US" sz="1400" dirty="0"/>
              <a:t>() {</a:t>
            </a:r>
          </a:p>
          <a:p>
            <a:r>
              <a:rPr lang="en-US" sz="1400" dirty="0"/>
              <a:t>  </a:t>
            </a:r>
            <a:r>
              <a:rPr lang="en-US" sz="1400" dirty="0" err="1"/>
              <a:t>var</a:t>
            </a:r>
            <a:r>
              <a:rPr lang="en-US" sz="1400" dirty="0"/>
              <a:t> </a:t>
            </a:r>
            <a:r>
              <a:rPr lang="en-US" sz="1400" dirty="0" err="1"/>
              <a:t>xhttp</a:t>
            </a:r>
            <a:r>
              <a:rPr lang="en-US" sz="1400" dirty="0"/>
              <a:t> = new </a:t>
            </a:r>
            <a:r>
              <a:rPr lang="en-US" sz="1400" dirty="0" err="1"/>
              <a:t>XMLHttpRequest</a:t>
            </a:r>
            <a:r>
              <a:rPr lang="en-US" sz="1400" dirty="0"/>
              <a:t>();</a:t>
            </a:r>
          </a:p>
          <a:p>
            <a:r>
              <a:rPr lang="en-US" sz="1400" dirty="0"/>
              <a:t>  </a:t>
            </a:r>
            <a:r>
              <a:rPr lang="en-US" sz="1400" dirty="0" err="1"/>
              <a:t>xhttp.onreadystatechange</a:t>
            </a:r>
            <a:r>
              <a:rPr lang="en-US" sz="1400" dirty="0"/>
              <a:t> = function() {</a:t>
            </a:r>
          </a:p>
          <a:p>
            <a:r>
              <a:rPr lang="en-US" sz="1400" dirty="0"/>
              <a:t>    if (</a:t>
            </a:r>
            <a:r>
              <a:rPr lang="en-US" sz="1400" dirty="0" err="1"/>
              <a:t>this.readyState</a:t>
            </a:r>
            <a:r>
              <a:rPr lang="en-US" sz="1400" dirty="0"/>
              <a:t> == 4 &amp;&amp; </a:t>
            </a:r>
            <a:r>
              <a:rPr lang="en-US" sz="1400" dirty="0" err="1"/>
              <a:t>this.status</a:t>
            </a:r>
            <a:r>
              <a:rPr lang="en-US" sz="1400" dirty="0"/>
              <a:t> == 200) {</a:t>
            </a:r>
          </a:p>
          <a:p>
            <a:r>
              <a:rPr lang="en-US" sz="1400" dirty="0"/>
              <a:t>      </a:t>
            </a:r>
            <a:r>
              <a:rPr lang="en-US" sz="1400" dirty="0" err="1"/>
              <a:t>myFunction</a:t>
            </a:r>
            <a:r>
              <a:rPr lang="en-US" sz="1400" dirty="0"/>
              <a:t>(this);</a:t>
            </a:r>
          </a:p>
          <a:p>
            <a:r>
              <a:rPr lang="en-US" sz="1400" dirty="0"/>
              <a:t>    }</a:t>
            </a:r>
          </a:p>
          <a:p>
            <a:r>
              <a:rPr lang="en-US" sz="1400" dirty="0"/>
              <a:t>  };</a:t>
            </a:r>
          </a:p>
          <a:p>
            <a:r>
              <a:rPr lang="en-US" sz="1400" dirty="0"/>
              <a:t>  </a:t>
            </a:r>
            <a:r>
              <a:rPr lang="en-US" sz="1400" dirty="0" err="1"/>
              <a:t>xhttp.open</a:t>
            </a:r>
            <a:r>
              <a:rPr lang="en-US" sz="1400" dirty="0"/>
              <a:t>("GET", "cd_catalog.xml", true);</a:t>
            </a:r>
          </a:p>
          <a:p>
            <a:r>
              <a:rPr lang="en-US" sz="1400" dirty="0"/>
              <a:t>  </a:t>
            </a:r>
            <a:r>
              <a:rPr lang="en-US" sz="1400" dirty="0" err="1"/>
              <a:t>xhttp.send</a:t>
            </a:r>
            <a:r>
              <a:rPr lang="en-US" sz="1400" dirty="0"/>
              <a:t>();</a:t>
            </a:r>
          </a:p>
          <a:p>
            <a:r>
              <a:rPr lang="en-US" sz="1400" dirty="0"/>
              <a:t>}</a:t>
            </a:r>
          </a:p>
          <a:p>
            <a:r>
              <a:rPr lang="en-US" sz="1400" dirty="0"/>
              <a:t>function </a:t>
            </a:r>
            <a:r>
              <a:rPr lang="en-US" sz="1400" dirty="0" err="1"/>
              <a:t>myFunction</a:t>
            </a:r>
            <a:r>
              <a:rPr lang="en-US" sz="1400" dirty="0"/>
              <a:t>(xml) {</a:t>
            </a:r>
          </a:p>
          <a:p>
            <a:r>
              <a:rPr lang="en-US" sz="1400" dirty="0"/>
              <a:t>  </a:t>
            </a:r>
            <a:r>
              <a:rPr lang="en-US" sz="1400" dirty="0" err="1"/>
              <a:t>var</a:t>
            </a:r>
            <a:r>
              <a:rPr lang="en-US" sz="1400" dirty="0"/>
              <a:t> </a:t>
            </a:r>
            <a:r>
              <a:rPr lang="en-US" sz="1400" dirty="0" err="1"/>
              <a:t>i</a:t>
            </a:r>
            <a:r>
              <a:rPr lang="en-US" sz="1400" dirty="0"/>
              <a:t>;</a:t>
            </a:r>
          </a:p>
          <a:p>
            <a:r>
              <a:rPr lang="en-US" sz="1400" dirty="0"/>
              <a:t>  </a:t>
            </a:r>
            <a:r>
              <a:rPr lang="en-US" sz="1400" dirty="0" err="1"/>
              <a:t>var</a:t>
            </a:r>
            <a:r>
              <a:rPr lang="en-US" sz="1400" dirty="0"/>
              <a:t> </a:t>
            </a:r>
            <a:r>
              <a:rPr lang="en-US" sz="1400" dirty="0" err="1"/>
              <a:t>xmlDoc</a:t>
            </a:r>
            <a:r>
              <a:rPr lang="en-US" sz="1400" dirty="0"/>
              <a:t> = </a:t>
            </a:r>
            <a:r>
              <a:rPr lang="en-US" sz="1400" dirty="0" err="1"/>
              <a:t>xml.responseXML</a:t>
            </a:r>
            <a:r>
              <a:rPr lang="en-US" sz="1400" dirty="0"/>
              <a:t>;</a:t>
            </a:r>
          </a:p>
          <a:p>
            <a:r>
              <a:rPr lang="en-US" sz="1400" dirty="0"/>
              <a:t>  </a:t>
            </a:r>
            <a:r>
              <a:rPr lang="en-US" sz="1400" dirty="0" err="1"/>
              <a:t>var</a:t>
            </a:r>
            <a:r>
              <a:rPr lang="en-US" sz="1400" dirty="0"/>
              <a:t> table="&lt;</a:t>
            </a:r>
            <a:r>
              <a:rPr lang="en-US" sz="1400" dirty="0" err="1"/>
              <a:t>tr</a:t>
            </a:r>
            <a:r>
              <a:rPr lang="en-US" sz="1400" dirty="0"/>
              <a:t>&gt;&lt;</a:t>
            </a:r>
            <a:r>
              <a:rPr lang="en-US" sz="1400" dirty="0" err="1"/>
              <a:t>th</a:t>
            </a:r>
            <a:r>
              <a:rPr lang="en-US" sz="1400" dirty="0"/>
              <a:t>&gt;Artist&lt;/</a:t>
            </a:r>
            <a:r>
              <a:rPr lang="en-US" sz="1400" dirty="0" err="1"/>
              <a:t>th</a:t>
            </a:r>
            <a:r>
              <a:rPr lang="en-US" sz="1400" dirty="0"/>
              <a:t>&gt;&lt;</a:t>
            </a:r>
            <a:r>
              <a:rPr lang="en-US" sz="1400" dirty="0" err="1"/>
              <a:t>th</a:t>
            </a:r>
            <a:r>
              <a:rPr lang="en-US" sz="1400" dirty="0"/>
              <a:t>&gt;Title&lt;/</a:t>
            </a:r>
            <a:r>
              <a:rPr lang="en-US" sz="1400" dirty="0" err="1"/>
              <a:t>th</a:t>
            </a:r>
            <a:r>
              <a:rPr lang="en-US" sz="1400" dirty="0"/>
              <a:t>&gt;&lt;/</a:t>
            </a:r>
            <a:r>
              <a:rPr lang="en-US" sz="1400" dirty="0" err="1"/>
              <a:t>tr</a:t>
            </a:r>
            <a:r>
              <a:rPr lang="en-US" sz="1400" dirty="0"/>
              <a:t>&gt;";</a:t>
            </a:r>
          </a:p>
          <a:p>
            <a:r>
              <a:rPr lang="en-US" sz="1400" dirty="0"/>
              <a:t>  </a:t>
            </a:r>
            <a:r>
              <a:rPr lang="en-US" sz="1400" dirty="0" err="1"/>
              <a:t>var</a:t>
            </a:r>
            <a:r>
              <a:rPr lang="en-US" sz="1400" dirty="0"/>
              <a:t> x = </a:t>
            </a:r>
            <a:r>
              <a:rPr lang="en-US" sz="1400" dirty="0" err="1"/>
              <a:t>xmlDoc.getElementsByTagName</a:t>
            </a:r>
            <a:r>
              <a:rPr lang="en-US" sz="1400" dirty="0"/>
              <a:t>("CD");</a:t>
            </a:r>
          </a:p>
          <a:p>
            <a:r>
              <a:rPr lang="en-US" sz="1400" dirty="0"/>
              <a:t>  for (</a:t>
            </a:r>
            <a:r>
              <a:rPr lang="en-US" sz="1400" dirty="0" err="1"/>
              <a:t>i</a:t>
            </a:r>
            <a:r>
              <a:rPr lang="en-US" sz="1400" dirty="0"/>
              <a:t> = 0; </a:t>
            </a:r>
            <a:r>
              <a:rPr lang="en-US" sz="1400" dirty="0" err="1"/>
              <a:t>i</a:t>
            </a:r>
            <a:r>
              <a:rPr lang="en-US" sz="1400" dirty="0"/>
              <a:t> &lt;</a:t>
            </a:r>
            <a:r>
              <a:rPr lang="en-US" sz="1400" dirty="0" err="1"/>
              <a:t>x.length</a:t>
            </a:r>
            <a:r>
              <a:rPr lang="en-US" sz="1400" dirty="0"/>
              <a:t>; </a:t>
            </a:r>
            <a:r>
              <a:rPr lang="en-US" sz="1400" dirty="0" err="1"/>
              <a:t>i</a:t>
            </a:r>
            <a:r>
              <a:rPr lang="en-US" sz="1400" dirty="0"/>
              <a:t>++) { </a:t>
            </a:r>
          </a:p>
          <a:p>
            <a:r>
              <a:rPr lang="en-US" sz="1400" dirty="0"/>
              <a:t>    table += "&lt;</a:t>
            </a:r>
            <a:r>
              <a:rPr lang="en-US" sz="1400" dirty="0" err="1"/>
              <a:t>tr</a:t>
            </a:r>
            <a:r>
              <a:rPr lang="en-US" sz="1400" dirty="0"/>
              <a:t>&gt;&lt;td&gt;" +</a:t>
            </a:r>
          </a:p>
          <a:p>
            <a:r>
              <a:rPr lang="en-US" sz="1400" dirty="0"/>
              <a:t>    x[</a:t>
            </a:r>
            <a:r>
              <a:rPr lang="en-US" sz="1400" dirty="0" err="1"/>
              <a:t>i</a:t>
            </a:r>
            <a:r>
              <a:rPr lang="en-US" sz="1400" dirty="0"/>
              <a:t>].</a:t>
            </a:r>
            <a:r>
              <a:rPr lang="en-US" sz="1400" dirty="0" err="1"/>
              <a:t>getElementsByTagName</a:t>
            </a:r>
            <a:r>
              <a:rPr lang="en-US" sz="1400" dirty="0"/>
              <a:t>("ARTIST")[0].</a:t>
            </a:r>
            <a:r>
              <a:rPr lang="en-US" sz="1400" dirty="0" err="1"/>
              <a:t>childNodes</a:t>
            </a:r>
            <a:r>
              <a:rPr lang="en-US" sz="1400" dirty="0"/>
              <a:t>[0].</a:t>
            </a:r>
            <a:r>
              <a:rPr lang="en-US" sz="1400" dirty="0" err="1"/>
              <a:t>nodeValue</a:t>
            </a:r>
            <a:r>
              <a:rPr lang="en-US" sz="1400" dirty="0"/>
              <a:t> +</a:t>
            </a:r>
          </a:p>
          <a:p>
            <a:r>
              <a:rPr lang="en-US" sz="1400" dirty="0"/>
              <a:t>    "&lt;/td&gt;&lt;td&gt;" +</a:t>
            </a:r>
          </a:p>
          <a:p>
            <a:r>
              <a:rPr lang="en-US" sz="1400" dirty="0"/>
              <a:t>    x[</a:t>
            </a:r>
            <a:r>
              <a:rPr lang="en-US" sz="1400" dirty="0" err="1"/>
              <a:t>i</a:t>
            </a:r>
            <a:r>
              <a:rPr lang="en-US" sz="1400" dirty="0"/>
              <a:t>].</a:t>
            </a:r>
            <a:r>
              <a:rPr lang="en-US" sz="1400" dirty="0" err="1"/>
              <a:t>getElementsByTagName</a:t>
            </a:r>
            <a:r>
              <a:rPr lang="en-US" sz="1400" dirty="0"/>
              <a:t>("TITLE")[0].</a:t>
            </a:r>
            <a:r>
              <a:rPr lang="en-US" sz="1400" dirty="0" err="1"/>
              <a:t>childNodes</a:t>
            </a:r>
            <a:r>
              <a:rPr lang="en-US" sz="1400" dirty="0"/>
              <a:t>[0].</a:t>
            </a:r>
            <a:r>
              <a:rPr lang="en-US" sz="1400" dirty="0" err="1"/>
              <a:t>nodeValue</a:t>
            </a:r>
            <a:r>
              <a:rPr lang="en-US" sz="1400" dirty="0"/>
              <a:t> +</a:t>
            </a:r>
          </a:p>
          <a:p>
            <a:r>
              <a:rPr lang="en-US" sz="1400" dirty="0"/>
              <a:t>    "&lt;/td&gt;&lt;/</a:t>
            </a:r>
            <a:r>
              <a:rPr lang="en-US" sz="1400" dirty="0" err="1"/>
              <a:t>tr</a:t>
            </a:r>
            <a:r>
              <a:rPr lang="en-US" sz="1400" dirty="0"/>
              <a:t>&gt;";</a:t>
            </a:r>
          </a:p>
          <a:p>
            <a:r>
              <a:rPr lang="en-US" sz="1400" dirty="0"/>
              <a:t>  }</a:t>
            </a:r>
          </a:p>
          <a:p>
            <a:r>
              <a:rPr lang="en-US" sz="1400" dirty="0"/>
              <a:t>  </a:t>
            </a:r>
            <a:r>
              <a:rPr lang="en-US" sz="1400" dirty="0" err="1"/>
              <a:t>document.getElementById</a:t>
            </a:r>
            <a:r>
              <a:rPr lang="en-US" sz="1400" dirty="0"/>
              <a:t>("demo").</a:t>
            </a:r>
            <a:r>
              <a:rPr lang="en-US" sz="1400" dirty="0" err="1"/>
              <a:t>innerHTML</a:t>
            </a:r>
            <a:r>
              <a:rPr lang="en-US" sz="1400" dirty="0"/>
              <a:t> = table;</a:t>
            </a:r>
          </a:p>
          <a:p>
            <a:r>
              <a:rPr lang="en-US" sz="1400" dirty="0" smtClean="0"/>
              <a:t>}  &lt;/</a:t>
            </a:r>
            <a:r>
              <a:rPr lang="en-US" sz="1400" dirty="0"/>
              <a:t>script</a:t>
            </a:r>
            <a:r>
              <a:rPr lang="en-US" sz="1400" dirty="0" smtClean="0"/>
              <a:t>&gt;  &lt;/</a:t>
            </a:r>
            <a:r>
              <a:rPr lang="en-US" sz="1400" dirty="0"/>
              <a:t>body</a:t>
            </a:r>
            <a:r>
              <a:rPr lang="en-US" sz="1400" dirty="0" smtClean="0"/>
              <a:t>&gt;  &lt;/</a:t>
            </a:r>
            <a:r>
              <a:rPr lang="en-US" sz="1400" dirty="0"/>
              <a:t>html&gt;</a:t>
            </a:r>
          </a:p>
          <a:p>
            <a:endParaRPr lang="en-US" sz="1400" dirty="0"/>
          </a:p>
        </p:txBody>
      </p:sp>
    </p:spTree>
    <p:extLst>
      <p:ext uri="{BB962C8B-B14F-4D97-AF65-F5344CB8AC3E}">
        <p14:creationId xmlns:p14="http://schemas.microsoft.com/office/powerpoint/2010/main" xmlns="" val="338336115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fontScale="90000"/>
          </a:bodyPr>
          <a:lstStyle/>
          <a:p>
            <a:pPr algn="ctr"/>
            <a:r>
              <a:rPr lang="en-US" sz="2800" dirty="0"/>
              <a:t>AJAX PHP Example</a:t>
            </a:r>
            <a:br>
              <a:rPr lang="en-US" sz="2800" dirty="0"/>
            </a:br>
            <a:endParaRPr lang="en-US" sz="2800" dirty="0"/>
          </a:p>
        </p:txBody>
      </p:sp>
      <p:sp>
        <p:nvSpPr>
          <p:cNvPr id="3" name="Content Placeholder 2"/>
          <p:cNvSpPr>
            <a:spLocks noGrp="1"/>
          </p:cNvSpPr>
          <p:nvPr>
            <p:ph idx="1"/>
          </p:nvPr>
        </p:nvSpPr>
        <p:spPr>
          <a:xfrm>
            <a:off x="434009" y="1355035"/>
            <a:ext cx="8229600" cy="4953000"/>
          </a:xfrm>
        </p:spPr>
        <p:txBody>
          <a:bodyPr>
            <a:normAutofit fontScale="92500" lnSpcReduction="20000"/>
          </a:bodyPr>
          <a:lstStyle/>
          <a:p>
            <a:r>
              <a:rPr lang="en-US" b="1" dirty="0"/>
              <a:t>Example </a:t>
            </a:r>
            <a:r>
              <a:rPr lang="en-US" b="1" dirty="0" smtClean="0"/>
              <a:t>Explained:</a:t>
            </a:r>
          </a:p>
          <a:p>
            <a:r>
              <a:rPr lang="en-US" sz="2000" dirty="0" smtClean="0"/>
              <a:t>When a user types a character in the input </a:t>
            </a:r>
            <a:r>
              <a:rPr lang="en-US" sz="2000" dirty="0" err="1" smtClean="0"/>
              <a:t>field,a</a:t>
            </a:r>
            <a:r>
              <a:rPr lang="en-US" sz="2000" dirty="0" smtClean="0"/>
              <a:t> function </a:t>
            </a:r>
            <a:r>
              <a:rPr lang="en-US" sz="2000" dirty="0" err="1" smtClean="0"/>
              <a:t>showHint</a:t>
            </a:r>
            <a:r>
              <a:rPr lang="en-US" sz="2000" dirty="0" smtClean="0"/>
              <a:t>() is executed.</a:t>
            </a:r>
          </a:p>
          <a:p>
            <a:r>
              <a:rPr lang="en-US" sz="2000" dirty="0" smtClean="0"/>
              <a:t>The function is triggered by the </a:t>
            </a:r>
            <a:r>
              <a:rPr lang="en-US" sz="2000" dirty="0" err="1" smtClean="0"/>
              <a:t>onkeyup</a:t>
            </a:r>
            <a:r>
              <a:rPr lang="en-US" sz="2000" dirty="0" smtClean="0"/>
              <a:t> event.</a:t>
            </a:r>
          </a:p>
          <a:p>
            <a:r>
              <a:rPr lang="en-US" b="1" dirty="0"/>
              <a:t>Code explanation</a:t>
            </a:r>
            <a:r>
              <a:rPr lang="en-US" b="1" dirty="0" smtClean="0"/>
              <a:t>:</a:t>
            </a:r>
          </a:p>
          <a:p>
            <a:r>
              <a:rPr lang="en-US" sz="2000" dirty="0"/>
              <a:t>First, check if the input field is empty (</a:t>
            </a:r>
            <a:r>
              <a:rPr lang="en-US" sz="2000" dirty="0" err="1"/>
              <a:t>str.length</a:t>
            </a:r>
            <a:r>
              <a:rPr lang="en-US" sz="2000" dirty="0"/>
              <a:t> == 0). If it is, clear the content of the </a:t>
            </a:r>
            <a:r>
              <a:rPr lang="en-US" sz="2000" dirty="0" err="1"/>
              <a:t>txtHint</a:t>
            </a:r>
            <a:r>
              <a:rPr lang="en-US" sz="2000" dirty="0"/>
              <a:t> placeholder and exit the function</a:t>
            </a:r>
            <a:r>
              <a:rPr lang="en-US" sz="2000" dirty="0" smtClean="0"/>
              <a:t>.</a:t>
            </a:r>
          </a:p>
          <a:p>
            <a:r>
              <a:rPr lang="en-US" dirty="0"/>
              <a:t>Create an </a:t>
            </a:r>
            <a:r>
              <a:rPr lang="en-US" dirty="0" err="1"/>
              <a:t>XMLHttpRequest</a:t>
            </a:r>
            <a:r>
              <a:rPr lang="en-US" dirty="0"/>
              <a:t> object</a:t>
            </a:r>
          </a:p>
          <a:p>
            <a:r>
              <a:rPr lang="en-US" dirty="0"/>
              <a:t>Create the function to be executed when the server response is ready</a:t>
            </a:r>
          </a:p>
          <a:p>
            <a:r>
              <a:rPr lang="en-US" dirty="0"/>
              <a:t>Send the request off to a PHP file (</a:t>
            </a:r>
            <a:r>
              <a:rPr lang="en-US" dirty="0" err="1"/>
              <a:t>gethint.php</a:t>
            </a:r>
            <a:r>
              <a:rPr lang="en-US" dirty="0"/>
              <a:t>) on the server</a:t>
            </a:r>
          </a:p>
          <a:p>
            <a:r>
              <a:rPr lang="en-US" dirty="0"/>
              <a:t>Notice that q parameter is added </a:t>
            </a:r>
            <a:r>
              <a:rPr lang="en-US" dirty="0" err="1"/>
              <a:t>gethint.php?q</a:t>
            </a:r>
            <a:r>
              <a:rPr lang="en-US" dirty="0"/>
              <a:t>="+</a:t>
            </a:r>
            <a:r>
              <a:rPr lang="en-US" dirty="0" err="1"/>
              <a:t>str</a:t>
            </a:r>
            <a:endParaRPr lang="en-US" dirty="0"/>
          </a:p>
          <a:p>
            <a:r>
              <a:rPr lang="en-US" dirty="0"/>
              <a:t>The </a:t>
            </a:r>
            <a:r>
              <a:rPr lang="en-US" dirty="0" err="1"/>
              <a:t>str</a:t>
            </a:r>
            <a:r>
              <a:rPr lang="en-US" dirty="0"/>
              <a:t> variable holds the content of the input field</a:t>
            </a:r>
          </a:p>
          <a:p>
            <a:endParaRPr lang="en-US" b="1" dirty="0"/>
          </a:p>
          <a:p>
            <a:pPr marL="0" indent="0">
              <a:buNone/>
            </a:pPr>
            <a:endParaRPr lang="en-US" dirty="0"/>
          </a:p>
        </p:txBody>
      </p:sp>
    </p:spTree>
    <p:extLst>
      <p:ext uri="{BB962C8B-B14F-4D97-AF65-F5344CB8AC3E}">
        <p14:creationId xmlns:p14="http://schemas.microsoft.com/office/powerpoint/2010/main" xmlns="" val="10118940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57200"/>
            <a:ext cx="8229600" cy="7162800"/>
          </a:xfrm>
        </p:spPr>
        <p:txBody>
          <a:bodyPr>
            <a:noAutofit/>
          </a:bodyPr>
          <a:lstStyle/>
          <a:p>
            <a:pPr marL="0" indent="0" algn="ctr">
              <a:buNone/>
            </a:pPr>
            <a:r>
              <a:rPr lang="en-US" sz="2000" b="1" dirty="0" smtClean="0"/>
              <a:t>Example:</a:t>
            </a:r>
          </a:p>
          <a:p>
            <a:r>
              <a:rPr lang="en-US" sz="1400" dirty="0" smtClean="0"/>
              <a:t>&lt;!</a:t>
            </a:r>
            <a:r>
              <a:rPr lang="en-US" sz="1400" dirty="0"/>
              <a:t>DOCTYPE html&gt;</a:t>
            </a:r>
          </a:p>
          <a:p>
            <a:r>
              <a:rPr lang="en-US" sz="1400" dirty="0"/>
              <a:t>&lt;html&gt;</a:t>
            </a:r>
          </a:p>
          <a:p>
            <a:r>
              <a:rPr lang="en-US" sz="1400" dirty="0"/>
              <a:t>&lt;body</a:t>
            </a:r>
            <a:r>
              <a:rPr lang="en-US" sz="1400" dirty="0" smtClean="0"/>
              <a:t>&gt;</a:t>
            </a:r>
            <a:endParaRPr lang="en-US" sz="1400" dirty="0"/>
          </a:p>
          <a:p>
            <a:r>
              <a:rPr lang="en-US" sz="1400" dirty="0"/>
              <a:t>&lt;h2&gt;The </a:t>
            </a:r>
            <a:r>
              <a:rPr lang="en-US" sz="1400" dirty="0" err="1"/>
              <a:t>XMLHttpRequest</a:t>
            </a:r>
            <a:r>
              <a:rPr lang="en-US" sz="1400" dirty="0"/>
              <a:t> Object&lt;/h2&gt;</a:t>
            </a:r>
          </a:p>
          <a:p>
            <a:r>
              <a:rPr lang="en-US" sz="1400" dirty="0" smtClean="0"/>
              <a:t>&lt;</a:t>
            </a:r>
            <a:r>
              <a:rPr lang="en-US" sz="1400" dirty="0"/>
              <a:t>h3&gt;Start typing a name in the input field below:&lt;/h3</a:t>
            </a:r>
            <a:r>
              <a:rPr lang="en-US" sz="1400" dirty="0" smtClean="0"/>
              <a:t>&gt;</a:t>
            </a:r>
            <a:endParaRPr lang="en-US" sz="1400" dirty="0"/>
          </a:p>
          <a:p>
            <a:r>
              <a:rPr lang="en-US" sz="1400" dirty="0"/>
              <a:t>&lt;p&gt;Suggestions: &lt;span id="</a:t>
            </a:r>
            <a:r>
              <a:rPr lang="en-US" sz="1400" dirty="0" err="1"/>
              <a:t>txtHint</a:t>
            </a:r>
            <a:r>
              <a:rPr lang="en-US" sz="1400" dirty="0"/>
              <a:t>"&gt;&lt;/span&gt;&lt;/p&gt; </a:t>
            </a:r>
          </a:p>
          <a:p>
            <a:r>
              <a:rPr lang="en-US" sz="1400" dirty="0"/>
              <a:t>&lt;p&gt;First name: &lt;input type="text" id="txt1" </a:t>
            </a:r>
            <a:r>
              <a:rPr lang="en-US" sz="1400" dirty="0" err="1"/>
              <a:t>onkeyup</a:t>
            </a:r>
            <a:r>
              <a:rPr lang="en-US" sz="1400" dirty="0"/>
              <a:t>="</a:t>
            </a:r>
            <a:r>
              <a:rPr lang="en-US" sz="1400" dirty="0" err="1"/>
              <a:t>showHint</a:t>
            </a:r>
            <a:r>
              <a:rPr lang="en-US" sz="1400" dirty="0"/>
              <a:t>(</a:t>
            </a:r>
            <a:r>
              <a:rPr lang="en-US" sz="1400" dirty="0" err="1"/>
              <a:t>this.value</a:t>
            </a:r>
            <a:r>
              <a:rPr lang="en-US" sz="1400" dirty="0"/>
              <a:t>)"&gt;&lt;/p</a:t>
            </a:r>
            <a:r>
              <a:rPr lang="en-US" sz="1400" dirty="0" smtClean="0"/>
              <a:t>&gt;</a:t>
            </a:r>
            <a:endParaRPr lang="en-US" sz="1400" dirty="0"/>
          </a:p>
          <a:p>
            <a:r>
              <a:rPr lang="en-US" sz="1400" dirty="0"/>
              <a:t>&lt;script&gt;</a:t>
            </a:r>
          </a:p>
          <a:p>
            <a:r>
              <a:rPr lang="en-US" sz="1400" dirty="0"/>
              <a:t>function </a:t>
            </a:r>
            <a:r>
              <a:rPr lang="en-US" sz="1400" dirty="0" err="1"/>
              <a:t>showHint</a:t>
            </a:r>
            <a:r>
              <a:rPr lang="en-US" sz="1400" dirty="0"/>
              <a:t>(</a:t>
            </a:r>
            <a:r>
              <a:rPr lang="en-US" sz="1400" dirty="0" err="1"/>
              <a:t>str</a:t>
            </a:r>
            <a:r>
              <a:rPr lang="en-US" sz="1400" dirty="0"/>
              <a:t>) {</a:t>
            </a:r>
          </a:p>
          <a:p>
            <a:r>
              <a:rPr lang="en-US" sz="1400" dirty="0"/>
              <a:t>  </a:t>
            </a:r>
            <a:r>
              <a:rPr lang="en-US" sz="1400" dirty="0" err="1"/>
              <a:t>var</a:t>
            </a:r>
            <a:r>
              <a:rPr lang="en-US" sz="1400" dirty="0"/>
              <a:t> </a:t>
            </a:r>
            <a:r>
              <a:rPr lang="en-US" sz="1400" dirty="0" err="1"/>
              <a:t>xhttp</a:t>
            </a:r>
            <a:r>
              <a:rPr lang="en-US" sz="1400" dirty="0"/>
              <a:t>;</a:t>
            </a:r>
          </a:p>
          <a:p>
            <a:r>
              <a:rPr lang="en-US" sz="1400" dirty="0"/>
              <a:t>  if (</a:t>
            </a:r>
            <a:r>
              <a:rPr lang="en-US" sz="1400" dirty="0" err="1"/>
              <a:t>str.length</a:t>
            </a:r>
            <a:r>
              <a:rPr lang="en-US" sz="1400" dirty="0"/>
              <a:t> == 0) { </a:t>
            </a:r>
          </a:p>
          <a:p>
            <a:r>
              <a:rPr lang="en-US" sz="1400" dirty="0"/>
              <a:t>    </a:t>
            </a:r>
            <a:r>
              <a:rPr lang="en-US" sz="1400" dirty="0" err="1"/>
              <a:t>document.getElementById</a:t>
            </a:r>
            <a:r>
              <a:rPr lang="en-US" sz="1400" dirty="0"/>
              <a:t>("</a:t>
            </a:r>
            <a:r>
              <a:rPr lang="en-US" sz="1400" dirty="0" err="1"/>
              <a:t>txtHint</a:t>
            </a:r>
            <a:r>
              <a:rPr lang="en-US" sz="1400" dirty="0"/>
              <a:t>").</a:t>
            </a:r>
            <a:r>
              <a:rPr lang="en-US" sz="1400" dirty="0" err="1"/>
              <a:t>innerHTML</a:t>
            </a:r>
            <a:r>
              <a:rPr lang="en-US" sz="1400" dirty="0"/>
              <a:t> = "";</a:t>
            </a:r>
          </a:p>
          <a:p>
            <a:r>
              <a:rPr lang="en-US" sz="1400" dirty="0"/>
              <a:t>    return;</a:t>
            </a:r>
          </a:p>
          <a:p>
            <a:r>
              <a:rPr lang="en-US" sz="1400" dirty="0"/>
              <a:t>  }</a:t>
            </a:r>
          </a:p>
          <a:p>
            <a:r>
              <a:rPr lang="en-US" sz="1400" dirty="0"/>
              <a:t>  </a:t>
            </a:r>
            <a:r>
              <a:rPr lang="en-US" sz="1400" dirty="0" err="1"/>
              <a:t>xhttp</a:t>
            </a:r>
            <a:r>
              <a:rPr lang="en-US" sz="1400" dirty="0"/>
              <a:t> = new </a:t>
            </a:r>
            <a:r>
              <a:rPr lang="en-US" sz="1400" dirty="0" err="1"/>
              <a:t>XMLHttpRequest</a:t>
            </a:r>
            <a:r>
              <a:rPr lang="en-US" sz="1400" dirty="0"/>
              <a:t>();</a:t>
            </a:r>
          </a:p>
          <a:p>
            <a:r>
              <a:rPr lang="en-US" sz="1400" dirty="0"/>
              <a:t>  </a:t>
            </a:r>
            <a:r>
              <a:rPr lang="en-US" sz="1400" dirty="0" err="1"/>
              <a:t>xhttp.onreadystatechange</a:t>
            </a:r>
            <a:r>
              <a:rPr lang="en-US" sz="1400" dirty="0"/>
              <a:t> = function() {</a:t>
            </a:r>
          </a:p>
          <a:p>
            <a:r>
              <a:rPr lang="en-US" sz="1400" dirty="0"/>
              <a:t>    if (</a:t>
            </a:r>
            <a:r>
              <a:rPr lang="en-US" sz="1400" dirty="0" err="1"/>
              <a:t>this.readyState</a:t>
            </a:r>
            <a:r>
              <a:rPr lang="en-US" sz="1400" dirty="0"/>
              <a:t> == 4 &amp;&amp; </a:t>
            </a:r>
            <a:r>
              <a:rPr lang="en-US" sz="1400" dirty="0" err="1"/>
              <a:t>this.status</a:t>
            </a:r>
            <a:r>
              <a:rPr lang="en-US" sz="1400" dirty="0"/>
              <a:t> == 200) {</a:t>
            </a:r>
          </a:p>
          <a:p>
            <a:r>
              <a:rPr lang="en-US" sz="1400" dirty="0"/>
              <a:t>      </a:t>
            </a:r>
            <a:r>
              <a:rPr lang="en-US" sz="1400" dirty="0" err="1"/>
              <a:t>document.getElementById</a:t>
            </a:r>
            <a:r>
              <a:rPr lang="en-US" sz="1400" dirty="0"/>
              <a:t>("</a:t>
            </a:r>
            <a:r>
              <a:rPr lang="en-US" sz="1400" dirty="0" err="1"/>
              <a:t>txtHint</a:t>
            </a:r>
            <a:r>
              <a:rPr lang="en-US" sz="1400" dirty="0"/>
              <a:t>").</a:t>
            </a:r>
            <a:r>
              <a:rPr lang="en-US" sz="1400" dirty="0" err="1"/>
              <a:t>innerHTML</a:t>
            </a:r>
            <a:r>
              <a:rPr lang="en-US" sz="1400" dirty="0"/>
              <a:t> = </a:t>
            </a:r>
            <a:r>
              <a:rPr lang="en-US" sz="1400" dirty="0" err="1"/>
              <a:t>this.responseText</a:t>
            </a:r>
            <a:r>
              <a:rPr lang="en-US" sz="1400" dirty="0"/>
              <a:t>;</a:t>
            </a:r>
          </a:p>
          <a:p>
            <a:r>
              <a:rPr lang="en-US" sz="1400" dirty="0"/>
              <a:t>    }</a:t>
            </a:r>
          </a:p>
          <a:p>
            <a:r>
              <a:rPr lang="en-US" sz="1400" dirty="0"/>
              <a:t>  };</a:t>
            </a:r>
          </a:p>
          <a:p>
            <a:r>
              <a:rPr lang="en-US" sz="1400" dirty="0"/>
              <a:t>  </a:t>
            </a:r>
            <a:r>
              <a:rPr lang="en-US" sz="1400" dirty="0" err="1"/>
              <a:t>xhttp.open</a:t>
            </a:r>
            <a:r>
              <a:rPr lang="en-US" sz="1400" dirty="0"/>
              <a:t>("GET", "</a:t>
            </a:r>
            <a:r>
              <a:rPr lang="en-US" sz="1400" dirty="0" err="1"/>
              <a:t>gethint.php?q</a:t>
            </a:r>
            <a:r>
              <a:rPr lang="en-US" sz="1400" dirty="0"/>
              <a:t>="+</a:t>
            </a:r>
            <a:r>
              <a:rPr lang="en-US" sz="1400" dirty="0" err="1"/>
              <a:t>str</a:t>
            </a:r>
            <a:r>
              <a:rPr lang="en-US" sz="1400" dirty="0"/>
              <a:t>, true);</a:t>
            </a:r>
          </a:p>
          <a:p>
            <a:r>
              <a:rPr lang="en-US" sz="1400" dirty="0"/>
              <a:t>  </a:t>
            </a:r>
            <a:r>
              <a:rPr lang="en-US" sz="1400" dirty="0" err="1"/>
              <a:t>xhttp.send</a:t>
            </a:r>
            <a:r>
              <a:rPr lang="en-US" sz="1400" dirty="0"/>
              <a:t>();   </a:t>
            </a:r>
          </a:p>
          <a:p>
            <a:r>
              <a:rPr lang="en-US" sz="1400" dirty="0"/>
              <a:t>}</a:t>
            </a:r>
          </a:p>
          <a:p>
            <a:r>
              <a:rPr lang="en-US" sz="1400" dirty="0"/>
              <a:t>&lt;/script</a:t>
            </a:r>
            <a:r>
              <a:rPr lang="en-US" sz="1400" dirty="0" smtClean="0"/>
              <a:t>&gt;  &lt;/</a:t>
            </a:r>
            <a:r>
              <a:rPr lang="en-US" sz="1400" dirty="0"/>
              <a:t>body</a:t>
            </a:r>
            <a:r>
              <a:rPr lang="en-US" sz="1400" dirty="0" smtClean="0"/>
              <a:t>&gt;  &lt;/</a:t>
            </a:r>
            <a:r>
              <a:rPr lang="en-US" sz="1400" dirty="0"/>
              <a:t>html&gt;</a:t>
            </a:r>
          </a:p>
          <a:p>
            <a:endParaRPr lang="en-US" sz="1400" dirty="0"/>
          </a:p>
        </p:txBody>
      </p:sp>
    </p:spTree>
    <p:extLst>
      <p:ext uri="{BB962C8B-B14F-4D97-AF65-F5344CB8AC3E}">
        <p14:creationId xmlns:p14="http://schemas.microsoft.com/office/powerpoint/2010/main" xmlns="" val="281205385"/>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fontScale="90000"/>
          </a:bodyPr>
          <a:lstStyle/>
          <a:p>
            <a:pPr algn="ctr"/>
            <a:r>
              <a:rPr lang="en-US" sz="3200" dirty="0"/>
              <a:t>AJAX ASP Example</a:t>
            </a:r>
            <a:br>
              <a:rPr lang="en-US" sz="3200" dirty="0"/>
            </a:br>
            <a:endParaRPr lang="en-US" sz="3200" dirty="0"/>
          </a:p>
        </p:txBody>
      </p:sp>
      <p:sp>
        <p:nvSpPr>
          <p:cNvPr id="3" name="Content Placeholder 2"/>
          <p:cNvSpPr>
            <a:spLocks noGrp="1"/>
          </p:cNvSpPr>
          <p:nvPr>
            <p:ph idx="1"/>
          </p:nvPr>
        </p:nvSpPr>
        <p:spPr>
          <a:xfrm>
            <a:off x="304800" y="1219200"/>
            <a:ext cx="8229600" cy="5181600"/>
          </a:xfrm>
        </p:spPr>
        <p:txBody>
          <a:bodyPr>
            <a:normAutofit fontScale="85000" lnSpcReduction="10000"/>
          </a:bodyPr>
          <a:lstStyle/>
          <a:p>
            <a:r>
              <a:rPr lang="en-US" b="1" dirty="0"/>
              <a:t>Example </a:t>
            </a:r>
            <a:r>
              <a:rPr lang="en-US" b="1" dirty="0" smtClean="0"/>
              <a:t>Explained:</a:t>
            </a:r>
          </a:p>
          <a:p>
            <a:r>
              <a:rPr lang="en-US" sz="2000" dirty="0" smtClean="0"/>
              <a:t>when a user types a character in the input </a:t>
            </a:r>
            <a:r>
              <a:rPr lang="en-US" sz="2000" dirty="0" err="1" smtClean="0"/>
              <a:t>field,a</a:t>
            </a:r>
            <a:r>
              <a:rPr lang="en-US" sz="2000" dirty="0" smtClean="0"/>
              <a:t> function called </a:t>
            </a:r>
            <a:r>
              <a:rPr lang="en-US" sz="2000" dirty="0" err="1" smtClean="0"/>
              <a:t>showHint</a:t>
            </a:r>
            <a:r>
              <a:rPr lang="en-US" sz="2000" dirty="0" smtClean="0"/>
              <a:t>() is executed</a:t>
            </a:r>
            <a:r>
              <a:rPr lang="en-US" b="1" dirty="0" smtClean="0"/>
              <a:t>.</a:t>
            </a:r>
          </a:p>
          <a:p>
            <a:r>
              <a:rPr lang="en-US" sz="2000" dirty="0" smtClean="0"/>
              <a:t>The function is triggered by the </a:t>
            </a:r>
            <a:r>
              <a:rPr lang="en-US" sz="2000" dirty="0" err="1" smtClean="0"/>
              <a:t>onkeyup</a:t>
            </a:r>
            <a:r>
              <a:rPr lang="en-US" sz="2000" dirty="0" smtClean="0"/>
              <a:t> event.</a:t>
            </a:r>
          </a:p>
          <a:p>
            <a:r>
              <a:rPr lang="en-US" sz="2800" b="1" dirty="0"/>
              <a:t>Code explanation</a:t>
            </a:r>
            <a:r>
              <a:rPr lang="en-US" sz="2800" b="1" dirty="0" smtClean="0"/>
              <a:t>:</a:t>
            </a:r>
          </a:p>
          <a:p>
            <a:r>
              <a:rPr lang="en-US" sz="2000" dirty="0"/>
              <a:t>First, check if the input field is empty (</a:t>
            </a:r>
            <a:r>
              <a:rPr lang="en-US" sz="2000" dirty="0" err="1"/>
              <a:t>str.length</a:t>
            </a:r>
            <a:r>
              <a:rPr lang="en-US" sz="2000" dirty="0"/>
              <a:t> == 0). If it is, clear the content of the </a:t>
            </a:r>
            <a:r>
              <a:rPr lang="en-US" sz="2000" dirty="0" err="1"/>
              <a:t>txtHint</a:t>
            </a:r>
            <a:r>
              <a:rPr lang="en-US" sz="2000" dirty="0"/>
              <a:t> placeholder and exit the function.</a:t>
            </a:r>
            <a:endParaRPr lang="en-US" sz="2000" b="1" dirty="0" smtClean="0"/>
          </a:p>
          <a:p>
            <a:r>
              <a:rPr lang="en-US" dirty="0"/>
              <a:t>Create an </a:t>
            </a:r>
            <a:r>
              <a:rPr lang="en-US" dirty="0" err="1"/>
              <a:t>XMLHttpRequest</a:t>
            </a:r>
            <a:r>
              <a:rPr lang="en-US" dirty="0"/>
              <a:t> object</a:t>
            </a:r>
          </a:p>
          <a:p>
            <a:r>
              <a:rPr lang="en-US" dirty="0"/>
              <a:t>Create the function to be executed when the server response is ready</a:t>
            </a:r>
          </a:p>
          <a:p>
            <a:r>
              <a:rPr lang="en-US" dirty="0"/>
              <a:t>Send the request off to an ASP file (gethint.asp) on the server</a:t>
            </a:r>
          </a:p>
          <a:p>
            <a:r>
              <a:rPr lang="en-US" dirty="0"/>
              <a:t>Notice that q parameter is added </a:t>
            </a:r>
            <a:r>
              <a:rPr lang="en-US" dirty="0" err="1"/>
              <a:t>gethint.asp?q</a:t>
            </a:r>
            <a:r>
              <a:rPr lang="en-US" dirty="0"/>
              <a:t>="+</a:t>
            </a:r>
            <a:r>
              <a:rPr lang="en-US" dirty="0" err="1"/>
              <a:t>str</a:t>
            </a:r>
            <a:endParaRPr lang="en-US" dirty="0"/>
          </a:p>
          <a:p>
            <a:r>
              <a:rPr lang="en-US" dirty="0"/>
              <a:t>The </a:t>
            </a:r>
            <a:r>
              <a:rPr lang="en-US" dirty="0" err="1"/>
              <a:t>str</a:t>
            </a:r>
            <a:r>
              <a:rPr lang="en-US" dirty="0"/>
              <a:t> variable holds the content of the input field</a:t>
            </a:r>
          </a:p>
          <a:p>
            <a:r>
              <a:rPr lang="en-US" dirty="0"/>
              <a:t/>
            </a:r>
            <a:br>
              <a:rPr lang="en-US" dirty="0"/>
            </a:br>
            <a:endParaRPr lang="en-US" b="1" dirty="0"/>
          </a:p>
          <a:p>
            <a:endParaRPr lang="en-US" dirty="0"/>
          </a:p>
        </p:txBody>
      </p:sp>
    </p:spTree>
    <p:extLst>
      <p:ext uri="{BB962C8B-B14F-4D97-AF65-F5344CB8AC3E}">
        <p14:creationId xmlns:p14="http://schemas.microsoft.com/office/powerpoint/2010/main" xmlns="" val="403020181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6172200"/>
          </a:xfrm>
        </p:spPr>
        <p:txBody>
          <a:bodyPr>
            <a:normAutofit fontScale="25000" lnSpcReduction="20000"/>
          </a:bodyPr>
          <a:lstStyle/>
          <a:p>
            <a:pPr marL="0" indent="0" algn="ctr">
              <a:buNone/>
            </a:pPr>
            <a:r>
              <a:rPr lang="en-US" sz="7000" b="1" dirty="0" smtClean="0"/>
              <a:t>Example</a:t>
            </a:r>
          </a:p>
          <a:p>
            <a:endParaRPr lang="en-US" dirty="0"/>
          </a:p>
          <a:p>
            <a:r>
              <a:rPr lang="en-US" sz="4800" dirty="0" smtClean="0">
                <a:latin typeface="Arial" panose="020B0604020202020204" pitchFamily="34" charset="0"/>
                <a:cs typeface="Arial" panose="020B0604020202020204" pitchFamily="34" charset="0"/>
              </a:rPr>
              <a:t>&lt;!</a:t>
            </a:r>
            <a:r>
              <a:rPr lang="en-US" sz="4800" dirty="0">
                <a:latin typeface="Arial" panose="020B0604020202020204" pitchFamily="34" charset="0"/>
                <a:cs typeface="Arial" panose="020B0604020202020204" pitchFamily="34" charset="0"/>
              </a:rPr>
              <a:t>DOCTYPE html&gt;</a:t>
            </a:r>
          </a:p>
          <a:p>
            <a:r>
              <a:rPr lang="en-US" sz="4800" dirty="0">
                <a:latin typeface="Arial" panose="020B0604020202020204" pitchFamily="34" charset="0"/>
                <a:cs typeface="Arial" panose="020B0604020202020204" pitchFamily="34" charset="0"/>
              </a:rPr>
              <a:t>&lt;html&gt;</a:t>
            </a:r>
          </a:p>
          <a:p>
            <a:r>
              <a:rPr lang="en-US" sz="4800" dirty="0">
                <a:latin typeface="Arial" panose="020B0604020202020204" pitchFamily="34" charset="0"/>
                <a:cs typeface="Arial" panose="020B0604020202020204" pitchFamily="34" charset="0"/>
              </a:rPr>
              <a:t>&lt;body</a:t>
            </a:r>
            <a:r>
              <a:rPr lang="en-US" sz="4800" dirty="0" smtClean="0">
                <a:latin typeface="Arial" panose="020B0604020202020204" pitchFamily="34" charset="0"/>
                <a:cs typeface="Arial" panose="020B0604020202020204" pitchFamily="34" charset="0"/>
              </a:rPr>
              <a:t>&gt;</a:t>
            </a:r>
            <a:endParaRPr lang="en-US" sz="4800" dirty="0">
              <a:latin typeface="Arial" panose="020B0604020202020204" pitchFamily="34" charset="0"/>
              <a:cs typeface="Arial" panose="020B0604020202020204" pitchFamily="34" charset="0"/>
            </a:endParaRPr>
          </a:p>
          <a:p>
            <a:r>
              <a:rPr lang="en-US" sz="4800" dirty="0">
                <a:latin typeface="Arial" panose="020B0604020202020204" pitchFamily="34" charset="0"/>
                <a:cs typeface="Arial" panose="020B0604020202020204" pitchFamily="34" charset="0"/>
              </a:rPr>
              <a:t>&lt;h2&gt;The </a:t>
            </a:r>
            <a:r>
              <a:rPr lang="en-US" sz="4800" dirty="0" err="1">
                <a:latin typeface="Arial" panose="020B0604020202020204" pitchFamily="34" charset="0"/>
                <a:cs typeface="Arial" panose="020B0604020202020204" pitchFamily="34" charset="0"/>
              </a:rPr>
              <a:t>XMLHttpRequest</a:t>
            </a:r>
            <a:r>
              <a:rPr lang="en-US" sz="4800" dirty="0">
                <a:latin typeface="Arial" panose="020B0604020202020204" pitchFamily="34" charset="0"/>
                <a:cs typeface="Arial" panose="020B0604020202020204" pitchFamily="34" charset="0"/>
              </a:rPr>
              <a:t> Object&lt;/h2&gt;</a:t>
            </a:r>
          </a:p>
          <a:p>
            <a:endParaRPr lang="en-US" sz="4800" dirty="0">
              <a:latin typeface="Arial" panose="020B0604020202020204" pitchFamily="34" charset="0"/>
              <a:cs typeface="Arial" panose="020B0604020202020204" pitchFamily="34" charset="0"/>
            </a:endParaRPr>
          </a:p>
          <a:p>
            <a:r>
              <a:rPr lang="en-US" sz="4800" dirty="0">
                <a:latin typeface="Arial" panose="020B0604020202020204" pitchFamily="34" charset="0"/>
                <a:cs typeface="Arial" panose="020B0604020202020204" pitchFamily="34" charset="0"/>
              </a:rPr>
              <a:t>&lt;h3&gt;Start typing a name in the input field below:&lt;/h3&gt;</a:t>
            </a:r>
          </a:p>
          <a:p>
            <a:endParaRPr lang="en-US" sz="4800" dirty="0">
              <a:latin typeface="Arial" panose="020B0604020202020204" pitchFamily="34" charset="0"/>
              <a:cs typeface="Arial" panose="020B0604020202020204" pitchFamily="34" charset="0"/>
            </a:endParaRPr>
          </a:p>
          <a:p>
            <a:r>
              <a:rPr lang="en-US" sz="4800" dirty="0">
                <a:latin typeface="Arial" panose="020B0604020202020204" pitchFamily="34" charset="0"/>
                <a:cs typeface="Arial" panose="020B0604020202020204" pitchFamily="34" charset="0"/>
              </a:rPr>
              <a:t>&lt;p&gt;Suggestions: &lt;span id="</a:t>
            </a:r>
            <a:r>
              <a:rPr lang="en-US" sz="4800" dirty="0" err="1">
                <a:latin typeface="Arial" panose="020B0604020202020204" pitchFamily="34" charset="0"/>
                <a:cs typeface="Arial" panose="020B0604020202020204" pitchFamily="34" charset="0"/>
              </a:rPr>
              <a:t>txtHint</a:t>
            </a:r>
            <a:r>
              <a:rPr lang="en-US" sz="4800" dirty="0">
                <a:latin typeface="Arial" panose="020B0604020202020204" pitchFamily="34" charset="0"/>
                <a:cs typeface="Arial" panose="020B0604020202020204" pitchFamily="34" charset="0"/>
              </a:rPr>
              <a:t>"&gt;&lt;/span&gt;&lt;/p&gt; </a:t>
            </a:r>
          </a:p>
          <a:p>
            <a:endParaRPr lang="en-US" sz="4800" dirty="0">
              <a:latin typeface="Arial" panose="020B0604020202020204" pitchFamily="34" charset="0"/>
              <a:cs typeface="Arial" panose="020B0604020202020204" pitchFamily="34" charset="0"/>
            </a:endParaRPr>
          </a:p>
          <a:p>
            <a:r>
              <a:rPr lang="en-US" sz="4800" dirty="0">
                <a:latin typeface="Arial" panose="020B0604020202020204" pitchFamily="34" charset="0"/>
                <a:cs typeface="Arial" panose="020B0604020202020204" pitchFamily="34" charset="0"/>
              </a:rPr>
              <a:t>&lt;p&gt;First name: &lt;input type="text" id="txt1" </a:t>
            </a:r>
            <a:r>
              <a:rPr lang="en-US" sz="4800" dirty="0" err="1">
                <a:latin typeface="Arial" panose="020B0604020202020204" pitchFamily="34" charset="0"/>
                <a:cs typeface="Arial" panose="020B0604020202020204" pitchFamily="34" charset="0"/>
              </a:rPr>
              <a:t>onkeyup</a:t>
            </a:r>
            <a:r>
              <a:rPr lang="en-US" sz="4800" dirty="0">
                <a:latin typeface="Arial" panose="020B0604020202020204" pitchFamily="34" charset="0"/>
                <a:cs typeface="Arial" panose="020B0604020202020204" pitchFamily="34" charset="0"/>
              </a:rPr>
              <a:t>="</a:t>
            </a:r>
            <a:r>
              <a:rPr lang="en-US" sz="4800" dirty="0" err="1">
                <a:latin typeface="Arial" panose="020B0604020202020204" pitchFamily="34" charset="0"/>
                <a:cs typeface="Arial" panose="020B0604020202020204" pitchFamily="34" charset="0"/>
              </a:rPr>
              <a:t>showHint</a:t>
            </a:r>
            <a:r>
              <a:rPr lang="en-US" sz="4800" dirty="0">
                <a:latin typeface="Arial" panose="020B0604020202020204" pitchFamily="34" charset="0"/>
                <a:cs typeface="Arial" panose="020B0604020202020204" pitchFamily="34" charset="0"/>
              </a:rPr>
              <a:t>(</a:t>
            </a:r>
            <a:r>
              <a:rPr lang="en-US" sz="4800" dirty="0" err="1">
                <a:latin typeface="Arial" panose="020B0604020202020204" pitchFamily="34" charset="0"/>
                <a:cs typeface="Arial" panose="020B0604020202020204" pitchFamily="34" charset="0"/>
              </a:rPr>
              <a:t>this.value</a:t>
            </a:r>
            <a:r>
              <a:rPr lang="en-US" sz="4800" dirty="0">
                <a:latin typeface="Arial" panose="020B0604020202020204" pitchFamily="34" charset="0"/>
                <a:cs typeface="Arial" panose="020B0604020202020204" pitchFamily="34" charset="0"/>
              </a:rPr>
              <a:t>)"&gt;&lt;/p&gt;</a:t>
            </a:r>
          </a:p>
          <a:p>
            <a:endParaRPr lang="en-US" sz="4800" dirty="0">
              <a:latin typeface="Arial" panose="020B0604020202020204" pitchFamily="34" charset="0"/>
              <a:cs typeface="Arial" panose="020B0604020202020204" pitchFamily="34" charset="0"/>
            </a:endParaRPr>
          </a:p>
          <a:p>
            <a:r>
              <a:rPr lang="en-US" sz="4800" dirty="0">
                <a:latin typeface="Arial" panose="020B0604020202020204" pitchFamily="34" charset="0"/>
                <a:cs typeface="Arial" panose="020B0604020202020204" pitchFamily="34" charset="0"/>
              </a:rPr>
              <a:t>&lt;script&gt;</a:t>
            </a:r>
          </a:p>
          <a:p>
            <a:r>
              <a:rPr lang="en-US" sz="4800" dirty="0">
                <a:latin typeface="Arial" panose="020B0604020202020204" pitchFamily="34" charset="0"/>
                <a:cs typeface="Arial" panose="020B0604020202020204" pitchFamily="34" charset="0"/>
              </a:rPr>
              <a:t>function </a:t>
            </a:r>
            <a:r>
              <a:rPr lang="en-US" sz="4800" dirty="0" err="1">
                <a:latin typeface="Arial" panose="020B0604020202020204" pitchFamily="34" charset="0"/>
                <a:cs typeface="Arial" panose="020B0604020202020204" pitchFamily="34" charset="0"/>
              </a:rPr>
              <a:t>showHint</a:t>
            </a:r>
            <a:r>
              <a:rPr lang="en-US" sz="4800" dirty="0">
                <a:latin typeface="Arial" panose="020B0604020202020204" pitchFamily="34" charset="0"/>
                <a:cs typeface="Arial" panose="020B0604020202020204" pitchFamily="34" charset="0"/>
              </a:rPr>
              <a:t>(</a:t>
            </a:r>
            <a:r>
              <a:rPr lang="en-US" sz="4800" dirty="0" err="1">
                <a:latin typeface="Arial" panose="020B0604020202020204" pitchFamily="34" charset="0"/>
                <a:cs typeface="Arial" panose="020B0604020202020204" pitchFamily="34" charset="0"/>
              </a:rPr>
              <a:t>str</a:t>
            </a:r>
            <a:r>
              <a:rPr lang="en-US" sz="4800" dirty="0">
                <a:latin typeface="Arial" panose="020B0604020202020204" pitchFamily="34" charset="0"/>
                <a:cs typeface="Arial" panose="020B0604020202020204" pitchFamily="34" charset="0"/>
              </a:rPr>
              <a:t>) {</a:t>
            </a:r>
          </a:p>
          <a:p>
            <a:r>
              <a:rPr lang="en-US" sz="4800" dirty="0">
                <a:latin typeface="Arial" panose="020B0604020202020204" pitchFamily="34" charset="0"/>
                <a:cs typeface="Arial" panose="020B0604020202020204" pitchFamily="34" charset="0"/>
              </a:rPr>
              <a:t>  </a:t>
            </a:r>
            <a:r>
              <a:rPr lang="en-US" sz="4800" dirty="0" err="1">
                <a:latin typeface="Arial" panose="020B0604020202020204" pitchFamily="34" charset="0"/>
                <a:cs typeface="Arial" panose="020B0604020202020204" pitchFamily="34" charset="0"/>
              </a:rPr>
              <a:t>var</a:t>
            </a:r>
            <a:r>
              <a:rPr lang="en-US" sz="4800" dirty="0">
                <a:latin typeface="Arial" panose="020B0604020202020204" pitchFamily="34" charset="0"/>
                <a:cs typeface="Arial" panose="020B0604020202020204" pitchFamily="34" charset="0"/>
              </a:rPr>
              <a:t> </a:t>
            </a:r>
            <a:r>
              <a:rPr lang="en-US" sz="4800" dirty="0" err="1">
                <a:latin typeface="Arial" panose="020B0604020202020204" pitchFamily="34" charset="0"/>
                <a:cs typeface="Arial" panose="020B0604020202020204" pitchFamily="34" charset="0"/>
              </a:rPr>
              <a:t>xhttp</a:t>
            </a:r>
            <a:r>
              <a:rPr lang="en-US" sz="4800" dirty="0">
                <a:latin typeface="Arial" panose="020B0604020202020204" pitchFamily="34" charset="0"/>
                <a:cs typeface="Arial" panose="020B0604020202020204" pitchFamily="34" charset="0"/>
              </a:rPr>
              <a:t>;</a:t>
            </a:r>
          </a:p>
          <a:p>
            <a:r>
              <a:rPr lang="en-US" sz="4800" dirty="0">
                <a:latin typeface="Arial" panose="020B0604020202020204" pitchFamily="34" charset="0"/>
                <a:cs typeface="Arial" panose="020B0604020202020204" pitchFamily="34" charset="0"/>
              </a:rPr>
              <a:t>  if (</a:t>
            </a:r>
            <a:r>
              <a:rPr lang="en-US" sz="4800" dirty="0" err="1">
                <a:latin typeface="Arial" panose="020B0604020202020204" pitchFamily="34" charset="0"/>
                <a:cs typeface="Arial" panose="020B0604020202020204" pitchFamily="34" charset="0"/>
              </a:rPr>
              <a:t>str.length</a:t>
            </a:r>
            <a:r>
              <a:rPr lang="en-US" sz="4800" dirty="0">
                <a:latin typeface="Arial" panose="020B0604020202020204" pitchFamily="34" charset="0"/>
                <a:cs typeface="Arial" panose="020B0604020202020204" pitchFamily="34" charset="0"/>
              </a:rPr>
              <a:t> == 0) { </a:t>
            </a:r>
          </a:p>
          <a:p>
            <a:r>
              <a:rPr lang="en-US" sz="4800" dirty="0">
                <a:latin typeface="Arial" panose="020B0604020202020204" pitchFamily="34" charset="0"/>
                <a:cs typeface="Arial" panose="020B0604020202020204" pitchFamily="34" charset="0"/>
              </a:rPr>
              <a:t>    </a:t>
            </a:r>
            <a:r>
              <a:rPr lang="en-US" sz="4800" dirty="0" err="1">
                <a:latin typeface="Arial" panose="020B0604020202020204" pitchFamily="34" charset="0"/>
                <a:cs typeface="Arial" panose="020B0604020202020204" pitchFamily="34" charset="0"/>
              </a:rPr>
              <a:t>document.getElementById</a:t>
            </a:r>
            <a:r>
              <a:rPr lang="en-US" sz="4800" dirty="0">
                <a:latin typeface="Arial" panose="020B0604020202020204" pitchFamily="34" charset="0"/>
                <a:cs typeface="Arial" panose="020B0604020202020204" pitchFamily="34" charset="0"/>
              </a:rPr>
              <a:t>("</a:t>
            </a:r>
            <a:r>
              <a:rPr lang="en-US" sz="4800" dirty="0" err="1">
                <a:latin typeface="Arial" panose="020B0604020202020204" pitchFamily="34" charset="0"/>
                <a:cs typeface="Arial" panose="020B0604020202020204" pitchFamily="34" charset="0"/>
              </a:rPr>
              <a:t>txtHint</a:t>
            </a:r>
            <a:r>
              <a:rPr lang="en-US" sz="4800" dirty="0">
                <a:latin typeface="Arial" panose="020B0604020202020204" pitchFamily="34" charset="0"/>
                <a:cs typeface="Arial" panose="020B0604020202020204" pitchFamily="34" charset="0"/>
              </a:rPr>
              <a:t>").</a:t>
            </a:r>
            <a:r>
              <a:rPr lang="en-US" sz="4800" dirty="0" err="1">
                <a:latin typeface="Arial" panose="020B0604020202020204" pitchFamily="34" charset="0"/>
                <a:cs typeface="Arial" panose="020B0604020202020204" pitchFamily="34" charset="0"/>
              </a:rPr>
              <a:t>innerHTML</a:t>
            </a:r>
            <a:r>
              <a:rPr lang="en-US" sz="4800" dirty="0">
                <a:latin typeface="Arial" panose="020B0604020202020204" pitchFamily="34" charset="0"/>
                <a:cs typeface="Arial" panose="020B0604020202020204" pitchFamily="34" charset="0"/>
              </a:rPr>
              <a:t> = "";</a:t>
            </a:r>
          </a:p>
          <a:p>
            <a:r>
              <a:rPr lang="en-US" sz="4800" dirty="0">
                <a:latin typeface="Arial" panose="020B0604020202020204" pitchFamily="34" charset="0"/>
                <a:cs typeface="Arial" panose="020B0604020202020204" pitchFamily="34" charset="0"/>
              </a:rPr>
              <a:t>    return;</a:t>
            </a:r>
          </a:p>
          <a:p>
            <a:r>
              <a:rPr lang="en-US" sz="4800" dirty="0">
                <a:latin typeface="Arial" panose="020B0604020202020204" pitchFamily="34" charset="0"/>
                <a:cs typeface="Arial" panose="020B0604020202020204" pitchFamily="34" charset="0"/>
              </a:rPr>
              <a:t>  }</a:t>
            </a:r>
          </a:p>
          <a:p>
            <a:r>
              <a:rPr lang="en-US" sz="4800" dirty="0">
                <a:latin typeface="Arial" panose="020B0604020202020204" pitchFamily="34" charset="0"/>
                <a:cs typeface="Arial" panose="020B0604020202020204" pitchFamily="34" charset="0"/>
              </a:rPr>
              <a:t>  </a:t>
            </a:r>
            <a:r>
              <a:rPr lang="en-US" sz="4800" dirty="0" err="1">
                <a:latin typeface="Arial" panose="020B0604020202020204" pitchFamily="34" charset="0"/>
                <a:cs typeface="Arial" panose="020B0604020202020204" pitchFamily="34" charset="0"/>
              </a:rPr>
              <a:t>xhttp</a:t>
            </a:r>
            <a:r>
              <a:rPr lang="en-US" sz="4800" dirty="0">
                <a:latin typeface="Arial" panose="020B0604020202020204" pitchFamily="34" charset="0"/>
                <a:cs typeface="Arial" panose="020B0604020202020204" pitchFamily="34" charset="0"/>
              </a:rPr>
              <a:t> = new </a:t>
            </a:r>
            <a:r>
              <a:rPr lang="en-US" sz="4800" dirty="0" err="1">
                <a:latin typeface="Arial" panose="020B0604020202020204" pitchFamily="34" charset="0"/>
                <a:cs typeface="Arial" panose="020B0604020202020204" pitchFamily="34" charset="0"/>
              </a:rPr>
              <a:t>XMLHttpRequest</a:t>
            </a:r>
            <a:r>
              <a:rPr lang="en-US" sz="4800" dirty="0">
                <a:latin typeface="Arial" panose="020B0604020202020204" pitchFamily="34" charset="0"/>
                <a:cs typeface="Arial" panose="020B0604020202020204" pitchFamily="34" charset="0"/>
              </a:rPr>
              <a:t>();</a:t>
            </a:r>
          </a:p>
          <a:p>
            <a:r>
              <a:rPr lang="en-US" sz="4800" dirty="0">
                <a:latin typeface="Arial" panose="020B0604020202020204" pitchFamily="34" charset="0"/>
                <a:cs typeface="Arial" panose="020B0604020202020204" pitchFamily="34" charset="0"/>
              </a:rPr>
              <a:t>  </a:t>
            </a:r>
            <a:r>
              <a:rPr lang="en-US" sz="4800" dirty="0" err="1">
                <a:latin typeface="Arial" panose="020B0604020202020204" pitchFamily="34" charset="0"/>
                <a:cs typeface="Arial" panose="020B0604020202020204" pitchFamily="34" charset="0"/>
              </a:rPr>
              <a:t>xhttp.onreadystatechange</a:t>
            </a:r>
            <a:r>
              <a:rPr lang="en-US" sz="4800" dirty="0">
                <a:latin typeface="Arial" panose="020B0604020202020204" pitchFamily="34" charset="0"/>
                <a:cs typeface="Arial" panose="020B0604020202020204" pitchFamily="34" charset="0"/>
              </a:rPr>
              <a:t> = function() {</a:t>
            </a:r>
          </a:p>
          <a:p>
            <a:r>
              <a:rPr lang="en-US" sz="4800" dirty="0">
                <a:latin typeface="Arial" panose="020B0604020202020204" pitchFamily="34" charset="0"/>
                <a:cs typeface="Arial" panose="020B0604020202020204" pitchFamily="34" charset="0"/>
              </a:rPr>
              <a:t>    if (</a:t>
            </a:r>
            <a:r>
              <a:rPr lang="en-US" sz="4800" dirty="0" err="1">
                <a:latin typeface="Arial" panose="020B0604020202020204" pitchFamily="34" charset="0"/>
                <a:cs typeface="Arial" panose="020B0604020202020204" pitchFamily="34" charset="0"/>
              </a:rPr>
              <a:t>this.readyState</a:t>
            </a:r>
            <a:r>
              <a:rPr lang="en-US" sz="4800" dirty="0">
                <a:latin typeface="Arial" panose="020B0604020202020204" pitchFamily="34" charset="0"/>
                <a:cs typeface="Arial" panose="020B0604020202020204" pitchFamily="34" charset="0"/>
              </a:rPr>
              <a:t> == 4 &amp;&amp; </a:t>
            </a:r>
            <a:r>
              <a:rPr lang="en-US" sz="4800" dirty="0" err="1">
                <a:latin typeface="Arial" panose="020B0604020202020204" pitchFamily="34" charset="0"/>
                <a:cs typeface="Arial" panose="020B0604020202020204" pitchFamily="34" charset="0"/>
              </a:rPr>
              <a:t>this.status</a:t>
            </a:r>
            <a:r>
              <a:rPr lang="en-US" sz="4800" dirty="0">
                <a:latin typeface="Arial" panose="020B0604020202020204" pitchFamily="34" charset="0"/>
                <a:cs typeface="Arial" panose="020B0604020202020204" pitchFamily="34" charset="0"/>
              </a:rPr>
              <a:t> == 200) {</a:t>
            </a:r>
          </a:p>
          <a:p>
            <a:r>
              <a:rPr lang="en-US" sz="4800" dirty="0">
                <a:latin typeface="Arial" panose="020B0604020202020204" pitchFamily="34" charset="0"/>
                <a:cs typeface="Arial" panose="020B0604020202020204" pitchFamily="34" charset="0"/>
              </a:rPr>
              <a:t>      </a:t>
            </a:r>
            <a:r>
              <a:rPr lang="en-US" sz="4800" dirty="0" err="1">
                <a:latin typeface="Arial" panose="020B0604020202020204" pitchFamily="34" charset="0"/>
                <a:cs typeface="Arial" panose="020B0604020202020204" pitchFamily="34" charset="0"/>
              </a:rPr>
              <a:t>document.getElementById</a:t>
            </a:r>
            <a:r>
              <a:rPr lang="en-US" sz="4800" dirty="0">
                <a:latin typeface="Arial" panose="020B0604020202020204" pitchFamily="34" charset="0"/>
                <a:cs typeface="Arial" panose="020B0604020202020204" pitchFamily="34" charset="0"/>
              </a:rPr>
              <a:t>("</a:t>
            </a:r>
            <a:r>
              <a:rPr lang="en-US" sz="4800" dirty="0" err="1">
                <a:latin typeface="Arial" panose="020B0604020202020204" pitchFamily="34" charset="0"/>
                <a:cs typeface="Arial" panose="020B0604020202020204" pitchFamily="34" charset="0"/>
              </a:rPr>
              <a:t>txtHint</a:t>
            </a:r>
            <a:r>
              <a:rPr lang="en-US" sz="4800" dirty="0">
                <a:latin typeface="Arial" panose="020B0604020202020204" pitchFamily="34" charset="0"/>
                <a:cs typeface="Arial" panose="020B0604020202020204" pitchFamily="34" charset="0"/>
              </a:rPr>
              <a:t>").</a:t>
            </a:r>
            <a:r>
              <a:rPr lang="en-US" sz="4800" dirty="0" err="1">
                <a:latin typeface="Arial" panose="020B0604020202020204" pitchFamily="34" charset="0"/>
                <a:cs typeface="Arial" panose="020B0604020202020204" pitchFamily="34" charset="0"/>
              </a:rPr>
              <a:t>innerHTML</a:t>
            </a:r>
            <a:r>
              <a:rPr lang="en-US" sz="4800" dirty="0">
                <a:latin typeface="Arial" panose="020B0604020202020204" pitchFamily="34" charset="0"/>
                <a:cs typeface="Arial" panose="020B0604020202020204" pitchFamily="34" charset="0"/>
              </a:rPr>
              <a:t> = </a:t>
            </a:r>
            <a:r>
              <a:rPr lang="en-US" sz="4800" dirty="0" err="1">
                <a:latin typeface="Arial" panose="020B0604020202020204" pitchFamily="34" charset="0"/>
                <a:cs typeface="Arial" panose="020B0604020202020204" pitchFamily="34" charset="0"/>
              </a:rPr>
              <a:t>this.responseText</a:t>
            </a:r>
            <a:r>
              <a:rPr lang="en-US" sz="4800" dirty="0">
                <a:latin typeface="Arial" panose="020B0604020202020204" pitchFamily="34" charset="0"/>
                <a:cs typeface="Arial" panose="020B0604020202020204" pitchFamily="34" charset="0"/>
              </a:rPr>
              <a:t>;</a:t>
            </a:r>
          </a:p>
          <a:p>
            <a:r>
              <a:rPr lang="en-US" sz="4800" dirty="0">
                <a:latin typeface="Arial" panose="020B0604020202020204" pitchFamily="34" charset="0"/>
                <a:cs typeface="Arial" panose="020B0604020202020204" pitchFamily="34" charset="0"/>
              </a:rPr>
              <a:t>    }</a:t>
            </a:r>
          </a:p>
          <a:p>
            <a:r>
              <a:rPr lang="en-US" sz="4800" dirty="0">
                <a:latin typeface="Arial" panose="020B0604020202020204" pitchFamily="34" charset="0"/>
                <a:cs typeface="Arial" panose="020B0604020202020204" pitchFamily="34" charset="0"/>
              </a:rPr>
              <a:t>  };</a:t>
            </a:r>
          </a:p>
          <a:p>
            <a:r>
              <a:rPr lang="en-US" sz="4800" dirty="0">
                <a:latin typeface="Arial" panose="020B0604020202020204" pitchFamily="34" charset="0"/>
                <a:cs typeface="Arial" panose="020B0604020202020204" pitchFamily="34" charset="0"/>
              </a:rPr>
              <a:t>  </a:t>
            </a:r>
            <a:r>
              <a:rPr lang="en-US" sz="4800" dirty="0" err="1">
                <a:latin typeface="Arial" panose="020B0604020202020204" pitchFamily="34" charset="0"/>
                <a:cs typeface="Arial" panose="020B0604020202020204" pitchFamily="34" charset="0"/>
              </a:rPr>
              <a:t>xhttp.open</a:t>
            </a:r>
            <a:r>
              <a:rPr lang="en-US" sz="4800" dirty="0">
                <a:latin typeface="Arial" panose="020B0604020202020204" pitchFamily="34" charset="0"/>
                <a:cs typeface="Arial" panose="020B0604020202020204" pitchFamily="34" charset="0"/>
              </a:rPr>
              <a:t>("GET", "</a:t>
            </a:r>
            <a:r>
              <a:rPr lang="en-US" sz="4800" dirty="0" err="1">
                <a:latin typeface="Arial" panose="020B0604020202020204" pitchFamily="34" charset="0"/>
                <a:cs typeface="Arial" panose="020B0604020202020204" pitchFamily="34" charset="0"/>
              </a:rPr>
              <a:t>gethint.asp?q</a:t>
            </a:r>
            <a:r>
              <a:rPr lang="en-US" sz="4800" dirty="0">
                <a:latin typeface="Arial" panose="020B0604020202020204" pitchFamily="34" charset="0"/>
                <a:cs typeface="Arial" panose="020B0604020202020204" pitchFamily="34" charset="0"/>
              </a:rPr>
              <a:t>="+</a:t>
            </a:r>
            <a:r>
              <a:rPr lang="en-US" sz="4800" dirty="0" err="1">
                <a:latin typeface="Arial" panose="020B0604020202020204" pitchFamily="34" charset="0"/>
                <a:cs typeface="Arial" panose="020B0604020202020204" pitchFamily="34" charset="0"/>
              </a:rPr>
              <a:t>str</a:t>
            </a:r>
            <a:r>
              <a:rPr lang="en-US" sz="4800" dirty="0">
                <a:latin typeface="Arial" panose="020B0604020202020204" pitchFamily="34" charset="0"/>
                <a:cs typeface="Arial" panose="020B0604020202020204" pitchFamily="34" charset="0"/>
              </a:rPr>
              <a:t>, true);</a:t>
            </a:r>
          </a:p>
          <a:p>
            <a:r>
              <a:rPr lang="en-US" sz="4800" dirty="0">
                <a:latin typeface="Arial" panose="020B0604020202020204" pitchFamily="34" charset="0"/>
                <a:cs typeface="Arial" panose="020B0604020202020204" pitchFamily="34" charset="0"/>
              </a:rPr>
              <a:t>  </a:t>
            </a:r>
            <a:r>
              <a:rPr lang="en-US" sz="4800" dirty="0" err="1">
                <a:latin typeface="Arial" panose="020B0604020202020204" pitchFamily="34" charset="0"/>
                <a:cs typeface="Arial" panose="020B0604020202020204" pitchFamily="34" charset="0"/>
              </a:rPr>
              <a:t>xhttp.send</a:t>
            </a:r>
            <a:r>
              <a:rPr lang="en-US" sz="4800" dirty="0">
                <a:latin typeface="Arial" panose="020B0604020202020204" pitchFamily="34" charset="0"/>
                <a:cs typeface="Arial" panose="020B0604020202020204" pitchFamily="34" charset="0"/>
              </a:rPr>
              <a:t>();</a:t>
            </a:r>
          </a:p>
          <a:p>
            <a:r>
              <a:rPr lang="en-US" sz="4800" dirty="0">
                <a:latin typeface="Arial" panose="020B0604020202020204" pitchFamily="34" charset="0"/>
                <a:cs typeface="Arial" panose="020B0604020202020204" pitchFamily="34" charset="0"/>
              </a:rPr>
              <a:t>}</a:t>
            </a:r>
          </a:p>
          <a:p>
            <a:r>
              <a:rPr lang="en-US" sz="4800" dirty="0">
                <a:latin typeface="Arial" panose="020B0604020202020204" pitchFamily="34" charset="0"/>
                <a:cs typeface="Arial" panose="020B0604020202020204" pitchFamily="34" charset="0"/>
              </a:rPr>
              <a:t>&lt;/script</a:t>
            </a:r>
            <a:r>
              <a:rPr lang="en-US" sz="4800" dirty="0" smtClean="0">
                <a:latin typeface="Arial" panose="020B0604020202020204" pitchFamily="34" charset="0"/>
                <a:cs typeface="Arial" panose="020B0604020202020204" pitchFamily="34" charset="0"/>
              </a:rPr>
              <a:t>&gt;</a:t>
            </a:r>
            <a:endParaRPr lang="en-US" sz="4800" dirty="0">
              <a:latin typeface="Arial" panose="020B0604020202020204" pitchFamily="34" charset="0"/>
              <a:cs typeface="Arial" panose="020B0604020202020204" pitchFamily="34" charset="0"/>
            </a:endParaRPr>
          </a:p>
          <a:p>
            <a:r>
              <a:rPr lang="en-US" sz="4800" dirty="0">
                <a:latin typeface="Arial" panose="020B0604020202020204" pitchFamily="34" charset="0"/>
                <a:cs typeface="Arial" panose="020B0604020202020204" pitchFamily="34" charset="0"/>
              </a:rPr>
              <a:t>&lt;/body&gt;</a:t>
            </a:r>
          </a:p>
          <a:p>
            <a:r>
              <a:rPr lang="en-US" sz="4800" dirty="0">
                <a:latin typeface="Arial" panose="020B0604020202020204" pitchFamily="34" charset="0"/>
                <a:cs typeface="Arial" panose="020B0604020202020204" pitchFamily="34" charset="0"/>
              </a:rPr>
              <a:t>&lt;/html&gt;</a:t>
            </a:r>
          </a:p>
          <a:p>
            <a:endParaRPr lang="en-US" sz="4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99408279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7543800"/>
          </a:xfrm>
        </p:spPr>
        <p:txBody>
          <a:bodyPr>
            <a:normAutofit fontScale="25000" lnSpcReduction="20000"/>
          </a:bodyPr>
          <a:lstStyle/>
          <a:p>
            <a:pPr marL="0" indent="0" algn="ctr">
              <a:buNone/>
            </a:pPr>
            <a:r>
              <a:rPr lang="en-US" sz="4900" b="1" dirty="0" smtClean="0"/>
              <a:t> </a:t>
            </a:r>
            <a:r>
              <a:rPr lang="en-US" sz="8000" b="1" dirty="0" smtClean="0"/>
              <a:t>The </a:t>
            </a:r>
            <a:r>
              <a:rPr lang="en-US" sz="8000" b="1" dirty="0"/>
              <a:t>ASP File - "</a:t>
            </a:r>
            <a:r>
              <a:rPr lang="en-US" sz="8000" b="1" dirty="0" smtClean="0"/>
              <a:t>gethint.asp“:</a:t>
            </a:r>
          </a:p>
          <a:p>
            <a:pPr marL="0" indent="0">
              <a:buNone/>
            </a:pPr>
            <a:r>
              <a:rPr lang="en-US" sz="8000" dirty="0"/>
              <a:t>&lt;%</a:t>
            </a:r>
            <a:br>
              <a:rPr lang="en-US" sz="8000" dirty="0"/>
            </a:br>
            <a:r>
              <a:rPr lang="en-US" sz="4000" dirty="0" err="1"/>
              <a:t>response.expires</a:t>
            </a:r>
            <a:r>
              <a:rPr lang="en-US" sz="4000" dirty="0"/>
              <a:t>=-1</a:t>
            </a:r>
            <a:br>
              <a:rPr lang="en-US" sz="4000" dirty="0"/>
            </a:br>
            <a:r>
              <a:rPr lang="en-US" sz="4000" dirty="0"/>
              <a:t>dim a(30)</a:t>
            </a:r>
            <a:br>
              <a:rPr lang="en-US" sz="4000" dirty="0"/>
            </a:br>
            <a:r>
              <a:rPr lang="en-US" sz="4000" dirty="0"/>
              <a:t>'Fill up array with names</a:t>
            </a:r>
            <a:br>
              <a:rPr lang="en-US" sz="4000" dirty="0"/>
            </a:br>
            <a:r>
              <a:rPr lang="en-US" sz="4000" dirty="0"/>
              <a:t>a(1)="Anna"</a:t>
            </a:r>
            <a:br>
              <a:rPr lang="en-US" sz="4000" dirty="0"/>
            </a:br>
            <a:r>
              <a:rPr lang="en-US" sz="4000" dirty="0"/>
              <a:t>a(2)="Brittany"</a:t>
            </a:r>
            <a:br>
              <a:rPr lang="en-US" sz="4000" dirty="0"/>
            </a:br>
            <a:r>
              <a:rPr lang="en-US" sz="4000" dirty="0"/>
              <a:t>a(3)="Cinderella"</a:t>
            </a:r>
            <a:br>
              <a:rPr lang="en-US" sz="4000" dirty="0"/>
            </a:br>
            <a:r>
              <a:rPr lang="en-US" sz="4000" dirty="0"/>
              <a:t>a(4)="Diana"</a:t>
            </a:r>
            <a:br>
              <a:rPr lang="en-US" sz="4000" dirty="0"/>
            </a:br>
            <a:r>
              <a:rPr lang="en-US" sz="4000" dirty="0"/>
              <a:t>a(5)="Eva"</a:t>
            </a:r>
            <a:br>
              <a:rPr lang="en-US" sz="4000" dirty="0"/>
            </a:br>
            <a:r>
              <a:rPr lang="en-US" sz="4000" dirty="0"/>
              <a:t>a(6)="Fiona"</a:t>
            </a:r>
            <a:br>
              <a:rPr lang="en-US" sz="4000" dirty="0"/>
            </a:br>
            <a:r>
              <a:rPr lang="en-US" sz="4000" dirty="0"/>
              <a:t>a(7)="</a:t>
            </a:r>
            <a:r>
              <a:rPr lang="en-US" sz="4000" dirty="0" err="1"/>
              <a:t>Gunda</a:t>
            </a:r>
            <a:r>
              <a:rPr lang="en-US" sz="4000" dirty="0"/>
              <a:t>"</a:t>
            </a:r>
            <a:br>
              <a:rPr lang="en-US" sz="4000" dirty="0"/>
            </a:br>
            <a:r>
              <a:rPr lang="en-US" sz="4000" dirty="0"/>
              <a:t>a(8)="</a:t>
            </a:r>
            <a:r>
              <a:rPr lang="en-US" sz="4000" dirty="0" err="1"/>
              <a:t>Hege</a:t>
            </a:r>
            <a:r>
              <a:rPr lang="en-US" sz="4000" dirty="0"/>
              <a:t>"</a:t>
            </a:r>
            <a:br>
              <a:rPr lang="en-US" sz="4000" dirty="0"/>
            </a:br>
            <a:r>
              <a:rPr lang="en-US" sz="4000" dirty="0"/>
              <a:t>a(9)="Inga"</a:t>
            </a:r>
            <a:br>
              <a:rPr lang="en-US" sz="4000" dirty="0"/>
            </a:br>
            <a:r>
              <a:rPr lang="en-US" sz="4000" dirty="0"/>
              <a:t>a(10)="Johanna"</a:t>
            </a:r>
            <a:br>
              <a:rPr lang="en-US" sz="4000" dirty="0"/>
            </a:br>
            <a:r>
              <a:rPr lang="en-US" sz="4000" dirty="0"/>
              <a:t>a(11)="Kitty"</a:t>
            </a:r>
            <a:br>
              <a:rPr lang="en-US" sz="4000" dirty="0"/>
            </a:br>
            <a:r>
              <a:rPr lang="en-US" sz="4000" dirty="0"/>
              <a:t>a(12)="Linda"</a:t>
            </a:r>
            <a:br>
              <a:rPr lang="en-US" sz="4000" dirty="0"/>
            </a:br>
            <a:r>
              <a:rPr lang="en-US" sz="4000" dirty="0"/>
              <a:t>a(13)="Nina"</a:t>
            </a:r>
            <a:br>
              <a:rPr lang="en-US" sz="4000" dirty="0"/>
            </a:br>
            <a:r>
              <a:rPr lang="en-US" sz="4000" dirty="0"/>
              <a:t>a(14)="Ophelia"</a:t>
            </a:r>
            <a:br>
              <a:rPr lang="en-US" sz="4000" dirty="0"/>
            </a:br>
            <a:r>
              <a:rPr lang="en-US" sz="4000" dirty="0"/>
              <a:t>a(15)="Petunia"</a:t>
            </a:r>
            <a:br>
              <a:rPr lang="en-US" sz="4000" dirty="0"/>
            </a:br>
            <a:r>
              <a:rPr lang="en-US" sz="4000" dirty="0"/>
              <a:t>a(16)="Amanda"</a:t>
            </a:r>
            <a:br>
              <a:rPr lang="en-US" sz="4000" dirty="0"/>
            </a:br>
            <a:r>
              <a:rPr lang="en-US" sz="4000" dirty="0"/>
              <a:t>a(17)="Raquel"</a:t>
            </a:r>
            <a:br>
              <a:rPr lang="en-US" sz="4000" dirty="0"/>
            </a:br>
            <a:r>
              <a:rPr lang="en-US" sz="4000" dirty="0"/>
              <a:t>a(18)="Cindy"</a:t>
            </a:r>
            <a:br>
              <a:rPr lang="en-US" sz="4000" dirty="0"/>
            </a:br>
            <a:r>
              <a:rPr lang="en-US" sz="4000" dirty="0"/>
              <a:t>a(19)="Doris"</a:t>
            </a:r>
            <a:br>
              <a:rPr lang="en-US" sz="4000" dirty="0"/>
            </a:br>
            <a:r>
              <a:rPr lang="en-US" sz="4000" dirty="0"/>
              <a:t>a(20)="Eve"</a:t>
            </a:r>
            <a:br>
              <a:rPr lang="en-US" sz="4000" dirty="0"/>
            </a:br>
            <a:r>
              <a:rPr lang="en-US" sz="4000" dirty="0"/>
              <a:t>a(21)="</a:t>
            </a:r>
            <a:r>
              <a:rPr lang="en-US" sz="4000" dirty="0" err="1"/>
              <a:t>Evita</a:t>
            </a:r>
            <a:r>
              <a:rPr lang="en-US" sz="4000" dirty="0"/>
              <a:t>"</a:t>
            </a:r>
            <a:br>
              <a:rPr lang="en-US" sz="4000" dirty="0"/>
            </a:br>
            <a:r>
              <a:rPr lang="en-US" sz="4000" dirty="0"/>
              <a:t>a(22)="</a:t>
            </a:r>
            <a:r>
              <a:rPr lang="en-US" sz="4000" dirty="0" err="1"/>
              <a:t>Sunniva</a:t>
            </a:r>
            <a:r>
              <a:rPr lang="en-US" sz="4000" dirty="0"/>
              <a:t>"</a:t>
            </a:r>
            <a:br>
              <a:rPr lang="en-US" sz="4000" dirty="0"/>
            </a:br>
            <a:r>
              <a:rPr lang="en-US" sz="4000" dirty="0"/>
              <a:t>a(23)="</a:t>
            </a:r>
            <a:r>
              <a:rPr lang="en-US" sz="4000" dirty="0" err="1"/>
              <a:t>Tove</a:t>
            </a:r>
            <a:r>
              <a:rPr lang="en-US" sz="4000" dirty="0"/>
              <a:t>"</a:t>
            </a:r>
            <a:br>
              <a:rPr lang="en-US" sz="4000" dirty="0"/>
            </a:br>
            <a:r>
              <a:rPr lang="en-US" sz="4000" dirty="0"/>
              <a:t>a(24)="</a:t>
            </a:r>
            <a:r>
              <a:rPr lang="en-US" sz="4000" dirty="0" err="1"/>
              <a:t>Unni</a:t>
            </a:r>
            <a:r>
              <a:rPr lang="en-US" sz="4000" dirty="0"/>
              <a:t>"</a:t>
            </a:r>
            <a:br>
              <a:rPr lang="en-US" sz="4000" dirty="0"/>
            </a:br>
            <a:r>
              <a:rPr lang="en-US" sz="4000" dirty="0"/>
              <a:t>a(25)="Violet"</a:t>
            </a:r>
            <a:br>
              <a:rPr lang="en-US" sz="4000" dirty="0"/>
            </a:br>
            <a:r>
              <a:rPr lang="en-US" sz="4000" dirty="0"/>
              <a:t>a(26)="Liza"</a:t>
            </a:r>
            <a:br>
              <a:rPr lang="en-US" sz="4000" dirty="0"/>
            </a:br>
            <a:r>
              <a:rPr lang="en-US" sz="4000" dirty="0"/>
              <a:t>a(27)="Elizabeth"</a:t>
            </a:r>
            <a:br>
              <a:rPr lang="en-US" sz="4000" dirty="0"/>
            </a:br>
            <a:r>
              <a:rPr lang="en-US" sz="4000" dirty="0"/>
              <a:t>a(28)="Ellen"</a:t>
            </a:r>
            <a:br>
              <a:rPr lang="en-US" sz="4000" dirty="0"/>
            </a:br>
            <a:r>
              <a:rPr lang="en-US" sz="4000" dirty="0"/>
              <a:t>a(29)="</a:t>
            </a:r>
            <a:r>
              <a:rPr lang="en-US" sz="4000" dirty="0" err="1"/>
              <a:t>Wenche</a:t>
            </a:r>
            <a:r>
              <a:rPr lang="en-US" sz="4000" dirty="0"/>
              <a:t>"</a:t>
            </a:r>
            <a:br>
              <a:rPr lang="en-US" sz="4000" dirty="0"/>
            </a:br>
            <a:r>
              <a:rPr lang="en-US" sz="4000" dirty="0"/>
              <a:t>a(30)="Vicky</a:t>
            </a:r>
            <a:r>
              <a:rPr lang="en-US" sz="4000" dirty="0" smtClean="0"/>
              <a:t>"</a:t>
            </a:r>
            <a:r>
              <a:rPr lang="en-US" sz="4000" dirty="0"/>
              <a:t/>
            </a:r>
            <a:br>
              <a:rPr lang="en-US" sz="4000" dirty="0"/>
            </a:br>
            <a:r>
              <a:rPr lang="en-US" sz="4000" dirty="0"/>
              <a:t>'get the q parameter from URL</a:t>
            </a:r>
            <a:br>
              <a:rPr lang="en-US" sz="4000" dirty="0"/>
            </a:br>
            <a:r>
              <a:rPr lang="en-US" sz="4000" dirty="0"/>
              <a:t>q=</a:t>
            </a:r>
            <a:r>
              <a:rPr lang="en-US" sz="4000" dirty="0" err="1"/>
              <a:t>ucase</a:t>
            </a:r>
            <a:r>
              <a:rPr lang="en-US" sz="4000" dirty="0"/>
              <a:t>(</a:t>
            </a:r>
            <a:r>
              <a:rPr lang="en-US" sz="4000" dirty="0" err="1"/>
              <a:t>request.querystring</a:t>
            </a:r>
            <a:r>
              <a:rPr lang="en-US" sz="4000" dirty="0"/>
              <a:t>("q</a:t>
            </a:r>
            <a:r>
              <a:rPr lang="en-US" sz="4000" dirty="0" smtClean="0"/>
              <a:t>"))</a:t>
            </a:r>
            <a:r>
              <a:rPr lang="en-US" sz="4000" dirty="0"/>
              <a:t/>
            </a:r>
            <a:br>
              <a:rPr lang="en-US" sz="4000" dirty="0"/>
            </a:br>
            <a:r>
              <a:rPr lang="en-US" sz="4000" dirty="0"/>
              <a:t>'lookup all hints from array if length of q&gt;0</a:t>
            </a:r>
            <a:br>
              <a:rPr lang="en-US" sz="4000" dirty="0"/>
            </a:br>
            <a:r>
              <a:rPr lang="en-US" sz="4000" dirty="0"/>
              <a:t>if </a:t>
            </a:r>
            <a:r>
              <a:rPr lang="en-US" sz="4000" dirty="0" err="1"/>
              <a:t>len</a:t>
            </a:r>
            <a:r>
              <a:rPr lang="en-US" sz="4000" dirty="0"/>
              <a:t>(q)&gt;0 then</a:t>
            </a:r>
            <a:br>
              <a:rPr lang="en-US" sz="4000" dirty="0"/>
            </a:br>
            <a:r>
              <a:rPr lang="en-US" sz="4000" dirty="0"/>
              <a:t>  hint=""</a:t>
            </a:r>
            <a:br>
              <a:rPr lang="en-US" sz="4000" dirty="0"/>
            </a:br>
            <a:r>
              <a:rPr lang="en-US" sz="4000" dirty="0"/>
              <a:t>  for </a:t>
            </a:r>
            <a:r>
              <a:rPr lang="en-US" sz="4000" dirty="0" err="1"/>
              <a:t>i</a:t>
            </a:r>
            <a:r>
              <a:rPr lang="en-US" sz="4000" dirty="0"/>
              <a:t>=1 to 30</a:t>
            </a:r>
            <a:br>
              <a:rPr lang="en-US" sz="4000" dirty="0"/>
            </a:br>
            <a:r>
              <a:rPr lang="en-US" sz="4000" dirty="0"/>
              <a:t>    if q=</a:t>
            </a:r>
            <a:r>
              <a:rPr lang="en-US" sz="4000" dirty="0" err="1"/>
              <a:t>ucase</a:t>
            </a:r>
            <a:r>
              <a:rPr lang="en-US" sz="4000" dirty="0"/>
              <a:t>(mid(a(</a:t>
            </a:r>
            <a:r>
              <a:rPr lang="en-US" sz="4000" dirty="0" err="1"/>
              <a:t>i</a:t>
            </a:r>
            <a:r>
              <a:rPr lang="en-US" sz="4000" dirty="0"/>
              <a:t>),1,len(q))) then</a:t>
            </a:r>
            <a:br>
              <a:rPr lang="en-US" sz="4000" dirty="0"/>
            </a:br>
            <a:r>
              <a:rPr lang="en-US" sz="4000" dirty="0"/>
              <a:t>      if hint="" then</a:t>
            </a:r>
            <a:br>
              <a:rPr lang="en-US" sz="4000" dirty="0"/>
            </a:br>
            <a:r>
              <a:rPr lang="en-US" sz="4000" dirty="0"/>
              <a:t>        hint=a(</a:t>
            </a:r>
            <a:r>
              <a:rPr lang="en-US" sz="4000" dirty="0" err="1"/>
              <a:t>i</a:t>
            </a:r>
            <a:r>
              <a:rPr lang="en-US" sz="4000" dirty="0"/>
              <a:t>)</a:t>
            </a:r>
            <a:br>
              <a:rPr lang="en-US" sz="4000" dirty="0"/>
            </a:br>
            <a:r>
              <a:rPr lang="en-US" sz="4000" dirty="0"/>
              <a:t>      else</a:t>
            </a:r>
            <a:br>
              <a:rPr lang="en-US" sz="4000" dirty="0"/>
            </a:br>
            <a:r>
              <a:rPr lang="en-US" sz="4000" dirty="0"/>
              <a:t>        hint=hint &amp; " , " &amp; a(</a:t>
            </a:r>
            <a:r>
              <a:rPr lang="en-US" sz="4000" dirty="0" err="1"/>
              <a:t>i</a:t>
            </a:r>
            <a:r>
              <a:rPr lang="en-US" sz="4000" dirty="0"/>
              <a:t>)</a:t>
            </a:r>
            <a:br>
              <a:rPr lang="en-US" sz="4000" dirty="0"/>
            </a:br>
            <a:r>
              <a:rPr lang="en-US" sz="4000" dirty="0"/>
              <a:t>      end if</a:t>
            </a:r>
            <a:br>
              <a:rPr lang="en-US" sz="4000" dirty="0"/>
            </a:br>
            <a:r>
              <a:rPr lang="en-US" sz="4000" dirty="0"/>
              <a:t>    end if</a:t>
            </a:r>
            <a:br>
              <a:rPr lang="en-US" sz="4000" dirty="0"/>
            </a:br>
            <a:r>
              <a:rPr lang="en-US" sz="4000" dirty="0"/>
              <a:t>  next</a:t>
            </a:r>
            <a:br>
              <a:rPr lang="en-US" sz="4000" dirty="0"/>
            </a:br>
            <a:r>
              <a:rPr lang="en-US" sz="4000" dirty="0"/>
              <a:t>e</a:t>
            </a:r>
            <a:r>
              <a:rPr lang="en-US" sz="4000" dirty="0" smtClean="0"/>
              <a:t>nd if</a:t>
            </a:r>
            <a:r>
              <a:rPr lang="en-US" sz="4000" dirty="0"/>
              <a:t/>
            </a:r>
            <a:br>
              <a:rPr lang="en-US" sz="4000" dirty="0"/>
            </a:br>
            <a:r>
              <a:rPr lang="en-US" sz="4000" dirty="0"/>
              <a:t>'Output "no suggestion" if no hint were found</a:t>
            </a:r>
            <a:br>
              <a:rPr lang="en-US" sz="4000" dirty="0"/>
            </a:br>
            <a:r>
              <a:rPr lang="en-US" sz="4000" dirty="0"/>
              <a:t>'or output the correct values</a:t>
            </a:r>
            <a:br>
              <a:rPr lang="en-US" sz="4000" dirty="0"/>
            </a:br>
            <a:r>
              <a:rPr lang="en-US" sz="4000" dirty="0"/>
              <a:t>if hint="" then</a:t>
            </a:r>
            <a:br>
              <a:rPr lang="en-US" sz="4000" dirty="0"/>
            </a:br>
            <a:r>
              <a:rPr lang="en-US" sz="4000" dirty="0"/>
              <a:t>  </a:t>
            </a:r>
            <a:r>
              <a:rPr lang="en-US" sz="4000" dirty="0" err="1"/>
              <a:t>response.write</a:t>
            </a:r>
            <a:r>
              <a:rPr lang="en-US" sz="4000" dirty="0"/>
              <a:t>("no suggestion")</a:t>
            </a:r>
            <a:br>
              <a:rPr lang="en-US" sz="4000" dirty="0"/>
            </a:br>
            <a:r>
              <a:rPr lang="en-US" sz="4000" dirty="0"/>
              <a:t>else</a:t>
            </a:r>
            <a:br>
              <a:rPr lang="en-US" sz="4000" dirty="0"/>
            </a:br>
            <a:r>
              <a:rPr lang="en-US" sz="4000" dirty="0"/>
              <a:t>  </a:t>
            </a:r>
            <a:r>
              <a:rPr lang="en-US" sz="4000" dirty="0" err="1"/>
              <a:t>response.write</a:t>
            </a:r>
            <a:r>
              <a:rPr lang="en-US" sz="4000" dirty="0"/>
              <a:t>(hint)</a:t>
            </a:r>
            <a:br>
              <a:rPr lang="en-US" sz="4000" dirty="0"/>
            </a:br>
            <a:r>
              <a:rPr lang="en-US" sz="4000" dirty="0"/>
              <a:t>end if</a:t>
            </a:r>
            <a:br>
              <a:rPr lang="en-US" sz="4000" dirty="0"/>
            </a:br>
            <a:r>
              <a:rPr lang="en-US" sz="4000" dirty="0"/>
              <a:t>%&gt;</a:t>
            </a:r>
            <a:endParaRPr lang="en-US" sz="4000" b="1" dirty="0"/>
          </a:p>
          <a:p>
            <a:pPr marL="0" indent="0">
              <a:buNone/>
            </a:pPr>
            <a:endParaRPr lang="en-US" sz="3100" b="1" dirty="0"/>
          </a:p>
        </p:txBody>
      </p:sp>
    </p:spTree>
    <p:extLst>
      <p:ext uri="{BB962C8B-B14F-4D97-AF65-F5344CB8AC3E}">
        <p14:creationId xmlns:p14="http://schemas.microsoft.com/office/powerpoint/2010/main" xmlns="" val="2051408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normAutofit lnSpcReduction="10000"/>
          </a:bodyPr>
          <a:lstStyle/>
          <a:p>
            <a:r>
              <a:rPr lang="en-US" b="1" u="sng" dirty="0"/>
              <a:t>Using </a:t>
            </a:r>
            <a:r>
              <a:rPr lang="en-US" b="1" u="sng" dirty="0" err="1" smtClean="0"/>
              <a:t>innerHTML</a:t>
            </a:r>
            <a:r>
              <a:rPr lang="en-US" b="1" dirty="0" smtClean="0"/>
              <a:t>:</a:t>
            </a:r>
          </a:p>
          <a:p>
            <a:pPr marL="0" indent="0">
              <a:buNone/>
            </a:pPr>
            <a:r>
              <a:rPr lang="en-US" dirty="0"/>
              <a:t>&lt;!DOCTYPE html&gt;</a:t>
            </a:r>
          </a:p>
          <a:p>
            <a:pPr marL="0" indent="0">
              <a:buNone/>
            </a:pPr>
            <a:r>
              <a:rPr lang="en-US" dirty="0"/>
              <a:t>&lt;html&gt;</a:t>
            </a:r>
          </a:p>
          <a:p>
            <a:pPr marL="0" indent="0">
              <a:buNone/>
            </a:pPr>
            <a:r>
              <a:rPr lang="en-US" dirty="0"/>
              <a:t>&lt;body</a:t>
            </a:r>
            <a:r>
              <a:rPr lang="en-US" dirty="0" smtClean="0"/>
              <a:t>&gt;</a:t>
            </a:r>
            <a:endParaRPr lang="en-US" dirty="0"/>
          </a:p>
          <a:p>
            <a:pPr marL="0" indent="0">
              <a:buNone/>
            </a:pPr>
            <a:r>
              <a:rPr lang="en-US" dirty="0"/>
              <a:t>&lt;h2&gt;My First Web Page&lt;/h2&gt;</a:t>
            </a:r>
          </a:p>
          <a:p>
            <a:pPr marL="0" indent="0">
              <a:buNone/>
            </a:pPr>
            <a:r>
              <a:rPr lang="en-US" dirty="0"/>
              <a:t>&lt;p&gt;My First Paragraph.&lt;/p</a:t>
            </a:r>
            <a:r>
              <a:rPr lang="en-US" dirty="0" smtClean="0"/>
              <a:t>&gt;</a:t>
            </a:r>
            <a:endParaRPr lang="en-US" dirty="0"/>
          </a:p>
          <a:p>
            <a:pPr marL="0" indent="0">
              <a:buNone/>
            </a:pPr>
            <a:r>
              <a:rPr lang="en-US" dirty="0"/>
              <a:t>&lt;p id="demo"&gt;&lt;/p</a:t>
            </a:r>
            <a:r>
              <a:rPr lang="en-US" dirty="0" smtClean="0"/>
              <a:t>&gt;</a:t>
            </a:r>
            <a:endParaRPr lang="en-US" dirty="0"/>
          </a:p>
          <a:p>
            <a:pPr marL="0" indent="0">
              <a:buNone/>
            </a:pPr>
            <a:r>
              <a:rPr lang="en-US" dirty="0"/>
              <a:t>&lt;script&gt;</a:t>
            </a:r>
          </a:p>
          <a:p>
            <a:pPr marL="0" indent="0">
              <a:buNone/>
            </a:pPr>
            <a:r>
              <a:rPr lang="en-US" dirty="0"/>
              <a:t>document.getElementById("demo").</a:t>
            </a:r>
            <a:r>
              <a:rPr lang="en-US" dirty="0" err="1"/>
              <a:t>innerHTML</a:t>
            </a:r>
            <a:r>
              <a:rPr lang="en-US" dirty="0"/>
              <a:t> = 5 + 6;</a:t>
            </a:r>
          </a:p>
          <a:p>
            <a:pPr marL="0" indent="0">
              <a:buNone/>
            </a:pPr>
            <a:r>
              <a:rPr lang="en-US" dirty="0"/>
              <a:t>&lt;/script</a:t>
            </a:r>
            <a:r>
              <a:rPr lang="en-US" dirty="0" smtClean="0"/>
              <a:t>&gt;</a:t>
            </a:r>
            <a:endParaRPr lang="en-US" dirty="0"/>
          </a:p>
          <a:p>
            <a:pPr marL="0" indent="0">
              <a:buNone/>
            </a:pPr>
            <a:r>
              <a:rPr lang="en-US" dirty="0"/>
              <a:t>&lt;/body&gt;</a:t>
            </a:r>
          </a:p>
          <a:p>
            <a:pPr marL="0" indent="0">
              <a:buNone/>
            </a:pPr>
            <a:r>
              <a:rPr lang="en-US" dirty="0"/>
              <a:t>&lt;/html&gt; </a:t>
            </a:r>
          </a:p>
          <a:p>
            <a:endParaRPr lang="en-US" dirty="0"/>
          </a:p>
        </p:txBody>
      </p:sp>
    </p:spTree>
    <p:extLst>
      <p:ext uri="{BB962C8B-B14F-4D97-AF65-F5344CB8AC3E}">
        <p14:creationId xmlns:p14="http://schemas.microsoft.com/office/powerpoint/2010/main" xmlns="" val="1065118907"/>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pPr algn="ctr"/>
            <a:r>
              <a:rPr lang="en-US" sz="3200" dirty="0"/>
              <a:t>AJAX Database Example</a:t>
            </a:r>
            <a:br>
              <a:rPr lang="en-US" sz="3200" dirty="0"/>
            </a:br>
            <a:endParaRPr lang="en-US" sz="3200" dirty="0"/>
          </a:p>
        </p:txBody>
      </p:sp>
      <p:sp>
        <p:nvSpPr>
          <p:cNvPr id="3" name="Content Placeholder 2"/>
          <p:cNvSpPr>
            <a:spLocks noGrp="1"/>
          </p:cNvSpPr>
          <p:nvPr>
            <p:ph idx="1"/>
          </p:nvPr>
        </p:nvSpPr>
        <p:spPr>
          <a:xfrm>
            <a:off x="457200" y="381000"/>
            <a:ext cx="8229600" cy="6477000"/>
          </a:xfrm>
        </p:spPr>
        <p:txBody>
          <a:bodyPr>
            <a:normAutofit fontScale="25000" lnSpcReduction="20000"/>
          </a:bodyPr>
          <a:lstStyle/>
          <a:p>
            <a:r>
              <a:rPr lang="en-US" sz="7200" dirty="0"/>
              <a:t>AJAX can be used for interactive communication with a database</a:t>
            </a:r>
            <a:r>
              <a:rPr lang="en-US" sz="7200" dirty="0" smtClean="0"/>
              <a:t>.</a:t>
            </a:r>
          </a:p>
          <a:p>
            <a:endParaRPr lang="en-US" dirty="0" smtClean="0"/>
          </a:p>
          <a:p>
            <a:r>
              <a:rPr lang="en-US" sz="4000" dirty="0" smtClean="0"/>
              <a:t>&lt;!</a:t>
            </a:r>
            <a:r>
              <a:rPr lang="en-US" sz="4000" dirty="0"/>
              <a:t>DOCTYPE html&gt;</a:t>
            </a:r>
          </a:p>
          <a:p>
            <a:r>
              <a:rPr lang="en-US" sz="4000" dirty="0"/>
              <a:t>&lt;html&gt;</a:t>
            </a:r>
          </a:p>
          <a:p>
            <a:r>
              <a:rPr lang="en-US" sz="4000" dirty="0"/>
              <a:t>&lt;style&gt;</a:t>
            </a:r>
          </a:p>
          <a:p>
            <a:r>
              <a:rPr lang="en-US" sz="4000" dirty="0" err="1"/>
              <a:t>table,th,td</a:t>
            </a:r>
            <a:r>
              <a:rPr lang="en-US" sz="4000" dirty="0"/>
              <a:t> {</a:t>
            </a:r>
          </a:p>
          <a:p>
            <a:r>
              <a:rPr lang="en-US" sz="4000" dirty="0"/>
              <a:t>  border : 1px solid black;</a:t>
            </a:r>
          </a:p>
          <a:p>
            <a:r>
              <a:rPr lang="en-US" sz="4000" dirty="0"/>
              <a:t>  border-collapse: collapse;</a:t>
            </a:r>
          </a:p>
          <a:p>
            <a:r>
              <a:rPr lang="en-US" sz="4000" dirty="0"/>
              <a:t>}</a:t>
            </a:r>
          </a:p>
          <a:p>
            <a:r>
              <a:rPr lang="en-US" sz="4000" dirty="0" err="1"/>
              <a:t>th,td</a:t>
            </a:r>
            <a:r>
              <a:rPr lang="en-US" sz="4000" dirty="0"/>
              <a:t> {</a:t>
            </a:r>
          </a:p>
          <a:p>
            <a:r>
              <a:rPr lang="en-US" sz="4000" dirty="0"/>
              <a:t>  padding: 5px;</a:t>
            </a:r>
          </a:p>
          <a:p>
            <a:r>
              <a:rPr lang="en-US" sz="4000" dirty="0"/>
              <a:t>}</a:t>
            </a:r>
          </a:p>
          <a:p>
            <a:r>
              <a:rPr lang="en-US" sz="4000" dirty="0"/>
              <a:t>&lt;/style&gt;</a:t>
            </a:r>
          </a:p>
          <a:p>
            <a:r>
              <a:rPr lang="en-US" sz="4000" dirty="0"/>
              <a:t>&lt;body</a:t>
            </a:r>
            <a:r>
              <a:rPr lang="en-US" sz="4000" dirty="0" smtClean="0"/>
              <a:t>&gt;</a:t>
            </a:r>
            <a:endParaRPr lang="en-US" sz="4000" dirty="0"/>
          </a:p>
          <a:p>
            <a:r>
              <a:rPr lang="en-US" sz="4000" dirty="0"/>
              <a:t>&lt;h2&gt;The </a:t>
            </a:r>
            <a:r>
              <a:rPr lang="en-US" sz="4000" dirty="0" err="1"/>
              <a:t>XMLHttpRequest</a:t>
            </a:r>
            <a:r>
              <a:rPr lang="en-US" sz="4000" dirty="0"/>
              <a:t> Object&lt;/h2</a:t>
            </a:r>
            <a:r>
              <a:rPr lang="en-US" sz="4000" dirty="0" smtClean="0"/>
              <a:t>&gt;</a:t>
            </a:r>
            <a:endParaRPr lang="en-US" sz="4000" dirty="0"/>
          </a:p>
          <a:p>
            <a:r>
              <a:rPr lang="en-US" sz="4000" dirty="0"/>
              <a:t>&lt;form action=""&gt; </a:t>
            </a:r>
          </a:p>
          <a:p>
            <a:r>
              <a:rPr lang="en-US" sz="4000" dirty="0"/>
              <a:t>  &lt;select name="customers" </a:t>
            </a:r>
            <a:r>
              <a:rPr lang="en-US" sz="4000" dirty="0" err="1"/>
              <a:t>onchange</a:t>
            </a:r>
            <a:r>
              <a:rPr lang="en-US" sz="4000" dirty="0"/>
              <a:t>="</a:t>
            </a:r>
            <a:r>
              <a:rPr lang="en-US" sz="4000" dirty="0" err="1"/>
              <a:t>showCustomer</a:t>
            </a:r>
            <a:r>
              <a:rPr lang="en-US" sz="4000" dirty="0"/>
              <a:t>(</a:t>
            </a:r>
            <a:r>
              <a:rPr lang="en-US" sz="4000" dirty="0" err="1"/>
              <a:t>this.value</a:t>
            </a:r>
            <a:r>
              <a:rPr lang="en-US" sz="4000" dirty="0"/>
              <a:t>)"&gt;</a:t>
            </a:r>
          </a:p>
          <a:p>
            <a:r>
              <a:rPr lang="en-US" sz="4000" dirty="0"/>
              <a:t>    &lt;option value=""&gt;Select a customer:&lt;/option&gt;</a:t>
            </a:r>
          </a:p>
          <a:p>
            <a:r>
              <a:rPr lang="en-US" sz="4000" dirty="0"/>
              <a:t>    &lt;option value="ALFKI"&gt;</a:t>
            </a:r>
            <a:r>
              <a:rPr lang="en-US" sz="4000" dirty="0" err="1"/>
              <a:t>Alfreds</a:t>
            </a:r>
            <a:r>
              <a:rPr lang="en-US" sz="4000" dirty="0"/>
              <a:t> </a:t>
            </a:r>
            <a:r>
              <a:rPr lang="en-US" sz="4000" dirty="0" err="1"/>
              <a:t>Futterkiste</a:t>
            </a:r>
            <a:r>
              <a:rPr lang="en-US" sz="4000" dirty="0"/>
              <a:t>&lt;/option&gt;</a:t>
            </a:r>
          </a:p>
          <a:p>
            <a:r>
              <a:rPr lang="en-US" sz="4000" dirty="0"/>
              <a:t>    &lt;option value="NORTS "&gt;North/South&lt;/option&gt;</a:t>
            </a:r>
          </a:p>
          <a:p>
            <a:r>
              <a:rPr lang="en-US" sz="4000" dirty="0"/>
              <a:t>    &lt;option value="WOLZA"&gt;</a:t>
            </a:r>
            <a:r>
              <a:rPr lang="en-US" sz="4000" dirty="0" err="1"/>
              <a:t>Wolski</a:t>
            </a:r>
            <a:r>
              <a:rPr lang="en-US" sz="4000" dirty="0"/>
              <a:t> </a:t>
            </a:r>
            <a:r>
              <a:rPr lang="en-US" sz="4000" dirty="0" err="1"/>
              <a:t>Zajazd</a:t>
            </a:r>
            <a:r>
              <a:rPr lang="en-US" sz="4000" dirty="0"/>
              <a:t>&lt;/option&gt;</a:t>
            </a:r>
          </a:p>
          <a:p>
            <a:r>
              <a:rPr lang="en-US" sz="4000" dirty="0"/>
              <a:t>  &lt;/select&gt;</a:t>
            </a:r>
          </a:p>
          <a:p>
            <a:r>
              <a:rPr lang="en-US" sz="4000" dirty="0"/>
              <a:t>&lt;/form&gt;</a:t>
            </a:r>
          </a:p>
          <a:p>
            <a:r>
              <a:rPr lang="en-US" sz="4000" dirty="0"/>
              <a:t>&lt;</a:t>
            </a:r>
            <a:r>
              <a:rPr lang="en-US" sz="4000" dirty="0" err="1"/>
              <a:t>br</a:t>
            </a:r>
            <a:r>
              <a:rPr lang="en-US" sz="4000" dirty="0"/>
              <a:t>&gt;</a:t>
            </a:r>
          </a:p>
          <a:p>
            <a:r>
              <a:rPr lang="en-US" sz="4000" dirty="0"/>
              <a:t>&lt;div id="</a:t>
            </a:r>
            <a:r>
              <a:rPr lang="en-US" sz="4000" dirty="0" err="1"/>
              <a:t>txtHint</a:t>
            </a:r>
            <a:r>
              <a:rPr lang="en-US" sz="4000" dirty="0"/>
              <a:t>"&gt;Customer info will be listed here...&lt;/div</a:t>
            </a:r>
            <a:r>
              <a:rPr lang="en-US" sz="4000" dirty="0" smtClean="0"/>
              <a:t>&gt;</a:t>
            </a:r>
            <a:endParaRPr lang="en-US" sz="4000" dirty="0"/>
          </a:p>
          <a:p>
            <a:r>
              <a:rPr lang="en-US" sz="4000" dirty="0"/>
              <a:t>&lt;script&gt;</a:t>
            </a:r>
          </a:p>
          <a:p>
            <a:r>
              <a:rPr lang="en-US" sz="4000" dirty="0"/>
              <a:t>function </a:t>
            </a:r>
            <a:r>
              <a:rPr lang="en-US" sz="4000" dirty="0" err="1"/>
              <a:t>showCustomer</a:t>
            </a:r>
            <a:r>
              <a:rPr lang="en-US" sz="4000" dirty="0"/>
              <a:t>(</a:t>
            </a:r>
            <a:r>
              <a:rPr lang="en-US" sz="4000" dirty="0" err="1"/>
              <a:t>str</a:t>
            </a:r>
            <a:r>
              <a:rPr lang="en-US" sz="4000" dirty="0"/>
              <a:t>) {</a:t>
            </a:r>
          </a:p>
          <a:p>
            <a:r>
              <a:rPr lang="en-US" sz="4000" dirty="0"/>
              <a:t>  </a:t>
            </a:r>
            <a:r>
              <a:rPr lang="en-US" sz="4000" dirty="0" err="1"/>
              <a:t>var</a:t>
            </a:r>
            <a:r>
              <a:rPr lang="en-US" sz="4000" dirty="0"/>
              <a:t> </a:t>
            </a:r>
            <a:r>
              <a:rPr lang="en-US" sz="4000" dirty="0" err="1"/>
              <a:t>xhttp</a:t>
            </a:r>
            <a:r>
              <a:rPr lang="en-US" sz="4000" dirty="0"/>
              <a:t>;  </a:t>
            </a:r>
          </a:p>
          <a:p>
            <a:r>
              <a:rPr lang="en-US" sz="4000" dirty="0"/>
              <a:t>  if (</a:t>
            </a:r>
            <a:r>
              <a:rPr lang="en-US" sz="4000" dirty="0" err="1"/>
              <a:t>str</a:t>
            </a:r>
            <a:r>
              <a:rPr lang="en-US" sz="4000" dirty="0"/>
              <a:t> == "") {</a:t>
            </a:r>
          </a:p>
          <a:p>
            <a:r>
              <a:rPr lang="en-US" sz="4000" dirty="0"/>
              <a:t>    </a:t>
            </a:r>
            <a:r>
              <a:rPr lang="en-US" sz="4000" dirty="0" err="1"/>
              <a:t>document.getElementById</a:t>
            </a:r>
            <a:r>
              <a:rPr lang="en-US" sz="4000" dirty="0"/>
              <a:t>("</a:t>
            </a:r>
            <a:r>
              <a:rPr lang="en-US" sz="4000" dirty="0" err="1"/>
              <a:t>txtHint</a:t>
            </a:r>
            <a:r>
              <a:rPr lang="en-US" sz="4000" dirty="0"/>
              <a:t>").</a:t>
            </a:r>
            <a:r>
              <a:rPr lang="en-US" sz="4000" dirty="0" err="1"/>
              <a:t>innerHTML</a:t>
            </a:r>
            <a:r>
              <a:rPr lang="en-US" sz="4000" dirty="0"/>
              <a:t> = "";</a:t>
            </a:r>
          </a:p>
          <a:p>
            <a:r>
              <a:rPr lang="en-US" sz="4000" dirty="0"/>
              <a:t>    return;</a:t>
            </a:r>
          </a:p>
          <a:p>
            <a:r>
              <a:rPr lang="en-US" sz="4000" dirty="0"/>
              <a:t>  }</a:t>
            </a:r>
          </a:p>
          <a:p>
            <a:r>
              <a:rPr lang="en-US" sz="4000" dirty="0"/>
              <a:t>  </a:t>
            </a:r>
            <a:r>
              <a:rPr lang="en-US" sz="4000" dirty="0" err="1"/>
              <a:t>xhttp</a:t>
            </a:r>
            <a:r>
              <a:rPr lang="en-US" sz="4000" dirty="0"/>
              <a:t> = new </a:t>
            </a:r>
            <a:r>
              <a:rPr lang="en-US" sz="4000" dirty="0" err="1"/>
              <a:t>XMLHttpRequest</a:t>
            </a:r>
            <a:r>
              <a:rPr lang="en-US" sz="4000" dirty="0"/>
              <a:t>();</a:t>
            </a:r>
          </a:p>
          <a:p>
            <a:r>
              <a:rPr lang="en-US" sz="4000" dirty="0"/>
              <a:t>  </a:t>
            </a:r>
            <a:r>
              <a:rPr lang="en-US" sz="4000" dirty="0" err="1"/>
              <a:t>xhttp.onreadystatechange</a:t>
            </a:r>
            <a:r>
              <a:rPr lang="en-US" sz="4000" dirty="0"/>
              <a:t> = function() {</a:t>
            </a:r>
          </a:p>
          <a:p>
            <a:r>
              <a:rPr lang="en-US" sz="4000" dirty="0"/>
              <a:t>    if (</a:t>
            </a:r>
            <a:r>
              <a:rPr lang="en-US" sz="4000" dirty="0" err="1"/>
              <a:t>this.readyState</a:t>
            </a:r>
            <a:r>
              <a:rPr lang="en-US" sz="4000" dirty="0"/>
              <a:t> == 4 &amp;&amp; </a:t>
            </a:r>
            <a:r>
              <a:rPr lang="en-US" sz="4000" dirty="0" err="1"/>
              <a:t>this.status</a:t>
            </a:r>
            <a:r>
              <a:rPr lang="en-US" sz="4000" dirty="0"/>
              <a:t> == 200) {</a:t>
            </a:r>
          </a:p>
          <a:p>
            <a:r>
              <a:rPr lang="en-US" sz="4000" dirty="0"/>
              <a:t>      </a:t>
            </a:r>
            <a:r>
              <a:rPr lang="en-US" sz="4000" dirty="0" err="1"/>
              <a:t>document.getElementById</a:t>
            </a:r>
            <a:r>
              <a:rPr lang="en-US" sz="4000" dirty="0"/>
              <a:t>("</a:t>
            </a:r>
            <a:r>
              <a:rPr lang="en-US" sz="4000" dirty="0" err="1"/>
              <a:t>txtHint</a:t>
            </a:r>
            <a:r>
              <a:rPr lang="en-US" sz="4000" dirty="0"/>
              <a:t>").</a:t>
            </a:r>
            <a:r>
              <a:rPr lang="en-US" sz="4000" dirty="0" err="1"/>
              <a:t>innerHTML</a:t>
            </a:r>
            <a:r>
              <a:rPr lang="en-US" sz="4000" dirty="0"/>
              <a:t> = </a:t>
            </a:r>
            <a:r>
              <a:rPr lang="en-US" sz="4000" dirty="0" err="1"/>
              <a:t>this.responseText</a:t>
            </a:r>
            <a:r>
              <a:rPr lang="en-US" sz="4000" dirty="0"/>
              <a:t>;</a:t>
            </a:r>
          </a:p>
          <a:p>
            <a:r>
              <a:rPr lang="en-US" sz="4000" dirty="0"/>
              <a:t>    }</a:t>
            </a:r>
          </a:p>
          <a:p>
            <a:r>
              <a:rPr lang="en-US" sz="4000" dirty="0"/>
              <a:t>  };</a:t>
            </a:r>
          </a:p>
          <a:p>
            <a:r>
              <a:rPr lang="en-US" sz="4000" dirty="0"/>
              <a:t>  </a:t>
            </a:r>
            <a:r>
              <a:rPr lang="en-US" sz="4000" dirty="0" err="1"/>
              <a:t>xhttp.open</a:t>
            </a:r>
            <a:r>
              <a:rPr lang="en-US" sz="4000" dirty="0"/>
              <a:t>("GET", "</a:t>
            </a:r>
            <a:r>
              <a:rPr lang="en-US" sz="4000" dirty="0" err="1"/>
              <a:t>getcustomer.php?q</a:t>
            </a:r>
            <a:r>
              <a:rPr lang="en-US" sz="4000" dirty="0"/>
              <a:t>="+</a:t>
            </a:r>
            <a:r>
              <a:rPr lang="en-US" sz="4000" dirty="0" err="1"/>
              <a:t>str</a:t>
            </a:r>
            <a:r>
              <a:rPr lang="en-US" sz="4000" dirty="0"/>
              <a:t>, true);</a:t>
            </a:r>
          </a:p>
          <a:p>
            <a:r>
              <a:rPr lang="en-US" sz="4000" dirty="0"/>
              <a:t>  </a:t>
            </a:r>
            <a:r>
              <a:rPr lang="en-US" sz="4000" dirty="0" err="1"/>
              <a:t>xhttp.send</a:t>
            </a:r>
            <a:r>
              <a:rPr lang="en-US" sz="4000" dirty="0"/>
              <a:t>();</a:t>
            </a:r>
          </a:p>
          <a:p>
            <a:r>
              <a:rPr lang="en-US" sz="4000" dirty="0"/>
              <a:t>}</a:t>
            </a:r>
          </a:p>
          <a:p>
            <a:r>
              <a:rPr lang="en-US" sz="4000" dirty="0"/>
              <a:t>&lt;/script</a:t>
            </a:r>
            <a:r>
              <a:rPr lang="en-US" sz="4000" dirty="0" smtClean="0"/>
              <a:t>&gt;   &lt;/</a:t>
            </a:r>
            <a:r>
              <a:rPr lang="en-US" sz="4000" dirty="0"/>
              <a:t>body</a:t>
            </a:r>
            <a:r>
              <a:rPr lang="en-US" sz="4000" dirty="0" smtClean="0"/>
              <a:t>&gt;   &lt;/</a:t>
            </a:r>
            <a:r>
              <a:rPr lang="en-US" sz="4000" dirty="0"/>
              <a:t>html&gt;</a:t>
            </a:r>
          </a:p>
          <a:p>
            <a:endParaRPr lang="en-US" dirty="0"/>
          </a:p>
        </p:txBody>
      </p:sp>
    </p:spTree>
    <p:extLst>
      <p:ext uri="{BB962C8B-B14F-4D97-AF65-F5344CB8AC3E}">
        <p14:creationId xmlns:p14="http://schemas.microsoft.com/office/powerpoint/2010/main" xmlns="" val="3679299498"/>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229600" cy="5867400"/>
          </a:xfrm>
        </p:spPr>
        <p:txBody>
          <a:bodyPr/>
          <a:lstStyle/>
          <a:p>
            <a:r>
              <a:rPr lang="en-US" sz="2400" b="1" dirty="0"/>
              <a:t>Example Explained - The </a:t>
            </a:r>
            <a:r>
              <a:rPr lang="en-US" sz="2400" b="1" dirty="0" err="1"/>
              <a:t>showCustomer</a:t>
            </a:r>
            <a:r>
              <a:rPr lang="en-US" sz="2400" b="1" dirty="0"/>
              <a:t>() </a:t>
            </a:r>
            <a:r>
              <a:rPr lang="en-US" sz="2400" b="1" dirty="0" smtClean="0"/>
              <a:t>Function:</a:t>
            </a:r>
          </a:p>
          <a:p>
            <a:r>
              <a:rPr lang="en-US" sz="2000" dirty="0" smtClean="0"/>
              <a:t>When a user selects a customer in the dropdown list </a:t>
            </a:r>
            <a:r>
              <a:rPr lang="en-US" sz="2000" dirty="0" err="1" smtClean="0"/>
              <a:t>above,a</a:t>
            </a:r>
            <a:r>
              <a:rPr lang="en-US" sz="2000" dirty="0" smtClean="0"/>
              <a:t> function called </a:t>
            </a:r>
            <a:r>
              <a:rPr lang="en-US" sz="2000" dirty="0" err="1" smtClean="0"/>
              <a:t>showCustomer</a:t>
            </a:r>
            <a:r>
              <a:rPr lang="en-US" sz="2000" dirty="0" smtClean="0"/>
              <a:t>() is </a:t>
            </a:r>
            <a:r>
              <a:rPr lang="en-US" sz="2000" dirty="0" err="1" smtClean="0"/>
              <a:t>executed.The</a:t>
            </a:r>
            <a:r>
              <a:rPr lang="en-US" sz="2000" dirty="0" smtClean="0"/>
              <a:t> function is triggered by the </a:t>
            </a:r>
            <a:r>
              <a:rPr lang="en-US" sz="2000" dirty="0" err="1" smtClean="0"/>
              <a:t>onchange</a:t>
            </a:r>
            <a:r>
              <a:rPr lang="en-US" sz="2000" dirty="0" smtClean="0"/>
              <a:t> event.</a:t>
            </a:r>
          </a:p>
          <a:p>
            <a:pPr marL="0" indent="0">
              <a:buNone/>
            </a:pPr>
            <a:r>
              <a:rPr lang="en-US" sz="2000" b="1" dirty="0" smtClean="0"/>
              <a:t>  </a:t>
            </a:r>
            <a:r>
              <a:rPr lang="en-US" sz="2000" b="1" dirty="0" err="1" smtClean="0"/>
              <a:t>showCustomer</a:t>
            </a:r>
            <a:r>
              <a:rPr lang="en-US" sz="2000" b="1" dirty="0" smtClean="0"/>
              <a:t>():</a:t>
            </a:r>
          </a:p>
          <a:p>
            <a:r>
              <a:rPr lang="en-US" sz="2000" dirty="0"/>
              <a:t>Check if a customer is selected</a:t>
            </a:r>
          </a:p>
          <a:p>
            <a:r>
              <a:rPr lang="en-US" sz="2000" dirty="0"/>
              <a:t>Create an </a:t>
            </a:r>
            <a:r>
              <a:rPr lang="en-US" sz="2000" dirty="0" err="1"/>
              <a:t>XMLHttpRequest</a:t>
            </a:r>
            <a:r>
              <a:rPr lang="en-US" sz="2000" dirty="0"/>
              <a:t> object</a:t>
            </a:r>
          </a:p>
          <a:p>
            <a:r>
              <a:rPr lang="en-US" sz="2000" dirty="0"/>
              <a:t>Create the function to be executed when the server response is ready</a:t>
            </a:r>
          </a:p>
          <a:p>
            <a:r>
              <a:rPr lang="en-US" sz="2000" dirty="0"/>
              <a:t>Send the request off to a file on the server</a:t>
            </a:r>
          </a:p>
          <a:p>
            <a:r>
              <a:rPr lang="en-US" sz="2000" dirty="0"/>
              <a:t>Notice that a parameter (q) is added to the URL (with the content of the dropdown </a:t>
            </a:r>
            <a:r>
              <a:rPr lang="en-US" sz="2000" dirty="0" smtClean="0"/>
              <a:t>list.</a:t>
            </a:r>
          </a:p>
          <a:p>
            <a:pPr marL="0" indent="0">
              <a:buNone/>
            </a:pPr>
            <a:r>
              <a:rPr lang="en-US" sz="2000" b="1" dirty="0"/>
              <a:t>The AJAX Server </a:t>
            </a:r>
            <a:r>
              <a:rPr lang="en-US" sz="2000" b="1" dirty="0" smtClean="0"/>
              <a:t>Page:</a:t>
            </a:r>
          </a:p>
          <a:p>
            <a:pPr marL="0" indent="0">
              <a:buNone/>
            </a:pPr>
            <a:r>
              <a:rPr lang="en-US" sz="2000" dirty="0"/>
              <a:t>The page on the server called by the JavaScript above is a PHP file called "</a:t>
            </a:r>
            <a:r>
              <a:rPr lang="en-US" sz="2000" dirty="0" err="1"/>
              <a:t>getcustomer.php</a:t>
            </a:r>
            <a:r>
              <a:rPr lang="en-US" sz="2000" dirty="0"/>
              <a:t>".</a:t>
            </a:r>
            <a:endParaRPr lang="en-US" sz="2000" b="1" dirty="0"/>
          </a:p>
          <a:p>
            <a:endParaRPr lang="en-US" sz="2000" dirty="0"/>
          </a:p>
          <a:p>
            <a:endParaRPr lang="en-US" sz="2000" dirty="0" smtClean="0"/>
          </a:p>
          <a:p>
            <a:endParaRPr lang="en-US" sz="2000" dirty="0" smtClean="0"/>
          </a:p>
          <a:p>
            <a:endParaRPr lang="en-US" sz="2000" dirty="0"/>
          </a:p>
          <a:p>
            <a:endParaRPr lang="en-US" dirty="0"/>
          </a:p>
        </p:txBody>
      </p:sp>
      <p:sp>
        <p:nvSpPr>
          <p:cNvPr id="5" name="Rectangle 2"/>
          <p:cNvSpPr>
            <a:spLocks noChangeArrowheads="1"/>
          </p:cNvSpPr>
          <p:nvPr/>
        </p:nvSpPr>
        <p:spPr bwMode="auto">
          <a:xfrm>
            <a:off x="0" y="-90981"/>
            <a:ext cx="0" cy="63916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106329" tIns="179331" rIns="-106329"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457200"/>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0" y="47307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rPr>
              <a:t/>
            </a:r>
            <a:br>
              <a:rPr kumimoji="0" lang="en-US" sz="800" b="0" i="0" u="none" strike="noStrike" cap="none" normalizeH="0" baseline="0" smtClean="0">
                <a:ln>
                  <a:noFill/>
                </a:ln>
                <a:solidFill>
                  <a:schemeClr val="tx1"/>
                </a:solidFill>
                <a:effectLst/>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183822837"/>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685800"/>
            <a:ext cx="8229600" cy="6553200"/>
          </a:xfrm>
        </p:spPr>
        <p:txBody>
          <a:bodyPr>
            <a:normAutofit fontScale="47500" lnSpcReduction="20000"/>
          </a:bodyPr>
          <a:lstStyle/>
          <a:p>
            <a:endParaRPr lang="en-US" dirty="0" smtClean="0"/>
          </a:p>
          <a:p>
            <a:pPr marL="0" indent="0" algn="ctr">
              <a:buNone/>
            </a:pPr>
            <a:r>
              <a:rPr lang="en-US" sz="3800" b="1" dirty="0" smtClean="0"/>
              <a:t>“</a:t>
            </a:r>
            <a:r>
              <a:rPr lang="en-US" sz="3800" b="1" dirty="0" err="1" smtClean="0"/>
              <a:t>getcustomer.php</a:t>
            </a:r>
            <a:r>
              <a:rPr lang="en-US" sz="3800" b="1" dirty="0"/>
              <a:t>".</a:t>
            </a:r>
          </a:p>
          <a:p>
            <a:pPr marL="0" indent="0">
              <a:buNone/>
            </a:pPr>
            <a:endParaRPr lang="en-US" dirty="0"/>
          </a:p>
          <a:p>
            <a:r>
              <a:rPr lang="en-US" dirty="0" smtClean="0"/>
              <a:t>&lt;?</a:t>
            </a:r>
            <a:r>
              <a:rPr lang="en-US" dirty="0" err="1"/>
              <a:t>php</a:t>
            </a:r>
            <a:r>
              <a:rPr lang="en-US" dirty="0"/>
              <a:t/>
            </a:r>
            <a:br>
              <a:rPr lang="en-US" dirty="0"/>
            </a:br>
            <a:r>
              <a:rPr lang="en-US" dirty="0"/>
              <a:t>$</a:t>
            </a:r>
            <a:r>
              <a:rPr lang="en-US" dirty="0" err="1"/>
              <a:t>mysqli</a:t>
            </a:r>
            <a:r>
              <a:rPr lang="en-US" dirty="0"/>
              <a:t> = new </a:t>
            </a:r>
            <a:r>
              <a:rPr lang="en-US" dirty="0" err="1"/>
              <a:t>mysqli</a:t>
            </a:r>
            <a:r>
              <a:rPr lang="en-US" dirty="0"/>
              <a:t>("</a:t>
            </a:r>
            <a:r>
              <a:rPr lang="en-US" i="1" dirty="0" err="1"/>
              <a:t>servername</a:t>
            </a:r>
            <a:r>
              <a:rPr lang="en-US" dirty="0"/>
              <a:t>", "</a:t>
            </a:r>
            <a:r>
              <a:rPr lang="en-US" i="1" dirty="0"/>
              <a:t>username</a:t>
            </a:r>
            <a:r>
              <a:rPr lang="en-US" dirty="0"/>
              <a:t>", "</a:t>
            </a:r>
            <a:r>
              <a:rPr lang="en-US" i="1" dirty="0"/>
              <a:t>password</a:t>
            </a:r>
            <a:r>
              <a:rPr lang="en-US" dirty="0"/>
              <a:t>", "</a:t>
            </a:r>
            <a:r>
              <a:rPr lang="en-US" i="1" dirty="0" err="1"/>
              <a:t>dbname</a:t>
            </a:r>
            <a:r>
              <a:rPr lang="en-US" dirty="0"/>
              <a:t>");</a:t>
            </a:r>
            <a:br>
              <a:rPr lang="en-US" dirty="0"/>
            </a:br>
            <a:r>
              <a:rPr lang="en-US" dirty="0"/>
              <a:t>if($</a:t>
            </a:r>
            <a:r>
              <a:rPr lang="en-US" dirty="0" err="1"/>
              <a:t>mysqli</a:t>
            </a:r>
            <a:r>
              <a:rPr lang="en-US" dirty="0"/>
              <a:t>-&gt;</a:t>
            </a:r>
            <a:r>
              <a:rPr lang="en-US" dirty="0" err="1"/>
              <a:t>connect_error</a:t>
            </a:r>
            <a:r>
              <a:rPr lang="en-US" dirty="0"/>
              <a:t>) {</a:t>
            </a:r>
            <a:br>
              <a:rPr lang="en-US" dirty="0"/>
            </a:br>
            <a:r>
              <a:rPr lang="en-US" dirty="0"/>
              <a:t>  exit('Could not connect');</a:t>
            </a:r>
            <a:br>
              <a:rPr lang="en-US" dirty="0"/>
            </a:br>
            <a:r>
              <a:rPr lang="en-US" dirty="0"/>
              <a:t>}</a:t>
            </a:r>
            <a:br>
              <a:rPr lang="en-US" dirty="0"/>
            </a:br>
            <a:r>
              <a:rPr lang="en-US" dirty="0"/>
              <a:t/>
            </a:r>
            <a:br>
              <a:rPr lang="en-US" dirty="0"/>
            </a:br>
            <a:r>
              <a:rPr lang="en-US" dirty="0"/>
              <a:t>$</a:t>
            </a:r>
            <a:r>
              <a:rPr lang="en-US" dirty="0" err="1"/>
              <a:t>sql</a:t>
            </a:r>
            <a:r>
              <a:rPr lang="en-US" dirty="0"/>
              <a:t> = "SELECT </a:t>
            </a:r>
            <a:r>
              <a:rPr lang="en-US" dirty="0" err="1"/>
              <a:t>customerid</a:t>
            </a:r>
            <a:r>
              <a:rPr lang="en-US" dirty="0"/>
              <a:t>, </a:t>
            </a:r>
            <a:r>
              <a:rPr lang="en-US" dirty="0" err="1"/>
              <a:t>companyname</a:t>
            </a:r>
            <a:r>
              <a:rPr lang="en-US" dirty="0"/>
              <a:t>, </a:t>
            </a:r>
            <a:r>
              <a:rPr lang="en-US" dirty="0" err="1"/>
              <a:t>contactname</a:t>
            </a:r>
            <a:r>
              <a:rPr lang="en-US" dirty="0"/>
              <a:t>, address, city, </a:t>
            </a:r>
            <a:r>
              <a:rPr lang="en-US" dirty="0" err="1"/>
              <a:t>postalcode</a:t>
            </a:r>
            <a:r>
              <a:rPr lang="en-US" dirty="0"/>
              <a:t>, country</a:t>
            </a:r>
            <a:br>
              <a:rPr lang="en-US" dirty="0"/>
            </a:br>
            <a:r>
              <a:rPr lang="en-US" dirty="0"/>
              <a:t>FROM customers WHERE </a:t>
            </a:r>
            <a:r>
              <a:rPr lang="en-US" dirty="0" err="1"/>
              <a:t>customerid</a:t>
            </a:r>
            <a:r>
              <a:rPr lang="en-US" dirty="0"/>
              <a:t> = ?";</a:t>
            </a:r>
            <a:br>
              <a:rPr lang="en-US" dirty="0"/>
            </a:br>
            <a:r>
              <a:rPr lang="en-US" dirty="0"/>
              <a:t/>
            </a:r>
            <a:br>
              <a:rPr lang="en-US" dirty="0"/>
            </a:br>
            <a:r>
              <a:rPr lang="en-US" dirty="0"/>
              <a:t>$</a:t>
            </a:r>
            <a:r>
              <a:rPr lang="en-US" dirty="0" err="1"/>
              <a:t>stmt</a:t>
            </a:r>
            <a:r>
              <a:rPr lang="en-US" dirty="0"/>
              <a:t> = $</a:t>
            </a:r>
            <a:r>
              <a:rPr lang="en-US" dirty="0" err="1"/>
              <a:t>mysqli</a:t>
            </a:r>
            <a:r>
              <a:rPr lang="en-US" dirty="0"/>
              <a:t>-&gt;prepare($</a:t>
            </a:r>
            <a:r>
              <a:rPr lang="en-US" dirty="0" err="1"/>
              <a:t>sql</a:t>
            </a:r>
            <a:r>
              <a:rPr lang="en-US" dirty="0"/>
              <a:t>);</a:t>
            </a:r>
            <a:br>
              <a:rPr lang="en-US" dirty="0"/>
            </a:br>
            <a:r>
              <a:rPr lang="en-US" dirty="0"/>
              <a:t>$</a:t>
            </a:r>
            <a:r>
              <a:rPr lang="en-US" dirty="0" err="1"/>
              <a:t>stmt</a:t>
            </a:r>
            <a:r>
              <a:rPr lang="en-US" dirty="0"/>
              <a:t>-&gt;</a:t>
            </a:r>
            <a:r>
              <a:rPr lang="en-US" dirty="0" err="1"/>
              <a:t>bind_param</a:t>
            </a:r>
            <a:r>
              <a:rPr lang="en-US" dirty="0"/>
              <a:t>("s", $_GET['q']);</a:t>
            </a:r>
            <a:br>
              <a:rPr lang="en-US" dirty="0"/>
            </a:br>
            <a:r>
              <a:rPr lang="en-US" dirty="0"/>
              <a:t>$</a:t>
            </a:r>
            <a:r>
              <a:rPr lang="en-US" dirty="0" err="1"/>
              <a:t>stmt</a:t>
            </a:r>
            <a:r>
              <a:rPr lang="en-US" dirty="0"/>
              <a:t>-&gt;execute();</a:t>
            </a:r>
            <a:br>
              <a:rPr lang="en-US" dirty="0"/>
            </a:br>
            <a:r>
              <a:rPr lang="en-US" dirty="0"/>
              <a:t>$</a:t>
            </a:r>
            <a:r>
              <a:rPr lang="en-US" dirty="0" err="1"/>
              <a:t>stmt</a:t>
            </a:r>
            <a:r>
              <a:rPr lang="en-US" dirty="0"/>
              <a:t>-&gt;</a:t>
            </a:r>
            <a:r>
              <a:rPr lang="en-US" dirty="0" err="1"/>
              <a:t>store_result</a:t>
            </a:r>
            <a:r>
              <a:rPr lang="en-US" dirty="0"/>
              <a:t>();</a:t>
            </a:r>
            <a:br>
              <a:rPr lang="en-US" dirty="0"/>
            </a:br>
            <a:r>
              <a:rPr lang="en-US" dirty="0"/>
              <a:t>$</a:t>
            </a:r>
            <a:r>
              <a:rPr lang="en-US" dirty="0" err="1"/>
              <a:t>stmt</a:t>
            </a:r>
            <a:r>
              <a:rPr lang="en-US" dirty="0"/>
              <a:t>-&gt;</a:t>
            </a:r>
            <a:r>
              <a:rPr lang="en-US" dirty="0" err="1"/>
              <a:t>bind_result</a:t>
            </a:r>
            <a:r>
              <a:rPr lang="en-US" dirty="0"/>
              <a:t>($</a:t>
            </a:r>
            <a:r>
              <a:rPr lang="en-US" dirty="0" err="1"/>
              <a:t>cid</a:t>
            </a:r>
            <a:r>
              <a:rPr lang="en-US" dirty="0"/>
              <a:t>, $</a:t>
            </a:r>
            <a:r>
              <a:rPr lang="en-US" dirty="0" err="1"/>
              <a:t>cname</a:t>
            </a:r>
            <a:r>
              <a:rPr lang="en-US" dirty="0"/>
              <a:t>, $name, $</a:t>
            </a:r>
            <a:r>
              <a:rPr lang="en-US" dirty="0" err="1"/>
              <a:t>adr</a:t>
            </a:r>
            <a:r>
              <a:rPr lang="en-US" dirty="0"/>
              <a:t>, $city, $</a:t>
            </a:r>
            <a:r>
              <a:rPr lang="en-US" dirty="0" err="1"/>
              <a:t>pcode</a:t>
            </a:r>
            <a:r>
              <a:rPr lang="en-US" dirty="0"/>
              <a:t>, $country);</a:t>
            </a:r>
            <a:br>
              <a:rPr lang="en-US" dirty="0"/>
            </a:br>
            <a:r>
              <a:rPr lang="en-US" dirty="0"/>
              <a:t>$</a:t>
            </a:r>
            <a:r>
              <a:rPr lang="en-US" dirty="0" err="1"/>
              <a:t>stmt</a:t>
            </a:r>
            <a:r>
              <a:rPr lang="en-US" dirty="0"/>
              <a:t>-&gt;fetch();</a:t>
            </a:r>
            <a:br>
              <a:rPr lang="en-US" dirty="0"/>
            </a:br>
            <a:r>
              <a:rPr lang="en-US" dirty="0"/>
              <a:t>$</a:t>
            </a:r>
            <a:r>
              <a:rPr lang="en-US" dirty="0" err="1"/>
              <a:t>stmt</a:t>
            </a:r>
            <a:r>
              <a:rPr lang="en-US" dirty="0"/>
              <a:t>-&gt;close();</a:t>
            </a:r>
            <a:br>
              <a:rPr lang="en-US" dirty="0"/>
            </a:br>
            <a:r>
              <a:rPr lang="en-US" dirty="0"/>
              <a:t/>
            </a:r>
            <a:br>
              <a:rPr lang="en-US" dirty="0"/>
            </a:br>
            <a:r>
              <a:rPr lang="en-US" dirty="0"/>
              <a:t>echo "&lt;table&gt;";</a:t>
            </a:r>
            <a:br>
              <a:rPr lang="en-US" dirty="0"/>
            </a:br>
            <a:r>
              <a:rPr lang="en-US" dirty="0"/>
              <a:t>echo "&lt;</a:t>
            </a:r>
            <a:r>
              <a:rPr lang="en-US" dirty="0" err="1"/>
              <a:t>tr</a:t>
            </a:r>
            <a:r>
              <a:rPr lang="en-US" dirty="0"/>
              <a:t>&gt;";</a:t>
            </a:r>
            <a:br>
              <a:rPr lang="en-US" dirty="0"/>
            </a:br>
            <a:r>
              <a:rPr lang="en-US" dirty="0"/>
              <a:t>echo "&lt;</a:t>
            </a:r>
            <a:r>
              <a:rPr lang="en-US" dirty="0" err="1"/>
              <a:t>th</a:t>
            </a:r>
            <a:r>
              <a:rPr lang="en-US" dirty="0"/>
              <a:t>&gt;</a:t>
            </a:r>
            <a:r>
              <a:rPr lang="en-US" dirty="0" err="1"/>
              <a:t>CustomerID</a:t>
            </a:r>
            <a:r>
              <a:rPr lang="en-US" dirty="0"/>
              <a:t>&lt;/</a:t>
            </a:r>
            <a:r>
              <a:rPr lang="en-US" dirty="0" err="1"/>
              <a:t>th</a:t>
            </a:r>
            <a:r>
              <a:rPr lang="en-US" dirty="0"/>
              <a:t>&gt;";</a:t>
            </a:r>
            <a:br>
              <a:rPr lang="en-US" dirty="0"/>
            </a:br>
            <a:r>
              <a:rPr lang="en-US" dirty="0"/>
              <a:t>echo "&lt;td&gt;" . $</a:t>
            </a:r>
            <a:r>
              <a:rPr lang="en-US" dirty="0" err="1"/>
              <a:t>cid</a:t>
            </a:r>
            <a:r>
              <a:rPr lang="en-US" dirty="0"/>
              <a:t> . "&lt;/td&gt;";</a:t>
            </a:r>
            <a:br>
              <a:rPr lang="en-US" dirty="0"/>
            </a:br>
            <a:r>
              <a:rPr lang="en-US" dirty="0"/>
              <a:t>echo "&lt;</a:t>
            </a:r>
            <a:r>
              <a:rPr lang="en-US" dirty="0" err="1"/>
              <a:t>th</a:t>
            </a:r>
            <a:r>
              <a:rPr lang="en-US" dirty="0"/>
              <a:t>&gt;</a:t>
            </a:r>
            <a:r>
              <a:rPr lang="en-US" dirty="0" err="1"/>
              <a:t>CompanyName</a:t>
            </a:r>
            <a:r>
              <a:rPr lang="en-US" dirty="0"/>
              <a:t>&lt;/</a:t>
            </a:r>
            <a:r>
              <a:rPr lang="en-US" dirty="0" err="1"/>
              <a:t>th</a:t>
            </a:r>
            <a:r>
              <a:rPr lang="en-US" dirty="0"/>
              <a:t>&gt;";</a:t>
            </a:r>
            <a:br>
              <a:rPr lang="en-US" dirty="0"/>
            </a:br>
            <a:r>
              <a:rPr lang="en-US" dirty="0"/>
              <a:t>echo "&lt;td&gt;" . $</a:t>
            </a:r>
            <a:r>
              <a:rPr lang="en-US" dirty="0" err="1"/>
              <a:t>cname</a:t>
            </a:r>
            <a:r>
              <a:rPr lang="en-US" dirty="0"/>
              <a:t> . "&lt;/td&gt;";</a:t>
            </a:r>
            <a:br>
              <a:rPr lang="en-US" dirty="0"/>
            </a:br>
            <a:r>
              <a:rPr lang="en-US" dirty="0"/>
              <a:t>echo "&lt;</a:t>
            </a:r>
            <a:r>
              <a:rPr lang="en-US" dirty="0" err="1"/>
              <a:t>th</a:t>
            </a:r>
            <a:r>
              <a:rPr lang="en-US" dirty="0"/>
              <a:t>&gt;</a:t>
            </a:r>
            <a:r>
              <a:rPr lang="en-US" dirty="0" err="1"/>
              <a:t>ContactName</a:t>
            </a:r>
            <a:r>
              <a:rPr lang="en-US" dirty="0"/>
              <a:t>&lt;/</a:t>
            </a:r>
            <a:r>
              <a:rPr lang="en-US" dirty="0" err="1"/>
              <a:t>th</a:t>
            </a:r>
            <a:r>
              <a:rPr lang="en-US" dirty="0"/>
              <a:t>&gt;";</a:t>
            </a:r>
            <a:br>
              <a:rPr lang="en-US" dirty="0"/>
            </a:br>
            <a:r>
              <a:rPr lang="en-US" dirty="0"/>
              <a:t>echo "&lt;td&gt;" . $name . "&lt;/td&gt;";</a:t>
            </a:r>
            <a:br>
              <a:rPr lang="en-US" dirty="0"/>
            </a:br>
            <a:r>
              <a:rPr lang="en-US" dirty="0"/>
              <a:t>echo "&lt;</a:t>
            </a:r>
            <a:r>
              <a:rPr lang="en-US" dirty="0" err="1"/>
              <a:t>th</a:t>
            </a:r>
            <a:r>
              <a:rPr lang="en-US" dirty="0"/>
              <a:t>&gt;Address&lt;/</a:t>
            </a:r>
            <a:r>
              <a:rPr lang="en-US" dirty="0" err="1"/>
              <a:t>th</a:t>
            </a:r>
            <a:r>
              <a:rPr lang="en-US" dirty="0"/>
              <a:t>&gt;";</a:t>
            </a:r>
            <a:br>
              <a:rPr lang="en-US" dirty="0"/>
            </a:br>
            <a:r>
              <a:rPr lang="en-US" dirty="0"/>
              <a:t>echo "&lt;td&gt;" . $</a:t>
            </a:r>
            <a:r>
              <a:rPr lang="en-US" dirty="0" err="1"/>
              <a:t>adr</a:t>
            </a:r>
            <a:r>
              <a:rPr lang="en-US" dirty="0"/>
              <a:t> . "&lt;/td&gt;";</a:t>
            </a:r>
            <a:br>
              <a:rPr lang="en-US" dirty="0"/>
            </a:br>
            <a:r>
              <a:rPr lang="en-US" dirty="0"/>
              <a:t>echo "&lt;</a:t>
            </a:r>
            <a:r>
              <a:rPr lang="en-US" dirty="0" err="1"/>
              <a:t>th</a:t>
            </a:r>
            <a:r>
              <a:rPr lang="en-US" dirty="0"/>
              <a:t>&gt;City&lt;/</a:t>
            </a:r>
            <a:r>
              <a:rPr lang="en-US" dirty="0" err="1"/>
              <a:t>th</a:t>
            </a:r>
            <a:r>
              <a:rPr lang="en-US" dirty="0"/>
              <a:t>&gt;";</a:t>
            </a:r>
            <a:br>
              <a:rPr lang="en-US" dirty="0"/>
            </a:br>
            <a:r>
              <a:rPr lang="en-US" dirty="0"/>
              <a:t>echo "&lt;td&gt;" . $city . "&lt;/td&gt;";</a:t>
            </a:r>
            <a:br>
              <a:rPr lang="en-US" dirty="0"/>
            </a:br>
            <a:r>
              <a:rPr lang="en-US" dirty="0"/>
              <a:t>echo "&lt;</a:t>
            </a:r>
            <a:r>
              <a:rPr lang="en-US" dirty="0" err="1"/>
              <a:t>th</a:t>
            </a:r>
            <a:r>
              <a:rPr lang="en-US" dirty="0"/>
              <a:t>&gt;</a:t>
            </a:r>
            <a:r>
              <a:rPr lang="en-US" dirty="0" err="1"/>
              <a:t>PostalCode</a:t>
            </a:r>
            <a:r>
              <a:rPr lang="en-US" dirty="0"/>
              <a:t>&lt;/</a:t>
            </a:r>
            <a:r>
              <a:rPr lang="en-US" dirty="0" err="1"/>
              <a:t>th</a:t>
            </a:r>
            <a:r>
              <a:rPr lang="en-US" dirty="0"/>
              <a:t>&gt;";</a:t>
            </a:r>
            <a:br>
              <a:rPr lang="en-US" dirty="0"/>
            </a:br>
            <a:r>
              <a:rPr lang="en-US" dirty="0"/>
              <a:t>echo "&lt;td&gt;" . $</a:t>
            </a:r>
            <a:r>
              <a:rPr lang="en-US" dirty="0" err="1"/>
              <a:t>pcode</a:t>
            </a:r>
            <a:r>
              <a:rPr lang="en-US" dirty="0"/>
              <a:t> . "&lt;/td&gt;";</a:t>
            </a:r>
            <a:br>
              <a:rPr lang="en-US" dirty="0"/>
            </a:br>
            <a:r>
              <a:rPr lang="en-US" dirty="0"/>
              <a:t>echo "&lt;</a:t>
            </a:r>
            <a:r>
              <a:rPr lang="en-US" dirty="0" err="1"/>
              <a:t>th</a:t>
            </a:r>
            <a:r>
              <a:rPr lang="en-US" dirty="0"/>
              <a:t>&gt;Country&lt;/</a:t>
            </a:r>
            <a:r>
              <a:rPr lang="en-US" dirty="0" err="1"/>
              <a:t>th</a:t>
            </a:r>
            <a:r>
              <a:rPr lang="en-US" dirty="0"/>
              <a:t>&gt;";</a:t>
            </a:r>
            <a:br>
              <a:rPr lang="en-US" dirty="0"/>
            </a:br>
            <a:r>
              <a:rPr lang="en-US" dirty="0"/>
              <a:t>echo "&lt;td&gt;" . $country . "&lt;/td&gt;";</a:t>
            </a:r>
            <a:br>
              <a:rPr lang="en-US" dirty="0"/>
            </a:br>
            <a:r>
              <a:rPr lang="en-US" dirty="0"/>
              <a:t>echo "&lt;/</a:t>
            </a:r>
            <a:r>
              <a:rPr lang="en-US" dirty="0" err="1"/>
              <a:t>tr</a:t>
            </a:r>
            <a:r>
              <a:rPr lang="en-US" dirty="0"/>
              <a:t>&gt;";</a:t>
            </a:r>
            <a:br>
              <a:rPr lang="en-US" dirty="0"/>
            </a:br>
            <a:r>
              <a:rPr lang="en-US" dirty="0"/>
              <a:t>echo "&lt;/table&gt;";</a:t>
            </a:r>
            <a:br>
              <a:rPr lang="en-US" dirty="0"/>
            </a:br>
            <a:r>
              <a:rPr lang="en-US" dirty="0"/>
              <a:t>?&gt;</a:t>
            </a:r>
          </a:p>
        </p:txBody>
      </p:sp>
    </p:spTree>
    <p:extLst>
      <p:ext uri="{BB962C8B-B14F-4D97-AF65-F5344CB8AC3E}">
        <p14:creationId xmlns:p14="http://schemas.microsoft.com/office/powerpoint/2010/main" xmlns="" val="395886500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pPr algn="ctr"/>
            <a:r>
              <a:rPr lang="en-US" sz="3200" b="1" dirty="0" smtClean="0"/>
              <a:t>Ajax Applications</a:t>
            </a:r>
            <a:endParaRPr lang="en-US" sz="3200" b="1" dirty="0"/>
          </a:p>
        </p:txBody>
      </p:sp>
      <p:sp>
        <p:nvSpPr>
          <p:cNvPr id="3" name="Content Placeholder 2"/>
          <p:cNvSpPr>
            <a:spLocks noGrp="1"/>
          </p:cNvSpPr>
          <p:nvPr>
            <p:ph idx="1"/>
          </p:nvPr>
        </p:nvSpPr>
        <p:spPr>
          <a:xfrm>
            <a:off x="457200" y="1371600"/>
            <a:ext cx="8229600" cy="4953000"/>
          </a:xfrm>
        </p:spPr>
        <p:txBody>
          <a:bodyPr>
            <a:normAutofit/>
          </a:bodyPr>
          <a:lstStyle/>
          <a:p>
            <a:r>
              <a:rPr lang="en-US" sz="3200" dirty="0" smtClean="0"/>
              <a:t>View an XML CD Catalog.</a:t>
            </a:r>
          </a:p>
          <a:p>
            <a:r>
              <a:rPr lang="en-US" sz="3200" dirty="0"/>
              <a:t>Display XML Data in an HTML Table</a:t>
            </a:r>
          </a:p>
          <a:p>
            <a:r>
              <a:rPr lang="en-US" sz="3200" dirty="0"/>
              <a:t>Display the First CD in an HTML div Element</a:t>
            </a:r>
          </a:p>
          <a:p>
            <a:r>
              <a:rPr lang="en-US" sz="3200" dirty="0"/>
              <a:t>Navigate Between the CDs</a:t>
            </a:r>
          </a:p>
          <a:p>
            <a:r>
              <a:rPr lang="en-US" sz="3200" dirty="0"/>
              <a:t>Show Album Information When Clicking On a CD</a:t>
            </a:r>
          </a:p>
          <a:p>
            <a:pPr marL="0" indent="0">
              <a:buNone/>
            </a:pPr>
            <a:endParaRPr lang="en-US" sz="3200" dirty="0"/>
          </a:p>
        </p:txBody>
      </p:sp>
    </p:spTree>
    <p:extLst>
      <p:ext uri="{BB962C8B-B14F-4D97-AF65-F5344CB8AC3E}">
        <p14:creationId xmlns:p14="http://schemas.microsoft.com/office/powerpoint/2010/main" xmlns="" val="3937843548"/>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pPr algn="ctr"/>
            <a:r>
              <a:rPr lang="en-US" sz="3200" b="1" dirty="0" err="1"/>
              <a:t>jQuery</a:t>
            </a:r>
            <a:endParaRPr lang="en-US" sz="3200" b="1" dirty="0"/>
          </a:p>
        </p:txBody>
      </p:sp>
      <p:sp>
        <p:nvSpPr>
          <p:cNvPr id="3" name="Content Placeholder 2"/>
          <p:cNvSpPr>
            <a:spLocks noGrp="1"/>
          </p:cNvSpPr>
          <p:nvPr>
            <p:ph idx="1"/>
          </p:nvPr>
        </p:nvSpPr>
        <p:spPr>
          <a:xfrm>
            <a:off x="457200" y="1371600"/>
            <a:ext cx="8229600" cy="4953000"/>
          </a:xfrm>
        </p:spPr>
        <p:txBody>
          <a:bodyPr>
            <a:normAutofit fontScale="85000" lnSpcReduction="20000"/>
          </a:bodyPr>
          <a:lstStyle/>
          <a:p>
            <a:r>
              <a:rPr lang="en-US" dirty="0" err="1"/>
              <a:t>jQuery</a:t>
            </a:r>
            <a:r>
              <a:rPr lang="en-US" dirty="0"/>
              <a:t> is a lightweight, "write less, do more", JavaScript library.</a:t>
            </a:r>
          </a:p>
          <a:p>
            <a:r>
              <a:rPr lang="en-US" dirty="0"/>
              <a:t>The purpose of </a:t>
            </a:r>
            <a:r>
              <a:rPr lang="en-US" dirty="0" err="1"/>
              <a:t>jQuery</a:t>
            </a:r>
            <a:r>
              <a:rPr lang="en-US" dirty="0"/>
              <a:t> is to make it much easier to use JavaScript on your website.</a:t>
            </a:r>
          </a:p>
          <a:p>
            <a:r>
              <a:rPr lang="en-US" dirty="0" err="1"/>
              <a:t>jQuery</a:t>
            </a:r>
            <a:r>
              <a:rPr lang="en-US" dirty="0"/>
              <a:t> takes a lot of common tasks that require many lines of JavaScript code to accomplish, and wraps them into methods that you can call with a single line of code.</a:t>
            </a:r>
          </a:p>
          <a:p>
            <a:r>
              <a:rPr lang="en-US" dirty="0" err="1"/>
              <a:t>jQuery</a:t>
            </a:r>
            <a:r>
              <a:rPr lang="en-US" dirty="0"/>
              <a:t> also simplifies a lot of the complicated things from JavaScript, like AJAX calls and DOM manipulation.</a:t>
            </a:r>
          </a:p>
          <a:p>
            <a:r>
              <a:rPr lang="en-US" b="1" dirty="0"/>
              <a:t>The </a:t>
            </a:r>
            <a:r>
              <a:rPr lang="en-US" b="1" dirty="0" err="1"/>
              <a:t>jQuery</a:t>
            </a:r>
            <a:r>
              <a:rPr lang="en-US" b="1" dirty="0"/>
              <a:t> library contains the following features</a:t>
            </a:r>
            <a:r>
              <a:rPr lang="en-US" dirty="0"/>
              <a:t>:</a:t>
            </a:r>
          </a:p>
          <a:p>
            <a:r>
              <a:rPr lang="en-US" dirty="0"/>
              <a:t>HTML/DOM manipulation</a:t>
            </a:r>
          </a:p>
          <a:p>
            <a:r>
              <a:rPr lang="en-US" dirty="0"/>
              <a:t>CSS manipulation</a:t>
            </a:r>
          </a:p>
          <a:p>
            <a:r>
              <a:rPr lang="en-US" dirty="0"/>
              <a:t>HTML event methods</a:t>
            </a:r>
          </a:p>
          <a:p>
            <a:r>
              <a:rPr lang="en-US" dirty="0"/>
              <a:t>Effects and animations</a:t>
            </a:r>
          </a:p>
          <a:p>
            <a:r>
              <a:rPr lang="en-US" dirty="0"/>
              <a:t>AJAX</a:t>
            </a:r>
          </a:p>
          <a:p>
            <a:r>
              <a:rPr lang="en-US" dirty="0"/>
              <a:t>Utilities</a:t>
            </a:r>
          </a:p>
          <a:p>
            <a:endParaRPr lang="en-US" dirty="0"/>
          </a:p>
        </p:txBody>
      </p:sp>
    </p:spTree>
    <p:extLst>
      <p:ext uri="{BB962C8B-B14F-4D97-AF65-F5344CB8AC3E}">
        <p14:creationId xmlns:p14="http://schemas.microsoft.com/office/powerpoint/2010/main" xmlns="" val="3256880830"/>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a:t>Why </a:t>
            </a:r>
            <a:r>
              <a:rPr lang="en-US" sz="3200" dirty="0" err="1"/>
              <a:t>jQuery</a:t>
            </a:r>
            <a:r>
              <a:rPr lang="en-US" sz="3200" dirty="0"/>
              <a:t>?</a:t>
            </a:r>
            <a:br>
              <a:rPr lang="en-US" sz="3200" dirty="0"/>
            </a:br>
            <a:endParaRPr lang="en-US" sz="3200" dirty="0"/>
          </a:p>
        </p:txBody>
      </p:sp>
      <p:sp>
        <p:nvSpPr>
          <p:cNvPr id="3" name="Content Placeholder 2"/>
          <p:cNvSpPr>
            <a:spLocks noGrp="1"/>
          </p:cNvSpPr>
          <p:nvPr>
            <p:ph idx="1"/>
          </p:nvPr>
        </p:nvSpPr>
        <p:spPr/>
        <p:txBody>
          <a:bodyPr/>
          <a:lstStyle/>
          <a:p>
            <a:r>
              <a:rPr lang="en-US" dirty="0"/>
              <a:t>There are lots of other JavaScript libraries out there, but </a:t>
            </a:r>
            <a:r>
              <a:rPr lang="en-US" dirty="0" err="1"/>
              <a:t>jQuery</a:t>
            </a:r>
            <a:r>
              <a:rPr lang="en-US" dirty="0"/>
              <a:t> is probably the most popular, and also the most extendable.</a:t>
            </a:r>
          </a:p>
          <a:p>
            <a:r>
              <a:rPr lang="en-US" dirty="0"/>
              <a:t>Many of the biggest companies on the Web use </a:t>
            </a:r>
            <a:r>
              <a:rPr lang="en-US" dirty="0" err="1"/>
              <a:t>jQuery</a:t>
            </a:r>
            <a:r>
              <a:rPr lang="en-US" dirty="0"/>
              <a:t>, such as:</a:t>
            </a:r>
          </a:p>
          <a:p>
            <a:r>
              <a:rPr lang="en-US" dirty="0"/>
              <a:t>Google</a:t>
            </a:r>
          </a:p>
          <a:p>
            <a:r>
              <a:rPr lang="en-US" dirty="0"/>
              <a:t>Microsoft</a:t>
            </a:r>
          </a:p>
          <a:p>
            <a:r>
              <a:rPr lang="en-US" dirty="0"/>
              <a:t>IBM</a:t>
            </a:r>
          </a:p>
          <a:p>
            <a:r>
              <a:rPr lang="en-US" dirty="0"/>
              <a:t>Netflix</a:t>
            </a:r>
          </a:p>
          <a:p>
            <a:pPr marL="0" indent="0">
              <a:buNone/>
            </a:pPr>
            <a:endParaRPr lang="en-US" dirty="0"/>
          </a:p>
        </p:txBody>
      </p:sp>
    </p:spTree>
    <p:extLst>
      <p:ext uri="{BB962C8B-B14F-4D97-AF65-F5344CB8AC3E}">
        <p14:creationId xmlns:p14="http://schemas.microsoft.com/office/powerpoint/2010/main" xmlns="" val="59019626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pPr algn="ctr"/>
            <a:r>
              <a:rPr lang="en-US" sz="3100" dirty="0" err="1">
                <a:latin typeface="+mn-lt"/>
              </a:rPr>
              <a:t>jQuery</a:t>
            </a:r>
            <a:r>
              <a:rPr lang="en-US" sz="3100" dirty="0">
                <a:latin typeface="+mn-lt"/>
              </a:rPr>
              <a:t> Features</a:t>
            </a:r>
            <a:r>
              <a:rPr lang="en-US" dirty="0"/>
              <a:t/>
            </a:r>
            <a:br>
              <a:rPr lang="en-US" dirty="0"/>
            </a:br>
            <a:endParaRPr lang="en-US" dirty="0"/>
          </a:p>
        </p:txBody>
      </p:sp>
      <p:sp>
        <p:nvSpPr>
          <p:cNvPr id="3" name="Content Placeholder 2"/>
          <p:cNvSpPr>
            <a:spLocks noGrp="1"/>
          </p:cNvSpPr>
          <p:nvPr>
            <p:ph idx="1"/>
          </p:nvPr>
        </p:nvSpPr>
        <p:spPr>
          <a:xfrm>
            <a:off x="457200" y="838200"/>
            <a:ext cx="8229600" cy="5486400"/>
          </a:xfrm>
        </p:spPr>
        <p:txBody>
          <a:bodyPr/>
          <a:lstStyle/>
          <a:p>
            <a:r>
              <a:rPr lang="en-US" dirty="0"/>
              <a:t>HTML manipulation</a:t>
            </a:r>
          </a:p>
          <a:p>
            <a:r>
              <a:rPr lang="en-US" dirty="0"/>
              <a:t>DOM manipulation</a:t>
            </a:r>
          </a:p>
          <a:p>
            <a:r>
              <a:rPr lang="en-US" dirty="0"/>
              <a:t>DOM element selection</a:t>
            </a:r>
          </a:p>
          <a:p>
            <a:r>
              <a:rPr lang="en-US" dirty="0"/>
              <a:t>CSS manipulation</a:t>
            </a:r>
          </a:p>
          <a:p>
            <a:r>
              <a:rPr lang="en-US" dirty="0"/>
              <a:t>Effects and Animations</a:t>
            </a:r>
          </a:p>
          <a:p>
            <a:r>
              <a:rPr lang="en-US" dirty="0"/>
              <a:t>Utilities</a:t>
            </a:r>
          </a:p>
          <a:p>
            <a:r>
              <a:rPr lang="en-US" dirty="0"/>
              <a:t>AJAX</a:t>
            </a:r>
          </a:p>
          <a:p>
            <a:r>
              <a:rPr lang="en-US" dirty="0"/>
              <a:t>HTML event methods</a:t>
            </a:r>
          </a:p>
          <a:p>
            <a:r>
              <a:rPr lang="en-US" dirty="0"/>
              <a:t>JSON Parsing</a:t>
            </a:r>
          </a:p>
          <a:p>
            <a:r>
              <a:rPr lang="en-US" dirty="0"/>
              <a:t>Extensibility through plug-ins</a:t>
            </a:r>
          </a:p>
          <a:p>
            <a:pPr marL="0" indent="0">
              <a:buNone/>
            </a:pPr>
            <a:endParaRPr lang="en-US" dirty="0"/>
          </a:p>
        </p:txBody>
      </p:sp>
    </p:spTree>
    <p:extLst>
      <p:ext uri="{BB962C8B-B14F-4D97-AF65-F5344CB8AC3E}">
        <p14:creationId xmlns:p14="http://schemas.microsoft.com/office/powerpoint/2010/main" xmlns="" val="171235444"/>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pPr algn="ctr"/>
            <a:r>
              <a:rPr lang="en-US" sz="2800" dirty="0" err="1"/>
              <a:t>jQuery</a:t>
            </a:r>
            <a:r>
              <a:rPr lang="en-US" sz="2800" dirty="0"/>
              <a:t> History</a:t>
            </a:r>
            <a:br>
              <a:rPr lang="en-US" sz="2800" dirty="0"/>
            </a:br>
            <a:endParaRPr lang="en-US" sz="2800" dirty="0"/>
          </a:p>
        </p:txBody>
      </p:sp>
      <p:sp>
        <p:nvSpPr>
          <p:cNvPr id="3" name="Content Placeholder 2"/>
          <p:cNvSpPr>
            <a:spLocks noGrp="1"/>
          </p:cNvSpPr>
          <p:nvPr>
            <p:ph idx="1"/>
          </p:nvPr>
        </p:nvSpPr>
        <p:spPr>
          <a:xfrm>
            <a:off x="304800" y="1295400"/>
            <a:ext cx="8229600" cy="6248400"/>
          </a:xfrm>
        </p:spPr>
        <p:txBody>
          <a:bodyPr/>
          <a:lstStyle/>
          <a:p>
            <a:r>
              <a:rPr lang="en-US" sz="2000" dirty="0" err="1"/>
              <a:t>jQuery</a:t>
            </a:r>
            <a:r>
              <a:rPr lang="en-US" sz="2000" dirty="0"/>
              <a:t> was first released in January 2006 by </a:t>
            </a:r>
            <a:r>
              <a:rPr lang="en-US" sz="2000" b="1" dirty="0"/>
              <a:t>John </a:t>
            </a:r>
            <a:r>
              <a:rPr lang="en-US" sz="2000" b="1" dirty="0" err="1"/>
              <a:t>Resig</a:t>
            </a:r>
            <a:r>
              <a:rPr lang="en-US" sz="2000" dirty="0"/>
              <a:t> at </a:t>
            </a:r>
            <a:r>
              <a:rPr lang="en-US" sz="2000" dirty="0" err="1"/>
              <a:t>BarCamp</a:t>
            </a:r>
            <a:r>
              <a:rPr lang="en-US" sz="2000" dirty="0"/>
              <a:t> NYC. It is currently headed by Timmy Wilson and maintained by a team of developers.</a:t>
            </a:r>
          </a:p>
          <a:p>
            <a:r>
              <a:rPr lang="en-US" sz="2000" dirty="0"/>
              <a:t>Nowadays, </a:t>
            </a:r>
            <a:r>
              <a:rPr lang="en-US" sz="2000" dirty="0" err="1"/>
              <a:t>jQuery</a:t>
            </a:r>
            <a:r>
              <a:rPr lang="en-US" sz="2000" dirty="0"/>
              <a:t> is widely used technology. Most of the websites are using </a:t>
            </a:r>
            <a:r>
              <a:rPr lang="en-US" sz="2000" dirty="0" err="1"/>
              <a:t>jQuery</a:t>
            </a:r>
            <a:r>
              <a:rPr lang="en-US" sz="2000" dirty="0"/>
              <a:t>.</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xmlns="" val="2235241972"/>
              </p:ext>
            </p:extLst>
          </p:nvPr>
        </p:nvGraphicFramePr>
        <p:xfrm>
          <a:off x="3124200" y="2819399"/>
          <a:ext cx="4953000" cy="4344042"/>
        </p:xfrm>
        <a:graphic>
          <a:graphicData uri="http://schemas.openxmlformats.org/drawingml/2006/table">
            <a:tbl>
              <a:tblPr/>
              <a:tblGrid>
                <a:gridCol w="2476500"/>
                <a:gridCol w="2476500"/>
              </a:tblGrid>
              <a:tr h="284423">
                <a:tc>
                  <a:txBody>
                    <a:bodyPr/>
                    <a:lstStyle/>
                    <a:p>
                      <a:pPr algn="l" fontAlgn="t"/>
                      <a:r>
                        <a:rPr lang="en-US" sz="1200" dirty="0">
                          <a:solidFill>
                            <a:srgbClr val="000000"/>
                          </a:solidFill>
                          <a:effectLst/>
                          <a:latin typeface="times new roman" panose="02020603050405020304" pitchFamily="18" charset="0"/>
                        </a:rPr>
                        <a:t>Version No.</a:t>
                      </a:r>
                    </a:p>
                  </a:txBody>
                  <a:tcPr marL="77461" marR="77461" marT="77461" marB="77461">
                    <a:lnL w="9525" cap="flat" cmpd="sng" algn="ctr">
                      <a:solidFill>
                        <a:srgbClr val="60F5A8"/>
                      </a:solidFill>
                      <a:prstDash val="solid"/>
                      <a:round/>
                      <a:headEnd type="none" w="med" len="med"/>
                      <a:tailEnd type="none" w="med" len="med"/>
                    </a:lnL>
                    <a:lnR w="9525" cap="flat" cmpd="sng" algn="ctr">
                      <a:solidFill>
                        <a:srgbClr val="60F5A8"/>
                      </a:solidFill>
                      <a:prstDash val="solid"/>
                      <a:round/>
                      <a:headEnd type="none" w="med" len="med"/>
                      <a:tailEnd type="none" w="med" len="med"/>
                    </a:lnR>
                    <a:lnT w="9525" cap="flat" cmpd="sng" algn="ctr">
                      <a:solidFill>
                        <a:srgbClr val="60F5A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200">
                          <a:solidFill>
                            <a:srgbClr val="000000"/>
                          </a:solidFill>
                          <a:effectLst/>
                          <a:latin typeface="times new roman" panose="02020603050405020304" pitchFamily="18" charset="0"/>
                        </a:rPr>
                        <a:t>Release Date</a:t>
                      </a:r>
                    </a:p>
                  </a:txBody>
                  <a:tcPr marL="77461" marR="77461" marT="77461" marB="77461">
                    <a:lnL w="9525" cap="flat" cmpd="sng" algn="ctr">
                      <a:solidFill>
                        <a:srgbClr val="60F5A8"/>
                      </a:solidFill>
                      <a:prstDash val="solid"/>
                      <a:round/>
                      <a:headEnd type="none" w="med" len="med"/>
                      <a:tailEnd type="none" w="med" len="med"/>
                    </a:lnL>
                    <a:lnR w="9525" cap="flat" cmpd="sng" algn="ctr">
                      <a:solidFill>
                        <a:srgbClr val="60F5A8"/>
                      </a:solidFill>
                      <a:prstDash val="solid"/>
                      <a:round/>
                      <a:headEnd type="none" w="med" len="med"/>
                      <a:tailEnd type="none" w="med" len="med"/>
                    </a:lnR>
                    <a:lnT w="9525" cap="flat" cmpd="sng" algn="ctr">
                      <a:solidFill>
                        <a:srgbClr val="60F5A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240941">
                <a:tc>
                  <a:txBody>
                    <a:bodyPr/>
                    <a:lstStyle/>
                    <a:p>
                      <a:pPr algn="l" fontAlgn="t"/>
                      <a:r>
                        <a:rPr lang="en-US" sz="1200">
                          <a:solidFill>
                            <a:srgbClr val="000000"/>
                          </a:solidFill>
                          <a:effectLst/>
                          <a:latin typeface="verdana" panose="020B0604030504040204" pitchFamily="34" charset="0"/>
                        </a:rPr>
                        <a:t>1.0</a:t>
                      </a:r>
                    </a:p>
                  </a:txBody>
                  <a:tcPr marL="51640" marR="51640" marT="51640" marB="516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effectLst/>
                          <a:latin typeface="verdana" panose="020B0604030504040204" pitchFamily="34" charset="0"/>
                        </a:rPr>
                        <a:t>26,August,2006</a:t>
                      </a:r>
                    </a:p>
                  </a:txBody>
                  <a:tcPr marL="51640" marR="51640" marT="51640" marB="516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240941">
                <a:tc>
                  <a:txBody>
                    <a:bodyPr/>
                    <a:lstStyle/>
                    <a:p>
                      <a:pPr algn="l" fontAlgn="t"/>
                      <a:r>
                        <a:rPr lang="en-US" sz="1200">
                          <a:solidFill>
                            <a:srgbClr val="000000"/>
                          </a:solidFill>
                          <a:effectLst/>
                          <a:latin typeface="verdana" panose="020B0604030504040204" pitchFamily="34" charset="0"/>
                        </a:rPr>
                        <a:t>1.1</a:t>
                      </a:r>
                    </a:p>
                  </a:txBody>
                  <a:tcPr marL="51640" marR="51640" marT="51640" marB="516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effectLst/>
                          <a:latin typeface="verdana" panose="020B0604030504040204" pitchFamily="34" charset="0"/>
                        </a:rPr>
                        <a:t>14,January,2007</a:t>
                      </a:r>
                    </a:p>
                  </a:txBody>
                  <a:tcPr marL="51640" marR="51640" marT="51640" marB="516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240941">
                <a:tc>
                  <a:txBody>
                    <a:bodyPr/>
                    <a:lstStyle/>
                    <a:p>
                      <a:pPr algn="l" fontAlgn="t"/>
                      <a:r>
                        <a:rPr lang="en-US" sz="1200">
                          <a:solidFill>
                            <a:srgbClr val="000000"/>
                          </a:solidFill>
                          <a:effectLst/>
                          <a:latin typeface="verdana" panose="020B0604030504040204" pitchFamily="34" charset="0"/>
                        </a:rPr>
                        <a:t>1.2</a:t>
                      </a:r>
                    </a:p>
                  </a:txBody>
                  <a:tcPr marL="51640" marR="51640" marT="51640" marB="516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effectLst/>
                          <a:latin typeface="verdana" panose="020B0604030504040204" pitchFamily="34" charset="0"/>
                        </a:rPr>
                        <a:t>10, September, 2007</a:t>
                      </a:r>
                    </a:p>
                  </a:txBody>
                  <a:tcPr marL="51640" marR="51640" marT="51640" marB="516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240941">
                <a:tc>
                  <a:txBody>
                    <a:bodyPr/>
                    <a:lstStyle/>
                    <a:p>
                      <a:pPr algn="l" fontAlgn="t"/>
                      <a:r>
                        <a:rPr lang="en-US" sz="1200">
                          <a:solidFill>
                            <a:srgbClr val="000000"/>
                          </a:solidFill>
                          <a:effectLst/>
                          <a:latin typeface="verdana" panose="020B0604030504040204" pitchFamily="34" charset="0"/>
                        </a:rPr>
                        <a:t>1.3</a:t>
                      </a:r>
                    </a:p>
                  </a:txBody>
                  <a:tcPr marL="51640" marR="51640" marT="51640" marB="516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effectLst/>
                          <a:latin typeface="verdana" panose="020B0604030504040204" pitchFamily="34" charset="0"/>
                        </a:rPr>
                        <a:t>14, January, 2009</a:t>
                      </a:r>
                    </a:p>
                  </a:txBody>
                  <a:tcPr marL="51640" marR="51640" marT="51640" marB="516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240941">
                <a:tc>
                  <a:txBody>
                    <a:bodyPr/>
                    <a:lstStyle/>
                    <a:p>
                      <a:pPr algn="l" fontAlgn="t"/>
                      <a:r>
                        <a:rPr lang="en-US" sz="1200">
                          <a:solidFill>
                            <a:srgbClr val="000000"/>
                          </a:solidFill>
                          <a:effectLst/>
                          <a:latin typeface="verdana" panose="020B0604030504040204" pitchFamily="34" charset="0"/>
                        </a:rPr>
                        <a:t>1.4</a:t>
                      </a:r>
                    </a:p>
                  </a:txBody>
                  <a:tcPr marL="51640" marR="51640" marT="51640" marB="516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effectLst/>
                          <a:latin typeface="verdana" panose="020B0604030504040204" pitchFamily="34" charset="0"/>
                        </a:rPr>
                        <a:t>14, January, 2010</a:t>
                      </a:r>
                    </a:p>
                  </a:txBody>
                  <a:tcPr marL="51640" marR="51640" marT="51640" marB="516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240941">
                <a:tc>
                  <a:txBody>
                    <a:bodyPr/>
                    <a:lstStyle/>
                    <a:p>
                      <a:pPr algn="l" fontAlgn="t"/>
                      <a:r>
                        <a:rPr lang="en-US" sz="1200">
                          <a:solidFill>
                            <a:srgbClr val="000000"/>
                          </a:solidFill>
                          <a:effectLst/>
                          <a:latin typeface="verdana" panose="020B0604030504040204" pitchFamily="34" charset="0"/>
                        </a:rPr>
                        <a:t>1.5</a:t>
                      </a:r>
                    </a:p>
                  </a:txBody>
                  <a:tcPr marL="51640" marR="51640" marT="51640" marB="516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effectLst/>
                          <a:latin typeface="verdana" panose="020B0604030504040204" pitchFamily="34" charset="0"/>
                        </a:rPr>
                        <a:t>31, January, 2011</a:t>
                      </a:r>
                    </a:p>
                  </a:txBody>
                  <a:tcPr marL="51640" marR="51640" marT="51640" marB="516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240941">
                <a:tc>
                  <a:txBody>
                    <a:bodyPr/>
                    <a:lstStyle/>
                    <a:p>
                      <a:pPr algn="l" fontAlgn="t"/>
                      <a:r>
                        <a:rPr lang="en-US" sz="1200">
                          <a:solidFill>
                            <a:srgbClr val="000000"/>
                          </a:solidFill>
                          <a:effectLst/>
                          <a:latin typeface="verdana" panose="020B0604030504040204" pitchFamily="34" charset="0"/>
                        </a:rPr>
                        <a:t>1.6</a:t>
                      </a:r>
                    </a:p>
                  </a:txBody>
                  <a:tcPr marL="51640" marR="51640" marT="51640" marB="516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effectLst/>
                          <a:latin typeface="verdana" panose="020B0604030504040204" pitchFamily="34" charset="0"/>
                        </a:rPr>
                        <a:t>3, May, 2011</a:t>
                      </a:r>
                    </a:p>
                  </a:txBody>
                  <a:tcPr marL="51640" marR="51640" marT="51640" marB="516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240941">
                <a:tc>
                  <a:txBody>
                    <a:bodyPr/>
                    <a:lstStyle/>
                    <a:p>
                      <a:pPr algn="l" fontAlgn="t"/>
                      <a:r>
                        <a:rPr lang="en-US" sz="1200">
                          <a:solidFill>
                            <a:srgbClr val="000000"/>
                          </a:solidFill>
                          <a:effectLst/>
                          <a:latin typeface="verdana" panose="020B0604030504040204" pitchFamily="34" charset="0"/>
                        </a:rPr>
                        <a:t>1.7</a:t>
                      </a:r>
                    </a:p>
                  </a:txBody>
                  <a:tcPr marL="51640" marR="51640" marT="51640" marB="516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effectLst/>
                          <a:latin typeface="verdana" panose="020B0604030504040204" pitchFamily="34" charset="0"/>
                        </a:rPr>
                        <a:t>3, November, 2011</a:t>
                      </a:r>
                    </a:p>
                  </a:txBody>
                  <a:tcPr marL="51640" marR="51640" marT="51640" marB="516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240941">
                <a:tc>
                  <a:txBody>
                    <a:bodyPr/>
                    <a:lstStyle/>
                    <a:p>
                      <a:pPr algn="l" fontAlgn="t"/>
                      <a:r>
                        <a:rPr lang="en-US" sz="1200">
                          <a:solidFill>
                            <a:srgbClr val="000000"/>
                          </a:solidFill>
                          <a:effectLst/>
                          <a:latin typeface="verdana" panose="020B0604030504040204" pitchFamily="34" charset="0"/>
                        </a:rPr>
                        <a:t>1.8</a:t>
                      </a:r>
                    </a:p>
                  </a:txBody>
                  <a:tcPr marL="51640" marR="51640" marT="51640" marB="516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effectLst/>
                          <a:latin typeface="verdana" panose="020B0604030504040204" pitchFamily="34" charset="0"/>
                        </a:rPr>
                        <a:t>9, August, 2012</a:t>
                      </a:r>
                    </a:p>
                  </a:txBody>
                  <a:tcPr marL="51640" marR="51640" marT="51640" marB="516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240941">
                <a:tc>
                  <a:txBody>
                    <a:bodyPr/>
                    <a:lstStyle/>
                    <a:p>
                      <a:pPr algn="l" fontAlgn="t"/>
                      <a:r>
                        <a:rPr lang="en-US" sz="1200">
                          <a:solidFill>
                            <a:srgbClr val="000000"/>
                          </a:solidFill>
                          <a:effectLst/>
                          <a:latin typeface="verdana" panose="020B0604030504040204" pitchFamily="34" charset="0"/>
                        </a:rPr>
                        <a:t>1.9</a:t>
                      </a:r>
                    </a:p>
                  </a:txBody>
                  <a:tcPr marL="51640" marR="51640" marT="51640" marB="516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effectLst/>
                          <a:latin typeface="verdana" panose="020B0604030504040204" pitchFamily="34" charset="0"/>
                        </a:rPr>
                        <a:t>15, January, 2013</a:t>
                      </a:r>
                    </a:p>
                  </a:txBody>
                  <a:tcPr marL="51640" marR="51640" marT="51640" marB="516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240941">
                <a:tc>
                  <a:txBody>
                    <a:bodyPr/>
                    <a:lstStyle/>
                    <a:p>
                      <a:pPr algn="l" fontAlgn="t"/>
                      <a:r>
                        <a:rPr lang="en-US" sz="1200">
                          <a:solidFill>
                            <a:srgbClr val="000000"/>
                          </a:solidFill>
                          <a:effectLst/>
                          <a:latin typeface="verdana" panose="020B0604030504040204" pitchFamily="34" charset="0"/>
                        </a:rPr>
                        <a:t>1.10</a:t>
                      </a:r>
                    </a:p>
                  </a:txBody>
                  <a:tcPr marL="51640" marR="51640" marT="51640" marB="516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effectLst/>
                          <a:latin typeface="verdana" panose="020B0604030504040204" pitchFamily="34" charset="0"/>
                        </a:rPr>
                        <a:t>24,May, 2013</a:t>
                      </a:r>
                    </a:p>
                  </a:txBody>
                  <a:tcPr marL="51640" marR="51640" marT="51640" marB="516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240941">
                <a:tc>
                  <a:txBody>
                    <a:bodyPr/>
                    <a:lstStyle/>
                    <a:p>
                      <a:pPr algn="l" fontAlgn="t"/>
                      <a:r>
                        <a:rPr lang="en-US" sz="1200">
                          <a:solidFill>
                            <a:srgbClr val="000000"/>
                          </a:solidFill>
                          <a:effectLst/>
                          <a:latin typeface="verdana" panose="020B0604030504040204" pitchFamily="34" charset="0"/>
                        </a:rPr>
                        <a:t>1.11</a:t>
                      </a:r>
                    </a:p>
                  </a:txBody>
                  <a:tcPr marL="51640" marR="51640" marT="51640" marB="516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effectLst/>
                          <a:latin typeface="verdana" panose="020B0604030504040204" pitchFamily="34" charset="0"/>
                        </a:rPr>
                        <a:t>24, January, 2014</a:t>
                      </a:r>
                    </a:p>
                  </a:txBody>
                  <a:tcPr marL="51640" marR="51640" marT="51640" marB="516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240941">
                <a:tc>
                  <a:txBody>
                    <a:bodyPr/>
                    <a:lstStyle/>
                    <a:p>
                      <a:pPr algn="l" fontAlgn="t"/>
                      <a:r>
                        <a:rPr lang="en-US" sz="1200">
                          <a:solidFill>
                            <a:srgbClr val="000000"/>
                          </a:solidFill>
                          <a:effectLst/>
                          <a:latin typeface="verdana" panose="020B0604030504040204" pitchFamily="34" charset="0"/>
                        </a:rPr>
                        <a:t>2.0</a:t>
                      </a:r>
                    </a:p>
                  </a:txBody>
                  <a:tcPr marL="51640" marR="51640" marT="51640" marB="516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effectLst/>
                          <a:latin typeface="verdana" panose="020B0604030504040204" pitchFamily="34" charset="0"/>
                        </a:rPr>
                        <a:t>18, April, 2013</a:t>
                      </a:r>
                    </a:p>
                  </a:txBody>
                  <a:tcPr marL="51640" marR="51640" marT="51640" marB="516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240941">
                <a:tc>
                  <a:txBody>
                    <a:bodyPr/>
                    <a:lstStyle/>
                    <a:p>
                      <a:pPr algn="l" fontAlgn="t"/>
                      <a:r>
                        <a:rPr lang="en-US" sz="1200">
                          <a:solidFill>
                            <a:srgbClr val="000000"/>
                          </a:solidFill>
                          <a:effectLst/>
                          <a:latin typeface="verdana" panose="020B0604030504040204" pitchFamily="34" charset="0"/>
                        </a:rPr>
                        <a:t>2.1</a:t>
                      </a:r>
                    </a:p>
                  </a:txBody>
                  <a:tcPr marL="51640" marR="51640" marT="51640" marB="516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dirty="0">
                          <a:solidFill>
                            <a:srgbClr val="000000"/>
                          </a:solidFill>
                          <a:effectLst/>
                          <a:latin typeface="verdana" panose="020B0604030504040204" pitchFamily="34" charset="0"/>
                        </a:rPr>
                        <a:t>24, January, 2014</a:t>
                      </a:r>
                    </a:p>
                  </a:txBody>
                  <a:tcPr marL="51640" marR="51640" marT="51640" marB="516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xmlns="" val="57747826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3826" y="792480"/>
            <a:ext cx="8229600" cy="731520"/>
          </a:xfrm>
        </p:spPr>
        <p:txBody>
          <a:bodyPr>
            <a:normAutofit fontScale="90000"/>
          </a:bodyPr>
          <a:lstStyle/>
          <a:p>
            <a:pPr algn="ctr"/>
            <a:r>
              <a:rPr lang="en-US" sz="3200" dirty="0" err="1">
                <a:latin typeface="+mn-lt"/>
              </a:rPr>
              <a:t>jQuery</a:t>
            </a:r>
            <a:r>
              <a:rPr lang="en-US" sz="3200" dirty="0">
                <a:latin typeface="+mn-lt"/>
              </a:rPr>
              <a:t> Get Started</a:t>
            </a:r>
            <a:br>
              <a:rPr lang="en-US" sz="3200" dirty="0">
                <a:latin typeface="+mn-lt"/>
              </a:rPr>
            </a:br>
            <a:endParaRPr lang="en-US" sz="3200" dirty="0">
              <a:latin typeface="+mn-lt"/>
            </a:endParaRPr>
          </a:p>
        </p:txBody>
      </p:sp>
      <p:sp>
        <p:nvSpPr>
          <p:cNvPr id="3" name="Content Placeholder 2"/>
          <p:cNvSpPr>
            <a:spLocks noGrp="1"/>
          </p:cNvSpPr>
          <p:nvPr>
            <p:ph idx="1"/>
          </p:nvPr>
        </p:nvSpPr>
        <p:spPr>
          <a:xfrm>
            <a:off x="463826" y="1194682"/>
            <a:ext cx="8229600" cy="5663317"/>
          </a:xfrm>
        </p:spPr>
        <p:txBody>
          <a:bodyPr/>
          <a:lstStyle/>
          <a:p>
            <a:pPr marL="0" indent="0">
              <a:buNone/>
            </a:pPr>
            <a:r>
              <a:rPr lang="en-US" sz="2000" b="1" dirty="0"/>
              <a:t>Adding </a:t>
            </a:r>
            <a:r>
              <a:rPr lang="en-US" sz="2000" b="1" dirty="0" err="1"/>
              <a:t>jQuery</a:t>
            </a:r>
            <a:r>
              <a:rPr lang="en-US" sz="2000" b="1" dirty="0"/>
              <a:t> to </a:t>
            </a:r>
            <a:r>
              <a:rPr lang="en-US" sz="2000" b="1" dirty="0" smtClean="0"/>
              <a:t>our </a:t>
            </a:r>
            <a:r>
              <a:rPr lang="en-US" sz="2000" b="1" dirty="0"/>
              <a:t>Web </a:t>
            </a:r>
            <a:r>
              <a:rPr lang="en-US" sz="2000" b="1" dirty="0" smtClean="0"/>
              <a:t>Pages:</a:t>
            </a:r>
          </a:p>
          <a:p>
            <a:r>
              <a:rPr lang="en-US" sz="2000" dirty="0"/>
              <a:t>Download the </a:t>
            </a:r>
            <a:r>
              <a:rPr lang="en-US" sz="2000" dirty="0" err="1"/>
              <a:t>jQuery</a:t>
            </a:r>
            <a:r>
              <a:rPr lang="en-US" sz="2000" dirty="0"/>
              <a:t> </a:t>
            </a:r>
            <a:r>
              <a:rPr lang="en-US" sz="2000" dirty="0" smtClean="0"/>
              <a:t>library</a:t>
            </a:r>
            <a:endParaRPr lang="en-US" sz="2000" dirty="0"/>
          </a:p>
          <a:p>
            <a:r>
              <a:rPr lang="en-US" sz="2000" dirty="0"/>
              <a:t>Include </a:t>
            </a:r>
            <a:r>
              <a:rPr lang="en-US" sz="2000" dirty="0" err="1"/>
              <a:t>jQuery</a:t>
            </a:r>
            <a:r>
              <a:rPr lang="en-US" sz="2000" dirty="0"/>
              <a:t> from </a:t>
            </a:r>
            <a:r>
              <a:rPr lang="en-US" sz="2000" dirty="0" smtClean="0"/>
              <a:t>a CDN, </a:t>
            </a:r>
            <a:r>
              <a:rPr lang="en-US" sz="2000" dirty="0"/>
              <a:t>like </a:t>
            </a:r>
            <a:r>
              <a:rPr lang="en-US" sz="2000" dirty="0" err="1"/>
              <a:t>Googlefrom</a:t>
            </a:r>
            <a:r>
              <a:rPr lang="en-US" sz="2000" dirty="0"/>
              <a:t> jQuery.com</a:t>
            </a:r>
          </a:p>
          <a:p>
            <a:pPr marL="0" indent="0">
              <a:buNone/>
            </a:pPr>
            <a:r>
              <a:rPr lang="en-US" sz="2000" b="1" dirty="0"/>
              <a:t>Downloading </a:t>
            </a:r>
            <a:r>
              <a:rPr lang="en-US" sz="2000" b="1" dirty="0" err="1" smtClean="0"/>
              <a:t>jQuery</a:t>
            </a:r>
            <a:r>
              <a:rPr lang="en-US" sz="2000" b="1" dirty="0" smtClean="0"/>
              <a:t>:</a:t>
            </a:r>
          </a:p>
          <a:p>
            <a:r>
              <a:rPr lang="en-US" sz="2000" dirty="0"/>
              <a:t>Production version - this is for your live website because it has been minified and compressed</a:t>
            </a:r>
          </a:p>
          <a:p>
            <a:r>
              <a:rPr lang="en-US" sz="2000" dirty="0"/>
              <a:t>Development version - this is for testing and development (uncompressed and readable code</a:t>
            </a:r>
            <a:r>
              <a:rPr lang="en-US" sz="2000" dirty="0" smtClean="0"/>
              <a:t>)</a:t>
            </a:r>
          </a:p>
          <a:p>
            <a:r>
              <a:rPr lang="en-US" sz="2000" dirty="0"/>
              <a:t>Both versions can be downloaded from </a:t>
            </a:r>
            <a:r>
              <a:rPr lang="en-US" sz="2000" dirty="0">
                <a:hlinkClick r:id="rId2"/>
              </a:rPr>
              <a:t>jQuery.com</a:t>
            </a:r>
            <a:r>
              <a:rPr lang="en-US" sz="2000" dirty="0" smtClean="0"/>
              <a:t>.</a:t>
            </a:r>
          </a:p>
          <a:p>
            <a:r>
              <a:rPr lang="en-US" sz="2000" dirty="0" smtClean="0"/>
              <a:t>The </a:t>
            </a:r>
            <a:r>
              <a:rPr lang="en-US" sz="2000" dirty="0" err="1" smtClean="0"/>
              <a:t>jQuery</a:t>
            </a:r>
            <a:r>
              <a:rPr lang="en-US" sz="2000" dirty="0" smtClean="0"/>
              <a:t> is a single </a:t>
            </a:r>
            <a:r>
              <a:rPr lang="en-US" sz="2000" dirty="0" err="1" smtClean="0"/>
              <a:t>javascript</a:t>
            </a:r>
            <a:r>
              <a:rPr lang="en-US" sz="2000" dirty="0" smtClean="0"/>
              <a:t> </a:t>
            </a:r>
            <a:r>
              <a:rPr lang="en-US" sz="2000" dirty="0" err="1" smtClean="0"/>
              <a:t>file,and</a:t>
            </a:r>
            <a:r>
              <a:rPr lang="en-US" sz="2000" dirty="0" smtClean="0"/>
              <a:t> we references it with the HTML &lt;script&gt; tag.</a:t>
            </a:r>
          </a:p>
          <a:p>
            <a:r>
              <a:rPr lang="en-US" sz="2000" dirty="0"/>
              <a:t>&lt;head&gt;</a:t>
            </a:r>
            <a:br>
              <a:rPr lang="en-US" sz="2000" dirty="0"/>
            </a:br>
            <a:r>
              <a:rPr lang="en-US" sz="2000" dirty="0"/>
              <a:t>&lt;script </a:t>
            </a:r>
            <a:r>
              <a:rPr lang="en-US" sz="2000" dirty="0" err="1"/>
              <a:t>src</a:t>
            </a:r>
            <a:r>
              <a:rPr lang="en-US" sz="2000" dirty="0"/>
              <a:t>="jquery-3.5.1.min.js"&gt;&lt;/script&gt;</a:t>
            </a:r>
            <a:br>
              <a:rPr lang="en-US" sz="2000" dirty="0"/>
            </a:br>
            <a:r>
              <a:rPr lang="en-US" sz="2000" dirty="0"/>
              <a:t>&lt;/head&gt;</a:t>
            </a:r>
            <a:endParaRPr lang="en-US" sz="2000" dirty="0" smtClean="0"/>
          </a:p>
          <a:p>
            <a:pPr marL="0" indent="0">
              <a:buNone/>
            </a:pPr>
            <a:endParaRPr lang="en-US" sz="2000" dirty="0"/>
          </a:p>
          <a:p>
            <a:pPr marL="0" indent="0">
              <a:buNone/>
            </a:pPr>
            <a:endParaRPr lang="en-US" b="1" dirty="0"/>
          </a:p>
          <a:p>
            <a:pPr marL="0" indent="0">
              <a:buNone/>
            </a:pPr>
            <a:endParaRPr lang="en-US" b="1" dirty="0"/>
          </a:p>
        </p:txBody>
      </p:sp>
    </p:spTree>
    <p:extLst>
      <p:ext uri="{BB962C8B-B14F-4D97-AF65-F5344CB8AC3E}">
        <p14:creationId xmlns:p14="http://schemas.microsoft.com/office/powerpoint/2010/main" xmlns="" val="3785831341"/>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fontScale="90000"/>
          </a:bodyPr>
          <a:lstStyle/>
          <a:p>
            <a:pPr algn="ctr"/>
            <a:r>
              <a:rPr lang="en-US" sz="2800" dirty="0" err="1">
                <a:latin typeface="+mn-lt"/>
              </a:rPr>
              <a:t>jQuery</a:t>
            </a:r>
            <a:r>
              <a:rPr lang="en-US" sz="2800" dirty="0">
                <a:latin typeface="+mn-lt"/>
              </a:rPr>
              <a:t> CDN</a:t>
            </a:r>
            <a:br>
              <a:rPr lang="en-US" sz="2800" dirty="0">
                <a:latin typeface="+mn-lt"/>
              </a:rPr>
            </a:br>
            <a:endParaRPr lang="en-US" sz="2800" dirty="0">
              <a:latin typeface="+mn-lt"/>
            </a:endParaRPr>
          </a:p>
        </p:txBody>
      </p:sp>
      <p:sp>
        <p:nvSpPr>
          <p:cNvPr id="3" name="Content Placeholder 2"/>
          <p:cNvSpPr>
            <a:spLocks noGrp="1"/>
          </p:cNvSpPr>
          <p:nvPr>
            <p:ph idx="1"/>
          </p:nvPr>
        </p:nvSpPr>
        <p:spPr>
          <a:xfrm>
            <a:off x="457200" y="1295400"/>
            <a:ext cx="8229600" cy="5029200"/>
          </a:xfrm>
        </p:spPr>
        <p:txBody>
          <a:bodyPr/>
          <a:lstStyle/>
          <a:p>
            <a:r>
              <a:rPr lang="en-US" dirty="0"/>
              <a:t>If </a:t>
            </a:r>
            <a:r>
              <a:rPr lang="en-US" dirty="0" smtClean="0"/>
              <a:t>we  </a:t>
            </a:r>
            <a:r>
              <a:rPr lang="en-US" dirty="0"/>
              <a:t>don't want to download and host </a:t>
            </a:r>
            <a:r>
              <a:rPr lang="en-US" dirty="0" err="1"/>
              <a:t>jQuery</a:t>
            </a:r>
            <a:r>
              <a:rPr lang="en-US" dirty="0"/>
              <a:t> </a:t>
            </a:r>
            <a:r>
              <a:rPr lang="en-US" dirty="0" err="1" smtClean="0"/>
              <a:t>ourself</a:t>
            </a:r>
            <a:r>
              <a:rPr lang="en-US" dirty="0" smtClean="0"/>
              <a:t>, we </a:t>
            </a:r>
            <a:r>
              <a:rPr lang="en-US" dirty="0"/>
              <a:t>can include it from a CDN (Content Delivery Network</a:t>
            </a:r>
            <a:r>
              <a:rPr lang="en-US" dirty="0" smtClean="0"/>
              <a:t>).</a:t>
            </a:r>
          </a:p>
          <a:p>
            <a:pPr marL="0" indent="0">
              <a:buNone/>
            </a:pPr>
            <a:r>
              <a:rPr lang="en-US" b="1" dirty="0"/>
              <a:t>Google CDN</a:t>
            </a:r>
            <a:r>
              <a:rPr lang="en-US" b="1" dirty="0" smtClean="0"/>
              <a:t>:</a:t>
            </a:r>
          </a:p>
          <a:p>
            <a:r>
              <a:rPr lang="en-US" dirty="0"/>
              <a:t>&lt;head&gt;</a:t>
            </a:r>
            <a:br>
              <a:rPr lang="en-US" dirty="0"/>
            </a:br>
            <a:r>
              <a:rPr lang="en-US" dirty="0"/>
              <a:t>&lt;script </a:t>
            </a:r>
            <a:r>
              <a:rPr lang="en-US" dirty="0" err="1"/>
              <a:t>src</a:t>
            </a:r>
            <a:r>
              <a:rPr lang="en-US" dirty="0"/>
              <a:t>="https://ajax.googleapis.com/</a:t>
            </a:r>
            <a:r>
              <a:rPr lang="en-US" dirty="0" err="1"/>
              <a:t>ajax</a:t>
            </a:r>
            <a:r>
              <a:rPr lang="en-US" dirty="0"/>
              <a:t>/libs/</a:t>
            </a:r>
            <a:r>
              <a:rPr lang="en-US" dirty="0" err="1"/>
              <a:t>jquery</a:t>
            </a:r>
            <a:r>
              <a:rPr lang="en-US" dirty="0"/>
              <a:t>/3.5.1/jquery.min.js"&gt;&lt;/script&gt;</a:t>
            </a:r>
            <a:br>
              <a:rPr lang="en-US" dirty="0"/>
            </a:br>
            <a:r>
              <a:rPr lang="en-US" dirty="0"/>
              <a:t>&lt;/head&gt;</a:t>
            </a:r>
            <a:endParaRPr lang="en-US" b="1" dirty="0"/>
          </a:p>
          <a:p>
            <a:endParaRPr lang="en-US" dirty="0"/>
          </a:p>
        </p:txBody>
      </p:sp>
    </p:spTree>
    <p:extLst>
      <p:ext uri="{BB962C8B-B14F-4D97-AF65-F5344CB8AC3E}">
        <p14:creationId xmlns:p14="http://schemas.microsoft.com/office/powerpoint/2010/main" xmlns="" val="1884167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8229600" cy="5410200"/>
          </a:xfrm>
        </p:spPr>
        <p:txBody>
          <a:bodyPr>
            <a:normAutofit fontScale="92500" lnSpcReduction="20000"/>
          </a:bodyPr>
          <a:lstStyle/>
          <a:p>
            <a:r>
              <a:rPr lang="en-US" b="1" u="sng" dirty="0"/>
              <a:t>Using </a:t>
            </a:r>
            <a:r>
              <a:rPr lang="en-US" b="1" u="sng" dirty="0" err="1"/>
              <a:t>document.write</a:t>
            </a:r>
            <a:r>
              <a:rPr lang="en-US" b="1" u="sng" dirty="0" smtClean="0"/>
              <a:t>():</a:t>
            </a:r>
            <a:endParaRPr lang="en-US" b="1" u="sng" dirty="0"/>
          </a:p>
          <a:p>
            <a:pPr marL="0" indent="0">
              <a:buNone/>
            </a:pPr>
            <a:r>
              <a:rPr lang="en-US" dirty="0"/>
              <a:t>&lt;!DOCTYPE html&gt;</a:t>
            </a:r>
          </a:p>
          <a:p>
            <a:pPr marL="0" indent="0">
              <a:buNone/>
            </a:pPr>
            <a:r>
              <a:rPr lang="en-US" dirty="0"/>
              <a:t>&lt;html&gt;</a:t>
            </a:r>
          </a:p>
          <a:p>
            <a:pPr marL="0" indent="0">
              <a:buNone/>
            </a:pPr>
            <a:r>
              <a:rPr lang="en-US" dirty="0"/>
              <a:t>&lt;body&gt;</a:t>
            </a:r>
          </a:p>
          <a:p>
            <a:pPr marL="0" indent="0">
              <a:buNone/>
            </a:pPr>
            <a:r>
              <a:rPr lang="en-US" dirty="0" smtClean="0"/>
              <a:t>&lt;h2&gt;My First Web Page&lt;/h2&gt;</a:t>
            </a:r>
          </a:p>
          <a:p>
            <a:pPr marL="0" indent="0">
              <a:buNone/>
            </a:pPr>
            <a:r>
              <a:rPr lang="en-US" dirty="0" smtClean="0"/>
              <a:t>&lt;</a:t>
            </a:r>
            <a:r>
              <a:rPr lang="en-US" dirty="0"/>
              <a:t>p&gt;My first paragraph.&lt;/p</a:t>
            </a:r>
            <a:r>
              <a:rPr lang="en-US" dirty="0" smtClean="0"/>
              <a:t>&gt;</a:t>
            </a:r>
            <a:endParaRPr lang="en-US" dirty="0"/>
          </a:p>
          <a:p>
            <a:pPr marL="0" indent="0">
              <a:buNone/>
            </a:pPr>
            <a:r>
              <a:rPr lang="en-US" dirty="0"/>
              <a:t>&lt;p&gt;Never call </a:t>
            </a:r>
            <a:r>
              <a:rPr lang="en-US" dirty="0" err="1"/>
              <a:t>document.write</a:t>
            </a:r>
            <a:r>
              <a:rPr lang="en-US" dirty="0"/>
              <a:t> after the document has finished loading.</a:t>
            </a:r>
          </a:p>
          <a:p>
            <a:pPr marL="0" indent="0">
              <a:buNone/>
            </a:pPr>
            <a:r>
              <a:rPr lang="en-US" dirty="0"/>
              <a:t>It will overwrite the whole document.&lt;/p</a:t>
            </a:r>
            <a:r>
              <a:rPr lang="en-US" dirty="0" smtClean="0"/>
              <a:t>&gt;</a:t>
            </a:r>
            <a:endParaRPr lang="en-US" dirty="0"/>
          </a:p>
          <a:p>
            <a:pPr marL="0" indent="0">
              <a:buNone/>
            </a:pPr>
            <a:r>
              <a:rPr lang="en-US" dirty="0"/>
              <a:t>&lt;script&gt;</a:t>
            </a:r>
          </a:p>
          <a:p>
            <a:pPr marL="0" indent="0">
              <a:buNone/>
            </a:pPr>
            <a:r>
              <a:rPr lang="en-US" dirty="0" err="1"/>
              <a:t>document.write</a:t>
            </a:r>
            <a:r>
              <a:rPr lang="en-US" dirty="0"/>
              <a:t>(5 + 6);</a:t>
            </a:r>
          </a:p>
          <a:p>
            <a:pPr marL="0" indent="0">
              <a:buNone/>
            </a:pPr>
            <a:r>
              <a:rPr lang="en-US" dirty="0"/>
              <a:t>&lt;/script</a:t>
            </a:r>
            <a:r>
              <a:rPr lang="en-US" dirty="0" smtClean="0"/>
              <a:t>&gt;</a:t>
            </a:r>
            <a:endParaRPr lang="en-US" dirty="0"/>
          </a:p>
          <a:p>
            <a:pPr marL="0" indent="0">
              <a:buNone/>
            </a:pPr>
            <a:r>
              <a:rPr lang="en-US" dirty="0"/>
              <a:t>&lt;/body&gt;</a:t>
            </a:r>
          </a:p>
          <a:p>
            <a:pPr marL="0" indent="0">
              <a:buNone/>
            </a:pPr>
            <a:r>
              <a:rPr lang="en-US" dirty="0"/>
              <a:t>&lt;/html&gt; </a:t>
            </a:r>
          </a:p>
          <a:p>
            <a:endParaRPr lang="en-US" dirty="0"/>
          </a:p>
        </p:txBody>
      </p:sp>
    </p:spTree>
    <p:extLst>
      <p:ext uri="{BB962C8B-B14F-4D97-AF65-F5344CB8AC3E}">
        <p14:creationId xmlns:p14="http://schemas.microsoft.com/office/powerpoint/2010/main" xmlns="" val="5343250"/>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pPr algn="ctr"/>
            <a:r>
              <a:rPr lang="en-US" dirty="0" err="1"/>
              <a:t>jQuery</a:t>
            </a:r>
            <a:r>
              <a:rPr lang="en-US" dirty="0"/>
              <a:t> Syntax</a:t>
            </a:r>
            <a:br>
              <a:rPr lang="en-US" dirty="0"/>
            </a:br>
            <a:endParaRPr lang="en-US" dirty="0"/>
          </a:p>
        </p:txBody>
      </p:sp>
      <p:sp>
        <p:nvSpPr>
          <p:cNvPr id="3" name="Content Placeholder 2"/>
          <p:cNvSpPr>
            <a:spLocks noGrp="1"/>
          </p:cNvSpPr>
          <p:nvPr>
            <p:ph idx="1"/>
          </p:nvPr>
        </p:nvSpPr>
        <p:spPr>
          <a:xfrm>
            <a:off x="102704" y="704088"/>
            <a:ext cx="8229600" cy="6306311"/>
          </a:xfrm>
        </p:spPr>
        <p:txBody>
          <a:bodyPr>
            <a:normAutofit fontScale="92500" lnSpcReduction="10000"/>
          </a:bodyPr>
          <a:lstStyle/>
          <a:p>
            <a:r>
              <a:rPr lang="en-US" sz="1700" dirty="0"/>
              <a:t>The </a:t>
            </a:r>
            <a:r>
              <a:rPr lang="en-US" sz="1700" dirty="0" err="1"/>
              <a:t>jQuery</a:t>
            </a:r>
            <a:r>
              <a:rPr lang="en-US" sz="1700" dirty="0"/>
              <a:t> syntax is tailor-made for </a:t>
            </a:r>
            <a:r>
              <a:rPr lang="en-US" sz="1700" b="1" dirty="0"/>
              <a:t>selecting</a:t>
            </a:r>
            <a:r>
              <a:rPr lang="en-US" sz="1700" dirty="0"/>
              <a:t> HTML elements and performing some </a:t>
            </a:r>
            <a:r>
              <a:rPr lang="en-US" sz="1700" b="1" dirty="0"/>
              <a:t>action</a:t>
            </a:r>
            <a:r>
              <a:rPr lang="en-US" sz="1700" dirty="0"/>
              <a:t> on the element(s</a:t>
            </a:r>
            <a:r>
              <a:rPr lang="en-US" sz="1700" dirty="0" smtClean="0"/>
              <a:t>).</a:t>
            </a:r>
          </a:p>
          <a:p>
            <a:pPr marL="0" indent="0">
              <a:buNone/>
            </a:pPr>
            <a:r>
              <a:rPr lang="en-US" sz="1700" b="1" dirty="0"/>
              <a:t>Basic syntax is</a:t>
            </a:r>
            <a:r>
              <a:rPr lang="en-US" sz="1700" dirty="0"/>
              <a:t>: </a:t>
            </a:r>
            <a:r>
              <a:rPr lang="en-US" sz="1700" b="1" dirty="0"/>
              <a:t>$(</a:t>
            </a:r>
            <a:r>
              <a:rPr lang="en-US" sz="1700" b="1" i="1" dirty="0"/>
              <a:t>selector</a:t>
            </a:r>
            <a:r>
              <a:rPr lang="en-US" sz="1700" b="1" dirty="0"/>
              <a:t>).</a:t>
            </a:r>
            <a:r>
              <a:rPr lang="en-US" sz="1700" b="1" i="1" dirty="0"/>
              <a:t>action</a:t>
            </a:r>
            <a:r>
              <a:rPr lang="en-US" sz="1700" b="1" dirty="0"/>
              <a:t>()</a:t>
            </a:r>
            <a:endParaRPr lang="en-US" sz="1700" dirty="0"/>
          </a:p>
          <a:p>
            <a:r>
              <a:rPr lang="en-US" sz="1700" dirty="0"/>
              <a:t>A $ sign to define/access </a:t>
            </a:r>
            <a:r>
              <a:rPr lang="en-US" sz="1700" dirty="0" err="1"/>
              <a:t>jQuery</a:t>
            </a:r>
            <a:endParaRPr lang="en-US" sz="1700" dirty="0"/>
          </a:p>
          <a:p>
            <a:r>
              <a:rPr lang="en-US" sz="1700" dirty="0"/>
              <a:t>A (</a:t>
            </a:r>
            <a:r>
              <a:rPr lang="en-US" sz="1700" i="1" dirty="0"/>
              <a:t>selector</a:t>
            </a:r>
            <a:r>
              <a:rPr lang="en-US" sz="1700" dirty="0"/>
              <a:t>) to "query (or find)" HTML elements</a:t>
            </a:r>
          </a:p>
          <a:p>
            <a:r>
              <a:rPr lang="en-US" sz="1700" dirty="0"/>
              <a:t>A </a:t>
            </a:r>
            <a:r>
              <a:rPr lang="en-US" sz="1700" dirty="0" err="1"/>
              <a:t>jQuery</a:t>
            </a:r>
            <a:r>
              <a:rPr lang="en-US" sz="1700" dirty="0"/>
              <a:t> </a:t>
            </a:r>
            <a:r>
              <a:rPr lang="en-US" sz="1700" i="1" dirty="0"/>
              <a:t>action</a:t>
            </a:r>
            <a:r>
              <a:rPr lang="en-US" sz="1700" dirty="0"/>
              <a:t>() to be performed on the element(s</a:t>
            </a:r>
            <a:r>
              <a:rPr lang="en-US" sz="1700" dirty="0" smtClean="0"/>
              <a:t>)</a:t>
            </a:r>
          </a:p>
          <a:p>
            <a:pPr marL="0" lvl="0" indent="0">
              <a:buNone/>
            </a:pPr>
            <a:r>
              <a:rPr lang="en-US" sz="1700" b="1" dirty="0" smtClean="0"/>
              <a:t>Examples:  </a:t>
            </a:r>
            <a:r>
              <a:rPr lang="en-US" sz="1700" dirty="0">
                <a:solidFill>
                  <a:srgbClr val="DC143C"/>
                </a:solidFill>
                <a:latin typeface="Consolas" panose="020B0609020204030204" pitchFamily="49" charset="0"/>
              </a:rPr>
              <a:t>$(this).hide()</a:t>
            </a:r>
            <a:r>
              <a:rPr lang="en-US" sz="1700" dirty="0">
                <a:solidFill>
                  <a:srgbClr val="000000"/>
                </a:solidFill>
                <a:latin typeface="Verdana" panose="020B0604030504040204" pitchFamily="34" charset="0"/>
              </a:rPr>
              <a:t> - hides the current element.</a:t>
            </a:r>
            <a:r>
              <a:rPr lang="en-US" sz="1700" dirty="0"/>
              <a:t> </a:t>
            </a:r>
            <a:endParaRPr lang="en-US" sz="1700" dirty="0" smtClean="0"/>
          </a:p>
          <a:p>
            <a:pPr marL="0" lvl="0" indent="0">
              <a:buNone/>
            </a:pPr>
            <a:r>
              <a:rPr lang="en-US" sz="1700" dirty="0" smtClean="0">
                <a:solidFill>
                  <a:srgbClr val="DC143C"/>
                </a:solidFill>
                <a:latin typeface="Consolas" panose="020B0609020204030204" pitchFamily="49" charset="0"/>
              </a:rPr>
              <a:t>                 $("</a:t>
            </a:r>
            <a:r>
              <a:rPr lang="en-US" sz="1700" dirty="0">
                <a:solidFill>
                  <a:srgbClr val="DC143C"/>
                </a:solidFill>
                <a:latin typeface="Consolas" panose="020B0609020204030204" pitchFamily="49" charset="0"/>
              </a:rPr>
              <a:t>p").hide()</a:t>
            </a:r>
            <a:r>
              <a:rPr lang="en-US" sz="1700" dirty="0">
                <a:solidFill>
                  <a:srgbClr val="000000"/>
                </a:solidFill>
                <a:latin typeface="Verdana" panose="020B0604030504040204" pitchFamily="34" charset="0"/>
              </a:rPr>
              <a:t> - hides all &lt;p&gt; </a:t>
            </a:r>
            <a:r>
              <a:rPr lang="en-US" sz="1700" dirty="0" smtClean="0">
                <a:solidFill>
                  <a:srgbClr val="000000"/>
                </a:solidFill>
                <a:latin typeface="Verdana" panose="020B0604030504040204" pitchFamily="34" charset="0"/>
              </a:rPr>
              <a:t>elements</a:t>
            </a:r>
          </a:p>
          <a:p>
            <a:pPr marL="0" indent="0">
              <a:buNone/>
            </a:pPr>
            <a:r>
              <a:rPr lang="en-US" sz="1700" dirty="0">
                <a:solidFill>
                  <a:srgbClr val="000000"/>
                </a:solidFill>
                <a:latin typeface="Verdana" panose="020B0604030504040204" pitchFamily="34" charset="0"/>
              </a:rPr>
              <a:t> </a:t>
            </a:r>
            <a:r>
              <a:rPr lang="en-US" sz="1700" dirty="0" smtClean="0">
                <a:solidFill>
                  <a:srgbClr val="000000"/>
                </a:solidFill>
                <a:latin typeface="Verdana" panose="020B0604030504040204" pitchFamily="34" charset="0"/>
              </a:rPr>
              <a:t>                          </a:t>
            </a:r>
            <a:r>
              <a:rPr lang="en-US" sz="1700" dirty="0">
                <a:solidFill>
                  <a:srgbClr val="DC143C"/>
                </a:solidFill>
                <a:latin typeface="Consolas" panose="020B0609020204030204" pitchFamily="49" charset="0"/>
              </a:rPr>
              <a:t>$(".test").hide()</a:t>
            </a:r>
            <a:r>
              <a:rPr lang="en-US" sz="1700" dirty="0">
                <a:solidFill>
                  <a:srgbClr val="000000"/>
                </a:solidFill>
                <a:latin typeface="Verdana" panose="020B0604030504040204" pitchFamily="34" charset="0"/>
              </a:rPr>
              <a:t> - hides all elements with class="test".</a:t>
            </a:r>
            <a:r>
              <a:rPr lang="en-US" sz="1700" dirty="0"/>
              <a:t> </a:t>
            </a:r>
            <a:endParaRPr lang="en-US" sz="1700" dirty="0" smtClean="0"/>
          </a:p>
          <a:p>
            <a:pPr marL="0" lvl="0" indent="0">
              <a:buNone/>
            </a:pPr>
            <a:r>
              <a:rPr lang="en-US" sz="1700" dirty="0" smtClean="0">
                <a:solidFill>
                  <a:srgbClr val="DC143C"/>
                </a:solidFill>
                <a:latin typeface="Consolas" panose="020B0609020204030204" pitchFamily="49" charset="0"/>
              </a:rPr>
              <a:t>                        $("#</a:t>
            </a:r>
            <a:r>
              <a:rPr lang="en-US" sz="1700" dirty="0">
                <a:solidFill>
                  <a:srgbClr val="DC143C"/>
                </a:solidFill>
                <a:latin typeface="Consolas" panose="020B0609020204030204" pitchFamily="49" charset="0"/>
              </a:rPr>
              <a:t>test").hide()</a:t>
            </a:r>
            <a:r>
              <a:rPr lang="en-US" sz="1700" dirty="0">
                <a:solidFill>
                  <a:srgbClr val="000000"/>
                </a:solidFill>
                <a:latin typeface="Verdana" panose="020B0604030504040204" pitchFamily="34" charset="0"/>
              </a:rPr>
              <a:t> - hides the element with id="test".</a:t>
            </a:r>
            <a:r>
              <a:rPr lang="en-US" sz="1700" dirty="0"/>
              <a:t> </a:t>
            </a:r>
            <a:endParaRPr lang="en-US" sz="1700" dirty="0">
              <a:latin typeface="Arial" panose="020B0604020202020204" pitchFamily="34" charset="0"/>
            </a:endParaRPr>
          </a:p>
          <a:p>
            <a:pPr marL="0" indent="0">
              <a:buNone/>
            </a:pPr>
            <a:endParaRPr lang="en-US" sz="1700" dirty="0" smtClean="0"/>
          </a:p>
          <a:p>
            <a:pPr marL="0" indent="0">
              <a:buNone/>
            </a:pPr>
            <a:r>
              <a:rPr lang="en-US" sz="1700" b="1" dirty="0"/>
              <a:t>The Document Ready </a:t>
            </a:r>
            <a:r>
              <a:rPr lang="en-US" sz="1700" b="1" dirty="0" smtClean="0"/>
              <a:t>Event:</a:t>
            </a:r>
            <a:r>
              <a:rPr lang="en-US" sz="1700" dirty="0"/>
              <a:t>$(document).ready(function(){</a:t>
            </a:r>
            <a:br>
              <a:rPr lang="en-US" sz="1700" dirty="0"/>
            </a:br>
            <a:r>
              <a:rPr lang="en-US" sz="1700" dirty="0"/>
              <a:t/>
            </a:r>
            <a:br>
              <a:rPr lang="en-US" sz="1700" dirty="0"/>
            </a:br>
            <a:r>
              <a:rPr lang="en-US" sz="1700" dirty="0"/>
              <a:t>  </a:t>
            </a:r>
            <a:r>
              <a:rPr lang="en-US" sz="1700" i="1" dirty="0"/>
              <a:t>// </a:t>
            </a:r>
            <a:r>
              <a:rPr lang="en-US" sz="1700" i="1" dirty="0" err="1"/>
              <a:t>jQuery</a:t>
            </a:r>
            <a:r>
              <a:rPr lang="en-US" sz="1700" i="1" dirty="0"/>
              <a:t> methods go here...</a:t>
            </a:r>
            <a:r>
              <a:rPr lang="en-US" sz="1700" dirty="0"/>
              <a:t/>
            </a:r>
            <a:br>
              <a:rPr lang="en-US" sz="1700" dirty="0"/>
            </a:br>
            <a:r>
              <a:rPr lang="en-US" sz="1700" dirty="0"/>
              <a:t/>
            </a:r>
            <a:br>
              <a:rPr lang="en-US" sz="1700" dirty="0"/>
            </a:br>
            <a:r>
              <a:rPr lang="en-US" sz="1700" dirty="0" smtClean="0"/>
              <a:t>});</a:t>
            </a:r>
          </a:p>
          <a:p>
            <a:pPr marL="0" indent="0">
              <a:buNone/>
            </a:pPr>
            <a:r>
              <a:rPr lang="en-US" sz="1800" dirty="0"/>
              <a:t>The </a:t>
            </a:r>
            <a:r>
              <a:rPr lang="en-US" sz="1800" dirty="0" err="1"/>
              <a:t>jQuery</a:t>
            </a:r>
            <a:r>
              <a:rPr lang="en-US" sz="1800" dirty="0"/>
              <a:t> team has also created an even shorter method for the document ready event</a:t>
            </a:r>
            <a:r>
              <a:rPr lang="en-US" sz="1800" dirty="0" smtClean="0"/>
              <a:t>:</a:t>
            </a:r>
          </a:p>
          <a:p>
            <a:pPr marL="0" indent="0">
              <a:buNone/>
            </a:pPr>
            <a:r>
              <a:rPr lang="en-US" sz="1800" dirty="0"/>
              <a:t>$(function(){</a:t>
            </a:r>
            <a:br>
              <a:rPr lang="en-US" sz="1800" dirty="0"/>
            </a:br>
            <a:r>
              <a:rPr lang="en-US" sz="1800" dirty="0"/>
              <a:t/>
            </a:r>
            <a:br>
              <a:rPr lang="en-US" sz="1800" dirty="0"/>
            </a:br>
            <a:r>
              <a:rPr lang="en-US" sz="1800" dirty="0"/>
              <a:t>  </a:t>
            </a:r>
            <a:r>
              <a:rPr lang="en-US" sz="1800" i="1" dirty="0"/>
              <a:t>// </a:t>
            </a:r>
            <a:r>
              <a:rPr lang="en-US" sz="1800" i="1" dirty="0" err="1"/>
              <a:t>jQuery</a:t>
            </a:r>
            <a:r>
              <a:rPr lang="en-US" sz="1800" i="1" dirty="0"/>
              <a:t> methods go here...</a:t>
            </a:r>
            <a:r>
              <a:rPr lang="en-US" sz="1800" dirty="0"/>
              <a:t/>
            </a:r>
            <a:br>
              <a:rPr lang="en-US" sz="1800" dirty="0"/>
            </a:br>
            <a:r>
              <a:rPr lang="en-US" sz="1800" dirty="0"/>
              <a:t/>
            </a:r>
            <a:br>
              <a:rPr lang="en-US" sz="1800" dirty="0"/>
            </a:br>
            <a:r>
              <a:rPr lang="en-US" sz="1800" dirty="0"/>
              <a:t>});</a:t>
            </a:r>
            <a:endParaRPr lang="en-US" sz="1700" b="1" dirty="0"/>
          </a:p>
          <a:p>
            <a:pPr marL="0" indent="0">
              <a:buNone/>
            </a:pPr>
            <a:endParaRPr lang="en-US" sz="2800" dirty="0">
              <a:latin typeface="Arial" panose="020B0604020202020204" pitchFamily="34" charset="0"/>
            </a:endParaRPr>
          </a:p>
          <a:p>
            <a:pPr marL="0" lvl="0" indent="0">
              <a:buNone/>
            </a:pPr>
            <a:endParaRPr lang="en-US" sz="1600" dirty="0" smtClean="0">
              <a:solidFill>
                <a:srgbClr val="000000"/>
              </a:solidFill>
              <a:latin typeface="Verdana" panose="020B0604030504040204" pitchFamily="34" charset="0"/>
            </a:endParaRPr>
          </a:p>
          <a:p>
            <a:pPr marL="0" lvl="0" indent="0">
              <a:buNone/>
            </a:pPr>
            <a:endParaRPr lang="en-US" sz="1600" dirty="0" smtClean="0"/>
          </a:p>
          <a:p>
            <a:pPr marL="0" lvl="0" indent="0">
              <a:buNone/>
            </a:pPr>
            <a:endParaRPr lang="en-US" sz="4400" dirty="0">
              <a:latin typeface="Arial" panose="020B0604020202020204" pitchFamily="34" charset="0"/>
            </a:endParaRPr>
          </a:p>
          <a:p>
            <a:pPr marL="0" indent="0">
              <a:buNone/>
            </a:pPr>
            <a:endParaRPr lang="en-US" b="1" dirty="0"/>
          </a:p>
          <a:p>
            <a:endParaRPr lang="en-US" dirty="0"/>
          </a:p>
        </p:txBody>
      </p:sp>
    </p:spTree>
    <p:extLst>
      <p:ext uri="{BB962C8B-B14F-4D97-AF65-F5344CB8AC3E}">
        <p14:creationId xmlns:p14="http://schemas.microsoft.com/office/powerpoint/2010/main" xmlns="" val="375061177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pPr algn="ctr"/>
            <a:r>
              <a:rPr lang="en-US" dirty="0" smtClean="0"/>
              <a:t>Simple </a:t>
            </a:r>
            <a:r>
              <a:rPr lang="en-US" dirty="0" err="1" smtClean="0"/>
              <a:t>jquery</a:t>
            </a:r>
            <a:r>
              <a:rPr lang="en-US" dirty="0" smtClean="0"/>
              <a:t> program</a:t>
            </a:r>
            <a:endParaRPr lang="en-US" dirty="0"/>
          </a:p>
        </p:txBody>
      </p:sp>
      <p:sp>
        <p:nvSpPr>
          <p:cNvPr id="3" name="Content Placeholder 2"/>
          <p:cNvSpPr>
            <a:spLocks noGrp="1"/>
          </p:cNvSpPr>
          <p:nvPr>
            <p:ph idx="1"/>
          </p:nvPr>
        </p:nvSpPr>
        <p:spPr>
          <a:xfrm>
            <a:off x="434009" y="1268896"/>
            <a:ext cx="8229600" cy="5741504"/>
          </a:xfrm>
        </p:spPr>
        <p:txBody>
          <a:bodyPr>
            <a:normAutofit fontScale="70000" lnSpcReduction="20000"/>
          </a:bodyPr>
          <a:lstStyle/>
          <a:p>
            <a:r>
              <a:rPr lang="en-US" dirty="0"/>
              <a:t>&lt;!DOCTYPE html&gt;  </a:t>
            </a:r>
          </a:p>
          <a:p>
            <a:r>
              <a:rPr lang="en-US" dirty="0"/>
              <a:t>&lt;html&gt;  </a:t>
            </a:r>
          </a:p>
          <a:p>
            <a:r>
              <a:rPr lang="en-US" dirty="0"/>
              <a:t>&lt;head&gt;  </a:t>
            </a:r>
          </a:p>
          <a:p>
            <a:r>
              <a:rPr lang="en-US" dirty="0"/>
              <a:t> &lt;title&gt;First </a:t>
            </a:r>
            <a:r>
              <a:rPr lang="en-US" dirty="0" err="1"/>
              <a:t>jQuery</a:t>
            </a:r>
            <a:r>
              <a:rPr lang="en-US" dirty="0"/>
              <a:t> Example&lt;/title&gt;  </a:t>
            </a:r>
          </a:p>
          <a:p>
            <a:r>
              <a:rPr lang="en-US" dirty="0"/>
              <a:t> &lt;script type="text/</a:t>
            </a:r>
            <a:r>
              <a:rPr lang="en-US" dirty="0" err="1"/>
              <a:t>javascript</a:t>
            </a:r>
            <a:r>
              <a:rPr lang="en-US" dirty="0"/>
              <a:t>" </a:t>
            </a:r>
            <a:r>
              <a:rPr lang="en-US" dirty="0" err="1"/>
              <a:t>src</a:t>
            </a:r>
            <a:r>
              <a:rPr lang="en-US" dirty="0"/>
              <a:t>="https://ajax.googleapis.com/</a:t>
            </a:r>
            <a:r>
              <a:rPr lang="en-US" dirty="0" err="1"/>
              <a:t>ajax</a:t>
            </a:r>
            <a:r>
              <a:rPr lang="en-US" dirty="0"/>
              <a:t>/libs/</a:t>
            </a:r>
            <a:r>
              <a:rPr lang="en-US" dirty="0" err="1"/>
              <a:t>jquery</a:t>
            </a:r>
            <a:r>
              <a:rPr lang="en-US" dirty="0"/>
              <a:t>/2.1.3/jquery.min.js"&gt;  </a:t>
            </a:r>
          </a:p>
          <a:p>
            <a:r>
              <a:rPr lang="en-US" dirty="0"/>
              <a:t> &lt;/script&gt;  </a:t>
            </a:r>
          </a:p>
          <a:p>
            <a:r>
              <a:rPr lang="en-US" dirty="0"/>
              <a:t> &lt;script type="text/</a:t>
            </a:r>
            <a:r>
              <a:rPr lang="en-US" dirty="0" err="1"/>
              <a:t>javascript</a:t>
            </a:r>
            <a:r>
              <a:rPr lang="en-US" dirty="0"/>
              <a:t>" language="</a:t>
            </a:r>
            <a:r>
              <a:rPr lang="en-US" dirty="0" err="1"/>
              <a:t>javascript</a:t>
            </a:r>
            <a:r>
              <a:rPr lang="en-US" dirty="0"/>
              <a:t>"&gt;  </a:t>
            </a:r>
          </a:p>
          <a:p>
            <a:r>
              <a:rPr lang="en-US" dirty="0"/>
              <a:t> $(document).ready(function() {  </a:t>
            </a:r>
          </a:p>
          <a:p>
            <a:r>
              <a:rPr lang="en-US" dirty="0"/>
              <a:t> $("p").</a:t>
            </a:r>
            <a:r>
              <a:rPr lang="en-US" dirty="0" err="1"/>
              <a:t>css</a:t>
            </a:r>
            <a:r>
              <a:rPr lang="en-US" dirty="0"/>
              <a:t>("background-color", "cyan");  </a:t>
            </a:r>
          </a:p>
          <a:p>
            <a:r>
              <a:rPr lang="en-US" dirty="0"/>
              <a:t> });  </a:t>
            </a:r>
          </a:p>
          <a:p>
            <a:r>
              <a:rPr lang="en-US" dirty="0"/>
              <a:t> &lt;/script&gt;  </a:t>
            </a:r>
          </a:p>
          <a:p>
            <a:r>
              <a:rPr lang="en-US" dirty="0"/>
              <a:t> &lt;/head&gt;  </a:t>
            </a:r>
          </a:p>
          <a:p>
            <a:r>
              <a:rPr lang="en-US" dirty="0"/>
              <a:t>&lt;body&gt;  </a:t>
            </a:r>
          </a:p>
          <a:p>
            <a:r>
              <a:rPr lang="en-US" dirty="0"/>
              <a:t>&lt;p&gt;The first paragraph is selected.&lt;/p&gt;  </a:t>
            </a:r>
          </a:p>
          <a:p>
            <a:r>
              <a:rPr lang="en-US" dirty="0"/>
              <a:t>&lt;p&gt;The second paragraph is selected.&lt;/p&gt;  </a:t>
            </a:r>
          </a:p>
          <a:p>
            <a:r>
              <a:rPr lang="en-US" dirty="0"/>
              <a:t>&lt;p&gt;The third paragraph is selected.&lt;/p&gt;  </a:t>
            </a:r>
          </a:p>
          <a:p>
            <a:r>
              <a:rPr lang="en-US" dirty="0"/>
              <a:t>&lt;/body&gt;  </a:t>
            </a:r>
          </a:p>
          <a:p>
            <a:r>
              <a:rPr lang="en-US" dirty="0"/>
              <a:t>&lt;/html&gt; </a:t>
            </a:r>
          </a:p>
        </p:txBody>
      </p:sp>
    </p:spTree>
    <p:extLst>
      <p:ext uri="{BB962C8B-B14F-4D97-AF65-F5344CB8AC3E}">
        <p14:creationId xmlns:p14="http://schemas.microsoft.com/office/powerpoint/2010/main" xmlns="" val="105078808"/>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pPr algn="ctr"/>
            <a:r>
              <a:rPr lang="en-US" sz="2800" dirty="0" err="1"/>
              <a:t>jQuery</a:t>
            </a:r>
            <a:r>
              <a:rPr lang="en-US" sz="2800" dirty="0"/>
              <a:t> using shorthand notation $().</a:t>
            </a:r>
          </a:p>
        </p:txBody>
      </p:sp>
      <p:sp>
        <p:nvSpPr>
          <p:cNvPr id="3" name="Content Placeholder 2"/>
          <p:cNvSpPr>
            <a:spLocks noGrp="1"/>
          </p:cNvSpPr>
          <p:nvPr>
            <p:ph idx="1"/>
          </p:nvPr>
        </p:nvSpPr>
        <p:spPr>
          <a:xfrm>
            <a:off x="457200" y="1447800"/>
            <a:ext cx="8229600" cy="4876800"/>
          </a:xfrm>
        </p:spPr>
        <p:txBody>
          <a:bodyPr>
            <a:normAutofit fontScale="62500" lnSpcReduction="20000"/>
          </a:bodyPr>
          <a:lstStyle/>
          <a:p>
            <a:r>
              <a:rPr lang="en-US" dirty="0"/>
              <a:t>&lt;!DOCTYPE html</a:t>
            </a:r>
            <a:r>
              <a:rPr lang="en-US" b="1" dirty="0"/>
              <a:t>&gt;</a:t>
            </a:r>
            <a:r>
              <a:rPr lang="en-US" dirty="0"/>
              <a:t>  </a:t>
            </a:r>
          </a:p>
          <a:p>
            <a:r>
              <a:rPr lang="en-US" b="1" dirty="0"/>
              <a:t>&lt;html&gt;</a:t>
            </a:r>
            <a:r>
              <a:rPr lang="en-US" dirty="0"/>
              <a:t>  </a:t>
            </a:r>
          </a:p>
          <a:p>
            <a:r>
              <a:rPr lang="en-US" b="1" dirty="0"/>
              <a:t>&lt;head&gt;</a:t>
            </a:r>
            <a:r>
              <a:rPr lang="en-US" dirty="0"/>
              <a:t>  </a:t>
            </a:r>
          </a:p>
          <a:p>
            <a:r>
              <a:rPr lang="en-US" dirty="0"/>
              <a:t> </a:t>
            </a:r>
            <a:r>
              <a:rPr lang="en-US" b="1" dirty="0"/>
              <a:t>&lt;title&gt;</a:t>
            </a:r>
            <a:r>
              <a:rPr lang="en-US" dirty="0"/>
              <a:t>Second </a:t>
            </a:r>
            <a:r>
              <a:rPr lang="en-US" dirty="0" err="1"/>
              <a:t>jQuery</a:t>
            </a:r>
            <a:r>
              <a:rPr lang="en-US" dirty="0"/>
              <a:t> Example</a:t>
            </a:r>
            <a:r>
              <a:rPr lang="en-US" b="1" dirty="0"/>
              <a:t>&lt;/title&gt;</a:t>
            </a:r>
            <a:r>
              <a:rPr lang="en-US" dirty="0"/>
              <a:t>  </a:t>
            </a:r>
          </a:p>
          <a:p>
            <a:r>
              <a:rPr lang="en-US" dirty="0"/>
              <a:t> </a:t>
            </a:r>
            <a:r>
              <a:rPr lang="en-US" b="1" dirty="0"/>
              <a:t>&lt;script</a:t>
            </a:r>
            <a:r>
              <a:rPr lang="en-US" dirty="0"/>
              <a:t> type="text/</a:t>
            </a:r>
            <a:r>
              <a:rPr lang="en-US" dirty="0" err="1"/>
              <a:t>javascript</a:t>
            </a:r>
            <a:r>
              <a:rPr lang="en-US" dirty="0"/>
              <a:t>" </a:t>
            </a:r>
            <a:r>
              <a:rPr lang="en-US" dirty="0" err="1"/>
              <a:t>src</a:t>
            </a:r>
            <a:r>
              <a:rPr lang="en-US" dirty="0"/>
              <a:t>="http://ajax.googleapis.com/</a:t>
            </a:r>
            <a:r>
              <a:rPr lang="en-US" dirty="0" err="1"/>
              <a:t>ajax</a:t>
            </a:r>
            <a:r>
              <a:rPr lang="en-US" dirty="0"/>
              <a:t>/libs/</a:t>
            </a:r>
            <a:r>
              <a:rPr lang="en-US" dirty="0" err="1"/>
              <a:t>jquery</a:t>
            </a:r>
            <a:r>
              <a:rPr lang="en-US" dirty="0"/>
              <a:t>/2.1.3/jquery.min.js"</a:t>
            </a:r>
            <a:r>
              <a:rPr lang="en-US" b="1" dirty="0"/>
              <a:t>&gt;</a:t>
            </a:r>
            <a:r>
              <a:rPr lang="en-US" dirty="0"/>
              <a:t>  </a:t>
            </a:r>
          </a:p>
          <a:p>
            <a:r>
              <a:rPr lang="en-US" dirty="0"/>
              <a:t> </a:t>
            </a:r>
            <a:r>
              <a:rPr lang="en-US" b="1" dirty="0"/>
              <a:t>&lt;/script&gt;</a:t>
            </a:r>
            <a:r>
              <a:rPr lang="en-US" dirty="0"/>
              <a:t>  </a:t>
            </a:r>
          </a:p>
          <a:p>
            <a:r>
              <a:rPr lang="en-US" dirty="0"/>
              <a:t> </a:t>
            </a:r>
            <a:r>
              <a:rPr lang="en-US" b="1" dirty="0"/>
              <a:t>&lt;script</a:t>
            </a:r>
            <a:r>
              <a:rPr lang="en-US" dirty="0"/>
              <a:t> type="text/</a:t>
            </a:r>
            <a:r>
              <a:rPr lang="en-US" dirty="0" err="1"/>
              <a:t>javascript</a:t>
            </a:r>
            <a:r>
              <a:rPr lang="en-US" dirty="0"/>
              <a:t>" language="</a:t>
            </a:r>
            <a:r>
              <a:rPr lang="en-US" dirty="0" err="1"/>
              <a:t>javascript</a:t>
            </a:r>
            <a:r>
              <a:rPr lang="en-US" dirty="0"/>
              <a:t>"</a:t>
            </a:r>
            <a:r>
              <a:rPr lang="en-US" b="1" dirty="0"/>
              <a:t>&gt;</a:t>
            </a:r>
            <a:r>
              <a:rPr lang="en-US" dirty="0"/>
              <a:t>  </a:t>
            </a:r>
          </a:p>
          <a:p>
            <a:r>
              <a:rPr lang="en-US" dirty="0"/>
              <a:t> $(function() {  </a:t>
            </a:r>
          </a:p>
          <a:p>
            <a:r>
              <a:rPr lang="en-US" dirty="0"/>
              <a:t> $("p").</a:t>
            </a:r>
            <a:r>
              <a:rPr lang="en-US" dirty="0" err="1"/>
              <a:t>css</a:t>
            </a:r>
            <a:r>
              <a:rPr lang="en-US" dirty="0"/>
              <a:t>("color", "red");  </a:t>
            </a:r>
          </a:p>
          <a:p>
            <a:r>
              <a:rPr lang="en-US" dirty="0"/>
              <a:t> });  </a:t>
            </a:r>
          </a:p>
          <a:p>
            <a:r>
              <a:rPr lang="en-US" dirty="0"/>
              <a:t> </a:t>
            </a:r>
            <a:r>
              <a:rPr lang="en-US" b="1" dirty="0"/>
              <a:t>&lt;/script&gt;</a:t>
            </a:r>
            <a:r>
              <a:rPr lang="en-US" dirty="0"/>
              <a:t>  </a:t>
            </a:r>
          </a:p>
          <a:p>
            <a:r>
              <a:rPr lang="en-US" dirty="0"/>
              <a:t> </a:t>
            </a:r>
            <a:r>
              <a:rPr lang="en-US" b="1" dirty="0"/>
              <a:t>&lt;/head&gt;</a:t>
            </a:r>
            <a:r>
              <a:rPr lang="en-US" dirty="0"/>
              <a:t>  </a:t>
            </a:r>
          </a:p>
          <a:p>
            <a:r>
              <a:rPr lang="en-US" b="1" dirty="0"/>
              <a:t>&lt;body&gt;</a:t>
            </a:r>
            <a:r>
              <a:rPr lang="en-US" dirty="0"/>
              <a:t>  </a:t>
            </a:r>
          </a:p>
          <a:p>
            <a:r>
              <a:rPr lang="en-US" b="1" dirty="0"/>
              <a:t>&lt;p&gt;</a:t>
            </a:r>
            <a:r>
              <a:rPr lang="en-US" dirty="0"/>
              <a:t>The first paragraph is selected.</a:t>
            </a:r>
            <a:r>
              <a:rPr lang="en-US" b="1" dirty="0"/>
              <a:t>&lt;/p&gt;</a:t>
            </a:r>
            <a:r>
              <a:rPr lang="en-US" dirty="0"/>
              <a:t>  </a:t>
            </a:r>
          </a:p>
          <a:p>
            <a:r>
              <a:rPr lang="en-US" b="1" dirty="0"/>
              <a:t>&lt;p&gt;</a:t>
            </a:r>
            <a:r>
              <a:rPr lang="en-US" dirty="0"/>
              <a:t>The second paragraph is selected.</a:t>
            </a:r>
            <a:r>
              <a:rPr lang="en-US" b="1" dirty="0"/>
              <a:t>&lt;/p&gt;</a:t>
            </a:r>
            <a:r>
              <a:rPr lang="en-US" dirty="0"/>
              <a:t>  </a:t>
            </a:r>
          </a:p>
          <a:p>
            <a:r>
              <a:rPr lang="en-US" b="1" dirty="0"/>
              <a:t>&lt;p&gt;</a:t>
            </a:r>
            <a:r>
              <a:rPr lang="en-US" dirty="0"/>
              <a:t>The third paragraph is selected.</a:t>
            </a:r>
            <a:r>
              <a:rPr lang="en-US" b="1" dirty="0"/>
              <a:t>&lt;/p&gt;</a:t>
            </a:r>
            <a:r>
              <a:rPr lang="en-US" dirty="0"/>
              <a:t>  </a:t>
            </a:r>
          </a:p>
          <a:p>
            <a:r>
              <a:rPr lang="en-US" b="1" dirty="0"/>
              <a:t>&lt;/body&gt;</a:t>
            </a:r>
            <a:r>
              <a:rPr lang="en-US" dirty="0"/>
              <a:t>  </a:t>
            </a:r>
          </a:p>
          <a:p>
            <a:r>
              <a:rPr lang="en-US" b="1" dirty="0"/>
              <a:t>&lt;/html&gt;</a:t>
            </a:r>
            <a:r>
              <a:rPr lang="en-US" dirty="0"/>
              <a:t>  </a:t>
            </a:r>
          </a:p>
          <a:p>
            <a:endParaRPr lang="en-US" dirty="0"/>
          </a:p>
        </p:txBody>
      </p:sp>
    </p:spTree>
    <p:extLst>
      <p:ext uri="{BB962C8B-B14F-4D97-AF65-F5344CB8AC3E}">
        <p14:creationId xmlns:p14="http://schemas.microsoft.com/office/powerpoint/2010/main" xmlns="" val="143252295"/>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fontScale="90000"/>
          </a:bodyPr>
          <a:lstStyle/>
          <a:p>
            <a:pPr algn="ctr"/>
            <a:r>
              <a:rPr lang="en-US" sz="2800" b="1" dirty="0" err="1"/>
              <a:t>jQuery</a:t>
            </a:r>
            <a:r>
              <a:rPr lang="en-US" sz="2800" b="1" dirty="0"/>
              <a:t> Selectors</a:t>
            </a:r>
            <a:br>
              <a:rPr lang="en-US" sz="2800" b="1" dirty="0"/>
            </a:br>
            <a:endParaRPr lang="en-US" sz="2800" b="1" dirty="0"/>
          </a:p>
        </p:txBody>
      </p:sp>
      <p:sp>
        <p:nvSpPr>
          <p:cNvPr id="3" name="Content Placeholder 2"/>
          <p:cNvSpPr>
            <a:spLocks noGrp="1"/>
          </p:cNvSpPr>
          <p:nvPr>
            <p:ph idx="1"/>
          </p:nvPr>
        </p:nvSpPr>
        <p:spPr>
          <a:xfrm>
            <a:off x="457200" y="1066800"/>
            <a:ext cx="8229600" cy="5257800"/>
          </a:xfrm>
        </p:spPr>
        <p:txBody>
          <a:bodyPr/>
          <a:lstStyle/>
          <a:p>
            <a:r>
              <a:rPr lang="en-US" sz="2000" dirty="0" err="1"/>
              <a:t>jQuery</a:t>
            </a:r>
            <a:r>
              <a:rPr lang="en-US" sz="2000" dirty="0"/>
              <a:t> Selectors are used to select and manipulate HTML elements. They are very important part of </a:t>
            </a:r>
            <a:r>
              <a:rPr lang="en-US" sz="2000" dirty="0" err="1"/>
              <a:t>jQuery</a:t>
            </a:r>
            <a:r>
              <a:rPr lang="en-US" sz="2000" dirty="0"/>
              <a:t> library</a:t>
            </a:r>
            <a:r>
              <a:rPr lang="en-US" sz="2000" dirty="0" smtClean="0"/>
              <a:t>.</a:t>
            </a:r>
          </a:p>
          <a:p>
            <a:r>
              <a:rPr lang="en-US" sz="2000" dirty="0"/>
              <a:t>With </a:t>
            </a:r>
            <a:r>
              <a:rPr lang="en-US" sz="2000" dirty="0" err="1"/>
              <a:t>jQuery</a:t>
            </a:r>
            <a:r>
              <a:rPr lang="en-US" sz="2000" dirty="0"/>
              <a:t> selectors, you can find or select HTML elements based on their id, classes, attributes, types and much more from a DOM</a:t>
            </a:r>
            <a:r>
              <a:rPr lang="en-US" sz="2000" dirty="0" smtClean="0"/>
              <a:t>.</a:t>
            </a:r>
          </a:p>
          <a:p>
            <a:r>
              <a:rPr lang="en-US" sz="2000" dirty="0"/>
              <a:t>In simple words, you can say that selectors are used to select one or more HTML elements using </a:t>
            </a:r>
            <a:r>
              <a:rPr lang="en-US" sz="2000" dirty="0" err="1"/>
              <a:t>jQuery</a:t>
            </a:r>
            <a:r>
              <a:rPr lang="en-US" sz="2000" dirty="0"/>
              <a:t> and once the element is selected then you can perform various operation on that.</a:t>
            </a:r>
          </a:p>
          <a:p>
            <a:r>
              <a:rPr lang="en-US" sz="2000" dirty="0"/>
              <a:t>All </a:t>
            </a:r>
            <a:r>
              <a:rPr lang="en-US" sz="2000" dirty="0" err="1"/>
              <a:t>jQuery</a:t>
            </a:r>
            <a:r>
              <a:rPr lang="en-US" sz="2000" dirty="0"/>
              <a:t> selectors start with a </a:t>
            </a:r>
            <a:r>
              <a:rPr lang="en-US" sz="2000" dirty="0" err="1"/>
              <a:t>dollor</a:t>
            </a:r>
            <a:r>
              <a:rPr lang="en-US" sz="2000" dirty="0"/>
              <a:t> sign and parenthesis e.g. $(). It is known as the factory function.</a:t>
            </a:r>
            <a:br>
              <a:rPr lang="en-US" sz="2000" dirty="0"/>
            </a:br>
            <a:r>
              <a:rPr lang="en-US" sz="2400" b="1" dirty="0"/>
              <a:t>The $() factory </a:t>
            </a:r>
            <a:r>
              <a:rPr lang="en-US" sz="2400" b="1" dirty="0" err="1" smtClean="0"/>
              <a:t>function:</a:t>
            </a:r>
            <a:r>
              <a:rPr lang="en-US" sz="2000" dirty="0" err="1"/>
              <a:t>Every</a:t>
            </a:r>
            <a:r>
              <a:rPr lang="en-US" sz="2000" dirty="0"/>
              <a:t> </a:t>
            </a:r>
            <a:r>
              <a:rPr lang="en-US" sz="2000" dirty="0" err="1"/>
              <a:t>jQuery</a:t>
            </a:r>
            <a:r>
              <a:rPr lang="en-US" sz="2000" dirty="0"/>
              <a:t> selector start with </a:t>
            </a:r>
            <a:r>
              <a:rPr lang="en-US" sz="2000" dirty="0" smtClean="0"/>
              <a:t>this </a:t>
            </a:r>
            <a:r>
              <a:rPr lang="en-US" sz="2000" dirty="0"/>
              <a:t>sign $(). This sign is known as the factory function. It uses the three basic building blocks while selecting an element in a given document.</a:t>
            </a:r>
            <a:endParaRPr lang="en-US" sz="2000" b="1" dirty="0"/>
          </a:p>
          <a:p>
            <a:endParaRPr lang="en-US" sz="2000" dirty="0"/>
          </a:p>
        </p:txBody>
      </p:sp>
    </p:spTree>
    <p:extLst>
      <p:ext uri="{BB962C8B-B14F-4D97-AF65-F5344CB8AC3E}">
        <p14:creationId xmlns:p14="http://schemas.microsoft.com/office/powerpoint/2010/main" xmlns="" val="26777318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xmlns="" val="1987929815"/>
              </p:ext>
            </p:extLst>
          </p:nvPr>
        </p:nvGraphicFramePr>
        <p:xfrm>
          <a:off x="685801" y="433648"/>
          <a:ext cx="8077200" cy="5720542"/>
        </p:xfrm>
        <a:graphic>
          <a:graphicData uri="http://schemas.openxmlformats.org/drawingml/2006/table">
            <a:tbl>
              <a:tblPr/>
              <a:tblGrid>
                <a:gridCol w="2692400"/>
                <a:gridCol w="2692400"/>
                <a:gridCol w="2692400"/>
              </a:tblGrid>
              <a:tr h="381000">
                <a:tc>
                  <a:txBody>
                    <a:bodyPr/>
                    <a:lstStyle/>
                    <a:p>
                      <a:pPr algn="l" fontAlgn="t"/>
                      <a:r>
                        <a:rPr lang="en-US" sz="1400" dirty="0" err="1">
                          <a:solidFill>
                            <a:srgbClr val="000000"/>
                          </a:solidFill>
                          <a:effectLst/>
                          <a:latin typeface="times new roman" panose="02020603050405020304" pitchFamily="18" charset="0"/>
                        </a:rPr>
                        <a:t>S.No</a:t>
                      </a:r>
                      <a:r>
                        <a:rPr lang="en-US" sz="1400" dirty="0">
                          <a:solidFill>
                            <a:srgbClr val="000000"/>
                          </a:solidFill>
                          <a:effectLst/>
                          <a:latin typeface="times new roman" panose="02020603050405020304" pitchFamily="18" charset="0"/>
                        </a:rPr>
                        <a:t>.</a:t>
                      </a:r>
                    </a:p>
                  </a:txBody>
                  <a:tcPr marL="86591" marR="86591" marT="86591" marB="86591">
                    <a:lnL w="9525" cap="flat" cmpd="sng" algn="ctr">
                      <a:solidFill>
                        <a:srgbClr val="006233"/>
                      </a:solidFill>
                      <a:prstDash val="solid"/>
                      <a:round/>
                      <a:headEnd type="none" w="med" len="med"/>
                      <a:tailEnd type="none" w="med" len="med"/>
                    </a:lnL>
                    <a:lnR w="9525" cap="flat" cmpd="sng" algn="ctr">
                      <a:solidFill>
                        <a:srgbClr val="006233"/>
                      </a:solidFill>
                      <a:prstDash val="solid"/>
                      <a:round/>
                      <a:headEnd type="none" w="med" len="med"/>
                      <a:tailEnd type="none" w="med" len="med"/>
                    </a:lnR>
                    <a:lnT w="9525" cap="flat" cmpd="sng" algn="ctr">
                      <a:solidFill>
                        <a:srgbClr val="00623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400">
                          <a:solidFill>
                            <a:srgbClr val="000000"/>
                          </a:solidFill>
                          <a:effectLst/>
                          <a:latin typeface="times new roman" panose="02020603050405020304" pitchFamily="18" charset="0"/>
                        </a:rPr>
                        <a:t>Selector</a:t>
                      </a:r>
                    </a:p>
                  </a:txBody>
                  <a:tcPr marL="86591" marR="86591" marT="86591" marB="86591">
                    <a:lnL w="9525" cap="flat" cmpd="sng" algn="ctr">
                      <a:solidFill>
                        <a:srgbClr val="006233"/>
                      </a:solidFill>
                      <a:prstDash val="solid"/>
                      <a:round/>
                      <a:headEnd type="none" w="med" len="med"/>
                      <a:tailEnd type="none" w="med" len="med"/>
                    </a:lnL>
                    <a:lnR w="9525" cap="flat" cmpd="sng" algn="ctr">
                      <a:solidFill>
                        <a:srgbClr val="006233"/>
                      </a:solidFill>
                      <a:prstDash val="solid"/>
                      <a:round/>
                      <a:headEnd type="none" w="med" len="med"/>
                      <a:tailEnd type="none" w="med" len="med"/>
                    </a:lnR>
                    <a:lnT w="9525" cap="flat" cmpd="sng" algn="ctr">
                      <a:solidFill>
                        <a:srgbClr val="00623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400">
                          <a:solidFill>
                            <a:srgbClr val="000000"/>
                          </a:solidFill>
                          <a:effectLst/>
                          <a:latin typeface="times new roman" panose="02020603050405020304" pitchFamily="18" charset="0"/>
                        </a:rPr>
                        <a:t>Description</a:t>
                      </a:r>
                    </a:p>
                  </a:txBody>
                  <a:tcPr marL="86591" marR="86591" marT="86591" marB="86591">
                    <a:lnL w="9525" cap="flat" cmpd="sng" algn="ctr">
                      <a:solidFill>
                        <a:srgbClr val="006233"/>
                      </a:solidFill>
                      <a:prstDash val="solid"/>
                      <a:round/>
                      <a:headEnd type="none" w="med" len="med"/>
                      <a:tailEnd type="none" w="med" len="med"/>
                    </a:lnL>
                    <a:lnR w="9525" cap="flat" cmpd="sng" algn="ctr">
                      <a:solidFill>
                        <a:srgbClr val="006233"/>
                      </a:solidFill>
                      <a:prstDash val="solid"/>
                      <a:round/>
                      <a:headEnd type="none" w="med" len="med"/>
                      <a:tailEnd type="none" w="med" len="med"/>
                    </a:lnR>
                    <a:lnT w="9525" cap="flat" cmpd="sng" algn="ctr">
                      <a:solidFill>
                        <a:srgbClr val="00623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1570182">
                <a:tc>
                  <a:txBody>
                    <a:bodyPr/>
                    <a:lstStyle/>
                    <a:p>
                      <a:pPr algn="l" fontAlgn="t"/>
                      <a:r>
                        <a:rPr lang="en-US" sz="1400">
                          <a:solidFill>
                            <a:srgbClr val="000000"/>
                          </a:solidFill>
                          <a:effectLst/>
                          <a:latin typeface="verdana" panose="020B0604030504040204" pitchFamily="34" charset="0"/>
                        </a:rPr>
                        <a:t>1)</a:t>
                      </a:r>
                    </a:p>
                  </a:txBody>
                  <a:tcPr marL="57727" marR="57727" marT="57727" marB="577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panose="020B0604030504040204" pitchFamily="34" charset="0"/>
                        </a:rPr>
                        <a:t>Tag Name:</a:t>
                      </a:r>
                    </a:p>
                  </a:txBody>
                  <a:tcPr marL="57727" marR="57727" marT="57727" marB="577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panose="020B0604030504040204" pitchFamily="34" charset="0"/>
                        </a:rPr>
                        <a:t>It represents a tag name available in the DOM.</a:t>
                      </a:r>
                      <a:br>
                        <a:rPr lang="en-US" sz="1400">
                          <a:solidFill>
                            <a:srgbClr val="000000"/>
                          </a:solidFill>
                          <a:effectLst/>
                          <a:latin typeface="verdana" panose="020B0604030504040204" pitchFamily="34" charset="0"/>
                        </a:rPr>
                      </a:br>
                      <a:r>
                        <a:rPr lang="en-US" sz="1400">
                          <a:solidFill>
                            <a:srgbClr val="000000"/>
                          </a:solidFill>
                          <a:effectLst/>
                          <a:latin typeface="verdana" panose="020B0604030504040204" pitchFamily="34" charset="0"/>
                        </a:rPr>
                        <a:t>For example: $('p') selects all paragraphs'p'in the document.</a:t>
                      </a:r>
                    </a:p>
                  </a:txBody>
                  <a:tcPr marL="57727" marR="57727" marT="57727" marB="577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778000">
                <a:tc>
                  <a:txBody>
                    <a:bodyPr/>
                    <a:lstStyle/>
                    <a:p>
                      <a:pPr algn="l" fontAlgn="t"/>
                      <a:r>
                        <a:rPr lang="en-US" sz="1400" dirty="0">
                          <a:solidFill>
                            <a:srgbClr val="000000"/>
                          </a:solidFill>
                          <a:effectLst/>
                          <a:latin typeface="verdana" panose="020B0604030504040204" pitchFamily="34" charset="0"/>
                        </a:rPr>
                        <a:t>2)</a:t>
                      </a:r>
                    </a:p>
                  </a:txBody>
                  <a:tcPr marL="57727" marR="57727" marT="57727" marB="577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verdana" panose="020B0604030504040204" pitchFamily="34" charset="0"/>
                        </a:rPr>
                        <a:t>Tag ID:</a:t>
                      </a:r>
                    </a:p>
                  </a:txBody>
                  <a:tcPr marL="57727" marR="57727" marT="57727" marB="577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dirty="0">
                          <a:solidFill>
                            <a:srgbClr val="000000"/>
                          </a:solidFill>
                          <a:effectLst/>
                          <a:latin typeface="verdana" panose="020B0604030504040204" pitchFamily="34" charset="0"/>
                        </a:rPr>
                        <a:t>It represents a tag available with a specific ID in the DOM.</a:t>
                      </a:r>
                      <a:br>
                        <a:rPr lang="en-US" sz="1400" dirty="0">
                          <a:solidFill>
                            <a:srgbClr val="000000"/>
                          </a:solidFill>
                          <a:effectLst/>
                          <a:latin typeface="verdana" panose="020B0604030504040204" pitchFamily="34" charset="0"/>
                        </a:rPr>
                      </a:br>
                      <a:r>
                        <a:rPr lang="en-US" sz="1400" dirty="0">
                          <a:solidFill>
                            <a:srgbClr val="000000"/>
                          </a:solidFill>
                          <a:effectLst/>
                          <a:latin typeface="verdana" panose="020B0604030504040204" pitchFamily="34" charset="0"/>
                        </a:rPr>
                        <a:t>For example: $('#real-id') selects a specific element in the document that has an ID of real-id.</a:t>
                      </a:r>
                    </a:p>
                  </a:txBody>
                  <a:tcPr marL="57727" marR="57727" marT="57727" marB="577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1985818">
                <a:tc>
                  <a:txBody>
                    <a:bodyPr/>
                    <a:lstStyle/>
                    <a:p>
                      <a:pPr algn="l" fontAlgn="t"/>
                      <a:r>
                        <a:rPr lang="en-US" sz="1400">
                          <a:solidFill>
                            <a:srgbClr val="000000"/>
                          </a:solidFill>
                          <a:effectLst/>
                          <a:latin typeface="verdana" panose="020B0604030504040204" pitchFamily="34" charset="0"/>
                        </a:rPr>
                        <a:t>3)</a:t>
                      </a:r>
                    </a:p>
                  </a:txBody>
                  <a:tcPr marL="57727" marR="57727" marT="57727" marB="577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panose="020B0604030504040204" pitchFamily="34" charset="0"/>
                        </a:rPr>
                        <a:t>Tag Class:</a:t>
                      </a:r>
                    </a:p>
                  </a:txBody>
                  <a:tcPr marL="57727" marR="57727" marT="57727" marB="577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dirty="0">
                          <a:solidFill>
                            <a:srgbClr val="000000"/>
                          </a:solidFill>
                          <a:effectLst/>
                          <a:latin typeface="verdana" panose="020B0604030504040204" pitchFamily="34" charset="0"/>
                        </a:rPr>
                        <a:t>It represents a tag available with a specific class in the DOM.</a:t>
                      </a:r>
                      <a:br>
                        <a:rPr lang="en-US" sz="1400" dirty="0">
                          <a:solidFill>
                            <a:srgbClr val="000000"/>
                          </a:solidFill>
                          <a:effectLst/>
                          <a:latin typeface="verdana" panose="020B0604030504040204" pitchFamily="34" charset="0"/>
                        </a:rPr>
                      </a:br>
                      <a:r>
                        <a:rPr lang="en-US" sz="1400" dirty="0">
                          <a:solidFill>
                            <a:srgbClr val="000000"/>
                          </a:solidFill>
                          <a:effectLst/>
                          <a:latin typeface="verdana" panose="020B0604030504040204" pitchFamily="34" charset="0"/>
                        </a:rPr>
                        <a:t>For example: $('real-class') selects all elements in the document that have a class of real-class.</a:t>
                      </a:r>
                    </a:p>
                  </a:txBody>
                  <a:tcPr marL="57727" marR="57727" marT="57727" marB="577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xmlns="" val="2816989923"/>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a:bodyPr>
          <a:lstStyle/>
          <a:p>
            <a:pPr algn="ctr"/>
            <a:r>
              <a:rPr lang="en-US" sz="2800" dirty="0" smtClean="0"/>
              <a:t>Simple program</a:t>
            </a:r>
            <a:endParaRPr lang="en-US" sz="2800" dirty="0"/>
          </a:p>
        </p:txBody>
      </p:sp>
      <p:sp>
        <p:nvSpPr>
          <p:cNvPr id="3" name="Content Placeholder 2"/>
          <p:cNvSpPr>
            <a:spLocks noGrp="1"/>
          </p:cNvSpPr>
          <p:nvPr>
            <p:ph idx="1"/>
          </p:nvPr>
        </p:nvSpPr>
        <p:spPr>
          <a:xfrm>
            <a:off x="457200" y="1371600"/>
            <a:ext cx="8229600" cy="5486400"/>
          </a:xfrm>
        </p:spPr>
        <p:txBody>
          <a:bodyPr>
            <a:normAutofit fontScale="62500" lnSpcReduction="20000"/>
          </a:bodyPr>
          <a:lstStyle/>
          <a:p>
            <a:r>
              <a:rPr lang="en-US" dirty="0"/>
              <a:t>&lt;!DOCTYPE html&gt;  </a:t>
            </a:r>
          </a:p>
          <a:p>
            <a:r>
              <a:rPr lang="en-US" dirty="0"/>
              <a:t>&lt;html&gt;  </a:t>
            </a:r>
          </a:p>
          <a:p>
            <a:r>
              <a:rPr lang="en-US" dirty="0"/>
              <a:t>&lt;head&gt;  </a:t>
            </a:r>
          </a:p>
          <a:p>
            <a:r>
              <a:rPr lang="en-US" dirty="0"/>
              <a:t> &lt;title&gt;First </a:t>
            </a:r>
            <a:r>
              <a:rPr lang="en-US" dirty="0" err="1"/>
              <a:t>jQuery</a:t>
            </a:r>
            <a:r>
              <a:rPr lang="en-US" dirty="0"/>
              <a:t> Example&lt;/title&gt;  </a:t>
            </a:r>
          </a:p>
          <a:p>
            <a:r>
              <a:rPr lang="en-US" dirty="0"/>
              <a:t>&lt;script type="text/</a:t>
            </a:r>
            <a:r>
              <a:rPr lang="en-US" dirty="0" err="1"/>
              <a:t>javascript</a:t>
            </a:r>
            <a:r>
              <a:rPr lang="en-US" dirty="0"/>
              <a:t>" </a:t>
            </a:r>
            <a:r>
              <a:rPr lang="en-US" dirty="0" err="1"/>
              <a:t>src</a:t>
            </a:r>
            <a:r>
              <a:rPr lang="en-US" dirty="0"/>
              <a:t>="https://ajax.googleapis.com/</a:t>
            </a:r>
            <a:r>
              <a:rPr lang="en-US" dirty="0" err="1"/>
              <a:t>ajax</a:t>
            </a:r>
            <a:r>
              <a:rPr lang="en-US" dirty="0"/>
              <a:t>/libs/</a:t>
            </a:r>
            <a:r>
              <a:rPr lang="en-US" dirty="0" err="1"/>
              <a:t>jquery</a:t>
            </a:r>
            <a:r>
              <a:rPr lang="en-US" dirty="0"/>
              <a:t>/2.1.3/jquery.min.js"&gt;  </a:t>
            </a:r>
          </a:p>
          <a:p>
            <a:r>
              <a:rPr lang="en-US" dirty="0"/>
              <a:t> &lt;/script&gt;  </a:t>
            </a:r>
          </a:p>
          <a:p>
            <a:r>
              <a:rPr lang="en-US" dirty="0"/>
              <a:t> &lt;script type="text/</a:t>
            </a:r>
            <a:r>
              <a:rPr lang="en-US" dirty="0" err="1"/>
              <a:t>javascript</a:t>
            </a:r>
            <a:r>
              <a:rPr lang="en-US" dirty="0"/>
              <a:t>" language="</a:t>
            </a:r>
            <a:r>
              <a:rPr lang="en-US" dirty="0" err="1"/>
              <a:t>javascript</a:t>
            </a:r>
            <a:r>
              <a:rPr lang="en-US" dirty="0"/>
              <a:t>"&gt;  </a:t>
            </a:r>
          </a:p>
          <a:p>
            <a:r>
              <a:rPr lang="en-US" dirty="0"/>
              <a:t> $(document).ready(function() {  </a:t>
            </a:r>
          </a:p>
          <a:p>
            <a:r>
              <a:rPr lang="en-US" dirty="0"/>
              <a:t> $("p").</a:t>
            </a:r>
            <a:r>
              <a:rPr lang="en-US" dirty="0" err="1"/>
              <a:t>css</a:t>
            </a:r>
            <a:r>
              <a:rPr lang="en-US" dirty="0"/>
              <a:t>("background-color", "pink");  </a:t>
            </a:r>
          </a:p>
          <a:p>
            <a:r>
              <a:rPr lang="en-US" dirty="0"/>
              <a:t> });  </a:t>
            </a:r>
          </a:p>
          <a:p>
            <a:r>
              <a:rPr lang="en-US" dirty="0"/>
              <a:t> &lt;/script&gt;  </a:t>
            </a:r>
          </a:p>
          <a:p>
            <a:r>
              <a:rPr lang="en-US" dirty="0"/>
              <a:t> &lt;/head&gt;  </a:t>
            </a:r>
          </a:p>
          <a:p>
            <a:r>
              <a:rPr lang="en-US" dirty="0"/>
              <a:t>&lt;body&gt;  </a:t>
            </a:r>
          </a:p>
          <a:p>
            <a:r>
              <a:rPr lang="en-US" dirty="0"/>
              <a:t>&lt;p&gt;This is first paragraph.&lt;/p&gt;  </a:t>
            </a:r>
          </a:p>
          <a:p>
            <a:r>
              <a:rPr lang="en-US" dirty="0"/>
              <a:t>&lt;p&gt;This is second paragraph.&lt;/p&gt;  </a:t>
            </a:r>
          </a:p>
          <a:p>
            <a:r>
              <a:rPr lang="en-US" dirty="0"/>
              <a:t>&lt;p&gt;This is third paragraph.&lt;/p&gt;  </a:t>
            </a:r>
          </a:p>
          <a:p>
            <a:r>
              <a:rPr lang="en-US" dirty="0"/>
              <a:t>&lt;/body&gt;  </a:t>
            </a:r>
          </a:p>
          <a:p>
            <a:r>
              <a:rPr lang="en-US" dirty="0"/>
              <a:t>&lt;/html&gt;  </a:t>
            </a:r>
          </a:p>
          <a:p>
            <a:endParaRPr lang="en-US" dirty="0"/>
          </a:p>
          <a:p>
            <a:pPr marL="0" indent="0">
              <a:buNone/>
            </a:pPr>
            <a:r>
              <a:rPr lang="en-US" dirty="0"/>
              <a:t> </a:t>
            </a:r>
          </a:p>
          <a:p>
            <a:endParaRPr lang="en-US" dirty="0"/>
          </a:p>
        </p:txBody>
      </p:sp>
    </p:spTree>
    <p:extLst>
      <p:ext uri="{BB962C8B-B14F-4D97-AF65-F5344CB8AC3E}">
        <p14:creationId xmlns:p14="http://schemas.microsoft.com/office/powerpoint/2010/main" xmlns="" val="115631516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pPr algn="ctr"/>
            <a:r>
              <a:rPr lang="en-US" sz="2800" b="1" dirty="0"/>
              <a:t>How to use Selectors</a:t>
            </a:r>
            <a:br>
              <a:rPr lang="en-US" sz="2800" b="1" dirty="0"/>
            </a:br>
            <a:endParaRPr lang="en-US" sz="2800" b="1" dirty="0"/>
          </a:p>
        </p:txBody>
      </p:sp>
      <p:graphicFrame>
        <p:nvGraphicFramePr>
          <p:cNvPr id="4" name="Content Placeholder 3"/>
          <p:cNvGraphicFramePr>
            <a:graphicFrameLocks noGrp="1"/>
          </p:cNvGraphicFramePr>
          <p:nvPr>
            <p:ph idx="1"/>
          </p:nvPr>
        </p:nvGraphicFramePr>
        <p:xfrm>
          <a:off x="457200" y="1151534"/>
          <a:ext cx="8229600" cy="5164532"/>
        </p:xfrm>
        <a:graphic>
          <a:graphicData uri="http://schemas.openxmlformats.org/drawingml/2006/table">
            <a:tbl>
              <a:tblPr/>
              <a:tblGrid>
                <a:gridCol w="2743200"/>
                <a:gridCol w="2743200"/>
                <a:gridCol w="2743200"/>
              </a:tblGrid>
              <a:tr h="482803">
                <a:tc>
                  <a:txBody>
                    <a:bodyPr/>
                    <a:lstStyle/>
                    <a:p>
                      <a:pPr algn="l" fontAlgn="t"/>
                      <a:r>
                        <a:rPr lang="en-US" sz="1700">
                          <a:solidFill>
                            <a:srgbClr val="000000"/>
                          </a:solidFill>
                          <a:effectLst/>
                          <a:latin typeface="times new roman" panose="02020603050405020304" pitchFamily="18" charset="0"/>
                        </a:rPr>
                        <a:t>S.No.</a:t>
                      </a:r>
                    </a:p>
                  </a:txBody>
                  <a:tcPr marL="109728" marR="109728" marT="109728" marB="109728">
                    <a:lnL w="9525" cap="flat" cmpd="sng" algn="ctr">
                      <a:solidFill>
                        <a:srgbClr val="0076EF"/>
                      </a:solidFill>
                      <a:prstDash val="solid"/>
                      <a:round/>
                      <a:headEnd type="none" w="med" len="med"/>
                      <a:tailEnd type="none" w="med" len="med"/>
                    </a:lnL>
                    <a:lnR w="9525" cap="flat" cmpd="sng" algn="ctr">
                      <a:solidFill>
                        <a:srgbClr val="0076EF"/>
                      </a:solidFill>
                      <a:prstDash val="solid"/>
                      <a:round/>
                      <a:headEnd type="none" w="med" len="med"/>
                      <a:tailEnd type="none" w="med" len="med"/>
                    </a:lnR>
                    <a:lnT w="9525" cap="flat" cmpd="sng" algn="ctr">
                      <a:solidFill>
                        <a:srgbClr val="0076E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700">
                          <a:solidFill>
                            <a:srgbClr val="000000"/>
                          </a:solidFill>
                          <a:effectLst/>
                          <a:latin typeface="times new roman" panose="02020603050405020304" pitchFamily="18" charset="0"/>
                        </a:rPr>
                        <a:t>Selector</a:t>
                      </a:r>
                    </a:p>
                  </a:txBody>
                  <a:tcPr marL="109728" marR="109728" marT="109728" marB="109728">
                    <a:lnL w="9525" cap="flat" cmpd="sng" algn="ctr">
                      <a:solidFill>
                        <a:srgbClr val="0076EF"/>
                      </a:solidFill>
                      <a:prstDash val="solid"/>
                      <a:round/>
                      <a:headEnd type="none" w="med" len="med"/>
                      <a:tailEnd type="none" w="med" len="med"/>
                    </a:lnL>
                    <a:lnR w="9525" cap="flat" cmpd="sng" algn="ctr">
                      <a:solidFill>
                        <a:srgbClr val="0076EF"/>
                      </a:solidFill>
                      <a:prstDash val="solid"/>
                      <a:round/>
                      <a:headEnd type="none" w="med" len="med"/>
                      <a:tailEnd type="none" w="med" len="med"/>
                    </a:lnR>
                    <a:lnT w="9525" cap="flat" cmpd="sng" algn="ctr">
                      <a:solidFill>
                        <a:srgbClr val="0076E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700">
                          <a:solidFill>
                            <a:srgbClr val="000000"/>
                          </a:solidFill>
                          <a:effectLst/>
                          <a:latin typeface="times new roman" panose="02020603050405020304" pitchFamily="18" charset="0"/>
                        </a:rPr>
                        <a:t>Description</a:t>
                      </a:r>
                    </a:p>
                  </a:txBody>
                  <a:tcPr marL="109728" marR="109728" marT="109728" marB="109728">
                    <a:lnL w="9525" cap="flat" cmpd="sng" algn="ctr">
                      <a:solidFill>
                        <a:srgbClr val="0076EF"/>
                      </a:solidFill>
                      <a:prstDash val="solid"/>
                      <a:round/>
                      <a:headEnd type="none" w="med" len="med"/>
                      <a:tailEnd type="none" w="med" len="med"/>
                    </a:lnL>
                    <a:lnR w="9525" cap="flat" cmpd="sng" algn="ctr">
                      <a:solidFill>
                        <a:srgbClr val="0076EF"/>
                      </a:solidFill>
                      <a:prstDash val="solid"/>
                      <a:round/>
                      <a:headEnd type="none" w="med" len="med"/>
                      <a:tailEnd type="none" w="med" len="med"/>
                    </a:lnR>
                    <a:lnT w="9525" cap="flat" cmpd="sng" algn="ctr">
                      <a:solidFill>
                        <a:srgbClr val="0076E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936346">
                <a:tc>
                  <a:txBody>
                    <a:bodyPr/>
                    <a:lstStyle/>
                    <a:p>
                      <a:pPr algn="l" fontAlgn="t"/>
                      <a:r>
                        <a:rPr lang="en-US" sz="1700">
                          <a:solidFill>
                            <a:srgbClr val="000000"/>
                          </a:solidFill>
                          <a:effectLst/>
                          <a:latin typeface="verdana" panose="020B0604030504040204" pitchFamily="34" charset="0"/>
                        </a:rPr>
                        <a:t>1)</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700">
                          <a:solidFill>
                            <a:srgbClr val="000000"/>
                          </a:solidFill>
                          <a:effectLst/>
                          <a:latin typeface="verdana" panose="020B0604030504040204" pitchFamily="34" charset="0"/>
                        </a:rPr>
                        <a:t>Name:</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700">
                          <a:solidFill>
                            <a:srgbClr val="000000"/>
                          </a:solidFill>
                          <a:effectLst/>
                          <a:latin typeface="verdana" panose="020B0604030504040204" pitchFamily="34" charset="0"/>
                        </a:rPr>
                        <a:t>It selects all elements that match with the given element name.</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936346">
                <a:tc>
                  <a:txBody>
                    <a:bodyPr/>
                    <a:lstStyle/>
                    <a:p>
                      <a:pPr algn="l" fontAlgn="t"/>
                      <a:r>
                        <a:rPr lang="en-US" sz="1700">
                          <a:solidFill>
                            <a:srgbClr val="000000"/>
                          </a:solidFill>
                          <a:effectLst/>
                          <a:latin typeface="verdana" panose="020B0604030504040204" pitchFamily="34" charset="0"/>
                        </a:rPr>
                        <a:t>2)</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700">
                          <a:solidFill>
                            <a:srgbClr val="000000"/>
                          </a:solidFill>
                          <a:effectLst/>
                          <a:latin typeface="verdana" panose="020B0604030504040204" pitchFamily="34" charset="0"/>
                        </a:rPr>
                        <a:t>#ID:</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700">
                          <a:solidFill>
                            <a:srgbClr val="000000"/>
                          </a:solidFill>
                          <a:effectLst/>
                          <a:latin typeface="verdana" panose="020B0604030504040204" pitchFamily="34" charset="0"/>
                        </a:rPr>
                        <a:t>It selects a single element that matches with the given id.</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936346">
                <a:tc>
                  <a:txBody>
                    <a:bodyPr/>
                    <a:lstStyle/>
                    <a:p>
                      <a:pPr algn="l" fontAlgn="t"/>
                      <a:r>
                        <a:rPr lang="en-US" sz="1700">
                          <a:solidFill>
                            <a:srgbClr val="000000"/>
                          </a:solidFill>
                          <a:effectLst/>
                          <a:latin typeface="verdana" panose="020B0604030504040204" pitchFamily="34" charset="0"/>
                        </a:rPr>
                        <a:t>3)</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700">
                          <a:solidFill>
                            <a:srgbClr val="000000"/>
                          </a:solidFill>
                          <a:effectLst/>
                          <a:latin typeface="verdana" panose="020B0604030504040204" pitchFamily="34" charset="0"/>
                        </a:rPr>
                        <a:t>.Class:</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700">
                          <a:solidFill>
                            <a:srgbClr val="000000"/>
                          </a:solidFill>
                          <a:effectLst/>
                          <a:latin typeface="verdana" panose="020B0604030504040204" pitchFamily="34" charset="0"/>
                        </a:rPr>
                        <a:t>It selects all elements that matches with the given class.</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72998">
                <a:tc>
                  <a:txBody>
                    <a:bodyPr/>
                    <a:lstStyle/>
                    <a:p>
                      <a:pPr algn="l" fontAlgn="t"/>
                      <a:r>
                        <a:rPr lang="en-US" sz="1700">
                          <a:solidFill>
                            <a:srgbClr val="000000"/>
                          </a:solidFill>
                          <a:effectLst/>
                          <a:latin typeface="verdana" panose="020B0604030504040204" pitchFamily="34" charset="0"/>
                        </a:rPr>
                        <a:t>4)</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700">
                          <a:solidFill>
                            <a:srgbClr val="000000"/>
                          </a:solidFill>
                          <a:effectLst/>
                          <a:latin typeface="verdana" panose="020B0604030504040204" pitchFamily="34" charset="0"/>
                        </a:rPr>
                        <a:t>Universal(*)</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700">
                          <a:solidFill>
                            <a:srgbClr val="000000"/>
                          </a:solidFill>
                          <a:effectLst/>
                          <a:latin typeface="verdana" panose="020B0604030504040204" pitchFamily="34" charset="0"/>
                        </a:rPr>
                        <a:t>It selects all elements available in a DOM.</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1199693">
                <a:tc>
                  <a:txBody>
                    <a:bodyPr/>
                    <a:lstStyle/>
                    <a:p>
                      <a:pPr algn="l" fontAlgn="t"/>
                      <a:r>
                        <a:rPr lang="en-US" sz="1700">
                          <a:solidFill>
                            <a:srgbClr val="000000"/>
                          </a:solidFill>
                          <a:effectLst/>
                          <a:latin typeface="verdana" panose="020B0604030504040204" pitchFamily="34" charset="0"/>
                        </a:rPr>
                        <a:t>5)</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700">
                          <a:solidFill>
                            <a:srgbClr val="000000"/>
                          </a:solidFill>
                          <a:effectLst/>
                          <a:latin typeface="verdana" panose="020B0604030504040204" pitchFamily="34" charset="0"/>
                        </a:rPr>
                        <a:t>Multiple Elements A,B,C</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700" dirty="0">
                          <a:solidFill>
                            <a:srgbClr val="000000"/>
                          </a:solidFill>
                          <a:effectLst/>
                          <a:latin typeface="verdana" panose="020B0604030504040204" pitchFamily="34" charset="0"/>
                        </a:rPr>
                        <a:t>It selects the combined results of all the specified selectors A,B and C.</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xmlns="" val="2166944417"/>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8229600" cy="731520"/>
          </a:xfrm>
        </p:spPr>
        <p:txBody>
          <a:bodyPr>
            <a:normAutofit fontScale="90000"/>
          </a:bodyPr>
          <a:lstStyle/>
          <a:p>
            <a:pPr algn="ctr"/>
            <a:r>
              <a:rPr lang="en-US" sz="2800" b="1" dirty="0">
                <a:latin typeface="+mn-lt"/>
              </a:rPr>
              <a:t>Different </a:t>
            </a:r>
            <a:r>
              <a:rPr lang="en-US" sz="2800" b="1" dirty="0" err="1">
                <a:latin typeface="+mn-lt"/>
              </a:rPr>
              <a:t>jQuery</a:t>
            </a:r>
            <a:r>
              <a:rPr lang="en-US" sz="2800" b="1" dirty="0">
                <a:latin typeface="+mn-lt"/>
              </a:rPr>
              <a:t> Selectors</a:t>
            </a:r>
            <a:br>
              <a:rPr lang="en-US" sz="2800" b="1" dirty="0">
                <a:latin typeface="+mn-lt"/>
              </a:rPr>
            </a:br>
            <a:endParaRPr lang="en-US" sz="2800" b="1" dirty="0">
              <a:latin typeface="+mn-lt"/>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xmlns="" val="782131295"/>
              </p:ext>
            </p:extLst>
          </p:nvPr>
        </p:nvGraphicFramePr>
        <p:xfrm>
          <a:off x="304799" y="1142999"/>
          <a:ext cx="8686800" cy="5562598"/>
        </p:xfrm>
        <a:graphic>
          <a:graphicData uri="http://schemas.openxmlformats.org/drawingml/2006/table">
            <a:tbl>
              <a:tblPr/>
              <a:tblGrid>
                <a:gridCol w="2895600"/>
                <a:gridCol w="2895600"/>
                <a:gridCol w="2895600"/>
              </a:tblGrid>
              <a:tr h="470248">
                <a:tc>
                  <a:txBody>
                    <a:bodyPr/>
                    <a:lstStyle/>
                    <a:p>
                      <a:pPr algn="l" fontAlgn="t"/>
                      <a:r>
                        <a:rPr lang="en-US" sz="1200" dirty="0">
                          <a:solidFill>
                            <a:srgbClr val="000000"/>
                          </a:solidFill>
                          <a:effectLst/>
                          <a:latin typeface="times new roman" panose="02020603050405020304" pitchFamily="18" charset="0"/>
                        </a:rPr>
                        <a:t>Selector</a:t>
                      </a:r>
                    </a:p>
                  </a:txBody>
                  <a:tcPr marL="47919" marR="47919" marT="47919" marB="47919">
                    <a:lnL w="9525" cap="flat" cmpd="sng" algn="ctr">
                      <a:solidFill>
                        <a:srgbClr val="50228C"/>
                      </a:solidFill>
                      <a:prstDash val="solid"/>
                      <a:round/>
                      <a:headEnd type="none" w="med" len="med"/>
                      <a:tailEnd type="none" w="med" len="med"/>
                    </a:lnL>
                    <a:lnR w="9525" cap="flat" cmpd="sng" algn="ctr">
                      <a:solidFill>
                        <a:srgbClr val="50228C"/>
                      </a:solidFill>
                      <a:prstDash val="solid"/>
                      <a:round/>
                      <a:headEnd type="none" w="med" len="med"/>
                      <a:tailEnd type="none" w="med" len="med"/>
                    </a:lnR>
                    <a:lnT w="9525" cap="flat" cmpd="sng" algn="ctr">
                      <a:solidFill>
                        <a:srgbClr val="50228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200">
                          <a:solidFill>
                            <a:srgbClr val="000000"/>
                          </a:solidFill>
                          <a:effectLst/>
                          <a:latin typeface="times new roman" panose="02020603050405020304" pitchFamily="18" charset="0"/>
                        </a:rPr>
                        <a:t>Example</a:t>
                      </a:r>
                    </a:p>
                  </a:txBody>
                  <a:tcPr marL="47919" marR="47919" marT="47919" marB="47919">
                    <a:lnL w="9525" cap="flat" cmpd="sng" algn="ctr">
                      <a:solidFill>
                        <a:srgbClr val="50228C"/>
                      </a:solidFill>
                      <a:prstDash val="solid"/>
                      <a:round/>
                      <a:headEnd type="none" w="med" len="med"/>
                      <a:tailEnd type="none" w="med" len="med"/>
                    </a:lnL>
                    <a:lnR w="9525" cap="flat" cmpd="sng" algn="ctr">
                      <a:solidFill>
                        <a:srgbClr val="50228C"/>
                      </a:solidFill>
                      <a:prstDash val="solid"/>
                      <a:round/>
                      <a:headEnd type="none" w="med" len="med"/>
                      <a:tailEnd type="none" w="med" len="med"/>
                    </a:lnR>
                    <a:lnT w="9525" cap="flat" cmpd="sng" algn="ctr">
                      <a:solidFill>
                        <a:srgbClr val="50228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200">
                          <a:solidFill>
                            <a:srgbClr val="000000"/>
                          </a:solidFill>
                          <a:effectLst/>
                          <a:latin typeface="times new roman" panose="02020603050405020304" pitchFamily="18" charset="0"/>
                        </a:rPr>
                        <a:t>Description</a:t>
                      </a:r>
                    </a:p>
                  </a:txBody>
                  <a:tcPr marL="47919" marR="47919" marT="47919" marB="47919">
                    <a:lnL w="9525" cap="flat" cmpd="sng" algn="ctr">
                      <a:solidFill>
                        <a:srgbClr val="50228C"/>
                      </a:solidFill>
                      <a:prstDash val="solid"/>
                      <a:round/>
                      <a:headEnd type="none" w="med" len="med"/>
                      <a:tailEnd type="none" w="med" len="med"/>
                    </a:lnL>
                    <a:lnR w="9525" cap="flat" cmpd="sng" algn="ctr">
                      <a:solidFill>
                        <a:srgbClr val="50228C"/>
                      </a:solidFill>
                      <a:prstDash val="solid"/>
                      <a:round/>
                      <a:headEnd type="none" w="med" len="med"/>
                      <a:tailEnd type="none" w="med" len="med"/>
                    </a:lnR>
                    <a:lnT w="9525" cap="flat" cmpd="sng" algn="ctr">
                      <a:solidFill>
                        <a:srgbClr val="50228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288080">
                <a:tc>
                  <a:txBody>
                    <a:bodyPr/>
                    <a:lstStyle/>
                    <a:p>
                      <a:pPr algn="l" fontAlgn="t"/>
                      <a:r>
                        <a:rPr lang="en-US" sz="1200" dirty="0">
                          <a:solidFill>
                            <a:srgbClr val="000000"/>
                          </a:solidFill>
                          <a:effectLst/>
                          <a:latin typeface="verdana" panose="020B0604030504040204" pitchFamily="34" charset="0"/>
                        </a:rPr>
                        <a:t>*</a:t>
                      </a:r>
                    </a:p>
                  </a:txBody>
                  <a:tcPr marL="31946" marR="31946" marT="31946" marB="319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dirty="0">
                          <a:solidFill>
                            <a:srgbClr val="000000"/>
                          </a:solidFill>
                          <a:effectLst/>
                          <a:latin typeface="verdana" panose="020B0604030504040204" pitchFamily="34" charset="0"/>
                        </a:rPr>
                        <a:t>$("*")</a:t>
                      </a:r>
                    </a:p>
                  </a:txBody>
                  <a:tcPr marL="31946" marR="31946" marT="31946" marB="319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effectLst/>
                          <a:latin typeface="verdana" panose="020B0604030504040204" pitchFamily="34" charset="0"/>
                        </a:rPr>
                        <a:t>It is used to select all elements.</a:t>
                      </a:r>
                    </a:p>
                  </a:txBody>
                  <a:tcPr marL="31946" marR="31946" marT="31946" marB="319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36578">
                <a:tc>
                  <a:txBody>
                    <a:bodyPr/>
                    <a:lstStyle/>
                    <a:p>
                      <a:pPr algn="l" fontAlgn="t"/>
                      <a:r>
                        <a:rPr lang="en-US" sz="1200">
                          <a:solidFill>
                            <a:srgbClr val="000000"/>
                          </a:solidFill>
                          <a:effectLst/>
                          <a:latin typeface="verdana" panose="020B0604030504040204" pitchFamily="34" charset="0"/>
                        </a:rPr>
                        <a:t>#id</a:t>
                      </a:r>
                    </a:p>
                  </a:txBody>
                  <a:tcPr marL="31946" marR="31946" marT="31946" marB="319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dirty="0">
                          <a:solidFill>
                            <a:srgbClr val="000000"/>
                          </a:solidFill>
                          <a:effectLst/>
                          <a:latin typeface="verdana" panose="020B0604030504040204" pitchFamily="34" charset="0"/>
                        </a:rPr>
                        <a:t>$("#</a:t>
                      </a:r>
                      <a:r>
                        <a:rPr lang="en-US" sz="1200" dirty="0" err="1">
                          <a:solidFill>
                            <a:srgbClr val="000000"/>
                          </a:solidFill>
                          <a:effectLst/>
                          <a:latin typeface="verdana" panose="020B0604030504040204" pitchFamily="34" charset="0"/>
                        </a:rPr>
                        <a:t>firstname</a:t>
                      </a:r>
                      <a:r>
                        <a:rPr lang="en-US" sz="1200" dirty="0">
                          <a:solidFill>
                            <a:srgbClr val="000000"/>
                          </a:solidFill>
                          <a:effectLst/>
                          <a:latin typeface="verdana" panose="020B0604030504040204" pitchFamily="34" charset="0"/>
                        </a:rPr>
                        <a:t>")</a:t>
                      </a:r>
                    </a:p>
                  </a:txBody>
                  <a:tcPr marL="31946" marR="31946" marT="31946" marB="319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effectLst/>
                          <a:latin typeface="verdana" panose="020B0604030504040204" pitchFamily="34" charset="0"/>
                        </a:rPr>
                        <a:t>It will select the element with id="firstname"</a:t>
                      </a:r>
                    </a:p>
                  </a:txBody>
                  <a:tcPr marL="31946" marR="31946" marT="31946" marB="319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36578">
                <a:tc>
                  <a:txBody>
                    <a:bodyPr/>
                    <a:lstStyle/>
                    <a:p>
                      <a:pPr algn="l" fontAlgn="t"/>
                      <a:r>
                        <a:rPr lang="en-US" sz="1200">
                          <a:solidFill>
                            <a:srgbClr val="000000"/>
                          </a:solidFill>
                          <a:effectLst/>
                          <a:latin typeface="verdana" panose="020B0604030504040204" pitchFamily="34" charset="0"/>
                        </a:rPr>
                        <a:t>.class</a:t>
                      </a:r>
                    </a:p>
                  </a:txBody>
                  <a:tcPr marL="31946" marR="31946" marT="31946" marB="319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dirty="0">
                          <a:solidFill>
                            <a:srgbClr val="000000"/>
                          </a:solidFill>
                          <a:effectLst/>
                          <a:latin typeface="verdana" panose="020B0604030504040204" pitchFamily="34" charset="0"/>
                        </a:rPr>
                        <a:t>$(".primary")</a:t>
                      </a:r>
                    </a:p>
                  </a:txBody>
                  <a:tcPr marL="31946" marR="31946" marT="31946" marB="319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dirty="0">
                          <a:solidFill>
                            <a:srgbClr val="000000"/>
                          </a:solidFill>
                          <a:effectLst/>
                          <a:latin typeface="verdana" panose="020B0604030504040204" pitchFamily="34" charset="0"/>
                        </a:rPr>
                        <a:t>It will select all elements with class="primary"</a:t>
                      </a:r>
                    </a:p>
                  </a:txBody>
                  <a:tcPr marL="31946" marR="31946" marT="31946" marB="319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13534">
                <a:tc>
                  <a:txBody>
                    <a:bodyPr/>
                    <a:lstStyle/>
                    <a:p>
                      <a:pPr algn="l" fontAlgn="t"/>
                      <a:r>
                        <a:rPr lang="en-US" sz="1200">
                          <a:solidFill>
                            <a:srgbClr val="000000"/>
                          </a:solidFill>
                          <a:effectLst/>
                          <a:latin typeface="verdana" panose="020B0604030504040204" pitchFamily="34" charset="0"/>
                        </a:rPr>
                        <a:t>class,.class</a:t>
                      </a:r>
                    </a:p>
                  </a:txBody>
                  <a:tcPr marL="31946" marR="31946" marT="31946" marB="319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effectLst/>
                          <a:latin typeface="verdana" panose="020B0604030504040204" pitchFamily="34" charset="0"/>
                        </a:rPr>
                        <a:t>$(".primary,.secondary")</a:t>
                      </a:r>
                    </a:p>
                  </a:txBody>
                  <a:tcPr marL="31946" marR="31946" marT="31946" marB="319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dirty="0">
                          <a:solidFill>
                            <a:srgbClr val="000000"/>
                          </a:solidFill>
                          <a:effectLst/>
                          <a:latin typeface="verdana" panose="020B0604030504040204" pitchFamily="34" charset="0"/>
                        </a:rPr>
                        <a:t>It will select all elements with the class "primary" or "secondary"</a:t>
                      </a:r>
                    </a:p>
                  </a:txBody>
                  <a:tcPr marL="31946" marR="31946" marT="31946" marB="319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288080">
                <a:tc>
                  <a:txBody>
                    <a:bodyPr/>
                    <a:lstStyle/>
                    <a:p>
                      <a:pPr algn="l" fontAlgn="t"/>
                      <a:r>
                        <a:rPr lang="en-US" sz="1200">
                          <a:solidFill>
                            <a:srgbClr val="000000"/>
                          </a:solidFill>
                          <a:effectLst/>
                          <a:latin typeface="verdana" panose="020B0604030504040204" pitchFamily="34" charset="0"/>
                        </a:rPr>
                        <a:t>element</a:t>
                      </a:r>
                    </a:p>
                  </a:txBody>
                  <a:tcPr marL="31946" marR="31946" marT="31946" marB="319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effectLst/>
                          <a:latin typeface="verdana" panose="020B0604030504040204" pitchFamily="34" charset="0"/>
                        </a:rPr>
                        <a:t>$("p")</a:t>
                      </a:r>
                    </a:p>
                  </a:txBody>
                  <a:tcPr marL="31946" marR="31946" marT="31946" marB="319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dirty="0">
                          <a:solidFill>
                            <a:srgbClr val="000000"/>
                          </a:solidFill>
                          <a:effectLst/>
                          <a:latin typeface="verdana" panose="020B0604030504040204" pitchFamily="34" charset="0"/>
                        </a:rPr>
                        <a:t>It will select all p elements.</a:t>
                      </a:r>
                    </a:p>
                  </a:txBody>
                  <a:tcPr marL="31946" marR="31946" marT="31946" marB="319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36578">
                <a:tc>
                  <a:txBody>
                    <a:bodyPr/>
                    <a:lstStyle/>
                    <a:p>
                      <a:pPr algn="l" fontAlgn="t"/>
                      <a:r>
                        <a:rPr lang="en-US" sz="1200">
                          <a:solidFill>
                            <a:srgbClr val="000000"/>
                          </a:solidFill>
                          <a:effectLst/>
                          <a:latin typeface="verdana" panose="020B0604030504040204" pitchFamily="34" charset="0"/>
                        </a:rPr>
                        <a:t>el1,el2,el3</a:t>
                      </a:r>
                    </a:p>
                  </a:txBody>
                  <a:tcPr marL="31946" marR="31946" marT="31946" marB="319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effectLst/>
                          <a:latin typeface="verdana" panose="020B0604030504040204" pitchFamily="34" charset="0"/>
                        </a:rPr>
                        <a:t>$("h1,div,p")</a:t>
                      </a:r>
                    </a:p>
                  </a:txBody>
                  <a:tcPr marL="31946" marR="31946" marT="31946" marB="319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dirty="0">
                          <a:solidFill>
                            <a:srgbClr val="000000"/>
                          </a:solidFill>
                          <a:effectLst/>
                          <a:latin typeface="verdana" panose="020B0604030504040204" pitchFamily="34" charset="0"/>
                        </a:rPr>
                        <a:t>It will select all h1, div, and p elements.</a:t>
                      </a:r>
                    </a:p>
                  </a:txBody>
                  <a:tcPr marL="31946" marR="31946" marT="31946" marB="319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288080">
                <a:tc>
                  <a:txBody>
                    <a:bodyPr/>
                    <a:lstStyle/>
                    <a:p>
                      <a:pPr algn="l" fontAlgn="t"/>
                      <a:r>
                        <a:rPr lang="en-US" sz="1200">
                          <a:solidFill>
                            <a:srgbClr val="000000"/>
                          </a:solidFill>
                          <a:effectLst/>
                          <a:latin typeface="verdana" panose="020B0604030504040204" pitchFamily="34" charset="0"/>
                        </a:rPr>
                        <a:t>:first</a:t>
                      </a:r>
                    </a:p>
                  </a:txBody>
                  <a:tcPr marL="31946" marR="31946" marT="31946" marB="319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effectLst/>
                          <a:latin typeface="verdana" panose="020B0604030504040204" pitchFamily="34" charset="0"/>
                        </a:rPr>
                        <a:t>$("p:first")</a:t>
                      </a:r>
                    </a:p>
                  </a:txBody>
                  <a:tcPr marL="31946" marR="31946" marT="31946" marB="319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dirty="0">
                          <a:solidFill>
                            <a:srgbClr val="000000"/>
                          </a:solidFill>
                          <a:effectLst/>
                          <a:latin typeface="verdana" panose="020B0604030504040204" pitchFamily="34" charset="0"/>
                        </a:rPr>
                        <a:t>This will select the first p element</a:t>
                      </a:r>
                    </a:p>
                  </a:txBody>
                  <a:tcPr marL="31946" marR="31946" marT="31946" marB="319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288080">
                <a:tc>
                  <a:txBody>
                    <a:bodyPr/>
                    <a:lstStyle/>
                    <a:p>
                      <a:pPr algn="l" fontAlgn="t"/>
                      <a:r>
                        <a:rPr lang="en-US" sz="1200">
                          <a:solidFill>
                            <a:srgbClr val="000000"/>
                          </a:solidFill>
                          <a:effectLst/>
                          <a:latin typeface="verdana" panose="020B0604030504040204" pitchFamily="34" charset="0"/>
                        </a:rPr>
                        <a:t>:last</a:t>
                      </a:r>
                    </a:p>
                  </a:txBody>
                  <a:tcPr marL="31946" marR="31946" marT="31946" marB="319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effectLst/>
                          <a:latin typeface="verdana" panose="020B0604030504040204" pitchFamily="34" charset="0"/>
                        </a:rPr>
                        <a:t>$("p:last")</a:t>
                      </a:r>
                    </a:p>
                  </a:txBody>
                  <a:tcPr marL="31946" marR="31946" marT="31946" marB="319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dirty="0">
                          <a:solidFill>
                            <a:srgbClr val="000000"/>
                          </a:solidFill>
                          <a:effectLst/>
                          <a:latin typeface="verdana" panose="020B0604030504040204" pitchFamily="34" charset="0"/>
                        </a:rPr>
                        <a:t>This will select he last p element</a:t>
                      </a:r>
                    </a:p>
                  </a:txBody>
                  <a:tcPr marL="31946" marR="31946" marT="31946" marB="319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288080">
                <a:tc>
                  <a:txBody>
                    <a:bodyPr/>
                    <a:lstStyle/>
                    <a:p>
                      <a:pPr algn="l" fontAlgn="t"/>
                      <a:r>
                        <a:rPr lang="en-US" sz="1200">
                          <a:solidFill>
                            <a:srgbClr val="000000"/>
                          </a:solidFill>
                          <a:effectLst/>
                          <a:latin typeface="verdana" panose="020B0604030504040204" pitchFamily="34" charset="0"/>
                        </a:rPr>
                        <a:t>:even</a:t>
                      </a:r>
                    </a:p>
                  </a:txBody>
                  <a:tcPr marL="31946" marR="31946" marT="31946" marB="319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effectLst/>
                          <a:latin typeface="verdana" panose="020B0604030504040204" pitchFamily="34" charset="0"/>
                        </a:rPr>
                        <a:t>$("tr:even")</a:t>
                      </a:r>
                    </a:p>
                  </a:txBody>
                  <a:tcPr marL="31946" marR="31946" marT="31946" marB="319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dirty="0">
                          <a:solidFill>
                            <a:srgbClr val="000000"/>
                          </a:solidFill>
                          <a:effectLst/>
                          <a:latin typeface="verdana" panose="020B0604030504040204" pitchFamily="34" charset="0"/>
                        </a:rPr>
                        <a:t>This will select all even </a:t>
                      </a:r>
                      <a:r>
                        <a:rPr lang="en-US" sz="1200" dirty="0" err="1">
                          <a:solidFill>
                            <a:srgbClr val="000000"/>
                          </a:solidFill>
                          <a:effectLst/>
                          <a:latin typeface="verdana" panose="020B0604030504040204" pitchFamily="34" charset="0"/>
                        </a:rPr>
                        <a:t>tr</a:t>
                      </a:r>
                      <a:r>
                        <a:rPr lang="en-US" sz="1200" dirty="0">
                          <a:solidFill>
                            <a:srgbClr val="000000"/>
                          </a:solidFill>
                          <a:effectLst/>
                          <a:latin typeface="verdana" panose="020B0604030504040204" pitchFamily="34" charset="0"/>
                        </a:rPr>
                        <a:t> elements</a:t>
                      </a:r>
                    </a:p>
                  </a:txBody>
                  <a:tcPr marL="31946" marR="31946" marT="31946" marB="319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288080">
                <a:tc>
                  <a:txBody>
                    <a:bodyPr/>
                    <a:lstStyle/>
                    <a:p>
                      <a:pPr algn="l" fontAlgn="t"/>
                      <a:r>
                        <a:rPr lang="en-US" sz="1200">
                          <a:solidFill>
                            <a:srgbClr val="000000"/>
                          </a:solidFill>
                          <a:effectLst/>
                          <a:latin typeface="verdana" panose="020B0604030504040204" pitchFamily="34" charset="0"/>
                        </a:rPr>
                        <a:t>:odd</a:t>
                      </a:r>
                    </a:p>
                  </a:txBody>
                  <a:tcPr marL="31946" marR="31946" marT="31946" marB="319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effectLst/>
                          <a:latin typeface="verdana" panose="020B0604030504040204" pitchFamily="34" charset="0"/>
                        </a:rPr>
                        <a:t>$("tr:odd")</a:t>
                      </a:r>
                    </a:p>
                  </a:txBody>
                  <a:tcPr marL="31946" marR="31946" marT="31946" marB="319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dirty="0">
                          <a:solidFill>
                            <a:srgbClr val="000000"/>
                          </a:solidFill>
                          <a:effectLst/>
                          <a:latin typeface="verdana" panose="020B0604030504040204" pitchFamily="34" charset="0"/>
                        </a:rPr>
                        <a:t>This will select all odd </a:t>
                      </a:r>
                      <a:r>
                        <a:rPr lang="en-US" sz="1200" dirty="0" err="1">
                          <a:solidFill>
                            <a:srgbClr val="000000"/>
                          </a:solidFill>
                          <a:effectLst/>
                          <a:latin typeface="verdana" panose="020B0604030504040204" pitchFamily="34" charset="0"/>
                        </a:rPr>
                        <a:t>tr</a:t>
                      </a:r>
                      <a:r>
                        <a:rPr lang="en-US" sz="1200" dirty="0">
                          <a:solidFill>
                            <a:srgbClr val="000000"/>
                          </a:solidFill>
                          <a:effectLst/>
                          <a:latin typeface="verdana" panose="020B0604030504040204" pitchFamily="34" charset="0"/>
                        </a:rPr>
                        <a:t> elements</a:t>
                      </a:r>
                    </a:p>
                  </a:txBody>
                  <a:tcPr marL="31946" marR="31946" marT="31946" marB="319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513534">
                <a:tc>
                  <a:txBody>
                    <a:bodyPr/>
                    <a:lstStyle/>
                    <a:p>
                      <a:pPr algn="l" fontAlgn="t"/>
                      <a:r>
                        <a:rPr lang="en-US" sz="1200">
                          <a:solidFill>
                            <a:srgbClr val="000000"/>
                          </a:solidFill>
                          <a:effectLst/>
                          <a:latin typeface="verdana" panose="020B0604030504040204" pitchFamily="34" charset="0"/>
                        </a:rPr>
                        <a:t>:first-child</a:t>
                      </a:r>
                    </a:p>
                  </a:txBody>
                  <a:tcPr marL="31946" marR="31946" marT="31946" marB="319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effectLst/>
                          <a:latin typeface="verdana" panose="020B0604030504040204" pitchFamily="34" charset="0"/>
                        </a:rPr>
                        <a:t>$("p:first-child")</a:t>
                      </a:r>
                    </a:p>
                  </a:txBody>
                  <a:tcPr marL="31946" marR="31946" marT="31946" marB="319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dirty="0">
                          <a:solidFill>
                            <a:srgbClr val="000000"/>
                          </a:solidFill>
                          <a:effectLst/>
                          <a:latin typeface="verdana" panose="020B0604030504040204" pitchFamily="34" charset="0"/>
                        </a:rPr>
                        <a:t>It will select all p elements that are the first child of their parent</a:t>
                      </a:r>
                    </a:p>
                  </a:txBody>
                  <a:tcPr marL="31946" marR="31946" marT="31946" marB="319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13534">
                <a:tc>
                  <a:txBody>
                    <a:bodyPr/>
                    <a:lstStyle/>
                    <a:p>
                      <a:pPr algn="l" fontAlgn="t"/>
                      <a:r>
                        <a:rPr lang="en-US" sz="1200">
                          <a:solidFill>
                            <a:srgbClr val="000000"/>
                          </a:solidFill>
                          <a:effectLst/>
                          <a:latin typeface="verdana" panose="020B0604030504040204" pitchFamily="34" charset="0"/>
                        </a:rPr>
                        <a:t>:first-of-type</a:t>
                      </a:r>
                    </a:p>
                  </a:txBody>
                  <a:tcPr marL="31946" marR="31946" marT="31946" marB="319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effectLst/>
                          <a:latin typeface="verdana" panose="020B0604030504040204" pitchFamily="34" charset="0"/>
                        </a:rPr>
                        <a:t>$("p:first-of-type")</a:t>
                      </a:r>
                    </a:p>
                  </a:txBody>
                  <a:tcPr marL="31946" marR="31946" marT="31946" marB="319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dirty="0">
                          <a:solidFill>
                            <a:srgbClr val="000000"/>
                          </a:solidFill>
                          <a:effectLst/>
                          <a:latin typeface="verdana" panose="020B0604030504040204" pitchFamily="34" charset="0"/>
                        </a:rPr>
                        <a:t>It will select all p elements that are the first p element of their parent</a:t>
                      </a:r>
                    </a:p>
                  </a:txBody>
                  <a:tcPr marL="31946" marR="31946" marT="31946" marB="319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513534">
                <a:tc>
                  <a:txBody>
                    <a:bodyPr/>
                    <a:lstStyle/>
                    <a:p>
                      <a:pPr algn="l" fontAlgn="t"/>
                      <a:r>
                        <a:rPr lang="en-US" sz="1200">
                          <a:solidFill>
                            <a:srgbClr val="000000"/>
                          </a:solidFill>
                          <a:effectLst/>
                          <a:latin typeface="verdana" panose="020B0604030504040204" pitchFamily="34" charset="0"/>
                        </a:rPr>
                        <a:t>:last-child</a:t>
                      </a:r>
                    </a:p>
                  </a:txBody>
                  <a:tcPr marL="31946" marR="31946" marT="31946" marB="319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effectLst/>
                          <a:latin typeface="verdana" panose="020B0604030504040204" pitchFamily="34" charset="0"/>
                        </a:rPr>
                        <a:t>$("p:last-child")</a:t>
                      </a:r>
                    </a:p>
                  </a:txBody>
                  <a:tcPr marL="31946" marR="31946" marT="31946" marB="319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dirty="0">
                          <a:solidFill>
                            <a:srgbClr val="000000"/>
                          </a:solidFill>
                          <a:effectLst/>
                          <a:latin typeface="verdana" panose="020B0604030504040204" pitchFamily="34" charset="0"/>
                        </a:rPr>
                        <a:t>It will select all p elements that are the last child of their parent</a:t>
                      </a:r>
                    </a:p>
                  </a:txBody>
                  <a:tcPr marL="31946" marR="31946" marT="31946" marB="319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xmlns="" val="1046477662"/>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2052138914"/>
              </p:ext>
            </p:extLst>
          </p:nvPr>
        </p:nvGraphicFramePr>
        <p:xfrm>
          <a:off x="0" y="457200"/>
          <a:ext cx="9143999" cy="9327040"/>
        </p:xfrm>
        <a:graphic>
          <a:graphicData uri="http://schemas.openxmlformats.org/drawingml/2006/table">
            <a:tbl>
              <a:tblPr/>
              <a:tblGrid>
                <a:gridCol w="3047999"/>
                <a:gridCol w="3048000"/>
                <a:gridCol w="3048000"/>
              </a:tblGrid>
              <a:tr h="409445">
                <a:tc>
                  <a:txBody>
                    <a:bodyPr/>
                    <a:lstStyle/>
                    <a:p>
                      <a:pPr algn="l" fontAlgn="t"/>
                      <a:endParaRPr lang="en-US" sz="1400" dirty="0">
                        <a:solidFill>
                          <a:srgbClr val="000000"/>
                        </a:solidFill>
                        <a:effectLst/>
                        <a:latin typeface="+mn-lt"/>
                      </a:endParaRPr>
                    </a:p>
                  </a:txBody>
                  <a:tcPr marL="19816" marR="19816" marT="19816" marB="198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mn-lt"/>
                        </a:rPr>
                        <a:t>$("p:last-of-type")</a:t>
                      </a:r>
                    </a:p>
                  </a:txBody>
                  <a:tcPr marL="19816" marR="19816" marT="19816" marB="198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mn-lt"/>
                        </a:rPr>
                        <a:t>It will select all p elements that are the last p element of their parent</a:t>
                      </a:r>
                    </a:p>
                  </a:txBody>
                  <a:tcPr marL="19816" marR="19816" marT="19816" marB="198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09445">
                <a:tc>
                  <a:txBody>
                    <a:bodyPr/>
                    <a:lstStyle/>
                    <a:p>
                      <a:pPr algn="l" fontAlgn="t"/>
                      <a:r>
                        <a:rPr lang="en-US" sz="1400" dirty="0">
                          <a:solidFill>
                            <a:srgbClr val="000000"/>
                          </a:solidFill>
                          <a:effectLst/>
                          <a:latin typeface="+mn-lt"/>
                        </a:rPr>
                        <a:t>:nth-child(n)</a:t>
                      </a:r>
                    </a:p>
                  </a:txBody>
                  <a:tcPr marL="19816" marR="19816" marT="19816" marB="198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dirty="0">
                          <a:solidFill>
                            <a:srgbClr val="000000"/>
                          </a:solidFill>
                          <a:effectLst/>
                          <a:latin typeface="+mn-lt"/>
                        </a:rPr>
                        <a:t>$("p:nth-child(2)")</a:t>
                      </a:r>
                    </a:p>
                  </a:txBody>
                  <a:tcPr marL="19816" marR="19816" marT="19816" marB="198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mn-lt"/>
                        </a:rPr>
                        <a:t>This will select all p elements that are the 2nd child of their parent</a:t>
                      </a:r>
                    </a:p>
                  </a:txBody>
                  <a:tcPr marL="19816" marR="19816" marT="19816" marB="198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94154">
                <a:tc>
                  <a:txBody>
                    <a:bodyPr/>
                    <a:lstStyle/>
                    <a:p>
                      <a:pPr algn="l" fontAlgn="t"/>
                      <a:r>
                        <a:rPr lang="en-US" sz="1400">
                          <a:solidFill>
                            <a:srgbClr val="000000"/>
                          </a:solidFill>
                          <a:effectLst/>
                          <a:latin typeface="+mn-lt"/>
                        </a:rPr>
                        <a:t>:nth-last-child(n)</a:t>
                      </a:r>
                    </a:p>
                  </a:txBody>
                  <a:tcPr marL="19816" marR="19816" marT="19816" marB="198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dirty="0">
                          <a:solidFill>
                            <a:srgbClr val="000000"/>
                          </a:solidFill>
                          <a:effectLst/>
                          <a:latin typeface="+mn-lt"/>
                        </a:rPr>
                        <a:t>$("p:nth-last-child(2)")</a:t>
                      </a:r>
                    </a:p>
                  </a:txBody>
                  <a:tcPr marL="19816" marR="19816" marT="19816" marB="198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dirty="0">
                          <a:solidFill>
                            <a:srgbClr val="000000"/>
                          </a:solidFill>
                          <a:effectLst/>
                          <a:latin typeface="+mn-lt"/>
                        </a:rPr>
                        <a:t>This will select all p elements that are the 2nd child of their parent, counting from the last child</a:t>
                      </a:r>
                    </a:p>
                  </a:txBody>
                  <a:tcPr marL="19816" marR="19816" marT="19816" marB="198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09445">
                <a:tc>
                  <a:txBody>
                    <a:bodyPr/>
                    <a:lstStyle/>
                    <a:p>
                      <a:pPr algn="l" fontAlgn="t"/>
                      <a:r>
                        <a:rPr lang="en-US" sz="1400">
                          <a:solidFill>
                            <a:srgbClr val="000000"/>
                          </a:solidFill>
                          <a:effectLst/>
                          <a:latin typeface="+mn-lt"/>
                        </a:rPr>
                        <a:t>:nth-of-type(n)</a:t>
                      </a:r>
                    </a:p>
                  </a:txBody>
                  <a:tcPr marL="19816" marR="19816" marT="19816" marB="198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mn-lt"/>
                        </a:rPr>
                        <a:t>$("p:nth-of-type(2)")</a:t>
                      </a:r>
                    </a:p>
                  </a:txBody>
                  <a:tcPr marL="19816" marR="19816" marT="19816" marB="198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dirty="0">
                          <a:solidFill>
                            <a:srgbClr val="000000"/>
                          </a:solidFill>
                          <a:effectLst/>
                          <a:latin typeface="+mn-lt"/>
                        </a:rPr>
                        <a:t>It will select all p elements that are the 2nd p element of their parent</a:t>
                      </a:r>
                    </a:p>
                  </a:txBody>
                  <a:tcPr marL="19816" marR="19816" marT="19816" marB="198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94154">
                <a:tc>
                  <a:txBody>
                    <a:bodyPr/>
                    <a:lstStyle/>
                    <a:p>
                      <a:pPr algn="l" fontAlgn="t"/>
                      <a:r>
                        <a:rPr lang="en-US" sz="1400">
                          <a:solidFill>
                            <a:srgbClr val="000000"/>
                          </a:solidFill>
                          <a:effectLst/>
                          <a:latin typeface="+mn-lt"/>
                        </a:rPr>
                        <a:t>:nth-last-of-type(n)</a:t>
                      </a:r>
                    </a:p>
                  </a:txBody>
                  <a:tcPr marL="19816" marR="19816" marT="19816" marB="198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mn-lt"/>
                        </a:rPr>
                        <a:t>$("p:nth-last-of-type(2)")</a:t>
                      </a:r>
                    </a:p>
                  </a:txBody>
                  <a:tcPr marL="19816" marR="19816" marT="19816" marB="198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dirty="0">
                          <a:solidFill>
                            <a:srgbClr val="000000"/>
                          </a:solidFill>
                          <a:effectLst/>
                          <a:latin typeface="+mn-lt"/>
                        </a:rPr>
                        <a:t>This will select all p elements that are the 2nd p element of their parent, counting from the last child</a:t>
                      </a:r>
                    </a:p>
                  </a:txBody>
                  <a:tcPr marL="19816" marR="19816" marT="19816" marB="198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09445">
                <a:tc>
                  <a:txBody>
                    <a:bodyPr/>
                    <a:lstStyle/>
                    <a:p>
                      <a:pPr algn="l" fontAlgn="t"/>
                      <a:r>
                        <a:rPr lang="en-US" sz="1400">
                          <a:solidFill>
                            <a:srgbClr val="000000"/>
                          </a:solidFill>
                          <a:effectLst/>
                          <a:latin typeface="+mn-lt"/>
                        </a:rPr>
                        <a:t>:only-child</a:t>
                      </a:r>
                    </a:p>
                  </a:txBody>
                  <a:tcPr marL="19816" marR="19816" marT="19816" marB="198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mn-lt"/>
                        </a:rPr>
                        <a:t>$("p:only-child")</a:t>
                      </a:r>
                    </a:p>
                  </a:txBody>
                  <a:tcPr marL="19816" marR="19816" marT="19816" marB="198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dirty="0">
                          <a:solidFill>
                            <a:srgbClr val="000000"/>
                          </a:solidFill>
                          <a:effectLst/>
                          <a:latin typeface="+mn-lt"/>
                        </a:rPr>
                        <a:t>It will select all p elements that are the only child of their parent</a:t>
                      </a:r>
                    </a:p>
                  </a:txBody>
                  <a:tcPr marL="19816" marR="19816" marT="19816" marB="198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09445">
                <a:tc>
                  <a:txBody>
                    <a:bodyPr/>
                    <a:lstStyle/>
                    <a:p>
                      <a:pPr algn="l" fontAlgn="t"/>
                      <a:r>
                        <a:rPr lang="en-US" sz="1400">
                          <a:solidFill>
                            <a:srgbClr val="000000"/>
                          </a:solidFill>
                          <a:effectLst/>
                          <a:latin typeface="+mn-lt"/>
                        </a:rPr>
                        <a:t>:only-of-type</a:t>
                      </a:r>
                    </a:p>
                  </a:txBody>
                  <a:tcPr marL="19816" marR="19816" marT="19816" marB="198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mn-lt"/>
                        </a:rPr>
                        <a:t>$("p:only-of-type")</a:t>
                      </a:r>
                    </a:p>
                  </a:txBody>
                  <a:tcPr marL="19816" marR="19816" marT="19816" marB="198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dirty="0">
                          <a:solidFill>
                            <a:srgbClr val="000000"/>
                          </a:solidFill>
                          <a:effectLst/>
                          <a:latin typeface="+mn-lt"/>
                        </a:rPr>
                        <a:t>It will select all p elements that are the only child, of its type, of their parent</a:t>
                      </a:r>
                    </a:p>
                  </a:txBody>
                  <a:tcPr marL="19816" marR="19816" marT="19816" marB="198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09445">
                <a:tc>
                  <a:txBody>
                    <a:bodyPr/>
                    <a:lstStyle/>
                    <a:p>
                      <a:pPr algn="l" fontAlgn="t"/>
                      <a:r>
                        <a:rPr lang="en-US" sz="1400">
                          <a:solidFill>
                            <a:srgbClr val="000000"/>
                          </a:solidFill>
                          <a:effectLst/>
                          <a:latin typeface="+mn-lt"/>
                        </a:rPr>
                        <a:t>parent &gt; child</a:t>
                      </a:r>
                    </a:p>
                  </a:txBody>
                  <a:tcPr marL="19816" marR="19816" marT="19816" marB="198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dirty="0">
                          <a:solidFill>
                            <a:srgbClr val="000000"/>
                          </a:solidFill>
                          <a:effectLst/>
                          <a:latin typeface="+mn-lt"/>
                        </a:rPr>
                        <a:t>$("div &gt; p")</a:t>
                      </a:r>
                    </a:p>
                  </a:txBody>
                  <a:tcPr marL="19816" marR="19816" marT="19816" marB="198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dirty="0">
                          <a:solidFill>
                            <a:srgbClr val="000000"/>
                          </a:solidFill>
                          <a:effectLst/>
                          <a:latin typeface="+mn-lt"/>
                        </a:rPr>
                        <a:t>It will select all p elements that are a direct child of a div element</a:t>
                      </a:r>
                    </a:p>
                  </a:txBody>
                  <a:tcPr marL="19816" marR="19816" marT="19816" marB="198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09445">
                <a:tc>
                  <a:txBody>
                    <a:bodyPr/>
                    <a:lstStyle/>
                    <a:p>
                      <a:pPr algn="l" fontAlgn="t"/>
                      <a:r>
                        <a:rPr lang="en-US" sz="1400">
                          <a:solidFill>
                            <a:srgbClr val="000000"/>
                          </a:solidFill>
                          <a:effectLst/>
                          <a:latin typeface="+mn-lt"/>
                        </a:rPr>
                        <a:t>parent descendant</a:t>
                      </a:r>
                    </a:p>
                  </a:txBody>
                  <a:tcPr marL="19816" marR="19816" marT="19816" marB="198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mn-lt"/>
                        </a:rPr>
                        <a:t>$("div p")</a:t>
                      </a:r>
                    </a:p>
                  </a:txBody>
                  <a:tcPr marL="19816" marR="19816" marT="19816" marB="198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dirty="0">
                          <a:solidFill>
                            <a:srgbClr val="000000"/>
                          </a:solidFill>
                          <a:effectLst/>
                          <a:latin typeface="+mn-lt"/>
                        </a:rPr>
                        <a:t>It will select all p elements that are descendants of a div element</a:t>
                      </a:r>
                    </a:p>
                  </a:txBody>
                  <a:tcPr marL="19816" marR="19816" marT="19816" marB="198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09445">
                <a:tc>
                  <a:txBody>
                    <a:bodyPr/>
                    <a:lstStyle/>
                    <a:p>
                      <a:pPr algn="l" fontAlgn="t"/>
                      <a:r>
                        <a:rPr lang="en-US" sz="1400">
                          <a:solidFill>
                            <a:srgbClr val="000000"/>
                          </a:solidFill>
                          <a:effectLst/>
                          <a:latin typeface="+mn-lt"/>
                        </a:rPr>
                        <a:t>element + next</a:t>
                      </a:r>
                    </a:p>
                  </a:txBody>
                  <a:tcPr marL="19816" marR="19816" marT="19816" marB="198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mn-lt"/>
                        </a:rPr>
                        <a:t>$("div + p")</a:t>
                      </a:r>
                    </a:p>
                  </a:txBody>
                  <a:tcPr marL="19816" marR="19816" marT="19816" marB="198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dirty="0">
                          <a:solidFill>
                            <a:srgbClr val="000000"/>
                          </a:solidFill>
                          <a:effectLst/>
                          <a:latin typeface="+mn-lt"/>
                        </a:rPr>
                        <a:t>It selects the p element that are next to each div elements</a:t>
                      </a:r>
                    </a:p>
                  </a:txBody>
                  <a:tcPr marL="19816" marR="19816" marT="19816" marB="198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09445">
                <a:tc>
                  <a:txBody>
                    <a:bodyPr/>
                    <a:lstStyle/>
                    <a:p>
                      <a:pPr algn="l" fontAlgn="t"/>
                      <a:r>
                        <a:rPr lang="en-US" sz="1400">
                          <a:solidFill>
                            <a:srgbClr val="000000"/>
                          </a:solidFill>
                          <a:effectLst/>
                          <a:latin typeface="+mn-lt"/>
                        </a:rPr>
                        <a:t>element ~ siblings</a:t>
                      </a:r>
                    </a:p>
                  </a:txBody>
                  <a:tcPr marL="19816" marR="19816" marT="19816" marB="198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mn-lt"/>
                        </a:rPr>
                        <a:t>$("div ~ p")</a:t>
                      </a:r>
                    </a:p>
                  </a:txBody>
                  <a:tcPr marL="19816" marR="19816" marT="19816" marB="198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dirty="0">
                          <a:solidFill>
                            <a:srgbClr val="000000"/>
                          </a:solidFill>
                          <a:effectLst/>
                          <a:latin typeface="+mn-lt"/>
                        </a:rPr>
                        <a:t>It selects all p elements that are siblings of a div element</a:t>
                      </a:r>
                    </a:p>
                  </a:txBody>
                  <a:tcPr marL="19816" marR="19816" marT="19816" marB="198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09445">
                <a:tc>
                  <a:txBody>
                    <a:bodyPr/>
                    <a:lstStyle/>
                    <a:p>
                      <a:pPr algn="l" fontAlgn="t"/>
                      <a:r>
                        <a:rPr lang="en-US" sz="1400">
                          <a:solidFill>
                            <a:srgbClr val="000000"/>
                          </a:solidFill>
                          <a:effectLst/>
                          <a:latin typeface="+mn-lt"/>
                        </a:rPr>
                        <a:t>:eq(index)</a:t>
                      </a:r>
                    </a:p>
                  </a:txBody>
                  <a:tcPr marL="19816" marR="19816" marT="19816" marB="198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mn-lt"/>
                        </a:rPr>
                        <a:t>$("ul li:eq(3)")</a:t>
                      </a:r>
                    </a:p>
                  </a:txBody>
                  <a:tcPr marL="19816" marR="19816" marT="19816" marB="198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dirty="0">
                          <a:solidFill>
                            <a:srgbClr val="000000"/>
                          </a:solidFill>
                          <a:effectLst/>
                          <a:latin typeface="+mn-lt"/>
                        </a:rPr>
                        <a:t>It will select the fourth element in a list (index starts at 0)</a:t>
                      </a:r>
                    </a:p>
                  </a:txBody>
                  <a:tcPr marL="19816" marR="19816" marT="19816" marB="198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09445">
                <a:tc>
                  <a:txBody>
                    <a:bodyPr/>
                    <a:lstStyle/>
                    <a:p>
                      <a:pPr algn="l" fontAlgn="t"/>
                      <a:r>
                        <a:rPr lang="en-US" sz="1400">
                          <a:solidFill>
                            <a:srgbClr val="000000"/>
                          </a:solidFill>
                          <a:effectLst/>
                          <a:latin typeface="+mn-lt"/>
                        </a:rPr>
                        <a:t>:gt(no)</a:t>
                      </a:r>
                    </a:p>
                  </a:txBody>
                  <a:tcPr marL="19816" marR="19816" marT="19816" marB="198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mn-lt"/>
                        </a:rPr>
                        <a:t>$("ul li:gt(3)")</a:t>
                      </a:r>
                    </a:p>
                  </a:txBody>
                  <a:tcPr marL="19816" marR="19816" marT="19816" marB="198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dirty="0">
                          <a:solidFill>
                            <a:srgbClr val="000000"/>
                          </a:solidFill>
                          <a:effectLst/>
                          <a:latin typeface="+mn-lt"/>
                        </a:rPr>
                        <a:t>Select the list elements with an index greater than 3</a:t>
                      </a:r>
                    </a:p>
                  </a:txBody>
                  <a:tcPr marL="19816" marR="19816" marT="19816" marB="198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09445">
                <a:tc>
                  <a:txBody>
                    <a:bodyPr/>
                    <a:lstStyle/>
                    <a:p>
                      <a:pPr algn="l" fontAlgn="t"/>
                      <a:r>
                        <a:rPr lang="en-US" sz="1400">
                          <a:solidFill>
                            <a:srgbClr val="000000"/>
                          </a:solidFill>
                          <a:effectLst/>
                          <a:latin typeface="+mn-lt"/>
                        </a:rPr>
                        <a:t>:lt(no)</a:t>
                      </a:r>
                    </a:p>
                  </a:txBody>
                  <a:tcPr marL="19816" marR="19816" marT="19816" marB="198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mn-lt"/>
                        </a:rPr>
                        <a:t>$("ul li:lt(3)")</a:t>
                      </a:r>
                    </a:p>
                  </a:txBody>
                  <a:tcPr marL="19816" marR="19816" marT="19816" marB="198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dirty="0">
                          <a:solidFill>
                            <a:srgbClr val="000000"/>
                          </a:solidFill>
                          <a:effectLst/>
                          <a:latin typeface="+mn-lt"/>
                        </a:rPr>
                        <a:t>Select the list elements with an index less than 3</a:t>
                      </a:r>
                    </a:p>
                  </a:txBody>
                  <a:tcPr marL="19816" marR="19816" marT="19816" marB="198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256184">
                <a:tc>
                  <a:txBody>
                    <a:bodyPr/>
                    <a:lstStyle/>
                    <a:p>
                      <a:pPr algn="l" fontAlgn="t"/>
                      <a:r>
                        <a:rPr lang="en-US" sz="1400">
                          <a:solidFill>
                            <a:srgbClr val="000000"/>
                          </a:solidFill>
                          <a:effectLst/>
                          <a:latin typeface="+mn-lt"/>
                        </a:rPr>
                        <a:t>:not(selector)</a:t>
                      </a:r>
                    </a:p>
                  </a:txBody>
                  <a:tcPr marL="19816" marR="19816" marT="19816" marB="198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mn-lt"/>
                        </a:rPr>
                        <a:t>$("input:not(:empty)")</a:t>
                      </a:r>
                    </a:p>
                  </a:txBody>
                  <a:tcPr marL="19816" marR="19816" marT="19816" marB="198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dirty="0">
                          <a:solidFill>
                            <a:srgbClr val="000000"/>
                          </a:solidFill>
                          <a:effectLst/>
                          <a:latin typeface="+mn-lt"/>
                        </a:rPr>
                        <a:t>Select all input elements that are not empty</a:t>
                      </a:r>
                    </a:p>
                  </a:txBody>
                  <a:tcPr marL="19816" marR="19816" marT="19816" marB="198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224737">
                <a:tc>
                  <a:txBody>
                    <a:bodyPr/>
                    <a:lstStyle/>
                    <a:p>
                      <a:pPr algn="l" fontAlgn="t"/>
                      <a:r>
                        <a:rPr lang="en-US" sz="1400">
                          <a:solidFill>
                            <a:srgbClr val="000000"/>
                          </a:solidFill>
                          <a:effectLst/>
                          <a:latin typeface="+mn-lt"/>
                        </a:rPr>
                        <a:t>:header</a:t>
                      </a:r>
                    </a:p>
                  </a:txBody>
                  <a:tcPr marL="19816" marR="19816" marT="19816" marB="198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mn-lt"/>
                        </a:rPr>
                        <a:t>$(":header")</a:t>
                      </a:r>
                    </a:p>
                  </a:txBody>
                  <a:tcPr marL="19816" marR="19816" marT="19816" marB="198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dirty="0">
                          <a:solidFill>
                            <a:srgbClr val="000000"/>
                          </a:solidFill>
                          <a:effectLst/>
                          <a:latin typeface="+mn-lt"/>
                        </a:rPr>
                        <a:t>Select all header elements h1, h2 ...</a:t>
                      </a:r>
                    </a:p>
                  </a:txBody>
                  <a:tcPr marL="19816" marR="19816" marT="19816" marB="198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224737">
                <a:tc>
                  <a:txBody>
                    <a:bodyPr/>
                    <a:lstStyle/>
                    <a:p>
                      <a:pPr algn="l" fontAlgn="t"/>
                      <a:r>
                        <a:rPr lang="en-US" sz="1400">
                          <a:solidFill>
                            <a:srgbClr val="000000"/>
                          </a:solidFill>
                          <a:effectLst/>
                          <a:latin typeface="+mn-lt"/>
                        </a:rPr>
                        <a:t>:animated</a:t>
                      </a:r>
                    </a:p>
                  </a:txBody>
                  <a:tcPr marL="19816" marR="19816" marT="19816" marB="198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mn-lt"/>
                        </a:rPr>
                        <a:t>$(":animated")</a:t>
                      </a:r>
                    </a:p>
                  </a:txBody>
                  <a:tcPr marL="19816" marR="19816" marT="19816" marB="198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dirty="0">
                          <a:solidFill>
                            <a:srgbClr val="000000"/>
                          </a:solidFill>
                          <a:effectLst/>
                          <a:latin typeface="+mn-lt"/>
                        </a:rPr>
                        <a:t>Select all animated elements</a:t>
                      </a:r>
                    </a:p>
                  </a:txBody>
                  <a:tcPr marL="19816" marR="19816" marT="19816" marB="198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256184">
                <a:tc>
                  <a:txBody>
                    <a:bodyPr/>
                    <a:lstStyle/>
                    <a:p>
                      <a:pPr algn="l" fontAlgn="t"/>
                      <a:r>
                        <a:rPr lang="en-US" sz="1400">
                          <a:solidFill>
                            <a:srgbClr val="000000"/>
                          </a:solidFill>
                          <a:effectLst/>
                          <a:latin typeface="+mn-lt"/>
                        </a:rPr>
                        <a:t>:focus</a:t>
                      </a:r>
                    </a:p>
                  </a:txBody>
                  <a:tcPr marL="19816" marR="19816" marT="19816" marB="198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mn-lt"/>
                        </a:rPr>
                        <a:t>$(":focus")</a:t>
                      </a:r>
                    </a:p>
                  </a:txBody>
                  <a:tcPr marL="19816" marR="19816" marT="19816" marB="198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dirty="0">
                          <a:solidFill>
                            <a:srgbClr val="000000"/>
                          </a:solidFill>
                          <a:effectLst/>
                          <a:latin typeface="+mn-lt"/>
                        </a:rPr>
                        <a:t>Select the element that currently has focus</a:t>
                      </a:r>
                    </a:p>
                  </a:txBody>
                  <a:tcPr marL="19816" marR="19816" marT="19816" marB="198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09445">
                <a:tc>
                  <a:txBody>
                    <a:bodyPr/>
                    <a:lstStyle/>
                    <a:p>
                      <a:pPr algn="l" fontAlgn="t"/>
                      <a:r>
                        <a:rPr lang="en-US" sz="1400">
                          <a:solidFill>
                            <a:srgbClr val="000000"/>
                          </a:solidFill>
                          <a:effectLst/>
                          <a:latin typeface="+mn-lt"/>
                        </a:rPr>
                        <a:t>:contains(text)</a:t>
                      </a:r>
                    </a:p>
                  </a:txBody>
                  <a:tcPr marL="19816" marR="19816" marT="19816" marB="198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mn-lt"/>
                        </a:rPr>
                        <a:t>$(":contains('Hello')")</a:t>
                      </a:r>
                    </a:p>
                  </a:txBody>
                  <a:tcPr marL="19816" marR="19816" marT="19816" marB="198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dirty="0">
                          <a:solidFill>
                            <a:srgbClr val="000000"/>
                          </a:solidFill>
                          <a:effectLst/>
                          <a:latin typeface="+mn-lt"/>
                        </a:rPr>
                        <a:t>Select all elements which contains the text "Hello"</a:t>
                      </a:r>
                    </a:p>
                  </a:txBody>
                  <a:tcPr marL="19816" marR="19816" marT="19816" marB="198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224737">
                <a:tc>
                  <a:txBody>
                    <a:bodyPr/>
                    <a:lstStyle/>
                    <a:p>
                      <a:pPr algn="l" fontAlgn="t"/>
                      <a:r>
                        <a:rPr lang="en-US" sz="1400">
                          <a:solidFill>
                            <a:srgbClr val="000000"/>
                          </a:solidFill>
                          <a:effectLst/>
                          <a:latin typeface="+mn-lt"/>
                        </a:rPr>
                        <a:t>:has(selector)</a:t>
                      </a:r>
                    </a:p>
                  </a:txBody>
                  <a:tcPr marL="19816" marR="19816" marT="19816" marB="198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mn-lt"/>
                        </a:rPr>
                        <a:t>$("div:has(p)")</a:t>
                      </a:r>
                    </a:p>
                  </a:txBody>
                  <a:tcPr marL="19816" marR="19816" marT="19816" marB="198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dirty="0">
                          <a:solidFill>
                            <a:srgbClr val="000000"/>
                          </a:solidFill>
                          <a:effectLst/>
                          <a:latin typeface="+mn-lt"/>
                        </a:rPr>
                        <a:t>Select all div elements that have a p element</a:t>
                      </a:r>
                    </a:p>
                  </a:txBody>
                  <a:tcPr marL="19816" marR="19816" marT="19816" marB="198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xmlns="" val="1987322237"/>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2350193279"/>
              </p:ext>
            </p:extLst>
          </p:nvPr>
        </p:nvGraphicFramePr>
        <p:xfrm>
          <a:off x="228600" y="597999"/>
          <a:ext cx="8839200" cy="6159121"/>
        </p:xfrm>
        <a:graphic>
          <a:graphicData uri="http://schemas.openxmlformats.org/drawingml/2006/table">
            <a:tbl>
              <a:tblPr/>
              <a:tblGrid>
                <a:gridCol w="2997200"/>
                <a:gridCol w="2921000"/>
                <a:gridCol w="2921000"/>
              </a:tblGrid>
              <a:tr h="310195">
                <a:tc>
                  <a:txBody>
                    <a:bodyPr/>
                    <a:lstStyle/>
                    <a:p>
                      <a:pPr algn="l" fontAlgn="t"/>
                      <a:r>
                        <a:rPr lang="en-US" sz="1200" dirty="0">
                          <a:solidFill>
                            <a:srgbClr val="000000"/>
                          </a:solidFill>
                          <a:effectLst/>
                          <a:latin typeface="+mn-lt"/>
                        </a:rPr>
                        <a:t>:empty</a:t>
                      </a:r>
                    </a:p>
                  </a:txBody>
                  <a:tcPr marL="33717" marR="33717" marT="33717" marB="337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effectLst/>
                          <a:latin typeface="+mn-lt"/>
                        </a:rPr>
                        <a:t>$(":empty")</a:t>
                      </a:r>
                    </a:p>
                  </a:txBody>
                  <a:tcPr marL="33717" marR="33717" marT="33717" marB="337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effectLst/>
                          <a:latin typeface="+mn-lt"/>
                        </a:rPr>
                        <a:t>Select all elements that are empty</a:t>
                      </a:r>
                    </a:p>
                  </a:txBody>
                  <a:tcPr marL="33717" marR="33717" marT="33717" marB="337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31575">
                <a:tc>
                  <a:txBody>
                    <a:bodyPr/>
                    <a:lstStyle/>
                    <a:p>
                      <a:pPr algn="l" fontAlgn="t"/>
                      <a:r>
                        <a:rPr lang="en-US" sz="1200" dirty="0">
                          <a:solidFill>
                            <a:srgbClr val="000000"/>
                          </a:solidFill>
                          <a:effectLst/>
                          <a:latin typeface="+mn-lt"/>
                        </a:rPr>
                        <a:t>:parent</a:t>
                      </a:r>
                    </a:p>
                  </a:txBody>
                  <a:tcPr marL="33717" marR="33717" marT="33717" marB="337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dirty="0">
                          <a:solidFill>
                            <a:srgbClr val="000000"/>
                          </a:solidFill>
                          <a:effectLst/>
                          <a:latin typeface="+mn-lt"/>
                        </a:rPr>
                        <a:t>$(":parent")</a:t>
                      </a:r>
                    </a:p>
                  </a:txBody>
                  <a:tcPr marL="33717" marR="33717" marT="33717" marB="337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dirty="0">
                          <a:solidFill>
                            <a:srgbClr val="000000"/>
                          </a:solidFill>
                          <a:effectLst/>
                          <a:latin typeface="+mn-lt"/>
                        </a:rPr>
                        <a:t>Select all elements that are a parent of another element</a:t>
                      </a:r>
                    </a:p>
                  </a:txBody>
                  <a:tcPr marL="33717" marR="33717" marT="33717" marB="337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10195">
                <a:tc>
                  <a:txBody>
                    <a:bodyPr/>
                    <a:lstStyle/>
                    <a:p>
                      <a:pPr algn="l" fontAlgn="t"/>
                      <a:r>
                        <a:rPr lang="en-US" sz="1200">
                          <a:solidFill>
                            <a:srgbClr val="000000"/>
                          </a:solidFill>
                          <a:effectLst/>
                          <a:latin typeface="+mn-lt"/>
                        </a:rPr>
                        <a:t>:hidden</a:t>
                      </a:r>
                    </a:p>
                  </a:txBody>
                  <a:tcPr marL="33717" marR="33717" marT="33717" marB="337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dirty="0">
                          <a:solidFill>
                            <a:srgbClr val="000000"/>
                          </a:solidFill>
                          <a:effectLst/>
                          <a:latin typeface="+mn-lt"/>
                        </a:rPr>
                        <a:t>$("p:hidden")</a:t>
                      </a:r>
                    </a:p>
                  </a:txBody>
                  <a:tcPr marL="33717" marR="33717" marT="33717" marB="337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dirty="0">
                          <a:solidFill>
                            <a:srgbClr val="000000"/>
                          </a:solidFill>
                          <a:effectLst/>
                          <a:latin typeface="+mn-lt"/>
                        </a:rPr>
                        <a:t>Select all hidden p elements</a:t>
                      </a:r>
                    </a:p>
                  </a:txBody>
                  <a:tcPr marL="33717" marR="33717" marT="33717" marB="337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188814">
                <a:tc>
                  <a:txBody>
                    <a:bodyPr/>
                    <a:lstStyle/>
                    <a:p>
                      <a:pPr algn="l" fontAlgn="t"/>
                      <a:r>
                        <a:rPr lang="en-US" sz="1200">
                          <a:solidFill>
                            <a:srgbClr val="000000"/>
                          </a:solidFill>
                          <a:effectLst/>
                          <a:latin typeface="+mn-lt"/>
                        </a:rPr>
                        <a:t>:visible</a:t>
                      </a:r>
                    </a:p>
                  </a:txBody>
                  <a:tcPr marL="33717" marR="33717" marT="33717" marB="337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effectLst/>
                          <a:latin typeface="+mn-lt"/>
                        </a:rPr>
                        <a:t>$("table:visible")</a:t>
                      </a:r>
                    </a:p>
                  </a:txBody>
                  <a:tcPr marL="33717" marR="33717" marT="33717" marB="337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dirty="0">
                          <a:solidFill>
                            <a:srgbClr val="000000"/>
                          </a:solidFill>
                          <a:effectLst/>
                          <a:latin typeface="+mn-lt"/>
                        </a:rPr>
                        <a:t>Select all visible tables</a:t>
                      </a:r>
                    </a:p>
                  </a:txBody>
                  <a:tcPr marL="33717" marR="33717" marT="33717" marB="337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31575">
                <a:tc>
                  <a:txBody>
                    <a:bodyPr/>
                    <a:lstStyle/>
                    <a:p>
                      <a:pPr algn="l" fontAlgn="t"/>
                      <a:r>
                        <a:rPr lang="en-US" sz="1200">
                          <a:solidFill>
                            <a:srgbClr val="000000"/>
                          </a:solidFill>
                          <a:effectLst/>
                          <a:latin typeface="+mn-lt"/>
                        </a:rPr>
                        <a:t>:root</a:t>
                      </a:r>
                    </a:p>
                  </a:txBody>
                  <a:tcPr marL="33717" marR="33717" marT="33717" marB="337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effectLst/>
                          <a:latin typeface="+mn-lt"/>
                        </a:rPr>
                        <a:t>$(":root")</a:t>
                      </a:r>
                    </a:p>
                  </a:txBody>
                  <a:tcPr marL="33717" marR="33717" marT="33717" marB="337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dirty="0">
                          <a:solidFill>
                            <a:srgbClr val="000000"/>
                          </a:solidFill>
                          <a:effectLst/>
                          <a:latin typeface="+mn-lt"/>
                        </a:rPr>
                        <a:t>It will select the document's root element</a:t>
                      </a:r>
                    </a:p>
                  </a:txBody>
                  <a:tcPr marL="33717" marR="33717" marT="33717" marB="337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552956">
                <a:tc>
                  <a:txBody>
                    <a:bodyPr/>
                    <a:lstStyle/>
                    <a:p>
                      <a:pPr algn="l" fontAlgn="t"/>
                      <a:r>
                        <a:rPr lang="en-US" sz="1200">
                          <a:solidFill>
                            <a:srgbClr val="000000"/>
                          </a:solidFill>
                          <a:effectLst/>
                          <a:latin typeface="+mn-lt"/>
                        </a:rPr>
                        <a:t>:lang(language)</a:t>
                      </a:r>
                    </a:p>
                  </a:txBody>
                  <a:tcPr marL="33717" marR="33717" marT="33717" marB="337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effectLst/>
                          <a:latin typeface="+mn-lt"/>
                        </a:rPr>
                        <a:t>$("p:lang(de)")</a:t>
                      </a:r>
                    </a:p>
                  </a:txBody>
                  <a:tcPr marL="33717" marR="33717" marT="33717" marB="337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dirty="0">
                          <a:solidFill>
                            <a:srgbClr val="000000"/>
                          </a:solidFill>
                          <a:effectLst/>
                          <a:latin typeface="+mn-lt"/>
                        </a:rPr>
                        <a:t>Select all p elements with a </a:t>
                      </a:r>
                      <a:r>
                        <a:rPr lang="en-US" sz="1200" dirty="0" err="1">
                          <a:solidFill>
                            <a:srgbClr val="000000"/>
                          </a:solidFill>
                          <a:effectLst/>
                          <a:latin typeface="+mn-lt"/>
                        </a:rPr>
                        <a:t>lang</a:t>
                      </a:r>
                      <a:r>
                        <a:rPr lang="en-US" sz="1200" dirty="0">
                          <a:solidFill>
                            <a:srgbClr val="000000"/>
                          </a:solidFill>
                          <a:effectLst/>
                          <a:latin typeface="+mn-lt"/>
                        </a:rPr>
                        <a:t> attribute value starting with "de"</a:t>
                      </a:r>
                    </a:p>
                  </a:txBody>
                  <a:tcPr marL="33717" marR="33717" marT="33717" marB="337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10195">
                <a:tc>
                  <a:txBody>
                    <a:bodyPr/>
                    <a:lstStyle/>
                    <a:p>
                      <a:pPr algn="l" fontAlgn="t"/>
                      <a:r>
                        <a:rPr lang="en-US" sz="1200">
                          <a:solidFill>
                            <a:srgbClr val="000000"/>
                          </a:solidFill>
                          <a:effectLst/>
                          <a:latin typeface="+mn-lt"/>
                        </a:rPr>
                        <a:t>[attribute]</a:t>
                      </a:r>
                    </a:p>
                  </a:txBody>
                  <a:tcPr marL="33717" marR="33717" marT="33717" marB="337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effectLst/>
                          <a:latin typeface="+mn-lt"/>
                        </a:rPr>
                        <a:t>$("[href]")</a:t>
                      </a:r>
                    </a:p>
                  </a:txBody>
                  <a:tcPr marL="33717" marR="33717" marT="33717" marB="337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dirty="0">
                          <a:solidFill>
                            <a:srgbClr val="000000"/>
                          </a:solidFill>
                          <a:effectLst/>
                          <a:latin typeface="+mn-lt"/>
                        </a:rPr>
                        <a:t>Select all elements with a </a:t>
                      </a:r>
                      <a:r>
                        <a:rPr lang="en-US" sz="1200" dirty="0" err="1">
                          <a:solidFill>
                            <a:srgbClr val="000000"/>
                          </a:solidFill>
                          <a:effectLst/>
                          <a:latin typeface="+mn-lt"/>
                        </a:rPr>
                        <a:t>href</a:t>
                      </a:r>
                      <a:r>
                        <a:rPr lang="en-US" sz="1200" dirty="0">
                          <a:solidFill>
                            <a:srgbClr val="000000"/>
                          </a:solidFill>
                          <a:effectLst/>
                          <a:latin typeface="+mn-lt"/>
                        </a:rPr>
                        <a:t> attribute</a:t>
                      </a:r>
                    </a:p>
                  </a:txBody>
                  <a:tcPr marL="33717" marR="33717" marT="33717" marB="337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552956">
                <a:tc>
                  <a:txBody>
                    <a:bodyPr/>
                    <a:lstStyle/>
                    <a:p>
                      <a:pPr algn="l" fontAlgn="t"/>
                      <a:r>
                        <a:rPr lang="en-US" sz="1200">
                          <a:solidFill>
                            <a:srgbClr val="000000"/>
                          </a:solidFill>
                          <a:effectLst/>
                          <a:latin typeface="+mn-lt"/>
                        </a:rPr>
                        <a:t>[attribute=value]</a:t>
                      </a:r>
                    </a:p>
                  </a:txBody>
                  <a:tcPr marL="33717" marR="33717" marT="33717" marB="337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effectLst/>
                          <a:latin typeface="+mn-lt"/>
                        </a:rPr>
                        <a:t>$("[href='default.htm']")</a:t>
                      </a:r>
                    </a:p>
                  </a:txBody>
                  <a:tcPr marL="33717" marR="33717" marT="33717" marB="337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dirty="0">
                          <a:solidFill>
                            <a:srgbClr val="000000"/>
                          </a:solidFill>
                          <a:effectLst/>
                          <a:latin typeface="+mn-lt"/>
                        </a:rPr>
                        <a:t>Select all elements with a </a:t>
                      </a:r>
                      <a:r>
                        <a:rPr lang="en-US" sz="1200" dirty="0" err="1">
                          <a:solidFill>
                            <a:srgbClr val="000000"/>
                          </a:solidFill>
                          <a:effectLst/>
                          <a:latin typeface="+mn-lt"/>
                        </a:rPr>
                        <a:t>href</a:t>
                      </a:r>
                      <a:r>
                        <a:rPr lang="en-US" sz="1200" dirty="0">
                          <a:solidFill>
                            <a:srgbClr val="000000"/>
                          </a:solidFill>
                          <a:effectLst/>
                          <a:latin typeface="+mn-lt"/>
                        </a:rPr>
                        <a:t> attribute value equal to "default.htm"</a:t>
                      </a:r>
                    </a:p>
                  </a:txBody>
                  <a:tcPr marL="33717" marR="33717" marT="33717" marB="337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52956">
                <a:tc>
                  <a:txBody>
                    <a:bodyPr/>
                    <a:lstStyle/>
                    <a:p>
                      <a:pPr algn="l" fontAlgn="t"/>
                      <a:r>
                        <a:rPr lang="en-US" sz="1200">
                          <a:solidFill>
                            <a:srgbClr val="000000"/>
                          </a:solidFill>
                          <a:effectLst/>
                          <a:latin typeface="+mn-lt"/>
                        </a:rPr>
                        <a:t>[attribute!=value]</a:t>
                      </a:r>
                    </a:p>
                  </a:txBody>
                  <a:tcPr marL="33717" marR="33717" marT="33717" marB="337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effectLst/>
                          <a:latin typeface="+mn-lt"/>
                        </a:rPr>
                        <a:t>$("[href!='default.htm']")</a:t>
                      </a:r>
                    </a:p>
                  </a:txBody>
                  <a:tcPr marL="33717" marR="33717" marT="33717" marB="337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dirty="0">
                          <a:solidFill>
                            <a:srgbClr val="000000"/>
                          </a:solidFill>
                          <a:effectLst/>
                          <a:latin typeface="+mn-lt"/>
                        </a:rPr>
                        <a:t>It will select all elements with a </a:t>
                      </a:r>
                      <a:r>
                        <a:rPr lang="en-US" sz="1200" dirty="0" err="1">
                          <a:solidFill>
                            <a:srgbClr val="000000"/>
                          </a:solidFill>
                          <a:effectLst/>
                          <a:latin typeface="+mn-lt"/>
                        </a:rPr>
                        <a:t>href</a:t>
                      </a:r>
                      <a:r>
                        <a:rPr lang="en-US" sz="1200" dirty="0">
                          <a:solidFill>
                            <a:srgbClr val="000000"/>
                          </a:solidFill>
                          <a:effectLst/>
                          <a:latin typeface="+mn-lt"/>
                        </a:rPr>
                        <a:t> attribute value not equal to "default.htm"</a:t>
                      </a:r>
                    </a:p>
                  </a:txBody>
                  <a:tcPr marL="33717" marR="33717" marT="33717" marB="337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552956">
                <a:tc>
                  <a:txBody>
                    <a:bodyPr/>
                    <a:lstStyle/>
                    <a:p>
                      <a:pPr algn="l" fontAlgn="t"/>
                      <a:r>
                        <a:rPr lang="en-US" sz="1200">
                          <a:solidFill>
                            <a:srgbClr val="000000"/>
                          </a:solidFill>
                          <a:effectLst/>
                          <a:latin typeface="+mn-lt"/>
                        </a:rPr>
                        <a:t>[attribute$=value]</a:t>
                      </a:r>
                    </a:p>
                  </a:txBody>
                  <a:tcPr marL="33717" marR="33717" marT="33717" marB="337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effectLst/>
                          <a:latin typeface="+mn-lt"/>
                        </a:rPr>
                        <a:t>$("[href$='.jpg']")</a:t>
                      </a:r>
                    </a:p>
                  </a:txBody>
                  <a:tcPr marL="33717" marR="33717" marT="33717" marB="337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dirty="0">
                          <a:solidFill>
                            <a:srgbClr val="000000"/>
                          </a:solidFill>
                          <a:effectLst/>
                          <a:latin typeface="+mn-lt"/>
                        </a:rPr>
                        <a:t>It will select all elements with a </a:t>
                      </a:r>
                      <a:r>
                        <a:rPr lang="en-US" sz="1200" dirty="0" err="1">
                          <a:solidFill>
                            <a:srgbClr val="000000"/>
                          </a:solidFill>
                          <a:effectLst/>
                          <a:latin typeface="+mn-lt"/>
                        </a:rPr>
                        <a:t>href</a:t>
                      </a:r>
                      <a:r>
                        <a:rPr lang="en-US" sz="1200" dirty="0">
                          <a:solidFill>
                            <a:srgbClr val="000000"/>
                          </a:solidFill>
                          <a:effectLst/>
                          <a:latin typeface="+mn-lt"/>
                        </a:rPr>
                        <a:t> attribute value ending with ".jpg"</a:t>
                      </a:r>
                    </a:p>
                  </a:txBody>
                  <a:tcPr marL="33717" marR="33717" marT="33717" marB="337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795717">
                <a:tc>
                  <a:txBody>
                    <a:bodyPr/>
                    <a:lstStyle/>
                    <a:p>
                      <a:pPr algn="l" fontAlgn="t"/>
                      <a:r>
                        <a:rPr lang="en-US" sz="1200">
                          <a:solidFill>
                            <a:srgbClr val="000000"/>
                          </a:solidFill>
                          <a:effectLst/>
                          <a:latin typeface="+mn-lt"/>
                        </a:rPr>
                        <a:t>[attribute|=value]</a:t>
                      </a:r>
                    </a:p>
                  </a:txBody>
                  <a:tcPr marL="33717" marR="33717" marT="33717" marB="337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effectLst/>
                          <a:latin typeface="+mn-lt"/>
                        </a:rPr>
                        <a:t>$("[title|='Tomorrow']")</a:t>
                      </a:r>
                    </a:p>
                  </a:txBody>
                  <a:tcPr marL="33717" marR="33717" marT="33717" marB="337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dirty="0">
                          <a:solidFill>
                            <a:srgbClr val="000000"/>
                          </a:solidFill>
                          <a:effectLst/>
                          <a:latin typeface="+mn-lt"/>
                        </a:rPr>
                        <a:t>Select all elements with a title attribute value equal to 'Tomorrow', or starting with 'Tomorrow' followed by a hyphen</a:t>
                      </a:r>
                    </a:p>
                  </a:txBody>
                  <a:tcPr marL="33717" marR="33717" marT="33717" marB="337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552956">
                <a:tc>
                  <a:txBody>
                    <a:bodyPr/>
                    <a:lstStyle/>
                    <a:p>
                      <a:pPr algn="l" fontAlgn="t"/>
                      <a:r>
                        <a:rPr lang="en-US" sz="1200">
                          <a:solidFill>
                            <a:srgbClr val="000000"/>
                          </a:solidFill>
                          <a:effectLst/>
                          <a:latin typeface="+mn-lt"/>
                        </a:rPr>
                        <a:t>[attribute^=value]</a:t>
                      </a:r>
                    </a:p>
                  </a:txBody>
                  <a:tcPr marL="33717" marR="33717" marT="33717" marB="337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effectLst/>
                          <a:latin typeface="+mn-lt"/>
                        </a:rPr>
                        <a:t>$("[title^='Tom']")</a:t>
                      </a:r>
                    </a:p>
                  </a:txBody>
                  <a:tcPr marL="33717" marR="33717" marT="33717" marB="337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dirty="0">
                          <a:solidFill>
                            <a:srgbClr val="000000"/>
                          </a:solidFill>
                          <a:effectLst/>
                          <a:latin typeface="+mn-lt"/>
                        </a:rPr>
                        <a:t>Select all elements with a title attribute value starting with "Tom"</a:t>
                      </a:r>
                    </a:p>
                  </a:txBody>
                  <a:tcPr marL="33717" marR="33717" marT="33717" marB="337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52956">
                <a:tc>
                  <a:txBody>
                    <a:bodyPr/>
                    <a:lstStyle/>
                    <a:p>
                      <a:pPr algn="l" fontAlgn="t"/>
                      <a:r>
                        <a:rPr lang="en-US" sz="1200">
                          <a:solidFill>
                            <a:srgbClr val="000000"/>
                          </a:solidFill>
                          <a:effectLst/>
                          <a:latin typeface="+mn-lt"/>
                        </a:rPr>
                        <a:t>[attribute~=value]</a:t>
                      </a:r>
                    </a:p>
                  </a:txBody>
                  <a:tcPr marL="33717" marR="33717" marT="33717" marB="337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effectLst/>
                          <a:latin typeface="+mn-lt"/>
                        </a:rPr>
                        <a:t>$("[title~='hello']")</a:t>
                      </a:r>
                    </a:p>
                  </a:txBody>
                  <a:tcPr marL="33717" marR="33717" marT="33717" marB="337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dirty="0">
                          <a:solidFill>
                            <a:srgbClr val="000000"/>
                          </a:solidFill>
                          <a:effectLst/>
                          <a:latin typeface="+mn-lt"/>
                        </a:rPr>
                        <a:t>Select all elements with a title attribute value containing the specific word "hello"</a:t>
                      </a:r>
                    </a:p>
                  </a:txBody>
                  <a:tcPr marL="33717" marR="33717" marT="33717" marB="337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xmlns="" val="192596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685800"/>
            <a:ext cx="8229600" cy="5638800"/>
          </a:xfrm>
        </p:spPr>
        <p:txBody>
          <a:bodyPr>
            <a:normAutofit lnSpcReduction="10000"/>
          </a:bodyPr>
          <a:lstStyle/>
          <a:p>
            <a:r>
              <a:rPr lang="en-US" b="1" dirty="0"/>
              <a:t>Using </a:t>
            </a:r>
            <a:r>
              <a:rPr lang="en-US" b="1" dirty="0" err="1"/>
              <a:t>window.alert</a:t>
            </a:r>
            <a:r>
              <a:rPr lang="en-US" b="1" dirty="0" smtClean="0"/>
              <a:t>():</a:t>
            </a:r>
          </a:p>
          <a:p>
            <a:pPr marL="0" indent="0">
              <a:buNone/>
            </a:pPr>
            <a:r>
              <a:rPr lang="en-US" dirty="0"/>
              <a:t>&lt;!DOCTYPE html&gt;</a:t>
            </a:r>
            <a:br>
              <a:rPr lang="en-US" dirty="0"/>
            </a:br>
            <a:r>
              <a:rPr lang="en-US" dirty="0"/>
              <a:t>&lt;html&gt;</a:t>
            </a:r>
            <a:br>
              <a:rPr lang="en-US" dirty="0"/>
            </a:br>
            <a:r>
              <a:rPr lang="en-US" dirty="0"/>
              <a:t>&lt;body&gt;</a:t>
            </a:r>
            <a:br>
              <a:rPr lang="en-US" dirty="0"/>
            </a:br>
            <a:r>
              <a:rPr lang="en-US" dirty="0"/>
              <a:t/>
            </a:r>
            <a:br>
              <a:rPr lang="en-US" dirty="0"/>
            </a:br>
            <a:r>
              <a:rPr lang="en-US" dirty="0"/>
              <a:t>&lt;h1&gt;My First Web Page&lt;/h1&gt;</a:t>
            </a:r>
            <a:br>
              <a:rPr lang="en-US" dirty="0"/>
            </a:br>
            <a:r>
              <a:rPr lang="en-US" dirty="0"/>
              <a:t>&lt;p&gt;My first paragraph.&lt;/p&gt;</a:t>
            </a:r>
            <a:br>
              <a:rPr lang="en-US" dirty="0"/>
            </a:br>
            <a:r>
              <a:rPr lang="en-US" dirty="0"/>
              <a:t/>
            </a:r>
            <a:br>
              <a:rPr lang="en-US" dirty="0"/>
            </a:br>
            <a:r>
              <a:rPr lang="en-US" dirty="0"/>
              <a:t>&lt;script&gt;</a:t>
            </a:r>
            <a:br>
              <a:rPr lang="en-US" dirty="0"/>
            </a:br>
            <a:r>
              <a:rPr lang="en-US" dirty="0" err="1"/>
              <a:t>window.alert</a:t>
            </a:r>
            <a:r>
              <a:rPr lang="en-US" dirty="0"/>
              <a:t>(5 + 6);</a:t>
            </a:r>
            <a:br>
              <a:rPr lang="en-US" dirty="0"/>
            </a:br>
            <a:r>
              <a:rPr lang="en-US" dirty="0"/>
              <a:t>&lt;/script&gt;</a:t>
            </a:r>
            <a:br>
              <a:rPr lang="en-US" dirty="0"/>
            </a:br>
            <a:r>
              <a:rPr lang="en-US" dirty="0"/>
              <a:t/>
            </a:r>
            <a:br>
              <a:rPr lang="en-US" dirty="0"/>
            </a:br>
            <a:r>
              <a:rPr lang="en-US" dirty="0"/>
              <a:t>&lt;/body&gt;</a:t>
            </a:r>
            <a:br>
              <a:rPr lang="en-US" dirty="0"/>
            </a:br>
            <a:r>
              <a:rPr lang="en-US" dirty="0"/>
              <a:t>&lt;/html&gt;</a:t>
            </a:r>
            <a:endParaRPr lang="en-US" b="1"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xmlns="" val="3760150069"/>
              </p:ext>
            </p:extLst>
          </p:nvPr>
        </p:nvGraphicFramePr>
        <p:xfrm>
          <a:off x="1" y="685800"/>
          <a:ext cx="9210260" cy="6095224"/>
        </p:xfrm>
        <a:graphic>
          <a:graphicData uri="http://schemas.openxmlformats.org/drawingml/2006/table">
            <a:tbl>
              <a:tblPr/>
              <a:tblGrid>
                <a:gridCol w="3122122"/>
                <a:gridCol w="3044069"/>
                <a:gridCol w="3044069"/>
              </a:tblGrid>
              <a:tr h="504117">
                <a:tc>
                  <a:txBody>
                    <a:bodyPr/>
                    <a:lstStyle/>
                    <a:p>
                      <a:pPr algn="l" fontAlgn="t"/>
                      <a:r>
                        <a:rPr lang="en-US" sz="1200" dirty="0">
                          <a:solidFill>
                            <a:srgbClr val="000000"/>
                          </a:solidFill>
                          <a:effectLst/>
                          <a:latin typeface="+mn-lt"/>
                        </a:rPr>
                        <a:t>[attribute*=value]</a:t>
                      </a:r>
                    </a:p>
                  </a:txBody>
                  <a:tcPr marL="30739" marR="30739" marT="30739" marB="3073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effectLst/>
                          <a:latin typeface="+mn-lt"/>
                        </a:rPr>
                        <a:t>$("[title*='hello']")</a:t>
                      </a:r>
                    </a:p>
                  </a:txBody>
                  <a:tcPr marL="30739" marR="30739" marT="30739" marB="3073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effectLst/>
                          <a:latin typeface="+mn-lt"/>
                        </a:rPr>
                        <a:t>Select all elements with a title attribute value containing the word "hello"</a:t>
                      </a:r>
                    </a:p>
                  </a:txBody>
                  <a:tcPr marL="30739" marR="30739" marT="30739" marB="3073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282797">
                <a:tc>
                  <a:txBody>
                    <a:bodyPr/>
                    <a:lstStyle/>
                    <a:p>
                      <a:pPr algn="l" fontAlgn="t"/>
                      <a:r>
                        <a:rPr lang="en-US" sz="1200">
                          <a:solidFill>
                            <a:srgbClr val="000000"/>
                          </a:solidFill>
                          <a:effectLst/>
                          <a:latin typeface="+mn-lt"/>
                        </a:rPr>
                        <a:t>:input</a:t>
                      </a:r>
                    </a:p>
                  </a:txBody>
                  <a:tcPr marL="30739" marR="30739" marT="30739" marB="3073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dirty="0">
                          <a:solidFill>
                            <a:srgbClr val="000000"/>
                          </a:solidFill>
                          <a:effectLst/>
                          <a:latin typeface="+mn-lt"/>
                        </a:rPr>
                        <a:t>$(":input")</a:t>
                      </a:r>
                    </a:p>
                  </a:txBody>
                  <a:tcPr marL="30739" marR="30739" marT="30739" marB="3073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dirty="0">
                          <a:solidFill>
                            <a:srgbClr val="000000"/>
                          </a:solidFill>
                          <a:effectLst/>
                          <a:latin typeface="+mn-lt"/>
                        </a:rPr>
                        <a:t>It will select all input elements</a:t>
                      </a:r>
                    </a:p>
                  </a:txBody>
                  <a:tcPr marL="30739" marR="30739" marT="30739" marB="3073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93457">
                <a:tc>
                  <a:txBody>
                    <a:bodyPr/>
                    <a:lstStyle/>
                    <a:p>
                      <a:pPr algn="l" fontAlgn="t"/>
                      <a:r>
                        <a:rPr lang="en-US" sz="1200">
                          <a:solidFill>
                            <a:srgbClr val="000000"/>
                          </a:solidFill>
                          <a:effectLst/>
                          <a:latin typeface="+mn-lt"/>
                        </a:rPr>
                        <a:t>:text</a:t>
                      </a:r>
                    </a:p>
                  </a:txBody>
                  <a:tcPr marL="30739" marR="30739" marT="30739" marB="3073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effectLst/>
                          <a:latin typeface="+mn-lt"/>
                        </a:rPr>
                        <a:t>$(":text")</a:t>
                      </a:r>
                    </a:p>
                  </a:txBody>
                  <a:tcPr marL="30739" marR="30739" marT="30739" marB="3073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dirty="0">
                          <a:solidFill>
                            <a:srgbClr val="000000"/>
                          </a:solidFill>
                          <a:effectLst/>
                          <a:latin typeface="+mn-lt"/>
                        </a:rPr>
                        <a:t>It will select all input elements with type="text"</a:t>
                      </a:r>
                    </a:p>
                  </a:txBody>
                  <a:tcPr marL="30739" marR="30739" marT="30739" marB="3073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93457">
                <a:tc>
                  <a:txBody>
                    <a:bodyPr/>
                    <a:lstStyle/>
                    <a:p>
                      <a:pPr algn="l" fontAlgn="t"/>
                      <a:r>
                        <a:rPr lang="en-US" sz="1200">
                          <a:solidFill>
                            <a:srgbClr val="000000"/>
                          </a:solidFill>
                          <a:effectLst/>
                          <a:latin typeface="+mn-lt"/>
                        </a:rPr>
                        <a:t>:password</a:t>
                      </a:r>
                    </a:p>
                  </a:txBody>
                  <a:tcPr marL="30739" marR="30739" marT="30739" marB="3073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effectLst/>
                          <a:latin typeface="+mn-lt"/>
                        </a:rPr>
                        <a:t>$(":password")</a:t>
                      </a:r>
                    </a:p>
                  </a:txBody>
                  <a:tcPr marL="30739" marR="30739" marT="30739" marB="3073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dirty="0">
                          <a:solidFill>
                            <a:srgbClr val="000000"/>
                          </a:solidFill>
                          <a:effectLst/>
                          <a:latin typeface="+mn-lt"/>
                        </a:rPr>
                        <a:t>It will select all input elements with type="password"</a:t>
                      </a:r>
                    </a:p>
                  </a:txBody>
                  <a:tcPr marL="30739" marR="30739" marT="30739" marB="3073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93457">
                <a:tc>
                  <a:txBody>
                    <a:bodyPr/>
                    <a:lstStyle/>
                    <a:p>
                      <a:pPr algn="l" fontAlgn="t"/>
                      <a:r>
                        <a:rPr lang="en-US" sz="1200">
                          <a:solidFill>
                            <a:srgbClr val="000000"/>
                          </a:solidFill>
                          <a:effectLst/>
                          <a:latin typeface="+mn-lt"/>
                        </a:rPr>
                        <a:t>:radio</a:t>
                      </a:r>
                    </a:p>
                  </a:txBody>
                  <a:tcPr marL="30739" marR="30739" marT="30739" marB="3073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effectLst/>
                          <a:latin typeface="+mn-lt"/>
                        </a:rPr>
                        <a:t>$(":radio")</a:t>
                      </a:r>
                    </a:p>
                  </a:txBody>
                  <a:tcPr marL="30739" marR="30739" marT="30739" marB="3073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dirty="0">
                          <a:solidFill>
                            <a:srgbClr val="000000"/>
                          </a:solidFill>
                          <a:effectLst/>
                          <a:latin typeface="+mn-lt"/>
                        </a:rPr>
                        <a:t>It will select all input elements with type="radio"</a:t>
                      </a:r>
                    </a:p>
                  </a:txBody>
                  <a:tcPr marL="30739" marR="30739" marT="30739" marB="3073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93457">
                <a:tc>
                  <a:txBody>
                    <a:bodyPr/>
                    <a:lstStyle/>
                    <a:p>
                      <a:pPr algn="l" fontAlgn="t"/>
                      <a:r>
                        <a:rPr lang="en-US" sz="1200">
                          <a:solidFill>
                            <a:srgbClr val="000000"/>
                          </a:solidFill>
                          <a:effectLst/>
                          <a:latin typeface="+mn-lt"/>
                        </a:rPr>
                        <a:t>:checkbox</a:t>
                      </a:r>
                    </a:p>
                  </a:txBody>
                  <a:tcPr marL="30739" marR="30739" marT="30739" marB="3073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effectLst/>
                          <a:latin typeface="+mn-lt"/>
                        </a:rPr>
                        <a:t>$(":checkbox")</a:t>
                      </a:r>
                    </a:p>
                  </a:txBody>
                  <a:tcPr marL="30739" marR="30739" marT="30739" marB="3073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dirty="0" err="1">
                          <a:solidFill>
                            <a:srgbClr val="000000"/>
                          </a:solidFill>
                          <a:effectLst/>
                          <a:latin typeface="+mn-lt"/>
                        </a:rPr>
                        <a:t>Itwill</a:t>
                      </a:r>
                      <a:r>
                        <a:rPr lang="en-US" sz="1200" dirty="0">
                          <a:solidFill>
                            <a:srgbClr val="000000"/>
                          </a:solidFill>
                          <a:effectLst/>
                          <a:latin typeface="+mn-lt"/>
                        </a:rPr>
                        <a:t> select all input elements with type="checkbox"</a:t>
                      </a:r>
                    </a:p>
                  </a:txBody>
                  <a:tcPr marL="30739" marR="30739" marT="30739" marB="3073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93457">
                <a:tc>
                  <a:txBody>
                    <a:bodyPr/>
                    <a:lstStyle/>
                    <a:p>
                      <a:pPr algn="l" fontAlgn="t"/>
                      <a:r>
                        <a:rPr lang="en-US" sz="1200">
                          <a:solidFill>
                            <a:srgbClr val="000000"/>
                          </a:solidFill>
                          <a:effectLst/>
                          <a:latin typeface="+mn-lt"/>
                        </a:rPr>
                        <a:t>:submit</a:t>
                      </a:r>
                    </a:p>
                  </a:txBody>
                  <a:tcPr marL="30739" marR="30739" marT="30739" marB="3073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effectLst/>
                          <a:latin typeface="+mn-lt"/>
                        </a:rPr>
                        <a:t>$(":submit")</a:t>
                      </a:r>
                    </a:p>
                  </a:txBody>
                  <a:tcPr marL="30739" marR="30739" marT="30739" marB="3073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dirty="0">
                          <a:solidFill>
                            <a:srgbClr val="000000"/>
                          </a:solidFill>
                          <a:effectLst/>
                          <a:latin typeface="+mn-lt"/>
                        </a:rPr>
                        <a:t>It will select all input elements with type="submit"</a:t>
                      </a:r>
                    </a:p>
                  </a:txBody>
                  <a:tcPr marL="30739" marR="30739" marT="30739" marB="3073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93457">
                <a:tc>
                  <a:txBody>
                    <a:bodyPr/>
                    <a:lstStyle/>
                    <a:p>
                      <a:pPr algn="l" fontAlgn="t"/>
                      <a:r>
                        <a:rPr lang="en-US" sz="1200">
                          <a:solidFill>
                            <a:srgbClr val="000000"/>
                          </a:solidFill>
                          <a:effectLst/>
                          <a:latin typeface="+mn-lt"/>
                        </a:rPr>
                        <a:t>:reset</a:t>
                      </a:r>
                    </a:p>
                  </a:txBody>
                  <a:tcPr marL="30739" marR="30739" marT="30739" marB="3073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effectLst/>
                          <a:latin typeface="+mn-lt"/>
                        </a:rPr>
                        <a:t>$(":reset")</a:t>
                      </a:r>
                    </a:p>
                  </a:txBody>
                  <a:tcPr marL="30739" marR="30739" marT="30739" marB="3073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dirty="0">
                          <a:solidFill>
                            <a:srgbClr val="000000"/>
                          </a:solidFill>
                          <a:effectLst/>
                          <a:latin typeface="+mn-lt"/>
                        </a:rPr>
                        <a:t>It will select all input elements with type="reset"</a:t>
                      </a:r>
                    </a:p>
                  </a:txBody>
                  <a:tcPr marL="30739" marR="30739" marT="30739" marB="3073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93457">
                <a:tc>
                  <a:txBody>
                    <a:bodyPr/>
                    <a:lstStyle/>
                    <a:p>
                      <a:pPr algn="l" fontAlgn="t"/>
                      <a:r>
                        <a:rPr lang="en-US" sz="1200">
                          <a:solidFill>
                            <a:srgbClr val="000000"/>
                          </a:solidFill>
                          <a:effectLst/>
                          <a:latin typeface="+mn-lt"/>
                        </a:rPr>
                        <a:t>:button</a:t>
                      </a:r>
                    </a:p>
                  </a:txBody>
                  <a:tcPr marL="30739" marR="30739" marT="30739" marB="3073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effectLst/>
                          <a:latin typeface="+mn-lt"/>
                        </a:rPr>
                        <a:t>$(":button")</a:t>
                      </a:r>
                    </a:p>
                  </a:txBody>
                  <a:tcPr marL="30739" marR="30739" marT="30739" marB="3073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dirty="0">
                          <a:solidFill>
                            <a:srgbClr val="000000"/>
                          </a:solidFill>
                          <a:effectLst/>
                          <a:latin typeface="+mn-lt"/>
                        </a:rPr>
                        <a:t>It will select all input elements with type="button"</a:t>
                      </a:r>
                    </a:p>
                  </a:txBody>
                  <a:tcPr marL="30739" marR="30739" marT="30739" marB="3073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93457">
                <a:tc>
                  <a:txBody>
                    <a:bodyPr/>
                    <a:lstStyle/>
                    <a:p>
                      <a:pPr algn="l" fontAlgn="t"/>
                      <a:r>
                        <a:rPr lang="en-US" sz="1200">
                          <a:solidFill>
                            <a:srgbClr val="000000"/>
                          </a:solidFill>
                          <a:effectLst/>
                          <a:latin typeface="+mn-lt"/>
                        </a:rPr>
                        <a:t>:image</a:t>
                      </a:r>
                    </a:p>
                  </a:txBody>
                  <a:tcPr marL="30739" marR="30739" marT="30739" marB="3073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effectLst/>
                          <a:latin typeface="+mn-lt"/>
                        </a:rPr>
                        <a:t>$(":image")</a:t>
                      </a:r>
                    </a:p>
                  </a:txBody>
                  <a:tcPr marL="30739" marR="30739" marT="30739" marB="3073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dirty="0">
                          <a:solidFill>
                            <a:srgbClr val="000000"/>
                          </a:solidFill>
                          <a:effectLst/>
                          <a:latin typeface="+mn-lt"/>
                        </a:rPr>
                        <a:t>It will select all input elements with type="image"</a:t>
                      </a:r>
                    </a:p>
                  </a:txBody>
                  <a:tcPr marL="30739" marR="30739" marT="30739" marB="3073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93457">
                <a:tc>
                  <a:txBody>
                    <a:bodyPr/>
                    <a:lstStyle/>
                    <a:p>
                      <a:pPr algn="l" fontAlgn="t"/>
                      <a:r>
                        <a:rPr lang="en-US" sz="1200">
                          <a:solidFill>
                            <a:srgbClr val="000000"/>
                          </a:solidFill>
                          <a:effectLst/>
                          <a:latin typeface="+mn-lt"/>
                        </a:rPr>
                        <a:t>:file</a:t>
                      </a:r>
                    </a:p>
                  </a:txBody>
                  <a:tcPr marL="30739" marR="30739" marT="30739" marB="3073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effectLst/>
                          <a:latin typeface="+mn-lt"/>
                        </a:rPr>
                        <a:t>$(":file")</a:t>
                      </a:r>
                    </a:p>
                  </a:txBody>
                  <a:tcPr marL="30739" marR="30739" marT="30739" marB="3073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dirty="0">
                          <a:solidFill>
                            <a:srgbClr val="000000"/>
                          </a:solidFill>
                          <a:effectLst/>
                          <a:latin typeface="+mn-lt"/>
                        </a:rPr>
                        <a:t>It will select all input elements with type="file"</a:t>
                      </a:r>
                    </a:p>
                  </a:txBody>
                  <a:tcPr marL="30739" marR="30739" marT="30739" marB="3073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282797">
                <a:tc>
                  <a:txBody>
                    <a:bodyPr/>
                    <a:lstStyle/>
                    <a:p>
                      <a:pPr algn="l" fontAlgn="t"/>
                      <a:r>
                        <a:rPr lang="en-US" sz="1200">
                          <a:solidFill>
                            <a:srgbClr val="000000"/>
                          </a:solidFill>
                          <a:effectLst/>
                          <a:latin typeface="+mn-lt"/>
                        </a:rPr>
                        <a:t>:enabled</a:t>
                      </a:r>
                    </a:p>
                  </a:txBody>
                  <a:tcPr marL="30739" marR="30739" marT="30739" marB="3073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effectLst/>
                          <a:latin typeface="+mn-lt"/>
                        </a:rPr>
                        <a:t>$(":enabled")</a:t>
                      </a:r>
                    </a:p>
                  </a:txBody>
                  <a:tcPr marL="30739" marR="30739" marT="30739" marB="3073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dirty="0">
                          <a:solidFill>
                            <a:srgbClr val="000000"/>
                          </a:solidFill>
                          <a:effectLst/>
                          <a:latin typeface="+mn-lt"/>
                        </a:rPr>
                        <a:t>Select all enabled input elements</a:t>
                      </a:r>
                    </a:p>
                  </a:txBody>
                  <a:tcPr marL="30739" marR="30739" marT="30739" marB="3073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93457">
                <a:tc>
                  <a:txBody>
                    <a:bodyPr/>
                    <a:lstStyle/>
                    <a:p>
                      <a:pPr algn="l" fontAlgn="t"/>
                      <a:r>
                        <a:rPr lang="en-US" sz="1200">
                          <a:solidFill>
                            <a:srgbClr val="000000"/>
                          </a:solidFill>
                          <a:effectLst/>
                          <a:latin typeface="+mn-lt"/>
                        </a:rPr>
                        <a:t>:disabled</a:t>
                      </a:r>
                    </a:p>
                  </a:txBody>
                  <a:tcPr marL="30739" marR="30739" marT="30739" marB="3073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effectLst/>
                          <a:latin typeface="+mn-lt"/>
                        </a:rPr>
                        <a:t>$(":disabled")</a:t>
                      </a:r>
                    </a:p>
                  </a:txBody>
                  <a:tcPr marL="30739" marR="30739" marT="30739" marB="3073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dirty="0">
                          <a:solidFill>
                            <a:srgbClr val="000000"/>
                          </a:solidFill>
                          <a:effectLst/>
                          <a:latin typeface="+mn-lt"/>
                        </a:rPr>
                        <a:t>It will select all disabled input elements</a:t>
                      </a:r>
                    </a:p>
                  </a:txBody>
                  <a:tcPr marL="30739" marR="30739" marT="30739" marB="3073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93457">
                <a:tc>
                  <a:txBody>
                    <a:bodyPr/>
                    <a:lstStyle/>
                    <a:p>
                      <a:pPr algn="l" fontAlgn="t"/>
                      <a:r>
                        <a:rPr lang="en-US" sz="1200">
                          <a:solidFill>
                            <a:srgbClr val="000000"/>
                          </a:solidFill>
                          <a:effectLst/>
                          <a:latin typeface="+mn-lt"/>
                        </a:rPr>
                        <a:t>:selected</a:t>
                      </a:r>
                    </a:p>
                  </a:txBody>
                  <a:tcPr marL="30739" marR="30739" marT="30739" marB="3073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effectLst/>
                          <a:latin typeface="+mn-lt"/>
                        </a:rPr>
                        <a:t>$(":selected")</a:t>
                      </a:r>
                    </a:p>
                  </a:txBody>
                  <a:tcPr marL="30739" marR="30739" marT="30739" marB="3073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dirty="0">
                          <a:solidFill>
                            <a:srgbClr val="000000"/>
                          </a:solidFill>
                          <a:effectLst/>
                          <a:latin typeface="+mn-lt"/>
                        </a:rPr>
                        <a:t>It will select all selected input elements</a:t>
                      </a:r>
                    </a:p>
                  </a:txBody>
                  <a:tcPr marL="30739" marR="30739" marT="30739" marB="3073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93457">
                <a:tc>
                  <a:txBody>
                    <a:bodyPr/>
                    <a:lstStyle/>
                    <a:p>
                      <a:pPr algn="l" fontAlgn="t"/>
                      <a:r>
                        <a:rPr lang="en-US" sz="1200">
                          <a:solidFill>
                            <a:srgbClr val="000000"/>
                          </a:solidFill>
                          <a:effectLst/>
                          <a:latin typeface="+mn-lt"/>
                        </a:rPr>
                        <a:t>:checked</a:t>
                      </a:r>
                    </a:p>
                  </a:txBody>
                  <a:tcPr marL="30739" marR="30739" marT="30739" marB="3073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effectLst/>
                          <a:latin typeface="+mn-lt"/>
                        </a:rPr>
                        <a:t>$(":checked")</a:t>
                      </a:r>
                    </a:p>
                  </a:txBody>
                  <a:tcPr marL="30739" marR="30739" marT="30739" marB="3073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dirty="0">
                          <a:solidFill>
                            <a:srgbClr val="000000"/>
                          </a:solidFill>
                          <a:effectLst/>
                          <a:latin typeface="+mn-lt"/>
                        </a:rPr>
                        <a:t>It will select all checked input elements</a:t>
                      </a:r>
                    </a:p>
                  </a:txBody>
                  <a:tcPr marL="30739" marR="30739" marT="30739" marB="3073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xmlns="" val="2315469907"/>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pPr algn="ctr"/>
            <a:r>
              <a:rPr lang="en-US" sz="2800" b="1" dirty="0">
                <a:latin typeface="+mn-lt"/>
              </a:rPr>
              <a:t>The element Selector</a:t>
            </a:r>
            <a:br>
              <a:rPr lang="en-US" sz="2800" b="1" dirty="0">
                <a:latin typeface="+mn-lt"/>
              </a:rPr>
            </a:br>
            <a:endParaRPr lang="en-US" sz="2800" b="1" dirty="0">
              <a:latin typeface="+mn-lt"/>
            </a:endParaRPr>
          </a:p>
        </p:txBody>
      </p:sp>
      <p:sp>
        <p:nvSpPr>
          <p:cNvPr id="3" name="Content Placeholder 2"/>
          <p:cNvSpPr>
            <a:spLocks noGrp="1"/>
          </p:cNvSpPr>
          <p:nvPr>
            <p:ph idx="1"/>
          </p:nvPr>
        </p:nvSpPr>
        <p:spPr>
          <a:xfrm>
            <a:off x="457200" y="1066800"/>
            <a:ext cx="8229600" cy="5257800"/>
          </a:xfrm>
        </p:spPr>
        <p:txBody>
          <a:bodyPr>
            <a:normAutofit fontScale="32500" lnSpcReduction="20000"/>
          </a:bodyPr>
          <a:lstStyle/>
          <a:p>
            <a:r>
              <a:rPr lang="en-US" sz="4900" dirty="0"/>
              <a:t>The </a:t>
            </a:r>
            <a:r>
              <a:rPr lang="en-US" sz="4900" dirty="0" err="1"/>
              <a:t>jQuery</a:t>
            </a:r>
            <a:r>
              <a:rPr lang="en-US" sz="4900" dirty="0"/>
              <a:t> element selector selects elements based on the element name</a:t>
            </a:r>
            <a:r>
              <a:rPr lang="en-US" sz="4900" dirty="0" smtClean="0"/>
              <a:t>.</a:t>
            </a:r>
          </a:p>
          <a:p>
            <a:r>
              <a:rPr lang="en-US" sz="4900" dirty="0" smtClean="0"/>
              <a:t>We can select all &lt;p&gt; elements on a  page like this:    $("</a:t>
            </a:r>
            <a:r>
              <a:rPr lang="en-US" sz="4900" dirty="0"/>
              <a:t>p")</a:t>
            </a:r>
            <a:endParaRPr lang="en-US" sz="4900" dirty="0" smtClean="0"/>
          </a:p>
          <a:p>
            <a:r>
              <a:rPr lang="en-US" sz="4000" dirty="0"/>
              <a:t>&lt;!DOCTYPE html&gt;</a:t>
            </a:r>
          </a:p>
          <a:p>
            <a:r>
              <a:rPr lang="en-US" sz="4000" dirty="0"/>
              <a:t>&lt;html&gt;</a:t>
            </a:r>
          </a:p>
          <a:p>
            <a:r>
              <a:rPr lang="en-US" sz="4000" dirty="0"/>
              <a:t>&lt;head&gt;</a:t>
            </a:r>
          </a:p>
          <a:p>
            <a:r>
              <a:rPr lang="en-US" sz="4000" dirty="0"/>
              <a:t>&lt;script </a:t>
            </a:r>
            <a:r>
              <a:rPr lang="en-US" sz="4000" dirty="0" err="1"/>
              <a:t>src</a:t>
            </a:r>
            <a:r>
              <a:rPr lang="en-US" sz="4000" dirty="0"/>
              <a:t>="https://ajax.googleapis.com/</a:t>
            </a:r>
            <a:r>
              <a:rPr lang="en-US" sz="4000" dirty="0" err="1"/>
              <a:t>ajax</a:t>
            </a:r>
            <a:r>
              <a:rPr lang="en-US" sz="4000" dirty="0"/>
              <a:t>/libs/</a:t>
            </a:r>
            <a:r>
              <a:rPr lang="en-US" sz="4000" dirty="0" err="1"/>
              <a:t>jquery</a:t>
            </a:r>
            <a:r>
              <a:rPr lang="en-US" sz="4000" dirty="0"/>
              <a:t>/3.5.1/jquery.min.js"&gt;&lt;/script&gt;</a:t>
            </a:r>
          </a:p>
          <a:p>
            <a:r>
              <a:rPr lang="en-US" sz="4000" dirty="0"/>
              <a:t>&lt;script&gt;</a:t>
            </a:r>
          </a:p>
          <a:p>
            <a:r>
              <a:rPr lang="en-US" sz="4000" dirty="0"/>
              <a:t>$(document).ready(function(){</a:t>
            </a:r>
          </a:p>
          <a:p>
            <a:r>
              <a:rPr lang="en-US" sz="4000" dirty="0"/>
              <a:t>  $("button").click(function(){</a:t>
            </a:r>
          </a:p>
          <a:p>
            <a:r>
              <a:rPr lang="en-US" sz="4000" dirty="0"/>
              <a:t>    $("p").hide();</a:t>
            </a:r>
          </a:p>
          <a:p>
            <a:r>
              <a:rPr lang="en-US" sz="4000" dirty="0"/>
              <a:t>  });</a:t>
            </a:r>
          </a:p>
          <a:p>
            <a:r>
              <a:rPr lang="en-US" sz="4000" dirty="0"/>
              <a:t>});</a:t>
            </a:r>
          </a:p>
          <a:p>
            <a:r>
              <a:rPr lang="en-US" sz="4000" dirty="0"/>
              <a:t>&lt;/script&gt;</a:t>
            </a:r>
          </a:p>
          <a:p>
            <a:r>
              <a:rPr lang="en-US" sz="4000" dirty="0"/>
              <a:t>&lt;/head&gt;</a:t>
            </a:r>
          </a:p>
          <a:p>
            <a:r>
              <a:rPr lang="en-US" sz="4000" dirty="0"/>
              <a:t>&lt;body&gt;</a:t>
            </a:r>
          </a:p>
          <a:p>
            <a:endParaRPr lang="en-US" sz="4000" dirty="0"/>
          </a:p>
          <a:p>
            <a:r>
              <a:rPr lang="en-US" sz="4000" dirty="0"/>
              <a:t>&lt;h2&gt;This is a heading&lt;/h2&gt;</a:t>
            </a:r>
          </a:p>
          <a:p>
            <a:endParaRPr lang="en-US" sz="4000" dirty="0"/>
          </a:p>
          <a:p>
            <a:r>
              <a:rPr lang="en-US" sz="4000" dirty="0"/>
              <a:t>&lt;p&gt;This is a paragraph.&lt;/p&gt;</a:t>
            </a:r>
          </a:p>
          <a:p>
            <a:r>
              <a:rPr lang="en-US" sz="4000" dirty="0"/>
              <a:t>&lt;p&gt;This is another paragraph.&lt;/p&gt;</a:t>
            </a:r>
          </a:p>
          <a:p>
            <a:endParaRPr lang="en-US" sz="4000" dirty="0"/>
          </a:p>
          <a:p>
            <a:r>
              <a:rPr lang="en-US" sz="4000" dirty="0"/>
              <a:t>&lt;button&gt;Click me to hide paragraphs&lt;/button&gt;</a:t>
            </a:r>
          </a:p>
          <a:p>
            <a:endParaRPr lang="en-US" sz="4000" dirty="0"/>
          </a:p>
          <a:p>
            <a:r>
              <a:rPr lang="en-US" sz="4000" dirty="0"/>
              <a:t>&lt;/body&gt;</a:t>
            </a:r>
          </a:p>
          <a:p>
            <a:r>
              <a:rPr lang="en-US" sz="4000" dirty="0"/>
              <a:t>&lt;/html&gt;</a:t>
            </a:r>
          </a:p>
          <a:p>
            <a:endParaRPr lang="en-US" sz="4000" dirty="0" smtClean="0"/>
          </a:p>
          <a:p>
            <a:endParaRPr lang="en-US" dirty="0"/>
          </a:p>
        </p:txBody>
      </p:sp>
    </p:spTree>
    <p:extLst>
      <p:ext uri="{BB962C8B-B14F-4D97-AF65-F5344CB8AC3E}">
        <p14:creationId xmlns:p14="http://schemas.microsoft.com/office/powerpoint/2010/main" xmlns="" val="210216284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5638800"/>
          </a:xfrm>
        </p:spPr>
        <p:txBody>
          <a:bodyPr>
            <a:normAutofit fontScale="62500" lnSpcReduction="20000"/>
          </a:bodyPr>
          <a:lstStyle/>
          <a:p>
            <a:pPr marL="0" indent="0">
              <a:buNone/>
            </a:pPr>
            <a:r>
              <a:rPr lang="en-US" sz="3800" b="1" dirty="0"/>
              <a:t>The #id </a:t>
            </a:r>
            <a:r>
              <a:rPr lang="en-US" sz="3800" b="1" dirty="0" err="1" smtClean="0"/>
              <a:t>Selector</a:t>
            </a:r>
            <a:r>
              <a:rPr lang="en-US" sz="2000" b="1" dirty="0" err="1" smtClean="0"/>
              <a:t>:The</a:t>
            </a:r>
            <a:r>
              <a:rPr lang="en-US" sz="2000" b="1" dirty="0" smtClean="0"/>
              <a:t> </a:t>
            </a:r>
            <a:r>
              <a:rPr lang="en-US" sz="2000" b="1" dirty="0" err="1" smtClean="0"/>
              <a:t>jquery</a:t>
            </a:r>
            <a:r>
              <a:rPr lang="en-US" sz="2000" b="1" dirty="0" smtClean="0"/>
              <a:t> #id selector uses the id attribute of an HTML tag to find the specific element.</a:t>
            </a:r>
          </a:p>
          <a:p>
            <a:pPr marL="0" indent="0">
              <a:buNone/>
            </a:pPr>
            <a:r>
              <a:rPr lang="en-US" sz="2000" dirty="0"/>
              <a:t>To find an element with a specific id, write a hash character, followed by the id of the HTML element</a:t>
            </a:r>
            <a:r>
              <a:rPr lang="en-US" sz="2000" dirty="0" smtClean="0"/>
              <a:t>:</a:t>
            </a:r>
          </a:p>
          <a:p>
            <a:pPr marL="0" indent="0">
              <a:buNone/>
            </a:pPr>
            <a:r>
              <a:rPr lang="en-US" sz="2000" b="1" dirty="0" smtClean="0"/>
              <a:t>           $("#</a:t>
            </a:r>
            <a:r>
              <a:rPr lang="en-US" sz="2000" b="1" dirty="0"/>
              <a:t>test</a:t>
            </a:r>
            <a:r>
              <a:rPr lang="en-US" sz="2000" b="1" dirty="0" smtClean="0"/>
              <a:t>")</a:t>
            </a:r>
          </a:p>
          <a:p>
            <a:pPr marL="0" indent="0">
              <a:buNone/>
            </a:pPr>
            <a:r>
              <a:rPr lang="en-US" sz="2000" b="1" dirty="0"/>
              <a:t>&lt;!DOCTYPE html&gt;</a:t>
            </a:r>
          </a:p>
          <a:p>
            <a:pPr marL="0" indent="0">
              <a:buNone/>
            </a:pPr>
            <a:r>
              <a:rPr lang="en-US" sz="2000" b="1" dirty="0"/>
              <a:t>&lt;html&gt;</a:t>
            </a:r>
          </a:p>
          <a:p>
            <a:pPr marL="0" indent="0">
              <a:buNone/>
            </a:pPr>
            <a:r>
              <a:rPr lang="en-US" sz="2000" b="1" dirty="0"/>
              <a:t>&lt;head&gt;</a:t>
            </a:r>
          </a:p>
          <a:p>
            <a:pPr marL="0" indent="0">
              <a:buNone/>
            </a:pPr>
            <a:r>
              <a:rPr lang="en-US" sz="2000" b="1" dirty="0"/>
              <a:t>&lt;script </a:t>
            </a:r>
            <a:r>
              <a:rPr lang="en-US" sz="2000" b="1" dirty="0" err="1"/>
              <a:t>src</a:t>
            </a:r>
            <a:r>
              <a:rPr lang="en-US" sz="2000" b="1" dirty="0"/>
              <a:t>="https://ajax.googleapis.com/</a:t>
            </a:r>
            <a:r>
              <a:rPr lang="en-US" sz="2000" b="1" dirty="0" err="1"/>
              <a:t>ajax</a:t>
            </a:r>
            <a:r>
              <a:rPr lang="en-US" sz="2000" b="1" dirty="0"/>
              <a:t>/libs/</a:t>
            </a:r>
            <a:r>
              <a:rPr lang="en-US" sz="2000" b="1" dirty="0" err="1"/>
              <a:t>jquery</a:t>
            </a:r>
            <a:r>
              <a:rPr lang="en-US" sz="2000" b="1" dirty="0"/>
              <a:t>/3.5.1/jquery.min.js"&gt;&lt;/script&gt;</a:t>
            </a:r>
          </a:p>
          <a:p>
            <a:pPr marL="0" indent="0">
              <a:buNone/>
            </a:pPr>
            <a:r>
              <a:rPr lang="en-US" sz="2000" b="1" dirty="0"/>
              <a:t>&lt;script&gt;</a:t>
            </a:r>
          </a:p>
          <a:p>
            <a:pPr marL="0" indent="0">
              <a:buNone/>
            </a:pPr>
            <a:r>
              <a:rPr lang="en-US" sz="2000" b="1" dirty="0"/>
              <a:t>$(document).ready(function(){</a:t>
            </a:r>
          </a:p>
          <a:p>
            <a:pPr marL="0" indent="0">
              <a:buNone/>
            </a:pPr>
            <a:r>
              <a:rPr lang="en-US" sz="2000" b="1" dirty="0"/>
              <a:t>  $("button").click(function(){</a:t>
            </a:r>
          </a:p>
          <a:p>
            <a:pPr marL="0" indent="0">
              <a:buNone/>
            </a:pPr>
            <a:r>
              <a:rPr lang="en-US" sz="2000" b="1" dirty="0"/>
              <a:t>    $("#test").hide();</a:t>
            </a:r>
          </a:p>
          <a:p>
            <a:pPr marL="0" indent="0">
              <a:buNone/>
            </a:pPr>
            <a:r>
              <a:rPr lang="en-US" sz="2000" b="1" dirty="0"/>
              <a:t>  });</a:t>
            </a:r>
          </a:p>
          <a:p>
            <a:pPr marL="0" indent="0">
              <a:buNone/>
            </a:pPr>
            <a:r>
              <a:rPr lang="en-US" sz="2000" b="1" dirty="0"/>
              <a:t>});</a:t>
            </a:r>
          </a:p>
          <a:p>
            <a:pPr marL="0" indent="0">
              <a:buNone/>
            </a:pPr>
            <a:r>
              <a:rPr lang="en-US" sz="2000" b="1" dirty="0"/>
              <a:t>&lt;/script&gt;</a:t>
            </a:r>
          </a:p>
          <a:p>
            <a:pPr marL="0" indent="0">
              <a:buNone/>
            </a:pPr>
            <a:r>
              <a:rPr lang="en-US" sz="2000" b="1" dirty="0"/>
              <a:t>&lt;/head&gt;</a:t>
            </a:r>
          </a:p>
          <a:p>
            <a:pPr marL="0" indent="0">
              <a:buNone/>
            </a:pPr>
            <a:r>
              <a:rPr lang="en-US" sz="2000" b="1" dirty="0"/>
              <a:t>&lt;body&gt;</a:t>
            </a:r>
          </a:p>
          <a:p>
            <a:pPr marL="0" indent="0">
              <a:buNone/>
            </a:pPr>
            <a:endParaRPr lang="en-US" sz="2000" b="1" dirty="0"/>
          </a:p>
          <a:p>
            <a:pPr marL="0" indent="0">
              <a:buNone/>
            </a:pPr>
            <a:r>
              <a:rPr lang="en-US" sz="2000" b="1" dirty="0"/>
              <a:t>&lt;h2&gt;This is a heading&lt;/h2&gt;</a:t>
            </a:r>
          </a:p>
          <a:p>
            <a:pPr marL="0" indent="0">
              <a:buNone/>
            </a:pPr>
            <a:endParaRPr lang="en-US" sz="2000" b="1" dirty="0"/>
          </a:p>
          <a:p>
            <a:pPr marL="0" indent="0">
              <a:buNone/>
            </a:pPr>
            <a:r>
              <a:rPr lang="en-US" sz="2000" b="1" dirty="0"/>
              <a:t>&lt;p&gt;This is a paragraph.&lt;/p&gt;</a:t>
            </a:r>
          </a:p>
          <a:p>
            <a:pPr marL="0" indent="0">
              <a:buNone/>
            </a:pPr>
            <a:r>
              <a:rPr lang="en-US" sz="2000" b="1" dirty="0"/>
              <a:t>&lt;p id="test"&gt;This is another paragraph.&lt;/p&gt;</a:t>
            </a:r>
          </a:p>
          <a:p>
            <a:pPr marL="0" indent="0">
              <a:buNone/>
            </a:pPr>
            <a:endParaRPr lang="en-US" sz="2000" b="1" dirty="0"/>
          </a:p>
          <a:p>
            <a:pPr marL="0" indent="0">
              <a:buNone/>
            </a:pPr>
            <a:r>
              <a:rPr lang="en-US" sz="2000" b="1" dirty="0"/>
              <a:t>&lt;button&gt;Click me&lt;/button&gt;</a:t>
            </a:r>
          </a:p>
          <a:p>
            <a:pPr marL="0" indent="0">
              <a:buNone/>
            </a:pPr>
            <a:endParaRPr lang="en-US" sz="2000" b="1" dirty="0"/>
          </a:p>
          <a:p>
            <a:pPr marL="0" indent="0">
              <a:buNone/>
            </a:pPr>
            <a:r>
              <a:rPr lang="en-US" sz="2000" b="1" dirty="0"/>
              <a:t>&lt;/body&gt;</a:t>
            </a:r>
          </a:p>
          <a:p>
            <a:pPr marL="0" indent="0">
              <a:buNone/>
            </a:pPr>
            <a:r>
              <a:rPr lang="en-US" sz="2000" b="1" dirty="0"/>
              <a:t>&lt;/html&gt;</a:t>
            </a:r>
          </a:p>
          <a:p>
            <a:pPr marL="0" indent="0">
              <a:buNone/>
            </a:pPr>
            <a:endParaRPr lang="en-US" sz="2000" b="1" dirty="0"/>
          </a:p>
        </p:txBody>
      </p:sp>
    </p:spTree>
    <p:extLst>
      <p:ext uri="{BB962C8B-B14F-4D97-AF65-F5344CB8AC3E}">
        <p14:creationId xmlns:p14="http://schemas.microsoft.com/office/powerpoint/2010/main" xmlns="" val="665673230"/>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85800"/>
            <a:ext cx="8229600" cy="5562600"/>
          </a:xfrm>
        </p:spPr>
        <p:txBody>
          <a:bodyPr>
            <a:normAutofit fontScale="55000" lnSpcReduction="20000"/>
          </a:bodyPr>
          <a:lstStyle/>
          <a:p>
            <a:pPr marL="0" indent="0">
              <a:buNone/>
            </a:pPr>
            <a:r>
              <a:rPr lang="en-US" sz="4400" b="1" dirty="0"/>
              <a:t>The .class </a:t>
            </a:r>
            <a:r>
              <a:rPr lang="en-US" sz="4400" b="1" dirty="0" smtClean="0"/>
              <a:t>Selector: </a:t>
            </a:r>
            <a:r>
              <a:rPr lang="en-US" sz="2500" dirty="0" smtClean="0"/>
              <a:t>The </a:t>
            </a:r>
            <a:r>
              <a:rPr lang="en-US" sz="2500" dirty="0" err="1" smtClean="0"/>
              <a:t>jquery</a:t>
            </a:r>
            <a:r>
              <a:rPr lang="en-US" sz="2500" dirty="0" smtClean="0"/>
              <a:t> .class selector finds elements with a specific class.</a:t>
            </a:r>
            <a:endParaRPr lang="en-US" sz="2500" dirty="0"/>
          </a:p>
          <a:p>
            <a:pPr marL="0" indent="0">
              <a:buNone/>
            </a:pPr>
            <a:r>
              <a:rPr lang="en-US" dirty="0"/>
              <a:t>&lt;!DOCTYPE html&gt;</a:t>
            </a:r>
          </a:p>
          <a:p>
            <a:pPr marL="0" indent="0">
              <a:buNone/>
            </a:pPr>
            <a:r>
              <a:rPr lang="en-US" dirty="0"/>
              <a:t>&lt;html&gt;</a:t>
            </a:r>
          </a:p>
          <a:p>
            <a:pPr marL="0" indent="0">
              <a:buNone/>
            </a:pPr>
            <a:r>
              <a:rPr lang="en-US" dirty="0"/>
              <a:t>&lt;head&gt;</a:t>
            </a:r>
          </a:p>
          <a:p>
            <a:pPr marL="0" indent="0">
              <a:buNone/>
            </a:pPr>
            <a:r>
              <a:rPr lang="en-US" dirty="0"/>
              <a:t>&lt;script </a:t>
            </a:r>
            <a:r>
              <a:rPr lang="en-US" dirty="0" err="1"/>
              <a:t>src</a:t>
            </a:r>
            <a:r>
              <a:rPr lang="en-US" dirty="0"/>
              <a:t>="https://ajax.googleapis.com/</a:t>
            </a:r>
            <a:r>
              <a:rPr lang="en-US" dirty="0" err="1"/>
              <a:t>ajax</a:t>
            </a:r>
            <a:r>
              <a:rPr lang="en-US" dirty="0"/>
              <a:t>/libs/</a:t>
            </a:r>
            <a:r>
              <a:rPr lang="en-US" dirty="0" err="1"/>
              <a:t>jquery</a:t>
            </a:r>
            <a:r>
              <a:rPr lang="en-US" dirty="0"/>
              <a:t>/3.5.1/jquery.min.js"&gt;&lt;/script&gt;</a:t>
            </a:r>
          </a:p>
          <a:p>
            <a:pPr marL="0" indent="0">
              <a:buNone/>
            </a:pPr>
            <a:r>
              <a:rPr lang="en-US" dirty="0"/>
              <a:t>&lt;script&gt;</a:t>
            </a:r>
          </a:p>
          <a:p>
            <a:pPr marL="0" indent="0">
              <a:buNone/>
            </a:pPr>
            <a:r>
              <a:rPr lang="en-US" dirty="0"/>
              <a:t>$(document).ready(function(){</a:t>
            </a:r>
          </a:p>
          <a:p>
            <a:pPr marL="0" indent="0">
              <a:buNone/>
            </a:pPr>
            <a:r>
              <a:rPr lang="en-US" dirty="0"/>
              <a:t>  $("button").click(function(){</a:t>
            </a:r>
          </a:p>
          <a:p>
            <a:pPr marL="0" indent="0">
              <a:buNone/>
            </a:pPr>
            <a:r>
              <a:rPr lang="en-US" dirty="0"/>
              <a:t>    $(".test").hide();</a:t>
            </a:r>
          </a:p>
          <a:p>
            <a:pPr marL="0" indent="0">
              <a:buNone/>
            </a:pPr>
            <a:r>
              <a:rPr lang="en-US" dirty="0"/>
              <a:t>  });</a:t>
            </a:r>
          </a:p>
          <a:p>
            <a:pPr marL="0" indent="0">
              <a:buNone/>
            </a:pPr>
            <a:r>
              <a:rPr lang="en-US" dirty="0"/>
              <a:t>});</a:t>
            </a:r>
          </a:p>
          <a:p>
            <a:pPr marL="0" indent="0">
              <a:buNone/>
            </a:pPr>
            <a:r>
              <a:rPr lang="en-US" dirty="0"/>
              <a:t>&lt;/script&gt;</a:t>
            </a:r>
          </a:p>
          <a:p>
            <a:pPr marL="0" indent="0">
              <a:buNone/>
            </a:pPr>
            <a:r>
              <a:rPr lang="en-US" dirty="0"/>
              <a:t>&lt;/head&gt;</a:t>
            </a:r>
          </a:p>
          <a:p>
            <a:pPr marL="0" indent="0">
              <a:buNone/>
            </a:pPr>
            <a:r>
              <a:rPr lang="en-US" dirty="0"/>
              <a:t>&lt;body&gt;</a:t>
            </a:r>
          </a:p>
          <a:p>
            <a:pPr marL="0" indent="0">
              <a:buNone/>
            </a:pPr>
            <a:endParaRPr lang="en-US" dirty="0"/>
          </a:p>
          <a:p>
            <a:pPr marL="0" indent="0">
              <a:buNone/>
            </a:pPr>
            <a:r>
              <a:rPr lang="en-US" dirty="0"/>
              <a:t>&lt;h2 class="test"&gt;This is a heading&lt;/h2&gt;</a:t>
            </a:r>
          </a:p>
          <a:p>
            <a:pPr marL="0" indent="0">
              <a:buNone/>
            </a:pPr>
            <a:endParaRPr lang="en-US" dirty="0"/>
          </a:p>
          <a:p>
            <a:pPr marL="0" indent="0">
              <a:buNone/>
            </a:pPr>
            <a:r>
              <a:rPr lang="en-US" dirty="0"/>
              <a:t>&lt;p class="test"&gt;This is a paragraph.&lt;/p&gt;</a:t>
            </a:r>
          </a:p>
          <a:p>
            <a:pPr marL="0" indent="0">
              <a:buNone/>
            </a:pPr>
            <a:r>
              <a:rPr lang="en-US" dirty="0"/>
              <a:t>&lt;p&gt;This is another paragraph.&lt;/p&gt;</a:t>
            </a:r>
          </a:p>
          <a:p>
            <a:pPr marL="0" indent="0">
              <a:buNone/>
            </a:pPr>
            <a:endParaRPr lang="en-US" dirty="0"/>
          </a:p>
          <a:p>
            <a:pPr marL="0" indent="0">
              <a:buNone/>
            </a:pPr>
            <a:r>
              <a:rPr lang="en-US" dirty="0"/>
              <a:t>&lt;button&gt;Click me&lt;/button&gt;</a:t>
            </a:r>
          </a:p>
          <a:p>
            <a:pPr marL="0" indent="0">
              <a:buNone/>
            </a:pPr>
            <a:endParaRPr lang="en-US" dirty="0"/>
          </a:p>
          <a:p>
            <a:pPr marL="0" indent="0">
              <a:buNone/>
            </a:pPr>
            <a:r>
              <a:rPr lang="en-US" dirty="0"/>
              <a:t>&lt;/body&gt;</a:t>
            </a:r>
          </a:p>
          <a:p>
            <a:pPr marL="0" indent="0">
              <a:buNone/>
            </a:pPr>
            <a:r>
              <a:rPr lang="en-US" dirty="0"/>
              <a:t>&lt;/html&gt;</a:t>
            </a:r>
          </a:p>
          <a:p>
            <a:pPr marL="0" indent="0">
              <a:buNone/>
            </a:pPr>
            <a:endParaRPr lang="en-US" dirty="0"/>
          </a:p>
        </p:txBody>
      </p:sp>
    </p:spTree>
    <p:extLst>
      <p:ext uri="{BB962C8B-B14F-4D97-AF65-F5344CB8AC3E}">
        <p14:creationId xmlns:p14="http://schemas.microsoft.com/office/powerpoint/2010/main" xmlns="" val="3486895814"/>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fontScale="90000"/>
          </a:bodyPr>
          <a:lstStyle/>
          <a:p>
            <a:pPr algn="ctr"/>
            <a:r>
              <a:rPr lang="en-US" dirty="0" err="1"/>
              <a:t>jQuery</a:t>
            </a:r>
            <a:r>
              <a:rPr lang="en-US" dirty="0"/>
              <a:t> Events</a:t>
            </a:r>
            <a:br>
              <a:rPr lang="en-US" dirty="0"/>
            </a:br>
            <a:endParaRPr lang="en-US" dirty="0"/>
          </a:p>
        </p:txBody>
      </p:sp>
      <p:sp>
        <p:nvSpPr>
          <p:cNvPr id="3" name="Content Placeholder 2"/>
          <p:cNvSpPr>
            <a:spLocks noGrp="1"/>
          </p:cNvSpPr>
          <p:nvPr>
            <p:ph idx="1"/>
          </p:nvPr>
        </p:nvSpPr>
        <p:spPr>
          <a:xfrm>
            <a:off x="457200" y="1143000"/>
            <a:ext cx="8229600" cy="5181600"/>
          </a:xfrm>
        </p:spPr>
        <p:txBody>
          <a:bodyPr>
            <a:normAutofit fontScale="92500" lnSpcReduction="10000"/>
          </a:bodyPr>
          <a:lstStyle/>
          <a:p>
            <a:r>
              <a:rPr lang="en-US" sz="2000" dirty="0" err="1"/>
              <a:t>jQuery</a:t>
            </a:r>
            <a:r>
              <a:rPr lang="en-US" sz="2000" dirty="0"/>
              <a:t> events are the actions that can be detected by your web application. They are used to create dynamic web pages. An event shows the exact moment when something happens</a:t>
            </a:r>
            <a:r>
              <a:rPr lang="en-US" sz="2000" dirty="0" smtClean="0"/>
              <a:t>.</a:t>
            </a:r>
          </a:p>
          <a:p>
            <a:r>
              <a:rPr lang="en-US" sz="1800" dirty="0"/>
              <a:t>All the different visitors' actions that a web page can respond to are called events.</a:t>
            </a:r>
            <a:endParaRPr lang="en-US" sz="2000" dirty="0" smtClean="0"/>
          </a:p>
          <a:p>
            <a:r>
              <a:rPr lang="en-US" sz="2000" dirty="0"/>
              <a:t>These are some examples of </a:t>
            </a:r>
            <a:r>
              <a:rPr lang="en-US" sz="2000" dirty="0" smtClean="0"/>
              <a:t>events:</a:t>
            </a:r>
          </a:p>
          <a:p>
            <a:r>
              <a:rPr lang="en-US" sz="2000" dirty="0"/>
              <a:t>A mouse click</a:t>
            </a:r>
          </a:p>
          <a:p>
            <a:r>
              <a:rPr lang="en-US" sz="2000" dirty="0"/>
              <a:t>An HTML form submission</a:t>
            </a:r>
          </a:p>
          <a:p>
            <a:r>
              <a:rPr lang="en-US" sz="2000" dirty="0"/>
              <a:t>A web page loading</a:t>
            </a:r>
          </a:p>
          <a:p>
            <a:r>
              <a:rPr lang="en-US" sz="2000" dirty="0"/>
              <a:t>A keystroke on the keyboard</a:t>
            </a:r>
          </a:p>
          <a:p>
            <a:r>
              <a:rPr lang="en-US" sz="2000" dirty="0"/>
              <a:t>Scrolling of the web page etc.</a:t>
            </a:r>
          </a:p>
          <a:p>
            <a:pPr marL="0" indent="0">
              <a:buNone/>
            </a:pPr>
            <a:r>
              <a:rPr lang="en-US" sz="2000" b="1" dirty="0"/>
              <a:t>These events can be categorized on the basis their types</a:t>
            </a:r>
            <a:r>
              <a:rPr lang="en-US" sz="2000" b="1" dirty="0" smtClean="0"/>
              <a:t>:</a:t>
            </a:r>
          </a:p>
          <a:p>
            <a:pPr marL="0" indent="0">
              <a:buNone/>
            </a:pPr>
            <a:r>
              <a:rPr lang="en-US" sz="2000" b="1" dirty="0" smtClean="0"/>
              <a:t>Mouse Events:</a:t>
            </a:r>
          </a:p>
          <a:p>
            <a:r>
              <a:rPr lang="en-US" sz="2000" dirty="0" smtClean="0"/>
              <a:t>Click()</a:t>
            </a:r>
            <a:endParaRPr lang="en-US" sz="2000" dirty="0"/>
          </a:p>
          <a:p>
            <a:r>
              <a:rPr lang="en-US" sz="2000" dirty="0" err="1" smtClean="0"/>
              <a:t>Dblclick</a:t>
            </a:r>
            <a:r>
              <a:rPr lang="en-US" sz="2000" dirty="0" smtClean="0"/>
              <a:t>()</a:t>
            </a:r>
            <a:endParaRPr lang="en-US" sz="2000" dirty="0"/>
          </a:p>
          <a:p>
            <a:r>
              <a:rPr lang="en-US" sz="2000" dirty="0" err="1" smtClean="0"/>
              <a:t>Mouseenter</a:t>
            </a:r>
            <a:r>
              <a:rPr lang="en-US" sz="2000" dirty="0" smtClean="0"/>
              <a:t>()</a:t>
            </a:r>
            <a:endParaRPr lang="en-US" sz="2000" dirty="0"/>
          </a:p>
          <a:p>
            <a:r>
              <a:rPr lang="en-US" sz="2000" dirty="0" err="1" smtClean="0"/>
              <a:t>Mouseleave</a:t>
            </a:r>
            <a:r>
              <a:rPr lang="en-US" sz="2000" dirty="0" smtClean="0"/>
              <a:t>()</a:t>
            </a:r>
            <a:endParaRPr lang="en-US" sz="2000" dirty="0"/>
          </a:p>
          <a:p>
            <a:pPr marL="0" indent="0">
              <a:buNone/>
            </a:pPr>
            <a:endParaRPr lang="en-US" sz="2000" b="1" dirty="0"/>
          </a:p>
          <a:p>
            <a:pPr marL="0" indent="0">
              <a:buNone/>
            </a:pPr>
            <a:endParaRPr lang="en-US" sz="2000" b="1" dirty="0"/>
          </a:p>
        </p:txBody>
      </p:sp>
    </p:spTree>
    <p:extLst>
      <p:ext uri="{BB962C8B-B14F-4D97-AF65-F5344CB8AC3E}">
        <p14:creationId xmlns:p14="http://schemas.microsoft.com/office/powerpoint/2010/main" xmlns="" val="1173132081"/>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lstStyle/>
          <a:p>
            <a:pPr marL="0" indent="0">
              <a:buNone/>
            </a:pPr>
            <a:r>
              <a:rPr lang="en-US" sz="2000" b="1" dirty="0"/>
              <a:t>Keyboard </a:t>
            </a:r>
            <a:r>
              <a:rPr lang="en-US" sz="2000" b="1" dirty="0" smtClean="0"/>
              <a:t>Events:</a:t>
            </a:r>
          </a:p>
          <a:p>
            <a:r>
              <a:rPr lang="en-US" sz="2000" dirty="0" err="1" smtClean="0"/>
              <a:t>Keyup</a:t>
            </a:r>
            <a:r>
              <a:rPr lang="en-US" sz="2000" dirty="0" smtClean="0"/>
              <a:t>()</a:t>
            </a:r>
            <a:endParaRPr lang="en-US" sz="2000" dirty="0"/>
          </a:p>
          <a:p>
            <a:r>
              <a:rPr lang="en-US" sz="2000" dirty="0" err="1" smtClean="0"/>
              <a:t>Keydown</a:t>
            </a:r>
            <a:r>
              <a:rPr lang="en-US" sz="2000" dirty="0" smtClean="0"/>
              <a:t>()</a:t>
            </a:r>
            <a:endParaRPr lang="en-US" sz="2000" dirty="0"/>
          </a:p>
          <a:p>
            <a:r>
              <a:rPr lang="en-US" sz="2000" dirty="0" err="1" smtClean="0"/>
              <a:t>Keypress</a:t>
            </a:r>
            <a:r>
              <a:rPr lang="en-US" sz="2000" dirty="0" smtClean="0"/>
              <a:t>()</a:t>
            </a:r>
          </a:p>
          <a:p>
            <a:pPr marL="0" indent="0">
              <a:buNone/>
            </a:pPr>
            <a:r>
              <a:rPr lang="en-US" sz="2000" b="1" dirty="0"/>
              <a:t>Form </a:t>
            </a:r>
            <a:r>
              <a:rPr lang="en-US" sz="2000" b="1" dirty="0" smtClean="0"/>
              <a:t>Events:</a:t>
            </a:r>
          </a:p>
          <a:p>
            <a:r>
              <a:rPr lang="en-US" sz="2000" dirty="0" smtClean="0"/>
              <a:t>Submit()</a:t>
            </a:r>
            <a:endParaRPr lang="en-US" sz="2000" dirty="0"/>
          </a:p>
          <a:p>
            <a:r>
              <a:rPr lang="en-US" sz="2000" dirty="0" smtClean="0"/>
              <a:t>Change()</a:t>
            </a:r>
            <a:endParaRPr lang="en-US" sz="2000" dirty="0"/>
          </a:p>
          <a:p>
            <a:r>
              <a:rPr lang="en-US" sz="2000" dirty="0" smtClean="0"/>
              <a:t>Blur()</a:t>
            </a:r>
            <a:endParaRPr lang="en-US" sz="2000" dirty="0"/>
          </a:p>
          <a:p>
            <a:r>
              <a:rPr lang="en-US" sz="2000" dirty="0" smtClean="0"/>
              <a:t>Focus()</a:t>
            </a:r>
          </a:p>
          <a:p>
            <a:pPr marL="0" indent="0">
              <a:buNone/>
            </a:pPr>
            <a:r>
              <a:rPr lang="en-US" sz="2000" b="1" dirty="0"/>
              <a:t>Document/Window </a:t>
            </a:r>
            <a:r>
              <a:rPr lang="en-US" sz="2000" b="1" dirty="0" smtClean="0"/>
              <a:t>Events:</a:t>
            </a:r>
          </a:p>
          <a:p>
            <a:r>
              <a:rPr lang="en-US" sz="2000" dirty="0" smtClean="0"/>
              <a:t>Load()</a:t>
            </a:r>
            <a:endParaRPr lang="en-US" sz="2000" dirty="0"/>
          </a:p>
          <a:p>
            <a:r>
              <a:rPr lang="en-US" sz="2000" dirty="0" smtClean="0"/>
              <a:t>Unload()</a:t>
            </a:r>
            <a:endParaRPr lang="en-US" sz="2000" dirty="0"/>
          </a:p>
          <a:p>
            <a:r>
              <a:rPr lang="en-US" sz="2000" dirty="0" smtClean="0"/>
              <a:t>Scroll()</a:t>
            </a:r>
            <a:endParaRPr lang="en-US" sz="2000" dirty="0"/>
          </a:p>
          <a:p>
            <a:r>
              <a:rPr lang="en-US" sz="2000" dirty="0" smtClean="0"/>
              <a:t>Resize()</a:t>
            </a:r>
            <a:endParaRPr lang="en-US" sz="2000" dirty="0"/>
          </a:p>
          <a:p>
            <a:pPr marL="0" indent="0">
              <a:buNone/>
            </a:pPr>
            <a:endParaRPr lang="en-US" sz="2000" b="1" dirty="0"/>
          </a:p>
          <a:p>
            <a:pPr marL="0" indent="0">
              <a:buNone/>
            </a:pPr>
            <a:endParaRPr lang="en-US" sz="2000" dirty="0"/>
          </a:p>
          <a:p>
            <a:pPr marL="0" indent="0">
              <a:buNone/>
            </a:pPr>
            <a:endParaRPr lang="en-US" b="1" dirty="0"/>
          </a:p>
          <a:p>
            <a:pPr marL="0" indent="0">
              <a:buNone/>
            </a:pPr>
            <a:endParaRPr lang="en-US" dirty="0"/>
          </a:p>
          <a:p>
            <a:endParaRPr lang="en-US" b="1" dirty="0"/>
          </a:p>
          <a:p>
            <a:pPr marL="0" indent="0">
              <a:buNone/>
            </a:pPr>
            <a:endParaRPr lang="en-US" dirty="0"/>
          </a:p>
        </p:txBody>
      </p:sp>
    </p:spTree>
    <p:extLst>
      <p:ext uri="{BB962C8B-B14F-4D97-AF65-F5344CB8AC3E}">
        <p14:creationId xmlns:p14="http://schemas.microsoft.com/office/powerpoint/2010/main" xmlns="" val="3558051245"/>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219200"/>
          </a:xfrm>
        </p:spPr>
        <p:txBody>
          <a:bodyPr>
            <a:normAutofit fontScale="90000"/>
          </a:bodyPr>
          <a:lstStyle/>
          <a:p>
            <a:pPr algn="ct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err="1" smtClean="0"/>
              <a:t>jQuery</a:t>
            </a:r>
            <a:r>
              <a:rPr lang="en-US" sz="2400" dirty="0" smtClean="0"/>
              <a:t> </a:t>
            </a:r>
            <a:r>
              <a:rPr lang="en-US" sz="2400" dirty="0"/>
              <a:t>Syntax For Event Methods</a:t>
            </a:r>
            <a:br>
              <a:rPr lang="en-US" sz="2400" dirty="0"/>
            </a:br>
            <a:r>
              <a:rPr lang="en-US" sz="2800" dirty="0"/>
              <a:t/>
            </a:r>
            <a:br>
              <a:rPr lang="en-US" sz="2800" dirty="0"/>
            </a:br>
            <a:endParaRPr lang="en-US" sz="2800" dirty="0"/>
          </a:p>
        </p:txBody>
      </p:sp>
      <p:sp>
        <p:nvSpPr>
          <p:cNvPr id="3" name="Content Placeholder 2"/>
          <p:cNvSpPr>
            <a:spLocks noGrp="1"/>
          </p:cNvSpPr>
          <p:nvPr>
            <p:ph idx="1"/>
          </p:nvPr>
        </p:nvSpPr>
        <p:spPr>
          <a:xfrm>
            <a:off x="457200" y="1447800"/>
            <a:ext cx="8229600" cy="5105400"/>
          </a:xfrm>
        </p:spPr>
        <p:txBody>
          <a:bodyPr>
            <a:normAutofit/>
          </a:bodyPr>
          <a:lstStyle/>
          <a:p>
            <a:r>
              <a:rPr lang="en-US" sz="2000" dirty="0"/>
              <a:t>In </a:t>
            </a:r>
            <a:r>
              <a:rPr lang="en-US" sz="2000" dirty="0" err="1"/>
              <a:t>jQuery</a:t>
            </a:r>
            <a:r>
              <a:rPr lang="en-US" sz="2000" dirty="0"/>
              <a:t>, most DOM events have an equivalent </a:t>
            </a:r>
            <a:r>
              <a:rPr lang="en-US" sz="2000" dirty="0" err="1"/>
              <a:t>jQuery</a:t>
            </a:r>
            <a:r>
              <a:rPr lang="en-US" sz="2000" dirty="0"/>
              <a:t> method</a:t>
            </a:r>
            <a:r>
              <a:rPr lang="en-US" sz="2000" dirty="0" smtClean="0"/>
              <a:t>.</a:t>
            </a:r>
          </a:p>
          <a:p>
            <a:r>
              <a:rPr lang="en-US" sz="2000" dirty="0"/>
              <a:t>To assign a click event to all paragraphs on a </a:t>
            </a:r>
            <a:r>
              <a:rPr lang="en-US" sz="2000" dirty="0" smtClean="0"/>
              <a:t>page:</a:t>
            </a:r>
          </a:p>
          <a:p>
            <a:pPr marL="0" indent="0">
              <a:buNone/>
            </a:pPr>
            <a:r>
              <a:rPr lang="en-US" sz="2000" b="1" dirty="0" smtClean="0"/>
              <a:t>              $("</a:t>
            </a:r>
            <a:r>
              <a:rPr lang="en-US" sz="2000" b="1" dirty="0"/>
              <a:t>p").click</a:t>
            </a:r>
            <a:r>
              <a:rPr lang="en-US" sz="2000" b="1" dirty="0" smtClean="0"/>
              <a:t>();</a:t>
            </a:r>
          </a:p>
          <a:p>
            <a:pPr marL="0" indent="0">
              <a:buNone/>
            </a:pPr>
            <a:r>
              <a:rPr lang="en-US" sz="2000" dirty="0"/>
              <a:t>The next step is to define what should happen when the event fires</a:t>
            </a:r>
            <a:r>
              <a:rPr lang="en-US" sz="2000" dirty="0" smtClean="0"/>
              <a:t>.</a:t>
            </a:r>
            <a:r>
              <a:rPr lang="en-US" sz="2000" dirty="0"/>
              <a:t> </a:t>
            </a:r>
            <a:r>
              <a:rPr lang="en-US" sz="2000" dirty="0" smtClean="0"/>
              <a:t>We must </a:t>
            </a:r>
            <a:r>
              <a:rPr lang="en-US" sz="2000" dirty="0"/>
              <a:t>pass a function to the event</a:t>
            </a:r>
            <a:r>
              <a:rPr lang="en-US" sz="2000" dirty="0" smtClean="0"/>
              <a:t>:</a:t>
            </a:r>
          </a:p>
          <a:p>
            <a:pPr marL="0" indent="0">
              <a:buNone/>
            </a:pPr>
            <a:r>
              <a:rPr lang="en-US" sz="2000" b="1" dirty="0"/>
              <a:t>$("p").click(function(){</a:t>
            </a:r>
            <a:br>
              <a:rPr lang="en-US" sz="2000" b="1" dirty="0"/>
            </a:br>
            <a:r>
              <a:rPr lang="en-US" sz="2000" b="1" dirty="0"/>
              <a:t>  // action goes here!!</a:t>
            </a:r>
            <a:br>
              <a:rPr lang="en-US" sz="2000" b="1" dirty="0"/>
            </a:br>
            <a:r>
              <a:rPr lang="en-US" sz="2000" b="1" dirty="0" smtClean="0"/>
              <a:t>});</a:t>
            </a:r>
          </a:p>
          <a:p>
            <a:pPr marL="0" indent="0">
              <a:buNone/>
            </a:pPr>
            <a:endParaRPr lang="en-US" sz="2000" b="1" dirty="0"/>
          </a:p>
        </p:txBody>
      </p:sp>
    </p:spTree>
    <p:extLst>
      <p:ext uri="{BB962C8B-B14F-4D97-AF65-F5344CB8AC3E}">
        <p14:creationId xmlns:p14="http://schemas.microsoft.com/office/powerpoint/2010/main" xmlns="" val="2442017241"/>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457200" y="838200"/>
            <a:ext cx="8229600" cy="5486400"/>
          </a:xfrm>
        </p:spPr>
        <p:txBody>
          <a:bodyPr/>
          <a:lstStyle/>
          <a:p>
            <a:pPr marL="0" indent="0">
              <a:buNone/>
            </a:pPr>
            <a:r>
              <a:rPr lang="en-US" sz="2400" b="1" dirty="0"/>
              <a:t>Commonly Used </a:t>
            </a:r>
            <a:r>
              <a:rPr lang="en-US" sz="2400" b="1" dirty="0" err="1"/>
              <a:t>jQuery</a:t>
            </a:r>
            <a:r>
              <a:rPr lang="en-US" sz="2400" b="1" dirty="0"/>
              <a:t> Event </a:t>
            </a:r>
            <a:r>
              <a:rPr lang="en-US" sz="2400" b="1" dirty="0" smtClean="0"/>
              <a:t>Methods:</a:t>
            </a:r>
            <a:endParaRPr lang="en-US" sz="2400" b="1" dirty="0"/>
          </a:p>
          <a:p>
            <a:pPr marL="0" indent="0">
              <a:buNone/>
            </a:pPr>
            <a:r>
              <a:rPr lang="en-US" sz="2000" dirty="0" smtClean="0"/>
              <a:t>          $(</a:t>
            </a:r>
            <a:r>
              <a:rPr lang="en-US" sz="2000" dirty="0"/>
              <a:t>document).ready</a:t>
            </a:r>
            <a:r>
              <a:rPr lang="en-US" sz="2000" dirty="0" smtClean="0"/>
              <a:t>()</a:t>
            </a:r>
          </a:p>
          <a:p>
            <a:pPr marL="0" indent="0">
              <a:buNone/>
            </a:pPr>
            <a:r>
              <a:rPr lang="en-US" sz="2000" dirty="0" smtClean="0"/>
              <a:t>The </a:t>
            </a:r>
            <a:r>
              <a:rPr lang="en-US" sz="2000" dirty="0"/>
              <a:t>$(document).ready</a:t>
            </a:r>
            <a:r>
              <a:rPr lang="en-US" sz="2000" dirty="0" smtClean="0"/>
              <a:t>() method allows us to execute a function when the document is fully loaded.</a:t>
            </a:r>
            <a:endParaRPr lang="en-US" sz="2000" dirty="0"/>
          </a:p>
          <a:p>
            <a:pPr marL="0" indent="0">
              <a:buNone/>
            </a:pPr>
            <a:r>
              <a:rPr lang="en-US" sz="2000" b="1" dirty="0"/>
              <a:t>Commonly Used </a:t>
            </a:r>
            <a:r>
              <a:rPr lang="en-US" sz="2000" b="1" dirty="0" err="1"/>
              <a:t>jQuery</a:t>
            </a:r>
            <a:r>
              <a:rPr lang="en-US" sz="2000" b="1" dirty="0"/>
              <a:t> Event Methods:</a:t>
            </a:r>
          </a:p>
          <a:p>
            <a:pPr marL="0" indent="0">
              <a:buNone/>
            </a:pPr>
            <a:r>
              <a:rPr lang="en-US" sz="2000" dirty="0"/>
              <a:t>          $(document).ready()</a:t>
            </a:r>
          </a:p>
          <a:p>
            <a:pPr marL="0" indent="0">
              <a:buNone/>
            </a:pPr>
            <a:r>
              <a:rPr lang="en-US" sz="2000" dirty="0"/>
              <a:t>The $(document).ready() method allows us to execute a function when the document is fully loaded.</a:t>
            </a:r>
          </a:p>
          <a:p>
            <a:pPr marL="0" indent="0">
              <a:buNone/>
            </a:pPr>
            <a:r>
              <a:rPr lang="en-US" b="1" dirty="0"/>
              <a:t>click</a:t>
            </a:r>
            <a:r>
              <a:rPr lang="en-US" b="1" dirty="0" smtClean="0"/>
              <a:t>():</a:t>
            </a:r>
            <a:r>
              <a:rPr lang="en-US" sz="2000" dirty="0" smtClean="0"/>
              <a:t>The click() method attaches an event handler function to an HTML element.</a:t>
            </a:r>
          </a:p>
          <a:p>
            <a:pPr marL="0" indent="0">
              <a:buNone/>
            </a:pPr>
            <a:r>
              <a:rPr lang="en-US" sz="2000" b="1" dirty="0" smtClean="0"/>
              <a:t>Example: </a:t>
            </a:r>
            <a:r>
              <a:rPr lang="en-US" sz="2000" dirty="0" smtClean="0"/>
              <a:t>When a click event fires on a &lt;p&gt; element; hide the current &lt;p&gt; element:</a:t>
            </a:r>
            <a:endParaRPr lang="en-US" sz="2000" dirty="0"/>
          </a:p>
        </p:txBody>
      </p:sp>
    </p:spTree>
    <p:extLst>
      <p:ext uri="{BB962C8B-B14F-4D97-AF65-F5344CB8AC3E}">
        <p14:creationId xmlns:p14="http://schemas.microsoft.com/office/powerpoint/2010/main" xmlns="" val="1295913027"/>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762000"/>
            <a:ext cx="8229600" cy="5867400"/>
          </a:xfrm>
        </p:spPr>
        <p:txBody>
          <a:bodyPr>
            <a:normAutofit fontScale="62500" lnSpcReduction="20000"/>
          </a:bodyPr>
          <a:lstStyle/>
          <a:p>
            <a:r>
              <a:rPr lang="en-US" dirty="0"/>
              <a:t>&lt;!DOCTYPE html&gt;</a:t>
            </a:r>
          </a:p>
          <a:p>
            <a:r>
              <a:rPr lang="en-US" dirty="0"/>
              <a:t>&lt;html&gt;</a:t>
            </a:r>
          </a:p>
          <a:p>
            <a:r>
              <a:rPr lang="en-US" dirty="0"/>
              <a:t>&lt;head&gt;</a:t>
            </a:r>
          </a:p>
          <a:p>
            <a:r>
              <a:rPr lang="en-US" dirty="0"/>
              <a:t>&lt;script </a:t>
            </a:r>
            <a:r>
              <a:rPr lang="en-US" dirty="0" err="1"/>
              <a:t>src</a:t>
            </a:r>
            <a:r>
              <a:rPr lang="en-US" dirty="0"/>
              <a:t>="https://ajax.googleapis.com/</a:t>
            </a:r>
            <a:r>
              <a:rPr lang="en-US" dirty="0" err="1"/>
              <a:t>ajax</a:t>
            </a:r>
            <a:r>
              <a:rPr lang="en-US" dirty="0"/>
              <a:t>/libs/</a:t>
            </a:r>
            <a:r>
              <a:rPr lang="en-US" dirty="0" err="1"/>
              <a:t>jquery</a:t>
            </a:r>
            <a:r>
              <a:rPr lang="en-US" dirty="0"/>
              <a:t>/3.5.1/jquery.min.js"&gt;&lt;/script&gt;</a:t>
            </a:r>
          </a:p>
          <a:p>
            <a:r>
              <a:rPr lang="en-US" dirty="0"/>
              <a:t>&lt;script&gt;</a:t>
            </a:r>
          </a:p>
          <a:p>
            <a:r>
              <a:rPr lang="en-US" dirty="0"/>
              <a:t>$(document).ready(function(){</a:t>
            </a:r>
          </a:p>
          <a:p>
            <a:r>
              <a:rPr lang="en-US" dirty="0"/>
              <a:t>  $("p").click(function(){</a:t>
            </a:r>
          </a:p>
          <a:p>
            <a:r>
              <a:rPr lang="en-US" dirty="0"/>
              <a:t>    $(this).hide();</a:t>
            </a:r>
          </a:p>
          <a:p>
            <a:r>
              <a:rPr lang="en-US" dirty="0"/>
              <a:t>  });</a:t>
            </a:r>
          </a:p>
          <a:p>
            <a:r>
              <a:rPr lang="en-US" dirty="0"/>
              <a:t>});</a:t>
            </a:r>
          </a:p>
          <a:p>
            <a:r>
              <a:rPr lang="en-US" dirty="0"/>
              <a:t>&lt;/script&gt;</a:t>
            </a:r>
          </a:p>
          <a:p>
            <a:r>
              <a:rPr lang="en-US" dirty="0"/>
              <a:t>&lt;/head&gt;</a:t>
            </a:r>
          </a:p>
          <a:p>
            <a:r>
              <a:rPr lang="en-US" dirty="0"/>
              <a:t>&lt;body&gt;</a:t>
            </a:r>
          </a:p>
          <a:p>
            <a:endParaRPr lang="en-US" dirty="0"/>
          </a:p>
          <a:p>
            <a:r>
              <a:rPr lang="en-US" dirty="0"/>
              <a:t>&lt;p&gt;If you click on me, I will disappear.&lt;/p&gt;</a:t>
            </a:r>
          </a:p>
          <a:p>
            <a:r>
              <a:rPr lang="en-US" dirty="0"/>
              <a:t>&lt;p&gt;Click me away!&lt;/p&gt;</a:t>
            </a:r>
          </a:p>
          <a:p>
            <a:r>
              <a:rPr lang="en-US" dirty="0"/>
              <a:t>&lt;p&gt;Click me too!&lt;/p&gt;</a:t>
            </a:r>
          </a:p>
          <a:p>
            <a:endParaRPr lang="en-US" dirty="0"/>
          </a:p>
          <a:p>
            <a:r>
              <a:rPr lang="en-US" dirty="0"/>
              <a:t>&lt;/body&gt;</a:t>
            </a:r>
          </a:p>
          <a:p>
            <a:r>
              <a:rPr lang="en-US" dirty="0"/>
              <a:t>&lt;/html&gt;</a:t>
            </a:r>
          </a:p>
          <a:p>
            <a:pPr marL="0" indent="0">
              <a:buNone/>
            </a:pPr>
            <a:endParaRPr lang="en-US" dirty="0"/>
          </a:p>
        </p:txBody>
      </p:sp>
    </p:spTree>
    <p:extLst>
      <p:ext uri="{BB962C8B-B14F-4D97-AF65-F5344CB8AC3E}">
        <p14:creationId xmlns:p14="http://schemas.microsoft.com/office/powerpoint/2010/main" xmlns="" val="1941775108"/>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838200"/>
            <a:ext cx="8229600" cy="5486400"/>
          </a:xfrm>
        </p:spPr>
        <p:txBody>
          <a:bodyPr>
            <a:normAutofit fontScale="85000" lnSpcReduction="20000"/>
          </a:bodyPr>
          <a:lstStyle/>
          <a:p>
            <a:pPr marL="0" indent="0">
              <a:buNone/>
            </a:pPr>
            <a:r>
              <a:rPr lang="en-US" sz="3400" b="1" dirty="0" smtClean="0"/>
              <a:t>   </a:t>
            </a:r>
            <a:r>
              <a:rPr lang="en-US" sz="3400" b="1" dirty="0" err="1" smtClean="0"/>
              <a:t>dblclick</a:t>
            </a:r>
            <a:r>
              <a:rPr lang="en-US" sz="3400" b="1" dirty="0" smtClean="0"/>
              <a:t>(): </a:t>
            </a:r>
            <a:r>
              <a:rPr lang="en-US" sz="2000" dirty="0" smtClean="0"/>
              <a:t>The </a:t>
            </a:r>
            <a:r>
              <a:rPr lang="en-US" sz="2000" dirty="0" err="1" smtClean="0"/>
              <a:t>dbclick</a:t>
            </a:r>
            <a:r>
              <a:rPr lang="en-US" sz="2000" dirty="0" smtClean="0"/>
              <a:t>() method attaches an event handler function to an HTML element.</a:t>
            </a:r>
          </a:p>
          <a:p>
            <a:pPr marL="0" indent="0">
              <a:buNone/>
            </a:pPr>
            <a:r>
              <a:rPr lang="en-US" sz="2000" dirty="0"/>
              <a:t>The function is executed when the user double-clicks on the HTML element</a:t>
            </a:r>
            <a:r>
              <a:rPr lang="en-US" sz="2000" dirty="0" smtClean="0"/>
              <a:t>:</a:t>
            </a:r>
          </a:p>
          <a:p>
            <a:pPr marL="0" indent="0">
              <a:buNone/>
            </a:pPr>
            <a:r>
              <a:rPr lang="en-US" b="1" dirty="0" smtClean="0"/>
              <a:t>Example:</a:t>
            </a:r>
          </a:p>
          <a:p>
            <a:pPr marL="0" indent="0">
              <a:buNone/>
            </a:pPr>
            <a:r>
              <a:rPr lang="en-US" sz="2000" dirty="0"/>
              <a:t>&lt;!DOCTYPE html&gt;</a:t>
            </a:r>
          </a:p>
          <a:p>
            <a:pPr marL="0" indent="0">
              <a:buNone/>
            </a:pPr>
            <a:r>
              <a:rPr lang="en-US" sz="2000" dirty="0"/>
              <a:t>&lt;html&gt;</a:t>
            </a:r>
          </a:p>
          <a:p>
            <a:pPr marL="0" indent="0">
              <a:buNone/>
            </a:pPr>
            <a:r>
              <a:rPr lang="en-US" sz="2000" dirty="0"/>
              <a:t>&lt;head&gt;</a:t>
            </a:r>
          </a:p>
          <a:p>
            <a:pPr marL="0" indent="0">
              <a:buNone/>
            </a:pPr>
            <a:r>
              <a:rPr lang="en-US" sz="2000" dirty="0"/>
              <a:t>&lt;script </a:t>
            </a:r>
            <a:r>
              <a:rPr lang="en-US" sz="2000" dirty="0" err="1"/>
              <a:t>src</a:t>
            </a:r>
            <a:r>
              <a:rPr lang="en-US" sz="2000" dirty="0"/>
              <a:t>="https://ajax.googleapis.com/</a:t>
            </a:r>
            <a:r>
              <a:rPr lang="en-US" sz="2000" dirty="0" err="1"/>
              <a:t>ajax</a:t>
            </a:r>
            <a:r>
              <a:rPr lang="en-US" sz="2000" dirty="0"/>
              <a:t>/libs/</a:t>
            </a:r>
            <a:r>
              <a:rPr lang="en-US" sz="2000" dirty="0" err="1"/>
              <a:t>jquery</a:t>
            </a:r>
            <a:r>
              <a:rPr lang="en-US" sz="2000" dirty="0"/>
              <a:t>/3.5.1/jquery.min.js"&gt;&lt;/script&gt;</a:t>
            </a:r>
          </a:p>
          <a:p>
            <a:pPr marL="0" indent="0">
              <a:buNone/>
            </a:pPr>
            <a:r>
              <a:rPr lang="en-US" sz="2000" dirty="0"/>
              <a:t>&lt;script&gt;</a:t>
            </a:r>
          </a:p>
          <a:p>
            <a:pPr marL="0" indent="0">
              <a:buNone/>
            </a:pPr>
            <a:r>
              <a:rPr lang="en-US" sz="2000" dirty="0"/>
              <a:t>$(document).ready(function(){</a:t>
            </a:r>
          </a:p>
          <a:p>
            <a:pPr marL="0" indent="0">
              <a:buNone/>
            </a:pPr>
            <a:r>
              <a:rPr lang="en-US" sz="2000" dirty="0"/>
              <a:t>  $("p").</a:t>
            </a:r>
            <a:r>
              <a:rPr lang="en-US" sz="2000" dirty="0" err="1"/>
              <a:t>dblclick</a:t>
            </a:r>
            <a:r>
              <a:rPr lang="en-US" sz="2000" dirty="0"/>
              <a:t>(function(){</a:t>
            </a:r>
          </a:p>
          <a:p>
            <a:pPr marL="0" indent="0">
              <a:buNone/>
            </a:pPr>
            <a:r>
              <a:rPr lang="en-US" sz="2000" dirty="0"/>
              <a:t>    $(this).hide();</a:t>
            </a:r>
          </a:p>
          <a:p>
            <a:pPr marL="0" indent="0">
              <a:buNone/>
            </a:pPr>
            <a:r>
              <a:rPr lang="en-US" sz="2000" dirty="0"/>
              <a:t>  });</a:t>
            </a:r>
          </a:p>
          <a:p>
            <a:pPr marL="0" indent="0">
              <a:buNone/>
            </a:pPr>
            <a:r>
              <a:rPr lang="en-US" sz="2000" dirty="0"/>
              <a:t>});</a:t>
            </a:r>
          </a:p>
          <a:p>
            <a:pPr marL="0" indent="0">
              <a:buNone/>
            </a:pPr>
            <a:r>
              <a:rPr lang="en-US" sz="2000" dirty="0"/>
              <a:t>&lt;/script&gt;</a:t>
            </a:r>
          </a:p>
          <a:p>
            <a:pPr marL="0" indent="0">
              <a:buNone/>
            </a:pPr>
            <a:r>
              <a:rPr lang="en-US" sz="2000" dirty="0"/>
              <a:t>&lt;/head&gt;</a:t>
            </a:r>
          </a:p>
          <a:p>
            <a:pPr marL="0" indent="0">
              <a:buNone/>
            </a:pPr>
            <a:r>
              <a:rPr lang="en-US" sz="2000" dirty="0"/>
              <a:t>&lt;body&gt;</a:t>
            </a:r>
          </a:p>
          <a:p>
            <a:pPr marL="0" indent="0">
              <a:buNone/>
            </a:pPr>
            <a:endParaRPr lang="en-US" sz="2000" dirty="0"/>
          </a:p>
          <a:p>
            <a:pPr marL="0" indent="0">
              <a:buNone/>
            </a:pPr>
            <a:r>
              <a:rPr lang="en-US" sz="2000" dirty="0"/>
              <a:t>&lt;</a:t>
            </a:r>
            <a:r>
              <a:rPr lang="en-US" sz="2000" dirty="0" smtClean="0"/>
              <a:t>p&gt;me (p tag), double-click </a:t>
            </a:r>
            <a:r>
              <a:rPr lang="en-US" sz="2000" dirty="0"/>
              <a:t>on me, I will disappear.&lt;/p&gt;</a:t>
            </a:r>
          </a:p>
          <a:p>
            <a:pPr marL="0" indent="0">
              <a:buNone/>
            </a:pPr>
            <a:endParaRPr lang="en-US" sz="2000" dirty="0" smtClean="0"/>
          </a:p>
          <a:p>
            <a:pPr marL="0" indent="0">
              <a:buNone/>
            </a:pPr>
            <a:endParaRPr lang="en-US" dirty="0"/>
          </a:p>
        </p:txBody>
      </p:sp>
    </p:spTree>
    <p:extLst>
      <p:ext uri="{BB962C8B-B14F-4D97-AF65-F5344CB8AC3E}">
        <p14:creationId xmlns:p14="http://schemas.microsoft.com/office/powerpoint/2010/main" xmlns="" val="3090248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normAutofit/>
          </a:bodyPr>
          <a:lstStyle/>
          <a:p>
            <a:r>
              <a:rPr lang="en-US" sz="2800" b="1" u="sng" dirty="0"/>
              <a:t>Using console.log</a:t>
            </a:r>
            <a:r>
              <a:rPr lang="en-US" sz="2800" b="1" u="sng" dirty="0" smtClean="0"/>
              <a:t>():</a:t>
            </a:r>
          </a:p>
          <a:p>
            <a:r>
              <a:rPr lang="en-US" sz="2800" dirty="0"/>
              <a:t>&lt;!DOCTYPE html&gt;</a:t>
            </a:r>
            <a:br>
              <a:rPr lang="en-US" sz="2800" dirty="0"/>
            </a:br>
            <a:r>
              <a:rPr lang="en-US" sz="2800" dirty="0"/>
              <a:t>&lt;html&gt;</a:t>
            </a:r>
            <a:br>
              <a:rPr lang="en-US" sz="2800" dirty="0"/>
            </a:br>
            <a:r>
              <a:rPr lang="en-US" sz="2800" dirty="0"/>
              <a:t>&lt;body</a:t>
            </a:r>
            <a:r>
              <a:rPr lang="en-US" sz="2800" dirty="0" smtClean="0"/>
              <a:t>&gt;</a:t>
            </a:r>
            <a:r>
              <a:rPr lang="en-US" sz="2800" dirty="0"/>
              <a:t/>
            </a:r>
            <a:br>
              <a:rPr lang="en-US" sz="2800" dirty="0"/>
            </a:br>
            <a:r>
              <a:rPr lang="en-US" sz="2800" dirty="0"/>
              <a:t>&lt;script&gt;</a:t>
            </a:r>
            <a:br>
              <a:rPr lang="en-US" sz="2800" dirty="0"/>
            </a:br>
            <a:r>
              <a:rPr lang="en-US" sz="2800" dirty="0"/>
              <a:t>console.log(5 + 6);</a:t>
            </a:r>
            <a:br>
              <a:rPr lang="en-US" sz="2800" dirty="0"/>
            </a:br>
            <a:r>
              <a:rPr lang="en-US" sz="2800" dirty="0"/>
              <a:t>&lt;/script</a:t>
            </a:r>
            <a:r>
              <a:rPr lang="en-US" sz="2800" dirty="0" smtClean="0"/>
              <a:t>&gt;</a:t>
            </a:r>
            <a:r>
              <a:rPr lang="en-US" sz="2800" dirty="0"/>
              <a:t/>
            </a:r>
            <a:br>
              <a:rPr lang="en-US" sz="2800" dirty="0"/>
            </a:br>
            <a:r>
              <a:rPr lang="en-US" sz="2800" dirty="0"/>
              <a:t>&lt;/body&gt;</a:t>
            </a:r>
            <a:br>
              <a:rPr lang="en-US" sz="2800" dirty="0"/>
            </a:br>
            <a:r>
              <a:rPr lang="en-US" sz="2800" dirty="0"/>
              <a:t>&lt;/html&gt;</a:t>
            </a:r>
            <a:endParaRPr lang="en-US" sz="2800" b="1" dirty="0"/>
          </a:p>
          <a:p>
            <a:endParaRPr lang="en-US" sz="2800" dirty="0">
              <a:latin typeface="Times New Roman" pitchFamily="18" charset="0"/>
              <a:cs typeface="Times New Roman" pitchFamily="18" charset="0"/>
            </a:endParaRP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638800"/>
          </a:xfrm>
        </p:spPr>
        <p:txBody>
          <a:bodyPr>
            <a:normAutofit fontScale="77500" lnSpcReduction="20000"/>
          </a:bodyPr>
          <a:lstStyle/>
          <a:p>
            <a:pPr marL="0" indent="0">
              <a:buNone/>
            </a:pPr>
            <a:r>
              <a:rPr lang="en-US" b="1" dirty="0" smtClean="0"/>
              <a:t> </a:t>
            </a:r>
            <a:r>
              <a:rPr lang="en-US" b="1" dirty="0" err="1" smtClean="0"/>
              <a:t>mouseenter</a:t>
            </a:r>
            <a:r>
              <a:rPr lang="en-US" b="1" dirty="0" smtClean="0"/>
              <a:t>():</a:t>
            </a:r>
            <a:r>
              <a:rPr lang="en-US" sz="2000" dirty="0" smtClean="0"/>
              <a:t>The </a:t>
            </a:r>
            <a:r>
              <a:rPr lang="en-US" sz="2000" dirty="0" err="1" smtClean="0"/>
              <a:t>mousenter</a:t>
            </a:r>
            <a:r>
              <a:rPr lang="en-US" sz="2000" dirty="0" smtClean="0"/>
              <a:t>() method attaches an event handler function to an HTML element.</a:t>
            </a:r>
          </a:p>
          <a:p>
            <a:pPr marL="0" indent="0">
              <a:buNone/>
            </a:pPr>
            <a:r>
              <a:rPr lang="en-US" sz="2000" dirty="0"/>
              <a:t>The function is executed when the mouse pointer enters the HTML element</a:t>
            </a:r>
            <a:r>
              <a:rPr lang="en-US" sz="2000" dirty="0" smtClean="0"/>
              <a:t>:</a:t>
            </a:r>
          </a:p>
          <a:p>
            <a:pPr marL="0" indent="0">
              <a:buNone/>
            </a:pPr>
            <a:endParaRPr lang="en-US" sz="2000" dirty="0" smtClean="0"/>
          </a:p>
          <a:p>
            <a:pPr marL="0" indent="0">
              <a:buNone/>
            </a:pPr>
            <a:r>
              <a:rPr lang="en-US" sz="2000" dirty="0"/>
              <a:t>&lt;!DOCTYPE html&gt;</a:t>
            </a:r>
          </a:p>
          <a:p>
            <a:pPr marL="0" indent="0">
              <a:buNone/>
            </a:pPr>
            <a:r>
              <a:rPr lang="en-US" sz="2000" dirty="0"/>
              <a:t>&lt;html&gt;</a:t>
            </a:r>
          </a:p>
          <a:p>
            <a:pPr marL="0" indent="0">
              <a:buNone/>
            </a:pPr>
            <a:r>
              <a:rPr lang="en-US" sz="2000" dirty="0"/>
              <a:t>&lt;head&gt;</a:t>
            </a:r>
          </a:p>
          <a:p>
            <a:pPr marL="0" indent="0">
              <a:buNone/>
            </a:pPr>
            <a:r>
              <a:rPr lang="en-US" sz="2000" dirty="0"/>
              <a:t>&lt;script </a:t>
            </a:r>
            <a:r>
              <a:rPr lang="en-US" sz="2000" dirty="0" err="1"/>
              <a:t>src</a:t>
            </a:r>
            <a:r>
              <a:rPr lang="en-US" sz="2000" dirty="0"/>
              <a:t>="https://ajax.googleapis.com/</a:t>
            </a:r>
            <a:r>
              <a:rPr lang="en-US" sz="2000" dirty="0" err="1"/>
              <a:t>ajax</a:t>
            </a:r>
            <a:r>
              <a:rPr lang="en-US" sz="2000" dirty="0"/>
              <a:t>/libs/</a:t>
            </a:r>
            <a:r>
              <a:rPr lang="en-US" sz="2000" dirty="0" err="1"/>
              <a:t>jquery</a:t>
            </a:r>
            <a:r>
              <a:rPr lang="en-US" sz="2000" dirty="0"/>
              <a:t>/3.5.1/jquery.min.js"&gt;&lt;/script&gt;</a:t>
            </a:r>
          </a:p>
          <a:p>
            <a:pPr marL="0" indent="0">
              <a:buNone/>
            </a:pPr>
            <a:r>
              <a:rPr lang="en-US" sz="2000" dirty="0"/>
              <a:t>&lt;script&gt;</a:t>
            </a:r>
          </a:p>
          <a:p>
            <a:pPr marL="0" indent="0">
              <a:buNone/>
            </a:pPr>
            <a:r>
              <a:rPr lang="en-US" sz="2000" dirty="0"/>
              <a:t>$(document).ready(function(){</a:t>
            </a:r>
          </a:p>
          <a:p>
            <a:pPr marL="0" indent="0">
              <a:buNone/>
            </a:pPr>
            <a:r>
              <a:rPr lang="en-US" sz="2000" dirty="0"/>
              <a:t>  $("#p1").</a:t>
            </a:r>
            <a:r>
              <a:rPr lang="en-US" sz="2000" dirty="0" err="1"/>
              <a:t>mouseenter</a:t>
            </a:r>
            <a:r>
              <a:rPr lang="en-US" sz="2000" dirty="0"/>
              <a:t>(function(){</a:t>
            </a:r>
          </a:p>
          <a:p>
            <a:pPr marL="0" indent="0">
              <a:buNone/>
            </a:pPr>
            <a:r>
              <a:rPr lang="en-US" sz="2000" dirty="0"/>
              <a:t>    alert("You entered p1!");</a:t>
            </a:r>
          </a:p>
          <a:p>
            <a:pPr marL="0" indent="0">
              <a:buNone/>
            </a:pPr>
            <a:r>
              <a:rPr lang="en-US" sz="2000" dirty="0"/>
              <a:t>  });</a:t>
            </a:r>
          </a:p>
          <a:p>
            <a:pPr marL="0" indent="0">
              <a:buNone/>
            </a:pPr>
            <a:r>
              <a:rPr lang="en-US" sz="2000" dirty="0"/>
              <a:t>});</a:t>
            </a:r>
          </a:p>
          <a:p>
            <a:pPr marL="0" indent="0">
              <a:buNone/>
            </a:pPr>
            <a:r>
              <a:rPr lang="en-US" sz="2000" dirty="0"/>
              <a:t>&lt;/script&gt;</a:t>
            </a:r>
          </a:p>
          <a:p>
            <a:pPr marL="0" indent="0">
              <a:buNone/>
            </a:pPr>
            <a:r>
              <a:rPr lang="en-US" sz="2000" dirty="0"/>
              <a:t>&lt;/head&gt;</a:t>
            </a:r>
          </a:p>
          <a:p>
            <a:pPr marL="0" indent="0">
              <a:buNone/>
            </a:pPr>
            <a:r>
              <a:rPr lang="en-US" sz="2000" dirty="0"/>
              <a:t>&lt;body&gt;</a:t>
            </a:r>
          </a:p>
          <a:p>
            <a:pPr marL="0" indent="0">
              <a:buNone/>
            </a:pPr>
            <a:endParaRPr lang="en-US" sz="2000" dirty="0"/>
          </a:p>
          <a:p>
            <a:pPr marL="0" indent="0">
              <a:buNone/>
            </a:pPr>
            <a:r>
              <a:rPr lang="en-US" sz="2000" dirty="0"/>
              <a:t>&lt;p id="p1"&gt;Enter this paragraph.&lt;/p&gt;</a:t>
            </a:r>
          </a:p>
          <a:p>
            <a:pPr marL="0" indent="0">
              <a:buNone/>
            </a:pPr>
            <a:endParaRPr lang="en-US" sz="2000" dirty="0"/>
          </a:p>
          <a:p>
            <a:pPr marL="0" indent="0">
              <a:buNone/>
            </a:pPr>
            <a:r>
              <a:rPr lang="en-US" sz="2000" dirty="0"/>
              <a:t>&lt;/body&gt;</a:t>
            </a:r>
          </a:p>
          <a:p>
            <a:pPr marL="0" indent="0">
              <a:buNone/>
            </a:pPr>
            <a:r>
              <a:rPr lang="en-US" sz="2000" dirty="0"/>
              <a:t>&lt;/html&gt;</a:t>
            </a:r>
          </a:p>
          <a:p>
            <a:pPr marL="0" indent="0">
              <a:buNone/>
            </a:pPr>
            <a:endParaRPr lang="en-US" sz="2000" dirty="0"/>
          </a:p>
        </p:txBody>
      </p:sp>
    </p:spTree>
    <p:extLst>
      <p:ext uri="{BB962C8B-B14F-4D97-AF65-F5344CB8AC3E}">
        <p14:creationId xmlns:p14="http://schemas.microsoft.com/office/powerpoint/2010/main" xmlns="" val="1621014947"/>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38200"/>
            <a:ext cx="8229600" cy="5562600"/>
          </a:xfrm>
        </p:spPr>
        <p:txBody>
          <a:bodyPr>
            <a:normAutofit fontScale="77500" lnSpcReduction="20000"/>
          </a:bodyPr>
          <a:lstStyle/>
          <a:p>
            <a:pPr marL="0" indent="0">
              <a:buNone/>
            </a:pPr>
            <a:r>
              <a:rPr lang="en-US" b="1" dirty="0" err="1"/>
              <a:t>mouseleave</a:t>
            </a:r>
            <a:r>
              <a:rPr lang="en-US" b="1" dirty="0" smtClean="0"/>
              <a:t>():</a:t>
            </a:r>
            <a:r>
              <a:rPr lang="en-US" sz="2000" dirty="0" smtClean="0"/>
              <a:t>The </a:t>
            </a:r>
            <a:r>
              <a:rPr lang="en-US" sz="2000" dirty="0" err="1" smtClean="0"/>
              <a:t>mouseleave</a:t>
            </a:r>
            <a:r>
              <a:rPr lang="en-US" sz="2000" dirty="0" smtClean="0"/>
              <a:t>() method attaches an event handler function to an HTML element.</a:t>
            </a:r>
          </a:p>
          <a:p>
            <a:pPr marL="0" indent="0">
              <a:buNone/>
            </a:pPr>
            <a:r>
              <a:rPr lang="en-US" sz="2000" dirty="0"/>
              <a:t>The function is executed when the mouse pointer leaves the HTML element</a:t>
            </a:r>
            <a:r>
              <a:rPr lang="en-US" sz="2000" dirty="0" smtClean="0"/>
              <a:t>:</a:t>
            </a:r>
          </a:p>
          <a:p>
            <a:pPr marL="0" indent="0">
              <a:buNone/>
            </a:pPr>
            <a:endParaRPr lang="en-US" sz="2000" dirty="0" smtClean="0"/>
          </a:p>
          <a:p>
            <a:pPr marL="0" indent="0">
              <a:buNone/>
            </a:pPr>
            <a:r>
              <a:rPr lang="en-US" sz="2000" dirty="0"/>
              <a:t>&lt;!DOCTYPE html&gt;</a:t>
            </a:r>
          </a:p>
          <a:p>
            <a:pPr marL="0" indent="0">
              <a:buNone/>
            </a:pPr>
            <a:r>
              <a:rPr lang="en-US" sz="2000" dirty="0"/>
              <a:t>&lt;html&gt;</a:t>
            </a:r>
          </a:p>
          <a:p>
            <a:pPr marL="0" indent="0">
              <a:buNone/>
            </a:pPr>
            <a:r>
              <a:rPr lang="en-US" sz="2000" dirty="0"/>
              <a:t>&lt;head&gt;</a:t>
            </a:r>
          </a:p>
          <a:p>
            <a:pPr marL="0" indent="0">
              <a:buNone/>
            </a:pPr>
            <a:r>
              <a:rPr lang="en-US" sz="2000" dirty="0"/>
              <a:t>&lt;script </a:t>
            </a:r>
            <a:r>
              <a:rPr lang="en-US" sz="2000" dirty="0" err="1"/>
              <a:t>src</a:t>
            </a:r>
            <a:r>
              <a:rPr lang="en-US" sz="2000" dirty="0"/>
              <a:t>="https://ajax.googleapis.com/</a:t>
            </a:r>
            <a:r>
              <a:rPr lang="en-US" sz="2000" dirty="0" err="1"/>
              <a:t>ajax</a:t>
            </a:r>
            <a:r>
              <a:rPr lang="en-US" sz="2000" dirty="0"/>
              <a:t>/libs/</a:t>
            </a:r>
            <a:r>
              <a:rPr lang="en-US" sz="2000" dirty="0" err="1"/>
              <a:t>jquery</a:t>
            </a:r>
            <a:r>
              <a:rPr lang="en-US" sz="2000" dirty="0"/>
              <a:t>/3.5.1/jquery.min.js"&gt;&lt;/script&gt;</a:t>
            </a:r>
          </a:p>
          <a:p>
            <a:pPr marL="0" indent="0">
              <a:buNone/>
            </a:pPr>
            <a:r>
              <a:rPr lang="en-US" sz="2000" dirty="0"/>
              <a:t>&lt;script&gt;</a:t>
            </a:r>
          </a:p>
          <a:p>
            <a:pPr marL="0" indent="0">
              <a:buNone/>
            </a:pPr>
            <a:r>
              <a:rPr lang="en-US" sz="2000" dirty="0"/>
              <a:t>$(document).ready(function(){</a:t>
            </a:r>
          </a:p>
          <a:p>
            <a:pPr marL="0" indent="0">
              <a:buNone/>
            </a:pPr>
            <a:r>
              <a:rPr lang="en-US" sz="2000" dirty="0"/>
              <a:t>  $("#p1").</a:t>
            </a:r>
            <a:r>
              <a:rPr lang="en-US" sz="2000" dirty="0" err="1"/>
              <a:t>mouseleave</a:t>
            </a:r>
            <a:r>
              <a:rPr lang="en-US" sz="2000" dirty="0"/>
              <a:t>(function(){</a:t>
            </a:r>
          </a:p>
          <a:p>
            <a:pPr marL="0" indent="0">
              <a:buNone/>
            </a:pPr>
            <a:r>
              <a:rPr lang="en-US" sz="2000" dirty="0"/>
              <a:t>    alert("Bye! You now leave p1!");</a:t>
            </a:r>
          </a:p>
          <a:p>
            <a:pPr marL="0" indent="0">
              <a:buNone/>
            </a:pPr>
            <a:r>
              <a:rPr lang="en-US" sz="2000" dirty="0"/>
              <a:t>  });</a:t>
            </a:r>
          </a:p>
          <a:p>
            <a:pPr marL="0" indent="0">
              <a:buNone/>
            </a:pPr>
            <a:r>
              <a:rPr lang="en-US" sz="2000" dirty="0"/>
              <a:t>});</a:t>
            </a:r>
          </a:p>
          <a:p>
            <a:pPr marL="0" indent="0">
              <a:buNone/>
            </a:pPr>
            <a:r>
              <a:rPr lang="en-US" sz="2000" dirty="0"/>
              <a:t>&lt;/script&gt;</a:t>
            </a:r>
          </a:p>
          <a:p>
            <a:pPr marL="0" indent="0">
              <a:buNone/>
            </a:pPr>
            <a:r>
              <a:rPr lang="en-US" sz="2000" dirty="0"/>
              <a:t>&lt;/head&gt;</a:t>
            </a:r>
          </a:p>
          <a:p>
            <a:pPr marL="0" indent="0">
              <a:buNone/>
            </a:pPr>
            <a:r>
              <a:rPr lang="en-US" sz="2000" dirty="0"/>
              <a:t>&lt;body&gt;</a:t>
            </a:r>
          </a:p>
          <a:p>
            <a:pPr marL="0" indent="0">
              <a:buNone/>
            </a:pPr>
            <a:endParaRPr lang="en-US" sz="2000" dirty="0"/>
          </a:p>
          <a:p>
            <a:pPr marL="0" indent="0">
              <a:buNone/>
            </a:pPr>
            <a:r>
              <a:rPr lang="en-US" sz="2000" dirty="0"/>
              <a:t>&lt;p id="p1"&gt;This is a paragraph.&lt;/p&gt;</a:t>
            </a:r>
          </a:p>
          <a:p>
            <a:pPr marL="0" indent="0">
              <a:buNone/>
            </a:pPr>
            <a:endParaRPr lang="en-US" sz="2000" dirty="0"/>
          </a:p>
          <a:p>
            <a:pPr marL="0" indent="0">
              <a:buNone/>
            </a:pPr>
            <a:r>
              <a:rPr lang="en-US" sz="2000" dirty="0"/>
              <a:t>&lt;/body&gt;</a:t>
            </a:r>
          </a:p>
          <a:p>
            <a:pPr marL="0" indent="0">
              <a:buNone/>
            </a:pPr>
            <a:r>
              <a:rPr lang="en-US" sz="2000" dirty="0"/>
              <a:t>&lt;/html&gt;</a:t>
            </a:r>
          </a:p>
        </p:txBody>
      </p:sp>
    </p:spTree>
    <p:extLst>
      <p:ext uri="{BB962C8B-B14F-4D97-AF65-F5344CB8AC3E}">
        <p14:creationId xmlns:p14="http://schemas.microsoft.com/office/powerpoint/2010/main" xmlns="" val="3041354863"/>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638800"/>
          </a:xfrm>
        </p:spPr>
        <p:txBody>
          <a:bodyPr>
            <a:normAutofit fontScale="70000" lnSpcReduction="20000"/>
          </a:bodyPr>
          <a:lstStyle/>
          <a:p>
            <a:pPr marL="0" indent="0">
              <a:buNone/>
            </a:pPr>
            <a:r>
              <a:rPr lang="en-US" sz="3600" b="1" dirty="0" err="1"/>
              <a:t>mousedown</a:t>
            </a:r>
            <a:r>
              <a:rPr lang="en-US" sz="3600" b="1" dirty="0" smtClean="0"/>
              <a:t>():</a:t>
            </a:r>
            <a:r>
              <a:rPr lang="en-US" sz="2000" dirty="0" smtClean="0"/>
              <a:t>The </a:t>
            </a:r>
            <a:r>
              <a:rPr lang="en-US" sz="2000" dirty="0" err="1" smtClean="0"/>
              <a:t>mousedown</a:t>
            </a:r>
            <a:r>
              <a:rPr lang="en-US" sz="2000" dirty="0" smtClean="0"/>
              <a:t>() method attaches an event handler function to an HTML element.</a:t>
            </a:r>
          </a:p>
          <a:p>
            <a:pPr marL="0" indent="0">
              <a:buNone/>
            </a:pPr>
            <a:r>
              <a:rPr lang="en-US" sz="2000" dirty="0"/>
              <a:t>The function is executed, when the left, middle or right mouse button is pressed down, while the mouse is over the HTML element</a:t>
            </a:r>
            <a:r>
              <a:rPr lang="en-US" sz="2000" dirty="0" smtClean="0"/>
              <a:t>:</a:t>
            </a:r>
          </a:p>
          <a:p>
            <a:pPr marL="0" indent="0">
              <a:buNone/>
            </a:pPr>
            <a:endParaRPr lang="en-US" sz="2000" dirty="0" smtClean="0"/>
          </a:p>
          <a:p>
            <a:pPr marL="0" indent="0">
              <a:buNone/>
            </a:pPr>
            <a:r>
              <a:rPr lang="en-US" sz="2000" dirty="0"/>
              <a:t>&lt;!DOCTYPE html&gt;</a:t>
            </a:r>
          </a:p>
          <a:p>
            <a:pPr marL="0" indent="0">
              <a:buNone/>
            </a:pPr>
            <a:r>
              <a:rPr lang="en-US" sz="2000" dirty="0"/>
              <a:t>&lt;html&gt;</a:t>
            </a:r>
          </a:p>
          <a:p>
            <a:pPr marL="0" indent="0">
              <a:buNone/>
            </a:pPr>
            <a:r>
              <a:rPr lang="en-US" sz="2000" dirty="0"/>
              <a:t>&lt;head&gt;</a:t>
            </a:r>
          </a:p>
          <a:p>
            <a:pPr marL="0" indent="0">
              <a:buNone/>
            </a:pPr>
            <a:r>
              <a:rPr lang="en-US" sz="2000" dirty="0"/>
              <a:t>&lt;script </a:t>
            </a:r>
            <a:r>
              <a:rPr lang="en-US" sz="2000" dirty="0" err="1"/>
              <a:t>src</a:t>
            </a:r>
            <a:r>
              <a:rPr lang="en-US" sz="2000" dirty="0"/>
              <a:t>="https://ajax.googleapis.com/</a:t>
            </a:r>
            <a:r>
              <a:rPr lang="en-US" sz="2000" dirty="0" err="1"/>
              <a:t>ajax</a:t>
            </a:r>
            <a:r>
              <a:rPr lang="en-US" sz="2000" dirty="0"/>
              <a:t>/libs/</a:t>
            </a:r>
            <a:r>
              <a:rPr lang="en-US" sz="2000" dirty="0" err="1"/>
              <a:t>jquery</a:t>
            </a:r>
            <a:r>
              <a:rPr lang="en-US" sz="2000" dirty="0"/>
              <a:t>/3.5.1/jquery.min.js"&gt;&lt;/script&gt;</a:t>
            </a:r>
          </a:p>
          <a:p>
            <a:pPr marL="0" indent="0">
              <a:buNone/>
            </a:pPr>
            <a:r>
              <a:rPr lang="en-US" sz="2000" dirty="0"/>
              <a:t>&lt;script&gt;</a:t>
            </a:r>
          </a:p>
          <a:p>
            <a:pPr marL="0" indent="0">
              <a:buNone/>
            </a:pPr>
            <a:r>
              <a:rPr lang="en-US" sz="2000" dirty="0"/>
              <a:t>$(document).ready(function(){</a:t>
            </a:r>
          </a:p>
          <a:p>
            <a:pPr marL="0" indent="0">
              <a:buNone/>
            </a:pPr>
            <a:r>
              <a:rPr lang="en-US" sz="2000" dirty="0"/>
              <a:t>  $("#p1").</a:t>
            </a:r>
            <a:r>
              <a:rPr lang="en-US" sz="2000" dirty="0" err="1"/>
              <a:t>mousedown</a:t>
            </a:r>
            <a:r>
              <a:rPr lang="en-US" sz="2000" dirty="0"/>
              <a:t>(function(){</a:t>
            </a:r>
          </a:p>
          <a:p>
            <a:pPr marL="0" indent="0">
              <a:buNone/>
            </a:pPr>
            <a:r>
              <a:rPr lang="en-US" sz="2000" dirty="0"/>
              <a:t>    alert("Mouse down over p1!");</a:t>
            </a:r>
          </a:p>
          <a:p>
            <a:pPr marL="0" indent="0">
              <a:buNone/>
            </a:pPr>
            <a:r>
              <a:rPr lang="en-US" sz="2000" dirty="0"/>
              <a:t>  });</a:t>
            </a:r>
          </a:p>
          <a:p>
            <a:pPr marL="0" indent="0">
              <a:buNone/>
            </a:pPr>
            <a:r>
              <a:rPr lang="en-US" sz="2000" dirty="0"/>
              <a:t>});</a:t>
            </a:r>
          </a:p>
          <a:p>
            <a:pPr marL="0" indent="0">
              <a:buNone/>
            </a:pPr>
            <a:r>
              <a:rPr lang="en-US" sz="2000" dirty="0"/>
              <a:t>&lt;/script&gt;</a:t>
            </a:r>
          </a:p>
          <a:p>
            <a:pPr marL="0" indent="0">
              <a:buNone/>
            </a:pPr>
            <a:r>
              <a:rPr lang="en-US" sz="2000" dirty="0"/>
              <a:t>&lt;/head&gt;</a:t>
            </a:r>
          </a:p>
          <a:p>
            <a:pPr marL="0" indent="0">
              <a:buNone/>
            </a:pPr>
            <a:r>
              <a:rPr lang="en-US" sz="2000" dirty="0"/>
              <a:t>&lt;body&gt;</a:t>
            </a:r>
          </a:p>
          <a:p>
            <a:pPr marL="0" indent="0">
              <a:buNone/>
            </a:pPr>
            <a:endParaRPr lang="en-US" sz="2000" dirty="0"/>
          </a:p>
          <a:p>
            <a:pPr marL="0" indent="0">
              <a:buNone/>
            </a:pPr>
            <a:r>
              <a:rPr lang="en-US" sz="2000" dirty="0"/>
              <a:t>&lt;p id="p1"&gt;This is a paragraph.&lt;/p&gt;</a:t>
            </a:r>
          </a:p>
          <a:p>
            <a:pPr marL="0" indent="0">
              <a:buNone/>
            </a:pPr>
            <a:endParaRPr lang="en-US" sz="2000" dirty="0"/>
          </a:p>
          <a:p>
            <a:pPr marL="0" indent="0">
              <a:buNone/>
            </a:pPr>
            <a:r>
              <a:rPr lang="en-US" sz="2000" dirty="0"/>
              <a:t>&lt;/body&gt;</a:t>
            </a:r>
          </a:p>
          <a:p>
            <a:pPr marL="0" indent="0">
              <a:buNone/>
            </a:pPr>
            <a:r>
              <a:rPr lang="en-US" sz="2000" dirty="0"/>
              <a:t>&lt;/html&gt;</a:t>
            </a:r>
          </a:p>
          <a:p>
            <a:pPr marL="0" indent="0">
              <a:buNone/>
            </a:pPr>
            <a:endParaRPr lang="en-US" sz="2000" dirty="0"/>
          </a:p>
        </p:txBody>
      </p:sp>
    </p:spTree>
    <p:extLst>
      <p:ext uri="{BB962C8B-B14F-4D97-AF65-F5344CB8AC3E}">
        <p14:creationId xmlns:p14="http://schemas.microsoft.com/office/powerpoint/2010/main" xmlns="" val="3626604467"/>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normAutofit fontScale="70000" lnSpcReduction="20000"/>
          </a:bodyPr>
          <a:lstStyle/>
          <a:p>
            <a:pPr marL="0" indent="0">
              <a:buNone/>
            </a:pPr>
            <a:r>
              <a:rPr lang="en-US" sz="4000" b="1" dirty="0" err="1"/>
              <a:t>mouseup</a:t>
            </a:r>
            <a:r>
              <a:rPr lang="en-US" sz="4000" b="1" dirty="0" smtClean="0"/>
              <a:t>():</a:t>
            </a:r>
            <a:r>
              <a:rPr lang="en-US" sz="2000" dirty="0" smtClean="0"/>
              <a:t>The </a:t>
            </a:r>
            <a:r>
              <a:rPr lang="en-US" sz="2000" dirty="0" err="1" smtClean="0"/>
              <a:t>mouseup</a:t>
            </a:r>
            <a:r>
              <a:rPr lang="en-US" sz="2000" dirty="0" smtClean="0"/>
              <a:t>() method attaches an event handler function to an HTML element.</a:t>
            </a:r>
          </a:p>
          <a:p>
            <a:pPr marL="0" indent="0">
              <a:buNone/>
            </a:pPr>
            <a:r>
              <a:rPr lang="en-US" sz="2000" dirty="0"/>
              <a:t>The function is executed, when the left, middle or right mouse button is released, while the mouse is over the HTML element</a:t>
            </a:r>
            <a:r>
              <a:rPr lang="en-US" sz="2000" dirty="0" smtClean="0"/>
              <a:t>:</a:t>
            </a:r>
          </a:p>
          <a:p>
            <a:pPr marL="0" indent="0">
              <a:buNone/>
            </a:pPr>
            <a:endParaRPr lang="en-US" sz="2000" dirty="0" smtClean="0"/>
          </a:p>
          <a:p>
            <a:pPr marL="0" indent="0">
              <a:buNone/>
            </a:pPr>
            <a:r>
              <a:rPr lang="en-US" sz="2000" dirty="0"/>
              <a:t>&lt;!DOCTYPE html&gt;</a:t>
            </a:r>
          </a:p>
          <a:p>
            <a:pPr marL="0" indent="0">
              <a:buNone/>
            </a:pPr>
            <a:r>
              <a:rPr lang="en-US" sz="2000" dirty="0"/>
              <a:t>&lt;html&gt;</a:t>
            </a:r>
          </a:p>
          <a:p>
            <a:pPr marL="0" indent="0">
              <a:buNone/>
            </a:pPr>
            <a:r>
              <a:rPr lang="en-US" sz="2000" dirty="0"/>
              <a:t>&lt;head&gt;</a:t>
            </a:r>
          </a:p>
          <a:p>
            <a:pPr marL="0" indent="0">
              <a:buNone/>
            </a:pPr>
            <a:r>
              <a:rPr lang="en-US" sz="2000" dirty="0"/>
              <a:t>&lt;script </a:t>
            </a:r>
            <a:r>
              <a:rPr lang="en-US" sz="2000" dirty="0" err="1"/>
              <a:t>src</a:t>
            </a:r>
            <a:r>
              <a:rPr lang="en-US" sz="2000" dirty="0"/>
              <a:t>="https://ajax.googleapis.com/</a:t>
            </a:r>
            <a:r>
              <a:rPr lang="en-US" sz="2000" dirty="0" err="1"/>
              <a:t>ajax</a:t>
            </a:r>
            <a:r>
              <a:rPr lang="en-US" sz="2000" dirty="0"/>
              <a:t>/libs/</a:t>
            </a:r>
            <a:r>
              <a:rPr lang="en-US" sz="2000" dirty="0" err="1"/>
              <a:t>jquery</a:t>
            </a:r>
            <a:r>
              <a:rPr lang="en-US" sz="2000" dirty="0"/>
              <a:t>/3.5.1/jquery.min.js"&gt;&lt;/script&gt;</a:t>
            </a:r>
          </a:p>
          <a:p>
            <a:pPr marL="0" indent="0">
              <a:buNone/>
            </a:pPr>
            <a:r>
              <a:rPr lang="en-US" sz="2000" dirty="0"/>
              <a:t>&lt;script&gt;</a:t>
            </a:r>
          </a:p>
          <a:p>
            <a:pPr marL="0" indent="0">
              <a:buNone/>
            </a:pPr>
            <a:r>
              <a:rPr lang="en-US" sz="2000" dirty="0"/>
              <a:t>$(document).ready(function(){</a:t>
            </a:r>
          </a:p>
          <a:p>
            <a:pPr marL="0" indent="0">
              <a:buNone/>
            </a:pPr>
            <a:r>
              <a:rPr lang="en-US" sz="2000" dirty="0"/>
              <a:t>  $("#p1").</a:t>
            </a:r>
            <a:r>
              <a:rPr lang="en-US" sz="2000" dirty="0" err="1"/>
              <a:t>mouseup</a:t>
            </a:r>
            <a:r>
              <a:rPr lang="en-US" sz="2000" dirty="0"/>
              <a:t>(function(){</a:t>
            </a:r>
          </a:p>
          <a:p>
            <a:pPr marL="0" indent="0">
              <a:buNone/>
            </a:pPr>
            <a:r>
              <a:rPr lang="en-US" sz="2000" dirty="0"/>
              <a:t>    alert("Mouse up over p1!");</a:t>
            </a:r>
          </a:p>
          <a:p>
            <a:pPr marL="0" indent="0">
              <a:buNone/>
            </a:pPr>
            <a:r>
              <a:rPr lang="en-US" sz="2000" dirty="0"/>
              <a:t>  });</a:t>
            </a:r>
          </a:p>
          <a:p>
            <a:pPr marL="0" indent="0">
              <a:buNone/>
            </a:pPr>
            <a:r>
              <a:rPr lang="en-US" sz="2000" dirty="0"/>
              <a:t>});</a:t>
            </a:r>
          </a:p>
          <a:p>
            <a:pPr marL="0" indent="0">
              <a:buNone/>
            </a:pPr>
            <a:r>
              <a:rPr lang="en-US" sz="2000" dirty="0"/>
              <a:t>&lt;/script&gt;</a:t>
            </a:r>
          </a:p>
          <a:p>
            <a:pPr marL="0" indent="0">
              <a:buNone/>
            </a:pPr>
            <a:r>
              <a:rPr lang="en-US" sz="2000" dirty="0"/>
              <a:t>&lt;/head&gt;</a:t>
            </a:r>
          </a:p>
          <a:p>
            <a:pPr marL="0" indent="0">
              <a:buNone/>
            </a:pPr>
            <a:r>
              <a:rPr lang="en-US" sz="2000" dirty="0"/>
              <a:t>&lt;body&gt;</a:t>
            </a:r>
          </a:p>
          <a:p>
            <a:pPr marL="0" indent="0">
              <a:buNone/>
            </a:pPr>
            <a:endParaRPr lang="en-US" sz="2000" dirty="0"/>
          </a:p>
          <a:p>
            <a:pPr marL="0" indent="0">
              <a:buNone/>
            </a:pPr>
            <a:r>
              <a:rPr lang="en-US" sz="2000" dirty="0"/>
              <a:t>&lt;p id="p1"&gt;This is a paragraph.&lt;/p&gt;</a:t>
            </a:r>
          </a:p>
          <a:p>
            <a:pPr marL="0" indent="0">
              <a:buNone/>
            </a:pPr>
            <a:endParaRPr lang="en-US" sz="2000" dirty="0"/>
          </a:p>
          <a:p>
            <a:pPr marL="0" indent="0">
              <a:buNone/>
            </a:pPr>
            <a:r>
              <a:rPr lang="en-US" sz="2000" dirty="0"/>
              <a:t>&lt;/body&gt;</a:t>
            </a:r>
          </a:p>
          <a:p>
            <a:pPr marL="0" indent="0">
              <a:buNone/>
            </a:pPr>
            <a:r>
              <a:rPr lang="en-US" sz="2000" dirty="0"/>
              <a:t>&lt;/html&gt;</a:t>
            </a:r>
          </a:p>
          <a:p>
            <a:pPr marL="0" indent="0">
              <a:buNone/>
            </a:pPr>
            <a:endParaRPr lang="en-US" sz="2000" dirty="0" smtClean="0"/>
          </a:p>
          <a:p>
            <a:pPr marL="0" indent="0">
              <a:buNone/>
            </a:pPr>
            <a:endParaRPr lang="en-US" sz="2000" dirty="0"/>
          </a:p>
        </p:txBody>
      </p:sp>
    </p:spTree>
    <p:extLst>
      <p:ext uri="{BB962C8B-B14F-4D97-AF65-F5344CB8AC3E}">
        <p14:creationId xmlns:p14="http://schemas.microsoft.com/office/powerpoint/2010/main" xmlns="" val="1638545403"/>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381000" y="304800"/>
            <a:ext cx="8229600" cy="6019800"/>
          </a:xfrm>
        </p:spPr>
        <p:txBody>
          <a:bodyPr>
            <a:normAutofit fontScale="70000" lnSpcReduction="20000"/>
          </a:bodyPr>
          <a:lstStyle/>
          <a:p>
            <a:pPr marL="0" indent="0">
              <a:buNone/>
            </a:pPr>
            <a:r>
              <a:rPr lang="en-US" sz="4000" b="1" dirty="0"/>
              <a:t>hover</a:t>
            </a:r>
            <a:r>
              <a:rPr lang="en-US" sz="4000" b="1" dirty="0" smtClean="0"/>
              <a:t>(): </a:t>
            </a:r>
            <a:r>
              <a:rPr lang="en-US" sz="2000" dirty="0" smtClean="0"/>
              <a:t>The hover() method takes two functions and is a combination of the </a:t>
            </a:r>
            <a:r>
              <a:rPr lang="en-US" sz="2000" dirty="0" err="1" smtClean="0"/>
              <a:t>mouseenter</a:t>
            </a:r>
            <a:r>
              <a:rPr lang="en-US" sz="2000" dirty="0" smtClean="0"/>
              <a:t>() and </a:t>
            </a:r>
            <a:r>
              <a:rPr lang="en-US" sz="2000" dirty="0" err="1" smtClean="0"/>
              <a:t>mouseleave</a:t>
            </a:r>
            <a:r>
              <a:rPr lang="en-US" sz="2000" dirty="0" smtClean="0"/>
              <a:t>() methods.</a:t>
            </a:r>
          </a:p>
          <a:p>
            <a:pPr marL="0" indent="0">
              <a:buNone/>
            </a:pPr>
            <a:endParaRPr lang="en-US" sz="2000" dirty="0" smtClean="0"/>
          </a:p>
          <a:p>
            <a:pPr marL="0" indent="0">
              <a:buNone/>
            </a:pPr>
            <a:r>
              <a:rPr lang="en-US" sz="2000" dirty="0"/>
              <a:t>The first function is executed when the mouse enters the HTML element, and the second function is executed when the mouse leaves the HTML element</a:t>
            </a:r>
            <a:r>
              <a:rPr lang="en-US" sz="2000" dirty="0" smtClean="0"/>
              <a:t>:</a:t>
            </a:r>
          </a:p>
          <a:p>
            <a:pPr marL="0" indent="0">
              <a:buNone/>
            </a:pPr>
            <a:endParaRPr lang="en-US" sz="2000" dirty="0" smtClean="0"/>
          </a:p>
          <a:p>
            <a:pPr marL="0" indent="0">
              <a:buNone/>
            </a:pPr>
            <a:r>
              <a:rPr lang="en-US" sz="2000" dirty="0"/>
              <a:t>&lt;!DOCTYPE html&gt;</a:t>
            </a:r>
          </a:p>
          <a:p>
            <a:pPr marL="0" indent="0">
              <a:buNone/>
            </a:pPr>
            <a:r>
              <a:rPr lang="en-US" sz="2000" dirty="0"/>
              <a:t>&lt;html&gt;</a:t>
            </a:r>
          </a:p>
          <a:p>
            <a:pPr marL="0" indent="0">
              <a:buNone/>
            </a:pPr>
            <a:r>
              <a:rPr lang="en-US" sz="2000" dirty="0"/>
              <a:t>&lt;head&gt;</a:t>
            </a:r>
          </a:p>
          <a:p>
            <a:pPr marL="0" indent="0">
              <a:buNone/>
            </a:pPr>
            <a:r>
              <a:rPr lang="en-US" sz="2000" dirty="0"/>
              <a:t>&lt;script </a:t>
            </a:r>
            <a:r>
              <a:rPr lang="en-US" sz="2000" dirty="0" err="1"/>
              <a:t>src</a:t>
            </a:r>
            <a:r>
              <a:rPr lang="en-US" sz="2000" dirty="0"/>
              <a:t>="https://ajax.googleapis.com/</a:t>
            </a:r>
            <a:r>
              <a:rPr lang="en-US" sz="2000" dirty="0" err="1"/>
              <a:t>ajax</a:t>
            </a:r>
            <a:r>
              <a:rPr lang="en-US" sz="2000" dirty="0"/>
              <a:t>/libs/</a:t>
            </a:r>
            <a:r>
              <a:rPr lang="en-US" sz="2000" dirty="0" err="1"/>
              <a:t>jquery</a:t>
            </a:r>
            <a:r>
              <a:rPr lang="en-US" sz="2000" dirty="0"/>
              <a:t>/3.5.1/jquery.min.js"&gt;&lt;/script&gt;</a:t>
            </a:r>
          </a:p>
          <a:p>
            <a:pPr marL="0" indent="0">
              <a:buNone/>
            </a:pPr>
            <a:r>
              <a:rPr lang="en-US" sz="2000" dirty="0"/>
              <a:t>&lt;script&gt;</a:t>
            </a:r>
          </a:p>
          <a:p>
            <a:pPr marL="0" indent="0">
              <a:buNone/>
            </a:pPr>
            <a:r>
              <a:rPr lang="en-US" sz="2000" dirty="0"/>
              <a:t>$(document).ready(function(){</a:t>
            </a:r>
          </a:p>
          <a:p>
            <a:pPr marL="0" indent="0">
              <a:buNone/>
            </a:pPr>
            <a:r>
              <a:rPr lang="en-US" sz="2000" dirty="0"/>
              <a:t>  $("#p1").hover(function(){</a:t>
            </a:r>
          </a:p>
          <a:p>
            <a:pPr marL="0" indent="0">
              <a:buNone/>
            </a:pPr>
            <a:r>
              <a:rPr lang="en-US" sz="2000" dirty="0"/>
              <a:t>    alert("You entered p1!");</a:t>
            </a:r>
          </a:p>
          <a:p>
            <a:pPr marL="0" indent="0">
              <a:buNone/>
            </a:pPr>
            <a:r>
              <a:rPr lang="en-US" sz="2000" dirty="0"/>
              <a:t>  },</a:t>
            </a:r>
          </a:p>
          <a:p>
            <a:pPr marL="0" indent="0">
              <a:buNone/>
            </a:pPr>
            <a:r>
              <a:rPr lang="en-US" sz="2000" dirty="0"/>
              <a:t>  function(){</a:t>
            </a:r>
          </a:p>
          <a:p>
            <a:pPr marL="0" indent="0">
              <a:buNone/>
            </a:pPr>
            <a:r>
              <a:rPr lang="en-US" sz="2000" dirty="0"/>
              <a:t>    alert("Bye! You now leave p1!");</a:t>
            </a:r>
          </a:p>
          <a:p>
            <a:pPr marL="0" indent="0">
              <a:buNone/>
            </a:pPr>
            <a:r>
              <a:rPr lang="en-US" sz="2000" dirty="0"/>
              <a:t>  }); </a:t>
            </a:r>
          </a:p>
          <a:p>
            <a:pPr marL="0" indent="0">
              <a:buNone/>
            </a:pPr>
            <a:r>
              <a:rPr lang="en-US" sz="2000" dirty="0"/>
              <a:t>});</a:t>
            </a:r>
          </a:p>
          <a:p>
            <a:pPr marL="0" indent="0">
              <a:buNone/>
            </a:pPr>
            <a:r>
              <a:rPr lang="en-US" sz="2000" dirty="0"/>
              <a:t>&lt;/script&gt;</a:t>
            </a:r>
          </a:p>
          <a:p>
            <a:pPr marL="0" indent="0">
              <a:buNone/>
            </a:pPr>
            <a:r>
              <a:rPr lang="en-US" sz="2000" dirty="0"/>
              <a:t>&lt;/head&gt;</a:t>
            </a:r>
          </a:p>
          <a:p>
            <a:pPr marL="0" indent="0">
              <a:buNone/>
            </a:pPr>
            <a:r>
              <a:rPr lang="en-US" sz="2000" dirty="0"/>
              <a:t>&lt;body&gt;</a:t>
            </a:r>
          </a:p>
          <a:p>
            <a:pPr marL="0" indent="0">
              <a:buNone/>
            </a:pPr>
            <a:endParaRPr lang="en-US" sz="2000" dirty="0"/>
          </a:p>
          <a:p>
            <a:pPr marL="0" indent="0">
              <a:buNone/>
            </a:pPr>
            <a:r>
              <a:rPr lang="en-US" sz="2000" dirty="0"/>
              <a:t>&lt;p id="p1"&gt;This is a paragraph.&lt;/p&gt;</a:t>
            </a:r>
          </a:p>
          <a:p>
            <a:pPr marL="0" indent="0">
              <a:buNone/>
            </a:pPr>
            <a:endParaRPr lang="en-US" sz="2000" dirty="0"/>
          </a:p>
          <a:p>
            <a:pPr marL="0" indent="0">
              <a:buNone/>
            </a:pPr>
            <a:r>
              <a:rPr lang="en-US" sz="2000" dirty="0"/>
              <a:t>&lt;/body&gt;</a:t>
            </a:r>
          </a:p>
          <a:p>
            <a:pPr marL="0" indent="0">
              <a:buNone/>
            </a:pPr>
            <a:r>
              <a:rPr lang="en-US" sz="2000" dirty="0"/>
              <a:t>&lt;/html&gt;</a:t>
            </a:r>
          </a:p>
          <a:p>
            <a:pPr marL="0" indent="0">
              <a:buNone/>
            </a:pPr>
            <a:endParaRPr lang="en-US" sz="2000" dirty="0"/>
          </a:p>
        </p:txBody>
      </p:sp>
    </p:spTree>
    <p:extLst>
      <p:ext uri="{BB962C8B-B14F-4D97-AF65-F5344CB8AC3E}">
        <p14:creationId xmlns:p14="http://schemas.microsoft.com/office/powerpoint/2010/main" xmlns="" val="4151608549"/>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762000"/>
            <a:ext cx="8229600" cy="5638800"/>
          </a:xfrm>
        </p:spPr>
        <p:txBody>
          <a:bodyPr>
            <a:normAutofit fontScale="70000" lnSpcReduction="20000"/>
          </a:bodyPr>
          <a:lstStyle/>
          <a:p>
            <a:pPr marL="0" indent="0">
              <a:buNone/>
            </a:pPr>
            <a:r>
              <a:rPr lang="en-US" sz="4000" b="1" dirty="0"/>
              <a:t>focus</a:t>
            </a:r>
            <a:r>
              <a:rPr lang="en-US" sz="4000" b="1" dirty="0" smtClean="0"/>
              <a:t>(): </a:t>
            </a:r>
            <a:r>
              <a:rPr lang="en-US" sz="2000" dirty="0" smtClean="0"/>
              <a:t>The focus() method attaches an event handler function to an HTML form field.</a:t>
            </a:r>
          </a:p>
          <a:p>
            <a:pPr marL="0" indent="0">
              <a:buNone/>
            </a:pPr>
            <a:r>
              <a:rPr lang="en-US" sz="2000" dirty="0"/>
              <a:t>The function is executed when the form field gets focus</a:t>
            </a:r>
            <a:r>
              <a:rPr lang="en-US" sz="2000" dirty="0" smtClean="0"/>
              <a:t>:</a:t>
            </a:r>
          </a:p>
          <a:p>
            <a:pPr marL="0" indent="0">
              <a:buNone/>
            </a:pPr>
            <a:r>
              <a:rPr lang="en-US" sz="2000" dirty="0"/>
              <a:t>&lt;!DOCTYPE html&gt;</a:t>
            </a:r>
          </a:p>
          <a:p>
            <a:pPr marL="0" indent="0">
              <a:buNone/>
            </a:pPr>
            <a:r>
              <a:rPr lang="en-US" sz="2000" dirty="0"/>
              <a:t>&lt;html&gt;</a:t>
            </a:r>
          </a:p>
          <a:p>
            <a:pPr marL="0" indent="0">
              <a:buNone/>
            </a:pPr>
            <a:r>
              <a:rPr lang="en-US" sz="2000" dirty="0"/>
              <a:t>&lt;head&gt;</a:t>
            </a:r>
          </a:p>
          <a:p>
            <a:pPr marL="0" indent="0">
              <a:buNone/>
            </a:pPr>
            <a:r>
              <a:rPr lang="en-US" sz="2000" dirty="0"/>
              <a:t>&lt;script </a:t>
            </a:r>
            <a:r>
              <a:rPr lang="en-US" sz="2000" dirty="0" err="1"/>
              <a:t>src</a:t>
            </a:r>
            <a:r>
              <a:rPr lang="en-US" sz="2000" dirty="0"/>
              <a:t>="https://ajax.googleapis.com/</a:t>
            </a:r>
            <a:r>
              <a:rPr lang="en-US" sz="2000" dirty="0" err="1"/>
              <a:t>ajax</a:t>
            </a:r>
            <a:r>
              <a:rPr lang="en-US" sz="2000" dirty="0"/>
              <a:t>/libs/</a:t>
            </a:r>
            <a:r>
              <a:rPr lang="en-US" sz="2000" dirty="0" err="1"/>
              <a:t>jquery</a:t>
            </a:r>
            <a:r>
              <a:rPr lang="en-US" sz="2000" dirty="0"/>
              <a:t>/3.5.1/jquery.min.js"&gt;&lt;/script&gt;</a:t>
            </a:r>
          </a:p>
          <a:p>
            <a:pPr marL="0" indent="0">
              <a:buNone/>
            </a:pPr>
            <a:r>
              <a:rPr lang="en-US" sz="2000" dirty="0"/>
              <a:t>&lt;script&gt;</a:t>
            </a:r>
          </a:p>
          <a:p>
            <a:pPr marL="0" indent="0">
              <a:buNone/>
            </a:pPr>
            <a:r>
              <a:rPr lang="en-US" sz="2000" dirty="0"/>
              <a:t>$(document).ready(function(){</a:t>
            </a:r>
          </a:p>
          <a:p>
            <a:pPr marL="0" indent="0">
              <a:buNone/>
            </a:pPr>
            <a:r>
              <a:rPr lang="en-US" sz="2000" dirty="0"/>
              <a:t>  $("input").focus(function(){</a:t>
            </a:r>
          </a:p>
          <a:p>
            <a:pPr marL="0" indent="0">
              <a:buNone/>
            </a:pPr>
            <a:r>
              <a:rPr lang="en-US" sz="2000" dirty="0"/>
              <a:t>    $(this).</a:t>
            </a:r>
            <a:r>
              <a:rPr lang="en-US" sz="2000" dirty="0" err="1"/>
              <a:t>css</a:t>
            </a:r>
            <a:r>
              <a:rPr lang="en-US" sz="2000" dirty="0"/>
              <a:t>("background-color", "yellow");</a:t>
            </a:r>
          </a:p>
          <a:p>
            <a:pPr marL="0" indent="0">
              <a:buNone/>
            </a:pPr>
            <a:r>
              <a:rPr lang="en-US" sz="2000" dirty="0"/>
              <a:t>  });</a:t>
            </a:r>
          </a:p>
          <a:p>
            <a:pPr marL="0" indent="0">
              <a:buNone/>
            </a:pPr>
            <a:r>
              <a:rPr lang="en-US" sz="2000" dirty="0"/>
              <a:t>  $("input").blur(function(){</a:t>
            </a:r>
          </a:p>
          <a:p>
            <a:pPr marL="0" indent="0">
              <a:buNone/>
            </a:pPr>
            <a:r>
              <a:rPr lang="en-US" sz="2000" dirty="0"/>
              <a:t>    $(this).</a:t>
            </a:r>
            <a:r>
              <a:rPr lang="en-US" sz="2000" dirty="0" err="1"/>
              <a:t>css</a:t>
            </a:r>
            <a:r>
              <a:rPr lang="en-US" sz="2000" dirty="0"/>
              <a:t>("background-color", "green");</a:t>
            </a:r>
          </a:p>
          <a:p>
            <a:pPr marL="0" indent="0">
              <a:buNone/>
            </a:pPr>
            <a:r>
              <a:rPr lang="en-US" sz="2000" dirty="0"/>
              <a:t>  });</a:t>
            </a:r>
          </a:p>
          <a:p>
            <a:pPr marL="0" indent="0">
              <a:buNone/>
            </a:pPr>
            <a:r>
              <a:rPr lang="en-US" sz="2000" dirty="0"/>
              <a:t>});</a:t>
            </a:r>
          </a:p>
          <a:p>
            <a:pPr marL="0" indent="0">
              <a:buNone/>
            </a:pPr>
            <a:r>
              <a:rPr lang="en-US" sz="2000" dirty="0"/>
              <a:t>&lt;/script&gt;</a:t>
            </a:r>
          </a:p>
          <a:p>
            <a:pPr marL="0" indent="0">
              <a:buNone/>
            </a:pPr>
            <a:r>
              <a:rPr lang="en-US" sz="2000" dirty="0"/>
              <a:t>&lt;/head&gt;</a:t>
            </a:r>
          </a:p>
          <a:p>
            <a:pPr marL="0" indent="0">
              <a:buNone/>
            </a:pPr>
            <a:r>
              <a:rPr lang="en-US" sz="2000" dirty="0"/>
              <a:t>&lt;body&gt;</a:t>
            </a:r>
          </a:p>
          <a:p>
            <a:pPr marL="0" indent="0">
              <a:buNone/>
            </a:pPr>
            <a:endParaRPr lang="en-US" sz="2000" dirty="0"/>
          </a:p>
          <a:p>
            <a:pPr marL="0" indent="0">
              <a:buNone/>
            </a:pPr>
            <a:r>
              <a:rPr lang="en-US" sz="2000" dirty="0"/>
              <a:t>Name: &lt;input type="text" name="</a:t>
            </a:r>
            <a:r>
              <a:rPr lang="en-US" sz="2000" dirty="0" err="1"/>
              <a:t>fullname</a:t>
            </a:r>
            <a:r>
              <a:rPr lang="en-US" sz="2000" dirty="0"/>
              <a:t>"&gt;&lt;</a:t>
            </a:r>
            <a:r>
              <a:rPr lang="en-US" sz="2000" dirty="0" err="1"/>
              <a:t>br</a:t>
            </a:r>
            <a:r>
              <a:rPr lang="en-US" sz="2000" dirty="0"/>
              <a:t>&gt;</a:t>
            </a:r>
          </a:p>
          <a:p>
            <a:pPr marL="0" indent="0">
              <a:buNone/>
            </a:pPr>
            <a:r>
              <a:rPr lang="en-US" sz="2000" dirty="0"/>
              <a:t>Email: &lt;input type="text" name="email"&gt;</a:t>
            </a:r>
          </a:p>
          <a:p>
            <a:pPr marL="0" indent="0">
              <a:buNone/>
            </a:pPr>
            <a:endParaRPr lang="en-US" sz="2000" dirty="0"/>
          </a:p>
          <a:p>
            <a:pPr marL="0" indent="0">
              <a:buNone/>
            </a:pPr>
            <a:r>
              <a:rPr lang="en-US" sz="2000" dirty="0"/>
              <a:t>&lt;/body&gt;</a:t>
            </a:r>
          </a:p>
          <a:p>
            <a:pPr marL="0" indent="0">
              <a:buNone/>
            </a:pPr>
            <a:r>
              <a:rPr lang="en-US" sz="2000" dirty="0"/>
              <a:t>&lt;/html&gt;</a:t>
            </a:r>
          </a:p>
          <a:p>
            <a:pPr marL="0" indent="0">
              <a:buNone/>
            </a:pPr>
            <a:endParaRPr lang="en-US" sz="2000" dirty="0"/>
          </a:p>
        </p:txBody>
      </p:sp>
    </p:spTree>
    <p:extLst>
      <p:ext uri="{BB962C8B-B14F-4D97-AF65-F5344CB8AC3E}">
        <p14:creationId xmlns:p14="http://schemas.microsoft.com/office/powerpoint/2010/main" xmlns="" val="516745028"/>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762000"/>
            <a:ext cx="8229600" cy="5562600"/>
          </a:xfrm>
        </p:spPr>
        <p:txBody>
          <a:bodyPr>
            <a:normAutofit fontScale="70000" lnSpcReduction="20000"/>
          </a:bodyPr>
          <a:lstStyle/>
          <a:p>
            <a:pPr marL="0" indent="0">
              <a:buNone/>
            </a:pPr>
            <a:r>
              <a:rPr lang="en-US" sz="4000" b="1" dirty="0"/>
              <a:t>blur</a:t>
            </a:r>
            <a:r>
              <a:rPr lang="en-US" sz="4000" b="1" dirty="0" smtClean="0"/>
              <a:t>(): </a:t>
            </a:r>
            <a:r>
              <a:rPr lang="en-US" sz="2000" dirty="0" smtClean="0"/>
              <a:t>The blur() method attaches an event handler function to an </a:t>
            </a:r>
            <a:r>
              <a:rPr lang="en-US" sz="2000" dirty="0" err="1" smtClean="0"/>
              <a:t>HTMl</a:t>
            </a:r>
            <a:r>
              <a:rPr lang="en-US" sz="2000" dirty="0" smtClean="0"/>
              <a:t> form field.</a:t>
            </a:r>
          </a:p>
          <a:p>
            <a:pPr marL="0" indent="0">
              <a:buNone/>
            </a:pPr>
            <a:r>
              <a:rPr lang="en-US" sz="2000" dirty="0"/>
              <a:t>The function is executed when the form field loses focus</a:t>
            </a:r>
            <a:r>
              <a:rPr lang="en-US" sz="2000" dirty="0" smtClean="0"/>
              <a:t>:</a:t>
            </a:r>
          </a:p>
          <a:p>
            <a:pPr marL="0" indent="0">
              <a:buNone/>
            </a:pPr>
            <a:r>
              <a:rPr lang="en-US" sz="2000" dirty="0"/>
              <a:t>&lt;!DOCTYPE html&gt;</a:t>
            </a:r>
          </a:p>
          <a:p>
            <a:pPr marL="0" indent="0">
              <a:buNone/>
            </a:pPr>
            <a:r>
              <a:rPr lang="en-US" sz="2000" dirty="0"/>
              <a:t>&lt;html&gt;</a:t>
            </a:r>
          </a:p>
          <a:p>
            <a:pPr marL="0" indent="0">
              <a:buNone/>
            </a:pPr>
            <a:r>
              <a:rPr lang="en-US" sz="2000" dirty="0"/>
              <a:t>&lt;head&gt;</a:t>
            </a:r>
          </a:p>
          <a:p>
            <a:pPr marL="0" indent="0">
              <a:buNone/>
            </a:pPr>
            <a:r>
              <a:rPr lang="en-US" sz="2000" dirty="0"/>
              <a:t>&lt;script </a:t>
            </a:r>
            <a:r>
              <a:rPr lang="en-US" sz="2000" dirty="0" err="1"/>
              <a:t>src</a:t>
            </a:r>
            <a:r>
              <a:rPr lang="en-US" sz="2000" dirty="0"/>
              <a:t>="https://ajax.googleapis.com/</a:t>
            </a:r>
            <a:r>
              <a:rPr lang="en-US" sz="2000" dirty="0" err="1"/>
              <a:t>ajax</a:t>
            </a:r>
            <a:r>
              <a:rPr lang="en-US" sz="2000" dirty="0"/>
              <a:t>/libs/</a:t>
            </a:r>
            <a:r>
              <a:rPr lang="en-US" sz="2000" dirty="0" err="1"/>
              <a:t>jquery</a:t>
            </a:r>
            <a:r>
              <a:rPr lang="en-US" sz="2000" dirty="0"/>
              <a:t>/3.5.1/jquery.min.js"&gt;&lt;/script&gt;</a:t>
            </a:r>
          </a:p>
          <a:p>
            <a:pPr marL="0" indent="0">
              <a:buNone/>
            </a:pPr>
            <a:r>
              <a:rPr lang="en-US" sz="2000" dirty="0"/>
              <a:t>&lt;script&gt;</a:t>
            </a:r>
          </a:p>
          <a:p>
            <a:pPr marL="0" indent="0">
              <a:buNone/>
            </a:pPr>
            <a:r>
              <a:rPr lang="en-US" sz="2000" dirty="0"/>
              <a:t>$(document).ready(function(){</a:t>
            </a:r>
          </a:p>
          <a:p>
            <a:pPr marL="0" indent="0">
              <a:buNone/>
            </a:pPr>
            <a:r>
              <a:rPr lang="en-US" sz="2000" dirty="0"/>
              <a:t>  $("input").focus(function(){</a:t>
            </a:r>
          </a:p>
          <a:p>
            <a:pPr marL="0" indent="0">
              <a:buNone/>
            </a:pPr>
            <a:r>
              <a:rPr lang="en-US" sz="2000" dirty="0"/>
              <a:t>    $(this).</a:t>
            </a:r>
            <a:r>
              <a:rPr lang="en-US" sz="2000" dirty="0" err="1"/>
              <a:t>css</a:t>
            </a:r>
            <a:r>
              <a:rPr lang="en-US" sz="2000" dirty="0"/>
              <a:t>("background-color", "yellow");</a:t>
            </a:r>
          </a:p>
          <a:p>
            <a:pPr marL="0" indent="0">
              <a:buNone/>
            </a:pPr>
            <a:r>
              <a:rPr lang="en-US" sz="2000" dirty="0"/>
              <a:t>  });</a:t>
            </a:r>
          </a:p>
          <a:p>
            <a:pPr marL="0" indent="0">
              <a:buNone/>
            </a:pPr>
            <a:r>
              <a:rPr lang="en-US" sz="2000" dirty="0"/>
              <a:t>  $("input").blur(function(){</a:t>
            </a:r>
          </a:p>
          <a:p>
            <a:pPr marL="0" indent="0">
              <a:buNone/>
            </a:pPr>
            <a:r>
              <a:rPr lang="en-US" sz="2000" dirty="0"/>
              <a:t>    $(this).</a:t>
            </a:r>
            <a:r>
              <a:rPr lang="en-US" sz="2000" dirty="0" err="1"/>
              <a:t>css</a:t>
            </a:r>
            <a:r>
              <a:rPr lang="en-US" sz="2000" dirty="0"/>
              <a:t>("background-color", "green");</a:t>
            </a:r>
          </a:p>
          <a:p>
            <a:pPr marL="0" indent="0">
              <a:buNone/>
            </a:pPr>
            <a:r>
              <a:rPr lang="en-US" sz="2000" dirty="0"/>
              <a:t>  });</a:t>
            </a:r>
          </a:p>
          <a:p>
            <a:pPr marL="0" indent="0">
              <a:buNone/>
            </a:pPr>
            <a:r>
              <a:rPr lang="en-US" sz="2000" dirty="0"/>
              <a:t>});</a:t>
            </a:r>
          </a:p>
          <a:p>
            <a:pPr marL="0" indent="0">
              <a:buNone/>
            </a:pPr>
            <a:r>
              <a:rPr lang="en-US" sz="2000" dirty="0"/>
              <a:t>&lt;/script&gt;</a:t>
            </a:r>
          </a:p>
          <a:p>
            <a:pPr marL="0" indent="0">
              <a:buNone/>
            </a:pPr>
            <a:r>
              <a:rPr lang="en-US" sz="2000" dirty="0"/>
              <a:t>&lt;/head&gt;</a:t>
            </a:r>
          </a:p>
          <a:p>
            <a:pPr marL="0" indent="0">
              <a:buNone/>
            </a:pPr>
            <a:r>
              <a:rPr lang="en-US" sz="2000" dirty="0"/>
              <a:t>&lt;body&gt;</a:t>
            </a:r>
          </a:p>
          <a:p>
            <a:pPr marL="0" indent="0">
              <a:buNone/>
            </a:pPr>
            <a:endParaRPr lang="en-US" sz="2000" dirty="0"/>
          </a:p>
          <a:p>
            <a:pPr marL="0" indent="0">
              <a:buNone/>
            </a:pPr>
            <a:r>
              <a:rPr lang="en-US" sz="2000" dirty="0"/>
              <a:t>Name: &lt;input type="text" name="</a:t>
            </a:r>
            <a:r>
              <a:rPr lang="en-US" sz="2000" dirty="0" err="1"/>
              <a:t>fullname</a:t>
            </a:r>
            <a:r>
              <a:rPr lang="en-US" sz="2000" dirty="0"/>
              <a:t>"&gt;&lt;</a:t>
            </a:r>
            <a:r>
              <a:rPr lang="en-US" sz="2000" dirty="0" err="1"/>
              <a:t>br</a:t>
            </a:r>
            <a:r>
              <a:rPr lang="en-US" sz="2000" dirty="0"/>
              <a:t>&gt;</a:t>
            </a:r>
          </a:p>
          <a:p>
            <a:pPr marL="0" indent="0">
              <a:buNone/>
            </a:pPr>
            <a:r>
              <a:rPr lang="en-US" sz="2000" dirty="0"/>
              <a:t>Email: &lt;input type="text" name="email"&gt;</a:t>
            </a:r>
          </a:p>
          <a:p>
            <a:pPr marL="0" indent="0">
              <a:buNone/>
            </a:pPr>
            <a:endParaRPr lang="en-US" sz="2000" dirty="0"/>
          </a:p>
          <a:p>
            <a:pPr marL="0" indent="0">
              <a:buNone/>
            </a:pPr>
            <a:r>
              <a:rPr lang="en-US" sz="2000" dirty="0"/>
              <a:t>&lt;/body&gt;</a:t>
            </a:r>
          </a:p>
          <a:p>
            <a:pPr marL="0" indent="0">
              <a:buNone/>
            </a:pPr>
            <a:r>
              <a:rPr lang="en-US" sz="2000" dirty="0"/>
              <a:t>&lt;/html&gt;</a:t>
            </a:r>
            <a:endParaRPr lang="en-US" sz="2000" dirty="0" smtClean="0"/>
          </a:p>
        </p:txBody>
      </p:sp>
    </p:spTree>
    <p:extLst>
      <p:ext uri="{BB962C8B-B14F-4D97-AF65-F5344CB8AC3E}">
        <p14:creationId xmlns:p14="http://schemas.microsoft.com/office/powerpoint/2010/main" xmlns="" val="1593038762"/>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09600"/>
            <a:ext cx="8229600" cy="5715000"/>
          </a:xfrm>
        </p:spPr>
        <p:txBody>
          <a:bodyPr>
            <a:normAutofit fontScale="55000" lnSpcReduction="20000"/>
          </a:bodyPr>
          <a:lstStyle/>
          <a:p>
            <a:pPr marL="0" indent="0">
              <a:buNone/>
            </a:pPr>
            <a:r>
              <a:rPr lang="en-US" sz="4500" b="1" dirty="0"/>
              <a:t>The on() </a:t>
            </a:r>
            <a:r>
              <a:rPr lang="en-US" sz="4500" b="1" dirty="0" smtClean="0"/>
              <a:t>Method</a:t>
            </a:r>
            <a:r>
              <a:rPr lang="en-US" b="1" dirty="0" smtClean="0"/>
              <a:t>: </a:t>
            </a:r>
            <a:r>
              <a:rPr lang="en-US" sz="2900" dirty="0" smtClean="0"/>
              <a:t>The on() method attaches one or more event handlers for the selected elements.</a:t>
            </a:r>
          </a:p>
          <a:p>
            <a:pPr marL="0" indent="0">
              <a:buNone/>
            </a:pPr>
            <a:r>
              <a:rPr lang="en-US" sz="3300" dirty="0" smtClean="0"/>
              <a:t>Attach multiple event handlers to a &lt;p&gt; element:</a:t>
            </a:r>
          </a:p>
          <a:p>
            <a:pPr marL="0" indent="0">
              <a:buNone/>
            </a:pPr>
            <a:endParaRPr lang="en-US" sz="2000" dirty="0" smtClean="0"/>
          </a:p>
          <a:p>
            <a:pPr marL="0" indent="0">
              <a:buNone/>
            </a:pPr>
            <a:endParaRPr lang="en-US" sz="2000" dirty="0"/>
          </a:p>
          <a:p>
            <a:pPr marL="0" indent="0">
              <a:buNone/>
            </a:pPr>
            <a:r>
              <a:rPr lang="en-US" sz="2000" dirty="0" smtClean="0"/>
              <a:t>&lt;!</a:t>
            </a:r>
            <a:r>
              <a:rPr lang="en-US" sz="2000" dirty="0"/>
              <a:t>DOCTYPE html&gt;</a:t>
            </a:r>
          </a:p>
          <a:p>
            <a:pPr marL="0" indent="0">
              <a:buNone/>
            </a:pPr>
            <a:r>
              <a:rPr lang="en-US" sz="2000" dirty="0"/>
              <a:t>&lt;html&gt;</a:t>
            </a:r>
          </a:p>
          <a:p>
            <a:pPr marL="0" indent="0">
              <a:buNone/>
            </a:pPr>
            <a:r>
              <a:rPr lang="en-US" sz="2000" dirty="0"/>
              <a:t>&lt;head&gt;</a:t>
            </a:r>
          </a:p>
          <a:p>
            <a:pPr marL="0" indent="0">
              <a:buNone/>
            </a:pPr>
            <a:r>
              <a:rPr lang="en-US" sz="2000" dirty="0"/>
              <a:t>&lt;script </a:t>
            </a:r>
            <a:r>
              <a:rPr lang="en-US" sz="2000" dirty="0" err="1"/>
              <a:t>src</a:t>
            </a:r>
            <a:r>
              <a:rPr lang="en-US" sz="2000" dirty="0"/>
              <a:t>="https://ajax.googleapis.com/</a:t>
            </a:r>
            <a:r>
              <a:rPr lang="en-US" sz="2000" dirty="0" err="1"/>
              <a:t>ajax</a:t>
            </a:r>
            <a:r>
              <a:rPr lang="en-US" sz="2000" dirty="0"/>
              <a:t>/libs/</a:t>
            </a:r>
            <a:r>
              <a:rPr lang="en-US" sz="2000" dirty="0" err="1"/>
              <a:t>jquery</a:t>
            </a:r>
            <a:r>
              <a:rPr lang="en-US" sz="2000" dirty="0"/>
              <a:t>/3.5.1/jquery.min.js"&gt;&lt;/script&gt;</a:t>
            </a:r>
          </a:p>
          <a:p>
            <a:pPr marL="0" indent="0">
              <a:buNone/>
            </a:pPr>
            <a:r>
              <a:rPr lang="en-US" sz="2000" dirty="0"/>
              <a:t>&lt;script&gt;</a:t>
            </a:r>
          </a:p>
          <a:p>
            <a:pPr marL="0" indent="0">
              <a:buNone/>
            </a:pPr>
            <a:r>
              <a:rPr lang="en-US" sz="2000" dirty="0"/>
              <a:t>$(document).ready(function(){</a:t>
            </a:r>
          </a:p>
          <a:p>
            <a:pPr marL="0" indent="0">
              <a:buNone/>
            </a:pPr>
            <a:r>
              <a:rPr lang="en-US" sz="2000" dirty="0"/>
              <a:t>  $("p").on({</a:t>
            </a:r>
          </a:p>
          <a:p>
            <a:pPr marL="0" indent="0">
              <a:buNone/>
            </a:pPr>
            <a:r>
              <a:rPr lang="en-US" sz="2000" dirty="0"/>
              <a:t>    </a:t>
            </a:r>
            <a:r>
              <a:rPr lang="en-US" sz="2000" dirty="0" err="1"/>
              <a:t>mouseenter</a:t>
            </a:r>
            <a:r>
              <a:rPr lang="en-US" sz="2000" dirty="0"/>
              <a:t>: function(){</a:t>
            </a:r>
          </a:p>
          <a:p>
            <a:pPr marL="0" indent="0">
              <a:buNone/>
            </a:pPr>
            <a:r>
              <a:rPr lang="en-US" sz="2000" dirty="0"/>
              <a:t>      $(this).</a:t>
            </a:r>
            <a:r>
              <a:rPr lang="en-US" sz="2000" dirty="0" err="1"/>
              <a:t>css</a:t>
            </a:r>
            <a:r>
              <a:rPr lang="en-US" sz="2000" dirty="0"/>
              <a:t>("background-color", "</a:t>
            </a:r>
            <a:r>
              <a:rPr lang="en-US" sz="2000" dirty="0" err="1"/>
              <a:t>lightgray</a:t>
            </a:r>
            <a:r>
              <a:rPr lang="en-US" sz="2000" dirty="0"/>
              <a:t>");</a:t>
            </a:r>
          </a:p>
          <a:p>
            <a:pPr marL="0" indent="0">
              <a:buNone/>
            </a:pPr>
            <a:r>
              <a:rPr lang="en-US" sz="2000" dirty="0"/>
              <a:t>    },  </a:t>
            </a:r>
          </a:p>
          <a:p>
            <a:pPr marL="0" indent="0">
              <a:buNone/>
            </a:pPr>
            <a:r>
              <a:rPr lang="en-US" sz="2000" dirty="0"/>
              <a:t>    </a:t>
            </a:r>
            <a:r>
              <a:rPr lang="en-US" sz="2000" dirty="0" err="1"/>
              <a:t>mouseleave</a:t>
            </a:r>
            <a:r>
              <a:rPr lang="en-US" sz="2000" dirty="0"/>
              <a:t>: function(){</a:t>
            </a:r>
          </a:p>
          <a:p>
            <a:pPr marL="0" indent="0">
              <a:buNone/>
            </a:pPr>
            <a:r>
              <a:rPr lang="en-US" sz="2000" dirty="0"/>
              <a:t>      $(this).</a:t>
            </a:r>
            <a:r>
              <a:rPr lang="en-US" sz="2000" dirty="0" err="1"/>
              <a:t>css</a:t>
            </a:r>
            <a:r>
              <a:rPr lang="en-US" sz="2000" dirty="0"/>
              <a:t>("background-color", "</a:t>
            </a:r>
            <a:r>
              <a:rPr lang="en-US" sz="2000" dirty="0" err="1"/>
              <a:t>lightblue</a:t>
            </a:r>
            <a:r>
              <a:rPr lang="en-US" sz="2000" dirty="0"/>
              <a:t>");</a:t>
            </a:r>
          </a:p>
          <a:p>
            <a:pPr marL="0" indent="0">
              <a:buNone/>
            </a:pPr>
            <a:r>
              <a:rPr lang="en-US" sz="2000" dirty="0"/>
              <a:t>    }, </a:t>
            </a:r>
          </a:p>
          <a:p>
            <a:pPr marL="0" indent="0">
              <a:buNone/>
            </a:pPr>
            <a:r>
              <a:rPr lang="en-US" sz="2000" dirty="0"/>
              <a:t>    click: function(){</a:t>
            </a:r>
          </a:p>
          <a:p>
            <a:pPr marL="0" indent="0">
              <a:buNone/>
            </a:pPr>
            <a:r>
              <a:rPr lang="en-US" sz="2000" dirty="0"/>
              <a:t>      $(this).</a:t>
            </a:r>
            <a:r>
              <a:rPr lang="en-US" sz="2000" dirty="0" err="1"/>
              <a:t>css</a:t>
            </a:r>
            <a:r>
              <a:rPr lang="en-US" sz="2000" dirty="0"/>
              <a:t>("background-color", "yellow");</a:t>
            </a:r>
          </a:p>
          <a:p>
            <a:pPr marL="0" indent="0">
              <a:buNone/>
            </a:pPr>
            <a:r>
              <a:rPr lang="en-US" sz="2000" dirty="0"/>
              <a:t>    }  </a:t>
            </a:r>
          </a:p>
          <a:p>
            <a:pPr marL="0" indent="0">
              <a:buNone/>
            </a:pPr>
            <a:r>
              <a:rPr lang="en-US" sz="2000" dirty="0"/>
              <a:t>  });</a:t>
            </a:r>
          </a:p>
          <a:p>
            <a:pPr marL="0" indent="0">
              <a:buNone/>
            </a:pPr>
            <a:r>
              <a:rPr lang="en-US" sz="2000" dirty="0"/>
              <a:t>});</a:t>
            </a:r>
          </a:p>
          <a:p>
            <a:pPr marL="0" indent="0">
              <a:buNone/>
            </a:pPr>
            <a:r>
              <a:rPr lang="en-US" sz="2000" dirty="0"/>
              <a:t>&lt;/script&gt;</a:t>
            </a:r>
          </a:p>
          <a:p>
            <a:pPr marL="0" indent="0">
              <a:buNone/>
            </a:pPr>
            <a:r>
              <a:rPr lang="en-US" sz="2000" dirty="0"/>
              <a:t>&lt;/head&gt;</a:t>
            </a:r>
          </a:p>
          <a:p>
            <a:pPr marL="0" indent="0">
              <a:buNone/>
            </a:pPr>
            <a:r>
              <a:rPr lang="en-US" sz="2000" dirty="0"/>
              <a:t>&lt;body&gt;</a:t>
            </a:r>
          </a:p>
          <a:p>
            <a:pPr marL="0" indent="0">
              <a:buNone/>
            </a:pPr>
            <a:endParaRPr lang="en-US" sz="2000" dirty="0"/>
          </a:p>
          <a:p>
            <a:pPr marL="0" indent="0">
              <a:buNone/>
            </a:pPr>
            <a:r>
              <a:rPr lang="en-US" sz="2000" dirty="0"/>
              <a:t>&lt;p&gt;Click or move the mouse pointer over this paragraph.&lt;/p&gt;</a:t>
            </a:r>
          </a:p>
          <a:p>
            <a:pPr marL="0" indent="0">
              <a:buNone/>
            </a:pPr>
            <a:endParaRPr lang="en-US" sz="2000" dirty="0"/>
          </a:p>
          <a:p>
            <a:pPr marL="0" indent="0">
              <a:buNone/>
            </a:pPr>
            <a:r>
              <a:rPr lang="en-US" sz="2000" dirty="0"/>
              <a:t>&lt;/body</a:t>
            </a:r>
            <a:r>
              <a:rPr lang="en-US" sz="2000" dirty="0" smtClean="0"/>
              <a:t>&gt;</a:t>
            </a:r>
          </a:p>
          <a:p>
            <a:pPr marL="0" indent="0">
              <a:buNone/>
            </a:pPr>
            <a:r>
              <a:rPr lang="en-US" sz="2000" dirty="0" smtClean="0"/>
              <a:t>&lt;/html&gt;</a:t>
            </a:r>
          </a:p>
          <a:p>
            <a:pPr marL="0" indent="0">
              <a:buNone/>
            </a:pPr>
            <a:endParaRPr lang="en-US" sz="2000" dirty="0"/>
          </a:p>
          <a:p>
            <a:pPr marL="0" indent="0">
              <a:buNone/>
            </a:pPr>
            <a:endParaRPr lang="en-US" dirty="0"/>
          </a:p>
        </p:txBody>
      </p:sp>
    </p:spTree>
    <p:extLst>
      <p:ext uri="{BB962C8B-B14F-4D97-AF65-F5344CB8AC3E}">
        <p14:creationId xmlns:p14="http://schemas.microsoft.com/office/powerpoint/2010/main" xmlns="" val="823131976"/>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381000" y="838200"/>
            <a:ext cx="8229600" cy="5638800"/>
          </a:xfrm>
        </p:spPr>
        <p:txBody>
          <a:bodyPr>
            <a:normAutofit fontScale="70000" lnSpcReduction="20000"/>
          </a:bodyPr>
          <a:lstStyle/>
          <a:p>
            <a:pPr marL="0" indent="0">
              <a:buNone/>
            </a:pPr>
            <a:r>
              <a:rPr lang="en-US" sz="4000" b="1" dirty="0"/>
              <a:t>change</a:t>
            </a:r>
            <a:r>
              <a:rPr lang="en-US" sz="4000" b="1" dirty="0" smtClean="0"/>
              <a:t>():</a:t>
            </a:r>
            <a:r>
              <a:rPr lang="en-US" sz="2000" dirty="0"/>
              <a:t>The change event occurs when the value of an element has been changed (only works on &lt;input&gt;, &lt;</a:t>
            </a:r>
            <a:r>
              <a:rPr lang="en-US" sz="2000" dirty="0" err="1"/>
              <a:t>textarea</a:t>
            </a:r>
            <a:r>
              <a:rPr lang="en-US" sz="2000" dirty="0"/>
              <a:t>&gt; and &lt;select&gt; elements</a:t>
            </a:r>
            <a:r>
              <a:rPr lang="en-US" sz="2000" dirty="0" smtClean="0"/>
              <a:t>).</a:t>
            </a:r>
          </a:p>
          <a:p>
            <a:pPr marL="0" indent="0">
              <a:buNone/>
            </a:pPr>
            <a:r>
              <a:rPr lang="en-US" sz="2000" dirty="0"/>
              <a:t>The change() method triggers the change event, or attaches a function to run when a change event occurs</a:t>
            </a:r>
            <a:r>
              <a:rPr lang="en-US" sz="2000" dirty="0" smtClean="0"/>
              <a:t>.</a:t>
            </a:r>
          </a:p>
          <a:p>
            <a:pPr marL="0" indent="0">
              <a:buNone/>
            </a:pPr>
            <a:endParaRPr lang="en-US" sz="2000" dirty="0" smtClean="0"/>
          </a:p>
          <a:p>
            <a:pPr marL="0" indent="0">
              <a:buNone/>
            </a:pPr>
            <a:r>
              <a:rPr lang="en-US" sz="2000" b="1" dirty="0"/>
              <a:t>&lt;!DOCTYPE html&gt;</a:t>
            </a:r>
          </a:p>
          <a:p>
            <a:pPr marL="0" indent="0">
              <a:buNone/>
            </a:pPr>
            <a:r>
              <a:rPr lang="en-US" sz="2000" b="1" dirty="0"/>
              <a:t>&lt;html&gt;</a:t>
            </a:r>
          </a:p>
          <a:p>
            <a:pPr marL="0" indent="0">
              <a:buNone/>
            </a:pPr>
            <a:r>
              <a:rPr lang="en-US" sz="2000" b="1" dirty="0"/>
              <a:t>&lt;head&gt;</a:t>
            </a:r>
          </a:p>
          <a:p>
            <a:pPr marL="0" indent="0">
              <a:buNone/>
            </a:pPr>
            <a:r>
              <a:rPr lang="en-US" sz="2000" b="1" dirty="0"/>
              <a:t>&lt;script </a:t>
            </a:r>
            <a:r>
              <a:rPr lang="en-US" sz="2000" b="1" dirty="0" err="1"/>
              <a:t>src</a:t>
            </a:r>
            <a:r>
              <a:rPr lang="en-US" sz="2000" b="1" dirty="0"/>
              <a:t>="https://ajax.googleapis.com/</a:t>
            </a:r>
            <a:r>
              <a:rPr lang="en-US" sz="2000" b="1" dirty="0" err="1"/>
              <a:t>ajax</a:t>
            </a:r>
            <a:r>
              <a:rPr lang="en-US" sz="2000" b="1" dirty="0"/>
              <a:t>/libs/</a:t>
            </a:r>
            <a:r>
              <a:rPr lang="en-US" sz="2000" b="1" dirty="0" err="1"/>
              <a:t>jquery</a:t>
            </a:r>
            <a:r>
              <a:rPr lang="en-US" sz="2000" b="1" dirty="0"/>
              <a:t>/3.5.1/jquery.min.js"&gt;&lt;/script&gt;</a:t>
            </a:r>
          </a:p>
          <a:p>
            <a:pPr marL="0" indent="0">
              <a:buNone/>
            </a:pPr>
            <a:r>
              <a:rPr lang="en-US" sz="2000" b="1" dirty="0"/>
              <a:t>&lt;script&gt;</a:t>
            </a:r>
          </a:p>
          <a:p>
            <a:pPr marL="0" indent="0">
              <a:buNone/>
            </a:pPr>
            <a:r>
              <a:rPr lang="en-US" sz="2000" b="1" dirty="0"/>
              <a:t>$(document).ready(function(){</a:t>
            </a:r>
          </a:p>
          <a:p>
            <a:pPr marL="0" indent="0">
              <a:buNone/>
            </a:pPr>
            <a:r>
              <a:rPr lang="en-US" sz="2000" b="1" dirty="0"/>
              <a:t>  $("input").change(function(){</a:t>
            </a:r>
          </a:p>
          <a:p>
            <a:pPr marL="0" indent="0">
              <a:buNone/>
            </a:pPr>
            <a:r>
              <a:rPr lang="en-US" sz="2000" b="1" dirty="0"/>
              <a:t>    alert("The text has been changed.");</a:t>
            </a:r>
          </a:p>
          <a:p>
            <a:pPr marL="0" indent="0">
              <a:buNone/>
            </a:pPr>
            <a:r>
              <a:rPr lang="en-US" sz="2000" b="1" dirty="0"/>
              <a:t>  });</a:t>
            </a:r>
          </a:p>
          <a:p>
            <a:pPr marL="0" indent="0">
              <a:buNone/>
            </a:pPr>
            <a:r>
              <a:rPr lang="en-US" sz="2000" b="1" dirty="0"/>
              <a:t>});</a:t>
            </a:r>
          </a:p>
          <a:p>
            <a:pPr marL="0" indent="0">
              <a:buNone/>
            </a:pPr>
            <a:r>
              <a:rPr lang="en-US" sz="2000" b="1" dirty="0"/>
              <a:t>&lt;/script&gt;</a:t>
            </a:r>
          </a:p>
          <a:p>
            <a:pPr marL="0" indent="0">
              <a:buNone/>
            </a:pPr>
            <a:r>
              <a:rPr lang="en-US" sz="2000" b="1" dirty="0"/>
              <a:t>&lt;/head&gt;</a:t>
            </a:r>
          </a:p>
          <a:p>
            <a:pPr marL="0" indent="0">
              <a:buNone/>
            </a:pPr>
            <a:r>
              <a:rPr lang="en-US" sz="2000" b="1" dirty="0"/>
              <a:t>&lt;body&gt;</a:t>
            </a:r>
          </a:p>
          <a:p>
            <a:pPr marL="0" indent="0">
              <a:buNone/>
            </a:pPr>
            <a:endParaRPr lang="en-US" sz="2000" b="1" dirty="0"/>
          </a:p>
          <a:p>
            <a:pPr marL="0" indent="0">
              <a:buNone/>
            </a:pPr>
            <a:r>
              <a:rPr lang="en-US" sz="2000" b="1" dirty="0"/>
              <a:t>&lt;input type="text"&gt;</a:t>
            </a:r>
          </a:p>
          <a:p>
            <a:pPr marL="0" indent="0">
              <a:buNone/>
            </a:pPr>
            <a:endParaRPr lang="en-US" sz="2000" b="1" dirty="0"/>
          </a:p>
          <a:p>
            <a:pPr marL="0" indent="0">
              <a:buNone/>
            </a:pPr>
            <a:r>
              <a:rPr lang="en-US" sz="2000" b="1" dirty="0"/>
              <a:t>&lt;p&gt;Write something in the input field, and then press enter or click outside the field.&lt;/p&gt;</a:t>
            </a:r>
          </a:p>
          <a:p>
            <a:pPr marL="0" indent="0">
              <a:buNone/>
            </a:pPr>
            <a:endParaRPr lang="en-US" sz="2000" b="1" dirty="0"/>
          </a:p>
          <a:p>
            <a:pPr marL="0" indent="0">
              <a:buNone/>
            </a:pPr>
            <a:r>
              <a:rPr lang="en-US" sz="2000" b="1" dirty="0"/>
              <a:t>&lt;/body&gt;</a:t>
            </a:r>
          </a:p>
          <a:p>
            <a:pPr marL="0" indent="0">
              <a:buNone/>
            </a:pPr>
            <a:r>
              <a:rPr lang="en-US" sz="2000" b="1" dirty="0"/>
              <a:t>&lt;/html&gt;</a:t>
            </a:r>
          </a:p>
          <a:p>
            <a:pPr marL="0" indent="0">
              <a:buNone/>
            </a:pPr>
            <a:endParaRPr lang="en-US" sz="2000" b="1" dirty="0"/>
          </a:p>
          <a:p>
            <a:endParaRPr lang="en-US" sz="2000" dirty="0"/>
          </a:p>
        </p:txBody>
      </p:sp>
    </p:spTree>
    <p:extLst>
      <p:ext uri="{BB962C8B-B14F-4D97-AF65-F5344CB8AC3E}">
        <p14:creationId xmlns:p14="http://schemas.microsoft.com/office/powerpoint/2010/main" xmlns="" val="2745460723"/>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0"/>
            <a:ext cx="8229600" cy="5486400"/>
          </a:xfrm>
        </p:spPr>
        <p:txBody>
          <a:bodyPr>
            <a:normAutofit fontScale="47500" lnSpcReduction="20000"/>
          </a:bodyPr>
          <a:lstStyle/>
          <a:p>
            <a:pPr marL="0" indent="0">
              <a:buNone/>
            </a:pPr>
            <a:r>
              <a:rPr lang="en-US" sz="5100" b="1" dirty="0" smtClean="0"/>
              <a:t>  submit():</a:t>
            </a:r>
            <a:r>
              <a:rPr lang="en-US" sz="3800" dirty="0"/>
              <a:t>The submit event occurs when a form is submitted.</a:t>
            </a:r>
          </a:p>
          <a:p>
            <a:r>
              <a:rPr lang="en-US" sz="3800" dirty="0"/>
              <a:t>This event can only be used on &lt;form&gt; elements.</a:t>
            </a:r>
          </a:p>
          <a:p>
            <a:r>
              <a:rPr lang="en-US" sz="3800" dirty="0"/>
              <a:t>The submit() method triggers the submit event, or attaches a function to run when a submit event occurs</a:t>
            </a:r>
            <a:r>
              <a:rPr lang="en-US" dirty="0" smtClean="0"/>
              <a:t>.</a:t>
            </a:r>
          </a:p>
          <a:p>
            <a:endParaRPr lang="en-US" dirty="0" smtClean="0"/>
          </a:p>
          <a:p>
            <a:r>
              <a:rPr lang="en-US" dirty="0" smtClean="0"/>
              <a:t>&lt;!</a:t>
            </a:r>
            <a:r>
              <a:rPr lang="en-US" dirty="0"/>
              <a:t>DOCTYPE html&gt;</a:t>
            </a:r>
          </a:p>
          <a:p>
            <a:r>
              <a:rPr lang="en-US" dirty="0"/>
              <a:t>&lt;html&gt;</a:t>
            </a:r>
          </a:p>
          <a:p>
            <a:r>
              <a:rPr lang="en-US" dirty="0"/>
              <a:t>&lt;head&gt;</a:t>
            </a:r>
          </a:p>
          <a:p>
            <a:r>
              <a:rPr lang="en-US" dirty="0"/>
              <a:t>&lt;script </a:t>
            </a:r>
            <a:r>
              <a:rPr lang="en-US" dirty="0" err="1"/>
              <a:t>src</a:t>
            </a:r>
            <a:r>
              <a:rPr lang="en-US" dirty="0"/>
              <a:t>="https://ajax.googleapis.com/</a:t>
            </a:r>
            <a:r>
              <a:rPr lang="en-US" dirty="0" err="1"/>
              <a:t>ajax</a:t>
            </a:r>
            <a:r>
              <a:rPr lang="en-US" dirty="0"/>
              <a:t>/libs/</a:t>
            </a:r>
            <a:r>
              <a:rPr lang="en-US" dirty="0" err="1"/>
              <a:t>jquery</a:t>
            </a:r>
            <a:r>
              <a:rPr lang="en-US" dirty="0"/>
              <a:t>/3.5.1/jquery.min.js"&gt;&lt;/script&gt;</a:t>
            </a:r>
          </a:p>
          <a:p>
            <a:r>
              <a:rPr lang="en-US" dirty="0"/>
              <a:t>&lt;script&gt;</a:t>
            </a:r>
          </a:p>
          <a:p>
            <a:r>
              <a:rPr lang="en-US" dirty="0"/>
              <a:t>$(document).ready(function(){</a:t>
            </a:r>
          </a:p>
          <a:p>
            <a:r>
              <a:rPr lang="en-US" dirty="0"/>
              <a:t>  $("form").submit(function(){</a:t>
            </a:r>
          </a:p>
          <a:p>
            <a:r>
              <a:rPr lang="en-US" dirty="0"/>
              <a:t>    alert("Submitted");</a:t>
            </a:r>
          </a:p>
          <a:p>
            <a:r>
              <a:rPr lang="en-US" dirty="0"/>
              <a:t>  });</a:t>
            </a:r>
          </a:p>
          <a:p>
            <a:r>
              <a:rPr lang="en-US" dirty="0"/>
              <a:t>});</a:t>
            </a:r>
          </a:p>
          <a:p>
            <a:r>
              <a:rPr lang="en-US" dirty="0"/>
              <a:t>&lt;/script&gt;</a:t>
            </a:r>
          </a:p>
          <a:p>
            <a:r>
              <a:rPr lang="en-US" dirty="0"/>
              <a:t>&lt;/head&gt;</a:t>
            </a:r>
          </a:p>
          <a:p>
            <a:r>
              <a:rPr lang="en-US" dirty="0"/>
              <a:t>&lt;body&gt;</a:t>
            </a:r>
          </a:p>
          <a:p>
            <a:endParaRPr lang="en-US" dirty="0"/>
          </a:p>
          <a:p>
            <a:r>
              <a:rPr lang="en-US" dirty="0"/>
              <a:t>&lt;form action=""&gt;</a:t>
            </a:r>
          </a:p>
          <a:p>
            <a:r>
              <a:rPr lang="en-US" dirty="0"/>
              <a:t>  First name: &lt;input type="text" name="</a:t>
            </a:r>
            <a:r>
              <a:rPr lang="en-US" dirty="0" err="1"/>
              <a:t>FirstName</a:t>
            </a:r>
            <a:r>
              <a:rPr lang="en-US" dirty="0"/>
              <a:t>" value="Mickey"&gt;&lt;</a:t>
            </a:r>
            <a:r>
              <a:rPr lang="en-US" dirty="0" err="1"/>
              <a:t>br</a:t>
            </a:r>
            <a:r>
              <a:rPr lang="en-US" dirty="0"/>
              <a:t>&gt;</a:t>
            </a:r>
          </a:p>
          <a:p>
            <a:r>
              <a:rPr lang="en-US" dirty="0"/>
              <a:t>  Last name: &lt;input type="text" name="</a:t>
            </a:r>
            <a:r>
              <a:rPr lang="en-US" dirty="0" err="1"/>
              <a:t>LastName</a:t>
            </a:r>
            <a:r>
              <a:rPr lang="en-US" dirty="0"/>
              <a:t>" value="Mouse"&gt;&lt;</a:t>
            </a:r>
            <a:r>
              <a:rPr lang="en-US" dirty="0" err="1"/>
              <a:t>br</a:t>
            </a:r>
            <a:r>
              <a:rPr lang="en-US" dirty="0"/>
              <a:t>&gt;</a:t>
            </a:r>
          </a:p>
          <a:p>
            <a:r>
              <a:rPr lang="en-US" dirty="0"/>
              <a:t>  &lt;input type="submit" value="Submit"&gt;</a:t>
            </a:r>
          </a:p>
          <a:p>
            <a:r>
              <a:rPr lang="en-US" dirty="0"/>
              <a:t>&lt;/form&gt; </a:t>
            </a:r>
          </a:p>
          <a:p>
            <a:endParaRPr lang="en-US" dirty="0"/>
          </a:p>
          <a:p>
            <a:r>
              <a:rPr lang="en-US" dirty="0"/>
              <a:t>&lt;/body&gt;</a:t>
            </a:r>
          </a:p>
          <a:p>
            <a:r>
              <a:rPr lang="en-US" dirty="0"/>
              <a:t>&lt;/html&gt;</a:t>
            </a:r>
          </a:p>
          <a:p>
            <a:endParaRPr lang="en-US" dirty="0"/>
          </a:p>
          <a:p>
            <a:pPr marL="0" indent="0">
              <a:buNone/>
            </a:pPr>
            <a:endParaRPr lang="en-US" b="1" dirty="0" smtClean="0"/>
          </a:p>
          <a:p>
            <a:pPr marL="0" indent="0">
              <a:buNone/>
            </a:pPr>
            <a:endParaRPr lang="en-US" b="1" dirty="0"/>
          </a:p>
          <a:p>
            <a:pPr marL="0" indent="0">
              <a:buNone/>
            </a:pPr>
            <a:endParaRPr lang="en-US" dirty="0"/>
          </a:p>
        </p:txBody>
      </p:sp>
    </p:spTree>
    <p:extLst>
      <p:ext uri="{BB962C8B-B14F-4D97-AF65-F5344CB8AC3E}">
        <p14:creationId xmlns:p14="http://schemas.microsoft.com/office/powerpoint/2010/main" xmlns="" val="373572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1066800"/>
            <a:ext cx="8229600" cy="5257800"/>
          </a:xfrm>
        </p:spPr>
        <p:txBody>
          <a:bodyPr>
            <a:normAutofit fontScale="85000" lnSpcReduction="20000"/>
          </a:bodyPr>
          <a:lstStyle/>
          <a:p>
            <a:r>
              <a:rPr lang="en-US" sz="3600" b="1" u="sng" dirty="0" smtClean="0"/>
              <a:t>JavaScript Print:</a:t>
            </a:r>
          </a:p>
          <a:p>
            <a:endParaRPr lang="en-US" b="1" u="sng" dirty="0" smtClean="0"/>
          </a:p>
          <a:p>
            <a:r>
              <a:rPr lang="en-US" dirty="0" smtClean="0"/>
              <a:t>JavaScript does not have any print object or print methods.</a:t>
            </a:r>
          </a:p>
          <a:p>
            <a:pPr>
              <a:buNone/>
            </a:pPr>
            <a:r>
              <a:rPr lang="en-US" b="1" dirty="0" smtClean="0"/>
              <a:t>&lt;!DOCTYPE html&gt;</a:t>
            </a:r>
          </a:p>
          <a:p>
            <a:pPr>
              <a:buNone/>
            </a:pPr>
            <a:r>
              <a:rPr lang="en-US" b="1" dirty="0" smtClean="0"/>
              <a:t>&lt;html&gt;</a:t>
            </a:r>
          </a:p>
          <a:p>
            <a:pPr>
              <a:buNone/>
            </a:pPr>
            <a:r>
              <a:rPr lang="en-US" b="1" dirty="0" smtClean="0"/>
              <a:t>&lt;body&gt;</a:t>
            </a:r>
          </a:p>
          <a:p>
            <a:endParaRPr lang="en-US" b="1" dirty="0" smtClean="0"/>
          </a:p>
          <a:p>
            <a:pPr>
              <a:buNone/>
            </a:pPr>
            <a:r>
              <a:rPr lang="en-US" b="1" dirty="0" smtClean="0"/>
              <a:t>&lt;h2&gt;The </a:t>
            </a:r>
            <a:r>
              <a:rPr lang="en-US" b="1" dirty="0" err="1" smtClean="0"/>
              <a:t>window.print</a:t>
            </a:r>
            <a:r>
              <a:rPr lang="en-US" b="1" dirty="0" smtClean="0"/>
              <a:t>() Method&lt;/h2&gt;</a:t>
            </a:r>
          </a:p>
          <a:p>
            <a:endParaRPr lang="en-US" b="1" dirty="0" smtClean="0"/>
          </a:p>
          <a:p>
            <a:pPr>
              <a:buNone/>
            </a:pPr>
            <a:r>
              <a:rPr lang="en-US" b="1" dirty="0" smtClean="0"/>
              <a:t>&lt;p&gt;Click the button to print the current page.&lt;/p&gt;</a:t>
            </a:r>
          </a:p>
          <a:p>
            <a:endParaRPr lang="en-US" b="1" dirty="0" smtClean="0"/>
          </a:p>
          <a:p>
            <a:pPr>
              <a:buNone/>
            </a:pPr>
            <a:r>
              <a:rPr lang="en-US" b="1" dirty="0" smtClean="0"/>
              <a:t>&lt;button </a:t>
            </a:r>
            <a:r>
              <a:rPr lang="en-US" b="1" dirty="0" err="1" smtClean="0"/>
              <a:t>onclick</a:t>
            </a:r>
            <a:r>
              <a:rPr lang="en-US" b="1" dirty="0" smtClean="0"/>
              <a:t>="</a:t>
            </a:r>
            <a:r>
              <a:rPr lang="en-US" b="1" dirty="0" err="1" smtClean="0"/>
              <a:t>window.print</a:t>
            </a:r>
            <a:r>
              <a:rPr lang="en-US" b="1" dirty="0" smtClean="0"/>
              <a:t>()"&gt;Print this page&lt;/button&gt;</a:t>
            </a:r>
          </a:p>
          <a:p>
            <a:endParaRPr lang="en-US" b="1" dirty="0" smtClean="0"/>
          </a:p>
          <a:p>
            <a:pPr>
              <a:buNone/>
            </a:pPr>
            <a:r>
              <a:rPr lang="en-US" b="1" dirty="0" smtClean="0"/>
              <a:t>&lt;/body&gt;</a:t>
            </a:r>
          </a:p>
          <a:p>
            <a:pPr>
              <a:buNone/>
            </a:pPr>
            <a:r>
              <a:rPr lang="en-US" b="1" dirty="0" smtClean="0"/>
              <a:t>&lt;/html&gt;</a:t>
            </a:r>
          </a:p>
          <a:p>
            <a:endParaRPr lang="en-US" b="1"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86914"/>
            <a:ext cx="8229600" cy="432286"/>
          </a:xfrm>
        </p:spPr>
        <p:txBody>
          <a:bodyPr>
            <a:normAutofit fontScale="90000"/>
          </a:bodyPr>
          <a:lstStyle/>
          <a:p>
            <a:pPr algn="ctr"/>
            <a:r>
              <a:rPr lang="en-US" sz="2800" b="1" dirty="0" err="1"/>
              <a:t>J</a:t>
            </a:r>
            <a:r>
              <a:rPr lang="en-US" sz="2800" b="1" dirty="0" err="1" smtClean="0"/>
              <a:t>Query</a:t>
            </a:r>
            <a:r>
              <a:rPr lang="en-US" sz="2800" b="1" dirty="0" smtClean="0"/>
              <a:t> DOM Manipulation</a:t>
            </a:r>
            <a:endParaRPr lang="en-US" sz="2800" b="1" dirty="0"/>
          </a:p>
        </p:txBody>
      </p:sp>
      <p:sp>
        <p:nvSpPr>
          <p:cNvPr id="3" name="Content Placeholder 2"/>
          <p:cNvSpPr>
            <a:spLocks noGrp="1"/>
          </p:cNvSpPr>
          <p:nvPr>
            <p:ph idx="1"/>
          </p:nvPr>
        </p:nvSpPr>
        <p:spPr>
          <a:xfrm>
            <a:off x="457200" y="1447800"/>
            <a:ext cx="8229600" cy="4876800"/>
          </a:xfrm>
        </p:spPr>
        <p:txBody>
          <a:bodyPr/>
          <a:lstStyle/>
          <a:p>
            <a:r>
              <a:rPr lang="en-US" sz="2000" dirty="0" err="1"/>
              <a:t>JQuery</a:t>
            </a:r>
            <a:r>
              <a:rPr lang="en-US" sz="2000" dirty="0"/>
              <a:t> provides methods to manipulate DOM in efficient </a:t>
            </a:r>
            <a:r>
              <a:rPr lang="en-US" sz="2000" dirty="0" smtClean="0"/>
              <a:t>way.</a:t>
            </a:r>
          </a:p>
          <a:p>
            <a:r>
              <a:rPr lang="en-US" sz="2000" dirty="0" smtClean="0"/>
              <a:t>We  </a:t>
            </a:r>
            <a:r>
              <a:rPr lang="en-US" sz="2000" dirty="0"/>
              <a:t>do not need to write big code to modify the value of any element's attribute or to extract HTML code from a paragraph or division.</a:t>
            </a:r>
          </a:p>
          <a:p>
            <a:r>
              <a:rPr lang="en-US" sz="2000" dirty="0" err="1"/>
              <a:t>JQuery</a:t>
            </a:r>
            <a:r>
              <a:rPr lang="en-US" sz="2000" dirty="0"/>
              <a:t> provides methods such as .</a:t>
            </a:r>
            <a:r>
              <a:rPr lang="en-US" sz="2000" dirty="0" err="1"/>
              <a:t>attr</a:t>
            </a:r>
            <a:r>
              <a:rPr lang="en-US" sz="2000" dirty="0"/>
              <a:t>(), .html(), and .</a:t>
            </a:r>
            <a:r>
              <a:rPr lang="en-US" sz="2000" dirty="0" err="1"/>
              <a:t>val</a:t>
            </a:r>
            <a:r>
              <a:rPr lang="en-US" sz="2000" dirty="0"/>
              <a:t>() which act as getters, retrieving information from DOM elements for later use.</a:t>
            </a:r>
          </a:p>
          <a:p>
            <a:pPr marL="0" indent="0">
              <a:buNone/>
            </a:pPr>
            <a:r>
              <a:rPr lang="en-US" sz="2000" b="1" dirty="0"/>
              <a:t>Content </a:t>
            </a:r>
            <a:r>
              <a:rPr lang="en-US" sz="2000" b="1" dirty="0" err="1" smtClean="0"/>
              <a:t>Manipulation:</a:t>
            </a:r>
            <a:r>
              <a:rPr lang="en-US" sz="2000" dirty="0" err="1"/>
              <a:t>The</a:t>
            </a:r>
            <a:r>
              <a:rPr lang="en-US" sz="2000" dirty="0"/>
              <a:t> </a:t>
            </a:r>
            <a:r>
              <a:rPr lang="en-US" sz="2000" b="1" dirty="0"/>
              <a:t>html( )</a:t>
            </a:r>
            <a:r>
              <a:rPr lang="en-US" sz="2000" dirty="0"/>
              <a:t> method gets the html contents (</a:t>
            </a:r>
            <a:r>
              <a:rPr lang="en-US" sz="2000" dirty="0" err="1"/>
              <a:t>innerHTML</a:t>
            </a:r>
            <a:r>
              <a:rPr lang="en-US" sz="2000" dirty="0"/>
              <a:t>) of the first matched element</a:t>
            </a:r>
            <a:r>
              <a:rPr lang="en-US" sz="2000" dirty="0" smtClean="0"/>
              <a:t>.</a:t>
            </a:r>
          </a:p>
          <a:p>
            <a:pPr marL="0" indent="0">
              <a:buNone/>
            </a:pPr>
            <a:r>
              <a:rPr lang="en-US" sz="2000" b="1" dirty="0" smtClean="0"/>
              <a:t>    Syntax: selector.html()</a:t>
            </a:r>
          </a:p>
          <a:p>
            <a:pPr marL="0" indent="0">
              <a:buNone/>
            </a:pPr>
            <a:r>
              <a:rPr lang="en-US" sz="2000" b="1" dirty="0" smtClean="0"/>
              <a:t>Example:</a:t>
            </a:r>
            <a:endParaRPr lang="en-US" sz="2000" b="1" dirty="0"/>
          </a:p>
          <a:p>
            <a:r>
              <a:rPr lang="en-US" sz="2000" dirty="0"/>
              <a:t>Following is an example which makes use of .html() and .text(</a:t>
            </a:r>
            <a:r>
              <a:rPr lang="en-US" sz="2000" dirty="0" err="1"/>
              <a:t>val</a:t>
            </a:r>
            <a:r>
              <a:rPr lang="en-US" sz="2000" dirty="0"/>
              <a:t>) methods. Here .html() retrieves HTML content from the object and then .text( </a:t>
            </a:r>
            <a:r>
              <a:rPr lang="en-US" sz="2000" dirty="0" err="1"/>
              <a:t>val</a:t>
            </a:r>
            <a:r>
              <a:rPr lang="en-US" sz="2000" dirty="0"/>
              <a:t> ) method sets value of the object using passed parameter −</a:t>
            </a:r>
          </a:p>
          <a:p>
            <a:pPr marL="0" indent="0">
              <a:buNone/>
            </a:pPr>
            <a:endParaRPr lang="en-US" sz="2000" b="1" dirty="0"/>
          </a:p>
          <a:p>
            <a:endParaRPr lang="en-US" sz="2000" dirty="0" smtClean="0"/>
          </a:p>
          <a:p>
            <a:endParaRPr lang="en-US" dirty="0"/>
          </a:p>
        </p:txBody>
      </p:sp>
    </p:spTree>
    <p:extLst>
      <p:ext uri="{BB962C8B-B14F-4D97-AF65-F5344CB8AC3E}">
        <p14:creationId xmlns:p14="http://schemas.microsoft.com/office/powerpoint/2010/main" xmlns="" val="128880416"/>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400800"/>
          </a:xfrm>
        </p:spPr>
        <p:txBody>
          <a:bodyPr>
            <a:normAutofit fontScale="85000" lnSpcReduction="20000"/>
          </a:bodyPr>
          <a:lstStyle/>
          <a:p>
            <a:r>
              <a:rPr lang="en-US" sz="2000" dirty="0"/>
              <a:t>&lt;html&gt;  </a:t>
            </a:r>
            <a:endParaRPr lang="en-US" sz="2000" dirty="0" smtClean="0"/>
          </a:p>
          <a:p>
            <a:r>
              <a:rPr lang="en-US" sz="2000" dirty="0" smtClean="0"/>
              <a:t> </a:t>
            </a:r>
            <a:r>
              <a:rPr lang="en-US" sz="2000" dirty="0"/>
              <a:t>&lt;head&gt;  </a:t>
            </a:r>
            <a:endParaRPr lang="en-US" sz="2000" dirty="0" smtClean="0"/>
          </a:p>
          <a:p>
            <a:r>
              <a:rPr lang="en-US" sz="2000" dirty="0" smtClean="0"/>
              <a:t>    </a:t>
            </a:r>
            <a:r>
              <a:rPr lang="en-US" sz="2000" dirty="0"/>
              <a:t>&lt;title&gt;The </a:t>
            </a:r>
            <a:r>
              <a:rPr lang="en-US" sz="2000" dirty="0" err="1"/>
              <a:t>jQuery</a:t>
            </a:r>
            <a:r>
              <a:rPr lang="en-US" sz="2000" dirty="0"/>
              <a:t> Example&lt;/title&gt;      </a:t>
            </a:r>
            <a:endParaRPr lang="en-US" sz="2000" dirty="0" smtClean="0"/>
          </a:p>
          <a:p>
            <a:r>
              <a:rPr lang="en-US" sz="2000" dirty="0" smtClean="0"/>
              <a:t>&lt;</a:t>
            </a:r>
            <a:r>
              <a:rPr lang="en-US" sz="2000" dirty="0"/>
              <a:t>script type = "text/</a:t>
            </a:r>
            <a:r>
              <a:rPr lang="en-US" sz="2000" dirty="0" err="1"/>
              <a:t>javascript</a:t>
            </a:r>
            <a:r>
              <a:rPr lang="en-US" sz="2000" dirty="0"/>
              <a:t>"   </a:t>
            </a:r>
            <a:r>
              <a:rPr lang="en-US" sz="2000" dirty="0" smtClean="0"/>
              <a:t>  </a:t>
            </a:r>
            <a:r>
              <a:rPr lang="en-US" sz="2000" dirty="0" err="1"/>
              <a:t>src</a:t>
            </a:r>
            <a:r>
              <a:rPr lang="en-US" sz="2000" dirty="0"/>
              <a:t> = "https://ajax.googleapis.com/</a:t>
            </a:r>
            <a:r>
              <a:rPr lang="en-US" sz="2000" dirty="0" err="1"/>
              <a:t>ajax</a:t>
            </a:r>
            <a:r>
              <a:rPr lang="en-US" sz="2000" dirty="0"/>
              <a:t>/libs/</a:t>
            </a:r>
            <a:r>
              <a:rPr lang="en-US" sz="2000" dirty="0" err="1"/>
              <a:t>jquery</a:t>
            </a:r>
            <a:r>
              <a:rPr lang="en-US" sz="2000" dirty="0"/>
              <a:t>/2.1.3/jquery.min.js"&gt;     </a:t>
            </a:r>
            <a:endParaRPr lang="en-US" sz="2000" dirty="0" smtClean="0"/>
          </a:p>
          <a:p>
            <a:r>
              <a:rPr lang="en-US" sz="2000" dirty="0" smtClean="0"/>
              <a:t> </a:t>
            </a:r>
            <a:r>
              <a:rPr lang="en-US" sz="2000" dirty="0"/>
              <a:t>&lt;/script&gt;		     </a:t>
            </a:r>
            <a:endParaRPr lang="en-US" sz="2000" dirty="0" smtClean="0"/>
          </a:p>
          <a:p>
            <a:r>
              <a:rPr lang="en-US" sz="2000" dirty="0" smtClean="0"/>
              <a:t> </a:t>
            </a:r>
            <a:r>
              <a:rPr lang="en-US" sz="2000" dirty="0"/>
              <a:t>&lt;script type = "text/</a:t>
            </a:r>
            <a:r>
              <a:rPr lang="en-US" sz="2000" dirty="0" err="1"/>
              <a:t>javascript</a:t>
            </a:r>
            <a:r>
              <a:rPr lang="en-US" sz="2000" dirty="0"/>
              <a:t>" language = "</a:t>
            </a:r>
            <a:r>
              <a:rPr lang="en-US" sz="2000" dirty="0" err="1"/>
              <a:t>javascript</a:t>
            </a:r>
            <a:r>
              <a:rPr lang="en-US" sz="2000" dirty="0"/>
              <a:t>"&gt;         $(document).ready(function() {           </a:t>
            </a:r>
            <a:endParaRPr lang="en-US" sz="2000" dirty="0" smtClean="0"/>
          </a:p>
          <a:p>
            <a:r>
              <a:rPr lang="en-US" sz="2000" dirty="0" smtClean="0"/>
              <a:t> </a:t>
            </a:r>
            <a:r>
              <a:rPr lang="en-US" sz="2000" dirty="0"/>
              <a:t>$("div").click(function () {            </a:t>
            </a:r>
            <a:endParaRPr lang="en-US" sz="2000" dirty="0" smtClean="0"/>
          </a:p>
          <a:p>
            <a:r>
              <a:rPr lang="en-US" sz="2000" dirty="0" smtClean="0"/>
              <a:t>   </a:t>
            </a:r>
            <a:r>
              <a:rPr lang="en-US" sz="2000" dirty="0" err="1"/>
              <a:t>var</a:t>
            </a:r>
            <a:r>
              <a:rPr lang="en-US" sz="2000" dirty="0"/>
              <a:t> content = $(this).html();             </a:t>
            </a:r>
            <a:endParaRPr lang="en-US" sz="2000" dirty="0" smtClean="0"/>
          </a:p>
          <a:p>
            <a:r>
              <a:rPr lang="en-US" sz="2000" dirty="0" smtClean="0"/>
              <a:t>  </a:t>
            </a:r>
            <a:r>
              <a:rPr lang="en-US" sz="2000" dirty="0"/>
              <a:t>$("#result").text( content );        </a:t>
            </a:r>
            <a:endParaRPr lang="en-US" sz="2000" dirty="0" smtClean="0"/>
          </a:p>
          <a:p>
            <a:r>
              <a:rPr lang="en-US" sz="2000" dirty="0" smtClean="0"/>
              <a:t>    </a:t>
            </a:r>
            <a:r>
              <a:rPr lang="en-US" sz="2000" dirty="0"/>
              <a:t>});         });     </a:t>
            </a:r>
            <a:endParaRPr lang="en-US" sz="2000" dirty="0" smtClean="0"/>
          </a:p>
          <a:p>
            <a:r>
              <a:rPr lang="en-US" sz="2000" dirty="0" smtClean="0"/>
              <a:t> </a:t>
            </a:r>
            <a:r>
              <a:rPr lang="en-US" sz="2000" dirty="0"/>
              <a:t>&lt;/script&gt;		    </a:t>
            </a:r>
            <a:endParaRPr lang="en-US" sz="2000" dirty="0" smtClean="0"/>
          </a:p>
          <a:p>
            <a:r>
              <a:rPr lang="en-US" sz="2000" dirty="0" smtClean="0"/>
              <a:t>  </a:t>
            </a:r>
            <a:r>
              <a:rPr lang="en-US" sz="2000" dirty="0"/>
              <a:t>&lt;style&gt;         </a:t>
            </a:r>
            <a:endParaRPr lang="en-US" sz="2000" dirty="0" smtClean="0"/>
          </a:p>
          <a:p>
            <a:r>
              <a:rPr lang="en-US" sz="2000" dirty="0" smtClean="0"/>
              <a:t>#</a:t>
            </a:r>
            <a:r>
              <a:rPr lang="en-US" sz="2000" dirty="0"/>
              <a:t>division{ margin:10px;padding:12px; border:2px solid #666; width:60px;}      </a:t>
            </a:r>
            <a:endParaRPr lang="en-US" sz="2000" dirty="0" smtClean="0"/>
          </a:p>
          <a:p>
            <a:r>
              <a:rPr lang="en-US" sz="2000" dirty="0" smtClean="0"/>
              <a:t>&lt;/</a:t>
            </a:r>
            <a:r>
              <a:rPr lang="en-US" sz="2000" dirty="0"/>
              <a:t>style&gt;  </a:t>
            </a:r>
            <a:endParaRPr lang="en-US" sz="2000" dirty="0" smtClean="0"/>
          </a:p>
          <a:p>
            <a:r>
              <a:rPr lang="en-US" sz="2000" dirty="0" smtClean="0"/>
              <a:t> </a:t>
            </a:r>
            <a:r>
              <a:rPr lang="en-US" sz="2000" dirty="0"/>
              <a:t>&lt;/head&gt;	 </a:t>
            </a:r>
            <a:endParaRPr lang="en-US" sz="2000" dirty="0" smtClean="0"/>
          </a:p>
          <a:p>
            <a:r>
              <a:rPr lang="en-US" sz="2000" dirty="0" smtClean="0"/>
              <a:t>  </a:t>
            </a:r>
            <a:r>
              <a:rPr lang="en-US" sz="2000" dirty="0"/>
              <a:t>&lt;body&gt;     </a:t>
            </a:r>
            <a:endParaRPr lang="en-US" sz="2000" dirty="0" smtClean="0"/>
          </a:p>
          <a:p>
            <a:r>
              <a:rPr lang="en-US" sz="2000" dirty="0" smtClean="0"/>
              <a:t> </a:t>
            </a:r>
            <a:r>
              <a:rPr lang="en-US" sz="2000" dirty="0"/>
              <a:t>&lt;p&gt;Click on the square below:&lt;/p&gt;    </a:t>
            </a:r>
            <a:endParaRPr lang="en-US" sz="2000" dirty="0" smtClean="0"/>
          </a:p>
          <a:p>
            <a:r>
              <a:rPr lang="en-US" sz="2000" dirty="0" smtClean="0"/>
              <a:t>  </a:t>
            </a:r>
            <a:r>
              <a:rPr lang="en-US" sz="2000" dirty="0"/>
              <a:t>&lt;span id = "result"&gt; &lt;/span&gt;		     </a:t>
            </a:r>
            <a:endParaRPr lang="en-US" sz="2000" dirty="0" smtClean="0"/>
          </a:p>
          <a:p>
            <a:r>
              <a:rPr lang="en-US" sz="2000" dirty="0" smtClean="0"/>
              <a:t> </a:t>
            </a:r>
            <a:r>
              <a:rPr lang="en-US" sz="2000" dirty="0"/>
              <a:t>&lt;div id = "division" style = "</a:t>
            </a:r>
            <a:r>
              <a:rPr lang="en-US" sz="2000" dirty="0" err="1"/>
              <a:t>background-color:blue</a:t>
            </a:r>
            <a:r>
              <a:rPr lang="en-US" sz="2000" dirty="0"/>
              <a:t>;"&gt;         This is Blue Square!!      </a:t>
            </a:r>
            <a:endParaRPr lang="en-US" sz="2000" dirty="0" smtClean="0"/>
          </a:p>
          <a:p>
            <a:r>
              <a:rPr lang="en-US" sz="2000" dirty="0" smtClean="0"/>
              <a:t>&lt;/</a:t>
            </a:r>
            <a:r>
              <a:rPr lang="en-US" sz="2000" dirty="0"/>
              <a:t>div&gt;   </a:t>
            </a:r>
            <a:endParaRPr lang="en-US" sz="2000" dirty="0" smtClean="0"/>
          </a:p>
          <a:p>
            <a:r>
              <a:rPr lang="en-US" sz="2000" dirty="0" smtClean="0"/>
              <a:t>&lt;/</a:t>
            </a:r>
            <a:r>
              <a:rPr lang="en-US" sz="2000" dirty="0"/>
              <a:t>body</a:t>
            </a:r>
            <a:r>
              <a:rPr lang="en-US" sz="2000" dirty="0" smtClean="0"/>
              <a:t>&gt;</a:t>
            </a:r>
          </a:p>
          <a:p>
            <a:r>
              <a:rPr lang="en-US" sz="2000" dirty="0" smtClean="0"/>
              <a:t>&lt;/html&gt;</a:t>
            </a:r>
            <a:endParaRPr lang="en-US" sz="2000" dirty="0"/>
          </a:p>
        </p:txBody>
      </p:sp>
    </p:spTree>
    <p:extLst>
      <p:ext uri="{BB962C8B-B14F-4D97-AF65-F5344CB8AC3E}">
        <p14:creationId xmlns:p14="http://schemas.microsoft.com/office/powerpoint/2010/main" xmlns="" val="207701857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43600"/>
          </a:xfrm>
        </p:spPr>
        <p:txBody>
          <a:bodyPr>
            <a:normAutofit fontScale="62500" lnSpcReduction="20000"/>
          </a:bodyPr>
          <a:lstStyle/>
          <a:p>
            <a:pPr marL="0" indent="0">
              <a:buNone/>
            </a:pPr>
            <a:r>
              <a:rPr lang="en-US" sz="3400" b="1" dirty="0"/>
              <a:t>DOM Element </a:t>
            </a:r>
            <a:r>
              <a:rPr lang="en-US" sz="3400" b="1" dirty="0" smtClean="0"/>
              <a:t>Replacement</a:t>
            </a:r>
            <a:r>
              <a:rPr lang="en-US" sz="2000" b="1" dirty="0" smtClean="0"/>
              <a:t>:</a:t>
            </a:r>
          </a:p>
          <a:p>
            <a:pPr marL="0" indent="0">
              <a:buNone/>
            </a:pPr>
            <a:r>
              <a:rPr lang="en-US" sz="2900" dirty="0" smtClean="0"/>
              <a:t>we  </a:t>
            </a:r>
            <a:r>
              <a:rPr lang="en-US" sz="2900" dirty="0"/>
              <a:t>can replace a complete DOM element with the specified HTML or DOM elements. The </a:t>
            </a:r>
            <a:r>
              <a:rPr lang="en-US" sz="2900" b="1" dirty="0" err="1"/>
              <a:t>replaceWith</a:t>
            </a:r>
            <a:r>
              <a:rPr lang="en-US" sz="2900" b="1" dirty="0"/>
              <a:t>( content )</a:t>
            </a:r>
            <a:r>
              <a:rPr lang="en-US" sz="2900" dirty="0"/>
              <a:t> method serves this purpose very well</a:t>
            </a:r>
            <a:r>
              <a:rPr lang="en-US" sz="2900" dirty="0" smtClean="0"/>
              <a:t>.</a:t>
            </a:r>
          </a:p>
          <a:p>
            <a:pPr marL="0" indent="0">
              <a:buNone/>
            </a:pPr>
            <a:endParaRPr lang="en-US" sz="2000" b="1" dirty="0" smtClean="0"/>
          </a:p>
          <a:p>
            <a:pPr marL="0" indent="0">
              <a:buNone/>
            </a:pPr>
            <a:r>
              <a:rPr lang="en-US" b="1" dirty="0" smtClean="0"/>
              <a:t>Syntax: </a:t>
            </a:r>
            <a:r>
              <a:rPr lang="en-US" b="1" dirty="0" err="1" smtClean="0"/>
              <a:t>selector.replaceWith</a:t>
            </a:r>
            <a:r>
              <a:rPr lang="en-US" b="1" dirty="0" smtClean="0"/>
              <a:t>(content)</a:t>
            </a:r>
          </a:p>
          <a:p>
            <a:pPr marL="0" indent="0">
              <a:buNone/>
            </a:pPr>
            <a:endParaRPr lang="en-US" sz="2000" b="1" dirty="0" smtClean="0"/>
          </a:p>
          <a:p>
            <a:pPr marL="0" indent="0">
              <a:buNone/>
            </a:pPr>
            <a:r>
              <a:rPr lang="en-US" sz="2000" b="1" dirty="0"/>
              <a:t>&lt;html</a:t>
            </a:r>
            <a:r>
              <a:rPr lang="en-US" sz="2000" b="1" dirty="0" smtClean="0"/>
              <a:t>&gt;</a:t>
            </a:r>
          </a:p>
          <a:p>
            <a:pPr marL="0" indent="0">
              <a:buNone/>
            </a:pPr>
            <a:r>
              <a:rPr lang="en-US" sz="2000" b="1" dirty="0" smtClean="0"/>
              <a:t>   </a:t>
            </a:r>
            <a:r>
              <a:rPr lang="en-US" sz="2000" b="1" dirty="0"/>
              <a:t>&lt;head&gt;   </a:t>
            </a:r>
            <a:endParaRPr lang="en-US" sz="2000" b="1" dirty="0" smtClean="0"/>
          </a:p>
          <a:p>
            <a:pPr marL="0" indent="0">
              <a:buNone/>
            </a:pPr>
            <a:r>
              <a:rPr lang="en-US" sz="2000" b="1" dirty="0" smtClean="0"/>
              <a:t>   </a:t>
            </a:r>
            <a:r>
              <a:rPr lang="en-US" sz="2000" b="1" dirty="0"/>
              <a:t>&lt;title&gt;The </a:t>
            </a:r>
            <a:r>
              <a:rPr lang="en-US" sz="2000" b="1" dirty="0" err="1"/>
              <a:t>jQuery</a:t>
            </a:r>
            <a:r>
              <a:rPr lang="en-US" sz="2000" b="1" dirty="0"/>
              <a:t> Example&lt;/title&gt;   </a:t>
            </a:r>
            <a:endParaRPr lang="en-US" sz="2000" b="1" dirty="0" smtClean="0"/>
          </a:p>
          <a:p>
            <a:pPr marL="0" indent="0">
              <a:buNone/>
            </a:pPr>
            <a:r>
              <a:rPr lang="en-US" sz="2000" b="1" dirty="0" smtClean="0"/>
              <a:t>   </a:t>
            </a:r>
            <a:r>
              <a:rPr lang="en-US" sz="2000" b="1" dirty="0"/>
              <a:t>&lt;script type = "text/</a:t>
            </a:r>
            <a:r>
              <a:rPr lang="en-US" sz="2000" b="1" dirty="0" err="1"/>
              <a:t>javascript</a:t>
            </a:r>
            <a:r>
              <a:rPr lang="en-US" sz="2000" b="1" dirty="0"/>
              <a:t>" </a:t>
            </a:r>
            <a:r>
              <a:rPr lang="en-US" sz="2000" b="1" dirty="0" smtClean="0"/>
              <a:t>   </a:t>
            </a:r>
            <a:r>
              <a:rPr lang="en-US" sz="2000" b="1" dirty="0" err="1"/>
              <a:t>src</a:t>
            </a:r>
            <a:r>
              <a:rPr lang="en-US" sz="2000" b="1" dirty="0"/>
              <a:t> = "https://ajax.googleapis.com/</a:t>
            </a:r>
            <a:r>
              <a:rPr lang="en-US" sz="2000" b="1" dirty="0" err="1"/>
              <a:t>ajax</a:t>
            </a:r>
            <a:r>
              <a:rPr lang="en-US" sz="2000" b="1" dirty="0"/>
              <a:t>/libs/</a:t>
            </a:r>
            <a:r>
              <a:rPr lang="en-US" sz="2000" b="1" dirty="0" err="1"/>
              <a:t>jquery</a:t>
            </a:r>
            <a:r>
              <a:rPr lang="en-US" sz="2000" b="1" dirty="0"/>
              <a:t>/2.1.3/jquery.min.js"&gt;      &lt;/script&gt;		     </a:t>
            </a:r>
            <a:endParaRPr lang="en-US" sz="2000" b="1" dirty="0" smtClean="0"/>
          </a:p>
          <a:p>
            <a:pPr marL="0" indent="0">
              <a:buNone/>
            </a:pPr>
            <a:r>
              <a:rPr lang="en-US" sz="2000" b="1" dirty="0" smtClean="0"/>
              <a:t> </a:t>
            </a:r>
            <a:r>
              <a:rPr lang="en-US" sz="2000" b="1" dirty="0"/>
              <a:t>&lt;script type = "text/</a:t>
            </a:r>
            <a:r>
              <a:rPr lang="en-US" sz="2000" b="1" dirty="0" err="1"/>
              <a:t>javascript</a:t>
            </a:r>
            <a:r>
              <a:rPr lang="en-US" sz="2000" b="1" dirty="0"/>
              <a:t>" language = "</a:t>
            </a:r>
            <a:r>
              <a:rPr lang="en-US" sz="2000" b="1" dirty="0" err="1"/>
              <a:t>javascript</a:t>
            </a:r>
            <a:r>
              <a:rPr lang="en-US" sz="2000" b="1" dirty="0"/>
              <a:t>"&gt;         $(document).ready(function() {         </a:t>
            </a:r>
            <a:endParaRPr lang="en-US" sz="2000" b="1" dirty="0" smtClean="0"/>
          </a:p>
          <a:p>
            <a:pPr marL="0" indent="0">
              <a:buNone/>
            </a:pPr>
            <a:r>
              <a:rPr lang="en-US" sz="2000" b="1" dirty="0" smtClean="0"/>
              <a:t>   </a:t>
            </a:r>
            <a:r>
              <a:rPr lang="en-US" sz="2000" b="1" dirty="0"/>
              <a:t>$("div").click(function () {              </a:t>
            </a:r>
            <a:endParaRPr lang="en-US" sz="2000" b="1" dirty="0" smtClean="0"/>
          </a:p>
          <a:p>
            <a:pPr marL="0" indent="0">
              <a:buNone/>
            </a:pPr>
            <a:r>
              <a:rPr lang="en-US" sz="2000" b="1" dirty="0" smtClean="0"/>
              <a:t> </a:t>
            </a:r>
            <a:r>
              <a:rPr lang="en-US" sz="2000" b="1" dirty="0"/>
              <a:t>$(this).</a:t>
            </a:r>
            <a:r>
              <a:rPr lang="en-US" sz="2000" b="1" dirty="0" err="1"/>
              <a:t>replaceWith</a:t>
            </a:r>
            <a:r>
              <a:rPr lang="en-US" sz="2000" b="1" dirty="0"/>
              <a:t>("&lt;h1&gt;</a:t>
            </a:r>
            <a:r>
              <a:rPr lang="en-US" sz="2000" b="1" dirty="0" err="1"/>
              <a:t>JQuery</a:t>
            </a:r>
            <a:r>
              <a:rPr lang="en-US" sz="2000" b="1" dirty="0"/>
              <a:t> is Great&lt;/h1&gt;");       </a:t>
            </a:r>
            <a:endParaRPr lang="en-US" sz="2000" b="1" dirty="0" smtClean="0"/>
          </a:p>
          <a:p>
            <a:pPr marL="0" indent="0">
              <a:buNone/>
            </a:pPr>
            <a:r>
              <a:rPr lang="en-US" sz="2000" b="1" dirty="0" smtClean="0"/>
              <a:t>     </a:t>
            </a:r>
            <a:r>
              <a:rPr lang="en-US" sz="2000" b="1" dirty="0"/>
              <a:t>});         });    </a:t>
            </a:r>
            <a:endParaRPr lang="en-US" sz="2000" b="1" dirty="0" smtClean="0"/>
          </a:p>
          <a:p>
            <a:pPr marL="0" indent="0">
              <a:buNone/>
            </a:pPr>
            <a:r>
              <a:rPr lang="en-US" sz="2000" b="1" dirty="0" smtClean="0"/>
              <a:t>  </a:t>
            </a:r>
            <a:r>
              <a:rPr lang="en-US" sz="2000" b="1" dirty="0"/>
              <a:t>&lt;/script&gt;		   </a:t>
            </a:r>
            <a:endParaRPr lang="en-US" sz="2000" b="1" dirty="0" smtClean="0"/>
          </a:p>
          <a:p>
            <a:pPr marL="0" indent="0">
              <a:buNone/>
            </a:pPr>
            <a:r>
              <a:rPr lang="en-US" sz="2000" b="1" dirty="0" smtClean="0"/>
              <a:t>   </a:t>
            </a:r>
            <a:r>
              <a:rPr lang="en-US" sz="2000" b="1" dirty="0"/>
              <a:t>&lt;style&gt;        </a:t>
            </a:r>
            <a:endParaRPr lang="en-US" sz="2000" b="1" dirty="0" smtClean="0"/>
          </a:p>
          <a:p>
            <a:pPr marL="0" indent="0">
              <a:buNone/>
            </a:pPr>
            <a:r>
              <a:rPr lang="en-US" sz="2000" b="1" dirty="0" smtClean="0"/>
              <a:t> </a:t>
            </a:r>
            <a:r>
              <a:rPr lang="en-US" sz="2000" b="1" dirty="0"/>
              <a:t>#division{ margin:10px;padding:12px; border:2px solid #666; width:60px;}    </a:t>
            </a:r>
            <a:endParaRPr lang="en-US" sz="2000" b="1" dirty="0" smtClean="0"/>
          </a:p>
          <a:p>
            <a:pPr marL="0" indent="0">
              <a:buNone/>
            </a:pPr>
            <a:r>
              <a:rPr lang="en-US" sz="2000" b="1" dirty="0" smtClean="0"/>
              <a:t>  </a:t>
            </a:r>
            <a:r>
              <a:rPr lang="en-US" sz="2000" b="1" dirty="0"/>
              <a:t>&lt;/style&gt;  </a:t>
            </a:r>
            <a:endParaRPr lang="en-US" sz="2000" b="1" dirty="0" smtClean="0"/>
          </a:p>
          <a:p>
            <a:pPr marL="0" indent="0">
              <a:buNone/>
            </a:pPr>
            <a:r>
              <a:rPr lang="en-US" sz="2000" b="1" dirty="0" smtClean="0"/>
              <a:t> </a:t>
            </a:r>
            <a:r>
              <a:rPr lang="en-US" sz="2000" b="1" dirty="0"/>
              <a:t>&lt;/head&gt;	 </a:t>
            </a:r>
            <a:endParaRPr lang="en-US" sz="2000" b="1" dirty="0" smtClean="0"/>
          </a:p>
          <a:p>
            <a:pPr marL="0" indent="0">
              <a:buNone/>
            </a:pPr>
            <a:r>
              <a:rPr lang="en-US" sz="2000" b="1" dirty="0" smtClean="0"/>
              <a:t>  </a:t>
            </a:r>
            <a:r>
              <a:rPr lang="en-US" sz="2000" b="1" dirty="0"/>
              <a:t>&lt;body&gt;     </a:t>
            </a:r>
            <a:endParaRPr lang="en-US" sz="2000" b="1" dirty="0" smtClean="0"/>
          </a:p>
          <a:p>
            <a:pPr marL="0" indent="0">
              <a:buNone/>
            </a:pPr>
            <a:r>
              <a:rPr lang="en-US" sz="2000" b="1" dirty="0" smtClean="0"/>
              <a:t> </a:t>
            </a:r>
            <a:r>
              <a:rPr lang="en-US" sz="2000" b="1" dirty="0"/>
              <a:t>&lt;p&gt;Click on the square below:&lt;/p&gt;    </a:t>
            </a:r>
            <a:endParaRPr lang="en-US" sz="2000" b="1" dirty="0" smtClean="0"/>
          </a:p>
          <a:p>
            <a:pPr marL="0" indent="0">
              <a:buNone/>
            </a:pPr>
            <a:r>
              <a:rPr lang="en-US" sz="2000" b="1" dirty="0" smtClean="0"/>
              <a:t>  </a:t>
            </a:r>
            <a:r>
              <a:rPr lang="en-US" sz="2000" b="1" dirty="0"/>
              <a:t>&lt;span id = "result"&gt; &lt;/span&gt;		    </a:t>
            </a:r>
            <a:endParaRPr lang="en-US" sz="2000" b="1" dirty="0" smtClean="0"/>
          </a:p>
          <a:p>
            <a:pPr marL="0" indent="0">
              <a:buNone/>
            </a:pPr>
            <a:r>
              <a:rPr lang="en-US" sz="2000" b="1" dirty="0" smtClean="0"/>
              <a:t>  </a:t>
            </a:r>
            <a:r>
              <a:rPr lang="en-US" sz="2000" b="1" dirty="0"/>
              <a:t>&lt;div id = "division" style = "</a:t>
            </a:r>
            <a:r>
              <a:rPr lang="en-US" sz="2000" b="1" dirty="0" err="1"/>
              <a:t>background-color:blue</a:t>
            </a:r>
            <a:r>
              <a:rPr lang="en-US" sz="2000" b="1" dirty="0"/>
              <a:t>;"&gt; </a:t>
            </a:r>
            <a:r>
              <a:rPr lang="en-US" sz="2000" b="1" dirty="0" smtClean="0"/>
              <a:t> </a:t>
            </a:r>
            <a:r>
              <a:rPr lang="en-US" sz="2000" b="1" dirty="0"/>
              <a:t>This is Blue Square!!    </a:t>
            </a:r>
            <a:endParaRPr lang="en-US" sz="2000" b="1" dirty="0" smtClean="0"/>
          </a:p>
          <a:p>
            <a:pPr marL="0" indent="0">
              <a:buNone/>
            </a:pPr>
            <a:r>
              <a:rPr lang="en-US" sz="2000" b="1" dirty="0" smtClean="0"/>
              <a:t>  </a:t>
            </a:r>
            <a:r>
              <a:rPr lang="en-US" sz="2000" b="1" dirty="0"/>
              <a:t>&lt;/div&gt;  </a:t>
            </a:r>
            <a:endParaRPr lang="en-US" sz="2000" b="1" dirty="0" smtClean="0"/>
          </a:p>
          <a:p>
            <a:pPr marL="0" indent="0">
              <a:buNone/>
            </a:pPr>
            <a:r>
              <a:rPr lang="en-US" sz="2000" b="1" dirty="0" smtClean="0"/>
              <a:t> </a:t>
            </a:r>
            <a:r>
              <a:rPr lang="en-US" sz="2000" b="1" dirty="0"/>
              <a:t>&lt;/body</a:t>
            </a:r>
            <a:r>
              <a:rPr lang="en-US" sz="2000" b="1" dirty="0" smtClean="0"/>
              <a:t>&gt;</a:t>
            </a:r>
          </a:p>
          <a:p>
            <a:pPr marL="0" indent="0">
              <a:buNone/>
            </a:pPr>
            <a:r>
              <a:rPr lang="en-US" sz="2000" b="1" dirty="0" smtClean="0"/>
              <a:t>&lt;/</a:t>
            </a:r>
            <a:r>
              <a:rPr lang="en-US" sz="2000" b="1" dirty="0"/>
              <a:t>html&gt;</a:t>
            </a:r>
            <a:endParaRPr lang="en-US" sz="2000" b="1" dirty="0" smtClean="0"/>
          </a:p>
          <a:p>
            <a:pPr marL="0" indent="0">
              <a:buNone/>
            </a:pPr>
            <a:endParaRPr lang="en-US" sz="2000" b="1" dirty="0" smtClean="0"/>
          </a:p>
          <a:p>
            <a:pPr marL="0" indent="0">
              <a:buNone/>
            </a:pPr>
            <a:endParaRPr lang="en-US" sz="2000" b="1" dirty="0"/>
          </a:p>
        </p:txBody>
      </p:sp>
    </p:spTree>
    <p:extLst>
      <p:ext uri="{BB962C8B-B14F-4D97-AF65-F5344CB8AC3E}">
        <p14:creationId xmlns:p14="http://schemas.microsoft.com/office/powerpoint/2010/main" xmlns="" val="429116179"/>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562600"/>
          </a:xfrm>
        </p:spPr>
        <p:txBody>
          <a:bodyPr/>
          <a:lstStyle/>
          <a:p>
            <a:r>
              <a:rPr lang="en-US" sz="2800" b="1" dirty="0"/>
              <a:t>Removing DOM </a:t>
            </a:r>
            <a:r>
              <a:rPr lang="en-US" sz="2800" b="1" dirty="0" err="1" smtClean="0"/>
              <a:t>Elements:</a:t>
            </a:r>
            <a:r>
              <a:rPr lang="en-US" sz="2800" dirty="0" err="1"/>
              <a:t>There</a:t>
            </a:r>
            <a:r>
              <a:rPr lang="en-US" sz="2800" dirty="0"/>
              <a:t> may be a situation when you would like to remove one or more DOM elements from the document. </a:t>
            </a:r>
            <a:r>
              <a:rPr lang="en-US" sz="2800" dirty="0" err="1"/>
              <a:t>JQuery</a:t>
            </a:r>
            <a:r>
              <a:rPr lang="en-US" sz="2800" dirty="0"/>
              <a:t> provides two methods to handle the situation.</a:t>
            </a:r>
          </a:p>
          <a:p>
            <a:r>
              <a:rPr lang="en-US" sz="2800" dirty="0"/>
              <a:t>The </a:t>
            </a:r>
            <a:r>
              <a:rPr lang="en-US" sz="2800" b="1" dirty="0"/>
              <a:t>empty( )</a:t>
            </a:r>
            <a:r>
              <a:rPr lang="en-US" sz="2800" dirty="0"/>
              <a:t> method remove all child nodes from the set of matched elements where as the method </a:t>
            </a:r>
            <a:r>
              <a:rPr lang="en-US" sz="2800" b="1" dirty="0"/>
              <a:t>remove( </a:t>
            </a:r>
            <a:r>
              <a:rPr lang="en-US" sz="2800" b="1" dirty="0" err="1"/>
              <a:t>expr</a:t>
            </a:r>
            <a:r>
              <a:rPr lang="en-US" sz="2800" b="1" dirty="0"/>
              <a:t> )</a:t>
            </a:r>
            <a:r>
              <a:rPr lang="en-US" sz="2800" dirty="0"/>
              <a:t> method removes all matched elements from the DOM</a:t>
            </a:r>
            <a:r>
              <a:rPr lang="en-US" sz="2800" dirty="0" smtClean="0"/>
              <a:t>.</a:t>
            </a:r>
          </a:p>
          <a:p>
            <a:r>
              <a:rPr lang="en-US" sz="2800" b="1" dirty="0" smtClean="0"/>
              <a:t>Syntax: </a:t>
            </a:r>
            <a:r>
              <a:rPr lang="en-US" sz="2800" b="1" dirty="0" err="1" smtClean="0"/>
              <a:t>selector.remove</a:t>
            </a:r>
            <a:r>
              <a:rPr lang="en-US" sz="2800" b="1" dirty="0" smtClean="0"/>
              <a:t>([</a:t>
            </a:r>
            <a:r>
              <a:rPr lang="en-US" sz="2800" b="1" dirty="0" err="1" smtClean="0"/>
              <a:t>expr</a:t>
            </a:r>
            <a:r>
              <a:rPr lang="en-US" sz="2800" b="1" dirty="0" smtClean="0"/>
              <a:t>])  or </a:t>
            </a:r>
            <a:r>
              <a:rPr lang="en-US" sz="2800" b="1" dirty="0" err="1" smtClean="0"/>
              <a:t>selector.empty</a:t>
            </a:r>
            <a:r>
              <a:rPr lang="en-US" sz="2800" b="1" dirty="0" smtClean="0"/>
              <a:t>()</a:t>
            </a:r>
          </a:p>
          <a:p>
            <a:r>
              <a:rPr lang="en-US" sz="2800" dirty="0" smtClean="0"/>
              <a:t>We can </a:t>
            </a:r>
            <a:r>
              <a:rPr lang="en-US" sz="2800" dirty="0"/>
              <a:t>pass optional parameter </a:t>
            </a:r>
            <a:r>
              <a:rPr lang="en-US" sz="2800" i="1" dirty="0" err="1"/>
              <a:t>expr</a:t>
            </a:r>
            <a:r>
              <a:rPr lang="en-US" sz="2800" dirty="0"/>
              <a:t> to filter the set of elements to be removed.</a:t>
            </a:r>
            <a:endParaRPr lang="en-US" sz="2800" b="1" dirty="0"/>
          </a:p>
          <a:p>
            <a:pPr marL="0" indent="0">
              <a:buNone/>
            </a:pPr>
            <a:endParaRPr lang="en-US" sz="2800" b="1" dirty="0"/>
          </a:p>
          <a:p>
            <a:pPr marL="0" indent="0">
              <a:buNone/>
            </a:pPr>
            <a:endParaRPr lang="en-US" dirty="0"/>
          </a:p>
        </p:txBody>
      </p:sp>
    </p:spTree>
    <p:extLst>
      <p:ext uri="{BB962C8B-B14F-4D97-AF65-F5344CB8AC3E}">
        <p14:creationId xmlns:p14="http://schemas.microsoft.com/office/powerpoint/2010/main" xmlns="" val="2273234871"/>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14400"/>
            <a:ext cx="8229600" cy="5791200"/>
          </a:xfrm>
        </p:spPr>
        <p:txBody>
          <a:bodyPr>
            <a:normAutofit fontScale="55000" lnSpcReduction="20000"/>
          </a:bodyPr>
          <a:lstStyle/>
          <a:p>
            <a:r>
              <a:rPr lang="en-US" dirty="0"/>
              <a:t>&lt;html&gt; </a:t>
            </a:r>
            <a:endParaRPr lang="en-US" dirty="0" smtClean="0"/>
          </a:p>
          <a:p>
            <a:r>
              <a:rPr lang="en-US" dirty="0" smtClean="0"/>
              <a:t>  </a:t>
            </a:r>
            <a:r>
              <a:rPr lang="en-US" dirty="0"/>
              <a:t>&lt;head&gt;   </a:t>
            </a:r>
            <a:endParaRPr lang="en-US" dirty="0" smtClean="0"/>
          </a:p>
          <a:p>
            <a:r>
              <a:rPr lang="en-US" dirty="0" smtClean="0"/>
              <a:t>   </a:t>
            </a:r>
            <a:r>
              <a:rPr lang="en-US" dirty="0"/>
              <a:t>&lt;title&gt;The </a:t>
            </a:r>
            <a:r>
              <a:rPr lang="en-US" dirty="0" err="1"/>
              <a:t>jQuery</a:t>
            </a:r>
            <a:r>
              <a:rPr lang="en-US" dirty="0"/>
              <a:t> Example&lt;/title&gt;    </a:t>
            </a:r>
            <a:endParaRPr lang="en-US" dirty="0" smtClean="0"/>
          </a:p>
          <a:p>
            <a:r>
              <a:rPr lang="en-US" dirty="0" smtClean="0"/>
              <a:t>  </a:t>
            </a:r>
            <a:r>
              <a:rPr lang="en-US" dirty="0"/>
              <a:t>&lt;script type = "text/</a:t>
            </a:r>
            <a:r>
              <a:rPr lang="en-US" dirty="0" err="1"/>
              <a:t>javascript</a:t>
            </a:r>
            <a:r>
              <a:rPr lang="en-US" dirty="0"/>
              <a:t>"    </a:t>
            </a:r>
            <a:r>
              <a:rPr lang="en-US" dirty="0" smtClean="0"/>
              <a:t>  </a:t>
            </a:r>
            <a:r>
              <a:rPr lang="en-US" dirty="0" err="1"/>
              <a:t>src</a:t>
            </a:r>
            <a:r>
              <a:rPr lang="en-US" dirty="0"/>
              <a:t> = "https://ajax.googleapis.com/</a:t>
            </a:r>
            <a:r>
              <a:rPr lang="en-US" dirty="0" err="1"/>
              <a:t>ajax</a:t>
            </a:r>
            <a:r>
              <a:rPr lang="en-US" dirty="0"/>
              <a:t>/libs/</a:t>
            </a:r>
            <a:r>
              <a:rPr lang="en-US" dirty="0" err="1"/>
              <a:t>jquery</a:t>
            </a:r>
            <a:r>
              <a:rPr lang="en-US" dirty="0"/>
              <a:t>/2.1.3/jquery.min.js"&gt;    </a:t>
            </a:r>
            <a:endParaRPr lang="en-US" dirty="0" smtClean="0"/>
          </a:p>
          <a:p>
            <a:r>
              <a:rPr lang="en-US" dirty="0" smtClean="0"/>
              <a:t>  </a:t>
            </a:r>
            <a:r>
              <a:rPr lang="en-US" dirty="0"/>
              <a:t>&lt;/script&gt;		    </a:t>
            </a:r>
            <a:endParaRPr lang="en-US" dirty="0" smtClean="0"/>
          </a:p>
          <a:p>
            <a:r>
              <a:rPr lang="en-US" dirty="0" smtClean="0"/>
              <a:t>  </a:t>
            </a:r>
            <a:r>
              <a:rPr lang="en-US" dirty="0"/>
              <a:t>&lt;script type = "text/</a:t>
            </a:r>
            <a:r>
              <a:rPr lang="en-US" dirty="0" err="1"/>
              <a:t>javascript</a:t>
            </a:r>
            <a:r>
              <a:rPr lang="en-US" dirty="0"/>
              <a:t>" language = "</a:t>
            </a:r>
            <a:r>
              <a:rPr lang="en-US" dirty="0" err="1"/>
              <a:t>javascript</a:t>
            </a:r>
            <a:r>
              <a:rPr lang="en-US" dirty="0"/>
              <a:t>"&gt;         $(document).ready(function() {  </a:t>
            </a:r>
            <a:endParaRPr lang="en-US" dirty="0" smtClean="0"/>
          </a:p>
          <a:p>
            <a:r>
              <a:rPr lang="en-US" dirty="0" smtClean="0"/>
              <a:t>          </a:t>
            </a:r>
            <a:r>
              <a:rPr lang="en-US" dirty="0"/>
              <a:t>$("div").click(function () {              </a:t>
            </a:r>
            <a:endParaRPr lang="en-US" dirty="0" smtClean="0"/>
          </a:p>
          <a:p>
            <a:r>
              <a:rPr lang="en-US" dirty="0" smtClean="0"/>
              <a:t> </a:t>
            </a:r>
            <a:r>
              <a:rPr lang="en-US" dirty="0"/>
              <a:t>$(this).remove( );          </a:t>
            </a:r>
            <a:endParaRPr lang="en-US" dirty="0" smtClean="0"/>
          </a:p>
          <a:p>
            <a:r>
              <a:rPr lang="en-US" dirty="0" smtClean="0"/>
              <a:t>  </a:t>
            </a:r>
            <a:r>
              <a:rPr lang="en-US" dirty="0"/>
              <a:t>});         });   </a:t>
            </a:r>
            <a:endParaRPr lang="en-US" dirty="0" smtClean="0"/>
          </a:p>
          <a:p>
            <a:r>
              <a:rPr lang="en-US" dirty="0" smtClean="0"/>
              <a:t>   </a:t>
            </a:r>
            <a:r>
              <a:rPr lang="en-US" dirty="0"/>
              <a:t>&lt;/script&gt;		     </a:t>
            </a:r>
            <a:endParaRPr lang="en-US" dirty="0" smtClean="0"/>
          </a:p>
          <a:p>
            <a:r>
              <a:rPr lang="en-US" dirty="0" smtClean="0"/>
              <a:t> </a:t>
            </a:r>
            <a:r>
              <a:rPr lang="en-US" dirty="0"/>
              <a:t>&lt;style&gt;         </a:t>
            </a:r>
            <a:endParaRPr lang="en-US" dirty="0" smtClean="0"/>
          </a:p>
          <a:p>
            <a:r>
              <a:rPr lang="en-US" dirty="0" smtClean="0"/>
              <a:t>.</a:t>
            </a:r>
            <a:r>
              <a:rPr lang="en-US" dirty="0"/>
              <a:t>div{ margin:10px;padding:12px; border:2px solid #666; width:60px;}      &lt;/style&gt;  </a:t>
            </a:r>
            <a:endParaRPr lang="en-US" dirty="0" smtClean="0"/>
          </a:p>
          <a:p>
            <a:r>
              <a:rPr lang="en-US" dirty="0" smtClean="0"/>
              <a:t> </a:t>
            </a:r>
            <a:r>
              <a:rPr lang="en-US" dirty="0"/>
              <a:t>&lt;/head&gt;	</a:t>
            </a:r>
            <a:endParaRPr lang="en-US" dirty="0" smtClean="0"/>
          </a:p>
          <a:p>
            <a:r>
              <a:rPr lang="en-US" dirty="0" smtClean="0"/>
              <a:t>   </a:t>
            </a:r>
            <a:r>
              <a:rPr lang="en-US" dirty="0"/>
              <a:t>&lt;body&gt;   </a:t>
            </a:r>
            <a:endParaRPr lang="en-US" dirty="0" smtClean="0"/>
          </a:p>
          <a:p>
            <a:r>
              <a:rPr lang="en-US" dirty="0" smtClean="0"/>
              <a:t>   </a:t>
            </a:r>
            <a:r>
              <a:rPr lang="en-US" dirty="0"/>
              <a:t>&lt;p&gt;Click on any square below:&lt;/p&gt;  </a:t>
            </a:r>
            <a:endParaRPr lang="en-US" dirty="0" smtClean="0"/>
          </a:p>
          <a:p>
            <a:r>
              <a:rPr lang="en-US" dirty="0" smtClean="0"/>
              <a:t>    </a:t>
            </a:r>
            <a:r>
              <a:rPr lang="en-US" dirty="0"/>
              <a:t>&lt;span id = "result"&gt; &lt;/span&gt;		 </a:t>
            </a:r>
            <a:endParaRPr lang="en-US" dirty="0" smtClean="0"/>
          </a:p>
          <a:p>
            <a:r>
              <a:rPr lang="en-US" dirty="0" smtClean="0"/>
              <a:t>     </a:t>
            </a:r>
            <a:r>
              <a:rPr lang="en-US" dirty="0"/>
              <a:t>&lt;div class = "div" style = "</a:t>
            </a:r>
            <a:r>
              <a:rPr lang="en-US" dirty="0" err="1"/>
              <a:t>background-color:blue</a:t>
            </a:r>
            <a:r>
              <a:rPr lang="en-US" dirty="0" smtClean="0"/>
              <a:t>;"&gt;</a:t>
            </a:r>
          </a:p>
          <a:p>
            <a:r>
              <a:rPr lang="en-US" dirty="0" smtClean="0"/>
              <a:t>&lt;/</a:t>
            </a:r>
            <a:r>
              <a:rPr lang="en-US" dirty="0"/>
              <a:t>div&gt;      </a:t>
            </a:r>
            <a:endParaRPr lang="en-US" dirty="0" smtClean="0"/>
          </a:p>
          <a:p>
            <a:r>
              <a:rPr lang="en-US" dirty="0" smtClean="0"/>
              <a:t>&lt;</a:t>
            </a:r>
            <a:r>
              <a:rPr lang="en-US" dirty="0"/>
              <a:t>div class = "div" style = "</a:t>
            </a:r>
            <a:r>
              <a:rPr lang="en-US" dirty="0" err="1"/>
              <a:t>background-color:green</a:t>
            </a:r>
            <a:r>
              <a:rPr lang="en-US" dirty="0" smtClean="0"/>
              <a:t>;"&gt;</a:t>
            </a:r>
          </a:p>
          <a:p>
            <a:r>
              <a:rPr lang="en-US" dirty="0" smtClean="0"/>
              <a:t>&lt;/</a:t>
            </a:r>
            <a:r>
              <a:rPr lang="en-US" dirty="0"/>
              <a:t>div&gt;    </a:t>
            </a:r>
            <a:endParaRPr lang="en-US" dirty="0" smtClean="0"/>
          </a:p>
          <a:p>
            <a:r>
              <a:rPr lang="en-US" dirty="0" smtClean="0"/>
              <a:t>  </a:t>
            </a:r>
            <a:r>
              <a:rPr lang="en-US" dirty="0"/>
              <a:t>&lt;div class = "div" style = "</a:t>
            </a:r>
            <a:r>
              <a:rPr lang="en-US" dirty="0" err="1"/>
              <a:t>background-color:red</a:t>
            </a:r>
            <a:r>
              <a:rPr lang="en-US" dirty="0" smtClean="0"/>
              <a:t>;"&gt;</a:t>
            </a:r>
          </a:p>
          <a:p>
            <a:r>
              <a:rPr lang="en-US" dirty="0" smtClean="0"/>
              <a:t>&lt;/</a:t>
            </a:r>
            <a:r>
              <a:rPr lang="en-US" dirty="0"/>
              <a:t>div&gt;   </a:t>
            </a:r>
            <a:endParaRPr lang="en-US" dirty="0" smtClean="0"/>
          </a:p>
          <a:p>
            <a:r>
              <a:rPr lang="en-US" dirty="0" smtClean="0"/>
              <a:t>&lt;/</a:t>
            </a:r>
            <a:r>
              <a:rPr lang="en-US" dirty="0"/>
              <a:t>body</a:t>
            </a:r>
            <a:r>
              <a:rPr lang="en-US" dirty="0" smtClean="0"/>
              <a:t>&gt;</a:t>
            </a:r>
          </a:p>
          <a:p>
            <a:endParaRPr lang="en-US" dirty="0"/>
          </a:p>
          <a:p>
            <a:r>
              <a:rPr lang="en-US" dirty="0" smtClean="0"/>
              <a:t>&lt;/</a:t>
            </a:r>
            <a:r>
              <a:rPr lang="en-US" dirty="0"/>
              <a:t>html&gt;</a:t>
            </a:r>
          </a:p>
        </p:txBody>
      </p:sp>
    </p:spTree>
    <p:extLst>
      <p:ext uri="{BB962C8B-B14F-4D97-AF65-F5344CB8AC3E}">
        <p14:creationId xmlns:p14="http://schemas.microsoft.com/office/powerpoint/2010/main" xmlns="" val="2747351487"/>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635" y="411480"/>
            <a:ext cx="8229600" cy="502920"/>
          </a:xfrm>
        </p:spPr>
        <p:txBody>
          <a:bodyPr>
            <a:normAutofit fontScale="90000"/>
          </a:bodyPr>
          <a:lstStyle/>
          <a:p>
            <a:pPr algn="ctr"/>
            <a:r>
              <a:rPr lang="en-US" sz="3200" dirty="0" err="1"/>
              <a:t>jQuery</a:t>
            </a:r>
            <a:r>
              <a:rPr lang="en-US" sz="3200" dirty="0"/>
              <a:t> </a:t>
            </a:r>
            <a:r>
              <a:rPr lang="en-US" sz="3200" dirty="0" smtClean="0"/>
              <a:t>Effects &amp;Animations</a:t>
            </a:r>
            <a:r>
              <a:rPr lang="en-US" sz="3200" dirty="0"/>
              <a:t/>
            </a:r>
            <a:br>
              <a:rPr lang="en-US" sz="3200" dirty="0"/>
            </a:br>
            <a:endParaRPr lang="en-US" sz="3200" dirty="0"/>
          </a:p>
        </p:txBody>
      </p:sp>
      <p:sp>
        <p:nvSpPr>
          <p:cNvPr id="3" name="Content Placeholder 2"/>
          <p:cNvSpPr>
            <a:spLocks noGrp="1"/>
          </p:cNvSpPr>
          <p:nvPr>
            <p:ph idx="1"/>
          </p:nvPr>
        </p:nvSpPr>
        <p:spPr>
          <a:xfrm>
            <a:off x="457200" y="914400"/>
            <a:ext cx="8229600" cy="5410200"/>
          </a:xfrm>
        </p:spPr>
        <p:txBody>
          <a:bodyPr/>
          <a:lstStyle/>
          <a:p>
            <a:pPr marL="0" indent="0">
              <a:buNone/>
            </a:pPr>
            <a:endParaRPr lang="en-US" b="1" dirty="0" smtClean="0"/>
          </a:p>
          <a:p>
            <a:pPr marL="0" indent="0" algn="ctr">
              <a:buNone/>
            </a:pPr>
            <a:r>
              <a:rPr lang="en-US" b="1" dirty="0" err="1" smtClean="0"/>
              <a:t>JQuery</a:t>
            </a:r>
            <a:r>
              <a:rPr lang="en-US" b="1" dirty="0" smtClean="0"/>
              <a:t> Effects:</a:t>
            </a:r>
            <a:endParaRPr lang="en-US" b="1" dirty="0"/>
          </a:p>
          <a:p>
            <a:pPr marL="0" indent="0">
              <a:buNone/>
            </a:pPr>
            <a:r>
              <a:rPr lang="en-US" b="1" dirty="0" err="1" smtClean="0"/>
              <a:t>jQuery</a:t>
            </a:r>
            <a:r>
              <a:rPr lang="en-US" b="1" dirty="0" smtClean="0"/>
              <a:t> </a:t>
            </a:r>
            <a:r>
              <a:rPr lang="en-US" b="1" dirty="0"/>
              <a:t>hide() and show</a:t>
            </a:r>
            <a:r>
              <a:rPr lang="en-US" b="1" dirty="0" smtClean="0"/>
              <a:t>(): </a:t>
            </a:r>
            <a:r>
              <a:rPr lang="en-US" sz="2000" dirty="0" smtClean="0"/>
              <a:t>With </a:t>
            </a:r>
            <a:r>
              <a:rPr lang="en-US" sz="2000" dirty="0" err="1" smtClean="0"/>
              <a:t>jQuery,we</a:t>
            </a:r>
            <a:r>
              <a:rPr lang="en-US" sz="2000" dirty="0" smtClean="0"/>
              <a:t> can hide and show HTML elements with the hide() and show() methods.</a:t>
            </a:r>
          </a:p>
          <a:p>
            <a:pPr marL="0" indent="0">
              <a:buNone/>
            </a:pPr>
            <a:r>
              <a:rPr lang="en-US" sz="2000" b="1" dirty="0"/>
              <a:t>Syntax</a:t>
            </a:r>
            <a:r>
              <a:rPr lang="en-US" sz="2000" b="1" dirty="0" smtClean="0"/>
              <a:t>:</a:t>
            </a:r>
          </a:p>
          <a:p>
            <a:pPr marL="0" indent="0">
              <a:buNone/>
            </a:pPr>
            <a:r>
              <a:rPr lang="en-US" sz="2000" b="1" dirty="0" smtClean="0"/>
              <a:t>$(</a:t>
            </a:r>
            <a:r>
              <a:rPr lang="en-US" sz="2000" b="1" i="1" dirty="0"/>
              <a:t>selector</a:t>
            </a:r>
            <a:r>
              <a:rPr lang="en-US" sz="2000" b="1" dirty="0"/>
              <a:t>).hide(</a:t>
            </a:r>
            <a:r>
              <a:rPr lang="en-US" sz="2000" b="1" i="1" dirty="0" err="1"/>
              <a:t>speed,callback</a:t>
            </a:r>
            <a:r>
              <a:rPr lang="en-US" sz="2000" b="1" dirty="0"/>
              <a:t>);</a:t>
            </a:r>
            <a:br>
              <a:rPr lang="en-US" sz="2000" b="1" dirty="0"/>
            </a:br>
            <a:r>
              <a:rPr lang="en-US" sz="2000" b="1" dirty="0"/>
              <a:t/>
            </a:r>
            <a:br>
              <a:rPr lang="en-US" sz="2000" b="1" dirty="0"/>
            </a:br>
            <a:r>
              <a:rPr lang="en-US" sz="2000" b="1" dirty="0"/>
              <a:t>$(</a:t>
            </a:r>
            <a:r>
              <a:rPr lang="en-US" sz="2000" b="1" i="1" dirty="0"/>
              <a:t>selector</a:t>
            </a:r>
            <a:r>
              <a:rPr lang="en-US" sz="2000" b="1" dirty="0"/>
              <a:t>).show(</a:t>
            </a:r>
            <a:r>
              <a:rPr lang="en-US" sz="2000" b="1" i="1" dirty="0" err="1"/>
              <a:t>speed,callback</a:t>
            </a:r>
            <a:r>
              <a:rPr lang="en-US" sz="2000" b="1" dirty="0"/>
              <a:t>);</a:t>
            </a:r>
          </a:p>
          <a:p>
            <a:pPr marL="0" indent="0">
              <a:buNone/>
            </a:pPr>
            <a:r>
              <a:rPr lang="en-US" dirty="0"/>
              <a:t>The optional speed parameter specifies the speed of the hiding/showing, and can take the following values: "slow", "fast", or milliseconds</a:t>
            </a:r>
            <a:r>
              <a:rPr lang="en-US" dirty="0" smtClean="0"/>
              <a:t>.</a:t>
            </a:r>
          </a:p>
          <a:p>
            <a:pPr marL="0" indent="0">
              <a:buNone/>
            </a:pPr>
            <a:r>
              <a:rPr lang="en-US" dirty="0" smtClean="0"/>
              <a:t>The optional callback parameter is a function to be executed after the hide() or show() method completes.</a:t>
            </a:r>
            <a:endParaRPr lang="en-US" dirty="0"/>
          </a:p>
        </p:txBody>
      </p:sp>
    </p:spTree>
    <p:extLst>
      <p:ext uri="{BB962C8B-B14F-4D97-AF65-F5344CB8AC3E}">
        <p14:creationId xmlns:p14="http://schemas.microsoft.com/office/powerpoint/2010/main" xmlns="" val="422444228"/>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229600" cy="5608320"/>
          </a:xfrm>
        </p:spPr>
        <p:txBody>
          <a:bodyPr>
            <a:normAutofit fontScale="62500" lnSpcReduction="20000"/>
          </a:bodyPr>
          <a:lstStyle/>
          <a:p>
            <a:r>
              <a:rPr lang="en-US" dirty="0"/>
              <a:t>&lt;!DOCTYPE html&gt;</a:t>
            </a:r>
          </a:p>
          <a:p>
            <a:r>
              <a:rPr lang="en-US" dirty="0"/>
              <a:t>&lt;html&gt;</a:t>
            </a:r>
          </a:p>
          <a:p>
            <a:r>
              <a:rPr lang="en-US" dirty="0"/>
              <a:t>&lt;head&gt;</a:t>
            </a:r>
          </a:p>
          <a:p>
            <a:r>
              <a:rPr lang="en-US" dirty="0"/>
              <a:t>&lt;script </a:t>
            </a:r>
            <a:r>
              <a:rPr lang="en-US" dirty="0" err="1"/>
              <a:t>src</a:t>
            </a:r>
            <a:r>
              <a:rPr lang="en-US" dirty="0"/>
              <a:t>="https://ajax.googleapis.com/</a:t>
            </a:r>
            <a:r>
              <a:rPr lang="en-US" dirty="0" err="1"/>
              <a:t>ajax</a:t>
            </a:r>
            <a:r>
              <a:rPr lang="en-US" dirty="0"/>
              <a:t>/libs/</a:t>
            </a:r>
            <a:r>
              <a:rPr lang="en-US" dirty="0" err="1"/>
              <a:t>jquery</a:t>
            </a:r>
            <a:r>
              <a:rPr lang="en-US" dirty="0"/>
              <a:t>/3.5.1/jquery.min.js"&gt;&lt;/script&gt;</a:t>
            </a:r>
          </a:p>
          <a:p>
            <a:r>
              <a:rPr lang="en-US" dirty="0"/>
              <a:t>&lt;script&gt;</a:t>
            </a:r>
          </a:p>
          <a:p>
            <a:r>
              <a:rPr lang="en-US" dirty="0"/>
              <a:t>$(document).ready(function(){</a:t>
            </a:r>
          </a:p>
          <a:p>
            <a:r>
              <a:rPr lang="en-US" dirty="0"/>
              <a:t>  $("button").click(function(){</a:t>
            </a:r>
          </a:p>
          <a:p>
            <a:r>
              <a:rPr lang="en-US" dirty="0"/>
              <a:t>    $("p").hide(1000);</a:t>
            </a:r>
          </a:p>
          <a:p>
            <a:r>
              <a:rPr lang="en-US" dirty="0"/>
              <a:t>  });</a:t>
            </a:r>
          </a:p>
          <a:p>
            <a:r>
              <a:rPr lang="en-US" dirty="0"/>
              <a:t>});</a:t>
            </a:r>
          </a:p>
          <a:p>
            <a:r>
              <a:rPr lang="en-US" dirty="0"/>
              <a:t>&lt;/script&gt;</a:t>
            </a:r>
          </a:p>
          <a:p>
            <a:r>
              <a:rPr lang="en-US" dirty="0"/>
              <a:t>&lt;/head&gt;</a:t>
            </a:r>
          </a:p>
          <a:p>
            <a:r>
              <a:rPr lang="en-US" dirty="0"/>
              <a:t>&lt;body&gt;</a:t>
            </a:r>
          </a:p>
          <a:p>
            <a:endParaRPr lang="en-US" dirty="0"/>
          </a:p>
          <a:p>
            <a:r>
              <a:rPr lang="en-US" dirty="0"/>
              <a:t>&lt;button&gt;Hide&lt;/button&gt;</a:t>
            </a:r>
          </a:p>
          <a:p>
            <a:endParaRPr lang="en-US" dirty="0"/>
          </a:p>
          <a:p>
            <a:r>
              <a:rPr lang="en-US" dirty="0"/>
              <a:t>&lt;p&gt;This is a paragraph with little content.&lt;/p&gt;</a:t>
            </a:r>
          </a:p>
          <a:p>
            <a:r>
              <a:rPr lang="en-US" dirty="0"/>
              <a:t>&lt;p&gt;This is another small paragraph.&lt;/p&gt;</a:t>
            </a:r>
          </a:p>
          <a:p>
            <a:endParaRPr lang="en-US" dirty="0"/>
          </a:p>
          <a:p>
            <a:r>
              <a:rPr lang="en-US" dirty="0"/>
              <a:t>&lt;/body&gt;</a:t>
            </a:r>
          </a:p>
          <a:p>
            <a:r>
              <a:rPr lang="en-US" dirty="0"/>
              <a:t>&lt;/html&gt;</a:t>
            </a:r>
          </a:p>
        </p:txBody>
      </p:sp>
    </p:spTree>
    <p:extLst>
      <p:ext uri="{BB962C8B-B14F-4D97-AF65-F5344CB8AC3E}">
        <p14:creationId xmlns:p14="http://schemas.microsoft.com/office/powerpoint/2010/main" xmlns="" val="451522002"/>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lstStyle/>
          <a:p>
            <a:pPr marL="0" indent="0">
              <a:buNone/>
            </a:pPr>
            <a:r>
              <a:rPr lang="en-US" sz="3200" b="1" dirty="0" err="1"/>
              <a:t>jQuery</a:t>
            </a:r>
            <a:r>
              <a:rPr lang="en-US" sz="3200" b="1" dirty="0"/>
              <a:t> toggle</a:t>
            </a:r>
            <a:r>
              <a:rPr lang="en-US" sz="3200" b="1" dirty="0" smtClean="0"/>
              <a:t>():</a:t>
            </a:r>
            <a:r>
              <a:rPr lang="en-US" sz="3200" dirty="0" smtClean="0"/>
              <a:t>we can also toggle between hiding and showing an element with the toggle() method</a:t>
            </a:r>
            <a:r>
              <a:rPr lang="en-US" sz="3200" b="1" dirty="0" smtClean="0"/>
              <a:t>.</a:t>
            </a:r>
          </a:p>
          <a:p>
            <a:pPr marL="0" indent="0">
              <a:buNone/>
            </a:pPr>
            <a:r>
              <a:rPr lang="en-US" sz="3200" b="1" dirty="0"/>
              <a:t>Syntax</a:t>
            </a:r>
            <a:r>
              <a:rPr lang="en-US" sz="3200" dirty="0" smtClean="0"/>
              <a:t>:</a:t>
            </a:r>
            <a:r>
              <a:rPr lang="en-US" sz="3200" dirty="0"/>
              <a:t>$(</a:t>
            </a:r>
            <a:r>
              <a:rPr lang="en-US" sz="3200" i="1" dirty="0"/>
              <a:t>selector</a:t>
            </a:r>
            <a:r>
              <a:rPr lang="en-US" sz="3200" dirty="0"/>
              <a:t>).toggle(</a:t>
            </a:r>
            <a:r>
              <a:rPr lang="en-US" sz="3200" i="1" dirty="0" err="1"/>
              <a:t>speed,callback</a:t>
            </a:r>
            <a:r>
              <a:rPr lang="en-US" sz="3200" dirty="0" smtClean="0"/>
              <a:t>);</a:t>
            </a:r>
          </a:p>
          <a:p>
            <a:pPr marL="0" indent="0">
              <a:buNone/>
            </a:pPr>
            <a:r>
              <a:rPr lang="en-US" sz="3200" dirty="0" smtClean="0"/>
              <a:t>The optional speed parameter can take the following </a:t>
            </a:r>
            <a:r>
              <a:rPr lang="en-US" sz="3200" dirty="0" err="1" smtClean="0"/>
              <a:t>values:”slow”,”fast”,or</a:t>
            </a:r>
            <a:r>
              <a:rPr lang="en-US" sz="3200" dirty="0" smtClean="0"/>
              <a:t> milliseconds.</a:t>
            </a:r>
          </a:p>
          <a:p>
            <a:pPr marL="0" indent="0">
              <a:buNone/>
            </a:pPr>
            <a:r>
              <a:rPr lang="en-US" sz="3200" dirty="0" smtClean="0"/>
              <a:t>The optional callback parameter is a function to be executed after toggle() completes.</a:t>
            </a:r>
          </a:p>
          <a:p>
            <a:pPr marL="0" indent="0">
              <a:buNone/>
            </a:pPr>
            <a:endParaRPr lang="en-US" b="1" dirty="0"/>
          </a:p>
          <a:p>
            <a:pPr marL="0" indent="0">
              <a:buNone/>
            </a:pPr>
            <a:endParaRPr lang="en-US" dirty="0"/>
          </a:p>
        </p:txBody>
      </p:sp>
    </p:spTree>
    <p:extLst>
      <p:ext uri="{BB962C8B-B14F-4D97-AF65-F5344CB8AC3E}">
        <p14:creationId xmlns:p14="http://schemas.microsoft.com/office/powerpoint/2010/main" xmlns="" val="669810099"/>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idx="1"/>
          </p:nvPr>
        </p:nvSpPr>
        <p:spPr>
          <a:xfrm>
            <a:off x="457200" y="838200"/>
            <a:ext cx="8229600" cy="5486400"/>
          </a:xfrm>
        </p:spPr>
        <p:txBody>
          <a:bodyPr>
            <a:normAutofit fontScale="62500" lnSpcReduction="20000"/>
          </a:bodyPr>
          <a:lstStyle/>
          <a:p>
            <a:r>
              <a:rPr lang="en-US" dirty="0"/>
              <a:t>&lt;!DOCTYPE html&gt;</a:t>
            </a:r>
          </a:p>
          <a:p>
            <a:r>
              <a:rPr lang="en-US" dirty="0"/>
              <a:t>&lt;html&gt;</a:t>
            </a:r>
          </a:p>
          <a:p>
            <a:r>
              <a:rPr lang="en-US" dirty="0"/>
              <a:t>&lt;head&gt;</a:t>
            </a:r>
          </a:p>
          <a:p>
            <a:r>
              <a:rPr lang="en-US" dirty="0"/>
              <a:t>&lt;script </a:t>
            </a:r>
            <a:r>
              <a:rPr lang="en-US" dirty="0" err="1"/>
              <a:t>src</a:t>
            </a:r>
            <a:r>
              <a:rPr lang="en-US" dirty="0"/>
              <a:t>="https://ajax.googleapis.com/</a:t>
            </a:r>
            <a:r>
              <a:rPr lang="en-US" dirty="0" err="1"/>
              <a:t>ajax</a:t>
            </a:r>
            <a:r>
              <a:rPr lang="en-US" dirty="0"/>
              <a:t>/libs/</a:t>
            </a:r>
            <a:r>
              <a:rPr lang="en-US" dirty="0" err="1"/>
              <a:t>jquery</a:t>
            </a:r>
            <a:r>
              <a:rPr lang="en-US" dirty="0"/>
              <a:t>/3.5.1/jquery.min.js"&gt;&lt;/script&gt;</a:t>
            </a:r>
          </a:p>
          <a:p>
            <a:r>
              <a:rPr lang="en-US" dirty="0"/>
              <a:t>&lt;script&gt;</a:t>
            </a:r>
          </a:p>
          <a:p>
            <a:r>
              <a:rPr lang="en-US" dirty="0"/>
              <a:t>$(document).ready(function(){</a:t>
            </a:r>
          </a:p>
          <a:p>
            <a:r>
              <a:rPr lang="en-US" dirty="0"/>
              <a:t>  $("button").click(function(){</a:t>
            </a:r>
          </a:p>
          <a:p>
            <a:r>
              <a:rPr lang="en-US" dirty="0"/>
              <a:t>    $("p").toggle();</a:t>
            </a:r>
          </a:p>
          <a:p>
            <a:r>
              <a:rPr lang="en-US" dirty="0"/>
              <a:t>  });</a:t>
            </a:r>
          </a:p>
          <a:p>
            <a:r>
              <a:rPr lang="en-US" dirty="0"/>
              <a:t>});</a:t>
            </a:r>
          </a:p>
          <a:p>
            <a:r>
              <a:rPr lang="en-US" dirty="0"/>
              <a:t>&lt;/script&gt;</a:t>
            </a:r>
          </a:p>
          <a:p>
            <a:r>
              <a:rPr lang="en-US" dirty="0"/>
              <a:t>&lt;/head&gt;</a:t>
            </a:r>
          </a:p>
          <a:p>
            <a:r>
              <a:rPr lang="en-US" dirty="0"/>
              <a:t>&lt;body&gt;</a:t>
            </a:r>
          </a:p>
          <a:p>
            <a:endParaRPr lang="en-US" dirty="0"/>
          </a:p>
          <a:p>
            <a:r>
              <a:rPr lang="en-US" dirty="0"/>
              <a:t>&lt;button&gt;Toggle between hiding and showing the paragraphs&lt;/button&gt;</a:t>
            </a:r>
          </a:p>
          <a:p>
            <a:endParaRPr lang="en-US" dirty="0"/>
          </a:p>
          <a:p>
            <a:r>
              <a:rPr lang="en-US" dirty="0"/>
              <a:t>&lt;p&gt;This is a paragraph with little content.&lt;/p&gt;</a:t>
            </a:r>
          </a:p>
          <a:p>
            <a:r>
              <a:rPr lang="en-US" dirty="0"/>
              <a:t>&lt;p&gt;This is another small paragraph.&lt;/p&gt;</a:t>
            </a:r>
          </a:p>
          <a:p>
            <a:endParaRPr lang="en-US" dirty="0"/>
          </a:p>
          <a:p>
            <a:r>
              <a:rPr lang="en-US" dirty="0"/>
              <a:t>&lt;/body&gt;</a:t>
            </a:r>
          </a:p>
          <a:p>
            <a:r>
              <a:rPr lang="en-US" dirty="0"/>
              <a:t>&lt;/html&gt;</a:t>
            </a:r>
          </a:p>
          <a:p>
            <a:pPr marL="0" indent="0">
              <a:buNone/>
            </a:pPr>
            <a:endParaRPr lang="en-US" dirty="0"/>
          </a:p>
        </p:txBody>
      </p:sp>
    </p:spTree>
    <p:extLst>
      <p:ext uri="{BB962C8B-B14F-4D97-AF65-F5344CB8AC3E}">
        <p14:creationId xmlns:p14="http://schemas.microsoft.com/office/powerpoint/2010/main" xmlns="" val="1090214419"/>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685800"/>
            <a:ext cx="8229600" cy="5638800"/>
          </a:xfrm>
        </p:spPr>
        <p:txBody>
          <a:bodyPr/>
          <a:lstStyle/>
          <a:p>
            <a:pPr marL="0" indent="0">
              <a:buNone/>
            </a:pPr>
            <a:r>
              <a:rPr lang="en-US" b="1" dirty="0" err="1"/>
              <a:t>jQuery</a:t>
            </a:r>
            <a:r>
              <a:rPr lang="en-US" b="1" dirty="0"/>
              <a:t> Fading </a:t>
            </a:r>
            <a:r>
              <a:rPr lang="en-US" b="1" dirty="0" smtClean="0"/>
              <a:t>Methods:</a:t>
            </a:r>
            <a:endParaRPr lang="en-US" b="1" dirty="0"/>
          </a:p>
          <a:p>
            <a:pPr marL="0" indent="0">
              <a:buNone/>
            </a:pPr>
            <a:r>
              <a:rPr lang="en-US" sz="2000" dirty="0"/>
              <a:t>With </a:t>
            </a:r>
            <a:r>
              <a:rPr lang="en-US" sz="2000" dirty="0" err="1"/>
              <a:t>jQuery</a:t>
            </a:r>
            <a:r>
              <a:rPr lang="en-US" sz="2000" dirty="0"/>
              <a:t> you can fade an element in and out of visibility</a:t>
            </a:r>
            <a:r>
              <a:rPr lang="en-US" sz="2000" dirty="0" smtClean="0"/>
              <a:t>.</a:t>
            </a:r>
          </a:p>
          <a:p>
            <a:pPr marL="0" indent="0">
              <a:buNone/>
            </a:pPr>
            <a:r>
              <a:rPr lang="en-US" sz="2000" dirty="0" err="1" smtClean="0"/>
              <a:t>Jquery</a:t>
            </a:r>
            <a:r>
              <a:rPr lang="en-US" sz="2000" dirty="0" smtClean="0"/>
              <a:t> has the following fade methods:</a:t>
            </a:r>
          </a:p>
          <a:p>
            <a:pPr marL="0" indent="0">
              <a:buNone/>
            </a:pPr>
            <a:r>
              <a:rPr lang="en-US" sz="2000" b="1" dirty="0" err="1" smtClean="0"/>
              <a:t>fadeIn</a:t>
            </a:r>
            <a:r>
              <a:rPr lang="en-US" sz="2000" b="1" dirty="0" smtClean="0"/>
              <a:t>()</a:t>
            </a:r>
          </a:p>
          <a:p>
            <a:pPr marL="0" indent="0">
              <a:buNone/>
            </a:pPr>
            <a:r>
              <a:rPr lang="en-US" sz="2000" b="1" dirty="0" smtClean="0"/>
              <a:t>Fadeout()</a:t>
            </a:r>
          </a:p>
          <a:p>
            <a:pPr marL="0" indent="0">
              <a:buNone/>
            </a:pPr>
            <a:r>
              <a:rPr lang="en-US" sz="2000" b="1" dirty="0" err="1" smtClean="0"/>
              <a:t>fadeToggle</a:t>
            </a:r>
            <a:r>
              <a:rPr lang="en-US" sz="2000" b="1" dirty="0" smtClean="0"/>
              <a:t>()</a:t>
            </a:r>
          </a:p>
          <a:p>
            <a:pPr marL="0" indent="0">
              <a:buNone/>
            </a:pPr>
            <a:r>
              <a:rPr lang="en-US" sz="2000" b="1" dirty="0" err="1" smtClean="0"/>
              <a:t>fadeTo</a:t>
            </a:r>
            <a:r>
              <a:rPr lang="en-US" sz="2000" b="1" dirty="0" smtClean="0"/>
              <a:t>()</a:t>
            </a:r>
          </a:p>
          <a:p>
            <a:pPr>
              <a:buFont typeface="Wingdings" panose="05000000000000000000" pitchFamily="2" charset="2"/>
              <a:buChar char="§"/>
            </a:pPr>
            <a:r>
              <a:rPr lang="en-US" b="1" dirty="0" err="1"/>
              <a:t>jQuery</a:t>
            </a:r>
            <a:r>
              <a:rPr lang="en-US" b="1" dirty="0"/>
              <a:t> </a:t>
            </a:r>
            <a:r>
              <a:rPr lang="en-US" b="1" dirty="0" err="1"/>
              <a:t>fadeIn</a:t>
            </a:r>
            <a:r>
              <a:rPr lang="en-US" b="1" dirty="0"/>
              <a:t>() </a:t>
            </a:r>
            <a:r>
              <a:rPr lang="en-US" b="1" dirty="0" smtClean="0"/>
              <a:t>Method: </a:t>
            </a:r>
            <a:r>
              <a:rPr lang="en-US" sz="2000" dirty="0" smtClean="0"/>
              <a:t>The </a:t>
            </a:r>
            <a:r>
              <a:rPr lang="en-US" sz="2000" dirty="0" err="1" smtClean="0"/>
              <a:t>jQuery</a:t>
            </a:r>
            <a:r>
              <a:rPr lang="en-US" sz="2000" dirty="0" smtClean="0"/>
              <a:t> </a:t>
            </a:r>
            <a:r>
              <a:rPr lang="en-US" sz="2000" dirty="0" err="1" smtClean="0"/>
              <a:t>fadeIn</a:t>
            </a:r>
            <a:r>
              <a:rPr lang="en-US" sz="2000" dirty="0" smtClean="0"/>
              <a:t>() method is used to fade in a hidden element.</a:t>
            </a:r>
          </a:p>
          <a:p>
            <a:pPr>
              <a:buFont typeface="Wingdings" panose="05000000000000000000" pitchFamily="2" charset="2"/>
              <a:buChar char="§"/>
            </a:pPr>
            <a:r>
              <a:rPr lang="en-US" sz="2000" b="1" dirty="0"/>
              <a:t>Syntax</a:t>
            </a:r>
            <a:r>
              <a:rPr lang="en-US" sz="2000" b="1" dirty="0" smtClean="0"/>
              <a:t>:</a:t>
            </a:r>
          </a:p>
          <a:p>
            <a:pPr marL="0" indent="0">
              <a:buNone/>
            </a:pPr>
            <a:r>
              <a:rPr lang="en-US" sz="2000" dirty="0" smtClean="0"/>
              <a:t>     $(</a:t>
            </a:r>
            <a:r>
              <a:rPr lang="en-US" sz="2000" i="1" dirty="0"/>
              <a:t>selector</a:t>
            </a:r>
            <a:r>
              <a:rPr lang="en-US" sz="2000" dirty="0"/>
              <a:t>).</a:t>
            </a:r>
            <a:r>
              <a:rPr lang="en-US" sz="2000" dirty="0" err="1"/>
              <a:t>fadeIn</a:t>
            </a:r>
            <a:r>
              <a:rPr lang="en-US" sz="2000" dirty="0"/>
              <a:t>(</a:t>
            </a:r>
            <a:r>
              <a:rPr lang="en-US" sz="2000" i="1" dirty="0" err="1"/>
              <a:t>speed,callback</a:t>
            </a:r>
            <a:r>
              <a:rPr lang="en-US" sz="2000" dirty="0" smtClean="0"/>
              <a:t>);</a:t>
            </a:r>
          </a:p>
          <a:p>
            <a:pPr marL="0" indent="0">
              <a:buNone/>
            </a:pPr>
            <a:r>
              <a:rPr lang="en-US" sz="2000" dirty="0"/>
              <a:t>The optional speed parameter specifies the duration of the effect. It can take the following values: "slow", "fast", or milliseconds</a:t>
            </a:r>
            <a:r>
              <a:rPr lang="en-US" sz="2000" dirty="0" smtClean="0"/>
              <a:t>.</a:t>
            </a:r>
          </a:p>
          <a:p>
            <a:pPr marL="0" indent="0">
              <a:buNone/>
            </a:pPr>
            <a:r>
              <a:rPr lang="en-US" sz="2000" dirty="0"/>
              <a:t>The optional callback parameter is a function to be executed after the fading completes.</a:t>
            </a:r>
          </a:p>
          <a:p>
            <a:pPr marL="0" indent="0">
              <a:buNone/>
            </a:pPr>
            <a:endParaRPr lang="en-US" sz="2000" dirty="0" smtClean="0"/>
          </a:p>
          <a:p>
            <a:pPr marL="0" indent="0">
              <a:buNone/>
            </a:pP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xmlns="" val="619425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pPr algn="ctr"/>
            <a:r>
              <a:rPr lang="en-US" sz="3600" dirty="0" smtClean="0">
                <a:latin typeface="Times New Roman" panose="02020603050405020304" pitchFamily="18" charset="0"/>
                <a:cs typeface="Times New Roman" panose="02020603050405020304" pitchFamily="18" charset="0"/>
              </a:rPr>
              <a:t>High Level Programming</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752600"/>
            <a:ext cx="8229600" cy="4572000"/>
          </a:xfrm>
        </p:spPr>
        <p:txBody>
          <a:bodyPr/>
          <a:lstStyle/>
          <a:p>
            <a:pPr marL="0" indent="0" algn="ctr">
              <a:buNone/>
            </a:pPr>
            <a:r>
              <a:rPr lang="en-US" b="1" u="sng" dirty="0" smtClean="0"/>
              <a:t>JavaScript</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JavaScript (</a:t>
            </a:r>
            <a:r>
              <a:rPr lang="en-US" sz="2000" dirty="0" err="1">
                <a:latin typeface="Times New Roman" panose="02020603050405020304" pitchFamily="18" charset="0"/>
                <a:cs typeface="Times New Roman" panose="02020603050405020304" pitchFamily="18" charset="0"/>
              </a:rPr>
              <a:t>js</a:t>
            </a:r>
            <a:r>
              <a:rPr lang="en-US" sz="2000" dirty="0">
                <a:latin typeface="Times New Roman" panose="02020603050405020304" pitchFamily="18" charset="0"/>
                <a:cs typeface="Times New Roman" panose="02020603050405020304" pitchFamily="18" charset="0"/>
              </a:rPr>
              <a:t>) is a light-weight object-oriented programming language which is used by several websites for scripting the webpages </a:t>
            </a:r>
            <a:r>
              <a:rPr lang="en-US" sz="2000" dirty="0" smtClean="0">
                <a:latin typeface="Times New Roman" panose="02020603050405020304" pitchFamily="18" charset="0"/>
                <a:cs typeface="Times New Roman" panose="02020603050405020304" pitchFamily="18" charset="0"/>
              </a:rPr>
              <a:t>.</a:t>
            </a:r>
            <a:endParaRPr lang="en-US" sz="2000" b="1"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It is an interpreted, full-fledged programming language that enables dynamic interactivity on </a:t>
            </a:r>
            <a:r>
              <a:rPr lang="en-US" sz="2000" dirty="0" smtClean="0">
                <a:latin typeface="Times New Roman" panose="02020603050405020304" pitchFamily="18" charset="0"/>
                <a:cs typeface="Times New Roman" panose="02020603050405020304" pitchFamily="18" charset="0"/>
              </a:rPr>
              <a:t>websites </a:t>
            </a:r>
            <a:r>
              <a:rPr lang="en-US" sz="2000" dirty="0">
                <a:latin typeface="Times New Roman" panose="02020603050405020304" pitchFamily="18" charset="0"/>
                <a:cs typeface="Times New Roman" panose="02020603050405020304" pitchFamily="18" charset="0"/>
              </a:rPr>
              <a:t>when applied to an HTML </a:t>
            </a:r>
            <a:r>
              <a:rPr lang="en-US" sz="2000" dirty="0" smtClean="0">
                <a:latin typeface="Times New Roman" panose="02020603050405020304" pitchFamily="18" charset="0"/>
                <a:cs typeface="Times New Roman" panose="02020603050405020304" pitchFamily="18" charset="0"/>
              </a:rPr>
              <a:t>document.</a:t>
            </a:r>
          </a:p>
          <a:p>
            <a:r>
              <a:rPr lang="en-US" sz="2000" dirty="0"/>
              <a:t>It was introduced in the year 1995 for adding programs to the webpages in the Netscape Navigator browser. </a:t>
            </a:r>
            <a:endParaRPr lang="en-US" sz="2000" dirty="0" smtClean="0"/>
          </a:p>
          <a:p>
            <a:r>
              <a:rPr lang="en-US" sz="2000" dirty="0"/>
              <a:t>With JavaScript, users can build modern web applications to interact directly without reloading the page every time. </a:t>
            </a:r>
            <a:endParaRPr lang="en-US" sz="2000" dirty="0" smtClean="0"/>
          </a:p>
          <a:p>
            <a:r>
              <a:rPr lang="en-US" sz="2000" dirty="0"/>
              <a:t>The traditional website uses </a:t>
            </a:r>
            <a:r>
              <a:rPr lang="en-US" sz="2000" dirty="0" err="1"/>
              <a:t>js</a:t>
            </a:r>
            <a:r>
              <a:rPr lang="en-US" sz="2000" dirty="0"/>
              <a:t> to provide several forms of interactivity and simplicity.</a:t>
            </a:r>
          </a:p>
          <a:p>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181600"/>
          </a:xfrm>
        </p:spPr>
        <p:txBody>
          <a:bodyPr>
            <a:normAutofit fontScale="55000" lnSpcReduction="20000"/>
          </a:bodyPr>
          <a:lstStyle/>
          <a:p>
            <a:pPr algn="ctr">
              <a:buNone/>
            </a:pPr>
            <a:r>
              <a:rPr lang="en-US" sz="4500" b="1" dirty="0" smtClean="0"/>
              <a:t>JavaScript Statements</a:t>
            </a:r>
          </a:p>
          <a:p>
            <a:r>
              <a:rPr lang="en-US" b="1" dirty="0" smtClean="0"/>
              <a:t>JavaScript statements are composed of:</a:t>
            </a:r>
          </a:p>
          <a:p>
            <a:r>
              <a:rPr lang="en-US" b="1" dirty="0" smtClean="0"/>
              <a:t>Values, Operators, Expressions, Keywords, and Comments.</a:t>
            </a:r>
          </a:p>
          <a:p>
            <a:r>
              <a:rPr lang="en-US" b="1" dirty="0" smtClean="0"/>
              <a:t>This statement tells the browser to write "Hello world." inside an HTML element with id="demo":</a:t>
            </a:r>
          </a:p>
          <a:p>
            <a:pPr>
              <a:buNone/>
            </a:pPr>
            <a:r>
              <a:rPr lang="en-US" b="1" dirty="0" smtClean="0"/>
              <a:t>&lt;!DOCTYPE html&gt;</a:t>
            </a:r>
          </a:p>
          <a:p>
            <a:pPr>
              <a:buNone/>
            </a:pPr>
            <a:r>
              <a:rPr lang="en-US" b="1" dirty="0" smtClean="0"/>
              <a:t>&lt;html&gt;</a:t>
            </a:r>
          </a:p>
          <a:p>
            <a:pPr>
              <a:buNone/>
            </a:pPr>
            <a:r>
              <a:rPr lang="en-US" b="1" dirty="0" smtClean="0"/>
              <a:t>&lt;body&gt;</a:t>
            </a:r>
          </a:p>
          <a:p>
            <a:pPr>
              <a:buNone/>
            </a:pPr>
            <a:endParaRPr lang="en-US" b="1" dirty="0" smtClean="0"/>
          </a:p>
          <a:p>
            <a:pPr>
              <a:buNone/>
            </a:pPr>
            <a:r>
              <a:rPr lang="en-US" b="1" dirty="0" smtClean="0"/>
              <a:t>&lt;h2&gt;JavaScript Statements&lt;/h2&gt;</a:t>
            </a:r>
          </a:p>
          <a:p>
            <a:pPr>
              <a:buNone/>
            </a:pPr>
            <a:endParaRPr lang="en-US" b="1" dirty="0" smtClean="0"/>
          </a:p>
          <a:p>
            <a:pPr>
              <a:buNone/>
            </a:pPr>
            <a:r>
              <a:rPr lang="en-US" b="1" dirty="0" smtClean="0"/>
              <a:t>&lt;p&gt;In HTML, JavaScript statements are executed by the browser.&lt;/p&gt;</a:t>
            </a:r>
          </a:p>
          <a:p>
            <a:pPr>
              <a:buNone/>
            </a:pPr>
            <a:endParaRPr lang="en-US" b="1" dirty="0" smtClean="0"/>
          </a:p>
          <a:p>
            <a:pPr>
              <a:buNone/>
            </a:pPr>
            <a:r>
              <a:rPr lang="en-US" b="1" dirty="0" smtClean="0"/>
              <a:t>&lt;p id="demo"&gt;&lt;/p&gt;</a:t>
            </a:r>
          </a:p>
          <a:p>
            <a:pPr>
              <a:buNone/>
            </a:pPr>
            <a:endParaRPr lang="en-US" b="1" dirty="0" smtClean="0"/>
          </a:p>
          <a:p>
            <a:pPr>
              <a:buNone/>
            </a:pPr>
            <a:r>
              <a:rPr lang="en-US" b="1" dirty="0" smtClean="0"/>
              <a:t>&lt;script&gt;</a:t>
            </a:r>
          </a:p>
          <a:p>
            <a:pPr>
              <a:buNone/>
            </a:pPr>
            <a:r>
              <a:rPr lang="en-US" b="1" dirty="0" err="1" smtClean="0"/>
              <a:t>document.getElementById</a:t>
            </a:r>
            <a:r>
              <a:rPr lang="en-US" b="1" dirty="0" smtClean="0"/>
              <a:t>("demo").</a:t>
            </a:r>
            <a:r>
              <a:rPr lang="en-US" b="1" dirty="0" err="1" smtClean="0"/>
              <a:t>innerHTML</a:t>
            </a:r>
            <a:r>
              <a:rPr lang="en-US" b="1" dirty="0" smtClean="0"/>
              <a:t> = "Hello  world .";</a:t>
            </a:r>
          </a:p>
          <a:p>
            <a:pPr>
              <a:buNone/>
            </a:pPr>
            <a:r>
              <a:rPr lang="en-US" b="1" dirty="0" smtClean="0"/>
              <a:t>&lt;/script&gt;</a:t>
            </a:r>
          </a:p>
          <a:p>
            <a:pPr>
              <a:buNone/>
            </a:pPr>
            <a:endParaRPr lang="en-US" b="1" dirty="0" smtClean="0"/>
          </a:p>
          <a:p>
            <a:pPr>
              <a:buNone/>
            </a:pPr>
            <a:r>
              <a:rPr lang="en-US" b="1" dirty="0" smtClean="0"/>
              <a:t>&lt;/body&gt;</a:t>
            </a:r>
          </a:p>
          <a:p>
            <a:pPr>
              <a:buNone/>
            </a:pPr>
            <a:r>
              <a:rPr lang="en-US" b="1" dirty="0" smtClean="0"/>
              <a:t>&lt;/html&gt;</a:t>
            </a:r>
          </a:p>
          <a:p>
            <a:pPr>
              <a:buNone/>
            </a:pPr>
            <a:endParaRPr lang="en-US" b="1" dirty="0" smtClean="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096000"/>
          </a:xfrm>
        </p:spPr>
        <p:txBody>
          <a:bodyPr>
            <a:normAutofit fontScale="55000" lnSpcReduction="20000"/>
          </a:bodyPr>
          <a:lstStyle/>
          <a:p>
            <a:r>
              <a:rPr lang="en-US" dirty="0"/>
              <a:t>&lt;!DOCTYPE html&gt;</a:t>
            </a:r>
          </a:p>
          <a:p>
            <a:r>
              <a:rPr lang="en-US" dirty="0"/>
              <a:t>&lt;html&gt;</a:t>
            </a:r>
          </a:p>
          <a:p>
            <a:r>
              <a:rPr lang="en-US" dirty="0"/>
              <a:t>&lt;head&gt;</a:t>
            </a:r>
          </a:p>
          <a:p>
            <a:r>
              <a:rPr lang="en-US" dirty="0"/>
              <a:t>&lt;script </a:t>
            </a:r>
            <a:r>
              <a:rPr lang="en-US" dirty="0" err="1"/>
              <a:t>src</a:t>
            </a:r>
            <a:r>
              <a:rPr lang="en-US" dirty="0"/>
              <a:t>="https://ajax.googleapis.com/</a:t>
            </a:r>
            <a:r>
              <a:rPr lang="en-US" dirty="0" err="1"/>
              <a:t>ajax</a:t>
            </a:r>
            <a:r>
              <a:rPr lang="en-US" dirty="0"/>
              <a:t>/libs/</a:t>
            </a:r>
            <a:r>
              <a:rPr lang="en-US" dirty="0" err="1"/>
              <a:t>jquery</a:t>
            </a:r>
            <a:r>
              <a:rPr lang="en-US" dirty="0"/>
              <a:t>/3.5.1/jquery.min.js"&gt;&lt;/script&gt;</a:t>
            </a:r>
          </a:p>
          <a:p>
            <a:r>
              <a:rPr lang="en-US" dirty="0"/>
              <a:t>&lt;script&gt;</a:t>
            </a:r>
          </a:p>
          <a:p>
            <a:r>
              <a:rPr lang="en-US" dirty="0"/>
              <a:t>$(document).ready(function(){</a:t>
            </a:r>
          </a:p>
          <a:p>
            <a:r>
              <a:rPr lang="en-US" dirty="0"/>
              <a:t>  $("button").click(function(){</a:t>
            </a:r>
          </a:p>
          <a:p>
            <a:r>
              <a:rPr lang="en-US" dirty="0"/>
              <a:t>    $("#div1").</a:t>
            </a:r>
            <a:r>
              <a:rPr lang="en-US" dirty="0" err="1"/>
              <a:t>fadeIn</a:t>
            </a:r>
            <a:r>
              <a:rPr lang="en-US" dirty="0"/>
              <a:t>();</a:t>
            </a:r>
          </a:p>
          <a:p>
            <a:r>
              <a:rPr lang="en-US" dirty="0"/>
              <a:t>    $("#div2").</a:t>
            </a:r>
            <a:r>
              <a:rPr lang="en-US" dirty="0" err="1"/>
              <a:t>fadeIn</a:t>
            </a:r>
            <a:r>
              <a:rPr lang="en-US" dirty="0"/>
              <a:t>("slow");</a:t>
            </a:r>
          </a:p>
          <a:p>
            <a:r>
              <a:rPr lang="en-US" dirty="0"/>
              <a:t>    $("#div3").</a:t>
            </a:r>
            <a:r>
              <a:rPr lang="en-US" dirty="0" err="1"/>
              <a:t>fadeIn</a:t>
            </a:r>
            <a:r>
              <a:rPr lang="en-US" dirty="0"/>
              <a:t>(3000);</a:t>
            </a:r>
          </a:p>
          <a:p>
            <a:r>
              <a:rPr lang="en-US" dirty="0"/>
              <a:t>  });</a:t>
            </a:r>
          </a:p>
          <a:p>
            <a:r>
              <a:rPr lang="en-US" dirty="0"/>
              <a:t>});</a:t>
            </a:r>
          </a:p>
          <a:p>
            <a:r>
              <a:rPr lang="en-US" dirty="0"/>
              <a:t>&lt;/script&gt;</a:t>
            </a:r>
          </a:p>
          <a:p>
            <a:r>
              <a:rPr lang="en-US" dirty="0"/>
              <a:t>&lt;/head&gt;</a:t>
            </a:r>
          </a:p>
          <a:p>
            <a:r>
              <a:rPr lang="en-US" dirty="0"/>
              <a:t>&lt;body&gt;</a:t>
            </a:r>
          </a:p>
          <a:p>
            <a:endParaRPr lang="en-US" dirty="0"/>
          </a:p>
          <a:p>
            <a:r>
              <a:rPr lang="en-US" dirty="0"/>
              <a:t>&lt;p&gt;Demonstrate </a:t>
            </a:r>
            <a:r>
              <a:rPr lang="en-US" dirty="0" err="1"/>
              <a:t>fadeIn</a:t>
            </a:r>
            <a:r>
              <a:rPr lang="en-US" dirty="0"/>
              <a:t>() with different parameters.&lt;/p&gt;</a:t>
            </a:r>
          </a:p>
          <a:p>
            <a:endParaRPr lang="en-US" dirty="0"/>
          </a:p>
          <a:p>
            <a:r>
              <a:rPr lang="en-US" dirty="0"/>
              <a:t>&lt;button&gt;Click to fade in boxes&lt;/button&gt;&lt;</a:t>
            </a:r>
            <a:r>
              <a:rPr lang="en-US" dirty="0" err="1"/>
              <a:t>br</a:t>
            </a:r>
            <a:r>
              <a:rPr lang="en-US" dirty="0"/>
              <a:t>&gt;&lt;</a:t>
            </a:r>
            <a:r>
              <a:rPr lang="en-US" dirty="0" err="1"/>
              <a:t>br</a:t>
            </a:r>
            <a:r>
              <a:rPr lang="en-US" dirty="0"/>
              <a:t>&gt;</a:t>
            </a:r>
          </a:p>
          <a:p>
            <a:endParaRPr lang="en-US" dirty="0"/>
          </a:p>
          <a:p>
            <a:r>
              <a:rPr lang="en-US" dirty="0"/>
              <a:t>&lt;div id="div1" style="width:80px;height:80px;display:none;background-color:red;"&gt;&lt;/div&gt;&lt;</a:t>
            </a:r>
            <a:r>
              <a:rPr lang="en-US" dirty="0" err="1"/>
              <a:t>br</a:t>
            </a:r>
            <a:r>
              <a:rPr lang="en-US" dirty="0"/>
              <a:t>&gt;</a:t>
            </a:r>
          </a:p>
          <a:p>
            <a:r>
              <a:rPr lang="en-US" dirty="0"/>
              <a:t>&lt;div id="div2" style="width:80px;height:80px;display:none;background-color:green;"&gt;&lt;/div&gt;&lt;</a:t>
            </a:r>
            <a:r>
              <a:rPr lang="en-US" dirty="0" err="1"/>
              <a:t>br</a:t>
            </a:r>
            <a:r>
              <a:rPr lang="en-US" dirty="0"/>
              <a:t>&gt;</a:t>
            </a:r>
          </a:p>
          <a:p>
            <a:r>
              <a:rPr lang="en-US" dirty="0"/>
              <a:t>&lt;div id="div3" style="width:80px;height:80px;display:none;background-color:blue;"&gt;&lt;/div&gt;</a:t>
            </a:r>
          </a:p>
          <a:p>
            <a:endParaRPr lang="en-US" dirty="0"/>
          </a:p>
          <a:p>
            <a:r>
              <a:rPr lang="en-US" dirty="0"/>
              <a:t>&lt;/body</a:t>
            </a:r>
            <a:r>
              <a:rPr lang="en-US" dirty="0" smtClean="0"/>
              <a:t>&gt;</a:t>
            </a:r>
          </a:p>
          <a:p>
            <a:r>
              <a:rPr lang="en-US" dirty="0" smtClean="0"/>
              <a:t>&lt;/html&gt;</a:t>
            </a:r>
            <a:endParaRPr lang="en-US" dirty="0"/>
          </a:p>
        </p:txBody>
      </p:sp>
    </p:spTree>
    <p:extLst>
      <p:ext uri="{BB962C8B-B14F-4D97-AF65-F5344CB8AC3E}">
        <p14:creationId xmlns:p14="http://schemas.microsoft.com/office/powerpoint/2010/main" xmlns="" val="3424113771"/>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096000"/>
          </a:xfrm>
        </p:spPr>
        <p:txBody>
          <a:bodyPr/>
          <a:lstStyle/>
          <a:p>
            <a:pPr marL="0" indent="0">
              <a:buNone/>
            </a:pPr>
            <a:r>
              <a:rPr lang="en-US" sz="2400" b="1" dirty="0" err="1"/>
              <a:t>jQuery</a:t>
            </a:r>
            <a:r>
              <a:rPr lang="en-US" sz="2400" b="1" dirty="0"/>
              <a:t> Sliding </a:t>
            </a:r>
            <a:r>
              <a:rPr lang="en-US" sz="2400" b="1" dirty="0" err="1" smtClean="0"/>
              <a:t>Methods</a:t>
            </a:r>
            <a:r>
              <a:rPr lang="en-US" sz="2000" dirty="0" err="1" smtClean="0"/>
              <a:t>:</a:t>
            </a:r>
            <a:r>
              <a:rPr lang="en-US" sz="2000" dirty="0" err="1"/>
              <a:t>With</a:t>
            </a:r>
            <a:r>
              <a:rPr lang="en-US" sz="2000" dirty="0"/>
              <a:t> </a:t>
            </a:r>
            <a:r>
              <a:rPr lang="en-US" sz="2000" dirty="0" err="1"/>
              <a:t>jQuery</a:t>
            </a:r>
            <a:r>
              <a:rPr lang="en-US" sz="2000" dirty="0"/>
              <a:t> you can create a sliding effect on elements</a:t>
            </a:r>
            <a:r>
              <a:rPr lang="en-US" sz="2000" dirty="0" smtClean="0"/>
              <a:t>.</a:t>
            </a:r>
          </a:p>
          <a:p>
            <a:pPr marL="0" indent="0">
              <a:buNone/>
            </a:pPr>
            <a:r>
              <a:rPr lang="en-US" sz="2000" dirty="0" err="1"/>
              <a:t>jQuery</a:t>
            </a:r>
            <a:r>
              <a:rPr lang="en-US" sz="2000" dirty="0"/>
              <a:t> has the following slide methods</a:t>
            </a:r>
            <a:r>
              <a:rPr lang="en-US" sz="2000" dirty="0" smtClean="0"/>
              <a:t>:</a:t>
            </a:r>
          </a:p>
          <a:p>
            <a:pPr marL="0" indent="0">
              <a:buNone/>
            </a:pPr>
            <a:r>
              <a:rPr lang="en-US" sz="2000" b="1" dirty="0" err="1" smtClean="0"/>
              <a:t>slideDown</a:t>
            </a:r>
            <a:r>
              <a:rPr lang="en-US" sz="2000" b="1" dirty="0" smtClean="0"/>
              <a:t>()</a:t>
            </a:r>
          </a:p>
          <a:p>
            <a:pPr marL="0" indent="0">
              <a:buNone/>
            </a:pPr>
            <a:r>
              <a:rPr lang="en-US" sz="2000" b="1" dirty="0" err="1" smtClean="0"/>
              <a:t>slideUp</a:t>
            </a:r>
            <a:r>
              <a:rPr lang="en-US" sz="2000" b="1" dirty="0" smtClean="0"/>
              <a:t>()</a:t>
            </a:r>
          </a:p>
          <a:p>
            <a:pPr marL="0" indent="0">
              <a:buNone/>
            </a:pPr>
            <a:r>
              <a:rPr lang="en-US" sz="2000" b="1" dirty="0" err="1" smtClean="0"/>
              <a:t>slideToggle</a:t>
            </a:r>
            <a:r>
              <a:rPr lang="en-US" sz="2000" b="1" dirty="0" smtClean="0"/>
              <a:t>()</a:t>
            </a:r>
          </a:p>
          <a:p>
            <a:pPr>
              <a:buFont typeface="Wingdings" panose="05000000000000000000" pitchFamily="2" charset="2"/>
              <a:buChar char="§"/>
            </a:pPr>
            <a:r>
              <a:rPr lang="en-US" sz="2000" b="1" dirty="0" err="1"/>
              <a:t>jQuery</a:t>
            </a:r>
            <a:r>
              <a:rPr lang="en-US" sz="2000" b="1" dirty="0"/>
              <a:t> </a:t>
            </a:r>
            <a:r>
              <a:rPr lang="en-US" sz="2000" b="1" dirty="0" err="1"/>
              <a:t>slideDown</a:t>
            </a:r>
            <a:r>
              <a:rPr lang="en-US" sz="2000" b="1" dirty="0"/>
              <a:t>() </a:t>
            </a:r>
            <a:r>
              <a:rPr lang="en-US" sz="2000" b="1" dirty="0" err="1" smtClean="0"/>
              <a:t>Method:</a:t>
            </a:r>
            <a:r>
              <a:rPr lang="en-US" sz="2000" dirty="0" err="1" smtClean="0"/>
              <a:t>The</a:t>
            </a:r>
            <a:r>
              <a:rPr lang="en-US" sz="2000" dirty="0" smtClean="0"/>
              <a:t> </a:t>
            </a:r>
            <a:r>
              <a:rPr lang="en-US" sz="2000" dirty="0" err="1" smtClean="0"/>
              <a:t>jQuery</a:t>
            </a:r>
            <a:r>
              <a:rPr lang="en-US" sz="2000" dirty="0" smtClean="0"/>
              <a:t> </a:t>
            </a:r>
            <a:r>
              <a:rPr lang="en-US" sz="2000" dirty="0" err="1" smtClean="0"/>
              <a:t>slideDown</a:t>
            </a:r>
            <a:r>
              <a:rPr lang="en-US" sz="2000" dirty="0" smtClean="0"/>
              <a:t>() method is used to slide down an element.</a:t>
            </a:r>
            <a:endParaRPr lang="en-US" sz="2000" dirty="0"/>
          </a:p>
          <a:p>
            <a:pPr marL="0" indent="0">
              <a:buNone/>
            </a:pPr>
            <a:r>
              <a:rPr lang="en-US" sz="2000" b="1" dirty="0"/>
              <a:t>Syntax</a:t>
            </a:r>
            <a:r>
              <a:rPr lang="en-US" sz="2000" b="1" dirty="0" smtClean="0"/>
              <a:t>:</a:t>
            </a:r>
            <a:r>
              <a:rPr lang="en-US" sz="2000" dirty="0"/>
              <a:t>$(</a:t>
            </a:r>
            <a:r>
              <a:rPr lang="en-US" sz="2000" i="1" dirty="0"/>
              <a:t>selector</a:t>
            </a:r>
            <a:r>
              <a:rPr lang="en-US" sz="2000" dirty="0"/>
              <a:t>).</a:t>
            </a:r>
            <a:r>
              <a:rPr lang="en-US" sz="2000" dirty="0" err="1"/>
              <a:t>slideDown</a:t>
            </a:r>
            <a:r>
              <a:rPr lang="en-US" sz="2000" dirty="0"/>
              <a:t>(</a:t>
            </a:r>
            <a:r>
              <a:rPr lang="en-US" sz="2000" i="1" dirty="0" err="1"/>
              <a:t>speed,callback</a:t>
            </a:r>
            <a:r>
              <a:rPr lang="en-US" sz="2000" dirty="0" smtClean="0"/>
              <a:t>);</a:t>
            </a:r>
          </a:p>
          <a:p>
            <a:pPr marL="0" indent="0">
              <a:buNone/>
            </a:pPr>
            <a:r>
              <a:rPr lang="en-US" sz="2000" dirty="0"/>
              <a:t>The optional speed parameter specifies the duration of the effect. It can take the following values: "slow", "fast", or milliseconds.</a:t>
            </a:r>
            <a:endParaRPr lang="en-US" sz="2000" b="1" dirty="0" smtClean="0"/>
          </a:p>
          <a:p>
            <a:pPr marL="0" indent="0">
              <a:buNone/>
            </a:pPr>
            <a:r>
              <a:rPr lang="en-US" sz="2000" dirty="0"/>
              <a:t>The optional callback parameter is a function to be executed after the sliding completes.</a:t>
            </a:r>
          </a:p>
          <a:p>
            <a:pPr marL="0" indent="0">
              <a:buNone/>
            </a:pPr>
            <a:endParaRPr lang="en-US" sz="2000" dirty="0"/>
          </a:p>
        </p:txBody>
      </p:sp>
    </p:spTree>
    <p:extLst>
      <p:ext uri="{BB962C8B-B14F-4D97-AF65-F5344CB8AC3E}">
        <p14:creationId xmlns:p14="http://schemas.microsoft.com/office/powerpoint/2010/main" xmlns="" val="4021441041"/>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09600"/>
            <a:ext cx="8229600" cy="6096000"/>
          </a:xfrm>
        </p:spPr>
        <p:txBody>
          <a:bodyPr>
            <a:normAutofit fontScale="47500" lnSpcReduction="20000"/>
          </a:bodyPr>
          <a:lstStyle/>
          <a:p>
            <a:r>
              <a:rPr lang="en-US" dirty="0"/>
              <a:t>&lt;!DOCTYPE html&gt;</a:t>
            </a:r>
          </a:p>
          <a:p>
            <a:r>
              <a:rPr lang="en-US" dirty="0"/>
              <a:t>&lt;html&gt;</a:t>
            </a:r>
          </a:p>
          <a:p>
            <a:r>
              <a:rPr lang="en-US" dirty="0"/>
              <a:t>&lt;head&gt;</a:t>
            </a:r>
          </a:p>
          <a:p>
            <a:r>
              <a:rPr lang="en-US" dirty="0"/>
              <a:t>&lt;script </a:t>
            </a:r>
            <a:r>
              <a:rPr lang="en-US" dirty="0" err="1"/>
              <a:t>src</a:t>
            </a:r>
            <a:r>
              <a:rPr lang="en-US" dirty="0"/>
              <a:t>="https://ajax.googleapis.com/</a:t>
            </a:r>
            <a:r>
              <a:rPr lang="en-US" dirty="0" err="1"/>
              <a:t>ajax</a:t>
            </a:r>
            <a:r>
              <a:rPr lang="en-US" dirty="0"/>
              <a:t>/libs/</a:t>
            </a:r>
            <a:r>
              <a:rPr lang="en-US" dirty="0" err="1"/>
              <a:t>jquery</a:t>
            </a:r>
            <a:r>
              <a:rPr lang="en-US" dirty="0"/>
              <a:t>/3.5.1/jquery.min.js"&gt;&lt;/script&gt;</a:t>
            </a:r>
          </a:p>
          <a:p>
            <a:r>
              <a:rPr lang="en-US" dirty="0"/>
              <a:t>&lt;script&gt; </a:t>
            </a:r>
          </a:p>
          <a:p>
            <a:r>
              <a:rPr lang="en-US" dirty="0"/>
              <a:t>$(document).ready(function(){</a:t>
            </a:r>
          </a:p>
          <a:p>
            <a:r>
              <a:rPr lang="en-US" dirty="0"/>
              <a:t>  $("#flip").click(function(){</a:t>
            </a:r>
          </a:p>
          <a:p>
            <a:r>
              <a:rPr lang="en-US" dirty="0"/>
              <a:t>    $("#panel").</a:t>
            </a:r>
            <a:r>
              <a:rPr lang="en-US" dirty="0" err="1"/>
              <a:t>slideDown</a:t>
            </a:r>
            <a:r>
              <a:rPr lang="en-US" dirty="0"/>
              <a:t>("slow");</a:t>
            </a:r>
          </a:p>
          <a:p>
            <a:r>
              <a:rPr lang="en-US" dirty="0"/>
              <a:t>  });</a:t>
            </a:r>
          </a:p>
          <a:p>
            <a:r>
              <a:rPr lang="en-US" dirty="0"/>
              <a:t>});</a:t>
            </a:r>
          </a:p>
          <a:p>
            <a:r>
              <a:rPr lang="en-US" dirty="0"/>
              <a:t>&lt;/script&gt;</a:t>
            </a:r>
          </a:p>
          <a:p>
            <a:r>
              <a:rPr lang="en-US" dirty="0"/>
              <a:t>&lt;style&gt; </a:t>
            </a:r>
          </a:p>
          <a:p>
            <a:r>
              <a:rPr lang="en-US" dirty="0"/>
              <a:t>#panel, #flip {</a:t>
            </a:r>
          </a:p>
          <a:p>
            <a:r>
              <a:rPr lang="en-US" dirty="0"/>
              <a:t>  padding: 5px;</a:t>
            </a:r>
          </a:p>
          <a:p>
            <a:r>
              <a:rPr lang="en-US" dirty="0"/>
              <a:t>  text-align: center;</a:t>
            </a:r>
          </a:p>
          <a:p>
            <a:r>
              <a:rPr lang="en-US" dirty="0"/>
              <a:t>  background-color: #e5eecc;</a:t>
            </a:r>
          </a:p>
          <a:p>
            <a:r>
              <a:rPr lang="en-US" dirty="0"/>
              <a:t>  border: solid 1px #c3c3c3;</a:t>
            </a:r>
          </a:p>
          <a:p>
            <a:r>
              <a:rPr lang="en-US" dirty="0"/>
              <a:t>}</a:t>
            </a:r>
          </a:p>
          <a:p>
            <a:endParaRPr lang="en-US" dirty="0"/>
          </a:p>
          <a:p>
            <a:r>
              <a:rPr lang="en-US" dirty="0"/>
              <a:t>#panel {</a:t>
            </a:r>
          </a:p>
          <a:p>
            <a:r>
              <a:rPr lang="en-US" dirty="0"/>
              <a:t>  padding: 50px;</a:t>
            </a:r>
          </a:p>
          <a:p>
            <a:r>
              <a:rPr lang="en-US" dirty="0"/>
              <a:t>  display: none;</a:t>
            </a:r>
          </a:p>
          <a:p>
            <a:r>
              <a:rPr lang="en-US" dirty="0"/>
              <a:t>}</a:t>
            </a:r>
          </a:p>
          <a:p>
            <a:r>
              <a:rPr lang="en-US" dirty="0"/>
              <a:t>&lt;/style&gt;</a:t>
            </a:r>
          </a:p>
          <a:p>
            <a:r>
              <a:rPr lang="en-US" dirty="0"/>
              <a:t>&lt;/head&gt;</a:t>
            </a:r>
          </a:p>
          <a:p>
            <a:r>
              <a:rPr lang="en-US" dirty="0"/>
              <a:t>&lt;body&gt;</a:t>
            </a:r>
          </a:p>
          <a:p>
            <a:r>
              <a:rPr lang="en-US" dirty="0"/>
              <a:t> </a:t>
            </a:r>
          </a:p>
          <a:p>
            <a:r>
              <a:rPr lang="en-US" dirty="0"/>
              <a:t>&lt;div id="flip"&gt;Click to slide down panel&lt;/div&gt;</a:t>
            </a:r>
          </a:p>
          <a:p>
            <a:r>
              <a:rPr lang="en-US" dirty="0"/>
              <a:t>&lt;div id="panel"&gt;Hello world!&lt;/div&gt;</a:t>
            </a:r>
          </a:p>
          <a:p>
            <a:endParaRPr lang="en-US" dirty="0"/>
          </a:p>
          <a:p>
            <a:r>
              <a:rPr lang="en-US" dirty="0"/>
              <a:t>&lt;/body</a:t>
            </a:r>
            <a:r>
              <a:rPr lang="en-US" dirty="0" smtClean="0"/>
              <a:t>&gt;</a:t>
            </a:r>
          </a:p>
          <a:p>
            <a:r>
              <a:rPr lang="en-US" dirty="0" smtClean="0"/>
              <a:t>&lt;/html&gt;</a:t>
            </a:r>
            <a:endParaRPr lang="en-US" dirty="0"/>
          </a:p>
        </p:txBody>
      </p:sp>
    </p:spTree>
    <p:extLst>
      <p:ext uri="{BB962C8B-B14F-4D97-AF65-F5344CB8AC3E}">
        <p14:creationId xmlns:p14="http://schemas.microsoft.com/office/powerpoint/2010/main" xmlns="" val="1908999925"/>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85800"/>
            <a:ext cx="8229600" cy="5638800"/>
          </a:xfrm>
        </p:spPr>
        <p:txBody>
          <a:bodyPr/>
          <a:lstStyle/>
          <a:p>
            <a:r>
              <a:rPr lang="en-US" b="1" dirty="0" err="1"/>
              <a:t>jQuery</a:t>
            </a:r>
            <a:r>
              <a:rPr lang="en-US" b="1" dirty="0"/>
              <a:t> </a:t>
            </a:r>
            <a:r>
              <a:rPr lang="en-US" b="1" dirty="0" err="1"/>
              <a:t>slideUp</a:t>
            </a:r>
            <a:r>
              <a:rPr lang="en-US" b="1" dirty="0"/>
              <a:t>() </a:t>
            </a:r>
            <a:r>
              <a:rPr lang="en-US" b="1" dirty="0" err="1" smtClean="0"/>
              <a:t>Method:</a:t>
            </a:r>
            <a:r>
              <a:rPr lang="en-US" sz="2000" dirty="0" err="1" smtClean="0"/>
              <a:t>The</a:t>
            </a:r>
            <a:r>
              <a:rPr lang="en-US" sz="2000" dirty="0" smtClean="0"/>
              <a:t> </a:t>
            </a:r>
            <a:r>
              <a:rPr lang="en-US" sz="2000" dirty="0" err="1" smtClean="0"/>
              <a:t>Jquery</a:t>
            </a:r>
            <a:r>
              <a:rPr lang="en-US" sz="2000" dirty="0" smtClean="0"/>
              <a:t> </a:t>
            </a:r>
            <a:r>
              <a:rPr lang="en-US" sz="2000" dirty="0" err="1" smtClean="0"/>
              <a:t>slideUp</a:t>
            </a:r>
            <a:r>
              <a:rPr lang="en-US" sz="2000" dirty="0" smtClean="0"/>
              <a:t>() method is used to slide up an element.</a:t>
            </a:r>
            <a:endParaRPr lang="en-US" sz="2000" dirty="0"/>
          </a:p>
          <a:p>
            <a:pPr marL="0" indent="0">
              <a:buNone/>
            </a:pPr>
            <a:r>
              <a:rPr lang="en-US" b="1" dirty="0"/>
              <a:t>Syntax</a:t>
            </a:r>
            <a:r>
              <a:rPr lang="en-US" b="1" dirty="0" smtClean="0"/>
              <a:t>:</a:t>
            </a:r>
            <a:r>
              <a:rPr lang="en-US" dirty="0"/>
              <a:t>$(</a:t>
            </a:r>
            <a:r>
              <a:rPr lang="en-US" i="1" dirty="0"/>
              <a:t>selector</a:t>
            </a:r>
            <a:r>
              <a:rPr lang="en-US" dirty="0"/>
              <a:t>).</a:t>
            </a:r>
            <a:r>
              <a:rPr lang="en-US" dirty="0" err="1"/>
              <a:t>slideUp</a:t>
            </a:r>
            <a:r>
              <a:rPr lang="en-US" dirty="0"/>
              <a:t>(</a:t>
            </a:r>
            <a:r>
              <a:rPr lang="en-US" i="1" dirty="0" err="1"/>
              <a:t>speed,callback</a:t>
            </a:r>
            <a:r>
              <a:rPr lang="en-US" dirty="0" smtClean="0"/>
              <a:t>);</a:t>
            </a:r>
          </a:p>
          <a:p>
            <a:pPr marL="0" indent="0">
              <a:buNone/>
            </a:pPr>
            <a:r>
              <a:rPr lang="en-US" dirty="0"/>
              <a:t>The optional speed parameter specifies the duration of the effect. It can take the following values: "slow", "fast", or milliseconds</a:t>
            </a:r>
            <a:r>
              <a:rPr lang="en-US" dirty="0" smtClean="0"/>
              <a:t>.</a:t>
            </a:r>
          </a:p>
          <a:p>
            <a:pPr marL="0" indent="0">
              <a:buNone/>
            </a:pPr>
            <a:r>
              <a:rPr lang="en-US" dirty="0"/>
              <a:t>The optional callback parameter is a function to be executed after the sliding completes.</a:t>
            </a:r>
          </a:p>
        </p:txBody>
      </p:sp>
    </p:spTree>
    <p:extLst>
      <p:ext uri="{BB962C8B-B14F-4D97-AF65-F5344CB8AC3E}">
        <p14:creationId xmlns:p14="http://schemas.microsoft.com/office/powerpoint/2010/main" xmlns="" val="1353809899"/>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normAutofit fontScale="47500" lnSpcReduction="20000"/>
          </a:bodyPr>
          <a:lstStyle/>
          <a:p>
            <a:r>
              <a:rPr lang="en-US" dirty="0"/>
              <a:t>&lt;!DOCTYPE html&gt;</a:t>
            </a:r>
          </a:p>
          <a:p>
            <a:r>
              <a:rPr lang="en-US" dirty="0"/>
              <a:t>&lt;html&gt;</a:t>
            </a:r>
          </a:p>
          <a:p>
            <a:r>
              <a:rPr lang="en-US" dirty="0"/>
              <a:t>&lt;head&gt;</a:t>
            </a:r>
          </a:p>
          <a:p>
            <a:r>
              <a:rPr lang="en-US" dirty="0"/>
              <a:t>&lt;script </a:t>
            </a:r>
            <a:r>
              <a:rPr lang="en-US" dirty="0" err="1"/>
              <a:t>src</a:t>
            </a:r>
            <a:r>
              <a:rPr lang="en-US" dirty="0"/>
              <a:t>="https://ajax.googleapis.com/</a:t>
            </a:r>
            <a:r>
              <a:rPr lang="en-US" dirty="0" err="1"/>
              <a:t>ajax</a:t>
            </a:r>
            <a:r>
              <a:rPr lang="en-US" dirty="0"/>
              <a:t>/libs/</a:t>
            </a:r>
            <a:r>
              <a:rPr lang="en-US" dirty="0" err="1"/>
              <a:t>jquery</a:t>
            </a:r>
            <a:r>
              <a:rPr lang="en-US" dirty="0"/>
              <a:t>/3.5.1/jquery.min.js"&gt;&lt;/script&gt;</a:t>
            </a:r>
          </a:p>
          <a:p>
            <a:r>
              <a:rPr lang="en-US" dirty="0"/>
              <a:t>&lt;script&gt; </a:t>
            </a:r>
          </a:p>
          <a:p>
            <a:r>
              <a:rPr lang="en-US" dirty="0"/>
              <a:t>$(document).ready(function(){</a:t>
            </a:r>
          </a:p>
          <a:p>
            <a:r>
              <a:rPr lang="en-US" dirty="0"/>
              <a:t>  $("#flip").click(function(){</a:t>
            </a:r>
          </a:p>
          <a:p>
            <a:r>
              <a:rPr lang="en-US" dirty="0"/>
              <a:t>    $("#panel").</a:t>
            </a:r>
            <a:r>
              <a:rPr lang="en-US" dirty="0" err="1"/>
              <a:t>slideUp</a:t>
            </a:r>
            <a:r>
              <a:rPr lang="en-US" dirty="0"/>
              <a:t>("slow");</a:t>
            </a:r>
          </a:p>
          <a:p>
            <a:r>
              <a:rPr lang="en-US" dirty="0"/>
              <a:t>  });</a:t>
            </a:r>
          </a:p>
          <a:p>
            <a:r>
              <a:rPr lang="en-US" dirty="0"/>
              <a:t>});</a:t>
            </a:r>
          </a:p>
          <a:p>
            <a:r>
              <a:rPr lang="en-US" dirty="0"/>
              <a:t>&lt;/script&gt;</a:t>
            </a:r>
          </a:p>
          <a:p>
            <a:r>
              <a:rPr lang="en-US" dirty="0"/>
              <a:t>&lt;style&gt; </a:t>
            </a:r>
          </a:p>
          <a:p>
            <a:r>
              <a:rPr lang="en-US" dirty="0"/>
              <a:t>#panel, #flip {</a:t>
            </a:r>
          </a:p>
          <a:p>
            <a:r>
              <a:rPr lang="en-US" dirty="0"/>
              <a:t>  padding: 5px;</a:t>
            </a:r>
          </a:p>
          <a:p>
            <a:r>
              <a:rPr lang="en-US" dirty="0"/>
              <a:t>  text-align: center;</a:t>
            </a:r>
          </a:p>
          <a:p>
            <a:r>
              <a:rPr lang="en-US" dirty="0"/>
              <a:t>  background-color: #e5eecc;</a:t>
            </a:r>
          </a:p>
          <a:p>
            <a:r>
              <a:rPr lang="en-US" dirty="0"/>
              <a:t>  border: solid 1px #c3c3c3;</a:t>
            </a:r>
          </a:p>
          <a:p>
            <a:r>
              <a:rPr lang="en-US" dirty="0"/>
              <a:t>}</a:t>
            </a:r>
          </a:p>
          <a:p>
            <a:endParaRPr lang="en-US" dirty="0"/>
          </a:p>
          <a:p>
            <a:r>
              <a:rPr lang="en-US" dirty="0"/>
              <a:t>#panel {</a:t>
            </a:r>
          </a:p>
          <a:p>
            <a:r>
              <a:rPr lang="en-US" dirty="0"/>
              <a:t>  padding: 50px;</a:t>
            </a:r>
          </a:p>
          <a:p>
            <a:r>
              <a:rPr lang="en-US" dirty="0"/>
              <a:t>}</a:t>
            </a:r>
          </a:p>
          <a:p>
            <a:r>
              <a:rPr lang="en-US" dirty="0"/>
              <a:t>&lt;/style&gt;</a:t>
            </a:r>
          </a:p>
          <a:p>
            <a:r>
              <a:rPr lang="en-US" dirty="0"/>
              <a:t>&lt;/head&gt;</a:t>
            </a:r>
          </a:p>
          <a:p>
            <a:r>
              <a:rPr lang="en-US" dirty="0"/>
              <a:t>&lt;body&gt;</a:t>
            </a:r>
          </a:p>
          <a:p>
            <a:r>
              <a:rPr lang="en-US" dirty="0"/>
              <a:t> </a:t>
            </a:r>
          </a:p>
          <a:p>
            <a:r>
              <a:rPr lang="en-US" dirty="0"/>
              <a:t>&lt;div id="flip"&gt;Click to slide up panel&lt;/div&gt;</a:t>
            </a:r>
          </a:p>
          <a:p>
            <a:r>
              <a:rPr lang="en-US" dirty="0"/>
              <a:t>&lt;div id="panel"&gt;Hello world!&lt;/div&gt;</a:t>
            </a:r>
          </a:p>
          <a:p>
            <a:endParaRPr lang="en-US" dirty="0"/>
          </a:p>
          <a:p>
            <a:r>
              <a:rPr lang="en-US" dirty="0"/>
              <a:t>&lt;/body&gt;</a:t>
            </a:r>
          </a:p>
          <a:p>
            <a:r>
              <a:rPr lang="en-US" dirty="0"/>
              <a:t>&lt;/html&gt;</a:t>
            </a:r>
          </a:p>
        </p:txBody>
      </p:sp>
    </p:spTree>
    <p:extLst>
      <p:ext uri="{BB962C8B-B14F-4D97-AF65-F5344CB8AC3E}">
        <p14:creationId xmlns:p14="http://schemas.microsoft.com/office/powerpoint/2010/main" xmlns="" val="1478170443"/>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0"/>
            <a:ext cx="8229600" cy="5867400"/>
          </a:xfrm>
        </p:spPr>
        <p:txBody>
          <a:bodyPr/>
          <a:lstStyle/>
          <a:p>
            <a:r>
              <a:rPr lang="en-US" sz="2400" b="1" dirty="0" err="1"/>
              <a:t>jQuery</a:t>
            </a:r>
            <a:r>
              <a:rPr lang="en-US" sz="2400" b="1" dirty="0"/>
              <a:t> </a:t>
            </a:r>
            <a:r>
              <a:rPr lang="en-US" sz="2400" b="1" dirty="0" err="1"/>
              <a:t>slideToggle</a:t>
            </a:r>
            <a:r>
              <a:rPr lang="en-US" sz="2400" b="1" dirty="0"/>
              <a:t>() </a:t>
            </a:r>
            <a:r>
              <a:rPr lang="en-US" sz="2400" b="1" dirty="0" err="1" smtClean="0"/>
              <a:t>Method:</a:t>
            </a:r>
            <a:r>
              <a:rPr lang="en-US" sz="2400" dirty="0" err="1" smtClean="0"/>
              <a:t>The</a:t>
            </a:r>
            <a:r>
              <a:rPr lang="en-US" sz="2400" dirty="0" smtClean="0"/>
              <a:t> </a:t>
            </a:r>
            <a:r>
              <a:rPr lang="en-US" sz="2400" dirty="0" err="1" smtClean="0"/>
              <a:t>Jquery</a:t>
            </a:r>
            <a:r>
              <a:rPr lang="en-US" sz="2400" dirty="0" smtClean="0"/>
              <a:t> </a:t>
            </a:r>
            <a:r>
              <a:rPr lang="en-US" sz="2400" dirty="0" err="1" smtClean="0"/>
              <a:t>slideToggle</a:t>
            </a:r>
            <a:r>
              <a:rPr lang="en-US" sz="2400" dirty="0" smtClean="0"/>
              <a:t>() method toggles between the </a:t>
            </a:r>
            <a:r>
              <a:rPr lang="en-US" sz="2400" dirty="0" err="1" smtClean="0"/>
              <a:t>slideDown</a:t>
            </a:r>
            <a:r>
              <a:rPr lang="en-US" sz="2400" dirty="0" smtClean="0"/>
              <a:t>() and </a:t>
            </a:r>
            <a:r>
              <a:rPr lang="en-US" sz="2400" dirty="0" err="1" smtClean="0"/>
              <a:t>slideup</a:t>
            </a:r>
            <a:r>
              <a:rPr lang="en-US" sz="2400" dirty="0" smtClean="0"/>
              <a:t>() methods.</a:t>
            </a:r>
          </a:p>
          <a:p>
            <a:r>
              <a:rPr lang="en-US" sz="2400" dirty="0" smtClean="0"/>
              <a:t>If the elements have been slid </a:t>
            </a:r>
            <a:r>
              <a:rPr lang="en-US" sz="2400" dirty="0" err="1" smtClean="0"/>
              <a:t>down,slideToggle</a:t>
            </a:r>
            <a:r>
              <a:rPr lang="en-US" sz="2400" dirty="0" smtClean="0"/>
              <a:t>() will slide them up.</a:t>
            </a:r>
          </a:p>
          <a:p>
            <a:r>
              <a:rPr lang="en-US" sz="2400" dirty="0" smtClean="0"/>
              <a:t>If the elements have been slid </a:t>
            </a:r>
            <a:r>
              <a:rPr lang="en-US" sz="2400" dirty="0" err="1" smtClean="0"/>
              <a:t>up,slideToggle</a:t>
            </a:r>
            <a:r>
              <a:rPr lang="en-US" sz="2400" dirty="0" smtClean="0"/>
              <a:t>() will slide them down.</a:t>
            </a:r>
          </a:p>
          <a:p>
            <a:pPr marL="0" indent="0">
              <a:buNone/>
            </a:pPr>
            <a:r>
              <a:rPr lang="en-US" sz="2400" b="1" dirty="0" smtClean="0"/>
              <a:t>Syntax:</a:t>
            </a:r>
            <a:endParaRPr lang="en-US" sz="2400" b="1" dirty="0"/>
          </a:p>
          <a:p>
            <a:pPr marL="0" indent="0">
              <a:buNone/>
            </a:pPr>
            <a:r>
              <a:rPr lang="en-US" sz="2400" dirty="0" smtClean="0"/>
              <a:t>   $(</a:t>
            </a:r>
            <a:r>
              <a:rPr lang="en-US" sz="2400" i="1" dirty="0"/>
              <a:t>selector</a:t>
            </a:r>
            <a:r>
              <a:rPr lang="en-US" sz="2400" dirty="0"/>
              <a:t>).</a:t>
            </a:r>
            <a:r>
              <a:rPr lang="en-US" sz="2400" dirty="0" err="1"/>
              <a:t>slideToggle</a:t>
            </a:r>
            <a:r>
              <a:rPr lang="en-US" sz="2400" dirty="0"/>
              <a:t>(</a:t>
            </a:r>
            <a:r>
              <a:rPr lang="en-US" sz="2400" i="1" dirty="0" err="1"/>
              <a:t>speed,callback</a:t>
            </a:r>
            <a:r>
              <a:rPr lang="en-US" sz="2400" dirty="0" smtClean="0"/>
              <a:t>);</a:t>
            </a:r>
          </a:p>
          <a:p>
            <a:pPr marL="0" indent="0">
              <a:buNone/>
            </a:pPr>
            <a:r>
              <a:rPr lang="en-US" sz="2400" dirty="0"/>
              <a:t>The optional speed parameter can take the following values: "slow", "fast", milliseconds</a:t>
            </a:r>
            <a:r>
              <a:rPr lang="en-US" sz="2400" dirty="0" smtClean="0"/>
              <a:t>.</a:t>
            </a:r>
          </a:p>
          <a:p>
            <a:pPr marL="0" indent="0">
              <a:buNone/>
            </a:pPr>
            <a:r>
              <a:rPr lang="en-US" sz="2400" dirty="0"/>
              <a:t>The optional callback parameter is a function to be executed after the sliding completes</a:t>
            </a:r>
            <a:r>
              <a:rPr lang="en-US" sz="2400" dirty="0" smtClean="0"/>
              <a:t>.</a:t>
            </a:r>
          </a:p>
          <a:p>
            <a:pPr marL="0" indent="0">
              <a:buNone/>
            </a:pPr>
            <a:endParaRPr lang="en-US" sz="2400" dirty="0" smtClean="0"/>
          </a:p>
          <a:p>
            <a:endParaRPr lang="en-US" sz="2000" dirty="0" smtClean="0"/>
          </a:p>
          <a:p>
            <a:endParaRPr lang="en-US" sz="2000" dirty="0" smtClean="0"/>
          </a:p>
          <a:p>
            <a:endParaRPr lang="en-US" sz="2000" dirty="0" smtClean="0"/>
          </a:p>
          <a:p>
            <a:endParaRPr lang="en-US" b="1" dirty="0"/>
          </a:p>
          <a:p>
            <a:pPr marL="0" indent="0">
              <a:buNone/>
            </a:pPr>
            <a:endParaRPr lang="en-US" dirty="0"/>
          </a:p>
        </p:txBody>
      </p:sp>
      <p:sp>
        <p:nvSpPr>
          <p:cNvPr id="5" name="Rectangle 2"/>
          <p:cNvSpPr>
            <a:spLocks noChangeArrowheads="1"/>
          </p:cNvSpPr>
          <p:nvPr/>
        </p:nvSpPr>
        <p:spPr bwMode="auto">
          <a:xfrm>
            <a:off x="-26504" y="-2286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Verdana" panose="020B0604030504040204" pitchFamily="34" charset="0"/>
              </a:rPr>
              <a:t>If the elements have been slid down, </a:t>
            </a:r>
            <a:r>
              <a:rPr kumimoji="0" lang="en-US" sz="1100" b="0" i="0" u="none" strike="noStrike" cap="none" normalizeH="0" baseline="0" smtClean="0">
                <a:ln>
                  <a:noFill/>
                </a:ln>
                <a:solidFill>
                  <a:srgbClr val="DC143C"/>
                </a:solidFill>
                <a:effectLst/>
                <a:latin typeface="Consolas" panose="020B0609020204030204" pitchFamily="49" charset="0"/>
              </a:rPr>
              <a:t>slideToggle()</a:t>
            </a:r>
            <a:r>
              <a:rPr kumimoji="0" lang="en-US" sz="1100" b="0" i="0" u="none" strike="noStrike" cap="none" normalizeH="0" baseline="0" smtClean="0">
                <a:ln>
                  <a:noFill/>
                </a:ln>
                <a:solidFill>
                  <a:srgbClr val="000000"/>
                </a:solidFill>
                <a:effectLst/>
                <a:latin typeface="Verdana" panose="020B0604030504040204" pitchFamily="34" charset="0"/>
              </a:rPr>
              <a:t> will slide them up.</a:t>
            </a:r>
            <a:r>
              <a:rPr kumimoji="0" lang="en-US" sz="800" b="0" i="0" u="none" strike="noStrike" cap="none" normalizeH="0" baseline="0" smtClean="0">
                <a:ln>
                  <a:noFill/>
                </a:ln>
                <a:solidFill>
                  <a:schemeClr val="tx1"/>
                </a:solidFill>
                <a:effectLst/>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1928837208"/>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7696200"/>
          </a:xfrm>
        </p:spPr>
        <p:txBody>
          <a:bodyPr>
            <a:noAutofit/>
          </a:bodyPr>
          <a:lstStyle/>
          <a:p>
            <a:r>
              <a:rPr lang="en-US" sz="1200" dirty="0"/>
              <a:t>&lt;!DOCTYPE html&gt;</a:t>
            </a:r>
          </a:p>
          <a:p>
            <a:r>
              <a:rPr lang="en-US" sz="1200" dirty="0"/>
              <a:t>&lt;html&gt;</a:t>
            </a:r>
          </a:p>
          <a:p>
            <a:r>
              <a:rPr lang="en-US" sz="1200" dirty="0"/>
              <a:t>&lt;head&gt;</a:t>
            </a:r>
          </a:p>
          <a:p>
            <a:r>
              <a:rPr lang="en-US" sz="1200" dirty="0"/>
              <a:t>&lt;script </a:t>
            </a:r>
            <a:r>
              <a:rPr lang="en-US" sz="1200" dirty="0" err="1"/>
              <a:t>src</a:t>
            </a:r>
            <a:r>
              <a:rPr lang="en-US" sz="1200" dirty="0"/>
              <a:t>="https://ajax.googleapis.com/</a:t>
            </a:r>
            <a:r>
              <a:rPr lang="en-US" sz="1200" dirty="0" err="1"/>
              <a:t>ajax</a:t>
            </a:r>
            <a:r>
              <a:rPr lang="en-US" sz="1200" dirty="0"/>
              <a:t>/libs/</a:t>
            </a:r>
            <a:r>
              <a:rPr lang="en-US" sz="1200" dirty="0" err="1"/>
              <a:t>jquery</a:t>
            </a:r>
            <a:r>
              <a:rPr lang="en-US" sz="1200" dirty="0"/>
              <a:t>/3.5.1/jquery.min.js"&gt;&lt;/script&gt;</a:t>
            </a:r>
          </a:p>
          <a:p>
            <a:r>
              <a:rPr lang="en-US" sz="1200" dirty="0"/>
              <a:t>&lt;script&gt; </a:t>
            </a:r>
          </a:p>
          <a:p>
            <a:r>
              <a:rPr lang="en-US" sz="1200" dirty="0"/>
              <a:t>$(document).ready(function(){</a:t>
            </a:r>
          </a:p>
          <a:p>
            <a:r>
              <a:rPr lang="en-US" sz="1200" dirty="0"/>
              <a:t>  $("#flip").click(function(){</a:t>
            </a:r>
          </a:p>
          <a:p>
            <a:r>
              <a:rPr lang="en-US" sz="1200" dirty="0"/>
              <a:t>    $("#panel").</a:t>
            </a:r>
            <a:r>
              <a:rPr lang="en-US" sz="1200" dirty="0" err="1"/>
              <a:t>slideToggle</a:t>
            </a:r>
            <a:r>
              <a:rPr lang="en-US" sz="1200" dirty="0"/>
              <a:t>("slow");</a:t>
            </a:r>
          </a:p>
          <a:p>
            <a:r>
              <a:rPr lang="en-US" sz="1200" dirty="0"/>
              <a:t>  });</a:t>
            </a:r>
          </a:p>
          <a:p>
            <a:r>
              <a:rPr lang="en-US" sz="1200" dirty="0"/>
              <a:t>});</a:t>
            </a:r>
          </a:p>
          <a:p>
            <a:r>
              <a:rPr lang="en-US" sz="1200" dirty="0"/>
              <a:t>&lt;/script&gt;</a:t>
            </a:r>
          </a:p>
          <a:p>
            <a:r>
              <a:rPr lang="en-US" sz="1200" dirty="0"/>
              <a:t>&lt;style&gt; </a:t>
            </a:r>
          </a:p>
          <a:p>
            <a:r>
              <a:rPr lang="en-US" sz="1200" dirty="0"/>
              <a:t>#panel, #flip {</a:t>
            </a:r>
          </a:p>
          <a:p>
            <a:r>
              <a:rPr lang="en-US" sz="1200" dirty="0"/>
              <a:t>  padding: 5px;</a:t>
            </a:r>
          </a:p>
          <a:p>
            <a:r>
              <a:rPr lang="en-US" sz="1200" dirty="0"/>
              <a:t>  text-align: center;</a:t>
            </a:r>
          </a:p>
          <a:p>
            <a:r>
              <a:rPr lang="en-US" sz="1200" dirty="0"/>
              <a:t>  background-color: #e5eecc;</a:t>
            </a:r>
          </a:p>
          <a:p>
            <a:r>
              <a:rPr lang="en-US" sz="1200" dirty="0"/>
              <a:t>  border: solid 1px #c3c3c3;</a:t>
            </a:r>
          </a:p>
          <a:p>
            <a:r>
              <a:rPr lang="en-US" sz="1200" dirty="0"/>
              <a:t>}</a:t>
            </a:r>
          </a:p>
          <a:p>
            <a:endParaRPr lang="en-US" sz="1200" dirty="0"/>
          </a:p>
          <a:p>
            <a:r>
              <a:rPr lang="en-US" sz="1200" dirty="0"/>
              <a:t>#panel {</a:t>
            </a:r>
          </a:p>
          <a:p>
            <a:r>
              <a:rPr lang="en-US" sz="1200" dirty="0"/>
              <a:t>  padding: 50px;</a:t>
            </a:r>
          </a:p>
          <a:p>
            <a:r>
              <a:rPr lang="en-US" sz="1200" dirty="0"/>
              <a:t>  display: none;</a:t>
            </a:r>
          </a:p>
          <a:p>
            <a:r>
              <a:rPr lang="en-US" sz="1200" dirty="0"/>
              <a:t>}</a:t>
            </a:r>
          </a:p>
          <a:p>
            <a:r>
              <a:rPr lang="en-US" sz="1200" dirty="0"/>
              <a:t>&lt;/style&gt;</a:t>
            </a:r>
          </a:p>
          <a:p>
            <a:r>
              <a:rPr lang="en-US" sz="1200" dirty="0"/>
              <a:t>&lt;/head&gt;</a:t>
            </a:r>
          </a:p>
          <a:p>
            <a:r>
              <a:rPr lang="en-US" sz="1200" dirty="0"/>
              <a:t>&lt;body&gt;</a:t>
            </a:r>
          </a:p>
          <a:p>
            <a:r>
              <a:rPr lang="en-US" sz="1200" dirty="0"/>
              <a:t> </a:t>
            </a:r>
          </a:p>
          <a:p>
            <a:r>
              <a:rPr lang="en-US" sz="1200" dirty="0"/>
              <a:t>&lt;div id="flip"&gt;Click to slide the panel down or up&lt;/div&gt;</a:t>
            </a:r>
          </a:p>
          <a:p>
            <a:r>
              <a:rPr lang="en-US" sz="1200" dirty="0"/>
              <a:t>&lt;div id="panel"&gt;Hello world!&lt;/div&gt;</a:t>
            </a:r>
          </a:p>
          <a:p>
            <a:r>
              <a:rPr lang="en-US" sz="1200" dirty="0" smtClean="0"/>
              <a:t>&lt;/</a:t>
            </a:r>
            <a:r>
              <a:rPr lang="en-US" sz="1200" dirty="0"/>
              <a:t>body</a:t>
            </a:r>
            <a:r>
              <a:rPr lang="en-US" sz="1200" dirty="0" smtClean="0"/>
              <a:t>&gt;</a:t>
            </a:r>
          </a:p>
          <a:p>
            <a:r>
              <a:rPr lang="en-US" sz="1200" dirty="0" smtClean="0"/>
              <a:t>&lt;/html&gt;</a:t>
            </a:r>
            <a:endParaRPr lang="en-US" sz="1200" dirty="0"/>
          </a:p>
        </p:txBody>
      </p:sp>
    </p:spTree>
    <p:extLst>
      <p:ext uri="{BB962C8B-B14F-4D97-AF65-F5344CB8AC3E}">
        <p14:creationId xmlns:p14="http://schemas.microsoft.com/office/powerpoint/2010/main" xmlns="" val="694532879"/>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0"/>
            <a:ext cx="8229600" cy="6553200"/>
          </a:xfrm>
        </p:spPr>
        <p:txBody>
          <a:bodyPr/>
          <a:lstStyle/>
          <a:p>
            <a:pPr marL="0" indent="0" algn="ctr">
              <a:buNone/>
            </a:pPr>
            <a:r>
              <a:rPr lang="en-US" b="1" dirty="0" err="1"/>
              <a:t>jQuery</a:t>
            </a:r>
            <a:r>
              <a:rPr lang="en-US" b="1" dirty="0"/>
              <a:t> </a:t>
            </a:r>
            <a:r>
              <a:rPr lang="en-US" b="1" dirty="0" smtClean="0"/>
              <a:t>Animations</a:t>
            </a:r>
          </a:p>
          <a:p>
            <a:pPr marL="0" indent="0">
              <a:buNone/>
            </a:pPr>
            <a:endParaRPr lang="en-US" b="1" dirty="0"/>
          </a:p>
          <a:p>
            <a:r>
              <a:rPr lang="en-US" dirty="0" smtClean="0"/>
              <a:t>The </a:t>
            </a:r>
            <a:r>
              <a:rPr lang="en-US" dirty="0" err="1" smtClean="0"/>
              <a:t>Jquery</a:t>
            </a:r>
            <a:r>
              <a:rPr lang="en-US" dirty="0" smtClean="0"/>
              <a:t> animate() method is used to create custom animations.</a:t>
            </a:r>
          </a:p>
          <a:p>
            <a:r>
              <a:rPr lang="en-US" b="1" dirty="0"/>
              <a:t>Syntax</a:t>
            </a:r>
            <a:r>
              <a:rPr lang="en-US" b="1" dirty="0" smtClean="0"/>
              <a:t>:</a:t>
            </a:r>
            <a:r>
              <a:rPr lang="en-US" dirty="0"/>
              <a:t>$(</a:t>
            </a:r>
            <a:r>
              <a:rPr lang="en-US" i="1" dirty="0"/>
              <a:t>selector</a:t>
            </a:r>
            <a:r>
              <a:rPr lang="en-US" dirty="0"/>
              <a:t>).animate({</a:t>
            </a:r>
            <a:r>
              <a:rPr lang="en-US" i="1" dirty="0" err="1"/>
              <a:t>params</a:t>
            </a:r>
            <a:r>
              <a:rPr lang="en-US" dirty="0"/>
              <a:t>}</a:t>
            </a:r>
            <a:r>
              <a:rPr lang="en-US" i="1" dirty="0"/>
              <a:t>,</a:t>
            </a:r>
            <a:r>
              <a:rPr lang="en-US" i="1" dirty="0" err="1"/>
              <a:t>speed,callback</a:t>
            </a:r>
            <a:r>
              <a:rPr lang="en-US" dirty="0" smtClean="0"/>
              <a:t>);</a:t>
            </a:r>
          </a:p>
          <a:p>
            <a:r>
              <a:rPr lang="en-US" dirty="0"/>
              <a:t>The required </a:t>
            </a:r>
            <a:r>
              <a:rPr lang="en-US" dirty="0" err="1"/>
              <a:t>params</a:t>
            </a:r>
            <a:r>
              <a:rPr lang="en-US" dirty="0"/>
              <a:t> parameter defines the CSS properties to be animated.</a:t>
            </a:r>
            <a:endParaRPr lang="en-US" b="1" dirty="0" smtClean="0"/>
          </a:p>
          <a:p>
            <a:r>
              <a:rPr lang="en-US" dirty="0"/>
              <a:t>The optional speed parameter specifies the duration of the effect. It can take the following values: "slow", "fast", or milliseconds</a:t>
            </a:r>
            <a:r>
              <a:rPr lang="en-US" dirty="0" smtClean="0"/>
              <a:t>.</a:t>
            </a:r>
          </a:p>
          <a:p>
            <a:r>
              <a:rPr lang="en-US" dirty="0"/>
              <a:t>The optional callback parameter is a function to be executed after the animation completes</a:t>
            </a:r>
            <a:r>
              <a:rPr lang="en-US" dirty="0" smtClean="0"/>
              <a:t>.</a:t>
            </a:r>
          </a:p>
          <a:p>
            <a:endParaRPr lang="en-US" dirty="0"/>
          </a:p>
        </p:txBody>
      </p:sp>
    </p:spTree>
    <p:extLst>
      <p:ext uri="{BB962C8B-B14F-4D97-AF65-F5344CB8AC3E}">
        <p14:creationId xmlns:p14="http://schemas.microsoft.com/office/powerpoint/2010/main" xmlns="" val="1746813762"/>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normAutofit fontScale="55000" lnSpcReduction="20000"/>
          </a:bodyPr>
          <a:lstStyle/>
          <a:p>
            <a:r>
              <a:rPr lang="en-US" dirty="0"/>
              <a:t>&lt;!DOCTYPE html&gt;</a:t>
            </a:r>
          </a:p>
          <a:p>
            <a:r>
              <a:rPr lang="en-US" dirty="0"/>
              <a:t>&lt;html&gt;</a:t>
            </a:r>
          </a:p>
          <a:p>
            <a:r>
              <a:rPr lang="en-US" dirty="0"/>
              <a:t>&lt;head&gt;</a:t>
            </a:r>
          </a:p>
          <a:p>
            <a:r>
              <a:rPr lang="en-US" dirty="0"/>
              <a:t>&lt;script </a:t>
            </a:r>
            <a:r>
              <a:rPr lang="en-US" dirty="0" err="1"/>
              <a:t>src</a:t>
            </a:r>
            <a:r>
              <a:rPr lang="en-US" dirty="0"/>
              <a:t>="https://ajax.googleapis.com/</a:t>
            </a:r>
            <a:r>
              <a:rPr lang="en-US" dirty="0" err="1"/>
              <a:t>ajax</a:t>
            </a:r>
            <a:r>
              <a:rPr lang="en-US" dirty="0"/>
              <a:t>/libs/</a:t>
            </a:r>
            <a:r>
              <a:rPr lang="en-US" dirty="0" err="1"/>
              <a:t>jquery</a:t>
            </a:r>
            <a:r>
              <a:rPr lang="en-US" dirty="0"/>
              <a:t>/3.5.1/jquery.min.js"&gt;&lt;/script&gt;</a:t>
            </a:r>
          </a:p>
          <a:p>
            <a:r>
              <a:rPr lang="en-US" dirty="0"/>
              <a:t>&lt;script&gt; </a:t>
            </a:r>
          </a:p>
          <a:p>
            <a:r>
              <a:rPr lang="en-US" dirty="0"/>
              <a:t>$(document).ready(function(){</a:t>
            </a:r>
          </a:p>
          <a:p>
            <a:r>
              <a:rPr lang="en-US" dirty="0"/>
              <a:t>  $("button").click(function(){</a:t>
            </a:r>
          </a:p>
          <a:p>
            <a:r>
              <a:rPr lang="en-US" dirty="0"/>
              <a:t>    $("div").animate({left: '250px'});</a:t>
            </a:r>
          </a:p>
          <a:p>
            <a:r>
              <a:rPr lang="en-US" dirty="0"/>
              <a:t>  });</a:t>
            </a:r>
          </a:p>
          <a:p>
            <a:r>
              <a:rPr lang="en-US" dirty="0"/>
              <a:t>});</a:t>
            </a:r>
          </a:p>
          <a:p>
            <a:r>
              <a:rPr lang="en-US" dirty="0"/>
              <a:t>&lt;/script&gt; </a:t>
            </a:r>
          </a:p>
          <a:p>
            <a:r>
              <a:rPr lang="en-US" dirty="0"/>
              <a:t>&lt;/head&gt;</a:t>
            </a:r>
          </a:p>
          <a:p>
            <a:r>
              <a:rPr lang="en-US" dirty="0"/>
              <a:t>&lt;body&gt;</a:t>
            </a:r>
          </a:p>
          <a:p>
            <a:endParaRPr lang="en-US" dirty="0"/>
          </a:p>
          <a:p>
            <a:r>
              <a:rPr lang="en-US" dirty="0"/>
              <a:t>&lt;button&gt;Start Animation&lt;/button&gt;</a:t>
            </a:r>
          </a:p>
          <a:p>
            <a:endParaRPr lang="en-US" dirty="0"/>
          </a:p>
          <a:p>
            <a:r>
              <a:rPr lang="en-US" dirty="0"/>
              <a:t>&lt;p&gt;By default, all HTML elements have a static position, and cannot be moved. To manipulate the position, remember to first set the CSS position property of the element to relative, fixed, or absolute!&lt;/p&gt;</a:t>
            </a:r>
          </a:p>
          <a:p>
            <a:endParaRPr lang="en-US" dirty="0"/>
          </a:p>
          <a:p>
            <a:r>
              <a:rPr lang="en-US" dirty="0"/>
              <a:t>&lt;div style="background:#98bf21;height:100px;width:100px;position:absolute;"&gt;&lt;/div&gt;</a:t>
            </a:r>
          </a:p>
          <a:p>
            <a:endParaRPr lang="en-US" dirty="0"/>
          </a:p>
          <a:p>
            <a:r>
              <a:rPr lang="en-US" dirty="0"/>
              <a:t>&lt;/body</a:t>
            </a:r>
            <a:r>
              <a:rPr lang="en-US" dirty="0" smtClean="0"/>
              <a:t>&gt;</a:t>
            </a:r>
          </a:p>
          <a:p>
            <a:r>
              <a:rPr lang="en-US" dirty="0" smtClean="0"/>
              <a:t>&lt;/html&gt;</a:t>
            </a:r>
            <a:endParaRPr lang="en-US" dirty="0"/>
          </a:p>
        </p:txBody>
      </p:sp>
    </p:spTree>
    <p:extLst>
      <p:ext uri="{BB962C8B-B14F-4D97-AF65-F5344CB8AC3E}">
        <p14:creationId xmlns:p14="http://schemas.microsoft.com/office/powerpoint/2010/main" xmlns="" val="4098691064"/>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638800"/>
          </a:xfrm>
        </p:spPr>
        <p:txBody>
          <a:bodyPr>
            <a:normAutofit fontScale="47500" lnSpcReduction="20000"/>
          </a:bodyPr>
          <a:lstStyle/>
          <a:p>
            <a:r>
              <a:rPr lang="en-US" sz="5100" b="1" dirty="0" err="1"/>
              <a:t>jQuery</a:t>
            </a:r>
            <a:r>
              <a:rPr lang="en-US" sz="5100" b="1" dirty="0"/>
              <a:t> animate() - Manipulate Multiple </a:t>
            </a:r>
            <a:r>
              <a:rPr lang="en-US" sz="5100" b="1" dirty="0" smtClean="0"/>
              <a:t>Properties:</a:t>
            </a:r>
          </a:p>
          <a:p>
            <a:pPr marL="0" indent="0">
              <a:buNone/>
            </a:pPr>
            <a:endParaRPr lang="en-US" sz="2400" b="1" dirty="0" smtClean="0"/>
          </a:p>
          <a:p>
            <a:r>
              <a:rPr lang="en-US" sz="2400" b="1" dirty="0"/>
              <a:t>&lt;!DOCTYPE html&gt;</a:t>
            </a:r>
          </a:p>
          <a:p>
            <a:r>
              <a:rPr lang="en-US" sz="2400" b="1" dirty="0"/>
              <a:t>&lt;html&gt;</a:t>
            </a:r>
          </a:p>
          <a:p>
            <a:r>
              <a:rPr lang="en-US" sz="2400" b="1" dirty="0"/>
              <a:t>&lt;head&gt;</a:t>
            </a:r>
          </a:p>
          <a:p>
            <a:r>
              <a:rPr lang="en-US" sz="2400" b="1" dirty="0"/>
              <a:t>&lt;script </a:t>
            </a:r>
            <a:r>
              <a:rPr lang="en-US" sz="2400" b="1" dirty="0" err="1"/>
              <a:t>src</a:t>
            </a:r>
            <a:r>
              <a:rPr lang="en-US" sz="2400" b="1" dirty="0"/>
              <a:t>="https://ajax.googleapis.com/</a:t>
            </a:r>
            <a:r>
              <a:rPr lang="en-US" sz="2400" b="1" dirty="0" err="1"/>
              <a:t>ajax</a:t>
            </a:r>
            <a:r>
              <a:rPr lang="en-US" sz="2400" b="1" dirty="0"/>
              <a:t>/libs/</a:t>
            </a:r>
            <a:r>
              <a:rPr lang="en-US" sz="2400" b="1" dirty="0" err="1"/>
              <a:t>jquery</a:t>
            </a:r>
            <a:r>
              <a:rPr lang="en-US" sz="2400" b="1" dirty="0"/>
              <a:t>/3.5.1/jquery.min.js"&gt;&lt;/script&gt;</a:t>
            </a:r>
          </a:p>
          <a:p>
            <a:r>
              <a:rPr lang="en-US" sz="2400" b="1" dirty="0"/>
              <a:t>&lt;script&gt; </a:t>
            </a:r>
          </a:p>
          <a:p>
            <a:r>
              <a:rPr lang="en-US" sz="2400" b="1" dirty="0"/>
              <a:t>$(document).ready(function(){</a:t>
            </a:r>
          </a:p>
          <a:p>
            <a:r>
              <a:rPr lang="en-US" sz="2400" b="1" dirty="0"/>
              <a:t>  $("button").click(function(){</a:t>
            </a:r>
          </a:p>
          <a:p>
            <a:r>
              <a:rPr lang="en-US" sz="2400" b="1" dirty="0"/>
              <a:t>    $("div").animate({</a:t>
            </a:r>
          </a:p>
          <a:p>
            <a:r>
              <a:rPr lang="en-US" sz="2400" b="1" dirty="0"/>
              <a:t>      left: '250px',</a:t>
            </a:r>
          </a:p>
          <a:p>
            <a:r>
              <a:rPr lang="en-US" sz="2400" b="1" dirty="0"/>
              <a:t>      opacity: '0.5',</a:t>
            </a:r>
          </a:p>
          <a:p>
            <a:r>
              <a:rPr lang="en-US" sz="2400" b="1" dirty="0"/>
              <a:t>      height: '150px',</a:t>
            </a:r>
          </a:p>
          <a:p>
            <a:r>
              <a:rPr lang="en-US" sz="2400" b="1" dirty="0"/>
              <a:t>      width: '150px'</a:t>
            </a:r>
          </a:p>
          <a:p>
            <a:r>
              <a:rPr lang="en-US" sz="2400" b="1" dirty="0"/>
              <a:t>    });</a:t>
            </a:r>
          </a:p>
          <a:p>
            <a:r>
              <a:rPr lang="en-US" sz="2400" b="1" dirty="0"/>
              <a:t>  });</a:t>
            </a:r>
          </a:p>
          <a:p>
            <a:r>
              <a:rPr lang="en-US" sz="2400" b="1" dirty="0"/>
              <a:t>});</a:t>
            </a:r>
          </a:p>
          <a:p>
            <a:r>
              <a:rPr lang="en-US" sz="2400" b="1" dirty="0"/>
              <a:t>&lt;/script&gt; </a:t>
            </a:r>
          </a:p>
          <a:p>
            <a:r>
              <a:rPr lang="en-US" sz="2400" b="1" dirty="0"/>
              <a:t>&lt;/head&gt;</a:t>
            </a:r>
          </a:p>
          <a:p>
            <a:r>
              <a:rPr lang="en-US" sz="2400" b="1" dirty="0"/>
              <a:t>&lt;body&gt;</a:t>
            </a:r>
          </a:p>
          <a:p>
            <a:endParaRPr lang="en-US" sz="2400" b="1" dirty="0"/>
          </a:p>
          <a:p>
            <a:r>
              <a:rPr lang="en-US" sz="2400" b="1" dirty="0"/>
              <a:t>&lt;button&gt;Start Animation&lt;/button&gt;</a:t>
            </a:r>
          </a:p>
          <a:p>
            <a:endParaRPr lang="en-US" sz="2400" b="1" dirty="0"/>
          </a:p>
          <a:p>
            <a:r>
              <a:rPr lang="en-US" sz="2400" b="1" dirty="0"/>
              <a:t>&lt;p&gt;By default, all HTML elements have a static position, and cannot be moved. To manipulate the position, remember to first set the CSS position property of the element to relative, fixed, or absolute!&lt;/p&gt;</a:t>
            </a:r>
          </a:p>
          <a:p>
            <a:endParaRPr lang="en-US" sz="2400" b="1" dirty="0"/>
          </a:p>
          <a:p>
            <a:r>
              <a:rPr lang="en-US" sz="2400" b="1" dirty="0"/>
              <a:t>&lt;div style="background:#98bf21;height:100px;width:100px;position:absolute;"&gt;&lt;/div&gt;</a:t>
            </a:r>
          </a:p>
          <a:p>
            <a:endParaRPr lang="en-US" sz="2400" b="1" dirty="0"/>
          </a:p>
          <a:p>
            <a:r>
              <a:rPr lang="en-US" sz="2400" b="1" dirty="0"/>
              <a:t>&lt;/body&gt;</a:t>
            </a:r>
          </a:p>
          <a:p>
            <a:pPr marL="0" indent="0">
              <a:buNone/>
            </a:pPr>
            <a:r>
              <a:rPr lang="en-US" dirty="0" smtClean="0"/>
              <a:t>&lt;/html&gt;</a:t>
            </a:r>
            <a:endParaRPr lang="en-US" dirty="0"/>
          </a:p>
        </p:txBody>
      </p:sp>
    </p:spTree>
    <p:extLst>
      <p:ext uri="{BB962C8B-B14F-4D97-AF65-F5344CB8AC3E}">
        <p14:creationId xmlns:p14="http://schemas.microsoft.com/office/powerpoint/2010/main" xmlns="" val="22712247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normAutofit fontScale="47500" lnSpcReduction="20000"/>
          </a:bodyPr>
          <a:lstStyle/>
          <a:p>
            <a:pPr algn="ctr">
              <a:buNone/>
            </a:pPr>
            <a:r>
              <a:rPr lang="en-US" sz="5100" b="1" dirty="0" smtClean="0"/>
              <a:t>Semicolons ;</a:t>
            </a:r>
          </a:p>
          <a:p>
            <a:r>
              <a:rPr lang="en-US" sz="2800" dirty="0" smtClean="0"/>
              <a:t>Semicolons separate JavaScript statements.</a:t>
            </a:r>
          </a:p>
          <a:p>
            <a:r>
              <a:rPr lang="en-US" sz="2800" dirty="0" smtClean="0"/>
              <a:t>Add a semicolon at the end of each executable statement:</a:t>
            </a:r>
          </a:p>
          <a:p>
            <a:pPr>
              <a:buNone/>
            </a:pPr>
            <a:r>
              <a:rPr lang="en-US" sz="2800" dirty="0" smtClean="0"/>
              <a:t>&lt;!DOCTYPE html&gt;</a:t>
            </a:r>
          </a:p>
          <a:p>
            <a:pPr>
              <a:buNone/>
            </a:pPr>
            <a:r>
              <a:rPr lang="en-US" sz="2800" dirty="0" smtClean="0"/>
              <a:t>&lt;html&gt;</a:t>
            </a:r>
          </a:p>
          <a:p>
            <a:pPr>
              <a:buNone/>
            </a:pPr>
            <a:r>
              <a:rPr lang="en-US" sz="2800" dirty="0" smtClean="0"/>
              <a:t>&lt;body&gt;</a:t>
            </a:r>
          </a:p>
          <a:p>
            <a:endParaRPr lang="en-US" sz="2800" dirty="0" smtClean="0"/>
          </a:p>
          <a:p>
            <a:pPr>
              <a:buNone/>
            </a:pPr>
            <a:r>
              <a:rPr lang="en-US" sz="2800" dirty="0" smtClean="0"/>
              <a:t>&lt;h2&gt;JavaScript Statements&lt;/h2&gt;</a:t>
            </a:r>
          </a:p>
          <a:p>
            <a:endParaRPr lang="en-US" sz="2800" dirty="0" smtClean="0"/>
          </a:p>
          <a:p>
            <a:pPr>
              <a:buNone/>
            </a:pPr>
            <a:r>
              <a:rPr lang="en-US" sz="2800" dirty="0" smtClean="0"/>
              <a:t>&lt;p&gt;JavaScript statements are separated by semicolons.&lt;/p&gt;</a:t>
            </a:r>
          </a:p>
          <a:p>
            <a:endParaRPr lang="en-US" sz="2800" dirty="0" smtClean="0"/>
          </a:p>
          <a:p>
            <a:pPr>
              <a:buNone/>
            </a:pPr>
            <a:r>
              <a:rPr lang="en-US" sz="2800" dirty="0" smtClean="0"/>
              <a:t>&lt;p id="demo1"&gt;&lt;/p&gt;</a:t>
            </a:r>
          </a:p>
          <a:p>
            <a:endParaRPr lang="en-US" sz="2800" dirty="0" smtClean="0"/>
          </a:p>
          <a:p>
            <a:pPr>
              <a:buNone/>
            </a:pPr>
            <a:r>
              <a:rPr lang="en-US" sz="2800" dirty="0" smtClean="0"/>
              <a:t>&lt;script&gt;</a:t>
            </a:r>
          </a:p>
          <a:p>
            <a:pPr>
              <a:buNone/>
            </a:pPr>
            <a:r>
              <a:rPr lang="en-US" sz="2800" dirty="0" smtClean="0"/>
              <a:t>var a, b, c;</a:t>
            </a:r>
          </a:p>
          <a:p>
            <a:pPr>
              <a:buNone/>
            </a:pPr>
            <a:r>
              <a:rPr lang="en-US" sz="2800" dirty="0" smtClean="0"/>
              <a:t>a = 5;</a:t>
            </a:r>
          </a:p>
          <a:p>
            <a:pPr>
              <a:buNone/>
            </a:pPr>
            <a:r>
              <a:rPr lang="en-US" sz="2800" dirty="0" smtClean="0"/>
              <a:t>b = 6;</a:t>
            </a:r>
          </a:p>
          <a:p>
            <a:pPr>
              <a:buNone/>
            </a:pPr>
            <a:r>
              <a:rPr lang="en-US" sz="2800" dirty="0" smtClean="0"/>
              <a:t>c= a + b;</a:t>
            </a:r>
          </a:p>
          <a:p>
            <a:pPr>
              <a:buNone/>
            </a:pPr>
            <a:r>
              <a:rPr lang="en-US" sz="2800" dirty="0" err="1" smtClean="0"/>
              <a:t>document.getElementById</a:t>
            </a:r>
            <a:r>
              <a:rPr lang="en-US" sz="2800" dirty="0" smtClean="0"/>
              <a:t>("demo1").</a:t>
            </a:r>
            <a:r>
              <a:rPr lang="en-US" sz="2800" dirty="0" err="1" smtClean="0"/>
              <a:t>innerHTML</a:t>
            </a:r>
            <a:r>
              <a:rPr lang="en-US" sz="2800" dirty="0" smtClean="0"/>
              <a:t> = c;</a:t>
            </a:r>
          </a:p>
          <a:p>
            <a:pPr>
              <a:buNone/>
            </a:pPr>
            <a:r>
              <a:rPr lang="en-US" sz="2800" dirty="0" smtClean="0"/>
              <a:t>&lt;/script&gt;</a:t>
            </a:r>
          </a:p>
          <a:p>
            <a:endParaRPr lang="en-US" sz="2800" dirty="0" smtClean="0"/>
          </a:p>
          <a:p>
            <a:pPr>
              <a:buNone/>
            </a:pPr>
            <a:r>
              <a:rPr lang="en-US" sz="2800" dirty="0" smtClean="0"/>
              <a:t>&lt;/body&gt;</a:t>
            </a:r>
          </a:p>
          <a:p>
            <a:pPr>
              <a:buNone/>
            </a:pPr>
            <a:r>
              <a:rPr lang="en-US" sz="2800" dirty="0" smtClean="0"/>
              <a:t>&lt;/html&gt;</a:t>
            </a:r>
          </a:p>
          <a:p>
            <a:endParaRPr lang="en-US" sz="2800" dirty="0" smtClean="0"/>
          </a:p>
          <a:p>
            <a:pPr>
              <a:buNone/>
            </a:pPr>
            <a:endParaRPr lang="en-US" sz="2800" b="1" dirty="0">
              <a:latin typeface="Times New Roman" pitchFamily="18" charset="0"/>
              <a:cs typeface="Times New Roman" pitchFamily="18" charset="0"/>
            </a:endParaRPr>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96000"/>
          </a:xfrm>
        </p:spPr>
        <p:txBody>
          <a:bodyPr>
            <a:normAutofit fontScale="55000" lnSpcReduction="20000"/>
          </a:bodyPr>
          <a:lstStyle/>
          <a:p>
            <a:r>
              <a:rPr lang="en-US" sz="4400" b="1" dirty="0" err="1"/>
              <a:t>jQuery</a:t>
            </a:r>
            <a:r>
              <a:rPr lang="en-US" sz="4400" b="1" dirty="0"/>
              <a:t> animate() - Using Relative </a:t>
            </a:r>
            <a:r>
              <a:rPr lang="en-US" sz="4400" b="1" dirty="0" smtClean="0"/>
              <a:t>Values:</a:t>
            </a:r>
          </a:p>
          <a:p>
            <a:r>
              <a:rPr lang="en-US" sz="3600" dirty="0"/>
              <a:t>It is also possible to define relative values (the value is then relative to the element's current value). This is done by putting += or -= in front of the </a:t>
            </a:r>
            <a:r>
              <a:rPr lang="en-US" sz="3600" dirty="0" smtClean="0"/>
              <a:t>values:</a:t>
            </a:r>
            <a:endParaRPr lang="en-US" sz="3600" b="1" dirty="0" smtClean="0"/>
          </a:p>
          <a:p>
            <a:endParaRPr lang="en-US" sz="2000" b="1" dirty="0"/>
          </a:p>
          <a:p>
            <a:r>
              <a:rPr lang="en-US" sz="2000" b="1" dirty="0" smtClean="0"/>
              <a:t>&lt;!</a:t>
            </a:r>
            <a:r>
              <a:rPr lang="en-US" sz="2000" b="1" dirty="0"/>
              <a:t>DOCTYPE html</a:t>
            </a:r>
            <a:r>
              <a:rPr lang="en-US" sz="2000" b="1" dirty="0" smtClean="0"/>
              <a:t>&gt;</a:t>
            </a:r>
          </a:p>
          <a:p>
            <a:pPr marL="0" indent="0">
              <a:buNone/>
            </a:pPr>
            <a:endParaRPr lang="en-US" sz="2000" b="1" dirty="0"/>
          </a:p>
          <a:p>
            <a:r>
              <a:rPr lang="en-US" sz="2000" b="1" dirty="0"/>
              <a:t>&lt;html&gt;</a:t>
            </a:r>
          </a:p>
          <a:p>
            <a:r>
              <a:rPr lang="en-US" sz="2000" b="1" dirty="0"/>
              <a:t>&lt;head&gt;</a:t>
            </a:r>
          </a:p>
          <a:p>
            <a:r>
              <a:rPr lang="en-US" sz="2000" b="1" dirty="0"/>
              <a:t>&lt;script </a:t>
            </a:r>
            <a:r>
              <a:rPr lang="en-US" sz="2000" b="1" dirty="0" err="1"/>
              <a:t>src</a:t>
            </a:r>
            <a:r>
              <a:rPr lang="en-US" sz="2000" b="1" dirty="0"/>
              <a:t>="https://ajax.googleapis.com/</a:t>
            </a:r>
            <a:r>
              <a:rPr lang="en-US" sz="2000" b="1" dirty="0" err="1"/>
              <a:t>ajax</a:t>
            </a:r>
            <a:r>
              <a:rPr lang="en-US" sz="2000" b="1" dirty="0"/>
              <a:t>/libs/</a:t>
            </a:r>
            <a:r>
              <a:rPr lang="en-US" sz="2000" b="1" dirty="0" err="1"/>
              <a:t>jquery</a:t>
            </a:r>
            <a:r>
              <a:rPr lang="en-US" sz="2000" b="1" dirty="0"/>
              <a:t>/3.5.1/jquery.min.js"&gt;&lt;/script&gt;</a:t>
            </a:r>
          </a:p>
          <a:p>
            <a:r>
              <a:rPr lang="en-US" sz="2000" b="1" dirty="0"/>
              <a:t>&lt;script&gt; </a:t>
            </a:r>
          </a:p>
          <a:p>
            <a:r>
              <a:rPr lang="en-US" sz="2000" b="1" dirty="0"/>
              <a:t>$(document).ready(function(){</a:t>
            </a:r>
          </a:p>
          <a:p>
            <a:r>
              <a:rPr lang="en-US" sz="2000" b="1" dirty="0"/>
              <a:t>  $("button").click(function(){</a:t>
            </a:r>
          </a:p>
          <a:p>
            <a:r>
              <a:rPr lang="en-US" sz="2000" b="1" dirty="0"/>
              <a:t>    $("div").animate({</a:t>
            </a:r>
          </a:p>
          <a:p>
            <a:r>
              <a:rPr lang="en-US" sz="2000" b="1" dirty="0"/>
              <a:t>      left: '250px',</a:t>
            </a:r>
          </a:p>
          <a:p>
            <a:r>
              <a:rPr lang="en-US" sz="2000" b="1" dirty="0"/>
              <a:t>      height: '+=150px',</a:t>
            </a:r>
          </a:p>
          <a:p>
            <a:r>
              <a:rPr lang="en-US" sz="2000" b="1" dirty="0"/>
              <a:t>      width: '+=150px'</a:t>
            </a:r>
          </a:p>
          <a:p>
            <a:r>
              <a:rPr lang="en-US" sz="2000" b="1" dirty="0"/>
              <a:t>    });</a:t>
            </a:r>
          </a:p>
          <a:p>
            <a:r>
              <a:rPr lang="en-US" sz="2000" b="1" dirty="0"/>
              <a:t>  });</a:t>
            </a:r>
          </a:p>
          <a:p>
            <a:r>
              <a:rPr lang="en-US" sz="2000" b="1" dirty="0"/>
              <a:t>});</a:t>
            </a:r>
          </a:p>
          <a:p>
            <a:r>
              <a:rPr lang="en-US" sz="2000" b="1" dirty="0"/>
              <a:t>&lt;/script&gt; </a:t>
            </a:r>
          </a:p>
          <a:p>
            <a:r>
              <a:rPr lang="en-US" sz="2000" b="1" dirty="0"/>
              <a:t>&lt;/head&gt;</a:t>
            </a:r>
          </a:p>
          <a:p>
            <a:r>
              <a:rPr lang="en-US" sz="2000" b="1" dirty="0"/>
              <a:t>&lt;body&gt;</a:t>
            </a:r>
          </a:p>
          <a:p>
            <a:endParaRPr lang="en-US" sz="2000" b="1" dirty="0"/>
          </a:p>
          <a:p>
            <a:r>
              <a:rPr lang="en-US" sz="2000" b="1" dirty="0"/>
              <a:t>&lt;button&gt;Start Animation&lt;/button&gt;</a:t>
            </a:r>
          </a:p>
          <a:p>
            <a:endParaRPr lang="en-US" sz="2000" b="1" dirty="0"/>
          </a:p>
          <a:p>
            <a:r>
              <a:rPr lang="en-US" sz="2000" b="1" dirty="0"/>
              <a:t>&lt;p&gt;By default, all HTML elements have a static position, and cannot be moved. To manipulate the position, remember to first set the CSS position property of the element to relative, fixed, or absolute!&lt;/p&gt;</a:t>
            </a:r>
          </a:p>
          <a:p>
            <a:endParaRPr lang="en-US" sz="2000" b="1" dirty="0"/>
          </a:p>
          <a:p>
            <a:r>
              <a:rPr lang="en-US" sz="2000" b="1" dirty="0"/>
              <a:t>&lt;div style="background:#98bf21;height:100px;width:100px;position:absolute;"&gt;&lt;/div&gt;</a:t>
            </a:r>
          </a:p>
          <a:p>
            <a:endParaRPr lang="en-US" sz="2000" b="1" dirty="0"/>
          </a:p>
          <a:p>
            <a:r>
              <a:rPr lang="en-US" sz="2000" b="1" dirty="0"/>
              <a:t>&lt;/body&gt;</a:t>
            </a:r>
          </a:p>
          <a:p>
            <a:r>
              <a:rPr lang="en-US" sz="2000" b="1" dirty="0"/>
              <a:t>&lt;/html&gt;</a:t>
            </a:r>
          </a:p>
        </p:txBody>
      </p:sp>
    </p:spTree>
    <p:extLst>
      <p:ext uri="{BB962C8B-B14F-4D97-AF65-F5344CB8AC3E}">
        <p14:creationId xmlns:p14="http://schemas.microsoft.com/office/powerpoint/2010/main" xmlns="" val="3740944990"/>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normAutofit fontScale="62500" lnSpcReduction="20000"/>
          </a:bodyPr>
          <a:lstStyle/>
          <a:p>
            <a:r>
              <a:rPr lang="en-US" sz="3800" b="1" dirty="0" err="1"/>
              <a:t>jQuery</a:t>
            </a:r>
            <a:r>
              <a:rPr lang="en-US" sz="3800" b="1" dirty="0"/>
              <a:t> animate() - Using Pre-defined </a:t>
            </a:r>
            <a:r>
              <a:rPr lang="en-US" sz="3800" b="1" dirty="0" smtClean="0"/>
              <a:t>Values:</a:t>
            </a:r>
          </a:p>
          <a:p>
            <a:r>
              <a:rPr lang="en-US" sz="3200" dirty="0" smtClean="0"/>
              <a:t>We can even specify a properties animation values as “</a:t>
            </a:r>
            <a:r>
              <a:rPr lang="en-US" sz="3200" dirty="0" err="1" smtClean="0"/>
              <a:t>show”,,”hide</a:t>
            </a:r>
            <a:r>
              <a:rPr lang="en-US" sz="3200" dirty="0" smtClean="0"/>
              <a:t>”, or “toggle”:</a:t>
            </a:r>
          </a:p>
          <a:p>
            <a:endParaRPr lang="en-US" sz="1800" dirty="0"/>
          </a:p>
          <a:p>
            <a:r>
              <a:rPr lang="en-US" sz="1800" dirty="0" smtClean="0"/>
              <a:t>&lt;!</a:t>
            </a:r>
            <a:r>
              <a:rPr lang="en-US" sz="1800" dirty="0"/>
              <a:t>DOCTYPE html&gt;</a:t>
            </a:r>
          </a:p>
          <a:p>
            <a:r>
              <a:rPr lang="en-US" sz="1800" dirty="0"/>
              <a:t>&lt;html&gt;</a:t>
            </a:r>
          </a:p>
          <a:p>
            <a:r>
              <a:rPr lang="en-US" sz="1800" dirty="0"/>
              <a:t>&lt;head&gt;</a:t>
            </a:r>
          </a:p>
          <a:p>
            <a:r>
              <a:rPr lang="en-US" sz="1800" dirty="0"/>
              <a:t>&lt;script </a:t>
            </a:r>
            <a:r>
              <a:rPr lang="en-US" sz="1800" dirty="0" err="1"/>
              <a:t>src</a:t>
            </a:r>
            <a:r>
              <a:rPr lang="en-US" sz="1800" dirty="0"/>
              <a:t>="https://ajax.googleapis.com/</a:t>
            </a:r>
            <a:r>
              <a:rPr lang="en-US" sz="1800" dirty="0" err="1"/>
              <a:t>ajax</a:t>
            </a:r>
            <a:r>
              <a:rPr lang="en-US" sz="1800" dirty="0"/>
              <a:t>/libs/</a:t>
            </a:r>
            <a:r>
              <a:rPr lang="en-US" sz="1800" dirty="0" err="1"/>
              <a:t>jquery</a:t>
            </a:r>
            <a:r>
              <a:rPr lang="en-US" sz="1800" dirty="0"/>
              <a:t>/3.5.1/jquery.min.js"&gt;&lt;/script&gt;</a:t>
            </a:r>
          </a:p>
          <a:p>
            <a:r>
              <a:rPr lang="en-US" sz="1800" dirty="0"/>
              <a:t>&lt;script&gt; </a:t>
            </a:r>
          </a:p>
          <a:p>
            <a:r>
              <a:rPr lang="en-US" sz="1800" dirty="0"/>
              <a:t>$(document).ready(function(){</a:t>
            </a:r>
          </a:p>
          <a:p>
            <a:r>
              <a:rPr lang="en-US" sz="1800" dirty="0"/>
              <a:t>  $("button").click(function(){</a:t>
            </a:r>
          </a:p>
          <a:p>
            <a:r>
              <a:rPr lang="en-US" sz="1800" dirty="0"/>
              <a:t>    $("div").animate({</a:t>
            </a:r>
          </a:p>
          <a:p>
            <a:r>
              <a:rPr lang="en-US" sz="1800" dirty="0"/>
              <a:t>      height: 'toggle'</a:t>
            </a:r>
          </a:p>
          <a:p>
            <a:r>
              <a:rPr lang="en-US" sz="1800" dirty="0"/>
              <a:t>    });</a:t>
            </a:r>
          </a:p>
          <a:p>
            <a:r>
              <a:rPr lang="en-US" sz="1800" dirty="0"/>
              <a:t>  });</a:t>
            </a:r>
          </a:p>
          <a:p>
            <a:r>
              <a:rPr lang="en-US" sz="1800" dirty="0"/>
              <a:t>});</a:t>
            </a:r>
          </a:p>
          <a:p>
            <a:r>
              <a:rPr lang="en-US" sz="1800" dirty="0"/>
              <a:t>&lt;/script&gt; </a:t>
            </a:r>
          </a:p>
          <a:p>
            <a:r>
              <a:rPr lang="en-US" sz="1800" dirty="0"/>
              <a:t>&lt;/head&gt;</a:t>
            </a:r>
          </a:p>
          <a:p>
            <a:r>
              <a:rPr lang="en-US" sz="1800" dirty="0"/>
              <a:t>&lt;body&gt;</a:t>
            </a:r>
          </a:p>
          <a:p>
            <a:endParaRPr lang="en-US" sz="1800" dirty="0"/>
          </a:p>
          <a:p>
            <a:r>
              <a:rPr lang="en-US" sz="1800" dirty="0"/>
              <a:t>&lt;p&gt;Click the button multiple times to toggle the animation.&lt;/p&gt;</a:t>
            </a:r>
          </a:p>
          <a:p>
            <a:endParaRPr lang="en-US" sz="1800" dirty="0"/>
          </a:p>
          <a:p>
            <a:r>
              <a:rPr lang="en-US" sz="1800" dirty="0"/>
              <a:t>&lt;button&gt;Start Animation&lt;/button&gt;</a:t>
            </a:r>
          </a:p>
          <a:p>
            <a:endParaRPr lang="en-US" sz="1800" dirty="0"/>
          </a:p>
          <a:p>
            <a:r>
              <a:rPr lang="en-US" sz="1800" dirty="0"/>
              <a:t>&lt;p&gt;By default, all HTML elements have a static position, and cannot be moved. To manipulate the position, remember to first set the CSS position property of the element to relative, fixed, or absolute!&lt;/p&gt;</a:t>
            </a:r>
          </a:p>
          <a:p>
            <a:endParaRPr lang="en-US" sz="1800" dirty="0"/>
          </a:p>
          <a:p>
            <a:r>
              <a:rPr lang="en-US" sz="1800" dirty="0"/>
              <a:t>&lt;div style="background:#98bf21;height:100px;width:100px;position:absolute;"&gt;&lt;/div&gt;</a:t>
            </a:r>
          </a:p>
          <a:p>
            <a:endParaRPr lang="en-US" sz="1800" dirty="0"/>
          </a:p>
          <a:p>
            <a:r>
              <a:rPr lang="en-US" sz="1800" dirty="0"/>
              <a:t>&lt;/body&gt;</a:t>
            </a:r>
          </a:p>
          <a:p>
            <a:r>
              <a:rPr lang="en-US" sz="1800" dirty="0"/>
              <a:t>&lt;/html&gt;</a:t>
            </a:r>
            <a:endParaRPr lang="en-US" sz="1800" dirty="0" smtClean="0"/>
          </a:p>
          <a:p>
            <a:endParaRPr lang="en-US" b="1" dirty="0"/>
          </a:p>
        </p:txBody>
      </p:sp>
    </p:spTree>
    <p:extLst>
      <p:ext uri="{BB962C8B-B14F-4D97-AF65-F5344CB8AC3E}">
        <p14:creationId xmlns:p14="http://schemas.microsoft.com/office/powerpoint/2010/main" xmlns="" val="1043990014"/>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229600" cy="6096000"/>
          </a:xfrm>
        </p:spPr>
        <p:txBody>
          <a:bodyPr>
            <a:normAutofit fontScale="47500" lnSpcReduction="20000"/>
          </a:bodyPr>
          <a:lstStyle/>
          <a:p>
            <a:r>
              <a:rPr lang="en-US" sz="5100" b="1" dirty="0" err="1"/>
              <a:t>jQuery</a:t>
            </a:r>
            <a:r>
              <a:rPr lang="en-US" sz="5100" b="1" dirty="0"/>
              <a:t> animate() - Uses Queue </a:t>
            </a:r>
            <a:r>
              <a:rPr lang="en-US" sz="5100" b="1" dirty="0" smtClean="0"/>
              <a:t>Functionality:</a:t>
            </a:r>
          </a:p>
          <a:p>
            <a:r>
              <a:rPr lang="en-US" sz="3400" dirty="0"/>
              <a:t>By default, </a:t>
            </a:r>
            <a:r>
              <a:rPr lang="en-US" sz="3400" dirty="0" err="1"/>
              <a:t>jQuery</a:t>
            </a:r>
            <a:r>
              <a:rPr lang="en-US" sz="3400" dirty="0"/>
              <a:t> comes with queue functionality for animations</a:t>
            </a:r>
            <a:r>
              <a:rPr lang="en-US" sz="3400" dirty="0" smtClean="0"/>
              <a:t>.</a:t>
            </a:r>
          </a:p>
          <a:p>
            <a:endParaRPr lang="en-US" dirty="0" smtClean="0"/>
          </a:p>
          <a:p>
            <a:r>
              <a:rPr lang="en-US" dirty="0" smtClean="0"/>
              <a:t>&lt;!</a:t>
            </a:r>
            <a:r>
              <a:rPr lang="en-US" dirty="0"/>
              <a:t>DOCTYPE html&gt;</a:t>
            </a:r>
          </a:p>
          <a:p>
            <a:r>
              <a:rPr lang="en-US" dirty="0"/>
              <a:t>&lt;html&gt;</a:t>
            </a:r>
          </a:p>
          <a:p>
            <a:r>
              <a:rPr lang="en-US" dirty="0"/>
              <a:t>&lt;head&gt;</a:t>
            </a:r>
          </a:p>
          <a:p>
            <a:r>
              <a:rPr lang="en-US" dirty="0"/>
              <a:t>&lt;script </a:t>
            </a:r>
            <a:r>
              <a:rPr lang="en-US" dirty="0" err="1"/>
              <a:t>src</a:t>
            </a:r>
            <a:r>
              <a:rPr lang="en-US" dirty="0"/>
              <a:t>="https://ajax.googleapis.com/</a:t>
            </a:r>
            <a:r>
              <a:rPr lang="en-US" dirty="0" err="1"/>
              <a:t>ajax</a:t>
            </a:r>
            <a:r>
              <a:rPr lang="en-US" dirty="0"/>
              <a:t>/libs/</a:t>
            </a:r>
            <a:r>
              <a:rPr lang="en-US" dirty="0" err="1"/>
              <a:t>jquery</a:t>
            </a:r>
            <a:r>
              <a:rPr lang="en-US" dirty="0"/>
              <a:t>/3.5.1/jquery.min.js"&gt;&lt;/script&gt;</a:t>
            </a:r>
          </a:p>
          <a:p>
            <a:r>
              <a:rPr lang="en-US" dirty="0"/>
              <a:t>&lt;script&gt; </a:t>
            </a:r>
          </a:p>
          <a:p>
            <a:r>
              <a:rPr lang="en-US" dirty="0"/>
              <a:t>$(document).ready(function(){</a:t>
            </a:r>
          </a:p>
          <a:p>
            <a:r>
              <a:rPr lang="en-US" dirty="0"/>
              <a:t>  $("button").click(function(){</a:t>
            </a:r>
          </a:p>
          <a:p>
            <a:r>
              <a:rPr lang="en-US" dirty="0"/>
              <a:t>    </a:t>
            </a:r>
            <a:r>
              <a:rPr lang="en-US" dirty="0" err="1"/>
              <a:t>var</a:t>
            </a:r>
            <a:r>
              <a:rPr lang="en-US" dirty="0"/>
              <a:t> div = $("div");</a:t>
            </a:r>
          </a:p>
          <a:p>
            <a:r>
              <a:rPr lang="en-US" dirty="0"/>
              <a:t>    </a:t>
            </a:r>
            <a:r>
              <a:rPr lang="en-US" dirty="0" err="1"/>
              <a:t>div.animate</a:t>
            </a:r>
            <a:r>
              <a:rPr lang="en-US" dirty="0"/>
              <a:t>({height: '300px', opacity: '0.4'}, "slow");</a:t>
            </a:r>
          </a:p>
          <a:p>
            <a:r>
              <a:rPr lang="en-US" dirty="0"/>
              <a:t>    </a:t>
            </a:r>
            <a:r>
              <a:rPr lang="en-US" dirty="0" err="1"/>
              <a:t>div.animate</a:t>
            </a:r>
            <a:r>
              <a:rPr lang="en-US" dirty="0"/>
              <a:t>({width: '300px', opacity: '0.8'}, "slow");</a:t>
            </a:r>
          </a:p>
          <a:p>
            <a:r>
              <a:rPr lang="en-US" dirty="0"/>
              <a:t>    </a:t>
            </a:r>
            <a:r>
              <a:rPr lang="en-US" dirty="0" err="1"/>
              <a:t>div.animate</a:t>
            </a:r>
            <a:r>
              <a:rPr lang="en-US" dirty="0"/>
              <a:t>({height: '100px', opacity: '0.4'}, "slow");</a:t>
            </a:r>
          </a:p>
          <a:p>
            <a:r>
              <a:rPr lang="en-US" dirty="0"/>
              <a:t>    </a:t>
            </a:r>
            <a:r>
              <a:rPr lang="en-US" dirty="0" err="1"/>
              <a:t>div.animate</a:t>
            </a:r>
            <a:r>
              <a:rPr lang="en-US" dirty="0"/>
              <a:t>({width: '100px', opacity: '0.8'}, "slow");</a:t>
            </a:r>
          </a:p>
          <a:p>
            <a:r>
              <a:rPr lang="en-US" dirty="0"/>
              <a:t>  });</a:t>
            </a:r>
          </a:p>
          <a:p>
            <a:r>
              <a:rPr lang="en-US" dirty="0"/>
              <a:t>});</a:t>
            </a:r>
          </a:p>
          <a:p>
            <a:r>
              <a:rPr lang="en-US" dirty="0"/>
              <a:t>&lt;/script&gt; </a:t>
            </a:r>
          </a:p>
          <a:p>
            <a:r>
              <a:rPr lang="en-US" dirty="0"/>
              <a:t>&lt;/head&gt;</a:t>
            </a:r>
          </a:p>
          <a:p>
            <a:r>
              <a:rPr lang="en-US" dirty="0"/>
              <a:t>&lt;body&gt;</a:t>
            </a:r>
          </a:p>
          <a:p>
            <a:endParaRPr lang="en-US" dirty="0"/>
          </a:p>
          <a:p>
            <a:r>
              <a:rPr lang="en-US" dirty="0"/>
              <a:t>&lt;button&gt;Start Animation&lt;/button&gt;</a:t>
            </a:r>
          </a:p>
          <a:p>
            <a:endParaRPr lang="en-US" dirty="0"/>
          </a:p>
          <a:p>
            <a:r>
              <a:rPr lang="en-US" dirty="0"/>
              <a:t>&lt;p&gt;By default, all HTML elements have a static position, and cannot be moved. To manipulate the position, remember to first set the CSS position property of the element to relative, fixed, or absolute!&lt;/p&gt;</a:t>
            </a:r>
          </a:p>
          <a:p>
            <a:endParaRPr lang="en-US" dirty="0"/>
          </a:p>
          <a:p>
            <a:r>
              <a:rPr lang="en-US" dirty="0"/>
              <a:t>&lt;div style="background:#98bf21;height:100px;width:100px;position:absolute;"&gt;&lt;/div&gt;</a:t>
            </a:r>
          </a:p>
          <a:p>
            <a:endParaRPr lang="en-US" dirty="0"/>
          </a:p>
          <a:p>
            <a:r>
              <a:rPr lang="en-US" dirty="0"/>
              <a:t>&lt;/body&gt;</a:t>
            </a:r>
          </a:p>
          <a:p>
            <a:r>
              <a:rPr lang="en-US" dirty="0"/>
              <a:t>&lt;/html&gt;</a:t>
            </a:r>
            <a:endParaRPr lang="en-US" dirty="0" smtClean="0"/>
          </a:p>
          <a:p>
            <a:endParaRPr lang="en-US" dirty="0" smtClean="0"/>
          </a:p>
          <a:p>
            <a:endParaRPr lang="en-US" b="1" dirty="0"/>
          </a:p>
          <a:p>
            <a:pPr marL="0" indent="0">
              <a:buNone/>
            </a:pPr>
            <a:endParaRPr lang="en-US" dirty="0"/>
          </a:p>
        </p:txBody>
      </p:sp>
    </p:spTree>
    <p:extLst>
      <p:ext uri="{BB962C8B-B14F-4D97-AF65-F5344CB8AC3E}">
        <p14:creationId xmlns:p14="http://schemas.microsoft.com/office/powerpoint/2010/main" xmlns="" val="3318973019"/>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229600" cy="4800600"/>
          </a:xfrm>
        </p:spPr>
        <p:txBody>
          <a:bodyPr>
            <a:normAutofit fontScale="47500" lnSpcReduction="20000"/>
          </a:bodyPr>
          <a:lstStyle/>
          <a:p>
            <a:r>
              <a:rPr lang="en-US" dirty="0"/>
              <a:t>&lt;!DOCTYPE html&gt;</a:t>
            </a:r>
          </a:p>
          <a:p>
            <a:r>
              <a:rPr lang="en-US" dirty="0"/>
              <a:t>&lt;html&gt;</a:t>
            </a:r>
          </a:p>
          <a:p>
            <a:r>
              <a:rPr lang="en-US" dirty="0"/>
              <a:t>&lt;head&gt;</a:t>
            </a:r>
          </a:p>
          <a:p>
            <a:r>
              <a:rPr lang="en-US" dirty="0"/>
              <a:t>&lt;script </a:t>
            </a:r>
            <a:r>
              <a:rPr lang="en-US" dirty="0" err="1"/>
              <a:t>src</a:t>
            </a:r>
            <a:r>
              <a:rPr lang="en-US" dirty="0"/>
              <a:t>="https://ajax.googleapis.com/</a:t>
            </a:r>
            <a:r>
              <a:rPr lang="en-US" dirty="0" err="1"/>
              <a:t>ajax</a:t>
            </a:r>
            <a:r>
              <a:rPr lang="en-US" dirty="0"/>
              <a:t>/libs/</a:t>
            </a:r>
            <a:r>
              <a:rPr lang="en-US" dirty="0" err="1"/>
              <a:t>jquery</a:t>
            </a:r>
            <a:r>
              <a:rPr lang="en-US" dirty="0"/>
              <a:t>/3.5.1/jquery.min.js"&gt;&lt;/script&gt;</a:t>
            </a:r>
          </a:p>
          <a:p>
            <a:r>
              <a:rPr lang="en-US" dirty="0"/>
              <a:t>&lt;script&gt; </a:t>
            </a:r>
          </a:p>
          <a:p>
            <a:r>
              <a:rPr lang="en-US" dirty="0"/>
              <a:t>$(document).ready(function(){</a:t>
            </a:r>
          </a:p>
          <a:p>
            <a:r>
              <a:rPr lang="en-US" dirty="0"/>
              <a:t>  $("button").click(function(){</a:t>
            </a:r>
          </a:p>
          <a:p>
            <a:r>
              <a:rPr lang="en-US" dirty="0"/>
              <a:t>    </a:t>
            </a:r>
            <a:r>
              <a:rPr lang="en-US" dirty="0" err="1"/>
              <a:t>var</a:t>
            </a:r>
            <a:r>
              <a:rPr lang="en-US" dirty="0"/>
              <a:t> div = $("div");  </a:t>
            </a:r>
          </a:p>
          <a:p>
            <a:r>
              <a:rPr lang="en-US" dirty="0"/>
              <a:t>    </a:t>
            </a:r>
            <a:r>
              <a:rPr lang="en-US" dirty="0" err="1"/>
              <a:t>div.animate</a:t>
            </a:r>
            <a:r>
              <a:rPr lang="en-US" dirty="0"/>
              <a:t>({left: '100px'}, "slow");</a:t>
            </a:r>
          </a:p>
          <a:p>
            <a:r>
              <a:rPr lang="en-US" dirty="0"/>
              <a:t>    </a:t>
            </a:r>
            <a:r>
              <a:rPr lang="en-US" dirty="0" err="1"/>
              <a:t>div.animate</a:t>
            </a:r>
            <a:r>
              <a:rPr lang="en-US" dirty="0"/>
              <a:t>({</a:t>
            </a:r>
            <a:r>
              <a:rPr lang="en-US" dirty="0" err="1"/>
              <a:t>fontSize</a:t>
            </a:r>
            <a:r>
              <a:rPr lang="en-US" dirty="0"/>
              <a:t>: '3em'}, "slow");</a:t>
            </a:r>
          </a:p>
          <a:p>
            <a:r>
              <a:rPr lang="en-US" dirty="0"/>
              <a:t>  });</a:t>
            </a:r>
          </a:p>
          <a:p>
            <a:r>
              <a:rPr lang="en-US" dirty="0"/>
              <a:t>});</a:t>
            </a:r>
          </a:p>
          <a:p>
            <a:r>
              <a:rPr lang="en-US" dirty="0"/>
              <a:t>&lt;/script&gt; </a:t>
            </a:r>
          </a:p>
          <a:p>
            <a:r>
              <a:rPr lang="en-US" dirty="0"/>
              <a:t>&lt;/head&gt;</a:t>
            </a:r>
          </a:p>
          <a:p>
            <a:r>
              <a:rPr lang="en-US" dirty="0"/>
              <a:t>&lt;body&gt;</a:t>
            </a:r>
          </a:p>
          <a:p>
            <a:endParaRPr lang="en-US" dirty="0"/>
          </a:p>
          <a:p>
            <a:r>
              <a:rPr lang="en-US" dirty="0"/>
              <a:t>&lt;button&gt;Start Animation&lt;/button&gt;</a:t>
            </a:r>
          </a:p>
          <a:p>
            <a:endParaRPr lang="en-US" dirty="0"/>
          </a:p>
          <a:p>
            <a:r>
              <a:rPr lang="en-US" dirty="0"/>
              <a:t>&lt;p&gt;By default, all HTML elements have a static position, and cannot be moved. To manipulate the position, remember to first set the CSS position property of the element to relative, fixed, or absolute!&lt;/p&gt;</a:t>
            </a:r>
          </a:p>
          <a:p>
            <a:endParaRPr lang="en-US" dirty="0"/>
          </a:p>
          <a:p>
            <a:r>
              <a:rPr lang="en-US" dirty="0"/>
              <a:t>&lt;div style="background:#98bf21;height:100px;width:200px;position:absolute;"&gt;HELLO&lt;/div&gt;</a:t>
            </a:r>
          </a:p>
          <a:p>
            <a:endParaRPr lang="en-US" dirty="0"/>
          </a:p>
          <a:p>
            <a:r>
              <a:rPr lang="en-US" dirty="0"/>
              <a:t>&lt;/body&gt;</a:t>
            </a:r>
          </a:p>
          <a:p>
            <a:r>
              <a:rPr lang="en-US" dirty="0"/>
              <a:t>&lt;/html&gt;</a:t>
            </a:r>
          </a:p>
        </p:txBody>
      </p:sp>
      <p:sp>
        <p:nvSpPr>
          <p:cNvPr id="4" name="Rectangle 1"/>
          <p:cNvSpPr>
            <a:spLocks noGrp="1" noChangeArrowheads="1"/>
          </p:cNvSpPr>
          <p:nvPr>
            <p:ph type="title"/>
          </p:nvPr>
        </p:nvSpPr>
        <p:spPr bwMode="auto">
          <a:xfrm>
            <a:off x="457200" y="1144782"/>
            <a:ext cx="7850226" cy="2616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Verdana" panose="020B0604030504040204" pitchFamily="34" charset="0"/>
              </a:rPr>
              <a:t>The example below first moves the </a:t>
            </a:r>
            <a:r>
              <a:rPr kumimoji="0" lang="en-US" sz="1100" b="0" i="0" u="none" strike="noStrike" cap="none" normalizeH="0" baseline="0" dirty="0" smtClean="0">
                <a:ln>
                  <a:noFill/>
                </a:ln>
                <a:solidFill>
                  <a:srgbClr val="DC143C"/>
                </a:solidFill>
                <a:effectLst/>
                <a:latin typeface="Consolas" panose="020B0609020204030204" pitchFamily="49" charset="0"/>
              </a:rPr>
              <a:t>&lt;div&gt;</a:t>
            </a:r>
            <a:r>
              <a:rPr kumimoji="0" lang="en-US" sz="1100" b="0" i="0" u="none" strike="noStrike" cap="none" normalizeH="0" baseline="0" dirty="0" smtClean="0">
                <a:ln>
                  <a:noFill/>
                </a:ln>
                <a:solidFill>
                  <a:srgbClr val="000000"/>
                </a:solidFill>
                <a:effectLst/>
                <a:latin typeface="Verdana" panose="020B0604030504040204" pitchFamily="34" charset="0"/>
              </a:rPr>
              <a:t> element to the right, and then increases the font size of the text:</a:t>
            </a:r>
            <a:r>
              <a:rPr kumimoji="0" lang="en-US" sz="11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xmlns="" val="560417799"/>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57800"/>
          </a:xfrm>
        </p:spPr>
        <p:txBody>
          <a:bodyPr/>
          <a:lstStyle/>
          <a:p>
            <a:r>
              <a:rPr lang="en-US" sz="2800" b="1" dirty="0"/>
              <a:t>stop() </a:t>
            </a:r>
            <a:r>
              <a:rPr lang="en-US" sz="2800" b="1" dirty="0" smtClean="0"/>
              <a:t>: </a:t>
            </a:r>
            <a:r>
              <a:rPr lang="en-US" sz="2000" dirty="0" smtClean="0"/>
              <a:t>The </a:t>
            </a:r>
            <a:r>
              <a:rPr lang="en-US" sz="2000" dirty="0" err="1" smtClean="0"/>
              <a:t>jQuery</a:t>
            </a:r>
            <a:r>
              <a:rPr lang="en-US" sz="2000" dirty="0" smtClean="0"/>
              <a:t> stop() method is used to stop an animation or effect before it is finished.</a:t>
            </a:r>
          </a:p>
          <a:p>
            <a:r>
              <a:rPr lang="en-US" sz="2000" dirty="0" smtClean="0"/>
              <a:t>The stop() method works for all </a:t>
            </a:r>
            <a:r>
              <a:rPr lang="en-US" sz="2000" dirty="0" err="1" smtClean="0"/>
              <a:t>jQuery</a:t>
            </a:r>
            <a:r>
              <a:rPr lang="en-US" sz="2000" dirty="0" smtClean="0"/>
              <a:t> effects </a:t>
            </a:r>
            <a:r>
              <a:rPr lang="en-US" sz="2000" dirty="0" err="1" smtClean="0"/>
              <a:t>functions,including</a:t>
            </a:r>
            <a:r>
              <a:rPr lang="en-US" sz="2000" dirty="0" smtClean="0"/>
              <a:t> </a:t>
            </a:r>
            <a:r>
              <a:rPr lang="en-US" sz="2000" dirty="0" err="1" smtClean="0"/>
              <a:t>sliding,fading</a:t>
            </a:r>
            <a:r>
              <a:rPr lang="en-US" sz="2000" dirty="0" smtClean="0"/>
              <a:t> and custom animations.</a:t>
            </a:r>
          </a:p>
          <a:p>
            <a:r>
              <a:rPr lang="en-US" sz="2000" b="1" dirty="0"/>
              <a:t>Syntax</a:t>
            </a:r>
            <a:r>
              <a:rPr lang="en-US" sz="2000" dirty="0" smtClean="0"/>
              <a:t>:</a:t>
            </a:r>
            <a:r>
              <a:rPr lang="en-US" sz="2000" dirty="0"/>
              <a:t>$(</a:t>
            </a:r>
            <a:r>
              <a:rPr lang="en-US" sz="2000" i="1" dirty="0"/>
              <a:t>selector</a:t>
            </a:r>
            <a:r>
              <a:rPr lang="en-US" sz="2000" dirty="0"/>
              <a:t>).stop(</a:t>
            </a:r>
            <a:r>
              <a:rPr lang="en-US" sz="2000" i="1" dirty="0" err="1"/>
              <a:t>stopAll,goToEnd</a:t>
            </a:r>
            <a:r>
              <a:rPr lang="en-US" sz="2000" dirty="0" smtClean="0"/>
              <a:t>);</a:t>
            </a:r>
          </a:p>
          <a:p>
            <a:r>
              <a:rPr lang="en-US" sz="2000" dirty="0"/>
              <a:t>The optional </a:t>
            </a:r>
            <a:r>
              <a:rPr lang="en-US" sz="2000" dirty="0" err="1"/>
              <a:t>stopAll</a:t>
            </a:r>
            <a:r>
              <a:rPr lang="en-US" sz="2000" dirty="0"/>
              <a:t> parameter specifies whether also the animation queue should be cleared or not. Default is false, which means that only the active animation will be stopped, allowing any queued animations to be performed afterwards</a:t>
            </a:r>
            <a:r>
              <a:rPr lang="en-US" sz="2000" dirty="0" smtClean="0"/>
              <a:t>.</a:t>
            </a:r>
          </a:p>
          <a:p>
            <a:r>
              <a:rPr lang="en-US" sz="2000" dirty="0"/>
              <a:t>The optional </a:t>
            </a:r>
            <a:r>
              <a:rPr lang="en-US" sz="2000" dirty="0" err="1"/>
              <a:t>goToEnd</a:t>
            </a:r>
            <a:r>
              <a:rPr lang="en-US" sz="2000" dirty="0"/>
              <a:t> parameter specifies whether or not to complete the current animation immediately. Default is false</a:t>
            </a:r>
            <a:r>
              <a:rPr lang="en-US" sz="2000" dirty="0" smtClean="0"/>
              <a:t>.</a:t>
            </a:r>
          </a:p>
          <a:p>
            <a:endParaRPr lang="en-US" sz="2000" dirty="0" smtClean="0"/>
          </a:p>
          <a:p>
            <a:endParaRPr lang="en-US" sz="2000" dirty="0" smtClean="0"/>
          </a:p>
          <a:p>
            <a:endParaRPr lang="en-US" sz="2000" dirty="0" smtClean="0"/>
          </a:p>
          <a:p>
            <a:endParaRPr lang="en-US" sz="2000" dirty="0"/>
          </a:p>
          <a:p>
            <a:pPr marL="0" indent="0">
              <a:buNone/>
            </a:pPr>
            <a:endParaRPr lang="en-US" dirty="0"/>
          </a:p>
        </p:txBody>
      </p:sp>
    </p:spTree>
    <p:extLst>
      <p:ext uri="{BB962C8B-B14F-4D97-AF65-F5344CB8AC3E}">
        <p14:creationId xmlns:p14="http://schemas.microsoft.com/office/powerpoint/2010/main" xmlns="" val="3242445857"/>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7467600"/>
          </a:xfrm>
        </p:spPr>
        <p:txBody>
          <a:bodyPr>
            <a:noAutofit/>
          </a:bodyPr>
          <a:lstStyle/>
          <a:p>
            <a:r>
              <a:rPr lang="en-US" sz="1000" dirty="0"/>
              <a:t>&lt;!DOCTYPE html&gt;</a:t>
            </a:r>
          </a:p>
          <a:p>
            <a:r>
              <a:rPr lang="en-US" sz="1000" dirty="0"/>
              <a:t>&lt;html&gt;</a:t>
            </a:r>
          </a:p>
          <a:p>
            <a:r>
              <a:rPr lang="en-US" sz="1000" dirty="0"/>
              <a:t>&lt;head&gt;</a:t>
            </a:r>
          </a:p>
          <a:p>
            <a:r>
              <a:rPr lang="en-US" sz="1000" dirty="0"/>
              <a:t>&lt;script </a:t>
            </a:r>
            <a:r>
              <a:rPr lang="en-US" sz="1000" dirty="0" err="1"/>
              <a:t>src</a:t>
            </a:r>
            <a:r>
              <a:rPr lang="en-US" sz="1000" dirty="0"/>
              <a:t>="https://ajax.googleapis.com/</a:t>
            </a:r>
            <a:r>
              <a:rPr lang="en-US" sz="1000" dirty="0" err="1"/>
              <a:t>ajax</a:t>
            </a:r>
            <a:r>
              <a:rPr lang="en-US" sz="1000" dirty="0"/>
              <a:t>/libs/</a:t>
            </a:r>
            <a:r>
              <a:rPr lang="en-US" sz="1000" dirty="0" err="1"/>
              <a:t>jquery</a:t>
            </a:r>
            <a:r>
              <a:rPr lang="en-US" sz="1000" dirty="0"/>
              <a:t>/3.5.1/jquery.min.js"&gt;&lt;/script&gt;</a:t>
            </a:r>
          </a:p>
          <a:p>
            <a:r>
              <a:rPr lang="en-US" sz="1000" dirty="0"/>
              <a:t>&lt;script&gt; </a:t>
            </a:r>
          </a:p>
          <a:p>
            <a:r>
              <a:rPr lang="en-US" sz="1000" dirty="0"/>
              <a:t>$(document).ready(function(){</a:t>
            </a:r>
          </a:p>
          <a:p>
            <a:r>
              <a:rPr lang="en-US" sz="1000" dirty="0"/>
              <a:t>  $("#flip").click(function(){</a:t>
            </a:r>
          </a:p>
          <a:p>
            <a:r>
              <a:rPr lang="en-US" sz="1000" dirty="0"/>
              <a:t>    $("#panel").</a:t>
            </a:r>
            <a:r>
              <a:rPr lang="en-US" sz="1000" dirty="0" err="1"/>
              <a:t>slideDown</a:t>
            </a:r>
            <a:r>
              <a:rPr lang="en-US" sz="1000" dirty="0"/>
              <a:t>(5000);</a:t>
            </a:r>
          </a:p>
          <a:p>
            <a:r>
              <a:rPr lang="en-US" sz="1000" dirty="0"/>
              <a:t>  });</a:t>
            </a:r>
          </a:p>
          <a:p>
            <a:r>
              <a:rPr lang="en-US" sz="1000" dirty="0"/>
              <a:t>  $("#stop").click(function(){</a:t>
            </a:r>
          </a:p>
          <a:p>
            <a:r>
              <a:rPr lang="en-US" sz="1000" dirty="0"/>
              <a:t>    $("#panel").stop();</a:t>
            </a:r>
          </a:p>
          <a:p>
            <a:r>
              <a:rPr lang="en-US" sz="1000" dirty="0"/>
              <a:t>  });</a:t>
            </a:r>
          </a:p>
          <a:p>
            <a:r>
              <a:rPr lang="en-US" sz="1000" dirty="0"/>
              <a:t>});</a:t>
            </a:r>
          </a:p>
          <a:p>
            <a:r>
              <a:rPr lang="en-US" sz="1000" dirty="0"/>
              <a:t>&lt;/script&gt;</a:t>
            </a:r>
          </a:p>
          <a:p>
            <a:r>
              <a:rPr lang="en-US" sz="1000" dirty="0"/>
              <a:t>&lt;style&gt; </a:t>
            </a:r>
          </a:p>
          <a:p>
            <a:r>
              <a:rPr lang="en-US" sz="1000" dirty="0"/>
              <a:t>#panel, #flip {</a:t>
            </a:r>
          </a:p>
          <a:p>
            <a:r>
              <a:rPr lang="en-US" sz="1000" dirty="0"/>
              <a:t>  padding: 5px;</a:t>
            </a:r>
          </a:p>
          <a:p>
            <a:r>
              <a:rPr lang="en-US" sz="1000" dirty="0"/>
              <a:t>  font-size: 18px;</a:t>
            </a:r>
          </a:p>
          <a:p>
            <a:r>
              <a:rPr lang="en-US" sz="1000" dirty="0"/>
              <a:t>  text-align: center;</a:t>
            </a:r>
          </a:p>
          <a:p>
            <a:r>
              <a:rPr lang="en-US" sz="1000" dirty="0"/>
              <a:t>  background-color: #555;</a:t>
            </a:r>
          </a:p>
          <a:p>
            <a:r>
              <a:rPr lang="en-US" sz="1000" dirty="0"/>
              <a:t>  color: white;</a:t>
            </a:r>
          </a:p>
          <a:p>
            <a:r>
              <a:rPr lang="en-US" sz="1000" dirty="0"/>
              <a:t>  border: solid 1px #666;</a:t>
            </a:r>
          </a:p>
          <a:p>
            <a:r>
              <a:rPr lang="en-US" sz="1000" dirty="0"/>
              <a:t>  border-radius: 3px;</a:t>
            </a:r>
          </a:p>
          <a:p>
            <a:r>
              <a:rPr lang="en-US" sz="1000" dirty="0" smtClean="0"/>
              <a:t>}</a:t>
            </a:r>
            <a:endParaRPr lang="en-US" sz="1000" dirty="0"/>
          </a:p>
          <a:p>
            <a:r>
              <a:rPr lang="en-US" sz="1000" dirty="0"/>
              <a:t>#panel {</a:t>
            </a:r>
          </a:p>
          <a:p>
            <a:r>
              <a:rPr lang="en-US" sz="1000" dirty="0"/>
              <a:t>  padding: 50px;</a:t>
            </a:r>
          </a:p>
          <a:p>
            <a:r>
              <a:rPr lang="en-US" sz="1000" dirty="0"/>
              <a:t>  display: none;</a:t>
            </a:r>
          </a:p>
          <a:p>
            <a:r>
              <a:rPr lang="en-US" sz="1000" dirty="0"/>
              <a:t>}</a:t>
            </a:r>
          </a:p>
          <a:p>
            <a:r>
              <a:rPr lang="en-US" sz="1000" dirty="0"/>
              <a:t>&lt;/style&gt;</a:t>
            </a:r>
          </a:p>
          <a:p>
            <a:r>
              <a:rPr lang="en-US" sz="1000" dirty="0"/>
              <a:t>&lt;/head&gt;</a:t>
            </a:r>
          </a:p>
          <a:p>
            <a:r>
              <a:rPr lang="en-US" sz="1000" dirty="0"/>
              <a:t>&lt;body</a:t>
            </a:r>
            <a:r>
              <a:rPr lang="en-US" sz="1000" dirty="0" smtClean="0"/>
              <a:t>&gt; </a:t>
            </a:r>
            <a:endParaRPr lang="en-US" sz="1000" dirty="0"/>
          </a:p>
          <a:p>
            <a:r>
              <a:rPr lang="en-US" sz="1000" dirty="0"/>
              <a:t>&lt;button id="stop"&gt;Stop sliding&lt;/button</a:t>
            </a:r>
            <a:r>
              <a:rPr lang="en-US" sz="1000" dirty="0" smtClean="0"/>
              <a:t>&gt;</a:t>
            </a:r>
            <a:endParaRPr lang="en-US" sz="1000" dirty="0"/>
          </a:p>
          <a:p>
            <a:r>
              <a:rPr lang="en-US" sz="1000" dirty="0"/>
              <a:t>&lt;div id="flip"&gt;Click to slide down panel&lt;/div&gt;</a:t>
            </a:r>
          </a:p>
          <a:p>
            <a:r>
              <a:rPr lang="en-US" sz="1000" dirty="0"/>
              <a:t>&lt;div id="panel"&gt;Hello world!&lt;/div&gt;</a:t>
            </a:r>
          </a:p>
          <a:p>
            <a:pPr marL="0" indent="0">
              <a:buNone/>
            </a:pPr>
            <a:r>
              <a:rPr lang="en-US" sz="1000" dirty="0" smtClean="0"/>
              <a:t>&lt;/</a:t>
            </a:r>
            <a:r>
              <a:rPr lang="en-US" sz="1000" dirty="0"/>
              <a:t>body</a:t>
            </a:r>
            <a:r>
              <a:rPr lang="en-US" sz="1000" dirty="0" smtClean="0"/>
              <a:t>&gt;&lt;/html&gt;</a:t>
            </a:r>
          </a:p>
          <a:p>
            <a:pPr marL="0" indent="0">
              <a:buNone/>
            </a:pPr>
            <a:endParaRPr lang="en-US" sz="1000" dirty="0"/>
          </a:p>
        </p:txBody>
      </p:sp>
    </p:spTree>
    <p:extLst>
      <p:ext uri="{BB962C8B-B14F-4D97-AF65-F5344CB8AC3E}">
        <p14:creationId xmlns:p14="http://schemas.microsoft.com/office/powerpoint/2010/main" xmlns="" val="2830905130"/>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lstStyle/>
          <a:p>
            <a:r>
              <a:rPr lang="en-US" b="1" dirty="0" err="1"/>
              <a:t>jQuery</a:t>
            </a:r>
            <a:r>
              <a:rPr lang="en-US" b="1" dirty="0"/>
              <a:t> Callback </a:t>
            </a:r>
            <a:r>
              <a:rPr lang="en-US" b="1" dirty="0" smtClean="0"/>
              <a:t>Functions:</a:t>
            </a:r>
          </a:p>
          <a:p>
            <a:r>
              <a:rPr lang="en-US" dirty="0"/>
              <a:t>JavaScript statements are executed line by line. However, with effects, the next line of code can be run even though the effect is not finished. This can create errors</a:t>
            </a:r>
            <a:r>
              <a:rPr lang="en-US" dirty="0" smtClean="0"/>
              <a:t>.</a:t>
            </a:r>
          </a:p>
          <a:p>
            <a:r>
              <a:rPr lang="en-US" dirty="0"/>
              <a:t>To prevent this, you can create a callback function</a:t>
            </a:r>
            <a:r>
              <a:rPr lang="en-US" dirty="0" smtClean="0"/>
              <a:t>.</a:t>
            </a:r>
          </a:p>
          <a:p>
            <a:r>
              <a:rPr lang="en-US" dirty="0"/>
              <a:t>A callback function is executed after the current effect is finished</a:t>
            </a:r>
            <a:r>
              <a:rPr lang="en-US" dirty="0" smtClean="0"/>
              <a:t>.</a:t>
            </a:r>
          </a:p>
          <a:p>
            <a:r>
              <a:rPr lang="en-US" dirty="0"/>
              <a:t>Typical syntax: </a:t>
            </a:r>
            <a:r>
              <a:rPr lang="en-US" b="1" dirty="0"/>
              <a:t>$(</a:t>
            </a:r>
            <a:r>
              <a:rPr lang="en-US" b="1" i="1" dirty="0"/>
              <a:t>selector</a:t>
            </a:r>
            <a:r>
              <a:rPr lang="en-US" b="1" dirty="0"/>
              <a:t>).hide(</a:t>
            </a:r>
            <a:r>
              <a:rPr lang="en-US" b="1" i="1" dirty="0" err="1"/>
              <a:t>speed,callback</a:t>
            </a:r>
            <a:r>
              <a:rPr lang="en-US" b="1" dirty="0"/>
              <a:t>);</a:t>
            </a:r>
          </a:p>
          <a:p>
            <a:pPr marL="0" indent="0">
              <a:buNone/>
            </a:pPr>
            <a:endParaRPr lang="en-US" dirty="0"/>
          </a:p>
        </p:txBody>
      </p:sp>
    </p:spTree>
    <p:extLst>
      <p:ext uri="{BB962C8B-B14F-4D97-AF65-F5344CB8AC3E}">
        <p14:creationId xmlns:p14="http://schemas.microsoft.com/office/powerpoint/2010/main" xmlns="" val="4277059980"/>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normAutofit fontScale="62500" lnSpcReduction="20000"/>
          </a:bodyPr>
          <a:lstStyle/>
          <a:p>
            <a:r>
              <a:rPr lang="en-US" dirty="0"/>
              <a:t>&lt;!DOCTYPE html&gt;</a:t>
            </a:r>
          </a:p>
          <a:p>
            <a:r>
              <a:rPr lang="en-US" dirty="0"/>
              <a:t>&lt;html&gt;</a:t>
            </a:r>
          </a:p>
          <a:p>
            <a:r>
              <a:rPr lang="en-US" dirty="0"/>
              <a:t>&lt;head&gt;</a:t>
            </a:r>
          </a:p>
          <a:p>
            <a:r>
              <a:rPr lang="en-US" dirty="0"/>
              <a:t>&lt;script </a:t>
            </a:r>
            <a:r>
              <a:rPr lang="en-US" dirty="0" err="1"/>
              <a:t>src</a:t>
            </a:r>
            <a:r>
              <a:rPr lang="en-US" dirty="0"/>
              <a:t>="https://ajax.googleapis.com/</a:t>
            </a:r>
            <a:r>
              <a:rPr lang="en-US" dirty="0" err="1"/>
              <a:t>ajax</a:t>
            </a:r>
            <a:r>
              <a:rPr lang="en-US" dirty="0"/>
              <a:t>/libs/</a:t>
            </a:r>
            <a:r>
              <a:rPr lang="en-US" dirty="0" err="1"/>
              <a:t>jquery</a:t>
            </a:r>
            <a:r>
              <a:rPr lang="en-US" dirty="0"/>
              <a:t>/3.5.1/jquery.min.js"&gt;&lt;/script&gt;</a:t>
            </a:r>
          </a:p>
          <a:p>
            <a:r>
              <a:rPr lang="en-US" dirty="0"/>
              <a:t>&lt;script&gt;</a:t>
            </a:r>
          </a:p>
          <a:p>
            <a:r>
              <a:rPr lang="en-US" dirty="0"/>
              <a:t>$(document).ready(function(){</a:t>
            </a:r>
          </a:p>
          <a:p>
            <a:r>
              <a:rPr lang="en-US" dirty="0"/>
              <a:t>  $("button").click(function(){</a:t>
            </a:r>
          </a:p>
          <a:p>
            <a:r>
              <a:rPr lang="en-US" dirty="0"/>
              <a:t>    $("p").hide("slow", function(){</a:t>
            </a:r>
          </a:p>
          <a:p>
            <a:r>
              <a:rPr lang="en-US" dirty="0"/>
              <a:t>      alert("The paragraph is now hidden");</a:t>
            </a:r>
          </a:p>
          <a:p>
            <a:r>
              <a:rPr lang="en-US" dirty="0"/>
              <a:t>    });</a:t>
            </a:r>
          </a:p>
          <a:p>
            <a:r>
              <a:rPr lang="en-US" dirty="0"/>
              <a:t>  });</a:t>
            </a:r>
          </a:p>
          <a:p>
            <a:r>
              <a:rPr lang="en-US" dirty="0"/>
              <a:t>});</a:t>
            </a:r>
          </a:p>
          <a:p>
            <a:r>
              <a:rPr lang="en-US" dirty="0"/>
              <a:t>&lt;/script&gt;</a:t>
            </a:r>
          </a:p>
          <a:p>
            <a:r>
              <a:rPr lang="en-US" dirty="0"/>
              <a:t>&lt;/head&gt;</a:t>
            </a:r>
          </a:p>
          <a:p>
            <a:r>
              <a:rPr lang="en-US" dirty="0"/>
              <a:t>&lt;body&gt;</a:t>
            </a:r>
          </a:p>
          <a:p>
            <a:endParaRPr lang="en-US" dirty="0"/>
          </a:p>
          <a:p>
            <a:r>
              <a:rPr lang="en-US" dirty="0"/>
              <a:t>&lt;button&gt;Hide&lt;/button&gt;</a:t>
            </a:r>
          </a:p>
          <a:p>
            <a:endParaRPr lang="en-US" dirty="0"/>
          </a:p>
          <a:p>
            <a:r>
              <a:rPr lang="en-US" dirty="0"/>
              <a:t>&lt;p&gt;This is a paragraph with little content.&lt;/p&gt;</a:t>
            </a:r>
          </a:p>
          <a:p>
            <a:endParaRPr lang="en-US" dirty="0"/>
          </a:p>
          <a:p>
            <a:r>
              <a:rPr lang="en-US" dirty="0"/>
              <a:t>&lt;/body&gt;</a:t>
            </a:r>
          </a:p>
          <a:p>
            <a:r>
              <a:rPr lang="en-US" dirty="0"/>
              <a:t>&lt;/html&gt;</a:t>
            </a:r>
          </a:p>
        </p:txBody>
      </p:sp>
    </p:spTree>
    <p:extLst>
      <p:ext uri="{BB962C8B-B14F-4D97-AF65-F5344CB8AC3E}">
        <p14:creationId xmlns:p14="http://schemas.microsoft.com/office/powerpoint/2010/main" xmlns="" val="3964276816"/>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normAutofit fontScale="55000" lnSpcReduction="20000"/>
          </a:bodyPr>
          <a:lstStyle/>
          <a:p>
            <a:r>
              <a:rPr lang="en-US" sz="5100" b="1" dirty="0"/>
              <a:t>Example without </a:t>
            </a:r>
            <a:r>
              <a:rPr lang="en-US" sz="5100" b="1" dirty="0" smtClean="0"/>
              <a:t>Callback:</a:t>
            </a:r>
          </a:p>
          <a:p>
            <a:pPr marL="0" indent="0">
              <a:buNone/>
            </a:pPr>
            <a:endParaRPr lang="en-US" b="1" dirty="0" smtClean="0"/>
          </a:p>
          <a:p>
            <a:r>
              <a:rPr lang="en-US" b="1" dirty="0"/>
              <a:t>&lt;!DOCTYPE html&gt;</a:t>
            </a:r>
          </a:p>
          <a:p>
            <a:r>
              <a:rPr lang="en-US" b="1" dirty="0"/>
              <a:t>&lt;html&gt;</a:t>
            </a:r>
          </a:p>
          <a:p>
            <a:r>
              <a:rPr lang="en-US" b="1" dirty="0"/>
              <a:t>&lt;head&gt;</a:t>
            </a:r>
          </a:p>
          <a:p>
            <a:r>
              <a:rPr lang="en-US" b="1" dirty="0"/>
              <a:t>&lt;script </a:t>
            </a:r>
            <a:r>
              <a:rPr lang="en-US" b="1" dirty="0" err="1"/>
              <a:t>src</a:t>
            </a:r>
            <a:r>
              <a:rPr lang="en-US" b="1" dirty="0"/>
              <a:t>="https://ajax.googleapis.com/</a:t>
            </a:r>
            <a:r>
              <a:rPr lang="en-US" b="1" dirty="0" err="1"/>
              <a:t>ajax</a:t>
            </a:r>
            <a:r>
              <a:rPr lang="en-US" b="1" dirty="0"/>
              <a:t>/libs/</a:t>
            </a:r>
            <a:r>
              <a:rPr lang="en-US" b="1" dirty="0" err="1"/>
              <a:t>jquery</a:t>
            </a:r>
            <a:r>
              <a:rPr lang="en-US" b="1" dirty="0"/>
              <a:t>/3.5.1/jquery.min.js"&gt;&lt;/script&gt;</a:t>
            </a:r>
          </a:p>
          <a:p>
            <a:r>
              <a:rPr lang="en-US" b="1" dirty="0"/>
              <a:t>&lt;script&gt;</a:t>
            </a:r>
          </a:p>
          <a:p>
            <a:r>
              <a:rPr lang="en-US" b="1" dirty="0"/>
              <a:t>$(document).ready(function(){</a:t>
            </a:r>
          </a:p>
          <a:p>
            <a:r>
              <a:rPr lang="en-US" b="1" dirty="0"/>
              <a:t>  $("button").click(function(){</a:t>
            </a:r>
          </a:p>
          <a:p>
            <a:r>
              <a:rPr lang="en-US" b="1" dirty="0"/>
              <a:t>    $("p").hide(1000);</a:t>
            </a:r>
          </a:p>
          <a:p>
            <a:r>
              <a:rPr lang="en-US" b="1" dirty="0"/>
              <a:t>    alert("The paragraph is now hidden");</a:t>
            </a:r>
          </a:p>
          <a:p>
            <a:r>
              <a:rPr lang="en-US" b="1" dirty="0"/>
              <a:t>  });</a:t>
            </a:r>
          </a:p>
          <a:p>
            <a:r>
              <a:rPr lang="en-US" b="1" dirty="0"/>
              <a:t>});</a:t>
            </a:r>
          </a:p>
          <a:p>
            <a:r>
              <a:rPr lang="en-US" b="1" dirty="0"/>
              <a:t>&lt;/script&gt;</a:t>
            </a:r>
          </a:p>
          <a:p>
            <a:r>
              <a:rPr lang="en-US" b="1" dirty="0"/>
              <a:t>&lt;/head&gt;</a:t>
            </a:r>
          </a:p>
          <a:p>
            <a:r>
              <a:rPr lang="en-US" b="1" dirty="0"/>
              <a:t>&lt;body&gt;</a:t>
            </a:r>
          </a:p>
          <a:p>
            <a:endParaRPr lang="en-US" b="1" dirty="0"/>
          </a:p>
          <a:p>
            <a:r>
              <a:rPr lang="en-US" b="1" dirty="0"/>
              <a:t>&lt;button&gt;Hide&lt;/button&gt;</a:t>
            </a:r>
          </a:p>
          <a:p>
            <a:endParaRPr lang="en-US" b="1" dirty="0"/>
          </a:p>
          <a:p>
            <a:r>
              <a:rPr lang="en-US" b="1" dirty="0"/>
              <a:t>&lt;p&gt;This is a paragraph with little content.&lt;/p&gt;</a:t>
            </a:r>
          </a:p>
          <a:p>
            <a:endParaRPr lang="en-US" b="1" dirty="0"/>
          </a:p>
          <a:p>
            <a:r>
              <a:rPr lang="en-US" b="1" dirty="0"/>
              <a:t>&lt;/body&gt;</a:t>
            </a:r>
          </a:p>
          <a:p>
            <a:r>
              <a:rPr lang="en-US" b="1" dirty="0"/>
              <a:t>&lt;/html&gt;</a:t>
            </a:r>
          </a:p>
          <a:p>
            <a:endParaRPr lang="en-US" b="1" dirty="0"/>
          </a:p>
          <a:p>
            <a:pPr marL="0" indent="0">
              <a:buNone/>
            </a:pPr>
            <a:endParaRPr lang="en-US" dirty="0"/>
          </a:p>
        </p:txBody>
      </p:sp>
    </p:spTree>
    <p:extLst>
      <p:ext uri="{BB962C8B-B14F-4D97-AF65-F5344CB8AC3E}">
        <p14:creationId xmlns:p14="http://schemas.microsoft.com/office/powerpoint/2010/main" xmlns="" val="4277530094"/>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19800"/>
          </a:xfrm>
        </p:spPr>
        <p:txBody>
          <a:bodyPr/>
          <a:lstStyle/>
          <a:p>
            <a:r>
              <a:rPr lang="en-US" b="1" dirty="0" err="1"/>
              <a:t>jQuery</a:t>
            </a:r>
            <a:r>
              <a:rPr lang="en-US" b="1" dirty="0"/>
              <a:t> Method </a:t>
            </a:r>
            <a:r>
              <a:rPr lang="en-US" b="1" dirty="0" smtClean="0"/>
              <a:t>Chaining:</a:t>
            </a:r>
          </a:p>
          <a:p>
            <a:pPr marL="0" indent="0">
              <a:buNone/>
            </a:pPr>
            <a:r>
              <a:rPr lang="en-US" dirty="0"/>
              <a:t>Until now we have been writing </a:t>
            </a:r>
            <a:r>
              <a:rPr lang="en-US" dirty="0" err="1"/>
              <a:t>jQuery</a:t>
            </a:r>
            <a:r>
              <a:rPr lang="en-US" dirty="0"/>
              <a:t> statements one at a time (one after the other</a:t>
            </a:r>
            <a:r>
              <a:rPr lang="en-US" dirty="0" smtClean="0"/>
              <a:t>).</a:t>
            </a:r>
          </a:p>
          <a:p>
            <a:pPr marL="0" indent="0">
              <a:buNone/>
            </a:pPr>
            <a:r>
              <a:rPr lang="en-US" dirty="0"/>
              <a:t>However, there is a technique called chaining, that allows us to run multiple </a:t>
            </a:r>
            <a:r>
              <a:rPr lang="en-US" dirty="0" err="1"/>
              <a:t>jQuery</a:t>
            </a:r>
            <a:r>
              <a:rPr lang="en-US" dirty="0"/>
              <a:t> commands, one after the other, on the same element(s</a:t>
            </a:r>
            <a:r>
              <a:rPr lang="en-US" dirty="0" smtClean="0"/>
              <a:t>).</a:t>
            </a:r>
          </a:p>
          <a:p>
            <a:pPr marL="0" indent="0">
              <a:buNone/>
            </a:pPr>
            <a:r>
              <a:rPr lang="en-US" dirty="0"/>
              <a:t>To chain an action, you simply append the action to the previous action</a:t>
            </a:r>
            <a:r>
              <a:rPr lang="en-US" dirty="0" smtClean="0"/>
              <a:t>.</a:t>
            </a:r>
          </a:p>
          <a:p>
            <a:pPr marL="0" indent="0">
              <a:buNone/>
            </a:pPr>
            <a:r>
              <a:rPr lang="en-US" dirty="0" smtClean="0"/>
              <a:t>The following example chains together the </a:t>
            </a:r>
            <a:r>
              <a:rPr lang="en-US" dirty="0" err="1" smtClean="0"/>
              <a:t>css</a:t>
            </a:r>
            <a:r>
              <a:rPr lang="en-US" dirty="0" smtClean="0"/>
              <a:t>(),</a:t>
            </a:r>
            <a:r>
              <a:rPr lang="en-US" dirty="0" err="1" smtClean="0"/>
              <a:t>slideUp</a:t>
            </a:r>
            <a:r>
              <a:rPr lang="en-US" dirty="0" smtClean="0"/>
              <a:t>(),and </a:t>
            </a:r>
            <a:r>
              <a:rPr lang="en-US" dirty="0" err="1" smtClean="0"/>
              <a:t>slideDown</a:t>
            </a:r>
            <a:r>
              <a:rPr lang="en-US" dirty="0" smtClean="0"/>
              <a:t>()</a:t>
            </a:r>
          </a:p>
          <a:p>
            <a:pPr marL="0" indent="0">
              <a:buNone/>
            </a:pPr>
            <a:r>
              <a:rPr lang="en-US" dirty="0"/>
              <a:t>The "p1" element first changes to red, then it slides up, and then it slides down:</a:t>
            </a:r>
            <a:endParaRPr lang="en-US" b="1" dirty="0"/>
          </a:p>
          <a:p>
            <a:pPr marL="0" indent="0">
              <a:buNone/>
            </a:pPr>
            <a:endParaRPr lang="en-US" dirty="0"/>
          </a:p>
        </p:txBody>
      </p:sp>
    </p:spTree>
    <p:extLst>
      <p:ext uri="{BB962C8B-B14F-4D97-AF65-F5344CB8AC3E}">
        <p14:creationId xmlns:p14="http://schemas.microsoft.com/office/powerpoint/2010/main" xmlns="" val="11351906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idx="1"/>
          </p:nvPr>
        </p:nvSpPr>
        <p:spPr>
          <a:xfrm>
            <a:off x="457200" y="990600"/>
            <a:ext cx="8229600" cy="5334000"/>
          </a:xfrm>
        </p:spPr>
        <p:txBody>
          <a:bodyPr>
            <a:normAutofit fontScale="62500" lnSpcReduction="20000"/>
          </a:bodyPr>
          <a:lstStyle/>
          <a:p>
            <a:pPr algn="ctr">
              <a:buNone/>
            </a:pPr>
            <a:r>
              <a:rPr lang="en-US" sz="4000" b="1" dirty="0" smtClean="0"/>
              <a:t>Multiple statements on one line</a:t>
            </a:r>
          </a:p>
          <a:p>
            <a:pPr>
              <a:buNone/>
            </a:pPr>
            <a:r>
              <a:rPr lang="en-US" dirty="0" smtClean="0"/>
              <a:t>&lt;!DOCTYPE html&gt;</a:t>
            </a:r>
          </a:p>
          <a:p>
            <a:pPr>
              <a:buNone/>
            </a:pPr>
            <a:r>
              <a:rPr lang="en-US" dirty="0" smtClean="0"/>
              <a:t>&lt;html&gt;</a:t>
            </a:r>
          </a:p>
          <a:p>
            <a:pPr>
              <a:buNone/>
            </a:pPr>
            <a:r>
              <a:rPr lang="en-US" dirty="0" smtClean="0"/>
              <a:t>&lt;body&gt;</a:t>
            </a:r>
          </a:p>
          <a:p>
            <a:pPr>
              <a:buNone/>
            </a:pPr>
            <a:endParaRPr lang="en-US" dirty="0" smtClean="0"/>
          </a:p>
          <a:p>
            <a:pPr>
              <a:buNone/>
            </a:pPr>
            <a:r>
              <a:rPr lang="en-US" dirty="0" smtClean="0"/>
              <a:t>&lt;h2&gt;JavaScript Statements&lt;/h2&gt;</a:t>
            </a:r>
          </a:p>
          <a:p>
            <a:pPr>
              <a:buNone/>
            </a:pPr>
            <a:endParaRPr lang="en-US" dirty="0" smtClean="0"/>
          </a:p>
          <a:p>
            <a:pPr>
              <a:buNone/>
            </a:pPr>
            <a:r>
              <a:rPr lang="en-US" dirty="0" smtClean="0"/>
              <a:t>&lt;p&gt;Multiple statements on one line is allowed.&lt;/p&gt;</a:t>
            </a:r>
          </a:p>
          <a:p>
            <a:pPr>
              <a:buNone/>
            </a:pPr>
            <a:endParaRPr lang="en-US" dirty="0" smtClean="0"/>
          </a:p>
          <a:p>
            <a:pPr>
              <a:buNone/>
            </a:pPr>
            <a:r>
              <a:rPr lang="en-US" dirty="0" smtClean="0"/>
              <a:t>&lt;p id="demo1"&gt;&lt;/p&gt;</a:t>
            </a:r>
          </a:p>
          <a:p>
            <a:pPr>
              <a:buNone/>
            </a:pPr>
            <a:endParaRPr lang="en-US" dirty="0" smtClean="0"/>
          </a:p>
          <a:p>
            <a:pPr>
              <a:buNone/>
            </a:pPr>
            <a:r>
              <a:rPr lang="en-US" dirty="0" smtClean="0"/>
              <a:t>&lt;script&gt;</a:t>
            </a:r>
          </a:p>
          <a:p>
            <a:pPr>
              <a:buNone/>
            </a:pPr>
            <a:r>
              <a:rPr lang="en-US" dirty="0" smtClean="0"/>
              <a:t>var a, b, c;</a:t>
            </a:r>
          </a:p>
          <a:p>
            <a:pPr>
              <a:buNone/>
            </a:pPr>
            <a:r>
              <a:rPr lang="en-US" dirty="0" smtClean="0"/>
              <a:t>a = 5; b = 6; c = a + b;</a:t>
            </a:r>
          </a:p>
          <a:p>
            <a:pPr>
              <a:buNone/>
            </a:pPr>
            <a:r>
              <a:rPr lang="en-US" dirty="0" err="1" smtClean="0"/>
              <a:t>document.getElementById</a:t>
            </a:r>
            <a:r>
              <a:rPr lang="en-US" dirty="0" smtClean="0"/>
              <a:t>("demo1").</a:t>
            </a:r>
            <a:r>
              <a:rPr lang="en-US" dirty="0" err="1" smtClean="0"/>
              <a:t>innerHTML</a:t>
            </a:r>
            <a:r>
              <a:rPr lang="en-US" dirty="0" smtClean="0"/>
              <a:t> = c;</a:t>
            </a:r>
          </a:p>
          <a:p>
            <a:pPr>
              <a:buNone/>
            </a:pPr>
            <a:r>
              <a:rPr lang="en-US" dirty="0" smtClean="0"/>
              <a:t>&lt;/script&gt;</a:t>
            </a:r>
          </a:p>
          <a:p>
            <a:pPr>
              <a:buNone/>
            </a:pPr>
            <a:endParaRPr lang="en-US" dirty="0" smtClean="0"/>
          </a:p>
          <a:p>
            <a:pPr>
              <a:buNone/>
            </a:pPr>
            <a:r>
              <a:rPr lang="en-US" dirty="0" smtClean="0"/>
              <a:t>&lt;/body&gt;</a:t>
            </a:r>
          </a:p>
          <a:p>
            <a:pPr>
              <a:buNone/>
            </a:pPr>
            <a:r>
              <a:rPr lang="en-US" dirty="0" smtClean="0"/>
              <a:t>&lt;/html&gt;</a:t>
            </a:r>
          </a:p>
          <a:p>
            <a:pPr>
              <a:buNone/>
            </a:pP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838200"/>
            <a:ext cx="8229600" cy="5715000"/>
          </a:xfrm>
        </p:spPr>
        <p:txBody>
          <a:bodyPr>
            <a:normAutofit fontScale="62500" lnSpcReduction="20000"/>
          </a:bodyPr>
          <a:lstStyle/>
          <a:p>
            <a:r>
              <a:rPr lang="en-US" dirty="0"/>
              <a:t>&lt;!DOCTYPE html&gt;</a:t>
            </a:r>
          </a:p>
          <a:p>
            <a:r>
              <a:rPr lang="en-US" dirty="0"/>
              <a:t>&lt;html&gt;</a:t>
            </a:r>
          </a:p>
          <a:p>
            <a:r>
              <a:rPr lang="en-US" dirty="0"/>
              <a:t>&lt;head&gt;</a:t>
            </a:r>
          </a:p>
          <a:p>
            <a:r>
              <a:rPr lang="en-US" dirty="0"/>
              <a:t>&lt;script </a:t>
            </a:r>
            <a:r>
              <a:rPr lang="en-US" dirty="0" err="1"/>
              <a:t>src</a:t>
            </a:r>
            <a:r>
              <a:rPr lang="en-US" dirty="0"/>
              <a:t>="https://ajax.googleapis.com/</a:t>
            </a:r>
            <a:r>
              <a:rPr lang="en-US" dirty="0" err="1"/>
              <a:t>ajax</a:t>
            </a:r>
            <a:r>
              <a:rPr lang="en-US" dirty="0"/>
              <a:t>/libs/</a:t>
            </a:r>
            <a:r>
              <a:rPr lang="en-US" dirty="0" err="1"/>
              <a:t>jquery</a:t>
            </a:r>
            <a:r>
              <a:rPr lang="en-US" dirty="0"/>
              <a:t>/3.5.1/jquery.min.js"&gt;&lt;/script&gt;</a:t>
            </a:r>
          </a:p>
          <a:p>
            <a:r>
              <a:rPr lang="en-US" dirty="0"/>
              <a:t>&lt;script&gt;</a:t>
            </a:r>
          </a:p>
          <a:p>
            <a:r>
              <a:rPr lang="en-US" dirty="0"/>
              <a:t>$(document).ready(function(){</a:t>
            </a:r>
          </a:p>
          <a:p>
            <a:r>
              <a:rPr lang="en-US" dirty="0"/>
              <a:t>  $("button").click(function(){</a:t>
            </a:r>
          </a:p>
          <a:p>
            <a:r>
              <a:rPr lang="en-US" dirty="0"/>
              <a:t>    $("#p1").</a:t>
            </a:r>
            <a:r>
              <a:rPr lang="en-US" dirty="0" err="1"/>
              <a:t>css</a:t>
            </a:r>
            <a:r>
              <a:rPr lang="en-US" dirty="0"/>
              <a:t>("color", "red").</a:t>
            </a:r>
            <a:r>
              <a:rPr lang="en-US" dirty="0" err="1"/>
              <a:t>slideUp</a:t>
            </a:r>
            <a:r>
              <a:rPr lang="en-US" dirty="0"/>
              <a:t>(2000).</a:t>
            </a:r>
            <a:r>
              <a:rPr lang="en-US" dirty="0" err="1"/>
              <a:t>slideDown</a:t>
            </a:r>
            <a:r>
              <a:rPr lang="en-US" dirty="0"/>
              <a:t>(2000);</a:t>
            </a:r>
          </a:p>
          <a:p>
            <a:r>
              <a:rPr lang="en-US" dirty="0"/>
              <a:t>  });</a:t>
            </a:r>
          </a:p>
          <a:p>
            <a:r>
              <a:rPr lang="en-US" dirty="0"/>
              <a:t>});</a:t>
            </a:r>
          </a:p>
          <a:p>
            <a:r>
              <a:rPr lang="en-US" dirty="0"/>
              <a:t>&lt;/script&gt;</a:t>
            </a:r>
          </a:p>
          <a:p>
            <a:r>
              <a:rPr lang="en-US" dirty="0"/>
              <a:t>&lt;/head&gt;</a:t>
            </a:r>
          </a:p>
          <a:p>
            <a:r>
              <a:rPr lang="en-US" dirty="0"/>
              <a:t>&lt;body&gt;</a:t>
            </a:r>
          </a:p>
          <a:p>
            <a:endParaRPr lang="en-US" dirty="0"/>
          </a:p>
          <a:p>
            <a:r>
              <a:rPr lang="en-US" dirty="0"/>
              <a:t>&lt;p id="p1"&gt;</a:t>
            </a:r>
            <a:r>
              <a:rPr lang="en-US" dirty="0" err="1"/>
              <a:t>jQuery</a:t>
            </a:r>
            <a:r>
              <a:rPr lang="en-US" dirty="0"/>
              <a:t> is fun!!&lt;/p&gt;</a:t>
            </a:r>
          </a:p>
          <a:p>
            <a:endParaRPr lang="en-US" dirty="0"/>
          </a:p>
          <a:p>
            <a:r>
              <a:rPr lang="en-US" dirty="0"/>
              <a:t>&lt;button&gt;Click me&lt;/button&gt;</a:t>
            </a:r>
          </a:p>
          <a:p>
            <a:endParaRPr lang="en-US" dirty="0"/>
          </a:p>
          <a:p>
            <a:r>
              <a:rPr lang="en-US" dirty="0"/>
              <a:t>&lt;/body&gt;</a:t>
            </a:r>
          </a:p>
          <a:p>
            <a:r>
              <a:rPr lang="en-US" dirty="0"/>
              <a:t>&lt;/html&gt;</a:t>
            </a:r>
          </a:p>
          <a:p>
            <a:pPr marL="0" indent="0">
              <a:buNone/>
            </a:pPr>
            <a:endParaRPr lang="en-US" dirty="0"/>
          </a:p>
        </p:txBody>
      </p:sp>
    </p:spTree>
    <p:extLst>
      <p:ext uri="{BB962C8B-B14F-4D97-AF65-F5344CB8AC3E}">
        <p14:creationId xmlns:p14="http://schemas.microsoft.com/office/powerpoint/2010/main" xmlns="" val="1911208204"/>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We could also have added more method calls if needed.</a:t>
            </a:r>
          </a:p>
        </p:txBody>
      </p:sp>
      <p:sp>
        <p:nvSpPr>
          <p:cNvPr id="3" name="Content Placeholder 2"/>
          <p:cNvSpPr>
            <a:spLocks noGrp="1"/>
          </p:cNvSpPr>
          <p:nvPr>
            <p:ph idx="1"/>
          </p:nvPr>
        </p:nvSpPr>
        <p:spPr>
          <a:xfrm>
            <a:off x="457200" y="1935480"/>
            <a:ext cx="8229600" cy="4693920"/>
          </a:xfrm>
        </p:spPr>
        <p:txBody>
          <a:bodyPr>
            <a:normAutofit fontScale="47500" lnSpcReduction="20000"/>
          </a:bodyPr>
          <a:lstStyle/>
          <a:p>
            <a:r>
              <a:rPr lang="en-US" dirty="0"/>
              <a:t>&lt;!DOCTYPE html&gt;</a:t>
            </a:r>
          </a:p>
          <a:p>
            <a:r>
              <a:rPr lang="en-US" dirty="0"/>
              <a:t>&lt;html&gt;</a:t>
            </a:r>
          </a:p>
          <a:p>
            <a:r>
              <a:rPr lang="en-US" dirty="0"/>
              <a:t>&lt;head&gt;</a:t>
            </a:r>
          </a:p>
          <a:p>
            <a:r>
              <a:rPr lang="en-US" dirty="0"/>
              <a:t>&lt;script </a:t>
            </a:r>
            <a:r>
              <a:rPr lang="en-US" dirty="0" err="1"/>
              <a:t>src</a:t>
            </a:r>
            <a:r>
              <a:rPr lang="en-US" dirty="0"/>
              <a:t>="https://ajax.googleapis.com/</a:t>
            </a:r>
            <a:r>
              <a:rPr lang="en-US" dirty="0" err="1"/>
              <a:t>ajax</a:t>
            </a:r>
            <a:r>
              <a:rPr lang="en-US" dirty="0"/>
              <a:t>/libs/</a:t>
            </a:r>
            <a:r>
              <a:rPr lang="en-US" dirty="0" err="1"/>
              <a:t>jquery</a:t>
            </a:r>
            <a:r>
              <a:rPr lang="en-US" dirty="0"/>
              <a:t>/3.5.1/jquery.min.js"&gt;&lt;/script&gt;</a:t>
            </a:r>
          </a:p>
          <a:p>
            <a:r>
              <a:rPr lang="en-US" dirty="0"/>
              <a:t>&lt;script&gt;</a:t>
            </a:r>
          </a:p>
          <a:p>
            <a:r>
              <a:rPr lang="en-US" dirty="0"/>
              <a:t>$(document).ready(function(){</a:t>
            </a:r>
          </a:p>
          <a:p>
            <a:r>
              <a:rPr lang="en-US" dirty="0"/>
              <a:t>  $("button").click(function(){</a:t>
            </a:r>
          </a:p>
          <a:p>
            <a:r>
              <a:rPr lang="en-US" dirty="0"/>
              <a:t>    $("#p1").</a:t>
            </a:r>
            <a:r>
              <a:rPr lang="en-US" dirty="0" err="1"/>
              <a:t>css</a:t>
            </a:r>
            <a:r>
              <a:rPr lang="en-US" dirty="0"/>
              <a:t>("color", "red")</a:t>
            </a:r>
          </a:p>
          <a:p>
            <a:r>
              <a:rPr lang="en-US" dirty="0"/>
              <a:t>      .</a:t>
            </a:r>
            <a:r>
              <a:rPr lang="en-US" dirty="0" err="1"/>
              <a:t>slideUp</a:t>
            </a:r>
            <a:r>
              <a:rPr lang="en-US" dirty="0"/>
              <a:t>(2000)</a:t>
            </a:r>
          </a:p>
          <a:p>
            <a:r>
              <a:rPr lang="en-US" dirty="0"/>
              <a:t>      .</a:t>
            </a:r>
            <a:r>
              <a:rPr lang="en-US" dirty="0" err="1"/>
              <a:t>slideDown</a:t>
            </a:r>
            <a:r>
              <a:rPr lang="en-US" dirty="0"/>
              <a:t>(2000);</a:t>
            </a:r>
          </a:p>
          <a:p>
            <a:r>
              <a:rPr lang="en-US" dirty="0"/>
              <a:t>  });</a:t>
            </a:r>
          </a:p>
          <a:p>
            <a:r>
              <a:rPr lang="en-US" dirty="0"/>
              <a:t>});</a:t>
            </a:r>
          </a:p>
          <a:p>
            <a:r>
              <a:rPr lang="en-US" dirty="0"/>
              <a:t>&lt;/script&gt;</a:t>
            </a:r>
          </a:p>
          <a:p>
            <a:r>
              <a:rPr lang="en-US" dirty="0"/>
              <a:t>&lt;/head&gt;</a:t>
            </a:r>
          </a:p>
          <a:p>
            <a:r>
              <a:rPr lang="en-US" dirty="0"/>
              <a:t>&lt;body&gt;</a:t>
            </a:r>
          </a:p>
          <a:p>
            <a:endParaRPr lang="en-US" dirty="0"/>
          </a:p>
          <a:p>
            <a:r>
              <a:rPr lang="en-US" dirty="0"/>
              <a:t>&lt;p id="p1"&gt;</a:t>
            </a:r>
            <a:r>
              <a:rPr lang="en-US" dirty="0" err="1"/>
              <a:t>jQuery</a:t>
            </a:r>
            <a:r>
              <a:rPr lang="en-US" dirty="0"/>
              <a:t> is fun!!&lt;/p&gt;</a:t>
            </a:r>
          </a:p>
          <a:p>
            <a:endParaRPr lang="en-US" dirty="0"/>
          </a:p>
          <a:p>
            <a:r>
              <a:rPr lang="en-US" dirty="0"/>
              <a:t>&lt;button&gt;Click me&lt;/button&gt;</a:t>
            </a:r>
          </a:p>
          <a:p>
            <a:endParaRPr lang="en-US" dirty="0"/>
          </a:p>
          <a:p>
            <a:r>
              <a:rPr lang="en-US" dirty="0"/>
              <a:t>&lt;/body&gt;</a:t>
            </a:r>
          </a:p>
          <a:p>
            <a:r>
              <a:rPr lang="en-US" dirty="0"/>
              <a:t>&lt;/html&gt;</a:t>
            </a:r>
          </a:p>
        </p:txBody>
      </p:sp>
    </p:spTree>
    <p:extLst>
      <p:ext uri="{BB962C8B-B14F-4D97-AF65-F5344CB8AC3E}">
        <p14:creationId xmlns:p14="http://schemas.microsoft.com/office/powerpoint/2010/main" xmlns="" val="50364679"/>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04444"/>
            <a:ext cx="8229600" cy="819912"/>
          </a:xfrm>
        </p:spPr>
        <p:txBody>
          <a:bodyPr>
            <a:normAutofit fontScale="90000"/>
          </a:bodyPr>
          <a:lstStyle/>
          <a:p>
            <a:pPr algn="ctr"/>
            <a:r>
              <a:rPr lang="en-US" dirty="0" err="1"/>
              <a:t>jQuery</a:t>
            </a:r>
            <a:r>
              <a:rPr lang="en-US" dirty="0"/>
              <a:t> Traversing</a:t>
            </a:r>
            <a:br>
              <a:rPr lang="en-US" dirty="0"/>
            </a:br>
            <a:endParaRPr lang="en-US" dirty="0"/>
          </a:p>
        </p:txBody>
      </p:sp>
      <p:sp>
        <p:nvSpPr>
          <p:cNvPr id="3" name="Content Placeholder 2"/>
          <p:cNvSpPr>
            <a:spLocks noGrp="1"/>
          </p:cNvSpPr>
          <p:nvPr>
            <p:ph idx="1"/>
          </p:nvPr>
        </p:nvSpPr>
        <p:spPr>
          <a:xfrm>
            <a:off x="457200" y="990600"/>
            <a:ext cx="8229600" cy="5867400"/>
          </a:xfrm>
        </p:spPr>
        <p:txBody>
          <a:bodyPr>
            <a:normAutofit/>
          </a:bodyPr>
          <a:lstStyle/>
          <a:p>
            <a:r>
              <a:rPr lang="en-US" dirty="0"/>
              <a:t>What is Traversing?</a:t>
            </a:r>
          </a:p>
          <a:p>
            <a:pPr marL="0" indent="0">
              <a:buNone/>
            </a:pPr>
            <a:r>
              <a:rPr lang="en-US" sz="2000" dirty="0" err="1"/>
              <a:t>jQuery</a:t>
            </a:r>
            <a:r>
              <a:rPr lang="en-US" sz="2000" dirty="0"/>
              <a:t> traversing, which means "move through", are used to "find" (or select) HTML elements based on their relation to other elements. Start with one selection and move through that selection until you reach the elements you desire</a:t>
            </a:r>
            <a:r>
              <a:rPr lang="en-US" sz="2000" dirty="0" smtClean="0"/>
              <a:t>.</a:t>
            </a:r>
          </a:p>
          <a:p>
            <a:r>
              <a:rPr lang="en-US" sz="2000" dirty="0"/>
              <a:t>The image below illustrates an HTML page as a tree (DOM tree). With </a:t>
            </a:r>
            <a:r>
              <a:rPr lang="en-US" sz="2000" dirty="0" err="1"/>
              <a:t>jQuery</a:t>
            </a:r>
            <a:r>
              <a:rPr lang="en-US" sz="2000" dirty="0"/>
              <a:t> traversing, you can easily move up (ancestors), down (descendants) and sideways (siblings) in the tree, starting from the selected (current) element. This movement is called traversing - or moving through - the DOM tree.</a:t>
            </a:r>
          </a:p>
          <a:p>
            <a:r>
              <a:rPr lang="en-US" sz="2000" dirty="0"/>
              <a:t/>
            </a:r>
            <a:br>
              <a:rPr lang="en-US" sz="2000" dirty="0"/>
            </a:br>
            <a:endParaRPr lang="en-US" sz="2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524000" y="4495800"/>
            <a:ext cx="4857750" cy="1981200"/>
          </a:xfrm>
          <a:prstGeom prst="rect">
            <a:avLst/>
          </a:prstGeom>
        </p:spPr>
      </p:pic>
    </p:spTree>
    <p:extLst>
      <p:ext uri="{BB962C8B-B14F-4D97-AF65-F5344CB8AC3E}">
        <p14:creationId xmlns:p14="http://schemas.microsoft.com/office/powerpoint/2010/main" xmlns="" val="1767967161"/>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172200"/>
          </a:xfrm>
        </p:spPr>
        <p:txBody>
          <a:bodyPr>
            <a:normAutofit/>
          </a:bodyPr>
          <a:lstStyle/>
          <a:p>
            <a:r>
              <a:rPr lang="en-US" sz="2000" dirty="0"/>
              <a:t>The &lt;div&gt; element is the</a:t>
            </a:r>
            <a:r>
              <a:rPr lang="en-US" sz="2000" b="1" dirty="0"/>
              <a:t> parent</a:t>
            </a:r>
            <a:r>
              <a:rPr lang="en-US" sz="2000" dirty="0"/>
              <a:t> of &lt;</a:t>
            </a:r>
            <a:r>
              <a:rPr lang="en-US" sz="2000" dirty="0" err="1"/>
              <a:t>ul</a:t>
            </a:r>
            <a:r>
              <a:rPr lang="en-US" sz="2000" dirty="0"/>
              <a:t>&gt;, and an </a:t>
            </a:r>
            <a:r>
              <a:rPr lang="en-US" sz="2000" b="1" dirty="0"/>
              <a:t>ancestor</a:t>
            </a:r>
            <a:r>
              <a:rPr lang="en-US" sz="2000" dirty="0"/>
              <a:t> of everything inside of it</a:t>
            </a:r>
          </a:p>
          <a:p>
            <a:r>
              <a:rPr lang="en-US" sz="2000" dirty="0"/>
              <a:t>The &lt;</a:t>
            </a:r>
            <a:r>
              <a:rPr lang="en-US" sz="2000" dirty="0" err="1"/>
              <a:t>ul</a:t>
            </a:r>
            <a:r>
              <a:rPr lang="en-US" sz="2000" dirty="0"/>
              <a:t>&gt; element is the </a:t>
            </a:r>
            <a:r>
              <a:rPr lang="en-US" sz="2000" b="1" dirty="0"/>
              <a:t>parent</a:t>
            </a:r>
            <a:r>
              <a:rPr lang="en-US" sz="2000" dirty="0"/>
              <a:t> of both &lt;li&gt; elements, and a </a:t>
            </a:r>
            <a:r>
              <a:rPr lang="en-US" sz="2000" b="1" dirty="0"/>
              <a:t>child</a:t>
            </a:r>
            <a:r>
              <a:rPr lang="en-US" sz="2000" dirty="0"/>
              <a:t> of &lt;div&gt;</a:t>
            </a:r>
          </a:p>
          <a:p>
            <a:r>
              <a:rPr lang="en-US" sz="2000" dirty="0"/>
              <a:t>The left &lt;li&gt; element is the </a:t>
            </a:r>
            <a:r>
              <a:rPr lang="en-US" sz="2000" b="1" dirty="0"/>
              <a:t>parent</a:t>
            </a:r>
            <a:r>
              <a:rPr lang="en-US" sz="2000" dirty="0"/>
              <a:t> of &lt;span&gt;, </a:t>
            </a:r>
            <a:r>
              <a:rPr lang="en-US" sz="2000" b="1" dirty="0"/>
              <a:t>child</a:t>
            </a:r>
            <a:r>
              <a:rPr lang="en-US" sz="2000" dirty="0"/>
              <a:t> of &lt;</a:t>
            </a:r>
            <a:r>
              <a:rPr lang="en-US" sz="2000" dirty="0" err="1"/>
              <a:t>ul</a:t>
            </a:r>
            <a:r>
              <a:rPr lang="en-US" sz="2000" dirty="0"/>
              <a:t>&gt; and a </a:t>
            </a:r>
            <a:r>
              <a:rPr lang="en-US" sz="2000" b="1" dirty="0"/>
              <a:t>descendant</a:t>
            </a:r>
            <a:r>
              <a:rPr lang="en-US" sz="2000" dirty="0"/>
              <a:t> of &lt;div&gt;</a:t>
            </a:r>
          </a:p>
          <a:p>
            <a:r>
              <a:rPr lang="en-US" sz="2000" dirty="0"/>
              <a:t>The &lt;span&gt; element is a </a:t>
            </a:r>
            <a:r>
              <a:rPr lang="en-US" sz="2000" b="1" dirty="0"/>
              <a:t>child</a:t>
            </a:r>
            <a:r>
              <a:rPr lang="en-US" sz="2000" dirty="0"/>
              <a:t> of the left &lt;li&gt; and a </a:t>
            </a:r>
            <a:r>
              <a:rPr lang="en-US" sz="2000" b="1" dirty="0"/>
              <a:t>descendant</a:t>
            </a:r>
            <a:r>
              <a:rPr lang="en-US" sz="2000" dirty="0"/>
              <a:t> of &lt;</a:t>
            </a:r>
            <a:r>
              <a:rPr lang="en-US" sz="2000" dirty="0" err="1"/>
              <a:t>ul</a:t>
            </a:r>
            <a:r>
              <a:rPr lang="en-US" sz="2000" dirty="0"/>
              <a:t>&gt; and &lt;div&gt;</a:t>
            </a:r>
          </a:p>
          <a:p>
            <a:r>
              <a:rPr lang="en-US" sz="2000" dirty="0"/>
              <a:t>The two &lt;li&gt; elements are </a:t>
            </a:r>
            <a:r>
              <a:rPr lang="en-US" sz="2000" b="1" dirty="0"/>
              <a:t>siblings</a:t>
            </a:r>
            <a:r>
              <a:rPr lang="en-US" sz="2000" dirty="0"/>
              <a:t> (they share the same parent)</a:t>
            </a:r>
          </a:p>
          <a:p>
            <a:r>
              <a:rPr lang="en-US" sz="2000" dirty="0"/>
              <a:t>The right &lt;li&gt; element is the </a:t>
            </a:r>
            <a:r>
              <a:rPr lang="en-US" sz="2000" b="1" dirty="0"/>
              <a:t>parent</a:t>
            </a:r>
            <a:r>
              <a:rPr lang="en-US" sz="2000" dirty="0"/>
              <a:t> of &lt;b&gt;, </a:t>
            </a:r>
            <a:r>
              <a:rPr lang="en-US" sz="2000" b="1" dirty="0"/>
              <a:t>child</a:t>
            </a:r>
            <a:r>
              <a:rPr lang="en-US" sz="2000" dirty="0"/>
              <a:t> of &lt;</a:t>
            </a:r>
            <a:r>
              <a:rPr lang="en-US" sz="2000" dirty="0" err="1"/>
              <a:t>ul</a:t>
            </a:r>
            <a:r>
              <a:rPr lang="en-US" sz="2000" dirty="0"/>
              <a:t>&gt; and a </a:t>
            </a:r>
            <a:r>
              <a:rPr lang="en-US" sz="2000" b="1" dirty="0"/>
              <a:t>descendant</a:t>
            </a:r>
            <a:r>
              <a:rPr lang="en-US" sz="2000" dirty="0"/>
              <a:t> of &lt;div&gt;</a:t>
            </a:r>
          </a:p>
          <a:p>
            <a:r>
              <a:rPr lang="en-US" sz="2000" dirty="0"/>
              <a:t>The &lt;b&gt; element is a </a:t>
            </a:r>
            <a:r>
              <a:rPr lang="en-US" sz="2000" b="1" dirty="0"/>
              <a:t>child</a:t>
            </a:r>
            <a:r>
              <a:rPr lang="en-US" sz="2000" dirty="0"/>
              <a:t> of the right &lt;li&gt; and a </a:t>
            </a:r>
            <a:r>
              <a:rPr lang="en-US" sz="2000" b="1" dirty="0"/>
              <a:t>descendant</a:t>
            </a:r>
            <a:r>
              <a:rPr lang="en-US" sz="2000" dirty="0"/>
              <a:t> of &lt;</a:t>
            </a:r>
            <a:r>
              <a:rPr lang="en-US" sz="2000" dirty="0" err="1"/>
              <a:t>ul</a:t>
            </a:r>
            <a:r>
              <a:rPr lang="en-US" sz="2000" dirty="0"/>
              <a:t>&gt; and &lt;div</a:t>
            </a:r>
            <a:r>
              <a:rPr lang="en-US" sz="2000" dirty="0" smtClean="0"/>
              <a:t>&gt;</a:t>
            </a:r>
          </a:p>
          <a:p>
            <a:r>
              <a:rPr lang="en-US" sz="2000" b="1" dirty="0"/>
              <a:t>Traversing the </a:t>
            </a:r>
            <a:r>
              <a:rPr lang="en-US" sz="2000" b="1" dirty="0" smtClean="0"/>
              <a:t>DOM:</a:t>
            </a:r>
            <a:endParaRPr lang="en-US" sz="2000" b="1" dirty="0"/>
          </a:p>
          <a:p>
            <a:r>
              <a:rPr lang="en-US" sz="2000" dirty="0" err="1"/>
              <a:t>jQuery</a:t>
            </a:r>
            <a:r>
              <a:rPr lang="en-US" sz="2000" dirty="0"/>
              <a:t> provides a variety of methods that allow us to traverse the DOM.</a:t>
            </a:r>
          </a:p>
          <a:p>
            <a:r>
              <a:rPr lang="en-US" sz="2000" dirty="0"/>
              <a:t>The largest category of traversal methods are tree-traversal.</a:t>
            </a:r>
          </a:p>
          <a:p>
            <a:endParaRPr lang="en-US" sz="2000" dirty="0" smtClean="0"/>
          </a:p>
          <a:p>
            <a:endParaRPr lang="en-US" sz="2200" dirty="0"/>
          </a:p>
          <a:p>
            <a:endParaRPr lang="en-US" dirty="0"/>
          </a:p>
        </p:txBody>
      </p:sp>
    </p:spTree>
    <p:extLst>
      <p:ext uri="{BB962C8B-B14F-4D97-AF65-F5344CB8AC3E}">
        <p14:creationId xmlns:p14="http://schemas.microsoft.com/office/powerpoint/2010/main" xmlns="" val="2445938327"/>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0330" y="533400"/>
            <a:ext cx="8229600" cy="6311348"/>
          </a:xfrm>
        </p:spPr>
        <p:txBody>
          <a:bodyPr/>
          <a:lstStyle/>
          <a:p>
            <a:pPr marL="0" indent="0" algn="ctr">
              <a:buNone/>
            </a:pPr>
            <a:r>
              <a:rPr lang="en-US" b="1" dirty="0" err="1"/>
              <a:t>jQuery</a:t>
            </a:r>
            <a:r>
              <a:rPr lang="en-US" b="1" dirty="0"/>
              <a:t> Traversing - </a:t>
            </a:r>
            <a:r>
              <a:rPr lang="en-US" b="1" dirty="0" smtClean="0"/>
              <a:t>Ancestors</a:t>
            </a:r>
          </a:p>
          <a:p>
            <a:pPr marL="0" indent="0">
              <a:buNone/>
            </a:pPr>
            <a:r>
              <a:rPr lang="en-US" dirty="0"/>
              <a:t>With </a:t>
            </a:r>
            <a:r>
              <a:rPr lang="en-US" dirty="0" err="1"/>
              <a:t>jQuery</a:t>
            </a:r>
            <a:r>
              <a:rPr lang="en-US" dirty="0"/>
              <a:t> you can traverse up the DOM tree to find ancestors of an element</a:t>
            </a:r>
            <a:r>
              <a:rPr lang="en-US" dirty="0" smtClean="0"/>
              <a:t>.</a:t>
            </a:r>
          </a:p>
          <a:p>
            <a:pPr marL="0" indent="0">
              <a:buNone/>
            </a:pPr>
            <a:r>
              <a:rPr lang="en-US" dirty="0"/>
              <a:t>An ancestor is a parent, grandparent, great-grandparent, and so on</a:t>
            </a:r>
            <a:r>
              <a:rPr lang="en-US" dirty="0" smtClean="0"/>
              <a:t>.</a:t>
            </a:r>
          </a:p>
          <a:p>
            <a:pPr marL="0" indent="0">
              <a:buNone/>
            </a:pPr>
            <a:r>
              <a:rPr lang="en-US" b="1" dirty="0"/>
              <a:t>Traversing Up the DOM </a:t>
            </a:r>
            <a:r>
              <a:rPr lang="en-US" b="1" dirty="0" smtClean="0"/>
              <a:t>Tree:</a:t>
            </a:r>
          </a:p>
          <a:p>
            <a:pPr marL="0" indent="0">
              <a:buNone/>
            </a:pPr>
            <a:r>
              <a:rPr lang="en-US" sz="2000" dirty="0" smtClean="0"/>
              <a:t>Three useful </a:t>
            </a:r>
            <a:r>
              <a:rPr lang="en-US" sz="2000" dirty="0" err="1" smtClean="0"/>
              <a:t>Jquery</a:t>
            </a:r>
            <a:r>
              <a:rPr lang="en-US" sz="2000" dirty="0" smtClean="0"/>
              <a:t> methods for traversing up the DOM tree are:</a:t>
            </a:r>
          </a:p>
          <a:p>
            <a:pPr marL="0" indent="0">
              <a:buNone/>
            </a:pPr>
            <a:r>
              <a:rPr lang="en-US" sz="2000" dirty="0" smtClean="0"/>
              <a:t>Parent()</a:t>
            </a:r>
          </a:p>
          <a:p>
            <a:pPr marL="0" indent="0">
              <a:buNone/>
            </a:pPr>
            <a:r>
              <a:rPr lang="en-US" sz="2000" dirty="0" smtClean="0"/>
              <a:t>Parents()</a:t>
            </a:r>
          </a:p>
          <a:p>
            <a:pPr marL="0" indent="0">
              <a:buNone/>
            </a:pPr>
            <a:r>
              <a:rPr lang="en-US" sz="2000" dirty="0" err="1" smtClean="0"/>
              <a:t>parentsUntil</a:t>
            </a:r>
            <a:r>
              <a:rPr lang="en-US" sz="2000" dirty="0" smtClean="0"/>
              <a:t>()</a:t>
            </a:r>
          </a:p>
          <a:p>
            <a:pPr marL="0" indent="0">
              <a:buNone/>
            </a:pPr>
            <a:r>
              <a:rPr lang="en-US" sz="2400" b="1" dirty="0" err="1"/>
              <a:t>jQuery</a:t>
            </a:r>
            <a:r>
              <a:rPr lang="en-US" sz="2400" b="1" dirty="0"/>
              <a:t> parent() </a:t>
            </a:r>
            <a:r>
              <a:rPr lang="en-US" sz="2400" b="1" dirty="0" smtClean="0"/>
              <a:t>Method:</a:t>
            </a:r>
          </a:p>
          <a:p>
            <a:pPr marL="0" indent="0">
              <a:buNone/>
            </a:pPr>
            <a:r>
              <a:rPr lang="en-US" sz="2000" dirty="0" smtClean="0"/>
              <a:t>The parent() method returns the direct parent element of the selected element</a:t>
            </a:r>
            <a:r>
              <a:rPr lang="en-US" sz="2400" b="1" dirty="0" smtClean="0"/>
              <a:t>.</a:t>
            </a:r>
          </a:p>
          <a:p>
            <a:pPr marL="0" indent="0">
              <a:buNone/>
            </a:pPr>
            <a:r>
              <a:rPr lang="en-US" sz="2400" dirty="0"/>
              <a:t>This method only traverse a single level up the DOM tree.</a:t>
            </a:r>
            <a:endParaRPr lang="en-US" sz="2400" b="1" dirty="0" smtClean="0"/>
          </a:p>
          <a:p>
            <a:pPr marL="0" indent="0">
              <a:buNone/>
            </a:pPr>
            <a:endParaRPr lang="en-US" sz="2400" b="1" dirty="0"/>
          </a:p>
          <a:p>
            <a:pPr marL="0" indent="0">
              <a:buNone/>
            </a:pPr>
            <a:endParaRPr lang="en-US" sz="2000" dirty="0" smtClean="0"/>
          </a:p>
          <a:p>
            <a:pPr marL="0" indent="0">
              <a:buNone/>
            </a:pPr>
            <a:endParaRPr lang="en-US" sz="2000" dirty="0" smtClean="0"/>
          </a:p>
          <a:p>
            <a:pPr marL="0" indent="0">
              <a:buNone/>
            </a:pPr>
            <a:endParaRPr lang="en-US" sz="2000" dirty="0"/>
          </a:p>
          <a:p>
            <a:pPr marL="0" indent="0">
              <a:buNone/>
            </a:pPr>
            <a:endParaRPr lang="en-US" dirty="0" smtClean="0"/>
          </a:p>
          <a:p>
            <a:pPr marL="0" indent="0">
              <a:buNone/>
            </a:pPr>
            <a:endParaRPr lang="en-US" b="1" dirty="0"/>
          </a:p>
          <a:p>
            <a:endParaRPr lang="en-US" dirty="0"/>
          </a:p>
        </p:txBody>
      </p:sp>
    </p:spTree>
    <p:extLst>
      <p:ext uri="{BB962C8B-B14F-4D97-AF65-F5344CB8AC3E}">
        <p14:creationId xmlns:p14="http://schemas.microsoft.com/office/powerpoint/2010/main" xmlns="" val="3387440610"/>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7848600"/>
          </a:xfrm>
        </p:spPr>
        <p:txBody>
          <a:bodyPr>
            <a:noAutofit/>
          </a:bodyPr>
          <a:lstStyle/>
          <a:p>
            <a:r>
              <a:rPr lang="en-US" sz="1000" dirty="0"/>
              <a:t>&lt;!DOCTYPE html&gt;</a:t>
            </a:r>
          </a:p>
          <a:p>
            <a:r>
              <a:rPr lang="en-US" sz="1000" dirty="0"/>
              <a:t>&lt;html&gt;</a:t>
            </a:r>
          </a:p>
          <a:p>
            <a:r>
              <a:rPr lang="en-US" sz="1000" dirty="0"/>
              <a:t>&lt;head&gt;</a:t>
            </a:r>
          </a:p>
          <a:p>
            <a:r>
              <a:rPr lang="en-US" sz="1000" dirty="0"/>
              <a:t>&lt;style&gt;</a:t>
            </a:r>
          </a:p>
          <a:p>
            <a:r>
              <a:rPr lang="en-US" sz="1000" dirty="0"/>
              <a:t>.ancestors * { </a:t>
            </a:r>
          </a:p>
          <a:p>
            <a:r>
              <a:rPr lang="en-US" sz="1000" dirty="0"/>
              <a:t>  display: block;</a:t>
            </a:r>
          </a:p>
          <a:p>
            <a:r>
              <a:rPr lang="en-US" sz="1000" dirty="0"/>
              <a:t>  border: 2px solid </a:t>
            </a:r>
            <a:r>
              <a:rPr lang="en-US" sz="1000" dirty="0" err="1"/>
              <a:t>lightgrey</a:t>
            </a:r>
            <a:r>
              <a:rPr lang="en-US" sz="1000" dirty="0"/>
              <a:t>;</a:t>
            </a:r>
          </a:p>
          <a:p>
            <a:r>
              <a:rPr lang="en-US" sz="1000" dirty="0"/>
              <a:t>  color: </a:t>
            </a:r>
            <a:r>
              <a:rPr lang="en-US" sz="1000" dirty="0" err="1"/>
              <a:t>lightgrey</a:t>
            </a:r>
            <a:r>
              <a:rPr lang="en-US" sz="1000" dirty="0"/>
              <a:t>;</a:t>
            </a:r>
          </a:p>
          <a:p>
            <a:r>
              <a:rPr lang="en-US" sz="1000" dirty="0"/>
              <a:t>  padding: 5px;</a:t>
            </a:r>
          </a:p>
          <a:p>
            <a:r>
              <a:rPr lang="en-US" sz="1000" dirty="0"/>
              <a:t>  margin: 15px;</a:t>
            </a:r>
          </a:p>
          <a:p>
            <a:r>
              <a:rPr lang="en-US" sz="1000" dirty="0"/>
              <a:t>}</a:t>
            </a:r>
          </a:p>
          <a:p>
            <a:r>
              <a:rPr lang="en-US" sz="1000" dirty="0"/>
              <a:t>&lt;/style&gt;</a:t>
            </a:r>
          </a:p>
          <a:p>
            <a:r>
              <a:rPr lang="en-US" sz="1000" dirty="0"/>
              <a:t>&lt;script </a:t>
            </a:r>
            <a:r>
              <a:rPr lang="en-US" sz="1000" dirty="0" err="1"/>
              <a:t>src</a:t>
            </a:r>
            <a:r>
              <a:rPr lang="en-US" sz="1000" dirty="0"/>
              <a:t>="https://ajax.googleapis.com/</a:t>
            </a:r>
            <a:r>
              <a:rPr lang="en-US" sz="1000" dirty="0" err="1"/>
              <a:t>ajax</a:t>
            </a:r>
            <a:r>
              <a:rPr lang="en-US" sz="1000" dirty="0"/>
              <a:t>/libs/</a:t>
            </a:r>
            <a:r>
              <a:rPr lang="en-US" sz="1000" dirty="0" err="1"/>
              <a:t>jquery</a:t>
            </a:r>
            <a:r>
              <a:rPr lang="en-US" sz="1000" dirty="0"/>
              <a:t>/3.5.1/jquery.min.js"&gt;&lt;/script&gt;</a:t>
            </a:r>
          </a:p>
          <a:p>
            <a:r>
              <a:rPr lang="en-US" sz="1000" dirty="0"/>
              <a:t>&lt;script&gt;</a:t>
            </a:r>
          </a:p>
          <a:p>
            <a:r>
              <a:rPr lang="en-US" sz="1000" dirty="0"/>
              <a:t>$(document).ready(function(){</a:t>
            </a:r>
          </a:p>
          <a:p>
            <a:r>
              <a:rPr lang="en-US" sz="1000" dirty="0"/>
              <a:t>  $("span").parent().</a:t>
            </a:r>
            <a:r>
              <a:rPr lang="en-US" sz="1000" dirty="0" err="1"/>
              <a:t>css</a:t>
            </a:r>
            <a:r>
              <a:rPr lang="en-US" sz="1000" dirty="0"/>
              <a:t>({"color": "red", "border": "2px solid red"});</a:t>
            </a:r>
          </a:p>
          <a:p>
            <a:r>
              <a:rPr lang="en-US" sz="1000" dirty="0"/>
              <a:t>});</a:t>
            </a:r>
          </a:p>
          <a:p>
            <a:r>
              <a:rPr lang="en-US" sz="1000" dirty="0"/>
              <a:t>&lt;/script&gt;</a:t>
            </a:r>
          </a:p>
          <a:p>
            <a:r>
              <a:rPr lang="en-US" sz="1000" dirty="0"/>
              <a:t>&lt;/head&gt;</a:t>
            </a:r>
          </a:p>
          <a:p>
            <a:r>
              <a:rPr lang="en-US" sz="1000" dirty="0"/>
              <a:t>&lt;body</a:t>
            </a:r>
            <a:r>
              <a:rPr lang="en-US" sz="1000" dirty="0" smtClean="0"/>
              <a:t>&gt;</a:t>
            </a:r>
            <a:endParaRPr lang="en-US" sz="1000" dirty="0"/>
          </a:p>
          <a:p>
            <a:r>
              <a:rPr lang="en-US" sz="1000" dirty="0"/>
              <a:t>&lt;div class="ancestors"&gt;</a:t>
            </a:r>
          </a:p>
          <a:p>
            <a:r>
              <a:rPr lang="en-US" sz="1000" dirty="0"/>
              <a:t>  &lt;div style="width:500px;"&gt;div (great-grandparent)</a:t>
            </a:r>
          </a:p>
          <a:p>
            <a:r>
              <a:rPr lang="en-US" sz="1000" dirty="0"/>
              <a:t>    &lt;</a:t>
            </a:r>
            <a:r>
              <a:rPr lang="en-US" sz="1000" dirty="0" err="1"/>
              <a:t>ul</a:t>
            </a:r>
            <a:r>
              <a:rPr lang="en-US" sz="1000" dirty="0"/>
              <a:t>&gt;</a:t>
            </a:r>
            <a:r>
              <a:rPr lang="en-US" sz="1000" dirty="0" err="1"/>
              <a:t>ul</a:t>
            </a:r>
            <a:r>
              <a:rPr lang="en-US" sz="1000" dirty="0"/>
              <a:t> (grandparent)  </a:t>
            </a:r>
          </a:p>
          <a:p>
            <a:r>
              <a:rPr lang="en-US" sz="1000" dirty="0"/>
              <a:t>      &lt;li&gt;li (direct parent)</a:t>
            </a:r>
          </a:p>
          <a:p>
            <a:r>
              <a:rPr lang="en-US" sz="1000" dirty="0"/>
              <a:t>        &lt;span&gt;span&lt;/span&gt;</a:t>
            </a:r>
          </a:p>
          <a:p>
            <a:r>
              <a:rPr lang="en-US" sz="1000" dirty="0"/>
              <a:t>      &lt;/li&gt;</a:t>
            </a:r>
          </a:p>
          <a:p>
            <a:r>
              <a:rPr lang="en-US" sz="1000" dirty="0"/>
              <a:t>    &lt;/</a:t>
            </a:r>
            <a:r>
              <a:rPr lang="en-US" sz="1000" dirty="0" err="1"/>
              <a:t>ul</a:t>
            </a:r>
            <a:r>
              <a:rPr lang="en-US" sz="1000" dirty="0"/>
              <a:t>&gt;   </a:t>
            </a:r>
          </a:p>
          <a:p>
            <a:r>
              <a:rPr lang="en-US" sz="1000" dirty="0"/>
              <a:t>  &lt;/div</a:t>
            </a:r>
            <a:r>
              <a:rPr lang="en-US" sz="1000" dirty="0" smtClean="0"/>
              <a:t>&gt;</a:t>
            </a:r>
            <a:endParaRPr lang="en-US" sz="1000" dirty="0"/>
          </a:p>
          <a:p>
            <a:r>
              <a:rPr lang="en-US" sz="1000" dirty="0"/>
              <a:t>  &lt;div style="width:500px;"&gt;div (grandparent)   </a:t>
            </a:r>
          </a:p>
          <a:p>
            <a:r>
              <a:rPr lang="en-US" sz="1000" dirty="0"/>
              <a:t>    &lt;p&gt;p (direct parent)</a:t>
            </a:r>
          </a:p>
          <a:p>
            <a:r>
              <a:rPr lang="en-US" sz="1000" dirty="0"/>
              <a:t>      &lt;span&gt;span&lt;/span&gt;</a:t>
            </a:r>
          </a:p>
          <a:p>
            <a:r>
              <a:rPr lang="en-US" sz="1000" dirty="0"/>
              <a:t>    &lt;/p&gt; </a:t>
            </a:r>
          </a:p>
          <a:p>
            <a:r>
              <a:rPr lang="en-US" sz="1000" dirty="0"/>
              <a:t>  &lt;/div&gt;</a:t>
            </a:r>
          </a:p>
          <a:p>
            <a:r>
              <a:rPr lang="en-US" sz="1000" dirty="0"/>
              <a:t>&lt;/div</a:t>
            </a:r>
            <a:r>
              <a:rPr lang="en-US" sz="1000" dirty="0" smtClean="0"/>
              <a:t>&gt;</a:t>
            </a:r>
            <a:endParaRPr lang="en-US" sz="1000" dirty="0"/>
          </a:p>
          <a:p>
            <a:r>
              <a:rPr lang="en-US" sz="1000" dirty="0"/>
              <a:t>&lt;/body</a:t>
            </a:r>
            <a:r>
              <a:rPr lang="en-US" sz="1000" dirty="0" smtClean="0"/>
              <a:t>&gt;   &lt;/</a:t>
            </a:r>
            <a:r>
              <a:rPr lang="en-US" sz="1000" dirty="0"/>
              <a:t>html&gt;</a:t>
            </a:r>
          </a:p>
          <a:p>
            <a:endParaRPr lang="en-US" sz="1000" dirty="0"/>
          </a:p>
        </p:txBody>
      </p:sp>
    </p:spTree>
    <p:extLst>
      <p:ext uri="{BB962C8B-B14F-4D97-AF65-F5344CB8AC3E}">
        <p14:creationId xmlns:p14="http://schemas.microsoft.com/office/powerpoint/2010/main" xmlns="" val="1108957763"/>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381000" y="990600"/>
            <a:ext cx="8229600" cy="5791200"/>
          </a:xfrm>
        </p:spPr>
        <p:txBody>
          <a:bodyPr>
            <a:normAutofit fontScale="32500" lnSpcReduction="20000"/>
          </a:bodyPr>
          <a:lstStyle/>
          <a:p>
            <a:pPr marL="0" indent="0">
              <a:buNone/>
            </a:pPr>
            <a:r>
              <a:rPr lang="en-US" sz="5100" b="1" dirty="0" smtClean="0"/>
              <a:t>   </a:t>
            </a:r>
            <a:r>
              <a:rPr lang="en-US" sz="5100" b="1" dirty="0" err="1" smtClean="0"/>
              <a:t>jQuery</a:t>
            </a:r>
            <a:r>
              <a:rPr lang="en-US" sz="5100" b="1" dirty="0" smtClean="0"/>
              <a:t> </a:t>
            </a:r>
            <a:r>
              <a:rPr lang="en-US" sz="5100" b="1" dirty="0"/>
              <a:t>parents() </a:t>
            </a:r>
            <a:r>
              <a:rPr lang="en-US" sz="5100" b="1" dirty="0" smtClean="0"/>
              <a:t>Method:</a:t>
            </a:r>
          </a:p>
          <a:p>
            <a:r>
              <a:rPr lang="en-US" sz="4200" dirty="0" smtClean="0"/>
              <a:t>The parents() method returns all ancestor elements of the selected </a:t>
            </a:r>
            <a:r>
              <a:rPr lang="en-US" sz="4200" dirty="0" err="1" smtClean="0"/>
              <a:t>element,all</a:t>
            </a:r>
            <a:r>
              <a:rPr lang="en-US" sz="4200" dirty="0" smtClean="0"/>
              <a:t> the way up to the documents root element(&lt;html&gt;).</a:t>
            </a:r>
          </a:p>
          <a:p>
            <a:endParaRPr lang="en-US" sz="2000" dirty="0"/>
          </a:p>
          <a:p>
            <a:endParaRPr lang="en-US" sz="2500" dirty="0" smtClean="0"/>
          </a:p>
          <a:p>
            <a:r>
              <a:rPr lang="en-US" sz="3200" dirty="0"/>
              <a:t>&lt;!DOCTYPE html&gt;</a:t>
            </a:r>
          </a:p>
          <a:p>
            <a:r>
              <a:rPr lang="en-US" sz="3200" dirty="0"/>
              <a:t>&lt;html&gt;</a:t>
            </a:r>
          </a:p>
          <a:p>
            <a:r>
              <a:rPr lang="en-US" sz="3200" dirty="0"/>
              <a:t>&lt;head&gt;</a:t>
            </a:r>
          </a:p>
          <a:p>
            <a:r>
              <a:rPr lang="en-US" sz="3200" dirty="0"/>
              <a:t>&lt;style&gt;</a:t>
            </a:r>
          </a:p>
          <a:p>
            <a:r>
              <a:rPr lang="en-US" sz="3200" dirty="0"/>
              <a:t>.ancestors * { </a:t>
            </a:r>
          </a:p>
          <a:p>
            <a:r>
              <a:rPr lang="en-US" sz="3200" dirty="0"/>
              <a:t>  display: block;</a:t>
            </a:r>
          </a:p>
          <a:p>
            <a:r>
              <a:rPr lang="en-US" sz="3200" dirty="0"/>
              <a:t>  border: 2px solid </a:t>
            </a:r>
            <a:r>
              <a:rPr lang="en-US" sz="3200" dirty="0" err="1"/>
              <a:t>lightgrey</a:t>
            </a:r>
            <a:r>
              <a:rPr lang="en-US" sz="3200" dirty="0"/>
              <a:t>;</a:t>
            </a:r>
          </a:p>
          <a:p>
            <a:r>
              <a:rPr lang="en-US" sz="3200" dirty="0"/>
              <a:t>  color: </a:t>
            </a:r>
            <a:r>
              <a:rPr lang="en-US" sz="3200" dirty="0" err="1"/>
              <a:t>lightgrey</a:t>
            </a:r>
            <a:r>
              <a:rPr lang="en-US" sz="3200" dirty="0"/>
              <a:t>;</a:t>
            </a:r>
          </a:p>
          <a:p>
            <a:r>
              <a:rPr lang="en-US" sz="3200" dirty="0"/>
              <a:t>  padding: 5px;</a:t>
            </a:r>
          </a:p>
          <a:p>
            <a:r>
              <a:rPr lang="en-US" sz="3200" dirty="0"/>
              <a:t>  margin: 15px;</a:t>
            </a:r>
          </a:p>
          <a:p>
            <a:r>
              <a:rPr lang="en-US" sz="3200" dirty="0"/>
              <a:t>}</a:t>
            </a:r>
          </a:p>
          <a:p>
            <a:r>
              <a:rPr lang="en-US" sz="3200" dirty="0"/>
              <a:t>&lt;/style&gt;</a:t>
            </a:r>
          </a:p>
          <a:p>
            <a:r>
              <a:rPr lang="en-US" sz="3200" dirty="0"/>
              <a:t>&lt;script </a:t>
            </a:r>
            <a:r>
              <a:rPr lang="en-US" sz="3200" dirty="0" err="1"/>
              <a:t>src</a:t>
            </a:r>
            <a:r>
              <a:rPr lang="en-US" sz="3200" dirty="0"/>
              <a:t>="https://ajax.googleapis.com/</a:t>
            </a:r>
            <a:r>
              <a:rPr lang="en-US" sz="3200" dirty="0" err="1"/>
              <a:t>ajax</a:t>
            </a:r>
            <a:r>
              <a:rPr lang="en-US" sz="3200" dirty="0"/>
              <a:t>/libs/</a:t>
            </a:r>
            <a:r>
              <a:rPr lang="en-US" sz="3200" dirty="0" err="1"/>
              <a:t>jquery</a:t>
            </a:r>
            <a:r>
              <a:rPr lang="en-US" sz="3200" dirty="0"/>
              <a:t>/3.5.1/jquery.min.js"&gt;&lt;/script&gt;</a:t>
            </a:r>
          </a:p>
          <a:p>
            <a:r>
              <a:rPr lang="en-US" sz="3200" dirty="0"/>
              <a:t>&lt;script&gt;</a:t>
            </a:r>
          </a:p>
          <a:p>
            <a:r>
              <a:rPr lang="en-US" sz="3200" dirty="0"/>
              <a:t>$(document).ready(function(){</a:t>
            </a:r>
          </a:p>
          <a:p>
            <a:r>
              <a:rPr lang="en-US" sz="3200" dirty="0"/>
              <a:t>  $("span").parents().</a:t>
            </a:r>
            <a:r>
              <a:rPr lang="en-US" sz="3200" dirty="0" err="1"/>
              <a:t>css</a:t>
            </a:r>
            <a:r>
              <a:rPr lang="en-US" sz="3200" dirty="0"/>
              <a:t>({"color": "red", "border": "2px solid red"});</a:t>
            </a:r>
          </a:p>
          <a:p>
            <a:r>
              <a:rPr lang="en-US" sz="3200" dirty="0"/>
              <a:t>});</a:t>
            </a:r>
          </a:p>
          <a:p>
            <a:r>
              <a:rPr lang="en-US" sz="3200" dirty="0"/>
              <a:t>&lt;/script&gt;</a:t>
            </a:r>
          </a:p>
          <a:p>
            <a:r>
              <a:rPr lang="en-US" sz="3200" dirty="0"/>
              <a:t>&lt;/head&gt;</a:t>
            </a:r>
          </a:p>
          <a:p>
            <a:endParaRPr lang="en-US" sz="3200" dirty="0"/>
          </a:p>
          <a:p>
            <a:r>
              <a:rPr lang="en-US" sz="3200" dirty="0"/>
              <a:t>&lt;body class="ancestors"&gt;body (great-great-grandparent)</a:t>
            </a:r>
          </a:p>
          <a:p>
            <a:r>
              <a:rPr lang="en-US" sz="3200" dirty="0"/>
              <a:t>  &lt;div style="width:500px;"&gt;div (great-grandparent)</a:t>
            </a:r>
          </a:p>
          <a:p>
            <a:r>
              <a:rPr lang="en-US" sz="3200" dirty="0"/>
              <a:t>    &lt;</a:t>
            </a:r>
            <a:r>
              <a:rPr lang="en-US" sz="3200" dirty="0" err="1"/>
              <a:t>ul</a:t>
            </a:r>
            <a:r>
              <a:rPr lang="en-US" sz="3200" dirty="0"/>
              <a:t>&gt;</a:t>
            </a:r>
            <a:r>
              <a:rPr lang="en-US" sz="3200" dirty="0" err="1"/>
              <a:t>ul</a:t>
            </a:r>
            <a:r>
              <a:rPr lang="en-US" sz="3200" dirty="0"/>
              <a:t> (grandparent)  </a:t>
            </a:r>
          </a:p>
          <a:p>
            <a:r>
              <a:rPr lang="en-US" sz="3200" dirty="0"/>
              <a:t>      &lt;li&gt;li (direct parent)</a:t>
            </a:r>
          </a:p>
          <a:p>
            <a:r>
              <a:rPr lang="en-US" sz="3200" dirty="0"/>
              <a:t>        &lt;span&gt;span&lt;/span&gt;</a:t>
            </a:r>
          </a:p>
          <a:p>
            <a:r>
              <a:rPr lang="en-US" sz="3200" dirty="0"/>
              <a:t>      &lt;/li&gt;</a:t>
            </a:r>
          </a:p>
          <a:p>
            <a:r>
              <a:rPr lang="en-US" sz="3200" dirty="0"/>
              <a:t>    &lt;/</a:t>
            </a:r>
            <a:r>
              <a:rPr lang="en-US" sz="3200" dirty="0" err="1"/>
              <a:t>ul</a:t>
            </a:r>
            <a:r>
              <a:rPr lang="en-US" sz="3200" dirty="0"/>
              <a:t>&gt;   </a:t>
            </a:r>
          </a:p>
          <a:p>
            <a:r>
              <a:rPr lang="en-US" sz="3200" dirty="0"/>
              <a:t>  &lt;/div&gt;</a:t>
            </a:r>
          </a:p>
          <a:p>
            <a:r>
              <a:rPr lang="en-US" sz="3200" dirty="0"/>
              <a:t>&lt;/body&gt;</a:t>
            </a:r>
          </a:p>
          <a:p>
            <a:endParaRPr lang="en-US" sz="3200" dirty="0"/>
          </a:p>
          <a:p>
            <a:r>
              <a:rPr lang="en-US" sz="3200" dirty="0"/>
              <a:t>&lt;!-- The outer red border, before the body element, is the html element (also an ancestor) --&gt;</a:t>
            </a:r>
          </a:p>
          <a:p>
            <a:r>
              <a:rPr lang="en-US" sz="3200" dirty="0"/>
              <a:t>&lt;/html&gt;</a:t>
            </a:r>
          </a:p>
          <a:p>
            <a:endParaRPr lang="en-US" sz="2500" dirty="0" smtClean="0"/>
          </a:p>
          <a:p>
            <a:endParaRPr lang="en-US" sz="2500" dirty="0"/>
          </a:p>
          <a:p>
            <a:pPr marL="0" indent="0">
              <a:buNone/>
            </a:pPr>
            <a:endParaRPr lang="en-US" sz="2500" dirty="0"/>
          </a:p>
        </p:txBody>
      </p:sp>
    </p:spTree>
    <p:extLst>
      <p:ext uri="{BB962C8B-B14F-4D97-AF65-F5344CB8AC3E}">
        <p14:creationId xmlns:p14="http://schemas.microsoft.com/office/powerpoint/2010/main" xmlns="" val="923023755"/>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6096000"/>
          </a:xfrm>
        </p:spPr>
        <p:txBody>
          <a:bodyPr>
            <a:normAutofit fontScale="47500" lnSpcReduction="20000"/>
          </a:bodyPr>
          <a:lstStyle/>
          <a:p>
            <a:pPr marL="0" indent="0">
              <a:buNone/>
            </a:pPr>
            <a:r>
              <a:rPr lang="en-US" b="1" dirty="0" smtClean="0"/>
              <a:t>  </a:t>
            </a:r>
            <a:r>
              <a:rPr lang="en-US" sz="5100" b="1" dirty="0" err="1" smtClean="0"/>
              <a:t>jQuery</a:t>
            </a:r>
            <a:r>
              <a:rPr lang="en-US" sz="5100" b="1" dirty="0" smtClean="0"/>
              <a:t> </a:t>
            </a:r>
            <a:r>
              <a:rPr lang="en-US" sz="5100" b="1" dirty="0" err="1"/>
              <a:t>parentsUntil</a:t>
            </a:r>
            <a:r>
              <a:rPr lang="en-US" sz="5100" b="1" dirty="0"/>
              <a:t>() </a:t>
            </a:r>
            <a:r>
              <a:rPr lang="en-US" sz="5100" b="1" dirty="0" smtClean="0"/>
              <a:t>Method:</a:t>
            </a:r>
          </a:p>
          <a:p>
            <a:pPr marL="0" indent="0">
              <a:buNone/>
            </a:pPr>
            <a:r>
              <a:rPr lang="en-US" sz="4200" dirty="0" smtClean="0"/>
              <a:t>The </a:t>
            </a:r>
            <a:r>
              <a:rPr lang="en-US" sz="4200" dirty="0" err="1" smtClean="0"/>
              <a:t>parentsUntil</a:t>
            </a:r>
            <a:r>
              <a:rPr lang="en-US" sz="4200" dirty="0" smtClean="0"/>
              <a:t>() method returns all </a:t>
            </a:r>
            <a:r>
              <a:rPr lang="en-US" sz="4200" dirty="0" err="1" smtClean="0"/>
              <a:t>anscetor</a:t>
            </a:r>
            <a:r>
              <a:rPr lang="en-US" sz="4200" dirty="0" smtClean="0"/>
              <a:t> elements between two given arguments.</a:t>
            </a:r>
          </a:p>
          <a:p>
            <a:pPr marL="0" indent="0">
              <a:buNone/>
            </a:pPr>
            <a:endParaRPr lang="en-US" sz="2000" dirty="0" smtClean="0"/>
          </a:p>
          <a:p>
            <a:pPr marL="0" indent="0">
              <a:buNone/>
            </a:pPr>
            <a:r>
              <a:rPr lang="en-US" sz="2000" b="1" dirty="0"/>
              <a:t>&lt;!DOCTYPE html&gt;</a:t>
            </a:r>
          </a:p>
          <a:p>
            <a:pPr marL="0" indent="0">
              <a:buNone/>
            </a:pPr>
            <a:r>
              <a:rPr lang="en-US" sz="2000" b="1" dirty="0"/>
              <a:t>&lt;html&gt;</a:t>
            </a:r>
          </a:p>
          <a:p>
            <a:pPr marL="0" indent="0">
              <a:buNone/>
            </a:pPr>
            <a:r>
              <a:rPr lang="en-US" sz="2000" b="1" dirty="0"/>
              <a:t>&lt;head&gt;</a:t>
            </a:r>
          </a:p>
          <a:p>
            <a:pPr marL="0" indent="0">
              <a:buNone/>
            </a:pPr>
            <a:r>
              <a:rPr lang="en-US" sz="2000" b="1" dirty="0"/>
              <a:t>&lt;style&gt;</a:t>
            </a:r>
          </a:p>
          <a:p>
            <a:pPr marL="0" indent="0">
              <a:buNone/>
            </a:pPr>
            <a:r>
              <a:rPr lang="en-US" sz="2000" b="1" dirty="0"/>
              <a:t>.ancestors * { </a:t>
            </a:r>
          </a:p>
          <a:p>
            <a:pPr marL="0" indent="0">
              <a:buNone/>
            </a:pPr>
            <a:r>
              <a:rPr lang="en-US" sz="2000" b="1" dirty="0"/>
              <a:t>  display: block;</a:t>
            </a:r>
          </a:p>
          <a:p>
            <a:pPr marL="0" indent="0">
              <a:buNone/>
            </a:pPr>
            <a:r>
              <a:rPr lang="en-US" sz="2000" b="1" dirty="0"/>
              <a:t>  border: 2px solid </a:t>
            </a:r>
            <a:r>
              <a:rPr lang="en-US" sz="2000" b="1" dirty="0" err="1"/>
              <a:t>lightgrey</a:t>
            </a:r>
            <a:r>
              <a:rPr lang="en-US" sz="2000" b="1" dirty="0"/>
              <a:t>;</a:t>
            </a:r>
          </a:p>
          <a:p>
            <a:pPr marL="0" indent="0">
              <a:buNone/>
            </a:pPr>
            <a:r>
              <a:rPr lang="en-US" sz="2000" b="1" dirty="0"/>
              <a:t>  color: </a:t>
            </a:r>
            <a:r>
              <a:rPr lang="en-US" sz="2000" b="1" dirty="0" err="1"/>
              <a:t>lightgrey</a:t>
            </a:r>
            <a:r>
              <a:rPr lang="en-US" sz="2000" b="1" dirty="0"/>
              <a:t>;</a:t>
            </a:r>
          </a:p>
          <a:p>
            <a:pPr marL="0" indent="0">
              <a:buNone/>
            </a:pPr>
            <a:r>
              <a:rPr lang="en-US" sz="2000" b="1" dirty="0"/>
              <a:t>  padding: 5px;</a:t>
            </a:r>
          </a:p>
          <a:p>
            <a:pPr marL="0" indent="0">
              <a:buNone/>
            </a:pPr>
            <a:r>
              <a:rPr lang="en-US" sz="2000" b="1" dirty="0"/>
              <a:t>  margin: 15px;</a:t>
            </a:r>
          </a:p>
          <a:p>
            <a:pPr marL="0" indent="0">
              <a:buNone/>
            </a:pPr>
            <a:r>
              <a:rPr lang="en-US" sz="2000" b="1" dirty="0"/>
              <a:t>}</a:t>
            </a:r>
          </a:p>
          <a:p>
            <a:pPr marL="0" indent="0">
              <a:buNone/>
            </a:pPr>
            <a:r>
              <a:rPr lang="en-US" sz="2000" b="1" dirty="0"/>
              <a:t>&lt;/style&gt;</a:t>
            </a:r>
          </a:p>
          <a:p>
            <a:pPr marL="0" indent="0">
              <a:buNone/>
            </a:pPr>
            <a:r>
              <a:rPr lang="en-US" sz="2000" b="1" dirty="0"/>
              <a:t>&lt;script </a:t>
            </a:r>
            <a:r>
              <a:rPr lang="en-US" sz="2000" b="1" dirty="0" err="1"/>
              <a:t>src</a:t>
            </a:r>
            <a:r>
              <a:rPr lang="en-US" sz="2000" b="1" dirty="0"/>
              <a:t>="https://ajax.googleapis.com/</a:t>
            </a:r>
            <a:r>
              <a:rPr lang="en-US" sz="2000" b="1" dirty="0" err="1"/>
              <a:t>ajax</a:t>
            </a:r>
            <a:r>
              <a:rPr lang="en-US" sz="2000" b="1" dirty="0"/>
              <a:t>/libs/</a:t>
            </a:r>
            <a:r>
              <a:rPr lang="en-US" sz="2000" b="1" dirty="0" err="1"/>
              <a:t>jquery</a:t>
            </a:r>
            <a:r>
              <a:rPr lang="en-US" sz="2000" b="1" dirty="0"/>
              <a:t>/3.5.1/jquery.min.js"&gt;&lt;/script&gt;</a:t>
            </a:r>
          </a:p>
          <a:p>
            <a:pPr marL="0" indent="0">
              <a:buNone/>
            </a:pPr>
            <a:r>
              <a:rPr lang="en-US" sz="2000" b="1" dirty="0"/>
              <a:t>&lt;script&gt;</a:t>
            </a:r>
          </a:p>
          <a:p>
            <a:pPr marL="0" indent="0">
              <a:buNone/>
            </a:pPr>
            <a:r>
              <a:rPr lang="en-US" sz="2000" b="1" dirty="0"/>
              <a:t>$(document).ready(function(){</a:t>
            </a:r>
          </a:p>
          <a:p>
            <a:pPr marL="0" indent="0">
              <a:buNone/>
            </a:pPr>
            <a:r>
              <a:rPr lang="en-US" sz="2000" b="1" dirty="0"/>
              <a:t>  $("span").</a:t>
            </a:r>
            <a:r>
              <a:rPr lang="en-US" sz="2000" b="1" dirty="0" err="1"/>
              <a:t>parentsUntil</a:t>
            </a:r>
            <a:r>
              <a:rPr lang="en-US" sz="2000" b="1" dirty="0"/>
              <a:t>("div").</a:t>
            </a:r>
            <a:r>
              <a:rPr lang="en-US" sz="2000" b="1" dirty="0" err="1"/>
              <a:t>css</a:t>
            </a:r>
            <a:r>
              <a:rPr lang="en-US" sz="2000" b="1" dirty="0"/>
              <a:t>({"color": "red", "border": "2px solid red"});</a:t>
            </a:r>
          </a:p>
          <a:p>
            <a:pPr marL="0" indent="0">
              <a:buNone/>
            </a:pPr>
            <a:r>
              <a:rPr lang="en-US" sz="2000" b="1" dirty="0"/>
              <a:t>});</a:t>
            </a:r>
          </a:p>
          <a:p>
            <a:pPr marL="0" indent="0">
              <a:buNone/>
            </a:pPr>
            <a:r>
              <a:rPr lang="en-US" sz="2000" b="1" dirty="0"/>
              <a:t>&lt;/script&gt;</a:t>
            </a:r>
          </a:p>
          <a:p>
            <a:pPr marL="0" indent="0">
              <a:buNone/>
            </a:pPr>
            <a:r>
              <a:rPr lang="en-US" sz="2000" b="1" dirty="0"/>
              <a:t>&lt;/head&gt;</a:t>
            </a:r>
          </a:p>
          <a:p>
            <a:pPr marL="0" indent="0">
              <a:buNone/>
            </a:pPr>
            <a:endParaRPr lang="en-US" sz="2000" b="1" dirty="0"/>
          </a:p>
          <a:p>
            <a:pPr marL="0" indent="0">
              <a:buNone/>
            </a:pPr>
            <a:r>
              <a:rPr lang="en-US" sz="2000" b="1" dirty="0"/>
              <a:t>&lt;body class="ancestors"&gt; body (great-great-grandparent)</a:t>
            </a:r>
          </a:p>
          <a:p>
            <a:pPr marL="0" indent="0">
              <a:buNone/>
            </a:pPr>
            <a:r>
              <a:rPr lang="en-US" sz="2000" b="1" dirty="0"/>
              <a:t>  &lt;div style="width:500px;"&gt;div (great-grandparent)</a:t>
            </a:r>
          </a:p>
          <a:p>
            <a:pPr marL="0" indent="0">
              <a:buNone/>
            </a:pPr>
            <a:r>
              <a:rPr lang="en-US" sz="2000" b="1" dirty="0"/>
              <a:t>    &lt;</a:t>
            </a:r>
            <a:r>
              <a:rPr lang="en-US" sz="2000" b="1" dirty="0" err="1"/>
              <a:t>ul</a:t>
            </a:r>
            <a:r>
              <a:rPr lang="en-US" sz="2000" b="1" dirty="0"/>
              <a:t>&gt;</a:t>
            </a:r>
            <a:r>
              <a:rPr lang="en-US" sz="2000" b="1" dirty="0" err="1"/>
              <a:t>ul</a:t>
            </a:r>
            <a:r>
              <a:rPr lang="en-US" sz="2000" b="1" dirty="0"/>
              <a:t> (grandparent)  </a:t>
            </a:r>
          </a:p>
          <a:p>
            <a:pPr marL="0" indent="0">
              <a:buNone/>
            </a:pPr>
            <a:r>
              <a:rPr lang="en-US" sz="2000" b="1" dirty="0"/>
              <a:t>      &lt;li&gt;li (direct parent)</a:t>
            </a:r>
          </a:p>
          <a:p>
            <a:pPr marL="0" indent="0">
              <a:buNone/>
            </a:pPr>
            <a:r>
              <a:rPr lang="en-US" sz="2000" b="1" dirty="0"/>
              <a:t>        &lt;span&gt;span&lt;/span&gt;</a:t>
            </a:r>
          </a:p>
          <a:p>
            <a:pPr marL="0" indent="0">
              <a:buNone/>
            </a:pPr>
            <a:r>
              <a:rPr lang="en-US" sz="2000" b="1" dirty="0"/>
              <a:t>      &lt;/li&gt;</a:t>
            </a:r>
          </a:p>
          <a:p>
            <a:pPr marL="0" indent="0">
              <a:buNone/>
            </a:pPr>
            <a:r>
              <a:rPr lang="en-US" sz="2000" b="1" dirty="0"/>
              <a:t>    &lt;/</a:t>
            </a:r>
            <a:r>
              <a:rPr lang="en-US" sz="2000" b="1" dirty="0" err="1"/>
              <a:t>ul</a:t>
            </a:r>
            <a:r>
              <a:rPr lang="en-US" sz="2000" b="1" dirty="0"/>
              <a:t>&gt;   </a:t>
            </a:r>
          </a:p>
          <a:p>
            <a:pPr marL="0" indent="0">
              <a:buNone/>
            </a:pPr>
            <a:r>
              <a:rPr lang="en-US" sz="2000" b="1" dirty="0"/>
              <a:t>  &lt;/div&gt;</a:t>
            </a:r>
          </a:p>
          <a:p>
            <a:pPr marL="0" indent="0">
              <a:buNone/>
            </a:pPr>
            <a:r>
              <a:rPr lang="en-US" sz="2000" b="1" dirty="0"/>
              <a:t>&lt;/body&gt;</a:t>
            </a:r>
          </a:p>
          <a:p>
            <a:pPr marL="0" indent="0">
              <a:buNone/>
            </a:pPr>
            <a:endParaRPr lang="en-US" sz="2000" b="1" dirty="0"/>
          </a:p>
          <a:p>
            <a:pPr marL="0" indent="0">
              <a:buNone/>
            </a:pPr>
            <a:r>
              <a:rPr lang="en-US" sz="2000" b="1" dirty="0"/>
              <a:t>&lt;/html&gt;</a:t>
            </a:r>
          </a:p>
          <a:p>
            <a:pPr marL="0" indent="0">
              <a:buNone/>
            </a:pPr>
            <a:endParaRPr lang="en-US" sz="2000" b="1" dirty="0" smtClean="0"/>
          </a:p>
          <a:p>
            <a:pPr marL="0" indent="0">
              <a:buNone/>
            </a:pPr>
            <a:endParaRPr lang="en-US" sz="2000" dirty="0" smtClean="0"/>
          </a:p>
          <a:p>
            <a:pPr marL="0" indent="0">
              <a:buNone/>
            </a:pPr>
            <a:endParaRPr lang="en-US" b="1" dirty="0"/>
          </a:p>
          <a:p>
            <a:pPr marL="0" indent="0">
              <a:buNone/>
            </a:pPr>
            <a:endParaRPr lang="en-US" dirty="0"/>
          </a:p>
        </p:txBody>
      </p:sp>
    </p:spTree>
    <p:extLst>
      <p:ext uri="{BB962C8B-B14F-4D97-AF65-F5344CB8AC3E}">
        <p14:creationId xmlns:p14="http://schemas.microsoft.com/office/powerpoint/2010/main" xmlns="" val="4232931126"/>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19800"/>
          </a:xfrm>
        </p:spPr>
        <p:txBody>
          <a:bodyPr/>
          <a:lstStyle/>
          <a:p>
            <a:pPr marL="0" indent="0" algn="ctr">
              <a:buNone/>
            </a:pPr>
            <a:r>
              <a:rPr lang="en-US" b="1" dirty="0" err="1"/>
              <a:t>jQuery</a:t>
            </a:r>
            <a:r>
              <a:rPr lang="en-US" b="1" dirty="0"/>
              <a:t> Traversing - </a:t>
            </a:r>
            <a:r>
              <a:rPr lang="en-US" b="1" dirty="0" smtClean="0"/>
              <a:t>Descendants</a:t>
            </a:r>
          </a:p>
          <a:p>
            <a:pPr marL="0" indent="0">
              <a:buNone/>
            </a:pPr>
            <a:r>
              <a:rPr lang="en-US" sz="2400" dirty="0"/>
              <a:t>With </a:t>
            </a:r>
            <a:r>
              <a:rPr lang="en-US" sz="2400" dirty="0" err="1"/>
              <a:t>jQuery</a:t>
            </a:r>
            <a:r>
              <a:rPr lang="en-US" sz="2400" dirty="0"/>
              <a:t> you can traverse down the DOM tree to find descendants of an element</a:t>
            </a:r>
            <a:r>
              <a:rPr lang="en-US" sz="2400" dirty="0" smtClean="0"/>
              <a:t>.</a:t>
            </a:r>
          </a:p>
          <a:p>
            <a:pPr marL="0" indent="0">
              <a:buNone/>
            </a:pPr>
            <a:r>
              <a:rPr lang="en-US" sz="2400" dirty="0"/>
              <a:t>A descendant is a child, grandchild, great-grandchild, and so on</a:t>
            </a:r>
            <a:r>
              <a:rPr lang="en-US" sz="2400" dirty="0" smtClean="0"/>
              <a:t>.</a:t>
            </a:r>
          </a:p>
          <a:p>
            <a:pPr marL="0" indent="0">
              <a:buNone/>
            </a:pPr>
            <a:r>
              <a:rPr lang="en-US" sz="2400" b="1" dirty="0"/>
              <a:t>Traversing Down the DOM </a:t>
            </a:r>
            <a:r>
              <a:rPr lang="en-US" sz="2400" b="1" dirty="0" smtClean="0"/>
              <a:t>Tree:</a:t>
            </a:r>
          </a:p>
          <a:p>
            <a:pPr marL="0" indent="0">
              <a:buNone/>
            </a:pPr>
            <a:r>
              <a:rPr lang="en-US" sz="2400" dirty="0"/>
              <a:t>Two useful </a:t>
            </a:r>
            <a:r>
              <a:rPr lang="en-US" sz="2400" dirty="0" err="1"/>
              <a:t>jQuery</a:t>
            </a:r>
            <a:r>
              <a:rPr lang="en-US" sz="2400" dirty="0"/>
              <a:t> methods for traversing down the DOM tree are</a:t>
            </a:r>
            <a:r>
              <a:rPr lang="en-US" sz="2400" dirty="0" smtClean="0"/>
              <a:t>:</a:t>
            </a:r>
          </a:p>
          <a:p>
            <a:pPr marL="0" indent="0">
              <a:buNone/>
            </a:pPr>
            <a:r>
              <a:rPr lang="en-US" sz="2400" b="1" dirty="0" smtClean="0"/>
              <a:t>Children()</a:t>
            </a:r>
          </a:p>
          <a:p>
            <a:pPr marL="0" indent="0">
              <a:buNone/>
            </a:pPr>
            <a:r>
              <a:rPr lang="en-US" sz="2400" b="1" dirty="0" smtClean="0"/>
              <a:t>Find()</a:t>
            </a:r>
          </a:p>
          <a:p>
            <a:pPr marL="0" indent="0">
              <a:buNone/>
            </a:pPr>
            <a:r>
              <a:rPr lang="en-US" sz="2400" b="1" dirty="0" err="1"/>
              <a:t>jQuery</a:t>
            </a:r>
            <a:r>
              <a:rPr lang="en-US" sz="2400" b="1" dirty="0"/>
              <a:t> children() </a:t>
            </a:r>
            <a:r>
              <a:rPr lang="en-US" sz="2400" b="1" dirty="0" smtClean="0"/>
              <a:t>Method:</a:t>
            </a:r>
          </a:p>
          <a:p>
            <a:pPr marL="0" indent="0">
              <a:buNone/>
            </a:pPr>
            <a:r>
              <a:rPr lang="en-US" sz="2400" dirty="0" smtClean="0"/>
              <a:t>The children() method returns all direct children of the selected element.</a:t>
            </a:r>
          </a:p>
          <a:p>
            <a:pPr marL="0" indent="0">
              <a:buNone/>
            </a:pPr>
            <a:r>
              <a:rPr lang="en-US" sz="2400" dirty="0"/>
              <a:t>This method only traverses a single level down the DOM tree.</a:t>
            </a:r>
            <a:endParaRPr lang="en-US" sz="2400" dirty="0" smtClean="0"/>
          </a:p>
          <a:p>
            <a:pPr marL="0" indent="0">
              <a:buNone/>
            </a:pPr>
            <a:endParaRPr lang="en-US" b="1" dirty="0"/>
          </a:p>
          <a:p>
            <a:pPr marL="0" indent="0">
              <a:buNone/>
            </a:pPr>
            <a:endParaRPr lang="en-US" b="1" dirty="0"/>
          </a:p>
          <a:p>
            <a:pPr marL="0" indent="0">
              <a:buNone/>
            </a:pPr>
            <a:endParaRPr lang="en-US" b="1" dirty="0"/>
          </a:p>
          <a:p>
            <a:pPr marL="0" indent="0">
              <a:buNone/>
            </a:pPr>
            <a:endParaRPr lang="en-US" dirty="0"/>
          </a:p>
        </p:txBody>
      </p:sp>
    </p:spTree>
    <p:extLst>
      <p:ext uri="{BB962C8B-B14F-4D97-AF65-F5344CB8AC3E}">
        <p14:creationId xmlns:p14="http://schemas.microsoft.com/office/powerpoint/2010/main" xmlns="" val="2662098752"/>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8001000"/>
          </a:xfrm>
        </p:spPr>
        <p:txBody>
          <a:bodyPr>
            <a:noAutofit/>
          </a:bodyPr>
          <a:lstStyle/>
          <a:p>
            <a:r>
              <a:rPr lang="en-US" sz="1200" dirty="0"/>
              <a:t>&lt;!DOCTYPE html&gt;</a:t>
            </a:r>
          </a:p>
          <a:p>
            <a:r>
              <a:rPr lang="en-US" sz="1200" dirty="0"/>
              <a:t>&lt;html&gt;</a:t>
            </a:r>
          </a:p>
          <a:p>
            <a:r>
              <a:rPr lang="en-US" sz="1200" dirty="0"/>
              <a:t>&lt;head&gt;</a:t>
            </a:r>
          </a:p>
          <a:p>
            <a:r>
              <a:rPr lang="en-US" sz="1200" dirty="0"/>
              <a:t>&lt;style&gt;</a:t>
            </a:r>
          </a:p>
          <a:p>
            <a:r>
              <a:rPr lang="en-US" sz="1200" dirty="0"/>
              <a:t>.descendants * { </a:t>
            </a:r>
          </a:p>
          <a:p>
            <a:r>
              <a:rPr lang="en-US" sz="1200" dirty="0"/>
              <a:t>  display: block;</a:t>
            </a:r>
          </a:p>
          <a:p>
            <a:r>
              <a:rPr lang="en-US" sz="1200" dirty="0"/>
              <a:t>  border: 2px solid </a:t>
            </a:r>
            <a:r>
              <a:rPr lang="en-US" sz="1200" dirty="0" err="1"/>
              <a:t>lightgrey</a:t>
            </a:r>
            <a:r>
              <a:rPr lang="en-US" sz="1200" dirty="0"/>
              <a:t>;</a:t>
            </a:r>
          </a:p>
          <a:p>
            <a:r>
              <a:rPr lang="en-US" sz="1200" dirty="0"/>
              <a:t>  color: </a:t>
            </a:r>
            <a:r>
              <a:rPr lang="en-US" sz="1200" dirty="0" err="1"/>
              <a:t>lightgrey</a:t>
            </a:r>
            <a:r>
              <a:rPr lang="en-US" sz="1200" dirty="0"/>
              <a:t>;</a:t>
            </a:r>
          </a:p>
          <a:p>
            <a:r>
              <a:rPr lang="en-US" sz="1200" dirty="0"/>
              <a:t>  padding: 5px;</a:t>
            </a:r>
          </a:p>
          <a:p>
            <a:r>
              <a:rPr lang="en-US" sz="1200" dirty="0"/>
              <a:t>  margin: 15px;</a:t>
            </a:r>
          </a:p>
          <a:p>
            <a:r>
              <a:rPr lang="en-US" sz="1200" dirty="0"/>
              <a:t>}</a:t>
            </a:r>
          </a:p>
          <a:p>
            <a:r>
              <a:rPr lang="en-US" sz="1200" dirty="0"/>
              <a:t>&lt;/style&gt;</a:t>
            </a:r>
          </a:p>
          <a:p>
            <a:r>
              <a:rPr lang="en-US" sz="1200" dirty="0"/>
              <a:t>&lt;script </a:t>
            </a:r>
            <a:r>
              <a:rPr lang="en-US" sz="1200" dirty="0" err="1"/>
              <a:t>src</a:t>
            </a:r>
            <a:r>
              <a:rPr lang="en-US" sz="1200" dirty="0"/>
              <a:t>="https://ajax.googleapis.com/</a:t>
            </a:r>
            <a:r>
              <a:rPr lang="en-US" sz="1200" dirty="0" err="1"/>
              <a:t>ajax</a:t>
            </a:r>
            <a:r>
              <a:rPr lang="en-US" sz="1200" dirty="0"/>
              <a:t>/libs/</a:t>
            </a:r>
            <a:r>
              <a:rPr lang="en-US" sz="1200" dirty="0" err="1"/>
              <a:t>jquery</a:t>
            </a:r>
            <a:r>
              <a:rPr lang="en-US" sz="1200" dirty="0"/>
              <a:t>/3.5.1/jquery.min.js"&gt;&lt;/script&gt;</a:t>
            </a:r>
          </a:p>
          <a:p>
            <a:r>
              <a:rPr lang="en-US" sz="1200" dirty="0"/>
              <a:t>&lt;script&gt;</a:t>
            </a:r>
          </a:p>
          <a:p>
            <a:r>
              <a:rPr lang="en-US" sz="1200" dirty="0"/>
              <a:t>$(document).ready(function(){</a:t>
            </a:r>
          </a:p>
          <a:p>
            <a:r>
              <a:rPr lang="en-US" sz="1200" dirty="0"/>
              <a:t>  $("div").children().</a:t>
            </a:r>
            <a:r>
              <a:rPr lang="en-US" sz="1200" dirty="0" err="1"/>
              <a:t>css</a:t>
            </a:r>
            <a:r>
              <a:rPr lang="en-US" sz="1200" dirty="0"/>
              <a:t>({"color": "red", "border": "2px solid red"});</a:t>
            </a:r>
          </a:p>
          <a:p>
            <a:r>
              <a:rPr lang="en-US" sz="1200" dirty="0"/>
              <a:t>});</a:t>
            </a:r>
          </a:p>
          <a:p>
            <a:r>
              <a:rPr lang="en-US" sz="1200" dirty="0"/>
              <a:t>&lt;/script&gt;</a:t>
            </a:r>
          </a:p>
          <a:p>
            <a:r>
              <a:rPr lang="en-US" sz="1200" dirty="0"/>
              <a:t>&lt;/head&gt;</a:t>
            </a:r>
          </a:p>
          <a:p>
            <a:r>
              <a:rPr lang="en-US" sz="1200" dirty="0"/>
              <a:t>&lt;body</a:t>
            </a:r>
            <a:r>
              <a:rPr lang="en-US" sz="1200" dirty="0" smtClean="0"/>
              <a:t>&gt;</a:t>
            </a:r>
            <a:endParaRPr lang="en-US" sz="1200" dirty="0"/>
          </a:p>
          <a:p>
            <a:r>
              <a:rPr lang="en-US" sz="1200" dirty="0"/>
              <a:t>&lt;div class="descendants" style="width:500px;"&gt;div (current element) </a:t>
            </a:r>
          </a:p>
          <a:p>
            <a:r>
              <a:rPr lang="en-US" sz="1200" dirty="0"/>
              <a:t>  &lt;p&gt;p (child)</a:t>
            </a:r>
          </a:p>
          <a:p>
            <a:r>
              <a:rPr lang="en-US" sz="1200" dirty="0"/>
              <a:t>    &lt;span&gt;span (grandchild)&lt;/span&gt;   </a:t>
            </a:r>
          </a:p>
          <a:p>
            <a:r>
              <a:rPr lang="en-US" sz="1200" dirty="0"/>
              <a:t>  &lt;/p&gt;</a:t>
            </a:r>
          </a:p>
          <a:p>
            <a:r>
              <a:rPr lang="en-US" sz="1200" dirty="0"/>
              <a:t>  &lt;p&gt;p (child)</a:t>
            </a:r>
          </a:p>
          <a:p>
            <a:r>
              <a:rPr lang="en-US" sz="1200" dirty="0"/>
              <a:t>    &lt;span&gt;span (grandchild)&lt;/span&gt;</a:t>
            </a:r>
          </a:p>
          <a:p>
            <a:r>
              <a:rPr lang="en-US" sz="1200" dirty="0"/>
              <a:t>  &lt;/p&gt; </a:t>
            </a:r>
          </a:p>
          <a:p>
            <a:r>
              <a:rPr lang="en-US" sz="1200" dirty="0"/>
              <a:t>&lt;/</a:t>
            </a:r>
            <a:r>
              <a:rPr lang="en-US" sz="1200" dirty="0" smtClean="0"/>
              <a:t>div&gt; &lt;/</a:t>
            </a:r>
            <a:r>
              <a:rPr lang="en-US" sz="1200" dirty="0"/>
              <a:t>body</a:t>
            </a:r>
            <a:r>
              <a:rPr lang="en-US" sz="1200" dirty="0" smtClean="0"/>
              <a:t>&gt; &lt;/html&gt;</a:t>
            </a:r>
            <a:endParaRPr lang="en-US" sz="1200" dirty="0"/>
          </a:p>
        </p:txBody>
      </p:sp>
    </p:spTree>
    <p:extLst>
      <p:ext uri="{BB962C8B-B14F-4D97-AF65-F5344CB8AC3E}">
        <p14:creationId xmlns:p14="http://schemas.microsoft.com/office/powerpoint/2010/main" xmlns="" val="17981401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914400"/>
            <a:ext cx="8229600" cy="5715000"/>
          </a:xfrm>
        </p:spPr>
        <p:txBody>
          <a:bodyPr>
            <a:noAutofit/>
          </a:bodyPr>
          <a:lstStyle/>
          <a:p>
            <a:pPr algn="ctr">
              <a:buNone/>
            </a:pPr>
            <a:r>
              <a:rPr lang="en-US" sz="2800" dirty="0" smtClean="0"/>
              <a:t>JavaScript White Space</a:t>
            </a:r>
          </a:p>
          <a:p>
            <a:pPr>
              <a:buNone/>
            </a:pPr>
            <a:r>
              <a:rPr lang="en-US" sz="2000" dirty="0" smtClean="0"/>
              <a:t>JavaScript ignores multiple spaces. You can add white space to your script to make it more readable.</a:t>
            </a:r>
          </a:p>
          <a:p>
            <a:pPr>
              <a:buNone/>
            </a:pPr>
            <a:r>
              <a:rPr lang="en-US" sz="2000" dirty="0" smtClean="0"/>
              <a:t>var person = "</a:t>
            </a:r>
            <a:r>
              <a:rPr lang="en-US" sz="2000" dirty="0" err="1" smtClean="0"/>
              <a:t>Hege</a:t>
            </a:r>
            <a:r>
              <a:rPr lang="en-US" sz="2000" dirty="0" smtClean="0"/>
              <a:t>";</a:t>
            </a:r>
            <a:br>
              <a:rPr lang="en-US" sz="2000" dirty="0" smtClean="0"/>
            </a:br>
            <a:r>
              <a:rPr lang="en-US" sz="2000" dirty="0" smtClean="0"/>
              <a:t>var person="</a:t>
            </a:r>
            <a:r>
              <a:rPr lang="en-US" sz="2000" dirty="0" err="1" smtClean="0"/>
              <a:t>Hege</a:t>
            </a:r>
            <a:r>
              <a:rPr lang="en-US" sz="2000" dirty="0" smtClean="0"/>
              <a:t>";</a:t>
            </a:r>
          </a:p>
          <a:p>
            <a:pPr>
              <a:buNone/>
            </a:pPr>
            <a:r>
              <a:rPr lang="en-US" sz="2000" dirty="0" smtClean="0"/>
              <a:t>A good practice is to put spaces around operators ( = + - * / ):</a:t>
            </a:r>
          </a:p>
          <a:p>
            <a:pPr>
              <a:buNone/>
            </a:pPr>
            <a:r>
              <a:rPr lang="en-US" sz="2000" dirty="0" smtClean="0"/>
              <a:t>var x = y + z;</a:t>
            </a:r>
          </a:p>
          <a:p>
            <a:pPr>
              <a:buNone/>
            </a:pPr>
            <a:endParaRPr lang="en-US" sz="2000" b="1" dirty="0" smtClean="0"/>
          </a:p>
          <a:p>
            <a:pPr>
              <a:buNone/>
            </a:pPr>
            <a:r>
              <a:rPr lang="en-US" sz="2000" b="1" dirty="0" smtClean="0"/>
              <a:t>JavaScript Line Length and Line Breaks:</a:t>
            </a:r>
          </a:p>
          <a:p>
            <a:pPr>
              <a:buNone/>
            </a:pPr>
            <a:r>
              <a:rPr lang="en-US" sz="2000" dirty="0" smtClean="0"/>
              <a:t>For best readability, programmers often like to avoid code lines longer than 80 characters.</a:t>
            </a:r>
          </a:p>
          <a:p>
            <a:pPr>
              <a:buNone/>
            </a:pPr>
            <a:endParaRPr lang="en-US" sz="2000" dirty="0" smtClean="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19800"/>
          </a:xfrm>
        </p:spPr>
        <p:txBody>
          <a:bodyPr>
            <a:normAutofit fontScale="40000" lnSpcReduction="20000"/>
          </a:bodyPr>
          <a:lstStyle/>
          <a:p>
            <a:r>
              <a:rPr lang="en-US" sz="5000" b="1" dirty="0" err="1"/>
              <a:t>jQuery</a:t>
            </a:r>
            <a:r>
              <a:rPr lang="en-US" sz="5000" b="1" dirty="0"/>
              <a:t> find() </a:t>
            </a:r>
            <a:r>
              <a:rPr lang="en-US" sz="5000" b="1" dirty="0" smtClean="0"/>
              <a:t>Method:</a:t>
            </a:r>
          </a:p>
          <a:p>
            <a:pPr marL="0" indent="0">
              <a:buNone/>
            </a:pPr>
            <a:r>
              <a:rPr lang="en-US" sz="5000" dirty="0" smtClean="0"/>
              <a:t>The find() method returns descendant elements of the selected </a:t>
            </a:r>
            <a:r>
              <a:rPr lang="en-US" sz="5000" dirty="0" err="1" smtClean="0"/>
              <a:t>element,all</a:t>
            </a:r>
            <a:r>
              <a:rPr lang="en-US" sz="5000" dirty="0" smtClean="0"/>
              <a:t> the way down to the last descendant</a:t>
            </a:r>
            <a:r>
              <a:rPr lang="en-US" sz="2000" dirty="0" smtClean="0"/>
              <a:t>. </a:t>
            </a:r>
            <a:endParaRPr lang="en-US" sz="2000" dirty="0"/>
          </a:p>
          <a:p>
            <a:pPr marL="0" indent="0">
              <a:buNone/>
            </a:pPr>
            <a:r>
              <a:rPr lang="en-US" dirty="0"/>
              <a:t>&lt;!DOCTYPE html&gt;</a:t>
            </a:r>
          </a:p>
          <a:p>
            <a:pPr marL="0" indent="0">
              <a:buNone/>
            </a:pPr>
            <a:r>
              <a:rPr lang="en-US" dirty="0"/>
              <a:t>&lt;html&gt;</a:t>
            </a:r>
          </a:p>
          <a:p>
            <a:pPr marL="0" indent="0">
              <a:buNone/>
            </a:pPr>
            <a:r>
              <a:rPr lang="en-US" dirty="0"/>
              <a:t>&lt;head&gt;</a:t>
            </a:r>
          </a:p>
          <a:p>
            <a:pPr marL="0" indent="0">
              <a:buNone/>
            </a:pPr>
            <a:r>
              <a:rPr lang="en-US" dirty="0"/>
              <a:t>&lt;style&gt;</a:t>
            </a:r>
          </a:p>
          <a:p>
            <a:pPr marL="0" indent="0">
              <a:buNone/>
            </a:pPr>
            <a:r>
              <a:rPr lang="en-US" dirty="0"/>
              <a:t>.descendants * { </a:t>
            </a:r>
          </a:p>
          <a:p>
            <a:pPr marL="0" indent="0">
              <a:buNone/>
            </a:pPr>
            <a:r>
              <a:rPr lang="en-US" dirty="0"/>
              <a:t>  display: block;</a:t>
            </a:r>
          </a:p>
          <a:p>
            <a:pPr marL="0" indent="0">
              <a:buNone/>
            </a:pPr>
            <a:r>
              <a:rPr lang="en-US" dirty="0"/>
              <a:t>  border: 2px solid </a:t>
            </a:r>
            <a:r>
              <a:rPr lang="en-US" dirty="0" err="1"/>
              <a:t>lightgrey</a:t>
            </a:r>
            <a:r>
              <a:rPr lang="en-US" dirty="0"/>
              <a:t>;</a:t>
            </a:r>
          </a:p>
          <a:p>
            <a:pPr marL="0" indent="0">
              <a:buNone/>
            </a:pPr>
            <a:r>
              <a:rPr lang="en-US" dirty="0"/>
              <a:t>  color: </a:t>
            </a:r>
            <a:r>
              <a:rPr lang="en-US" dirty="0" err="1"/>
              <a:t>lightgrey</a:t>
            </a:r>
            <a:r>
              <a:rPr lang="en-US" dirty="0"/>
              <a:t>;</a:t>
            </a:r>
          </a:p>
          <a:p>
            <a:pPr marL="0" indent="0">
              <a:buNone/>
            </a:pPr>
            <a:r>
              <a:rPr lang="en-US" dirty="0"/>
              <a:t>  padding: 5px;</a:t>
            </a:r>
          </a:p>
          <a:p>
            <a:pPr marL="0" indent="0">
              <a:buNone/>
            </a:pPr>
            <a:r>
              <a:rPr lang="en-US" dirty="0"/>
              <a:t>  margin: 15px;</a:t>
            </a:r>
          </a:p>
          <a:p>
            <a:pPr marL="0" indent="0">
              <a:buNone/>
            </a:pPr>
            <a:r>
              <a:rPr lang="en-US" dirty="0"/>
              <a:t>}</a:t>
            </a:r>
          </a:p>
          <a:p>
            <a:pPr marL="0" indent="0">
              <a:buNone/>
            </a:pPr>
            <a:r>
              <a:rPr lang="en-US" dirty="0"/>
              <a:t>&lt;/style&gt;</a:t>
            </a:r>
          </a:p>
          <a:p>
            <a:pPr marL="0" indent="0">
              <a:buNone/>
            </a:pPr>
            <a:r>
              <a:rPr lang="en-US" dirty="0"/>
              <a:t>&lt;script </a:t>
            </a:r>
            <a:r>
              <a:rPr lang="en-US" dirty="0" err="1"/>
              <a:t>src</a:t>
            </a:r>
            <a:r>
              <a:rPr lang="en-US" dirty="0"/>
              <a:t>="https://ajax.googleapis.com/</a:t>
            </a:r>
            <a:r>
              <a:rPr lang="en-US" dirty="0" err="1"/>
              <a:t>ajax</a:t>
            </a:r>
            <a:r>
              <a:rPr lang="en-US" dirty="0"/>
              <a:t>/libs/</a:t>
            </a:r>
            <a:r>
              <a:rPr lang="en-US" dirty="0" err="1"/>
              <a:t>jquery</a:t>
            </a:r>
            <a:r>
              <a:rPr lang="en-US" dirty="0"/>
              <a:t>/3.5.1/jquery.min.js"&gt;&lt;/script&gt;</a:t>
            </a:r>
          </a:p>
          <a:p>
            <a:pPr marL="0" indent="0">
              <a:buNone/>
            </a:pPr>
            <a:r>
              <a:rPr lang="en-US" dirty="0"/>
              <a:t>&lt;script&gt;</a:t>
            </a:r>
          </a:p>
          <a:p>
            <a:pPr marL="0" indent="0">
              <a:buNone/>
            </a:pPr>
            <a:r>
              <a:rPr lang="en-US" dirty="0"/>
              <a:t>$(document).ready(function(){</a:t>
            </a:r>
          </a:p>
          <a:p>
            <a:pPr marL="0" indent="0">
              <a:buNone/>
            </a:pPr>
            <a:r>
              <a:rPr lang="en-US" dirty="0"/>
              <a:t>  $("div").find("span").</a:t>
            </a:r>
            <a:r>
              <a:rPr lang="en-US" dirty="0" err="1"/>
              <a:t>css</a:t>
            </a:r>
            <a:r>
              <a:rPr lang="en-US" dirty="0"/>
              <a:t>({"color": "red", "border": "2px solid red"});</a:t>
            </a:r>
          </a:p>
          <a:p>
            <a:pPr marL="0" indent="0">
              <a:buNone/>
            </a:pPr>
            <a:r>
              <a:rPr lang="en-US" dirty="0"/>
              <a:t>});</a:t>
            </a:r>
          </a:p>
          <a:p>
            <a:pPr marL="0" indent="0">
              <a:buNone/>
            </a:pPr>
            <a:r>
              <a:rPr lang="en-US" dirty="0"/>
              <a:t>&lt;/script&gt;</a:t>
            </a:r>
          </a:p>
          <a:p>
            <a:pPr marL="0" indent="0">
              <a:buNone/>
            </a:pPr>
            <a:r>
              <a:rPr lang="en-US" dirty="0"/>
              <a:t>&lt;/head&gt;</a:t>
            </a:r>
          </a:p>
          <a:p>
            <a:pPr marL="0" indent="0">
              <a:buNone/>
            </a:pPr>
            <a:r>
              <a:rPr lang="en-US" dirty="0"/>
              <a:t>&lt;body&gt;</a:t>
            </a:r>
          </a:p>
          <a:p>
            <a:pPr marL="0" indent="0">
              <a:buNone/>
            </a:pPr>
            <a:endParaRPr lang="en-US" dirty="0"/>
          </a:p>
          <a:p>
            <a:pPr marL="0" indent="0">
              <a:buNone/>
            </a:pPr>
            <a:r>
              <a:rPr lang="en-US" dirty="0"/>
              <a:t>&lt;div class="descendants" style="width:500px;"&gt;div (current element) </a:t>
            </a:r>
          </a:p>
          <a:p>
            <a:pPr marL="0" indent="0">
              <a:buNone/>
            </a:pPr>
            <a:r>
              <a:rPr lang="en-US" dirty="0"/>
              <a:t>  &lt;p&gt;p (child)</a:t>
            </a:r>
          </a:p>
          <a:p>
            <a:pPr marL="0" indent="0">
              <a:buNone/>
            </a:pPr>
            <a:r>
              <a:rPr lang="en-US" dirty="0"/>
              <a:t>    &lt;span&gt;span (grandchild)&lt;/span&gt;   </a:t>
            </a:r>
          </a:p>
          <a:p>
            <a:pPr marL="0" indent="0">
              <a:buNone/>
            </a:pPr>
            <a:r>
              <a:rPr lang="en-US" dirty="0"/>
              <a:t>  &lt;/p&gt;</a:t>
            </a:r>
          </a:p>
          <a:p>
            <a:pPr marL="0" indent="0">
              <a:buNone/>
            </a:pPr>
            <a:r>
              <a:rPr lang="en-US" dirty="0"/>
              <a:t>  &lt;p&gt;p (child)</a:t>
            </a:r>
          </a:p>
          <a:p>
            <a:pPr marL="0" indent="0">
              <a:buNone/>
            </a:pPr>
            <a:r>
              <a:rPr lang="en-US" dirty="0"/>
              <a:t>    &lt;span&gt;span (grandchild)&lt;/span&gt;</a:t>
            </a:r>
          </a:p>
          <a:p>
            <a:pPr marL="0" indent="0">
              <a:buNone/>
            </a:pPr>
            <a:r>
              <a:rPr lang="en-US" dirty="0"/>
              <a:t>  &lt;/p&gt; </a:t>
            </a:r>
          </a:p>
          <a:p>
            <a:pPr marL="0" indent="0">
              <a:buNone/>
            </a:pPr>
            <a:r>
              <a:rPr lang="en-US" dirty="0"/>
              <a:t>&lt;/div&gt;</a:t>
            </a:r>
          </a:p>
          <a:p>
            <a:pPr marL="0" indent="0">
              <a:buNone/>
            </a:pPr>
            <a:endParaRPr lang="en-US" dirty="0"/>
          </a:p>
          <a:p>
            <a:pPr marL="0" indent="0">
              <a:buNone/>
            </a:pPr>
            <a:r>
              <a:rPr lang="en-US" dirty="0"/>
              <a:t>&lt;/body&gt;</a:t>
            </a:r>
          </a:p>
          <a:p>
            <a:pPr marL="0" indent="0">
              <a:buNone/>
            </a:pPr>
            <a:r>
              <a:rPr lang="en-US" dirty="0"/>
              <a:t>&lt;/html&gt;</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xmlns="" val="1870710909"/>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638800"/>
          </a:xfrm>
        </p:spPr>
        <p:txBody>
          <a:bodyPr/>
          <a:lstStyle/>
          <a:p>
            <a:pPr marL="0" indent="0" algn="ctr">
              <a:buNone/>
            </a:pPr>
            <a:r>
              <a:rPr lang="en-US" b="1" dirty="0" err="1"/>
              <a:t>jQuery</a:t>
            </a:r>
            <a:r>
              <a:rPr lang="en-US" b="1" dirty="0"/>
              <a:t> Traversing - </a:t>
            </a:r>
            <a:r>
              <a:rPr lang="en-US" b="1" dirty="0" smtClean="0"/>
              <a:t>Siblings</a:t>
            </a:r>
          </a:p>
          <a:p>
            <a:pPr marL="0" indent="0">
              <a:buNone/>
            </a:pPr>
            <a:r>
              <a:rPr lang="en-US" sz="2000" dirty="0"/>
              <a:t>With </a:t>
            </a:r>
            <a:r>
              <a:rPr lang="en-US" sz="2000" dirty="0" err="1"/>
              <a:t>jQuery</a:t>
            </a:r>
            <a:r>
              <a:rPr lang="en-US" sz="2000" dirty="0"/>
              <a:t> you can traverse sideways in the DOM tree to find siblings of an element</a:t>
            </a:r>
            <a:r>
              <a:rPr lang="en-US" sz="2000" dirty="0" smtClean="0"/>
              <a:t>.</a:t>
            </a:r>
          </a:p>
          <a:p>
            <a:pPr marL="0" indent="0">
              <a:buNone/>
            </a:pPr>
            <a:r>
              <a:rPr lang="en-US" sz="2000" dirty="0"/>
              <a:t>Siblings share the same parent. </a:t>
            </a:r>
            <a:endParaRPr lang="en-US" sz="2000" dirty="0" smtClean="0"/>
          </a:p>
          <a:p>
            <a:pPr marL="0" indent="0">
              <a:buNone/>
            </a:pPr>
            <a:r>
              <a:rPr lang="en-US" sz="2000" b="1" dirty="0"/>
              <a:t>Traversing Sideways in The DOM </a:t>
            </a:r>
            <a:r>
              <a:rPr lang="en-US" sz="2000" b="1" dirty="0" smtClean="0"/>
              <a:t>Tree:</a:t>
            </a:r>
          </a:p>
          <a:p>
            <a:pPr marL="0" indent="0">
              <a:buNone/>
            </a:pPr>
            <a:r>
              <a:rPr lang="en-US" sz="2000" dirty="0"/>
              <a:t>There are many useful </a:t>
            </a:r>
            <a:r>
              <a:rPr lang="en-US" sz="2000" dirty="0" err="1"/>
              <a:t>jQuery</a:t>
            </a:r>
            <a:r>
              <a:rPr lang="en-US" sz="2000" dirty="0"/>
              <a:t> methods for traversing sideways in the DOM tree</a:t>
            </a:r>
            <a:r>
              <a:rPr lang="en-US" sz="2000" dirty="0" smtClean="0"/>
              <a:t>:</a:t>
            </a:r>
          </a:p>
          <a:p>
            <a:pPr marL="0" indent="0">
              <a:buNone/>
            </a:pPr>
            <a:r>
              <a:rPr lang="en-US" sz="2000" dirty="0" smtClean="0"/>
              <a:t>Siblings()</a:t>
            </a:r>
          </a:p>
          <a:p>
            <a:pPr marL="0" indent="0">
              <a:buNone/>
            </a:pPr>
            <a:r>
              <a:rPr lang="en-US" sz="2000" dirty="0" smtClean="0"/>
              <a:t>Next()</a:t>
            </a:r>
          </a:p>
          <a:p>
            <a:pPr marL="0" indent="0">
              <a:buNone/>
            </a:pPr>
            <a:r>
              <a:rPr lang="en-US" sz="2000" dirty="0" err="1" smtClean="0"/>
              <a:t>nextAll</a:t>
            </a:r>
            <a:r>
              <a:rPr lang="en-US" sz="2000" dirty="0" smtClean="0"/>
              <a:t>()</a:t>
            </a:r>
          </a:p>
          <a:p>
            <a:pPr marL="0" indent="0">
              <a:buNone/>
            </a:pPr>
            <a:r>
              <a:rPr lang="en-US" sz="2000" dirty="0" err="1" smtClean="0"/>
              <a:t>nextUntil</a:t>
            </a:r>
            <a:r>
              <a:rPr lang="en-US" sz="2000" dirty="0" smtClean="0"/>
              <a:t>()</a:t>
            </a:r>
          </a:p>
          <a:p>
            <a:pPr marL="0" indent="0">
              <a:buNone/>
            </a:pPr>
            <a:r>
              <a:rPr lang="en-US" sz="2000" dirty="0" err="1" smtClean="0"/>
              <a:t>Prev</a:t>
            </a:r>
            <a:r>
              <a:rPr lang="en-US" sz="2000" dirty="0" smtClean="0"/>
              <a:t>()</a:t>
            </a:r>
          </a:p>
          <a:p>
            <a:pPr marL="0" indent="0">
              <a:buNone/>
            </a:pPr>
            <a:r>
              <a:rPr lang="en-US" dirty="0" err="1" smtClean="0"/>
              <a:t>prevAll</a:t>
            </a:r>
            <a:r>
              <a:rPr lang="en-US" dirty="0" smtClean="0"/>
              <a:t>()</a:t>
            </a:r>
          </a:p>
          <a:p>
            <a:pPr marL="0" indent="0">
              <a:buNone/>
            </a:pPr>
            <a:r>
              <a:rPr lang="en-US" dirty="0" err="1" smtClean="0"/>
              <a:t>prevUntil</a:t>
            </a:r>
            <a:r>
              <a:rPr lang="en-US" dirty="0" smtClean="0"/>
              <a:t>()</a:t>
            </a:r>
          </a:p>
          <a:p>
            <a:pPr marL="0" indent="0">
              <a:buNone/>
            </a:pPr>
            <a:endParaRPr lang="en-US" b="1" dirty="0"/>
          </a:p>
          <a:p>
            <a:pPr marL="0" indent="0">
              <a:buNone/>
            </a:pPr>
            <a:endParaRPr lang="en-US" b="1" dirty="0"/>
          </a:p>
          <a:p>
            <a:pPr marL="0" indent="0">
              <a:buNone/>
            </a:pPr>
            <a:endParaRPr lang="en-US" dirty="0"/>
          </a:p>
        </p:txBody>
      </p:sp>
    </p:spTree>
    <p:extLst>
      <p:ext uri="{BB962C8B-B14F-4D97-AF65-F5344CB8AC3E}">
        <p14:creationId xmlns:p14="http://schemas.microsoft.com/office/powerpoint/2010/main" xmlns="" val="2501387188"/>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76200" y="762000"/>
            <a:ext cx="8229600" cy="6096000"/>
          </a:xfrm>
        </p:spPr>
        <p:txBody>
          <a:bodyPr>
            <a:normAutofit fontScale="47500" lnSpcReduction="20000"/>
          </a:bodyPr>
          <a:lstStyle/>
          <a:p>
            <a:r>
              <a:rPr lang="en-US" sz="4400" b="1" dirty="0" err="1"/>
              <a:t>jQuery</a:t>
            </a:r>
            <a:r>
              <a:rPr lang="en-US" sz="4400" b="1" dirty="0"/>
              <a:t> siblings() </a:t>
            </a:r>
            <a:r>
              <a:rPr lang="en-US" sz="4400" b="1" dirty="0" smtClean="0"/>
              <a:t>Method:</a:t>
            </a:r>
          </a:p>
          <a:p>
            <a:pPr marL="0" indent="0">
              <a:buNone/>
            </a:pPr>
            <a:r>
              <a:rPr lang="en-US" b="1" dirty="0" smtClean="0"/>
              <a:t> </a:t>
            </a:r>
            <a:r>
              <a:rPr lang="en-US" sz="3600" dirty="0" smtClean="0"/>
              <a:t>The siblings() method returns all sibling elements of the selected element.</a:t>
            </a:r>
          </a:p>
          <a:p>
            <a:pPr marL="0" indent="0">
              <a:buNone/>
            </a:pPr>
            <a:endParaRPr lang="en-US" sz="2000" dirty="0" smtClean="0"/>
          </a:p>
          <a:p>
            <a:pPr marL="0" indent="0">
              <a:buNone/>
            </a:pPr>
            <a:r>
              <a:rPr lang="en-US" sz="2000" dirty="0" smtClean="0"/>
              <a:t>&lt;!</a:t>
            </a:r>
            <a:r>
              <a:rPr lang="en-US" sz="2000" dirty="0"/>
              <a:t>DOCTYPE html&gt;</a:t>
            </a:r>
          </a:p>
          <a:p>
            <a:pPr marL="0" indent="0">
              <a:buNone/>
            </a:pPr>
            <a:r>
              <a:rPr lang="en-US" sz="2000" dirty="0"/>
              <a:t>&lt;html&gt;</a:t>
            </a:r>
          </a:p>
          <a:p>
            <a:pPr marL="0" indent="0">
              <a:buNone/>
            </a:pPr>
            <a:r>
              <a:rPr lang="en-US" sz="2000" dirty="0"/>
              <a:t>&lt;head&gt;</a:t>
            </a:r>
          </a:p>
          <a:p>
            <a:pPr marL="0" indent="0">
              <a:buNone/>
            </a:pPr>
            <a:r>
              <a:rPr lang="en-US" sz="2000" dirty="0"/>
              <a:t>&lt;style&gt;</a:t>
            </a:r>
          </a:p>
          <a:p>
            <a:pPr marL="0" indent="0">
              <a:buNone/>
            </a:pPr>
            <a:r>
              <a:rPr lang="en-US" sz="2000" dirty="0"/>
              <a:t>.siblings * { </a:t>
            </a:r>
          </a:p>
          <a:p>
            <a:pPr marL="0" indent="0">
              <a:buNone/>
            </a:pPr>
            <a:r>
              <a:rPr lang="en-US" sz="2000" dirty="0"/>
              <a:t>  display: block;</a:t>
            </a:r>
          </a:p>
          <a:p>
            <a:pPr marL="0" indent="0">
              <a:buNone/>
            </a:pPr>
            <a:r>
              <a:rPr lang="en-US" sz="2000" dirty="0"/>
              <a:t>  border: 2px solid </a:t>
            </a:r>
            <a:r>
              <a:rPr lang="en-US" sz="2000" dirty="0" err="1"/>
              <a:t>lightgrey</a:t>
            </a:r>
            <a:r>
              <a:rPr lang="en-US" sz="2000" dirty="0"/>
              <a:t>;</a:t>
            </a:r>
          </a:p>
          <a:p>
            <a:pPr marL="0" indent="0">
              <a:buNone/>
            </a:pPr>
            <a:r>
              <a:rPr lang="en-US" sz="2000" dirty="0"/>
              <a:t>  color: </a:t>
            </a:r>
            <a:r>
              <a:rPr lang="en-US" sz="2000" dirty="0" err="1"/>
              <a:t>lightgrey</a:t>
            </a:r>
            <a:r>
              <a:rPr lang="en-US" sz="2000" dirty="0"/>
              <a:t>;</a:t>
            </a:r>
          </a:p>
          <a:p>
            <a:pPr marL="0" indent="0">
              <a:buNone/>
            </a:pPr>
            <a:r>
              <a:rPr lang="en-US" sz="2000" dirty="0"/>
              <a:t>  padding: 5px;</a:t>
            </a:r>
          </a:p>
          <a:p>
            <a:pPr marL="0" indent="0">
              <a:buNone/>
            </a:pPr>
            <a:r>
              <a:rPr lang="en-US" sz="2000" dirty="0"/>
              <a:t>  margin: 15px;</a:t>
            </a:r>
          </a:p>
          <a:p>
            <a:pPr marL="0" indent="0">
              <a:buNone/>
            </a:pPr>
            <a:r>
              <a:rPr lang="en-US" sz="2000" dirty="0"/>
              <a:t>}</a:t>
            </a:r>
          </a:p>
          <a:p>
            <a:pPr marL="0" indent="0">
              <a:buNone/>
            </a:pPr>
            <a:r>
              <a:rPr lang="en-US" sz="2000" dirty="0"/>
              <a:t>&lt;/style&gt;</a:t>
            </a:r>
          </a:p>
          <a:p>
            <a:pPr marL="0" indent="0">
              <a:buNone/>
            </a:pPr>
            <a:r>
              <a:rPr lang="en-US" sz="2000" dirty="0"/>
              <a:t>&lt;script </a:t>
            </a:r>
            <a:r>
              <a:rPr lang="en-US" sz="2000" dirty="0" err="1"/>
              <a:t>src</a:t>
            </a:r>
            <a:r>
              <a:rPr lang="en-US" sz="2000" dirty="0"/>
              <a:t>="https://ajax.googleapis.com/</a:t>
            </a:r>
            <a:r>
              <a:rPr lang="en-US" sz="2000" dirty="0" err="1"/>
              <a:t>ajax</a:t>
            </a:r>
            <a:r>
              <a:rPr lang="en-US" sz="2000" dirty="0"/>
              <a:t>/libs/</a:t>
            </a:r>
            <a:r>
              <a:rPr lang="en-US" sz="2000" dirty="0" err="1"/>
              <a:t>jquery</a:t>
            </a:r>
            <a:r>
              <a:rPr lang="en-US" sz="2000" dirty="0"/>
              <a:t>/3.5.1/jquery.min.js"&gt;&lt;/script&gt;</a:t>
            </a:r>
          </a:p>
          <a:p>
            <a:pPr marL="0" indent="0">
              <a:buNone/>
            </a:pPr>
            <a:r>
              <a:rPr lang="en-US" sz="2000" dirty="0"/>
              <a:t>&lt;script&gt;</a:t>
            </a:r>
          </a:p>
          <a:p>
            <a:pPr marL="0" indent="0">
              <a:buNone/>
            </a:pPr>
            <a:r>
              <a:rPr lang="en-US" sz="2000" dirty="0"/>
              <a:t>$(document).ready(function(){</a:t>
            </a:r>
          </a:p>
          <a:p>
            <a:pPr marL="0" indent="0">
              <a:buNone/>
            </a:pPr>
            <a:r>
              <a:rPr lang="en-US" sz="2000" dirty="0"/>
              <a:t>  $("h2").siblings().</a:t>
            </a:r>
            <a:r>
              <a:rPr lang="en-US" sz="2000" dirty="0" err="1"/>
              <a:t>css</a:t>
            </a:r>
            <a:r>
              <a:rPr lang="en-US" sz="2000" dirty="0"/>
              <a:t>({"color": "red", "border": "2px solid red"});</a:t>
            </a:r>
          </a:p>
          <a:p>
            <a:pPr marL="0" indent="0">
              <a:buNone/>
            </a:pPr>
            <a:r>
              <a:rPr lang="en-US" sz="2000" dirty="0"/>
              <a:t>});</a:t>
            </a:r>
          </a:p>
          <a:p>
            <a:pPr marL="0" indent="0">
              <a:buNone/>
            </a:pPr>
            <a:r>
              <a:rPr lang="en-US" sz="2000" dirty="0"/>
              <a:t>&lt;/script&gt;</a:t>
            </a:r>
          </a:p>
          <a:p>
            <a:pPr marL="0" indent="0">
              <a:buNone/>
            </a:pPr>
            <a:r>
              <a:rPr lang="en-US" sz="2000" dirty="0"/>
              <a:t>&lt;/head&gt;</a:t>
            </a:r>
          </a:p>
          <a:p>
            <a:pPr marL="0" indent="0">
              <a:buNone/>
            </a:pPr>
            <a:r>
              <a:rPr lang="en-US" sz="2000" dirty="0"/>
              <a:t>&lt;body class="siblings"&gt;</a:t>
            </a:r>
          </a:p>
          <a:p>
            <a:pPr marL="0" indent="0">
              <a:buNone/>
            </a:pPr>
            <a:endParaRPr lang="en-US" sz="2000" dirty="0"/>
          </a:p>
          <a:p>
            <a:pPr marL="0" indent="0">
              <a:buNone/>
            </a:pPr>
            <a:r>
              <a:rPr lang="en-US" sz="2000" dirty="0"/>
              <a:t>&lt;div&gt;div (parent)</a:t>
            </a:r>
          </a:p>
          <a:p>
            <a:pPr marL="0" indent="0">
              <a:buNone/>
            </a:pPr>
            <a:r>
              <a:rPr lang="en-US" sz="2000" dirty="0"/>
              <a:t>  &lt;p&gt;p&lt;/p&gt;</a:t>
            </a:r>
          </a:p>
          <a:p>
            <a:pPr marL="0" indent="0">
              <a:buNone/>
            </a:pPr>
            <a:r>
              <a:rPr lang="en-US" sz="2000" dirty="0"/>
              <a:t>  &lt;span&gt;span&lt;/span&gt;</a:t>
            </a:r>
          </a:p>
          <a:p>
            <a:pPr marL="0" indent="0">
              <a:buNone/>
            </a:pPr>
            <a:r>
              <a:rPr lang="en-US" sz="2000" dirty="0"/>
              <a:t>  &lt;h2&gt;h2&lt;/h2&gt;</a:t>
            </a:r>
          </a:p>
          <a:p>
            <a:pPr marL="0" indent="0">
              <a:buNone/>
            </a:pPr>
            <a:r>
              <a:rPr lang="en-US" sz="2000" dirty="0"/>
              <a:t>  &lt;h3&gt;h3&lt;/h3&gt;</a:t>
            </a:r>
          </a:p>
          <a:p>
            <a:pPr marL="0" indent="0">
              <a:buNone/>
            </a:pPr>
            <a:r>
              <a:rPr lang="en-US" sz="2000" dirty="0"/>
              <a:t>  &lt;p&gt;p&lt;/p&gt;</a:t>
            </a:r>
          </a:p>
          <a:p>
            <a:pPr marL="0" indent="0">
              <a:buNone/>
            </a:pPr>
            <a:r>
              <a:rPr lang="en-US" sz="2000" dirty="0"/>
              <a:t>&lt;/div&gt;</a:t>
            </a:r>
          </a:p>
          <a:p>
            <a:pPr marL="0" indent="0">
              <a:buNone/>
            </a:pPr>
            <a:endParaRPr lang="en-US" sz="2000" dirty="0"/>
          </a:p>
          <a:p>
            <a:pPr marL="0" indent="0">
              <a:buNone/>
            </a:pPr>
            <a:r>
              <a:rPr lang="en-US" sz="2000" dirty="0"/>
              <a:t>&lt;/body&gt;</a:t>
            </a:r>
          </a:p>
          <a:p>
            <a:pPr marL="0" indent="0">
              <a:buNone/>
            </a:pPr>
            <a:r>
              <a:rPr lang="en-US" sz="2000" dirty="0"/>
              <a:t>&lt;/html&gt;</a:t>
            </a:r>
          </a:p>
          <a:p>
            <a:pPr marL="0" indent="0">
              <a:buNone/>
            </a:pPr>
            <a:endParaRPr lang="en-US" sz="2000" dirty="0" smtClean="0"/>
          </a:p>
          <a:p>
            <a:pPr marL="0" indent="0">
              <a:buNone/>
            </a:pPr>
            <a:endParaRPr lang="en-US" sz="2000" dirty="0"/>
          </a:p>
          <a:p>
            <a:pPr marL="0" indent="0">
              <a:buNone/>
            </a:pPr>
            <a:endParaRPr lang="en-US" dirty="0"/>
          </a:p>
        </p:txBody>
      </p:sp>
    </p:spTree>
    <p:extLst>
      <p:ext uri="{BB962C8B-B14F-4D97-AF65-F5344CB8AC3E}">
        <p14:creationId xmlns:p14="http://schemas.microsoft.com/office/powerpoint/2010/main" xmlns="" val="612382584"/>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normAutofit fontScale="47500" lnSpcReduction="20000"/>
          </a:bodyPr>
          <a:lstStyle/>
          <a:p>
            <a:r>
              <a:rPr lang="en-US" sz="5100" b="1" dirty="0" err="1"/>
              <a:t>jQuery</a:t>
            </a:r>
            <a:r>
              <a:rPr lang="en-US" sz="5100" b="1" dirty="0"/>
              <a:t> next() </a:t>
            </a:r>
            <a:r>
              <a:rPr lang="en-US" sz="5100" b="1" dirty="0" smtClean="0"/>
              <a:t>Method:</a:t>
            </a:r>
          </a:p>
          <a:p>
            <a:r>
              <a:rPr lang="en-US" sz="3800" dirty="0" smtClean="0"/>
              <a:t>The next() method returns the next sibling element of the selected element.</a:t>
            </a:r>
          </a:p>
          <a:p>
            <a:r>
              <a:rPr lang="en-US" sz="2000" dirty="0"/>
              <a:t>&lt;!DOCTYPE html&gt;</a:t>
            </a:r>
          </a:p>
          <a:p>
            <a:r>
              <a:rPr lang="en-US" sz="2000" dirty="0"/>
              <a:t>&lt;html&gt;</a:t>
            </a:r>
          </a:p>
          <a:p>
            <a:r>
              <a:rPr lang="en-US" sz="2000" dirty="0"/>
              <a:t>&lt;head&gt;</a:t>
            </a:r>
          </a:p>
          <a:p>
            <a:r>
              <a:rPr lang="en-US" sz="2000" dirty="0"/>
              <a:t>&lt;style&gt;</a:t>
            </a:r>
          </a:p>
          <a:p>
            <a:r>
              <a:rPr lang="en-US" sz="2000" dirty="0"/>
              <a:t>.siblings * { </a:t>
            </a:r>
          </a:p>
          <a:p>
            <a:r>
              <a:rPr lang="en-US" sz="2000" dirty="0"/>
              <a:t>  display: block;</a:t>
            </a:r>
          </a:p>
          <a:p>
            <a:r>
              <a:rPr lang="en-US" sz="2000" dirty="0"/>
              <a:t>  border: 2px solid </a:t>
            </a:r>
            <a:r>
              <a:rPr lang="en-US" sz="2000" dirty="0" err="1"/>
              <a:t>lightgrey</a:t>
            </a:r>
            <a:r>
              <a:rPr lang="en-US" sz="2000" dirty="0"/>
              <a:t>;</a:t>
            </a:r>
          </a:p>
          <a:p>
            <a:r>
              <a:rPr lang="en-US" sz="2000" dirty="0"/>
              <a:t>  color: </a:t>
            </a:r>
            <a:r>
              <a:rPr lang="en-US" sz="2000" dirty="0" err="1"/>
              <a:t>lightgrey</a:t>
            </a:r>
            <a:r>
              <a:rPr lang="en-US" sz="2000" dirty="0"/>
              <a:t>;</a:t>
            </a:r>
          </a:p>
          <a:p>
            <a:r>
              <a:rPr lang="en-US" sz="2000" dirty="0"/>
              <a:t>  padding: 5px;</a:t>
            </a:r>
          </a:p>
          <a:p>
            <a:r>
              <a:rPr lang="en-US" sz="2000" dirty="0"/>
              <a:t>  margin: 15px;</a:t>
            </a:r>
          </a:p>
          <a:p>
            <a:r>
              <a:rPr lang="en-US" sz="2000" dirty="0"/>
              <a:t>}</a:t>
            </a:r>
          </a:p>
          <a:p>
            <a:r>
              <a:rPr lang="en-US" sz="2000" dirty="0"/>
              <a:t>&lt;/style&gt;</a:t>
            </a:r>
          </a:p>
          <a:p>
            <a:r>
              <a:rPr lang="en-US" sz="2000" dirty="0"/>
              <a:t>&lt;script </a:t>
            </a:r>
            <a:r>
              <a:rPr lang="en-US" sz="2000" dirty="0" err="1"/>
              <a:t>src</a:t>
            </a:r>
            <a:r>
              <a:rPr lang="en-US" sz="2000" dirty="0"/>
              <a:t>="https://ajax.googleapis.com/</a:t>
            </a:r>
            <a:r>
              <a:rPr lang="en-US" sz="2000" dirty="0" err="1"/>
              <a:t>ajax</a:t>
            </a:r>
            <a:r>
              <a:rPr lang="en-US" sz="2000" dirty="0"/>
              <a:t>/libs/</a:t>
            </a:r>
            <a:r>
              <a:rPr lang="en-US" sz="2000" dirty="0" err="1"/>
              <a:t>jquery</a:t>
            </a:r>
            <a:r>
              <a:rPr lang="en-US" sz="2000" dirty="0"/>
              <a:t>/3.5.1/jquery.min.js"&gt;&lt;/script&gt;</a:t>
            </a:r>
          </a:p>
          <a:p>
            <a:r>
              <a:rPr lang="en-US" sz="2000" dirty="0"/>
              <a:t>&lt;script&gt;</a:t>
            </a:r>
          </a:p>
          <a:p>
            <a:r>
              <a:rPr lang="en-US" sz="2000" dirty="0"/>
              <a:t>$(document).ready(function(){</a:t>
            </a:r>
          </a:p>
          <a:p>
            <a:r>
              <a:rPr lang="en-US" sz="2000" dirty="0"/>
              <a:t>  $("h2").next().</a:t>
            </a:r>
            <a:r>
              <a:rPr lang="en-US" sz="2000" dirty="0" err="1"/>
              <a:t>css</a:t>
            </a:r>
            <a:r>
              <a:rPr lang="en-US" sz="2000" dirty="0"/>
              <a:t>({"color": "red", "border": "2px solid red"});</a:t>
            </a:r>
          </a:p>
          <a:p>
            <a:r>
              <a:rPr lang="en-US" sz="2000" dirty="0"/>
              <a:t>});</a:t>
            </a:r>
          </a:p>
          <a:p>
            <a:r>
              <a:rPr lang="en-US" sz="2000" dirty="0"/>
              <a:t>&lt;/script&gt;</a:t>
            </a:r>
          </a:p>
          <a:p>
            <a:r>
              <a:rPr lang="en-US" sz="2000" dirty="0"/>
              <a:t>&lt;/head&gt;</a:t>
            </a:r>
          </a:p>
          <a:p>
            <a:r>
              <a:rPr lang="en-US" sz="2000" dirty="0"/>
              <a:t>&lt;body class="siblings"&gt;</a:t>
            </a:r>
          </a:p>
          <a:p>
            <a:endParaRPr lang="en-US" sz="2000" dirty="0"/>
          </a:p>
          <a:p>
            <a:r>
              <a:rPr lang="en-US" sz="2000" dirty="0"/>
              <a:t>&lt;div&gt;div (parent)</a:t>
            </a:r>
          </a:p>
          <a:p>
            <a:r>
              <a:rPr lang="en-US" sz="2000" dirty="0"/>
              <a:t>  &lt;p&gt;p&lt;/p&gt;</a:t>
            </a:r>
          </a:p>
          <a:p>
            <a:r>
              <a:rPr lang="en-US" sz="2000" dirty="0"/>
              <a:t>  &lt;span&gt;span&lt;/span&gt;</a:t>
            </a:r>
          </a:p>
          <a:p>
            <a:r>
              <a:rPr lang="en-US" sz="2000" dirty="0"/>
              <a:t>  &lt;h2&gt;h2&lt;/h2&gt;</a:t>
            </a:r>
          </a:p>
          <a:p>
            <a:r>
              <a:rPr lang="en-US" sz="2000" dirty="0"/>
              <a:t>  &lt;h3&gt;h3&lt;/h3&gt;</a:t>
            </a:r>
          </a:p>
          <a:p>
            <a:r>
              <a:rPr lang="en-US" sz="2000" dirty="0"/>
              <a:t>  &lt;p&gt;p&lt;/p&gt;</a:t>
            </a:r>
          </a:p>
          <a:p>
            <a:r>
              <a:rPr lang="en-US" sz="2000" dirty="0"/>
              <a:t>&lt;/div&gt;</a:t>
            </a:r>
          </a:p>
          <a:p>
            <a:endParaRPr lang="en-US" sz="2000" dirty="0"/>
          </a:p>
          <a:p>
            <a:r>
              <a:rPr lang="en-US" sz="2000" dirty="0"/>
              <a:t>&lt;/body&gt;</a:t>
            </a:r>
          </a:p>
          <a:p>
            <a:r>
              <a:rPr lang="en-US" sz="2000" dirty="0"/>
              <a:t>&lt;/html&gt;</a:t>
            </a:r>
          </a:p>
          <a:p>
            <a:endParaRPr lang="en-US" sz="2000" dirty="0"/>
          </a:p>
          <a:p>
            <a:pPr marL="0" indent="0">
              <a:buNone/>
            </a:pPr>
            <a:endParaRPr lang="en-US" sz="2000" dirty="0"/>
          </a:p>
        </p:txBody>
      </p:sp>
    </p:spTree>
    <p:extLst>
      <p:ext uri="{BB962C8B-B14F-4D97-AF65-F5344CB8AC3E}">
        <p14:creationId xmlns:p14="http://schemas.microsoft.com/office/powerpoint/2010/main" xmlns="" val="2172216858"/>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533400"/>
            <a:ext cx="8229600" cy="6629400"/>
          </a:xfrm>
        </p:spPr>
        <p:txBody>
          <a:bodyPr>
            <a:normAutofit fontScale="40000" lnSpcReduction="20000"/>
          </a:bodyPr>
          <a:lstStyle/>
          <a:p>
            <a:r>
              <a:rPr lang="en-US" sz="5900" b="1" dirty="0" err="1"/>
              <a:t>jQuery</a:t>
            </a:r>
            <a:r>
              <a:rPr lang="en-US" sz="5900" b="1" dirty="0"/>
              <a:t> </a:t>
            </a:r>
            <a:r>
              <a:rPr lang="en-US" sz="5900" b="1" dirty="0" err="1"/>
              <a:t>nextUntil</a:t>
            </a:r>
            <a:r>
              <a:rPr lang="en-US" sz="5900" b="1" dirty="0"/>
              <a:t>() </a:t>
            </a:r>
            <a:r>
              <a:rPr lang="en-US" sz="5900" b="1" dirty="0" smtClean="0"/>
              <a:t>Method:</a:t>
            </a:r>
          </a:p>
          <a:p>
            <a:r>
              <a:rPr lang="en-US" sz="4200" dirty="0" smtClean="0"/>
              <a:t>The </a:t>
            </a:r>
            <a:r>
              <a:rPr lang="en-US" sz="4200" dirty="0" err="1" smtClean="0"/>
              <a:t>nextUntil</a:t>
            </a:r>
            <a:r>
              <a:rPr lang="en-US" sz="4200" dirty="0" smtClean="0"/>
              <a:t>() method returns all next sibling elements between two given arguments</a:t>
            </a:r>
            <a:r>
              <a:rPr lang="en-US" sz="2000" dirty="0" smtClean="0"/>
              <a:t>.</a:t>
            </a:r>
          </a:p>
          <a:p>
            <a:endParaRPr lang="en-US" sz="2000" dirty="0"/>
          </a:p>
          <a:p>
            <a:endParaRPr lang="en-US" sz="2000" dirty="0" smtClean="0"/>
          </a:p>
          <a:p>
            <a:endParaRPr lang="en-US" sz="2000" dirty="0" smtClean="0"/>
          </a:p>
          <a:p>
            <a:r>
              <a:rPr lang="en-US" sz="2500" dirty="0"/>
              <a:t>&lt;!DOCTYPE html&gt;</a:t>
            </a:r>
          </a:p>
          <a:p>
            <a:r>
              <a:rPr lang="en-US" sz="2500" dirty="0"/>
              <a:t>&lt;html&gt;</a:t>
            </a:r>
          </a:p>
          <a:p>
            <a:r>
              <a:rPr lang="en-US" sz="2500" dirty="0"/>
              <a:t>&lt;head&gt;</a:t>
            </a:r>
          </a:p>
          <a:p>
            <a:r>
              <a:rPr lang="en-US" sz="2500" dirty="0"/>
              <a:t>&lt;style&gt;</a:t>
            </a:r>
          </a:p>
          <a:p>
            <a:r>
              <a:rPr lang="en-US" sz="2500" dirty="0"/>
              <a:t>.siblings * { </a:t>
            </a:r>
          </a:p>
          <a:p>
            <a:r>
              <a:rPr lang="en-US" sz="2500" dirty="0"/>
              <a:t>  display: block;</a:t>
            </a:r>
          </a:p>
          <a:p>
            <a:r>
              <a:rPr lang="en-US" sz="2500" dirty="0"/>
              <a:t>  border: 2px solid </a:t>
            </a:r>
            <a:r>
              <a:rPr lang="en-US" sz="2500" dirty="0" err="1"/>
              <a:t>lightgrey</a:t>
            </a:r>
            <a:r>
              <a:rPr lang="en-US" sz="2500" dirty="0"/>
              <a:t>;</a:t>
            </a:r>
          </a:p>
          <a:p>
            <a:r>
              <a:rPr lang="en-US" sz="2500" dirty="0"/>
              <a:t>  color: </a:t>
            </a:r>
            <a:r>
              <a:rPr lang="en-US" sz="2500" dirty="0" err="1"/>
              <a:t>lightgrey</a:t>
            </a:r>
            <a:r>
              <a:rPr lang="en-US" sz="2500" dirty="0"/>
              <a:t>;</a:t>
            </a:r>
          </a:p>
          <a:p>
            <a:r>
              <a:rPr lang="en-US" sz="2500" dirty="0"/>
              <a:t>  padding: 5px;</a:t>
            </a:r>
          </a:p>
          <a:p>
            <a:r>
              <a:rPr lang="en-US" sz="2500" dirty="0"/>
              <a:t>  margin: 15px;</a:t>
            </a:r>
          </a:p>
          <a:p>
            <a:r>
              <a:rPr lang="en-US" sz="2500" dirty="0"/>
              <a:t>}</a:t>
            </a:r>
          </a:p>
          <a:p>
            <a:r>
              <a:rPr lang="en-US" sz="2500" dirty="0"/>
              <a:t>&lt;/style&gt;</a:t>
            </a:r>
          </a:p>
          <a:p>
            <a:r>
              <a:rPr lang="en-US" sz="2500" dirty="0"/>
              <a:t>&lt;script </a:t>
            </a:r>
            <a:r>
              <a:rPr lang="en-US" sz="2500" dirty="0" err="1"/>
              <a:t>src</a:t>
            </a:r>
            <a:r>
              <a:rPr lang="en-US" sz="2500" dirty="0"/>
              <a:t>="https://ajax.googleapis.com/</a:t>
            </a:r>
            <a:r>
              <a:rPr lang="en-US" sz="2500" dirty="0" err="1"/>
              <a:t>ajax</a:t>
            </a:r>
            <a:r>
              <a:rPr lang="en-US" sz="2500" dirty="0"/>
              <a:t>/libs/</a:t>
            </a:r>
            <a:r>
              <a:rPr lang="en-US" sz="2500" dirty="0" err="1"/>
              <a:t>jquery</a:t>
            </a:r>
            <a:r>
              <a:rPr lang="en-US" sz="2500" dirty="0"/>
              <a:t>/3.5.1/jquery.min.js"&gt;&lt;/script&gt;</a:t>
            </a:r>
          </a:p>
          <a:p>
            <a:r>
              <a:rPr lang="en-US" sz="2500" dirty="0"/>
              <a:t>&lt;script&gt;</a:t>
            </a:r>
          </a:p>
          <a:p>
            <a:r>
              <a:rPr lang="en-US" sz="2500" dirty="0"/>
              <a:t>$(document).ready(function(){</a:t>
            </a:r>
          </a:p>
          <a:p>
            <a:r>
              <a:rPr lang="en-US" sz="2500" dirty="0"/>
              <a:t>  $("h2").</a:t>
            </a:r>
            <a:r>
              <a:rPr lang="en-US" sz="2500" dirty="0" err="1"/>
              <a:t>nextUntil</a:t>
            </a:r>
            <a:r>
              <a:rPr lang="en-US" sz="2500" dirty="0"/>
              <a:t>("h6").</a:t>
            </a:r>
            <a:r>
              <a:rPr lang="en-US" sz="2500" dirty="0" err="1"/>
              <a:t>css</a:t>
            </a:r>
            <a:r>
              <a:rPr lang="en-US" sz="2500" dirty="0"/>
              <a:t>({"color": "red", "border": "2px solid red"});</a:t>
            </a:r>
          </a:p>
          <a:p>
            <a:r>
              <a:rPr lang="en-US" sz="2500" dirty="0"/>
              <a:t>});</a:t>
            </a:r>
          </a:p>
          <a:p>
            <a:r>
              <a:rPr lang="en-US" sz="2500" dirty="0"/>
              <a:t>&lt;/script&gt;</a:t>
            </a:r>
          </a:p>
          <a:p>
            <a:r>
              <a:rPr lang="en-US" sz="2500" dirty="0"/>
              <a:t>&lt;/head&gt;</a:t>
            </a:r>
          </a:p>
          <a:p>
            <a:r>
              <a:rPr lang="en-US" sz="2500" dirty="0"/>
              <a:t>&lt;body class="siblings"&gt;</a:t>
            </a:r>
          </a:p>
          <a:p>
            <a:endParaRPr lang="en-US" sz="2500" dirty="0"/>
          </a:p>
          <a:p>
            <a:r>
              <a:rPr lang="en-US" sz="2500" dirty="0"/>
              <a:t>&lt;div&gt;div (parent)</a:t>
            </a:r>
          </a:p>
          <a:p>
            <a:r>
              <a:rPr lang="en-US" sz="2500" dirty="0"/>
              <a:t>  &lt;p&gt;p&lt;/p&gt;</a:t>
            </a:r>
          </a:p>
          <a:p>
            <a:r>
              <a:rPr lang="en-US" sz="2500" dirty="0"/>
              <a:t>  &lt;span&gt;span&lt;/span&gt;</a:t>
            </a:r>
          </a:p>
          <a:p>
            <a:r>
              <a:rPr lang="en-US" sz="2500" dirty="0"/>
              <a:t>  &lt;h2&gt;h2&lt;/h2&gt;</a:t>
            </a:r>
          </a:p>
          <a:p>
            <a:r>
              <a:rPr lang="en-US" sz="2500" dirty="0"/>
              <a:t>  &lt;h3&gt;h3&lt;/h3&gt;</a:t>
            </a:r>
          </a:p>
          <a:p>
            <a:r>
              <a:rPr lang="en-US" sz="2500" dirty="0"/>
              <a:t>  &lt;h4&gt;h4&lt;/h4&gt;</a:t>
            </a:r>
          </a:p>
          <a:p>
            <a:r>
              <a:rPr lang="en-US" sz="2500" dirty="0"/>
              <a:t>  &lt;h5&gt;h5&lt;/h5&gt;</a:t>
            </a:r>
          </a:p>
          <a:p>
            <a:r>
              <a:rPr lang="en-US" sz="2500" dirty="0"/>
              <a:t>  &lt;h6&gt;h6&lt;/h6&gt;</a:t>
            </a:r>
          </a:p>
          <a:p>
            <a:r>
              <a:rPr lang="en-US" sz="2500" dirty="0"/>
              <a:t>  &lt;p&gt;p&lt;/p&gt;</a:t>
            </a:r>
          </a:p>
          <a:p>
            <a:r>
              <a:rPr lang="en-US" sz="2500" dirty="0"/>
              <a:t>&lt;/div&gt;</a:t>
            </a:r>
          </a:p>
          <a:p>
            <a:endParaRPr lang="en-US" sz="2500" dirty="0"/>
          </a:p>
          <a:p>
            <a:r>
              <a:rPr lang="en-US" sz="2500" dirty="0"/>
              <a:t>&lt;/body&gt;</a:t>
            </a:r>
          </a:p>
          <a:p>
            <a:r>
              <a:rPr lang="en-US" sz="2500" dirty="0"/>
              <a:t>&lt;/html&gt;</a:t>
            </a:r>
          </a:p>
          <a:p>
            <a:endParaRPr lang="en-US" sz="2000" dirty="0"/>
          </a:p>
          <a:p>
            <a:pPr marL="0" indent="0">
              <a:buNone/>
            </a:pPr>
            <a:endParaRPr lang="en-US" sz="2000" dirty="0"/>
          </a:p>
        </p:txBody>
      </p:sp>
    </p:spTree>
    <p:extLst>
      <p:ext uri="{BB962C8B-B14F-4D97-AF65-F5344CB8AC3E}">
        <p14:creationId xmlns:p14="http://schemas.microsoft.com/office/powerpoint/2010/main" xmlns="" val="1614930135"/>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638800"/>
          </a:xfrm>
        </p:spPr>
        <p:txBody>
          <a:bodyPr>
            <a:normAutofit fontScale="25000" lnSpcReduction="20000"/>
          </a:bodyPr>
          <a:lstStyle/>
          <a:p>
            <a:r>
              <a:rPr lang="en-US" sz="7400" b="1" dirty="0" err="1"/>
              <a:t>jQuery</a:t>
            </a:r>
            <a:r>
              <a:rPr lang="en-US" sz="7400" b="1" dirty="0"/>
              <a:t> </a:t>
            </a:r>
            <a:r>
              <a:rPr lang="en-US" sz="7400" b="1" dirty="0" err="1"/>
              <a:t>nextAll</a:t>
            </a:r>
            <a:r>
              <a:rPr lang="en-US" sz="7400" b="1" dirty="0"/>
              <a:t>() </a:t>
            </a:r>
            <a:r>
              <a:rPr lang="en-US" sz="7400" b="1" dirty="0" smtClean="0"/>
              <a:t>Method:</a:t>
            </a:r>
          </a:p>
          <a:p>
            <a:r>
              <a:rPr lang="en-US" sz="6200" dirty="0" smtClean="0"/>
              <a:t>The </a:t>
            </a:r>
            <a:r>
              <a:rPr lang="en-US" sz="6200" dirty="0" err="1" smtClean="0"/>
              <a:t>nextAll</a:t>
            </a:r>
            <a:r>
              <a:rPr lang="en-US" sz="6200" dirty="0" smtClean="0"/>
              <a:t>() method returns all next sibling elements of the selected element.</a:t>
            </a:r>
          </a:p>
          <a:p>
            <a:pPr marL="0" indent="0">
              <a:buNone/>
            </a:pPr>
            <a:endParaRPr lang="en-US" sz="3000" dirty="0" smtClean="0"/>
          </a:p>
          <a:p>
            <a:r>
              <a:rPr lang="en-US" sz="4000" dirty="0"/>
              <a:t>&lt;!DOCTYPE html&gt;</a:t>
            </a:r>
          </a:p>
          <a:p>
            <a:r>
              <a:rPr lang="en-US" sz="4000" dirty="0"/>
              <a:t>&lt;html&gt;</a:t>
            </a:r>
          </a:p>
          <a:p>
            <a:r>
              <a:rPr lang="en-US" sz="4000" dirty="0"/>
              <a:t>&lt;head&gt;</a:t>
            </a:r>
          </a:p>
          <a:p>
            <a:r>
              <a:rPr lang="en-US" sz="4000" dirty="0"/>
              <a:t>&lt;style&gt;</a:t>
            </a:r>
          </a:p>
          <a:p>
            <a:r>
              <a:rPr lang="en-US" sz="4000" dirty="0"/>
              <a:t>.siblings * { </a:t>
            </a:r>
          </a:p>
          <a:p>
            <a:r>
              <a:rPr lang="en-US" sz="4000" dirty="0"/>
              <a:t>  display: block;</a:t>
            </a:r>
          </a:p>
          <a:p>
            <a:r>
              <a:rPr lang="en-US" sz="4000" dirty="0"/>
              <a:t>  border: 2px solid </a:t>
            </a:r>
            <a:r>
              <a:rPr lang="en-US" sz="4000" dirty="0" err="1"/>
              <a:t>lightgrey</a:t>
            </a:r>
            <a:r>
              <a:rPr lang="en-US" sz="4000" dirty="0"/>
              <a:t>;</a:t>
            </a:r>
          </a:p>
          <a:p>
            <a:r>
              <a:rPr lang="en-US" sz="4000" dirty="0"/>
              <a:t>  color: </a:t>
            </a:r>
            <a:r>
              <a:rPr lang="en-US" sz="4000" dirty="0" err="1"/>
              <a:t>lightgrey</a:t>
            </a:r>
            <a:r>
              <a:rPr lang="en-US" sz="4000" dirty="0"/>
              <a:t>;</a:t>
            </a:r>
          </a:p>
          <a:p>
            <a:r>
              <a:rPr lang="en-US" sz="4000" dirty="0"/>
              <a:t>  padding: 5px;</a:t>
            </a:r>
          </a:p>
          <a:p>
            <a:r>
              <a:rPr lang="en-US" sz="4000" dirty="0"/>
              <a:t>  margin: 15px;</a:t>
            </a:r>
          </a:p>
          <a:p>
            <a:r>
              <a:rPr lang="en-US" sz="4000" dirty="0"/>
              <a:t>}</a:t>
            </a:r>
          </a:p>
          <a:p>
            <a:r>
              <a:rPr lang="en-US" sz="4000" dirty="0"/>
              <a:t>&lt;/style&gt;</a:t>
            </a:r>
          </a:p>
          <a:p>
            <a:r>
              <a:rPr lang="en-US" sz="4000" dirty="0"/>
              <a:t>&lt;script </a:t>
            </a:r>
            <a:r>
              <a:rPr lang="en-US" sz="4000" dirty="0" err="1"/>
              <a:t>src</a:t>
            </a:r>
            <a:r>
              <a:rPr lang="en-US" sz="4000" dirty="0"/>
              <a:t>="https://ajax.googleapis.com/</a:t>
            </a:r>
            <a:r>
              <a:rPr lang="en-US" sz="4000" dirty="0" err="1"/>
              <a:t>ajax</a:t>
            </a:r>
            <a:r>
              <a:rPr lang="en-US" sz="4000" dirty="0"/>
              <a:t>/libs/</a:t>
            </a:r>
            <a:r>
              <a:rPr lang="en-US" sz="4000" dirty="0" err="1"/>
              <a:t>jquery</a:t>
            </a:r>
            <a:r>
              <a:rPr lang="en-US" sz="4000" dirty="0"/>
              <a:t>/3.5.1/jquery.min.js"&gt;&lt;/script&gt;</a:t>
            </a:r>
          </a:p>
          <a:p>
            <a:r>
              <a:rPr lang="en-US" sz="4000" dirty="0"/>
              <a:t>&lt;script&gt;</a:t>
            </a:r>
          </a:p>
          <a:p>
            <a:r>
              <a:rPr lang="en-US" sz="4000" dirty="0"/>
              <a:t>$(document).ready(function(){</a:t>
            </a:r>
          </a:p>
          <a:p>
            <a:r>
              <a:rPr lang="en-US" sz="4000" dirty="0"/>
              <a:t>  $("h2").</a:t>
            </a:r>
            <a:r>
              <a:rPr lang="en-US" sz="4000" dirty="0" err="1"/>
              <a:t>nextAll</a:t>
            </a:r>
            <a:r>
              <a:rPr lang="en-US" sz="4000" dirty="0"/>
              <a:t>().</a:t>
            </a:r>
            <a:r>
              <a:rPr lang="en-US" sz="4000" dirty="0" err="1"/>
              <a:t>css</a:t>
            </a:r>
            <a:r>
              <a:rPr lang="en-US" sz="4000" dirty="0"/>
              <a:t>({"color": "red", "border": "2px solid red"});</a:t>
            </a:r>
          </a:p>
          <a:p>
            <a:r>
              <a:rPr lang="en-US" sz="4000" dirty="0"/>
              <a:t>});</a:t>
            </a:r>
          </a:p>
          <a:p>
            <a:r>
              <a:rPr lang="en-US" sz="4000" dirty="0"/>
              <a:t>&lt;/script&gt;</a:t>
            </a:r>
          </a:p>
          <a:p>
            <a:r>
              <a:rPr lang="en-US" sz="4000" dirty="0"/>
              <a:t>&lt;/head&gt;</a:t>
            </a:r>
          </a:p>
          <a:p>
            <a:r>
              <a:rPr lang="en-US" sz="4000" dirty="0"/>
              <a:t>&lt;body class="siblings"&gt;</a:t>
            </a:r>
          </a:p>
          <a:p>
            <a:endParaRPr lang="en-US" sz="4000" dirty="0"/>
          </a:p>
          <a:p>
            <a:r>
              <a:rPr lang="en-US" sz="4000" dirty="0"/>
              <a:t>&lt;div&gt;div (parent)</a:t>
            </a:r>
          </a:p>
          <a:p>
            <a:r>
              <a:rPr lang="en-US" sz="4000" dirty="0"/>
              <a:t>  &lt;p&gt;p&lt;/p&gt;</a:t>
            </a:r>
          </a:p>
          <a:p>
            <a:r>
              <a:rPr lang="en-US" sz="4000" dirty="0"/>
              <a:t>  &lt;span&gt;span&lt;/span&gt;</a:t>
            </a:r>
          </a:p>
          <a:p>
            <a:r>
              <a:rPr lang="en-US" sz="4000" dirty="0"/>
              <a:t>  &lt;h2&gt;h2&lt;/h2&gt;</a:t>
            </a:r>
          </a:p>
          <a:p>
            <a:r>
              <a:rPr lang="en-US" sz="4000" dirty="0"/>
              <a:t>  &lt;h3&gt;h3&lt;/h3&gt;</a:t>
            </a:r>
          </a:p>
          <a:p>
            <a:r>
              <a:rPr lang="en-US" sz="4000" dirty="0"/>
              <a:t>  &lt;p&gt;p&lt;/p&gt;</a:t>
            </a:r>
          </a:p>
          <a:p>
            <a:r>
              <a:rPr lang="en-US" sz="4000" dirty="0"/>
              <a:t>&lt;/div&gt;</a:t>
            </a:r>
          </a:p>
          <a:p>
            <a:endParaRPr lang="en-US" sz="4000" dirty="0"/>
          </a:p>
          <a:p>
            <a:r>
              <a:rPr lang="en-US" sz="4000" dirty="0"/>
              <a:t>&lt;/body&gt;</a:t>
            </a:r>
          </a:p>
          <a:p>
            <a:r>
              <a:rPr lang="en-US" sz="4000" dirty="0"/>
              <a:t>&lt;/html&gt;</a:t>
            </a:r>
          </a:p>
          <a:p>
            <a:endParaRPr lang="en-US" sz="3000" dirty="0"/>
          </a:p>
          <a:p>
            <a:pPr marL="0" indent="0">
              <a:buNone/>
            </a:pPr>
            <a:endParaRPr lang="en-US" sz="3000" dirty="0"/>
          </a:p>
        </p:txBody>
      </p:sp>
    </p:spTree>
    <p:extLst>
      <p:ext uri="{BB962C8B-B14F-4D97-AF65-F5344CB8AC3E}">
        <p14:creationId xmlns:p14="http://schemas.microsoft.com/office/powerpoint/2010/main" xmlns="" val="1298118388"/>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09600"/>
            <a:ext cx="8229600" cy="5715000"/>
          </a:xfrm>
        </p:spPr>
        <p:txBody>
          <a:bodyPr>
            <a:normAutofit fontScale="62500" lnSpcReduction="20000"/>
          </a:bodyPr>
          <a:lstStyle/>
          <a:p>
            <a:pPr marL="0" indent="0" algn="ctr">
              <a:buNone/>
            </a:pPr>
            <a:r>
              <a:rPr lang="en-US" b="1" dirty="0" err="1"/>
              <a:t>jQuery</a:t>
            </a:r>
            <a:r>
              <a:rPr lang="en-US" b="1" dirty="0"/>
              <a:t> Traversing - Filtering</a:t>
            </a:r>
          </a:p>
          <a:p>
            <a:pPr marL="0" indent="0">
              <a:buNone/>
            </a:pPr>
            <a:r>
              <a:rPr lang="en-US" b="1" dirty="0"/>
              <a:t>The first(), last(), </a:t>
            </a:r>
            <a:r>
              <a:rPr lang="en-US" b="1" dirty="0" err="1"/>
              <a:t>eq</a:t>
            </a:r>
            <a:r>
              <a:rPr lang="en-US" b="1" dirty="0"/>
              <a:t>(), filter() and not() </a:t>
            </a:r>
            <a:r>
              <a:rPr lang="en-US" b="1" dirty="0" smtClean="0"/>
              <a:t>Methods:</a:t>
            </a:r>
          </a:p>
          <a:p>
            <a:pPr marL="0" indent="0">
              <a:buNone/>
            </a:pPr>
            <a:r>
              <a:rPr lang="en-US" sz="2000" dirty="0" smtClean="0"/>
              <a:t>The most basic filtering methods are first(),last() and </a:t>
            </a:r>
            <a:r>
              <a:rPr lang="en-US" sz="2000" dirty="0" err="1" smtClean="0"/>
              <a:t>eq</a:t>
            </a:r>
            <a:r>
              <a:rPr lang="en-US" sz="2000" dirty="0" smtClean="0"/>
              <a:t>(),which allow we select a specific element based on its position in a group of elements.</a:t>
            </a:r>
          </a:p>
          <a:p>
            <a:pPr marL="0" indent="0">
              <a:buNone/>
            </a:pPr>
            <a:r>
              <a:rPr lang="en-US" sz="3200" b="1" dirty="0" err="1"/>
              <a:t>jQuery</a:t>
            </a:r>
            <a:r>
              <a:rPr lang="en-US" sz="3200" b="1" dirty="0"/>
              <a:t> first() </a:t>
            </a:r>
            <a:r>
              <a:rPr lang="en-US" sz="3200" b="1" dirty="0" smtClean="0"/>
              <a:t>Method:</a:t>
            </a:r>
          </a:p>
          <a:p>
            <a:pPr marL="0" indent="0">
              <a:buNone/>
            </a:pPr>
            <a:r>
              <a:rPr lang="en-US" sz="2000" dirty="0" smtClean="0"/>
              <a:t>The first() method returns the first element of the specified elements.</a:t>
            </a:r>
          </a:p>
          <a:p>
            <a:pPr marL="0" indent="0">
              <a:buNone/>
            </a:pPr>
            <a:r>
              <a:rPr lang="en-US" sz="2000" b="1" dirty="0"/>
              <a:t>&lt;!DOCTYPE html&gt;</a:t>
            </a:r>
          </a:p>
          <a:p>
            <a:pPr marL="0" indent="0">
              <a:buNone/>
            </a:pPr>
            <a:r>
              <a:rPr lang="en-US" sz="2000" b="1" dirty="0"/>
              <a:t>&lt;html&gt;</a:t>
            </a:r>
          </a:p>
          <a:p>
            <a:pPr marL="0" indent="0">
              <a:buNone/>
            </a:pPr>
            <a:r>
              <a:rPr lang="en-US" sz="2000" b="1" dirty="0"/>
              <a:t>&lt;head&gt;</a:t>
            </a:r>
          </a:p>
          <a:p>
            <a:pPr marL="0" indent="0">
              <a:buNone/>
            </a:pPr>
            <a:r>
              <a:rPr lang="en-US" sz="2000" b="1" dirty="0"/>
              <a:t>&lt;script </a:t>
            </a:r>
            <a:r>
              <a:rPr lang="en-US" sz="2000" b="1" dirty="0" err="1"/>
              <a:t>src</a:t>
            </a:r>
            <a:r>
              <a:rPr lang="en-US" sz="2000" b="1" dirty="0"/>
              <a:t>="https://ajax.googleapis.com/</a:t>
            </a:r>
            <a:r>
              <a:rPr lang="en-US" sz="2000" b="1" dirty="0" err="1"/>
              <a:t>ajax</a:t>
            </a:r>
            <a:r>
              <a:rPr lang="en-US" sz="2000" b="1" dirty="0"/>
              <a:t>/libs/</a:t>
            </a:r>
            <a:r>
              <a:rPr lang="en-US" sz="2000" b="1" dirty="0" err="1"/>
              <a:t>jquery</a:t>
            </a:r>
            <a:r>
              <a:rPr lang="en-US" sz="2000" b="1" dirty="0"/>
              <a:t>/3.5.1/jquery.min.js"&gt;&lt;/script&gt;</a:t>
            </a:r>
          </a:p>
          <a:p>
            <a:pPr marL="0" indent="0">
              <a:buNone/>
            </a:pPr>
            <a:r>
              <a:rPr lang="en-US" sz="2000" b="1" dirty="0"/>
              <a:t>&lt;script&gt;</a:t>
            </a:r>
          </a:p>
          <a:p>
            <a:pPr marL="0" indent="0">
              <a:buNone/>
            </a:pPr>
            <a:r>
              <a:rPr lang="en-US" sz="2000" b="1" dirty="0"/>
              <a:t>$(document).ready(function(){</a:t>
            </a:r>
          </a:p>
          <a:p>
            <a:pPr marL="0" indent="0">
              <a:buNone/>
            </a:pPr>
            <a:r>
              <a:rPr lang="en-US" sz="2000" b="1" dirty="0"/>
              <a:t>  $("div").first().</a:t>
            </a:r>
            <a:r>
              <a:rPr lang="en-US" sz="2000" b="1" dirty="0" err="1"/>
              <a:t>css</a:t>
            </a:r>
            <a:r>
              <a:rPr lang="en-US" sz="2000" b="1" dirty="0"/>
              <a:t>("background-color", "yellow");</a:t>
            </a:r>
          </a:p>
          <a:p>
            <a:pPr marL="0" indent="0">
              <a:buNone/>
            </a:pPr>
            <a:r>
              <a:rPr lang="en-US" sz="2000" b="1" dirty="0"/>
              <a:t>});</a:t>
            </a:r>
          </a:p>
          <a:p>
            <a:pPr marL="0" indent="0">
              <a:buNone/>
            </a:pPr>
            <a:r>
              <a:rPr lang="en-US" sz="2000" b="1" dirty="0"/>
              <a:t>&lt;/script&gt;</a:t>
            </a:r>
          </a:p>
          <a:p>
            <a:pPr marL="0" indent="0">
              <a:buNone/>
            </a:pPr>
            <a:r>
              <a:rPr lang="en-US" sz="2000" b="1" dirty="0"/>
              <a:t>&lt;/head&gt;</a:t>
            </a:r>
          </a:p>
          <a:p>
            <a:pPr marL="0" indent="0">
              <a:buNone/>
            </a:pPr>
            <a:r>
              <a:rPr lang="en-US" sz="2000" b="1" dirty="0"/>
              <a:t>&lt;body&gt;</a:t>
            </a:r>
          </a:p>
          <a:p>
            <a:pPr marL="0" indent="0">
              <a:buNone/>
            </a:pPr>
            <a:endParaRPr lang="en-US" sz="2000" b="1" dirty="0"/>
          </a:p>
          <a:p>
            <a:pPr marL="0" indent="0">
              <a:buNone/>
            </a:pPr>
            <a:r>
              <a:rPr lang="en-US" sz="2000" b="1" dirty="0"/>
              <a:t>&lt;h1&gt;Welcome to My Homepage&lt;/h1&gt;</a:t>
            </a:r>
          </a:p>
          <a:p>
            <a:pPr marL="0" indent="0">
              <a:buNone/>
            </a:pPr>
            <a:endParaRPr lang="en-US" sz="2000" b="1" dirty="0"/>
          </a:p>
          <a:p>
            <a:pPr marL="0" indent="0">
              <a:buNone/>
            </a:pPr>
            <a:r>
              <a:rPr lang="en-US" sz="2000" b="1" dirty="0"/>
              <a:t>&lt;p&gt;This is a paragraph.&lt;/p&gt;</a:t>
            </a:r>
          </a:p>
          <a:p>
            <a:pPr marL="0" indent="0">
              <a:buNone/>
            </a:pPr>
            <a:endParaRPr lang="en-US" sz="2000" b="1" dirty="0"/>
          </a:p>
          <a:p>
            <a:pPr marL="0" indent="0">
              <a:buNone/>
            </a:pPr>
            <a:r>
              <a:rPr lang="en-US" sz="2000" b="1" dirty="0"/>
              <a:t>&lt;div style="border: 1px solid black;"&gt;</a:t>
            </a:r>
          </a:p>
          <a:p>
            <a:pPr marL="0" indent="0">
              <a:buNone/>
            </a:pPr>
            <a:r>
              <a:rPr lang="en-US" sz="2000" b="1" dirty="0"/>
              <a:t>  &lt;p&gt;A paragraph in a div.&lt;/p&gt;</a:t>
            </a:r>
          </a:p>
          <a:p>
            <a:pPr marL="0" indent="0">
              <a:buNone/>
            </a:pPr>
            <a:r>
              <a:rPr lang="en-US" sz="2000" b="1" dirty="0"/>
              <a:t>  &lt;p&gt;Another paragraph in a div.&lt;/p&gt;</a:t>
            </a:r>
          </a:p>
          <a:p>
            <a:pPr marL="0" indent="0">
              <a:buNone/>
            </a:pPr>
            <a:r>
              <a:rPr lang="en-US" sz="2000" b="1" dirty="0"/>
              <a:t>&lt;/div&gt;</a:t>
            </a:r>
          </a:p>
          <a:p>
            <a:pPr marL="0" indent="0">
              <a:buNone/>
            </a:pPr>
            <a:r>
              <a:rPr lang="en-US" sz="2000" b="1" dirty="0"/>
              <a:t>&lt;</a:t>
            </a:r>
            <a:r>
              <a:rPr lang="en-US" sz="2000" b="1" dirty="0" err="1"/>
              <a:t>br</a:t>
            </a:r>
            <a:r>
              <a:rPr lang="en-US" sz="2000" b="1" dirty="0"/>
              <a:t>&gt;</a:t>
            </a:r>
          </a:p>
          <a:p>
            <a:pPr marL="0" indent="0">
              <a:buNone/>
            </a:pPr>
            <a:endParaRPr lang="en-US" sz="2000" b="1" dirty="0"/>
          </a:p>
          <a:p>
            <a:pPr marL="0" indent="0">
              <a:buNone/>
            </a:pPr>
            <a:endParaRPr lang="en-US" sz="2000" dirty="0"/>
          </a:p>
          <a:p>
            <a:pPr marL="0" indent="0">
              <a:buNone/>
            </a:pPr>
            <a:endParaRPr lang="en-US" dirty="0"/>
          </a:p>
        </p:txBody>
      </p:sp>
    </p:spTree>
    <p:extLst>
      <p:ext uri="{BB962C8B-B14F-4D97-AF65-F5344CB8AC3E}">
        <p14:creationId xmlns:p14="http://schemas.microsoft.com/office/powerpoint/2010/main" xmlns="" val="1453436630"/>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normAutofit lnSpcReduction="10000"/>
          </a:bodyPr>
          <a:lstStyle/>
          <a:p>
            <a:r>
              <a:rPr lang="en-US" dirty="0"/>
              <a:t>&lt;div style="border: 1px solid black;"&gt;</a:t>
            </a:r>
          </a:p>
          <a:p>
            <a:r>
              <a:rPr lang="en-US" dirty="0"/>
              <a:t>  &lt;p&gt;A paragraph in another div.&lt;/p&gt;</a:t>
            </a:r>
          </a:p>
          <a:p>
            <a:r>
              <a:rPr lang="en-US" dirty="0"/>
              <a:t>  &lt;p&gt;Another paragraph in another div.&lt;/p&gt;</a:t>
            </a:r>
          </a:p>
          <a:p>
            <a:r>
              <a:rPr lang="en-US" dirty="0"/>
              <a:t>&lt;/div&gt;</a:t>
            </a:r>
          </a:p>
          <a:p>
            <a:r>
              <a:rPr lang="en-US" dirty="0"/>
              <a:t>&lt;</a:t>
            </a:r>
            <a:r>
              <a:rPr lang="en-US" dirty="0" err="1"/>
              <a:t>br</a:t>
            </a:r>
            <a:r>
              <a:rPr lang="en-US" dirty="0"/>
              <a:t>&gt;</a:t>
            </a:r>
          </a:p>
          <a:p>
            <a:endParaRPr lang="en-US" dirty="0"/>
          </a:p>
          <a:p>
            <a:r>
              <a:rPr lang="en-US" dirty="0"/>
              <a:t>&lt;div style="border: 1px solid black;"&gt;</a:t>
            </a:r>
          </a:p>
          <a:p>
            <a:r>
              <a:rPr lang="en-US" dirty="0"/>
              <a:t>  &lt;p&gt;A paragraph in another div.&lt;/p&gt;</a:t>
            </a:r>
          </a:p>
          <a:p>
            <a:r>
              <a:rPr lang="en-US" dirty="0"/>
              <a:t>  &lt;p&gt;Another paragraph in another div.&lt;/p&gt;</a:t>
            </a:r>
          </a:p>
          <a:p>
            <a:r>
              <a:rPr lang="en-US" dirty="0"/>
              <a:t>&lt;/div</a:t>
            </a:r>
            <a:r>
              <a:rPr lang="en-US" dirty="0" smtClean="0"/>
              <a:t>&gt;</a:t>
            </a:r>
            <a:endParaRPr lang="en-US" dirty="0"/>
          </a:p>
          <a:p>
            <a:r>
              <a:rPr lang="en-US" dirty="0"/>
              <a:t>&lt;/body&gt;</a:t>
            </a:r>
          </a:p>
          <a:p>
            <a:r>
              <a:rPr lang="en-US" dirty="0"/>
              <a:t>&lt;/html&gt;</a:t>
            </a:r>
          </a:p>
          <a:p>
            <a:endParaRPr lang="en-US" dirty="0"/>
          </a:p>
        </p:txBody>
      </p:sp>
    </p:spTree>
    <p:extLst>
      <p:ext uri="{BB962C8B-B14F-4D97-AF65-F5344CB8AC3E}">
        <p14:creationId xmlns:p14="http://schemas.microsoft.com/office/powerpoint/2010/main" xmlns="" val="399750744"/>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0"/>
            <a:ext cx="8229600" cy="5410200"/>
          </a:xfrm>
        </p:spPr>
        <p:txBody>
          <a:bodyPr>
            <a:normAutofit fontScale="47500" lnSpcReduction="20000"/>
          </a:bodyPr>
          <a:lstStyle/>
          <a:p>
            <a:r>
              <a:rPr lang="en-US" sz="5100" b="1" dirty="0" err="1"/>
              <a:t>jQuery</a:t>
            </a:r>
            <a:r>
              <a:rPr lang="en-US" sz="5100" b="1" dirty="0"/>
              <a:t> last() </a:t>
            </a:r>
            <a:r>
              <a:rPr lang="en-US" sz="5100" b="1" dirty="0" smtClean="0"/>
              <a:t>Method: </a:t>
            </a:r>
          </a:p>
          <a:p>
            <a:r>
              <a:rPr lang="en-US" sz="4400" dirty="0" smtClean="0"/>
              <a:t>The last() method returns the last element of the specified elements.</a:t>
            </a:r>
          </a:p>
          <a:p>
            <a:r>
              <a:rPr lang="en-US" b="1" dirty="0"/>
              <a:t>&lt;!DOCTYPE html&gt;</a:t>
            </a:r>
          </a:p>
          <a:p>
            <a:r>
              <a:rPr lang="en-US" b="1" dirty="0"/>
              <a:t>&lt;html&gt;</a:t>
            </a:r>
          </a:p>
          <a:p>
            <a:r>
              <a:rPr lang="en-US" b="1" dirty="0"/>
              <a:t>&lt;head&gt;</a:t>
            </a:r>
          </a:p>
          <a:p>
            <a:r>
              <a:rPr lang="en-US" b="1" dirty="0"/>
              <a:t>&lt;script </a:t>
            </a:r>
            <a:r>
              <a:rPr lang="en-US" b="1" dirty="0" err="1"/>
              <a:t>src</a:t>
            </a:r>
            <a:r>
              <a:rPr lang="en-US" b="1" dirty="0"/>
              <a:t>="https://ajax.googleapis.com/</a:t>
            </a:r>
            <a:r>
              <a:rPr lang="en-US" b="1" dirty="0" err="1"/>
              <a:t>ajax</a:t>
            </a:r>
            <a:r>
              <a:rPr lang="en-US" b="1" dirty="0"/>
              <a:t>/libs/</a:t>
            </a:r>
            <a:r>
              <a:rPr lang="en-US" b="1" dirty="0" err="1"/>
              <a:t>jquery</a:t>
            </a:r>
            <a:r>
              <a:rPr lang="en-US" b="1" dirty="0"/>
              <a:t>/3.5.1/jquery.min.js"&gt;&lt;/script&gt;</a:t>
            </a:r>
          </a:p>
          <a:p>
            <a:r>
              <a:rPr lang="en-US" b="1" dirty="0"/>
              <a:t>&lt;script&gt;</a:t>
            </a:r>
          </a:p>
          <a:p>
            <a:r>
              <a:rPr lang="en-US" b="1" dirty="0"/>
              <a:t>$(document).ready(function(){</a:t>
            </a:r>
          </a:p>
          <a:p>
            <a:r>
              <a:rPr lang="en-US" b="1" dirty="0"/>
              <a:t>  $("div").last().</a:t>
            </a:r>
            <a:r>
              <a:rPr lang="en-US" b="1" dirty="0" err="1"/>
              <a:t>css</a:t>
            </a:r>
            <a:r>
              <a:rPr lang="en-US" b="1" dirty="0"/>
              <a:t>("background-color", "yellow");</a:t>
            </a:r>
          </a:p>
          <a:p>
            <a:r>
              <a:rPr lang="en-US" b="1" dirty="0"/>
              <a:t>});</a:t>
            </a:r>
          </a:p>
          <a:p>
            <a:r>
              <a:rPr lang="en-US" b="1" dirty="0"/>
              <a:t>&lt;/script&gt;</a:t>
            </a:r>
          </a:p>
          <a:p>
            <a:r>
              <a:rPr lang="en-US" b="1" dirty="0"/>
              <a:t>&lt;/head&gt;</a:t>
            </a:r>
          </a:p>
          <a:p>
            <a:r>
              <a:rPr lang="en-US" b="1" dirty="0"/>
              <a:t>&lt;body&gt;</a:t>
            </a:r>
          </a:p>
          <a:p>
            <a:endParaRPr lang="en-US" b="1" dirty="0"/>
          </a:p>
          <a:p>
            <a:r>
              <a:rPr lang="en-US" b="1" dirty="0"/>
              <a:t>&lt;h1&gt;Welcome to My Homepage&lt;/h1&gt;</a:t>
            </a:r>
          </a:p>
          <a:p>
            <a:endParaRPr lang="en-US" b="1" dirty="0"/>
          </a:p>
          <a:p>
            <a:r>
              <a:rPr lang="en-US" b="1" dirty="0"/>
              <a:t>&lt;p&gt;This is a paragraph.&lt;/p&gt;</a:t>
            </a:r>
          </a:p>
          <a:p>
            <a:endParaRPr lang="en-US" b="1" dirty="0"/>
          </a:p>
          <a:p>
            <a:r>
              <a:rPr lang="en-US" b="1" dirty="0"/>
              <a:t>&lt;div style="border: 1px solid black;"&gt;</a:t>
            </a:r>
          </a:p>
          <a:p>
            <a:r>
              <a:rPr lang="en-US" b="1" dirty="0"/>
              <a:t>  &lt;p&gt;A paragraph in a div.&lt;/p&gt;</a:t>
            </a:r>
          </a:p>
          <a:p>
            <a:r>
              <a:rPr lang="en-US" b="1" dirty="0"/>
              <a:t>  &lt;p&gt;Another paragraph in a div.&lt;/p&gt;</a:t>
            </a:r>
          </a:p>
          <a:p>
            <a:r>
              <a:rPr lang="en-US" b="1" dirty="0"/>
              <a:t>&lt;/div&gt;</a:t>
            </a:r>
          </a:p>
          <a:p>
            <a:r>
              <a:rPr lang="en-US" b="1" dirty="0"/>
              <a:t>&lt;</a:t>
            </a:r>
            <a:r>
              <a:rPr lang="en-US" b="1" dirty="0" err="1"/>
              <a:t>br</a:t>
            </a:r>
            <a:r>
              <a:rPr lang="en-US" b="1" dirty="0"/>
              <a:t>&gt;</a:t>
            </a:r>
          </a:p>
          <a:p>
            <a:endParaRPr lang="en-US" b="1" dirty="0"/>
          </a:p>
          <a:p>
            <a:pPr marL="0" indent="0">
              <a:buNone/>
            </a:pPr>
            <a:endParaRPr lang="en-US" dirty="0"/>
          </a:p>
        </p:txBody>
      </p:sp>
    </p:spTree>
    <p:extLst>
      <p:ext uri="{BB962C8B-B14F-4D97-AF65-F5344CB8AC3E}">
        <p14:creationId xmlns:p14="http://schemas.microsoft.com/office/powerpoint/2010/main" xmlns="" val="133832468"/>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684520"/>
          </a:xfrm>
        </p:spPr>
        <p:txBody>
          <a:bodyPr>
            <a:normAutofit lnSpcReduction="10000"/>
          </a:bodyPr>
          <a:lstStyle/>
          <a:p>
            <a:r>
              <a:rPr lang="en-US" dirty="0"/>
              <a:t>&lt;div style="border: 1px solid black;"&gt;</a:t>
            </a:r>
          </a:p>
          <a:p>
            <a:r>
              <a:rPr lang="en-US" dirty="0"/>
              <a:t>  &lt;p&gt;A paragraph in another div.&lt;/p&gt;</a:t>
            </a:r>
          </a:p>
          <a:p>
            <a:r>
              <a:rPr lang="en-US" dirty="0"/>
              <a:t>  &lt;p&gt;Another paragraph in another div.&lt;/p&gt;</a:t>
            </a:r>
          </a:p>
          <a:p>
            <a:r>
              <a:rPr lang="en-US" dirty="0"/>
              <a:t>&lt;/div&gt;</a:t>
            </a:r>
          </a:p>
          <a:p>
            <a:r>
              <a:rPr lang="en-US" dirty="0"/>
              <a:t>&lt;</a:t>
            </a:r>
            <a:r>
              <a:rPr lang="en-US" dirty="0" err="1"/>
              <a:t>br</a:t>
            </a:r>
            <a:r>
              <a:rPr lang="en-US" dirty="0"/>
              <a:t>&gt;</a:t>
            </a:r>
          </a:p>
          <a:p>
            <a:endParaRPr lang="en-US" dirty="0"/>
          </a:p>
          <a:p>
            <a:r>
              <a:rPr lang="en-US" dirty="0"/>
              <a:t>&lt;div style="border: 1px solid black;"&gt;</a:t>
            </a:r>
          </a:p>
          <a:p>
            <a:r>
              <a:rPr lang="en-US" dirty="0"/>
              <a:t>  &lt;p&gt;A paragraph in another div.&lt;/p&gt;</a:t>
            </a:r>
          </a:p>
          <a:p>
            <a:r>
              <a:rPr lang="en-US" dirty="0"/>
              <a:t>  &lt;p&gt;Another paragraph in another div.&lt;/p&gt;</a:t>
            </a:r>
          </a:p>
          <a:p>
            <a:r>
              <a:rPr lang="en-US" dirty="0"/>
              <a:t>&lt;/div&gt;</a:t>
            </a:r>
          </a:p>
          <a:p>
            <a:endParaRPr lang="en-US" dirty="0"/>
          </a:p>
          <a:p>
            <a:r>
              <a:rPr lang="en-US" dirty="0"/>
              <a:t>&lt;/body&gt;</a:t>
            </a:r>
          </a:p>
          <a:p>
            <a:r>
              <a:rPr lang="en-US" dirty="0"/>
              <a:t>&lt;/html&gt;</a:t>
            </a:r>
          </a:p>
          <a:p>
            <a:endParaRPr lang="en-US" dirty="0"/>
          </a:p>
        </p:txBody>
      </p:sp>
    </p:spTree>
    <p:extLst>
      <p:ext uri="{BB962C8B-B14F-4D97-AF65-F5344CB8AC3E}">
        <p14:creationId xmlns:p14="http://schemas.microsoft.com/office/powerpoint/2010/main" xmlns="" val="23197427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normAutofit fontScale="32500" lnSpcReduction="20000"/>
          </a:bodyPr>
          <a:lstStyle/>
          <a:p>
            <a:pPr>
              <a:buNone/>
            </a:pPr>
            <a:r>
              <a:rPr lang="en-US" sz="5600" dirty="0" smtClean="0">
                <a:latin typeface="Times New Roman" pitchFamily="18" charset="0"/>
                <a:cs typeface="Times New Roman" pitchFamily="18" charset="0"/>
              </a:rPr>
              <a:t>&lt;!DOCTYPE html&gt;</a:t>
            </a:r>
          </a:p>
          <a:p>
            <a:pPr>
              <a:buNone/>
            </a:pPr>
            <a:r>
              <a:rPr lang="en-US" sz="5600" dirty="0" smtClean="0">
                <a:latin typeface="Times New Roman" pitchFamily="18" charset="0"/>
                <a:cs typeface="Times New Roman" pitchFamily="18" charset="0"/>
              </a:rPr>
              <a:t>&lt;html&gt;</a:t>
            </a:r>
          </a:p>
          <a:p>
            <a:pPr>
              <a:buNone/>
            </a:pPr>
            <a:r>
              <a:rPr lang="en-US" sz="5600" dirty="0" smtClean="0">
                <a:latin typeface="Times New Roman" pitchFamily="18" charset="0"/>
                <a:cs typeface="Times New Roman" pitchFamily="18" charset="0"/>
              </a:rPr>
              <a:t>&lt;body&gt;</a:t>
            </a:r>
          </a:p>
          <a:p>
            <a:endParaRPr lang="en-US" sz="5600" dirty="0" smtClean="0">
              <a:latin typeface="Times New Roman" pitchFamily="18" charset="0"/>
              <a:cs typeface="Times New Roman" pitchFamily="18" charset="0"/>
            </a:endParaRPr>
          </a:p>
          <a:p>
            <a:pPr>
              <a:buNone/>
            </a:pPr>
            <a:r>
              <a:rPr lang="en-US" sz="5600" dirty="0" smtClean="0">
                <a:latin typeface="Times New Roman" pitchFamily="18" charset="0"/>
                <a:cs typeface="Times New Roman" pitchFamily="18" charset="0"/>
              </a:rPr>
              <a:t>&lt;h2&gt;JavaScript Statements&lt;/h2&gt;</a:t>
            </a:r>
          </a:p>
          <a:p>
            <a:endParaRPr lang="en-US" sz="5600" dirty="0" smtClean="0">
              <a:latin typeface="Times New Roman" pitchFamily="18" charset="0"/>
              <a:cs typeface="Times New Roman" pitchFamily="18" charset="0"/>
            </a:endParaRPr>
          </a:p>
          <a:p>
            <a:pPr>
              <a:buNone/>
            </a:pPr>
            <a:r>
              <a:rPr lang="en-US" sz="5600" dirty="0" smtClean="0">
                <a:latin typeface="Times New Roman" pitchFamily="18" charset="0"/>
                <a:cs typeface="Times New Roman" pitchFamily="18" charset="0"/>
              </a:rPr>
              <a:t>&lt;p&gt;</a:t>
            </a:r>
          </a:p>
          <a:p>
            <a:pPr>
              <a:buNone/>
            </a:pPr>
            <a:r>
              <a:rPr lang="en-US" sz="5600" dirty="0" smtClean="0">
                <a:latin typeface="Times New Roman" pitchFamily="18" charset="0"/>
                <a:cs typeface="Times New Roman" pitchFamily="18" charset="0"/>
              </a:rPr>
              <a:t>The best place to break a code line is after an operator or a comma.</a:t>
            </a:r>
          </a:p>
          <a:p>
            <a:pPr>
              <a:buNone/>
            </a:pPr>
            <a:r>
              <a:rPr lang="en-US" sz="5600" dirty="0" smtClean="0">
                <a:latin typeface="Times New Roman" pitchFamily="18" charset="0"/>
                <a:cs typeface="Times New Roman" pitchFamily="18" charset="0"/>
              </a:rPr>
              <a:t>&lt;/p&gt;</a:t>
            </a:r>
          </a:p>
          <a:p>
            <a:endParaRPr lang="en-US" sz="5600" dirty="0" smtClean="0">
              <a:latin typeface="Times New Roman" pitchFamily="18" charset="0"/>
              <a:cs typeface="Times New Roman" pitchFamily="18" charset="0"/>
            </a:endParaRPr>
          </a:p>
          <a:p>
            <a:pPr>
              <a:buNone/>
            </a:pPr>
            <a:r>
              <a:rPr lang="en-US" sz="5600" dirty="0" smtClean="0">
                <a:latin typeface="Times New Roman" pitchFamily="18" charset="0"/>
                <a:cs typeface="Times New Roman" pitchFamily="18" charset="0"/>
              </a:rPr>
              <a:t>&lt;p id="demo"&gt;&lt;/p&gt;</a:t>
            </a:r>
          </a:p>
          <a:p>
            <a:endParaRPr lang="en-US" sz="5600" dirty="0" smtClean="0">
              <a:latin typeface="Times New Roman" pitchFamily="18" charset="0"/>
              <a:cs typeface="Times New Roman" pitchFamily="18" charset="0"/>
            </a:endParaRPr>
          </a:p>
          <a:p>
            <a:pPr>
              <a:buNone/>
            </a:pPr>
            <a:r>
              <a:rPr lang="en-US" sz="5600" dirty="0" smtClean="0">
                <a:latin typeface="Times New Roman" pitchFamily="18" charset="0"/>
                <a:cs typeface="Times New Roman" pitchFamily="18" charset="0"/>
              </a:rPr>
              <a:t>&lt;script&gt;</a:t>
            </a:r>
          </a:p>
          <a:p>
            <a:pPr>
              <a:buNone/>
            </a:pPr>
            <a:r>
              <a:rPr lang="en-US" sz="5600" dirty="0" err="1" smtClean="0">
                <a:latin typeface="Times New Roman" pitchFamily="18" charset="0"/>
                <a:cs typeface="Times New Roman" pitchFamily="18" charset="0"/>
              </a:rPr>
              <a:t>document.getElementById</a:t>
            </a:r>
            <a:r>
              <a:rPr lang="en-US" sz="5600" dirty="0" smtClean="0">
                <a:latin typeface="Times New Roman" pitchFamily="18" charset="0"/>
                <a:cs typeface="Times New Roman" pitchFamily="18" charset="0"/>
              </a:rPr>
              <a:t>("demo").</a:t>
            </a:r>
            <a:r>
              <a:rPr lang="en-US" sz="5600" dirty="0" err="1" smtClean="0">
                <a:latin typeface="Times New Roman" pitchFamily="18" charset="0"/>
                <a:cs typeface="Times New Roman" pitchFamily="18" charset="0"/>
              </a:rPr>
              <a:t>innerHTML</a:t>
            </a:r>
            <a:r>
              <a:rPr lang="en-US" sz="5600" dirty="0" smtClean="0">
                <a:latin typeface="Times New Roman" pitchFamily="18" charset="0"/>
                <a:cs typeface="Times New Roman" pitchFamily="18" charset="0"/>
              </a:rPr>
              <a:t> =</a:t>
            </a:r>
          </a:p>
          <a:p>
            <a:pPr>
              <a:buNone/>
            </a:pPr>
            <a:r>
              <a:rPr lang="en-US" sz="5600" dirty="0" smtClean="0">
                <a:latin typeface="Times New Roman" pitchFamily="18" charset="0"/>
                <a:cs typeface="Times New Roman" pitchFamily="18" charset="0"/>
              </a:rPr>
              <a:t>"Hello world !";</a:t>
            </a:r>
          </a:p>
          <a:p>
            <a:pPr>
              <a:buNone/>
            </a:pPr>
            <a:r>
              <a:rPr lang="en-US" sz="5600" dirty="0" smtClean="0">
                <a:latin typeface="Times New Roman" pitchFamily="18" charset="0"/>
                <a:cs typeface="Times New Roman" pitchFamily="18" charset="0"/>
              </a:rPr>
              <a:t>&lt;/script&gt;</a:t>
            </a:r>
          </a:p>
          <a:p>
            <a:endParaRPr lang="en-US" sz="5600" dirty="0" smtClean="0">
              <a:latin typeface="Times New Roman" pitchFamily="18" charset="0"/>
              <a:cs typeface="Times New Roman" pitchFamily="18" charset="0"/>
            </a:endParaRPr>
          </a:p>
          <a:p>
            <a:pPr>
              <a:buNone/>
            </a:pPr>
            <a:r>
              <a:rPr lang="en-US" sz="5600" dirty="0" smtClean="0">
                <a:latin typeface="Times New Roman" pitchFamily="18" charset="0"/>
                <a:cs typeface="Times New Roman" pitchFamily="18" charset="0"/>
              </a:rPr>
              <a:t>&lt;/body&gt;</a:t>
            </a:r>
          </a:p>
          <a:p>
            <a:pPr>
              <a:buNone/>
            </a:pPr>
            <a:r>
              <a:rPr lang="en-US" sz="5600" dirty="0" smtClean="0">
                <a:latin typeface="Times New Roman" pitchFamily="18" charset="0"/>
                <a:cs typeface="Times New Roman" pitchFamily="18" charset="0"/>
              </a:rPr>
              <a:t>&lt;/html&gt;</a:t>
            </a:r>
          </a:p>
          <a:p>
            <a:endParaRPr lang="en-US" sz="5600" dirty="0" smtClean="0">
              <a:latin typeface="Times New Roman" pitchFamily="18" charset="0"/>
              <a:cs typeface="Times New Roman" pitchFamily="18" charset="0"/>
            </a:endParaRPr>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228600" y="762000"/>
            <a:ext cx="8229600" cy="5562600"/>
          </a:xfrm>
        </p:spPr>
        <p:txBody>
          <a:bodyPr>
            <a:normAutofit fontScale="62500" lnSpcReduction="20000"/>
          </a:bodyPr>
          <a:lstStyle/>
          <a:p>
            <a:r>
              <a:rPr lang="en-US" sz="3400" b="1" dirty="0" err="1"/>
              <a:t>jQuery</a:t>
            </a:r>
            <a:r>
              <a:rPr lang="en-US" sz="3400" b="1" dirty="0"/>
              <a:t> </a:t>
            </a:r>
            <a:r>
              <a:rPr lang="en-US" sz="3400" b="1" dirty="0" err="1"/>
              <a:t>eq</a:t>
            </a:r>
            <a:r>
              <a:rPr lang="en-US" sz="3400" b="1" dirty="0"/>
              <a:t>() </a:t>
            </a:r>
            <a:r>
              <a:rPr lang="en-US" sz="3400" b="1" dirty="0" smtClean="0"/>
              <a:t>method:</a:t>
            </a:r>
          </a:p>
          <a:p>
            <a:r>
              <a:rPr lang="en-US" sz="2900" dirty="0" smtClean="0"/>
              <a:t>The </a:t>
            </a:r>
            <a:r>
              <a:rPr lang="en-US" sz="2900" dirty="0" err="1" smtClean="0"/>
              <a:t>eq</a:t>
            </a:r>
            <a:r>
              <a:rPr lang="en-US" sz="2900" dirty="0" smtClean="0"/>
              <a:t>() method returns an element with a specific index number  of the selected elements.</a:t>
            </a:r>
          </a:p>
          <a:p>
            <a:endParaRPr lang="en-US" sz="2000" dirty="0" smtClean="0"/>
          </a:p>
          <a:p>
            <a:r>
              <a:rPr lang="en-US" sz="2000" dirty="0" smtClean="0"/>
              <a:t>&lt;!</a:t>
            </a:r>
            <a:r>
              <a:rPr lang="en-US" sz="2000" dirty="0"/>
              <a:t>DOCTYPE html&gt;</a:t>
            </a:r>
          </a:p>
          <a:p>
            <a:r>
              <a:rPr lang="en-US" sz="2000" dirty="0"/>
              <a:t>&lt;html&gt;</a:t>
            </a:r>
          </a:p>
          <a:p>
            <a:r>
              <a:rPr lang="en-US" sz="2000" dirty="0"/>
              <a:t>&lt;head&gt;</a:t>
            </a:r>
          </a:p>
          <a:p>
            <a:r>
              <a:rPr lang="en-US" sz="2000" dirty="0"/>
              <a:t>&lt;script </a:t>
            </a:r>
            <a:r>
              <a:rPr lang="en-US" sz="2000" dirty="0" err="1"/>
              <a:t>src</a:t>
            </a:r>
            <a:r>
              <a:rPr lang="en-US" sz="2000" dirty="0"/>
              <a:t>="https://ajax.googleapis.com/</a:t>
            </a:r>
            <a:r>
              <a:rPr lang="en-US" sz="2000" dirty="0" err="1"/>
              <a:t>ajax</a:t>
            </a:r>
            <a:r>
              <a:rPr lang="en-US" sz="2000" dirty="0"/>
              <a:t>/libs/</a:t>
            </a:r>
            <a:r>
              <a:rPr lang="en-US" sz="2000" dirty="0" err="1"/>
              <a:t>jquery</a:t>
            </a:r>
            <a:r>
              <a:rPr lang="en-US" sz="2000" dirty="0"/>
              <a:t>/3.5.1/jquery.min.js"&gt;&lt;/script&gt;</a:t>
            </a:r>
          </a:p>
          <a:p>
            <a:r>
              <a:rPr lang="en-US" sz="2000" dirty="0"/>
              <a:t>&lt;script&gt;</a:t>
            </a:r>
          </a:p>
          <a:p>
            <a:r>
              <a:rPr lang="en-US" sz="2000" dirty="0"/>
              <a:t>$(document).ready(function(){</a:t>
            </a:r>
          </a:p>
          <a:p>
            <a:r>
              <a:rPr lang="en-US" sz="2000" dirty="0"/>
              <a:t>  $("p").</a:t>
            </a:r>
            <a:r>
              <a:rPr lang="en-US" sz="2000" dirty="0" err="1"/>
              <a:t>eq</a:t>
            </a:r>
            <a:r>
              <a:rPr lang="en-US" sz="2000" dirty="0"/>
              <a:t>(1).</a:t>
            </a:r>
            <a:r>
              <a:rPr lang="en-US" sz="2000" dirty="0" err="1"/>
              <a:t>css</a:t>
            </a:r>
            <a:r>
              <a:rPr lang="en-US" sz="2000" dirty="0"/>
              <a:t>("background-color", "yellow");</a:t>
            </a:r>
          </a:p>
          <a:p>
            <a:r>
              <a:rPr lang="en-US" sz="2000" dirty="0"/>
              <a:t>});</a:t>
            </a:r>
          </a:p>
          <a:p>
            <a:r>
              <a:rPr lang="en-US" sz="2000" dirty="0"/>
              <a:t>&lt;/script&gt;</a:t>
            </a:r>
          </a:p>
          <a:p>
            <a:r>
              <a:rPr lang="en-US" sz="2000" dirty="0"/>
              <a:t>&lt;/head&gt;</a:t>
            </a:r>
          </a:p>
          <a:p>
            <a:r>
              <a:rPr lang="en-US" sz="2000" dirty="0"/>
              <a:t>&lt;body&gt;</a:t>
            </a:r>
          </a:p>
          <a:p>
            <a:endParaRPr lang="en-US" sz="2000" dirty="0"/>
          </a:p>
          <a:p>
            <a:r>
              <a:rPr lang="en-US" sz="2000" dirty="0"/>
              <a:t>&lt;h1&gt;Welcome to My Homepage&lt;/h1&gt;</a:t>
            </a:r>
          </a:p>
          <a:p>
            <a:endParaRPr lang="en-US" sz="2000" dirty="0"/>
          </a:p>
          <a:p>
            <a:r>
              <a:rPr lang="en-US" sz="2000" dirty="0"/>
              <a:t>&lt;p&gt;My name is Donald (index 0).&lt;/p&gt;</a:t>
            </a:r>
          </a:p>
          <a:p>
            <a:r>
              <a:rPr lang="en-US" sz="2000" dirty="0"/>
              <a:t>&lt;p&gt;Donald Duck (index 1).&lt;/p&gt;</a:t>
            </a:r>
          </a:p>
          <a:p>
            <a:r>
              <a:rPr lang="en-US" sz="2000" dirty="0"/>
              <a:t>&lt;p&gt;I live in </a:t>
            </a:r>
            <a:r>
              <a:rPr lang="en-US" sz="2000" dirty="0" err="1"/>
              <a:t>Duckburg</a:t>
            </a:r>
            <a:r>
              <a:rPr lang="en-US" sz="2000" dirty="0"/>
              <a:t> (index 2).&lt;/p&gt;</a:t>
            </a:r>
          </a:p>
          <a:p>
            <a:r>
              <a:rPr lang="en-US" sz="2000" dirty="0"/>
              <a:t>&lt;p&gt;My best friend is Mickey (index 3).&lt;/p&gt;</a:t>
            </a:r>
          </a:p>
          <a:p>
            <a:endParaRPr lang="en-US" sz="2000" dirty="0"/>
          </a:p>
          <a:p>
            <a:r>
              <a:rPr lang="en-US" sz="2000" dirty="0"/>
              <a:t>&lt;/body&gt;</a:t>
            </a:r>
          </a:p>
          <a:p>
            <a:r>
              <a:rPr lang="en-US" sz="2000" dirty="0"/>
              <a:t>&lt;/html&gt;</a:t>
            </a:r>
          </a:p>
          <a:p>
            <a:endParaRPr lang="en-US" sz="2000" dirty="0" smtClean="0"/>
          </a:p>
          <a:p>
            <a:endParaRPr lang="en-US" sz="2000" dirty="0"/>
          </a:p>
          <a:p>
            <a:pPr marL="0" indent="0">
              <a:buNone/>
            </a:pPr>
            <a:endParaRPr lang="en-US" dirty="0"/>
          </a:p>
        </p:txBody>
      </p:sp>
    </p:spTree>
    <p:extLst>
      <p:ext uri="{BB962C8B-B14F-4D97-AF65-F5344CB8AC3E}">
        <p14:creationId xmlns:p14="http://schemas.microsoft.com/office/powerpoint/2010/main" xmlns="" val="3962852271"/>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638800"/>
          </a:xfrm>
        </p:spPr>
        <p:txBody>
          <a:bodyPr>
            <a:normAutofit fontScale="47500" lnSpcReduction="20000"/>
          </a:bodyPr>
          <a:lstStyle/>
          <a:p>
            <a:r>
              <a:rPr lang="en-US" sz="4400" b="1" dirty="0" err="1"/>
              <a:t>jQuery</a:t>
            </a:r>
            <a:r>
              <a:rPr lang="en-US" sz="4400" b="1" dirty="0"/>
              <a:t> filter() </a:t>
            </a:r>
            <a:r>
              <a:rPr lang="en-US" sz="4400" b="1" dirty="0" smtClean="0"/>
              <a:t>Method:</a:t>
            </a:r>
          </a:p>
          <a:p>
            <a:endParaRPr lang="en-US" sz="3600" dirty="0" smtClean="0"/>
          </a:p>
          <a:p>
            <a:r>
              <a:rPr lang="en-US" sz="3600" dirty="0" smtClean="0"/>
              <a:t>The filter() method lets we specify a </a:t>
            </a:r>
            <a:r>
              <a:rPr lang="en-US" sz="3600" dirty="0" err="1" smtClean="0"/>
              <a:t>criteria.Elements</a:t>
            </a:r>
            <a:r>
              <a:rPr lang="en-US" sz="3600" dirty="0" smtClean="0"/>
              <a:t> that do not match the criteria are removed from the </a:t>
            </a:r>
            <a:r>
              <a:rPr lang="en-US" sz="3600" dirty="0" err="1" smtClean="0"/>
              <a:t>selection,and</a:t>
            </a:r>
            <a:r>
              <a:rPr lang="en-US" sz="3600" dirty="0" smtClean="0"/>
              <a:t> those that match will be returned.</a:t>
            </a:r>
            <a:endParaRPr lang="en-US" sz="3600" dirty="0"/>
          </a:p>
          <a:p>
            <a:pPr marL="0" indent="0">
              <a:buNone/>
            </a:pPr>
            <a:endParaRPr lang="en-US" dirty="0" smtClean="0"/>
          </a:p>
          <a:p>
            <a:pPr marL="0" indent="0">
              <a:buNone/>
            </a:pPr>
            <a:endParaRPr lang="en-US" dirty="0"/>
          </a:p>
          <a:p>
            <a:pPr marL="0" indent="0">
              <a:buNone/>
            </a:pPr>
            <a:r>
              <a:rPr lang="en-US" dirty="0" smtClean="0"/>
              <a:t>&lt;!</a:t>
            </a:r>
            <a:r>
              <a:rPr lang="en-US" dirty="0"/>
              <a:t>DOCTYPE html&gt;</a:t>
            </a:r>
          </a:p>
          <a:p>
            <a:pPr marL="0" indent="0">
              <a:buNone/>
            </a:pPr>
            <a:r>
              <a:rPr lang="en-US" dirty="0"/>
              <a:t>&lt;html&gt;</a:t>
            </a:r>
          </a:p>
          <a:p>
            <a:pPr marL="0" indent="0">
              <a:buNone/>
            </a:pPr>
            <a:r>
              <a:rPr lang="en-US" dirty="0"/>
              <a:t>&lt;head&gt;</a:t>
            </a:r>
          </a:p>
          <a:p>
            <a:pPr marL="0" indent="0">
              <a:buNone/>
            </a:pPr>
            <a:r>
              <a:rPr lang="en-US" dirty="0"/>
              <a:t>&lt;script </a:t>
            </a:r>
            <a:r>
              <a:rPr lang="en-US" dirty="0" err="1"/>
              <a:t>src</a:t>
            </a:r>
            <a:r>
              <a:rPr lang="en-US" dirty="0"/>
              <a:t>="https://ajax.googleapis.com/</a:t>
            </a:r>
            <a:r>
              <a:rPr lang="en-US" dirty="0" err="1"/>
              <a:t>ajax</a:t>
            </a:r>
            <a:r>
              <a:rPr lang="en-US" dirty="0"/>
              <a:t>/libs/</a:t>
            </a:r>
            <a:r>
              <a:rPr lang="en-US" dirty="0" err="1"/>
              <a:t>jquery</a:t>
            </a:r>
            <a:r>
              <a:rPr lang="en-US" dirty="0"/>
              <a:t>/3.5.1/jquery.min.js"&gt;&lt;/script&gt;</a:t>
            </a:r>
          </a:p>
          <a:p>
            <a:pPr marL="0" indent="0">
              <a:buNone/>
            </a:pPr>
            <a:r>
              <a:rPr lang="en-US" dirty="0"/>
              <a:t>&lt;script&gt;</a:t>
            </a:r>
          </a:p>
          <a:p>
            <a:pPr marL="0" indent="0">
              <a:buNone/>
            </a:pPr>
            <a:r>
              <a:rPr lang="en-US" dirty="0"/>
              <a:t>$(document).ready(function(){</a:t>
            </a:r>
          </a:p>
          <a:p>
            <a:pPr marL="0" indent="0">
              <a:buNone/>
            </a:pPr>
            <a:r>
              <a:rPr lang="en-US" dirty="0"/>
              <a:t>  $("p").filter(".intro").</a:t>
            </a:r>
            <a:r>
              <a:rPr lang="en-US" dirty="0" err="1"/>
              <a:t>css</a:t>
            </a:r>
            <a:r>
              <a:rPr lang="en-US" dirty="0"/>
              <a:t>("background-color", "yellow");</a:t>
            </a:r>
          </a:p>
          <a:p>
            <a:pPr marL="0" indent="0">
              <a:buNone/>
            </a:pPr>
            <a:r>
              <a:rPr lang="en-US" dirty="0"/>
              <a:t>});</a:t>
            </a:r>
          </a:p>
          <a:p>
            <a:pPr marL="0" indent="0">
              <a:buNone/>
            </a:pPr>
            <a:r>
              <a:rPr lang="en-US" dirty="0"/>
              <a:t>&lt;/script&gt;</a:t>
            </a:r>
          </a:p>
          <a:p>
            <a:pPr marL="0" indent="0">
              <a:buNone/>
            </a:pPr>
            <a:r>
              <a:rPr lang="en-US" dirty="0"/>
              <a:t>&lt;/head&gt;</a:t>
            </a:r>
          </a:p>
          <a:p>
            <a:pPr marL="0" indent="0">
              <a:buNone/>
            </a:pPr>
            <a:r>
              <a:rPr lang="en-US" dirty="0"/>
              <a:t>&lt;body&gt;</a:t>
            </a:r>
          </a:p>
          <a:p>
            <a:pPr marL="0" indent="0">
              <a:buNone/>
            </a:pPr>
            <a:endParaRPr lang="en-US" dirty="0"/>
          </a:p>
          <a:p>
            <a:pPr marL="0" indent="0">
              <a:buNone/>
            </a:pPr>
            <a:r>
              <a:rPr lang="en-US" dirty="0"/>
              <a:t>&lt;h1&gt;Welcome to My Homepage&lt;/h1&gt;</a:t>
            </a:r>
          </a:p>
          <a:p>
            <a:pPr marL="0" indent="0">
              <a:buNone/>
            </a:pPr>
            <a:endParaRPr lang="en-US" dirty="0"/>
          </a:p>
          <a:p>
            <a:pPr marL="0" indent="0">
              <a:buNone/>
            </a:pPr>
            <a:r>
              <a:rPr lang="en-US" dirty="0"/>
              <a:t>&lt;p&gt;My name is Donald.&lt;/p&gt;</a:t>
            </a:r>
          </a:p>
          <a:p>
            <a:pPr marL="0" indent="0">
              <a:buNone/>
            </a:pPr>
            <a:r>
              <a:rPr lang="en-US" dirty="0"/>
              <a:t>&lt;p class="intro"&gt;I live in </a:t>
            </a:r>
            <a:r>
              <a:rPr lang="en-US" dirty="0" err="1"/>
              <a:t>Duckburg</a:t>
            </a:r>
            <a:r>
              <a:rPr lang="en-US" dirty="0"/>
              <a:t>.&lt;/p&gt;</a:t>
            </a:r>
          </a:p>
          <a:p>
            <a:pPr marL="0" indent="0">
              <a:buNone/>
            </a:pPr>
            <a:r>
              <a:rPr lang="en-US" dirty="0"/>
              <a:t>&lt;p class="intro"&gt;I love </a:t>
            </a:r>
            <a:r>
              <a:rPr lang="en-US" dirty="0" err="1"/>
              <a:t>Duckburg</a:t>
            </a:r>
            <a:r>
              <a:rPr lang="en-US" dirty="0"/>
              <a:t>.&lt;/p&gt;</a:t>
            </a:r>
          </a:p>
          <a:p>
            <a:pPr marL="0" indent="0">
              <a:buNone/>
            </a:pPr>
            <a:r>
              <a:rPr lang="en-US" dirty="0"/>
              <a:t>&lt;p&gt;My best friend is Mickey.&lt;/p&gt;</a:t>
            </a:r>
          </a:p>
          <a:p>
            <a:pPr marL="0" indent="0">
              <a:buNone/>
            </a:pPr>
            <a:endParaRPr lang="en-US" dirty="0"/>
          </a:p>
          <a:p>
            <a:pPr marL="0" indent="0">
              <a:buNone/>
            </a:pPr>
            <a:r>
              <a:rPr lang="en-US" dirty="0"/>
              <a:t>&lt;/body&gt;</a:t>
            </a:r>
          </a:p>
          <a:p>
            <a:pPr marL="0" indent="0">
              <a:buNone/>
            </a:pPr>
            <a:r>
              <a:rPr lang="en-US" dirty="0"/>
              <a:t>&lt;/html&gt;</a:t>
            </a:r>
          </a:p>
          <a:p>
            <a:pPr marL="0" indent="0">
              <a:buNone/>
            </a:pPr>
            <a:endParaRPr lang="en-US" dirty="0"/>
          </a:p>
        </p:txBody>
      </p:sp>
    </p:spTree>
    <p:extLst>
      <p:ext uri="{BB962C8B-B14F-4D97-AF65-F5344CB8AC3E}">
        <p14:creationId xmlns:p14="http://schemas.microsoft.com/office/powerpoint/2010/main" xmlns="" val="3226858798"/>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normAutofit fontScale="70000" lnSpcReduction="20000"/>
          </a:bodyPr>
          <a:lstStyle/>
          <a:p>
            <a:r>
              <a:rPr lang="en-US" sz="3400" b="1" dirty="0" err="1"/>
              <a:t>jQuery</a:t>
            </a:r>
            <a:r>
              <a:rPr lang="en-US" sz="3400" b="1" dirty="0"/>
              <a:t> not() </a:t>
            </a:r>
            <a:r>
              <a:rPr lang="en-US" sz="3400" b="1" dirty="0" smtClean="0"/>
              <a:t>Method:</a:t>
            </a:r>
          </a:p>
          <a:p>
            <a:r>
              <a:rPr lang="en-US" dirty="0" smtClean="0"/>
              <a:t>The not() method returns all elements that do not match the criteria.</a:t>
            </a:r>
          </a:p>
          <a:p>
            <a:r>
              <a:rPr lang="en-US" dirty="0" smtClean="0"/>
              <a:t>The not() method is the opposite of filter().</a:t>
            </a:r>
          </a:p>
          <a:p>
            <a:r>
              <a:rPr lang="en-US" sz="2000" dirty="0"/>
              <a:t>&lt;!DOCTYPE html&gt;</a:t>
            </a:r>
          </a:p>
          <a:p>
            <a:r>
              <a:rPr lang="en-US" sz="2000" dirty="0"/>
              <a:t>&lt;html&gt;</a:t>
            </a:r>
          </a:p>
          <a:p>
            <a:r>
              <a:rPr lang="en-US" sz="2000" dirty="0"/>
              <a:t>&lt;head&gt;</a:t>
            </a:r>
          </a:p>
          <a:p>
            <a:r>
              <a:rPr lang="en-US" sz="2000" dirty="0"/>
              <a:t>&lt;script </a:t>
            </a:r>
            <a:r>
              <a:rPr lang="en-US" sz="2000" dirty="0" err="1"/>
              <a:t>src</a:t>
            </a:r>
            <a:r>
              <a:rPr lang="en-US" sz="2000" dirty="0"/>
              <a:t>="https://ajax.googleapis.com/</a:t>
            </a:r>
            <a:r>
              <a:rPr lang="en-US" sz="2000" dirty="0" err="1"/>
              <a:t>ajax</a:t>
            </a:r>
            <a:r>
              <a:rPr lang="en-US" sz="2000" dirty="0"/>
              <a:t>/libs/</a:t>
            </a:r>
            <a:r>
              <a:rPr lang="en-US" sz="2000" dirty="0" err="1"/>
              <a:t>jquery</a:t>
            </a:r>
            <a:r>
              <a:rPr lang="en-US" sz="2000" dirty="0"/>
              <a:t>/3.5.1/jquery.min.js"&gt;&lt;/script&gt;</a:t>
            </a:r>
          </a:p>
          <a:p>
            <a:r>
              <a:rPr lang="en-US" sz="2000" dirty="0"/>
              <a:t>&lt;script&gt;</a:t>
            </a:r>
          </a:p>
          <a:p>
            <a:r>
              <a:rPr lang="en-US" sz="2000" dirty="0"/>
              <a:t>$(document).ready(function(){</a:t>
            </a:r>
          </a:p>
          <a:p>
            <a:r>
              <a:rPr lang="en-US" sz="2000" dirty="0"/>
              <a:t>  $("p").not(".intro").</a:t>
            </a:r>
            <a:r>
              <a:rPr lang="en-US" sz="2000" dirty="0" err="1"/>
              <a:t>css</a:t>
            </a:r>
            <a:r>
              <a:rPr lang="en-US" sz="2000" dirty="0"/>
              <a:t>("background-color", "yellow");</a:t>
            </a:r>
          </a:p>
          <a:p>
            <a:r>
              <a:rPr lang="en-US" sz="2000" dirty="0"/>
              <a:t>});</a:t>
            </a:r>
          </a:p>
          <a:p>
            <a:r>
              <a:rPr lang="en-US" sz="2000" dirty="0"/>
              <a:t>&lt;/script&gt;</a:t>
            </a:r>
          </a:p>
          <a:p>
            <a:r>
              <a:rPr lang="en-US" sz="2000" dirty="0"/>
              <a:t>&lt;/head&gt;</a:t>
            </a:r>
          </a:p>
          <a:p>
            <a:r>
              <a:rPr lang="en-US" sz="2000" dirty="0"/>
              <a:t>&lt;body&gt;</a:t>
            </a:r>
          </a:p>
          <a:p>
            <a:endParaRPr lang="en-US" sz="2000" dirty="0"/>
          </a:p>
          <a:p>
            <a:r>
              <a:rPr lang="en-US" sz="2000" dirty="0"/>
              <a:t>&lt;h1&gt;Welcome to My Homepage&lt;/h1&gt;</a:t>
            </a:r>
          </a:p>
          <a:p>
            <a:endParaRPr lang="en-US" sz="2000" dirty="0"/>
          </a:p>
          <a:p>
            <a:r>
              <a:rPr lang="en-US" sz="2000" dirty="0"/>
              <a:t>&lt;p&gt;My name is Donald.&lt;/p&gt;</a:t>
            </a:r>
          </a:p>
          <a:p>
            <a:r>
              <a:rPr lang="en-US" sz="2000" dirty="0"/>
              <a:t>&lt;p class="intro"&gt;I live in </a:t>
            </a:r>
            <a:r>
              <a:rPr lang="en-US" sz="2000" dirty="0" err="1"/>
              <a:t>Duckburg</a:t>
            </a:r>
            <a:r>
              <a:rPr lang="en-US" sz="2000" dirty="0"/>
              <a:t>.&lt;/p&gt;</a:t>
            </a:r>
          </a:p>
          <a:p>
            <a:r>
              <a:rPr lang="en-US" sz="2000" dirty="0"/>
              <a:t>&lt;p class="intro"&gt;I love </a:t>
            </a:r>
            <a:r>
              <a:rPr lang="en-US" sz="2000" dirty="0" err="1"/>
              <a:t>Duckburg</a:t>
            </a:r>
            <a:r>
              <a:rPr lang="en-US" sz="2000" dirty="0"/>
              <a:t>.&lt;/p&gt;</a:t>
            </a:r>
          </a:p>
          <a:p>
            <a:r>
              <a:rPr lang="en-US" sz="2000" dirty="0"/>
              <a:t>&lt;p&gt;My best friend is Mickey.&lt;/p&gt;</a:t>
            </a:r>
          </a:p>
          <a:p>
            <a:endParaRPr lang="en-US" sz="2000" dirty="0"/>
          </a:p>
          <a:p>
            <a:r>
              <a:rPr lang="en-US" sz="2000" dirty="0"/>
              <a:t>&lt;/body&gt;</a:t>
            </a:r>
          </a:p>
          <a:p>
            <a:r>
              <a:rPr lang="en-US" sz="2000" dirty="0"/>
              <a:t>&lt;/html&gt;</a:t>
            </a:r>
          </a:p>
          <a:p>
            <a:endParaRPr lang="en-US" sz="2000" dirty="0" smtClean="0"/>
          </a:p>
          <a:p>
            <a:endParaRPr lang="en-US" sz="2000" dirty="0"/>
          </a:p>
          <a:p>
            <a:pPr marL="0" indent="0">
              <a:buNone/>
            </a:pPr>
            <a:endParaRPr lang="en-US" dirty="0"/>
          </a:p>
        </p:txBody>
      </p:sp>
    </p:spTree>
    <p:extLst>
      <p:ext uri="{BB962C8B-B14F-4D97-AF65-F5344CB8AC3E}">
        <p14:creationId xmlns:p14="http://schemas.microsoft.com/office/powerpoint/2010/main" xmlns="" val="13810026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5029200"/>
          </a:xfrm>
        </p:spPr>
        <p:txBody>
          <a:bodyPr>
            <a:normAutofit fontScale="40000" lnSpcReduction="20000"/>
          </a:bodyPr>
          <a:lstStyle/>
          <a:p>
            <a:pPr algn="ctr">
              <a:buNone/>
            </a:pPr>
            <a:r>
              <a:rPr lang="en-US" sz="5900" b="1" dirty="0" smtClean="0"/>
              <a:t>JavaScript Code Blocks</a:t>
            </a:r>
          </a:p>
          <a:p>
            <a:r>
              <a:rPr lang="en-US" sz="3500" dirty="0" smtClean="0"/>
              <a:t>JavaScript statements can be grouped together in code blocks, inside curly brackets {...}.</a:t>
            </a:r>
          </a:p>
          <a:p>
            <a:r>
              <a:rPr lang="en-US" sz="3500" dirty="0" smtClean="0"/>
              <a:t>The purpose of code blocks is to define statements to be executed together.</a:t>
            </a:r>
          </a:p>
          <a:p>
            <a:pPr>
              <a:buNone/>
            </a:pPr>
            <a:r>
              <a:rPr lang="en-US" sz="2900" dirty="0" smtClean="0"/>
              <a:t>&lt;!DOCTYPE html&gt;</a:t>
            </a:r>
          </a:p>
          <a:p>
            <a:pPr>
              <a:buNone/>
            </a:pPr>
            <a:r>
              <a:rPr lang="en-US" sz="2900" dirty="0" smtClean="0"/>
              <a:t>&lt;html&gt;</a:t>
            </a:r>
          </a:p>
          <a:p>
            <a:pPr>
              <a:buNone/>
            </a:pPr>
            <a:r>
              <a:rPr lang="en-US" sz="2900" dirty="0" smtClean="0"/>
              <a:t>&lt;body&gt;</a:t>
            </a:r>
          </a:p>
          <a:p>
            <a:endParaRPr lang="en-US" sz="2900" dirty="0" smtClean="0"/>
          </a:p>
          <a:p>
            <a:pPr>
              <a:buNone/>
            </a:pPr>
            <a:r>
              <a:rPr lang="en-US" sz="2900" dirty="0" smtClean="0"/>
              <a:t>&lt;h2&gt;JavaScript Statements&lt;/h2&gt;</a:t>
            </a:r>
          </a:p>
          <a:p>
            <a:endParaRPr lang="en-US" sz="2900" dirty="0" smtClean="0"/>
          </a:p>
          <a:p>
            <a:pPr>
              <a:buNone/>
            </a:pPr>
            <a:r>
              <a:rPr lang="en-US" sz="2900" dirty="0" smtClean="0"/>
              <a:t>&lt;p&gt;JavaScript code blocks are written between { and }&lt;/p&gt;</a:t>
            </a:r>
          </a:p>
          <a:p>
            <a:endParaRPr lang="en-US" sz="2900" dirty="0" smtClean="0"/>
          </a:p>
          <a:p>
            <a:pPr>
              <a:buNone/>
            </a:pPr>
            <a:r>
              <a:rPr lang="en-US" sz="2900" dirty="0" smtClean="0"/>
              <a:t>&lt;button type="button" </a:t>
            </a:r>
            <a:r>
              <a:rPr lang="en-US" sz="2900" dirty="0" err="1" smtClean="0"/>
              <a:t>onclick</a:t>
            </a:r>
            <a:r>
              <a:rPr lang="en-US" sz="2900" dirty="0" smtClean="0"/>
              <a:t>="</a:t>
            </a:r>
            <a:r>
              <a:rPr lang="en-US" sz="2900" dirty="0" err="1" smtClean="0"/>
              <a:t>myFunction</a:t>
            </a:r>
            <a:r>
              <a:rPr lang="en-US" sz="2900" dirty="0" smtClean="0"/>
              <a:t>()"&gt;Click Me!&lt;/button&gt;</a:t>
            </a:r>
          </a:p>
          <a:p>
            <a:endParaRPr lang="en-US" sz="2900" dirty="0" smtClean="0"/>
          </a:p>
          <a:p>
            <a:pPr>
              <a:buNone/>
            </a:pPr>
            <a:r>
              <a:rPr lang="en-US" sz="2900" dirty="0" smtClean="0"/>
              <a:t>&lt;p id="demo1"&gt;&lt;/p&gt;</a:t>
            </a:r>
          </a:p>
          <a:p>
            <a:pPr>
              <a:buNone/>
            </a:pPr>
            <a:r>
              <a:rPr lang="en-US" sz="2900" dirty="0" smtClean="0"/>
              <a:t>&lt;p id="demo2"&gt;&lt;/p&gt;</a:t>
            </a:r>
          </a:p>
          <a:p>
            <a:endParaRPr lang="en-US" sz="2900" dirty="0" smtClean="0"/>
          </a:p>
          <a:p>
            <a:pPr>
              <a:buNone/>
            </a:pPr>
            <a:r>
              <a:rPr lang="en-US" sz="2900" dirty="0" smtClean="0"/>
              <a:t>&lt;script&gt;</a:t>
            </a:r>
          </a:p>
          <a:p>
            <a:pPr>
              <a:buNone/>
            </a:pPr>
            <a:r>
              <a:rPr lang="en-US" sz="2900" dirty="0" smtClean="0"/>
              <a:t>function </a:t>
            </a:r>
            <a:r>
              <a:rPr lang="en-US" sz="2900" dirty="0" err="1" smtClean="0"/>
              <a:t>myFunction</a:t>
            </a:r>
            <a:r>
              <a:rPr lang="en-US" sz="2900" dirty="0" smtClean="0"/>
              <a:t>() {</a:t>
            </a:r>
          </a:p>
          <a:p>
            <a:pPr>
              <a:buNone/>
            </a:pPr>
            <a:r>
              <a:rPr lang="en-US" sz="2900" dirty="0" smtClean="0"/>
              <a:t>  </a:t>
            </a:r>
            <a:r>
              <a:rPr lang="en-US" sz="2900" dirty="0" err="1" smtClean="0"/>
              <a:t>document.getElementById</a:t>
            </a:r>
            <a:r>
              <a:rPr lang="en-US" sz="2900" dirty="0" smtClean="0"/>
              <a:t>("demo1").</a:t>
            </a:r>
            <a:r>
              <a:rPr lang="en-US" sz="2900" dirty="0" err="1" smtClean="0"/>
              <a:t>innerHTML</a:t>
            </a:r>
            <a:r>
              <a:rPr lang="en-US" sz="2900" dirty="0" smtClean="0"/>
              <a:t> = "Hello Dolly!";</a:t>
            </a:r>
          </a:p>
          <a:p>
            <a:pPr>
              <a:buNone/>
            </a:pPr>
            <a:r>
              <a:rPr lang="en-US" sz="2900" dirty="0" smtClean="0"/>
              <a:t>  </a:t>
            </a:r>
            <a:r>
              <a:rPr lang="en-US" sz="2900" dirty="0" err="1" smtClean="0"/>
              <a:t>document.getElementById</a:t>
            </a:r>
            <a:r>
              <a:rPr lang="en-US" sz="2900" dirty="0" smtClean="0"/>
              <a:t>("demo2").</a:t>
            </a:r>
            <a:r>
              <a:rPr lang="en-US" sz="2900" dirty="0" err="1" smtClean="0"/>
              <a:t>innerHTML</a:t>
            </a:r>
            <a:r>
              <a:rPr lang="en-US" sz="2900" dirty="0" smtClean="0"/>
              <a:t> = "How are you?";</a:t>
            </a:r>
          </a:p>
          <a:p>
            <a:pPr>
              <a:buNone/>
            </a:pPr>
            <a:r>
              <a:rPr lang="en-US" sz="2900" dirty="0" smtClean="0"/>
              <a:t>}</a:t>
            </a:r>
          </a:p>
          <a:p>
            <a:pPr>
              <a:buNone/>
            </a:pPr>
            <a:r>
              <a:rPr lang="en-US" sz="2900" dirty="0" smtClean="0"/>
              <a:t>&lt;/script&gt;</a:t>
            </a:r>
          </a:p>
          <a:p>
            <a:endParaRPr lang="en-US" sz="2900" dirty="0" smtClean="0"/>
          </a:p>
          <a:p>
            <a:pPr>
              <a:buNone/>
            </a:pPr>
            <a:r>
              <a:rPr lang="en-US" sz="2900" dirty="0" smtClean="0"/>
              <a:t>&lt;/body&gt;</a:t>
            </a:r>
          </a:p>
          <a:p>
            <a:pPr>
              <a:buNone/>
            </a:pPr>
            <a:r>
              <a:rPr lang="en-US" sz="2900" dirty="0" smtClean="0"/>
              <a:t>&lt;/html&gt;</a:t>
            </a:r>
          </a:p>
          <a:p>
            <a:endParaRPr lang="en-US" sz="2900" dirty="0" smtClean="0"/>
          </a:p>
          <a:p>
            <a:pPr>
              <a:buNone/>
            </a:pPr>
            <a:endParaRPr lang="en-US" b="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10200"/>
          </a:xfrm>
        </p:spPr>
        <p:txBody>
          <a:bodyPr>
            <a:normAutofit/>
          </a:bodyPr>
          <a:lstStyle/>
          <a:p>
            <a:pPr algn="ctr">
              <a:buNone/>
            </a:pPr>
            <a:r>
              <a:rPr lang="en-US" sz="2800" b="1" dirty="0" smtClean="0"/>
              <a:t>JavaScript Keywords</a:t>
            </a:r>
          </a:p>
          <a:p>
            <a:pPr>
              <a:buNone/>
            </a:pPr>
            <a:r>
              <a:rPr lang="en-US" sz="1800" dirty="0" smtClean="0"/>
              <a:t>JavaScript statements often start with a </a:t>
            </a:r>
            <a:r>
              <a:rPr lang="en-US" sz="1800" b="1" dirty="0" smtClean="0"/>
              <a:t>keyword</a:t>
            </a:r>
            <a:r>
              <a:rPr lang="en-US" sz="1800" dirty="0" smtClean="0"/>
              <a:t> to identify the JavaScript action to be performed.</a:t>
            </a:r>
          </a:p>
          <a:p>
            <a:pPr>
              <a:buNone/>
            </a:pPr>
            <a:r>
              <a:rPr lang="en-US" sz="1800" b="1" dirty="0" smtClean="0"/>
              <a:t>Break:</a:t>
            </a:r>
            <a:r>
              <a:rPr lang="en-US" sz="1800" dirty="0" smtClean="0"/>
              <a:t>   Terminates a switch or a loop</a:t>
            </a:r>
          </a:p>
          <a:p>
            <a:pPr>
              <a:buNone/>
            </a:pPr>
            <a:r>
              <a:rPr lang="en-US" sz="1800" b="1" dirty="0" smtClean="0"/>
              <a:t>Continue:</a:t>
            </a:r>
            <a:r>
              <a:rPr lang="en-US" sz="1800" dirty="0" smtClean="0"/>
              <a:t> Jumps out of a loop and starts at the top</a:t>
            </a:r>
          </a:p>
          <a:p>
            <a:pPr>
              <a:buNone/>
            </a:pPr>
            <a:r>
              <a:rPr lang="en-US" sz="1800" b="1" dirty="0" smtClean="0"/>
              <a:t>Debugger:</a:t>
            </a:r>
            <a:r>
              <a:rPr lang="en-US" sz="1800" dirty="0" smtClean="0"/>
              <a:t> Stops the execution of JavaScript, and calls (if available) the debugging function</a:t>
            </a:r>
          </a:p>
          <a:p>
            <a:pPr>
              <a:buNone/>
            </a:pPr>
            <a:r>
              <a:rPr lang="en-US" sz="1800" b="1" dirty="0" smtClean="0"/>
              <a:t>do ... While</a:t>
            </a:r>
            <a:r>
              <a:rPr lang="en-US" sz="1800" dirty="0" smtClean="0"/>
              <a:t>: Executes a block of statements, and repeats the block, while a condition is true</a:t>
            </a:r>
          </a:p>
          <a:p>
            <a:pPr>
              <a:buNone/>
            </a:pPr>
            <a:r>
              <a:rPr lang="en-US" sz="1800" b="1" dirty="0" smtClean="0"/>
              <a:t>For</a:t>
            </a:r>
            <a:r>
              <a:rPr lang="en-US" sz="1800" dirty="0" smtClean="0"/>
              <a:t>: Marks a block of statements to be executed, as long as a condition is true</a:t>
            </a:r>
          </a:p>
          <a:p>
            <a:pPr>
              <a:buNone/>
            </a:pPr>
            <a:r>
              <a:rPr lang="en-US" sz="1800" b="1" dirty="0" smtClean="0"/>
              <a:t>Function:</a:t>
            </a:r>
            <a:r>
              <a:rPr lang="en-US" sz="1800" dirty="0" smtClean="0"/>
              <a:t> Declares a function</a:t>
            </a:r>
          </a:p>
          <a:p>
            <a:pPr>
              <a:buNone/>
            </a:pPr>
            <a:r>
              <a:rPr lang="en-US" sz="1800" b="1" dirty="0" smtClean="0"/>
              <a:t>if ... Else: </a:t>
            </a:r>
            <a:r>
              <a:rPr lang="en-US" sz="1800" dirty="0" smtClean="0"/>
              <a:t>Marks a block of statements to be executed, depending on a condition</a:t>
            </a:r>
          </a:p>
          <a:p>
            <a:pPr>
              <a:buNone/>
            </a:pPr>
            <a:r>
              <a:rPr lang="en-US" sz="1800" b="1" dirty="0" smtClean="0"/>
              <a:t>Return: </a:t>
            </a:r>
            <a:r>
              <a:rPr lang="en-US" sz="1800" dirty="0" smtClean="0"/>
              <a:t>Exits a function</a:t>
            </a:r>
          </a:p>
          <a:p>
            <a:pPr>
              <a:buNone/>
            </a:pPr>
            <a:r>
              <a:rPr lang="en-US" sz="1800" b="1" dirty="0" smtClean="0"/>
              <a:t>Switch:</a:t>
            </a:r>
            <a:r>
              <a:rPr lang="en-US" sz="1800" dirty="0" smtClean="0"/>
              <a:t> Marks a block of statements to be executed, depending on different cases</a:t>
            </a:r>
          </a:p>
          <a:p>
            <a:pPr>
              <a:buNone/>
            </a:pPr>
            <a:r>
              <a:rPr lang="en-US" sz="1800" b="1" dirty="0" smtClean="0"/>
              <a:t>try ... Catch: </a:t>
            </a:r>
            <a:r>
              <a:rPr lang="en-US" sz="1800" dirty="0" smtClean="0"/>
              <a:t>Implements error handling to a block of statements</a:t>
            </a:r>
          </a:p>
          <a:p>
            <a:pPr>
              <a:buNone/>
            </a:pPr>
            <a:r>
              <a:rPr lang="en-US" sz="1800" b="1" dirty="0" smtClean="0"/>
              <a:t>Var: </a:t>
            </a:r>
            <a:r>
              <a:rPr lang="en-US" sz="1800" dirty="0" smtClean="0"/>
              <a:t> Declares a variable</a:t>
            </a:r>
          </a:p>
          <a:p>
            <a:pPr>
              <a:buNone/>
            </a:pPr>
            <a:endParaRPr lang="en-US" sz="1800" dirty="0" smtClean="0"/>
          </a:p>
          <a:p>
            <a:pPr>
              <a:buNone/>
            </a:pPr>
            <a:endParaRPr lang="en-US" sz="2000" dirty="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38200"/>
            <a:ext cx="8229600" cy="533400"/>
          </a:xfrm>
        </p:spPr>
        <p:txBody>
          <a:bodyPr>
            <a:normAutofit/>
          </a:bodyPr>
          <a:lstStyle/>
          <a:p>
            <a:pPr algn="ctr"/>
            <a:r>
              <a:rPr lang="en-US" sz="2800" b="1" dirty="0" smtClean="0"/>
              <a:t>JavaScript Syntax</a:t>
            </a:r>
            <a:endParaRPr lang="en-US" sz="2800" b="1" dirty="0"/>
          </a:p>
        </p:txBody>
      </p:sp>
      <p:sp>
        <p:nvSpPr>
          <p:cNvPr id="3" name="Content Placeholder 2"/>
          <p:cNvSpPr>
            <a:spLocks noGrp="1"/>
          </p:cNvSpPr>
          <p:nvPr>
            <p:ph idx="1"/>
          </p:nvPr>
        </p:nvSpPr>
        <p:spPr>
          <a:xfrm>
            <a:off x="457200" y="1752600"/>
            <a:ext cx="8229600" cy="4572000"/>
          </a:xfrm>
        </p:spPr>
        <p:txBody>
          <a:bodyPr>
            <a:normAutofit fontScale="92500" lnSpcReduction="10000"/>
          </a:bodyPr>
          <a:lstStyle/>
          <a:p>
            <a:r>
              <a:rPr lang="en-US" b="1" dirty="0" smtClean="0"/>
              <a:t>JavaScript Values:</a:t>
            </a:r>
          </a:p>
          <a:p>
            <a:r>
              <a:rPr lang="en-US" b="1" dirty="0" smtClean="0"/>
              <a:t> </a:t>
            </a:r>
            <a:r>
              <a:rPr lang="en-US" dirty="0" smtClean="0"/>
              <a:t>The JavaScript syntax defines two types of values:</a:t>
            </a:r>
          </a:p>
          <a:p>
            <a:r>
              <a:rPr lang="en-US" b="1" dirty="0" smtClean="0"/>
              <a:t>Fixed values</a:t>
            </a:r>
          </a:p>
          <a:p>
            <a:r>
              <a:rPr lang="en-US" b="1" dirty="0" smtClean="0"/>
              <a:t>Variable values</a:t>
            </a:r>
          </a:p>
          <a:p>
            <a:r>
              <a:rPr lang="en-US" dirty="0" smtClean="0"/>
              <a:t>Fixed values are called </a:t>
            </a:r>
            <a:r>
              <a:rPr lang="en-US" b="1" dirty="0" smtClean="0"/>
              <a:t>Literals</a:t>
            </a:r>
            <a:r>
              <a:rPr lang="en-US" dirty="0" smtClean="0"/>
              <a:t>.</a:t>
            </a:r>
          </a:p>
          <a:p>
            <a:r>
              <a:rPr lang="en-US" dirty="0" smtClean="0"/>
              <a:t>Variable values are called </a:t>
            </a:r>
            <a:r>
              <a:rPr lang="en-US" b="1" dirty="0" smtClean="0"/>
              <a:t>Variables</a:t>
            </a:r>
            <a:r>
              <a:rPr lang="en-US" dirty="0" smtClean="0"/>
              <a:t>.</a:t>
            </a:r>
          </a:p>
          <a:p>
            <a:pPr>
              <a:buNone/>
            </a:pPr>
            <a:r>
              <a:rPr lang="en-US" b="1" dirty="0" smtClean="0"/>
              <a:t>1. JavaScript Literals:</a:t>
            </a:r>
          </a:p>
          <a:p>
            <a:r>
              <a:rPr lang="en-US" sz="2000" dirty="0" smtClean="0">
                <a:latin typeface="Times New Roman" pitchFamily="18" charset="0"/>
                <a:cs typeface="Times New Roman" pitchFamily="18" charset="0"/>
              </a:rPr>
              <a:t>The two most important syntax rules for fixed values are:</a:t>
            </a:r>
          </a:p>
          <a:p>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Numbers</a:t>
            </a:r>
            <a:r>
              <a:rPr lang="en-US" sz="2000" dirty="0" smtClean="0">
                <a:latin typeface="Times New Roman" pitchFamily="18" charset="0"/>
                <a:cs typeface="Times New Roman" pitchFamily="18" charset="0"/>
              </a:rPr>
              <a:t> are written with or without decimals:</a:t>
            </a:r>
          </a:p>
          <a:p>
            <a:pPr>
              <a:buNone/>
            </a:pPr>
            <a:r>
              <a:rPr lang="en-US" sz="2000" b="1" dirty="0" smtClean="0"/>
              <a:t>    10.50</a:t>
            </a:r>
            <a:br>
              <a:rPr lang="en-US" sz="2000" b="1" dirty="0" smtClean="0"/>
            </a:br>
            <a:r>
              <a:rPr lang="en-US" sz="2000" b="1" dirty="0" smtClean="0"/>
              <a:t/>
            </a:r>
            <a:br>
              <a:rPr lang="en-US" sz="2000" b="1" dirty="0" smtClean="0"/>
            </a:br>
            <a:r>
              <a:rPr lang="en-US" sz="2000" b="1" dirty="0" smtClean="0"/>
              <a:t>1001</a:t>
            </a:r>
            <a:endParaRPr lang="en-US" sz="2000" b="1" dirty="0" smtClean="0">
              <a:latin typeface="Times New Roman" pitchFamily="18" charset="0"/>
              <a:cs typeface="Times New Roman" pitchFamily="18" charset="0"/>
            </a:endParaRPr>
          </a:p>
          <a:p>
            <a:endParaRPr lang="en-US" dirty="0" smtClean="0"/>
          </a:p>
          <a:p>
            <a:endParaRPr lang="en-US" b="1" dirty="0" smtClean="0"/>
          </a:p>
          <a:p>
            <a:endParaRPr lang="en-US" dirty="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idx="1"/>
          </p:nvPr>
        </p:nvSpPr>
        <p:spPr>
          <a:xfrm>
            <a:off x="457200" y="1219200"/>
            <a:ext cx="8229600" cy="5303838"/>
          </a:xfrm>
        </p:spPr>
        <p:txBody>
          <a:bodyPr>
            <a:normAutofit fontScale="77500" lnSpcReduction="20000"/>
          </a:bodyPr>
          <a:lstStyle/>
          <a:p>
            <a:pPr>
              <a:buNone/>
            </a:pPr>
            <a:r>
              <a:rPr lang="en-US" b="1" dirty="0" smtClean="0"/>
              <a:t>Example:</a:t>
            </a:r>
          </a:p>
          <a:p>
            <a:pPr>
              <a:buNone/>
            </a:pPr>
            <a:r>
              <a:rPr lang="en-US" dirty="0" smtClean="0"/>
              <a:t>&lt;!DOCTYPE html&gt;</a:t>
            </a:r>
          </a:p>
          <a:p>
            <a:pPr>
              <a:buNone/>
            </a:pPr>
            <a:r>
              <a:rPr lang="en-US" dirty="0" smtClean="0"/>
              <a:t>&lt;html&gt;</a:t>
            </a:r>
          </a:p>
          <a:p>
            <a:pPr>
              <a:buNone/>
            </a:pPr>
            <a:r>
              <a:rPr lang="en-US" dirty="0" smtClean="0"/>
              <a:t>&lt;body&gt;</a:t>
            </a:r>
          </a:p>
          <a:p>
            <a:endParaRPr lang="en-US" dirty="0" smtClean="0"/>
          </a:p>
          <a:p>
            <a:pPr>
              <a:buNone/>
            </a:pPr>
            <a:r>
              <a:rPr lang="en-US" dirty="0" smtClean="0"/>
              <a:t>&lt;h2&gt;JavaScript Numbers&lt;/h2&gt;</a:t>
            </a:r>
          </a:p>
          <a:p>
            <a:endParaRPr lang="en-US" dirty="0" smtClean="0"/>
          </a:p>
          <a:p>
            <a:pPr>
              <a:buNone/>
            </a:pPr>
            <a:r>
              <a:rPr lang="en-US" dirty="0" smtClean="0"/>
              <a:t>&lt;p&gt;Number can be written with or without decimals.&lt;/p&gt;</a:t>
            </a:r>
          </a:p>
          <a:p>
            <a:endParaRPr lang="en-US" dirty="0" smtClean="0"/>
          </a:p>
          <a:p>
            <a:pPr>
              <a:buNone/>
            </a:pPr>
            <a:r>
              <a:rPr lang="en-US" dirty="0" smtClean="0"/>
              <a:t>&lt;p id="demo"&gt;&lt;/p&gt;</a:t>
            </a:r>
          </a:p>
          <a:p>
            <a:endParaRPr lang="en-US" dirty="0" smtClean="0"/>
          </a:p>
          <a:p>
            <a:pPr>
              <a:buNone/>
            </a:pPr>
            <a:r>
              <a:rPr lang="en-US" dirty="0" smtClean="0"/>
              <a:t>&lt;script&gt;</a:t>
            </a:r>
          </a:p>
          <a:p>
            <a:pPr>
              <a:buNone/>
            </a:pPr>
            <a:r>
              <a:rPr lang="en-US" dirty="0" err="1" smtClean="0"/>
              <a:t>document.getElementById</a:t>
            </a:r>
            <a:r>
              <a:rPr lang="en-US" dirty="0" smtClean="0"/>
              <a:t>("demo").</a:t>
            </a:r>
            <a:r>
              <a:rPr lang="en-US" dirty="0" err="1" smtClean="0"/>
              <a:t>innerHTML</a:t>
            </a:r>
            <a:r>
              <a:rPr lang="en-US" dirty="0" smtClean="0"/>
              <a:t> = 10.50;</a:t>
            </a:r>
          </a:p>
          <a:p>
            <a:pPr>
              <a:buNone/>
            </a:pPr>
            <a:r>
              <a:rPr lang="en-US" dirty="0" smtClean="0"/>
              <a:t>&lt;/script&gt;</a:t>
            </a:r>
          </a:p>
          <a:p>
            <a:endParaRPr lang="en-US" dirty="0" smtClean="0"/>
          </a:p>
          <a:p>
            <a:pPr>
              <a:buNone/>
            </a:pPr>
            <a:r>
              <a:rPr lang="en-US" dirty="0" smtClean="0"/>
              <a:t>&lt;/body&gt;</a:t>
            </a:r>
          </a:p>
          <a:p>
            <a:pPr>
              <a:buNone/>
            </a:pPr>
            <a:r>
              <a:rPr lang="en-US" dirty="0" smtClean="0"/>
              <a:t>&lt;/html&gt;</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638800"/>
          </a:xfrm>
        </p:spPr>
        <p:txBody>
          <a:bodyPr>
            <a:normAutofit fontScale="62500" lnSpcReduction="20000"/>
          </a:bodyPr>
          <a:lstStyle/>
          <a:p>
            <a:pPr>
              <a:buNone/>
            </a:pPr>
            <a:r>
              <a:rPr lang="en-US" dirty="0" smtClean="0"/>
              <a:t>2. </a:t>
            </a:r>
            <a:r>
              <a:rPr lang="en-US" sz="3600" b="1" dirty="0" smtClean="0"/>
              <a:t>Strings</a:t>
            </a:r>
            <a:r>
              <a:rPr lang="en-US" dirty="0" smtClean="0"/>
              <a:t> </a:t>
            </a:r>
            <a:r>
              <a:rPr lang="en-US" sz="2900" dirty="0" smtClean="0"/>
              <a:t>are text, written within double or single quotes:</a:t>
            </a:r>
          </a:p>
          <a:p>
            <a:pPr>
              <a:buNone/>
            </a:pPr>
            <a:endParaRPr lang="en-US" sz="2900" dirty="0" smtClean="0"/>
          </a:p>
          <a:p>
            <a:pPr>
              <a:buNone/>
            </a:pPr>
            <a:r>
              <a:rPr lang="en-US" b="1" dirty="0" smtClean="0"/>
              <a:t>"John Doe"</a:t>
            </a:r>
            <a:br>
              <a:rPr lang="en-US" b="1" dirty="0" smtClean="0"/>
            </a:br>
            <a:r>
              <a:rPr lang="en-US" b="1" dirty="0" smtClean="0"/>
              <a:t>'John Doe‘</a:t>
            </a:r>
          </a:p>
          <a:p>
            <a:pPr>
              <a:buNone/>
            </a:pPr>
            <a:endParaRPr lang="en-US" dirty="0" smtClean="0"/>
          </a:p>
          <a:p>
            <a:pPr>
              <a:buNone/>
            </a:pPr>
            <a:r>
              <a:rPr lang="en-US" dirty="0" smtClean="0">
                <a:latin typeface="Times New Roman" pitchFamily="18" charset="0"/>
                <a:cs typeface="Times New Roman" pitchFamily="18" charset="0"/>
              </a:rPr>
              <a:t>&lt;!DOCTYPE html&gt;</a:t>
            </a:r>
          </a:p>
          <a:p>
            <a:pPr>
              <a:buNone/>
            </a:pPr>
            <a:r>
              <a:rPr lang="en-US" dirty="0" smtClean="0">
                <a:latin typeface="Times New Roman" pitchFamily="18" charset="0"/>
                <a:cs typeface="Times New Roman" pitchFamily="18" charset="0"/>
              </a:rPr>
              <a:t>&lt;html&gt;</a:t>
            </a:r>
          </a:p>
          <a:p>
            <a:pPr>
              <a:buNone/>
            </a:pPr>
            <a:r>
              <a:rPr lang="en-US" dirty="0" smtClean="0">
                <a:latin typeface="Times New Roman" pitchFamily="18" charset="0"/>
                <a:cs typeface="Times New Roman" pitchFamily="18" charset="0"/>
              </a:rPr>
              <a:t>&lt;body&gt;</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&lt;h2&gt;JavaScript Strings&lt;/h2&gt;</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&lt;p&gt;Strings can be written with double or single quotes.&lt;/p&gt;</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&lt;p id="demo"&gt;&lt;/p&gt;</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&lt;script&gt;</a:t>
            </a:r>
          </a:p>
          <a:p>
            <a:pPr>
              <a:buNone/>
            </a:pPr>
            <a:r>
              <a:rPr lang="en-US" dirty="0" err="1" smtClean="0">
                <a:latin typeface="Times New Roman" pitchFamily="18" charset="0"/>
                <a:cs typeface="Times New Roman" pitchFamily="18" charset="0"/>
              </a:rPr>
              <a:t>document.getElementById</a:t>
            </a:r>
            <a:r>
              <a:rPr lang="en-US" dirty="0" smtClean="0">
                <a:latin typeface="Times New Roman" pitchFamily="18" charset="0"/>
                <a:cs typeface="Times New Roman" pitchFamily="18" charset="0"/>
              </a:rPr>
              <a:t>("demo").</a:t>
            </a:r>
            <a:r>
              <a:rPr lang="en-US" dirty="0" err="1" smtClean="0">
                <a:latin typeface="Times New Roman" pitchFamily="18" charset="0"/>
                <a:cs typeface="Times New Roman" pitchFamily="18" charset="0"/>
              </a:rPr>
              <a:t>innerHTML</a:t>
            </a:r>
            <a:r>
              <a:rPr lang="en-US" dirty="0" smtClean="0">
                <a:latin typeface="Times New Roman" pitchFamily="18" charset="0"/>
                <a:cs typeface="Times New Roman" pitchFamily="18" charset="0"/>
              </a:rPr>
              <a:t> = 'John Doe';</a:t>
            </a:r>
          </a:p>
          <a:p>
            <a:pPr>
              <a:buNone/>
            </a:pPr>
            <a:r>
              <a:rPr lang="en-US" dirty="0" smtClean="0">
                <a:latin typeface="Times New Roman" pitchFamily="18" charset="0"/>
                <a:cs typeface="Times New Roman" pitchFamily="18" charset="0"/>
              </a:rPr>
              <a:t>&lt;/script&gt;</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&lt;/body&gt;</a:t>
            </a:r>
          </a:p>
          <a:p>
            <a:pPr>
              <a:buNone/>
            </a:pPr>
            <a:r>
              <a:rPr lang="en-US" dirty="0" smtClean="0">
                <a:latin typeface="Times New Roman" pitchFamily="18" charset="0"/>
                <a:cs typeface="Times New Roman" pitchFamily="18" charset="0"/>
              </a:rPr>
              <a:t>&lt;/html&gt;</a:t>
            </a:r>
          </a:p>
          <a:p>
            <a:pPr>
              <a:buNone/>
            </a:pPr>
            <a:endParaRPr lang="en-US" dirty="0" smtClean="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8229600" cy="807720"/>
          </a:xfrm>
        </p:spPr>
        <p:txBody>
          <a:bodyPr>
            <a:normAutofit/>
          </a:bodyPr>
          <a:lstStyle/>
          <a:p>
            <a:pPr algn="ctr"/>
            <a:r>
              <a:rPr lang="en-US" sz="3600" dirty="0">
                <a:latin typeface="Times New Roman" panose="02020603050405020304" pitchFamily="18" charset="0"/>
                <a:cs typeface="Times New Roman" panose="02020603050405020304" pitchFamily="18" charset="0"/>
              </a:rPr>
              <a:t>Features of JavaScript</a:t>
            </a:r>
          </a:p>
        </p:txBody>
      </p:sp>
      <p:sp>
        <p:nvSpPr>
          <p:cNvPr id="3" name="Content Placeholder 2"/>
          <p:cNvSpPr>
            <a:spLocks noGrp="1"/>
          </p:cNvSpPr>
          <p:nvPr>
            <p:ph idx="1"/>
          </p:nvPr>
        </p:nvSpPr>
        <p:spPr>
          <a:xfrm>
            <a:off x="457200" y="1828800"/>
            <a:ext cx="8229600" cy="4267200"/>
          </a:xfrm>
        </p:spPr>
        <p:txBody>
          <a:bodyPr>
            <a:normAutofit/>
          </a:bodyPr>
          <a:lstStyle/>
          <a:p>
            <a:pPr lvl="0"/>
            <a:r>
              <a:rPr lang="en-US" sz="2000" dirty="0">
                <a:latin typeface="Times New Roman" panose="02020603050405020304" pitchFamily="18" charset="0"/>
                <a:cs typeface="Times New Roman" panose="02020603050405020304" pitchFamily="18" charset="0"/>
              </a:rPr>
              <a:t>JavaScript is an object-oriented programming language that uses prototypes rather than using classes for inheritance.</a:t>
            </a:r>
          </a:p>
          <a:p>
            <a:pPr lvl="0"/>
            <a:r>
              <a:rPr lang="en-US" sz="2000" dirty="0">
                <a:latin typeface="Times New Roman" panose="02020603050405020304" pitchFamily="18" charset="0"/>
                <a:cs typeface="Times New Roman" panose="02020603050405020304" pitchFamily="18" charset="0"/>
              </a:rPr>
              <a:t>It is a light-weighted and interpreted language.</a:t>
            </a:r>
          </a:p>
          <a:p>
            <a:pPr lvl="0"/>
            <a:r>
              <a:rPr lang="en-US" sz="2000" dirty="0">
                <a:latin typeface="Times New Roman" panose="02020603050405020304" pitchFamily="18" charset="0"/>
                <a:cs typeface="Times New Roman" panose="02020603050405020304" pitchFamily="18" charset="0"/>
              </a:rPr>
              <a:t>It is a case-sensitive language.</a:t>
            </a:r>
          </a:p>
          <a:p>
            <a:pPr lvl="0"/>
            <a:r>
              <a:rPr lang="en-US" sz="2000" dirty="0">
                <a:latin typeface="Times New Roman" panose="02020603050405020304" pitchFamily="18" charset="0"/>
                <a:cs typeface="Times New Roman" panose="02020603050405020304" pitchFamily="18" charset="0"/>
              </a:rPr>
              <a:t>JavaScript is supportable in several operating systems including, Windows, macOS, etc.</a:t>
            </a:r>
          </a:p>
          <a:p>
            <a:pPr lvl="0"/>
            <a:r>
              <a:rPr lang="en-US" sz="2000" dirty="0">
                <a:latin typeface="Times New Roman" panose="02020603050405020304" pitchFamily="18" charset="0"/>
                <a:cs typeface="Times New Roman" panose="02020603050405020304" pitchFamily="18" charset="0"/>
              </a:rPr>
              <a:t>It provides good control to the users over the web browsers.</a:t>
            </a:r>
          </a:p>
          <a:p>
            <a:pPr lvl="0"/>
            <a:r>
              <a:rPr lang="en-US" sz="2000" dirty="0"/>
              <a:t>JavaScript is a weakly typed language, where certain types are implicitly cast (depending on the operation).</a:t>
            </a:r>
          </a:p>
          <a:p>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600" dirty="0" smtClean="0">
                <a:latin typeface="Times New Roman" pitchFamily="18" charset="0"/>
                <a:cs typeface="Times New Roman" pitchFamily="18" charset="0"/>
              </a:rPr>
              <a:t>JavaScript Comment</a:t>
            </a:r>
            <a:r>
              <a:rPr lang="en-US" dirty="0" smtClean="0"/>
              <a:t/>
            </a:r>
            <a:br>
              <a:rPr lang="en-US" dirty="0" smtClean="0"/>
            </a:br>
            <a:endParaRPr lang="en-US" dirty="0"/>
          </a:p>
        </p:txBody>
      </p:sp>
      <p:sp>
        <p:nvSpPr>
          <p:cNvPr id="3" name="Content Placeholder 2"/>
          <p:cNvSpPr>
            <a:spLocks noGrp="1"/>
          </p:cNvSpPr>
          <p:nvPr>
            <p:ph idx="1"/>
          </p:nvPr>
        </p:nvSpPr>
        <p:spPr>
          <a:xfrm>
            <a:off x="457200" y="1371600"/>
            <a:ext cx="8229600" cy="4953000"/>
          </a:xfrm>
        </p:spPr>
        <p:txBody>
          <a:bodyPr>
            <a:normAutofit/>
          </a:bodyPr>
          <a:lstStyle/>
          <a:p>
            <a:pPr>
              <a:buFont typeface="Wingdings" pitchFamily="2" charset="2"/>
              <a:buChar char="§"/>
            </a:pPr>
            <a:r>
              <a:rPr lang="en-US" sz="2000" dirty="0" smtClean="0">
                <a:latin typeface="Times New Roman" pitchFamily="18" charset="0"/>
                <a:cs typeface="Times New Roman" pitchFamily="18" charset="0"/>
              </a:rPr>
              <a:t>The </a:t>
            </a:r>
            <a:r>
              <a:rPr lang="en-US" sz="2000" b="1" dirty="0" smtClean="0">
                <a:latin typeface="Times New Roman" pitchFamily="18" charset="0"/>
                <a:cs typeface="Times New Roman" pitchFamily="18" charset="0"/>
              </a:rPr>
              <a:t>JavaScript comments</a:t>
            </a:r>
            <a:r>
              <a:rPr lang="en-US" sz="2000" dirty="0" smtClean="0">
                <a:latin typeface="Times New Roman" pitchFamily="18" charset="0"/>
                <a:cs typeface="Times New Roman" pitchFamily="18" charset="0"/>
              </a:rPr>
              <a:t> are meaningful way to deliver message. It is used to add information about the code, warnings or suggestions so that end user can easily interpret the code</a:t>
            </a:r>
            <a:r>
              <a:rPr lang="en-US" dirty="0" smtClean="0"/>
              <a:t>.</a:t>
            </a:r>
          </a:p>
          <a:p>
            <a:pPr>
              <a:buFont typeface="Wingdings" pitchFamily="2" charset="2"/>
              <a:buChar char="§"/>
            </a:pPr>
            <a:r>
              <a:rPr lang="en-US" sz="2000" dirty="0" smtClean="0">
                <a:latin typeface="Times New Roman" pitchFamily="18" charset="0"/>
                <a:cs typeface="Times New Roman" pitchFamily="18" charset="0"/>
              </a:rPr>
              <a:t>The JavaScript comment is ignored by the JavaScript engine i.e. embedded in the browser</a:t>
            </a:r>
            <a:r>
              <a:rPr lang="en-US" dirty="0" smtClean="0"/>
              <a:t>.</a:t>
            </a:r>
          </a:p>
          <a:p>
            <a:r>
              <a:rPr lang="en-US" sz="2200" b="1" dirty="0" smtClean="0">
                <a:latin typeface="Times New Roman" pitchFamily="18" charset="0"/>
                <a:cs typeface="Times New Roman" pitchFamily="18" charset="0"/>
              </a:rPr>
              <a:t>Advantages of JavaScript comments:</a:t>
            </a:r>
          </a:p>
          <a:p>
            <a:pPr>
              <a:buNone/>
            </a:pPr>
            <a:r>
              <a:rPr lang="en-US" sz="22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There are mainly two advantages of JavaScript comments.</a:t>
            </a:r>
          </a:p>
          <a:p>
            <a:r>
              <a:rPr lang="en-US" sz="2000" b="1" dirty="0" smtClean="0">
                <a:latin typeface="Times New Roman" pitchFamily="18" charset="0"/>
                <a:cs typeface="Times New Roman" pitchFamily="18" charset="0"/>
              </a:rPr>
              <a:t>To make code easy to understand</a:t>
            </a:r>
            <a:r>
              <a:rPr lang="en-US" sz="2000" dirty="0" smtClean="0">
                <a:latin typeface="Times New Roman" pitchFamily="18" charset="0"/>
                <a:cs typeface="Times New Roman" pitchFamily="18" charset="0"/>
              </a:rPr>
              <a:t> It can be used to elaborate the code so that end user can easily understand the code.</a:t>
            </a:r>
          </a:p>
          <a:p>
            <a:r>
              <a:rPr lang="en-US" sz="2000" b="1" dirty="0" smtClean="0">
                <a:latin typeface="Times New Roman" pitchFamily="18" charset="0"/>
                <a:cs typeface="Times New Roman" pitchFamily="18" charset="0"/>
              </a:rPr>
              <a:t>To avoid the unnecessary code</a:t>
            </a:r>
            <a:r>
              <a:rPr lang="en-US" sz="2000" dirty="0" smtClean="0">
                <a:latin typeface="Times New Roman" pitchFamily="18" charset="0"/>
                <a:cs typeface="Times New Roman" pitchFamily="18" charset="0"/>
              </a:rPr>
              <a:t> It can also be used to avoid the code being executed. Sometimes, we add the code to perform some action. But after sometime, there may be need to disable the code. In such case, it is better to use comments.</a:t>
            </a:r>
          </a:p>
          <a:p>
            <a:pPr>
              <a:buFont typeface="Wingdings" pitchFamily="2" charset="2"/>
              <a:buChar char="§"/>
            </a:pP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latin typeface="Times New Roman" pitchFamily="18" charset="0"/>
                <a:cs typeface="Times New Roman" pitchFamily="18" charset="0"/>
              </a:rPr>
              <a:t>Types of JavaScript Comments</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752600"/>
            <a:ext cx="8229600" cy="4572000"/>
          </a:xfrm>
        </p:spPr>
        <p:txBody>
          <a:bodyPr>
            <a:normAutofit fontScale="85000" lnSpcReduction="10000"/>
          </a:bodyPr>
          <a:lstStyle/>
          <a:p>
            <a:pPr>
              <a:buNone/>
            </a:pPr>
            <a:r>
              <a:rPr lang="en-US" sz="2000" dirty="0" smtClean="0">
                <a:latin typeface="Times New Roman" pitchFamily="18" charset="0"/>
                <a:cs typeface="Times New Roman" pitchFamily="18" charset="0"/>
              </a:rPr>
              <a:t>  There are two types of comments in JavaScript.</a:t>
            </a:r>
          </a:p>
          <a:p>
            <a:r>
              <a:rPr lang="en-US" sz="2000" dirty="0" smtClean="0">
                <a:latin typeface="Times New Roman" pitchFamily="18" charset="0"/>
                <a:cs typeface="Times New Roman" pitchFamily="18" charset="0"/>
              </a:rPr>
              <a:t>Single-line Comment</a:t>
            </a:r>
          </a:p>
          <a:p>
            <a:r>
              <a:rPr lang="en-US" sz="2000" dirty="0" smtClean="0">
                <a:latin typeface="Times New Roman" pitchFamily="18" charset="0"/>
                <a:cs typeface="Times New Roman" pitchFamily="18" charset="0"/>
              </a:rPr>
              <a:t>Multi-line Comment</a:t>
            </a:r>
          </a:p>
          <a:p>
            <a:pPr>
              <a:buNone/>
            </a:pPr>
            <a:r>
              <a:rPr lang="en-US" sz="2000" b="1" dirty="0" smtClean="0"/>
              <a:t>JavaScript Single line Comment: </a:t>
            </a:r>
            <a:r>
              <a:rPr lang="en-US" sz="2000" dirty="0" smtClean="0">
                <a:latin typeface="Times New Roman" pitchFamily="18" charset="0"/>
                <a:cs typeface="Times New Roman" pitchFamily="18" charset="0"/>
              </a:rPr>
              <a:t>It is represented by double forward slashes (//). It can be used before and after the statement.</a:t>
            </a:r>
            <a:endParaRPr lang="en-US" sz="2000" b="1" dirty="0" smtClean="0">
              <a:latin typeface="Times New Roman" pitchFamily="18" charset="0"/>
              <a:cs typeface="Times New Roman" pitchFamily="18" charset="0"/>
            </a:endParaRPr>
          </a:p>
          <a:p>
            <a:pPr>
              <a:buNone/>
            </a:pPr>
            <a:r>
              <a:rPr lang="en-US" sz="2000" b="1" dirty="0" smtClean="0"/>
              <a:t>added before the statement:</a:t>
            </a:r>
          </a:p>
          <a:p>
            <a:pPr>
              <a:buNone/>
            </a:pPr>
            <a:r>
              <a:rPr lang="en-US" sz="2000" dirty="0" smtClean="0">
                <a:latin typeface="Times New Roman" pitchFamily="18" charset="0"/>
                <a:cs typeface="Times New Roman" pitchFamily="18" charset="0"/>
              </a:rPr>
              <a:t>&lt;html&gt;</a:t>
            </a:r>
          </a:p>
          <a:p>
            <a:pPr>
              <a:buNone/>
            </a:pPr>
            <a:r>
              <a:rPr lang="en-US" sz="2000" dirty="0" smtClean="0">
                <a:latin typeface="Times New Roman" pitchFamily="18" charset="0"/>
                <a:cs typeface="Times New Roman" pitchFamily="18" charset="0"/>
              </a:rPr>
              <a:t>&lt;body&gt;</a:t>
            </a:r>
          </a:p>
          <a:p>
            <a:pPr>
              <a:buNone/>
            </a:pPr>
            <a:r>
              <a:rPr lang="en-US" sz="2000" dirty="0" smtClean="0">
                <a:latin typeface="Times New Roman" pitchFamily="18" charset="0"/>
                <a:cs typeface="Times New Roman" pitchFamily="18" charset="0"/>
              </a:rPr>
              <a:t>&lt;script&gt;  </a:t>
            </a:r>
          </a:p>
          <a:p>
            <a:pPr>
              <a:buNone/>
            </a:pPr>
            <a:r>
              <a:rPr lang="en-US" sz="2000" dirty="0" smtClean="0">
                <a:latin typeface="Times New Roman" pitchFamily="18" charset="0"/>
                <a:cs typeface="Times New Roman" pitchFamily="18" charset="0"/>
              </a:rPr>
              <a:t>// It is single line comment  </a:t>
            </a:r>
          </a:p>
          <a:p>
            <a:pPr>
              <a:buNone/>
            </a:pPr>
            <a:r>
              <a:rPr lang="en-US" sz="2000" dirty="0" err="1" smtClean="0">
                <a:latin typeface="Times New Roman" pitchFamily="18" charset="0"/>
                <a:cs typeface="Times New Roman" pitchFamily="18" charset="0"/>
              </a:rPr>
              <a:t>document.write</a:t>
            </a:r>
            <a:r>
              <a:rPr lang="en-US" sz="2000" dirty="0" smtClean="0">
                <a:latin typeface="Times New Roman" pitchFamily="18" charset="0"/>
                <a:cs typeface="Times New Roman" pitchFamily="18" charset="0"/>
              </a:rPr>
              <a:t>("hello </a:t>
            </a:r>
            <a:r>
              <a:rPr lang="en-US" sz="2000" dirty="0" err="1" smtClean="0">
                <a:latin typeface="Times New Roman" pitchFamily="18" charset="0"/>
                <a:cs typeface="Times New Roman" pitchFamily="18" charset="0"/>
              </a:rPr>
              <a:t>javascript</a:t>
            </a: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&lt;/script&gt; </a:t>
            </a:r>
          </a:p>
          <a:p>
            <a:pPr>
              <a:buNone/>
            </a:pPr>
            <a:r>
              <a:rPr lang="en-US" sz="2000" dirty="0" smtClean="0">
                <a:latin typeface="Times New Roman" pitchFamily="18" charset="0"/>
                <a:cs typeface="Times New Roman" pitchFamily="18" charset="0"/>
              </a:rPr>
              <a:t>&lt;/body&gt;</a:t>
            </a:r>
          </a:p>
          <a:p>
            <a:pPr>
              <a:buNone/>
            </a:pPr>
            <a:r>
              <a:rPr lang="en-US" sz="2000" dirty="0" smtClean="0">
                <a:latin typeface="Times New Roman" pitchFamily="18" charset="0"/>
                <a:cs typeface="Times New Roman" pitchFamily="18" charset="0"/>
              </a:rPr>
              <a:t>&lt;/html&gt;</a:t>
            </a:r>
          </a:p>
          <a:p>
            <a:pPr>
              <a:buNone/>
            </a:pPr>
            <a:endParaRPr lang="en-US" sz="2000" b="1"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 </a:t>
            </a:r>
            <a:endParaRPr lang="en-US" sz="2000" b="1" dirty="0">
              <a:latin typeface="Times New Roman" pitchFamily="18" charset="0"/>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p:spPr>
        <p:txBody>
          <a:bodyPr>
            <a:normAutofit lnSpcReduction="10000"/>
          </a:bodyPr>
          <a:lstStyle/>
          <a:p>
            <a:r>
              <a:rPr lang="en-US" dirty="0" smtClean="0"/>
              <a:t> </a:t>
            </a:r>
            <a:r>
              <a:rPr lang="en-US" b="1" dirty="0" smtClean="0"/>
              <a:t>added after the statement:</a:t>
            </a:r>
          </a:p>
          <a:p>
            <a:pPr>
              <a:buNone/>
            </a:pPr>
            <a:r>
              <a:rPr lang="en-US" sz="2200" dirty="0" smtClean="0">
                <a:latin typeface="Times New Roman" pitchFamily="18" charset="0"/>
                <a:cs typeface="Times New Roman" pitchFamily="18" charset="0"/>
              </a:rPr>
              <a:t>&lt;html&gt;</a:t>
            </a:r>
          </a:p>
          <a:p>
            <a:pPr>
              <a:buNone/>
            </a:pPr>
            <a:r>
              <a:rPr lang="en-US" sz="2200" dirty="0" smtClean="0">
                <a:latin typeface="Times New Roman" pitchFamily="18" charset="0"/>
                <a:cs typeface="Times New Roman" pitchFamily="18" charset="0"/>
              </a:rPr>
              <a:t>&lt;body&gt;</a:t>
            </a:r>
          </a:p>
          <a:p>
            <a:pPr>
              <a:buNone/>
            </a:pPr>
            <a:r>
              <a:rPr lang="en-US" sz="2200" dirty="0" smtClean="0">
                <a:latin typeface="Times New Roman" pitchFamily="18" charset="0"/>
                <a:cs typeface="Times New Roman" pitchFamily="18" charset="0"/>
              </a:rPr>
              <a:t>&lt;script&gt;  </a:t>
            </a:r>
          </a:p>
          <a:p>
            <a:pPr>
              <a:buNone/>
            </a:pPr>
            <a:r>
              <a:rPr lang="en-US" sz="2200" dirty="0" smtClean="0">
                <a:latin typeface="Times New Roman" pitchFamily="18" charset="0"/>
                <a:cs typeface="Times New Roman" pitchFamily="18" charset="0"/>
              </a:rPr>
              <a:t>var a=10;  </a:t>
            </a:r>
          </a:p>
          <a:p>
            <a:pPr>
              <a:buNone/>
            </a:pPr>
            <a:r>
              <a:rPr lang="en-US" sz="2200" dirty="0" smtClean="0">
                <a:latin typeface="Times New Roman" pitchFamily="18" charset="0"/>
                <a:cs typeface="Times New Roman" pitchFamily="18" charset="0"/>
              </a:rPr>
              <a:t>var b=20;  </a:t>
            </a:r>
          </a:p>
          <a:p>
            <a:pPr>
              <a:buNone/>
            </a:pPr>
            <a:r>
              <a:rPr lang="en-US" sz="2200" dirty="0" smtClean="0">
                <a:latin typeface="Times New Roman" pitchFamily="18" charset="0"/>
                <a:cs typeface="Times New Roman" pitchFamily="18" charset="0"/>
              </a:rPr>
              <a:t>var c=</a:t>
            </a:r>
            <a:r>
              <a:rPr lang="en-US" sz="2200" dirty="0" err="1" smtClean="0">
                <a:latin typeface="Times New Roman" pitchFamily="18" charset="0"/>
                <a:cs typeface="Times New Roman" pitchFamily="18" charset="0"/>
              </a:rPr>
              <a:t>a+b</a:t>
            </a:r>
            <a:r>
              <a:rPr lang="en-US" sz="2200" dirty="0" smtClean="0">
                <a:latin typeface="Times New Roman" pitchFamily="18" charset="0"/>
                <a:cs typeface="Times New Roman" pitchFamily="18" charset="0"/>
              </a:rPr>
              <a:t>;//It adds values of a and b variable  </a:t>
            </a:r>
          </a:p>
          <a:p>
            <a:pPr>
              <a:buNone/>
            </a:pPr>
            <a:r>
              <a:rPr lang="en-US" sz="2200" dirty="0" err="1" smtClean="0">
                <a:latin typeface="Times New Roman" pitchFamily="18" charset="0"/>
                <a:cs typeface="Times New Roman" pitchFamily="18" charset="0"/>
              </a:rPr>
              <a:t>document.write</a:t>
            </a:r>
            <a:r>
              <a:rPr lang="en-US" sz="2200" dirty="0" smtClean="0">
                <a:latin typeface="Times New Roman" pitchFamily="18" charset="0"/>
                <a:cs typeface="Times New Roman" pitchFamily="18" charset="0"/>
              </a:rPr>
              <a:t>(c);//prints sum of 10 and 20  </a:t>
            </a:r>
          </a:p>
          <a:p>
            <a:pPr>
              <a:buNone/>
            </a:pPr>
            <a:r>
              <a:rPr lang="en-US" sz="2200" dirty="0" smtClean="0">
                <a:latin typeface="Times New Roman" pitchFamily="18" charset="0"/>
                <a:cs typeface="Times New Roman" pitchFamily="18" charset="0"/>
              </a:rPr>
              <a:t>&lt;/script&gt;   </a:t>
            </a:r>
          </a:p>
          <a:p>
            <a:pPr>
              <a:buNone/>
            </a:pPr>
            <a:r>
              <a:rPr lang="en-US" sz="2200" dirty="0" smtClean="0">
                <a:latin typeface="Times New Roman" pitchFamily="18" charset="0"/>
                <a:cs typeface="Times New Roman" pitchFamily="18" charset="0"/>
              </a:rPr>
              <a:t>&lt;/body&gt;</a:t>
            </a:r>
          </a:p>
          <a:p>
            <a:pPr>
              <a:buNone/>
            </a:pPr>
            <a:r>
              <a:rPr lang="en-US" sz="2200" dirty="0" smtClean="0">
                <a:latin typeface="Times New Roman" pitchFamily="18" charset="0"/>
                <a:cs typeface="Times New Roman" pitchFamily="18" charset="0"/>
              </a:rPr>
              <a:t>&lt;/html&gt;</a:t>
            </a:r>
          </a:p>
          <a:p>
            <a:pPr>
              <a:buNone/>
            </a:pPr>
            <a:endParaRPr lang="en-US" b="1" dirty="0" smtClean="0"/>
          </a:p>
          <a:p>
            <a:pPr>
              <a:buNone/>
            </a:pPr>
            <a:r>
              <a:rPr lang="en-US" b="1" dirty="0" smtClean="0"/>
              <a:t> </a:t>
            </a:r>
            <a:endParaRPr lang="en-US" b="1"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100" dirty="0" smtClean="0">
                <a:latin typeface="Times New Roman" pitchFamily="18" charset="0"/>
                <a:cs typeface="Times New Roman" pitchFamily="18" charset="0"/>
              </a:rPr>
              <a:t>JavaScript Multi line Comment</a:t>
            </a:r>
            <a:r>
              <a:rPr lang="en-US" dirty="0" smtClean="0"/>
              <a:t/>
            </a:r>
            <a:br>
              <a:rPr lang="en-US" dirty="0" smtClean="0"/>
            </a:br>
            <a:endParaRPr lang="en-US" dirty="0"/>
          </a:p>
        </p:txBody>
      </p:sp>
      <p:sp>
        <p:nvSpPr>
          <p:cNvPr id="3" name="Content Placeholder 2"/>
          <p:cNvSpPr>
            <a:spLocks noGrp="1"/>
          </p:cNvSpPr>
          <p:nvPr>
            <p:ph idx="1"/>
          </p:nvPr>
        </p:nvSpPr>
        <p:spPr>
          <a:xfrm>
            <a:off x="457200" y="1524000"/>
            <a:ext cx="8229600" cy="4800600"/>
          </a:xfrm>
        </p:spPr>
        <p:txBody>
          <a:bodyPr>
            <a:normAutofit fontScale="92500" lnSpcReduction="10000"/>
          </a:bodyPr>
          <a:lstStyle/>
          <a:p>
            <a:r>
              <a:rPr lang="en-US" sz="2000" dirty="0" smtClean="0">
                <a:latin typeface="Times New Roman" pitchFamily="18" charset="0"/>
                <a:cs typeface="Times New Roman" pitchFamily="18" charset="0"/>
              </a:rPr>
              <a:t>It can be used to add single as well as multi line comments. So, it is more convenient.</a:t>
            </a:r>
          </a:p>
          <a:p>
            <a:r>
              <a:rPr lang="en-US" sz="2000" dirty="0" smtClean="0">
                <a:latin typeface="Times New Roman" pitchFamily="18" charset="0"/>
                <a:cs typeface="Times New Roman" pitchFamily="18" charset="0"/>
              </a:rPr>
              <a:t>It is represented by forward slash with asterisk then asterisk with forward slash. </a:t>
            </a:r>
          </a:p>
          <a:p>
            <a:r>
              <a:rPr lang="en-US" sz="2000" dirty="0" smtClean="0">
                <a:latin typeface="Times New Roman" pitchFamily="18" charset="0"/>
                <a:cs typeface="Times New Roman" pitchFamily="18" charset="0"/>
              </a:rPr>
              <a:t>For example:</a:t>
            </a:r>
            <a:r>
              <a:rPr lang="en-US" sz="2000" dirty="0" smtClean="0"/>
              <a:t>/* your code here  */  </a:t>
            </a:r>
          </a:p>
          <a:p>
            <a:pPr>
              <a:buNone/>
            </a:pPr>
            <a:r>
              <a:rPr lang="en-US" sz="2000" b="1" dirty="0" smtClean="0"/>
              <a:t>Sample Code:</a:t>
            </a:r>
          </a:p>
          <a:p>
            <a:pPr>
              <a:buNone/>
            </a:pPr>
            <a:r>
              <a:rPr lang="en-US" sz="2000" dirty="0" smtClean="0">
                <a:latin typeface="Times New Roman" pitchFamily="18" charset="0"/>
                <a:cs typeface="Times New Roman" pitchFamily="18" charset="0"/>
              </a:rPr>
              <a:t>&lt;html&gt;</a:t>
            </a:r>
          </a:p>
          <a:p>
            <a:pPr>
              <a:buNone/>
            </a:pPr>
            <a:r>
              <a:rPr lang="en-US" sz="2000" dirty="0" smtClean="0">
                <a:latin typeface="Times New Roman" pitchFamily="18" charset="0"/>
                <a:cs typeface="Times New Roman" pitchFamily="18" charset="0"/>
              </a:rPr>
              <a:t>&lt;body&gt;</a:t>
            </a:r>
          </a:p>
          <a:p>
            <a:pPr>
              <a:buNone/>
            </a:pPr>
            <a:r>
              <a:rPr lang="en-US" sz="2000" dirty="0" smtClean="0">
                <a:latin typeface="Times New Roman" pitchFamily="18" charset="0"/>
                <a:cs typeface="Times New Roman" pitchFamily="18" charset="0"/>
              </a:rPr>
              <a:t>&lt;script&gt;  </a:t>
            </a:r>
          </a:p>
          <a:p>
            <a:pPr>
              <a:buNone/>
            </a:pPr>
            <a:r>
              <a:rPr lang="en-US" sz="2000" dirty="0" smtClean="0">
                <a:latin typeface="Times New Roman" pitchFamily="18" charset="0"/>
                <a:cs typeface="Times New Roman" pitchFamily="18" charset="0"/>
              </a:rPr>
              <a:t>/* It is multi line comment.  </a:t>
            </a:r>
          </a:p>
          <a:p>
            <a:pPr>
              <a:buNone/>
            </a:pPr>
            <a:r>
              <a:rPr lang="en-US" sz="2000" dirty="0" smtClean="0">
                <a:latin typeface="Times New Roman" pitchFamily="18" charset="0"/>
                <a:cs typeface="Times New Roman" pitchFamily="18" charset="0"/>
              </a:rPr>
              <a:t>It will not be displayed */  </a:t>
            </a:r>
          </a:p>
          <a:p>
            <a:pPr>
              <a:buNone/>
            </a:pPr>
            <a:r>
              <a:rPr lang="en-US" sz="2000" dirty="0" err="1" smtClean="0">
                <a:latin typeface="Times New Roman" pitchFamily="18" charset="0"/>
                <a:cs typeface="Times New Roman" pitchFamily="18" charset="0"/>
              </a:rPr>
              <a:t>document.write</a:t>
            </a:r>
            <a:r>
              <a:rPr lang="en-US" sz="2000" dirty="0" smtClean="0">
                <a:latin typeface="Times New Roman" pitchFamily="18" charset="0"/>
                <a:cs typeface="Times New Roman" pitchFamily="18" charset="0"/>
              </a:rPr>
              <a:t>("example of </a:t>
            </a:r>
            <a:r>
              <a:rPr lang="en-US" sz="2000" dirty="0" err="1" smtClean="0">
                <a:latin typeface="Times New Roman" pitchFamily="18" charset="0"/>
                <a:cs typeface="Times New Roman" pitchFamily="18" charset="0"/>
              </a:rPr>
              <a:t>javascript</a:t>
            </a:r>
            <a:r>
              <a:rPr lang="en-US" sz="2000" dirty="0" smtClean="0">
                <a:latin typeface="Times New Roman" pitchFamily="18" charset="0"/>
                <a:cs typeface="Times New Roman" pitchFamily="18" charset="0"/>
              </a:rPr>
              <a:t> multiline comment");  </a:t>
            </a:r>
          </a:p>
          <a:p>
            <a:pPr>
              <a:buNone/>
            </a:pPr>
            <a:r>
              <a:rPr lang="en-US" sz="2000" dirty="0" smtClean="0">
                <a:latin typeface="Times New Roman" pitchFamily="18" charset="0"/>
                <a:cs typeface="Times New Roman" pitchFamily="18" charset="0"/>
              </a:rPr>
              <a:t>&lt;/script&gt;  </a:t>
            </a:r>
          </a:p>
          <a:p>
            <a:pPr>
              <a:buNone/>
            </a:pPr>
            <a:r>
              <a:rPr lang="en-US" sz="2000" dirty="0" smtClean="0">
                <a:latin typeface="Times New Roman" pitchFamily="18" charset="0"/>
                <a:cs typeface="Times New Roman" pitchFamily="18" charset="0"/>
              </a:rPr>
              <a:t>&lt;/body&gt;</a:t>
            </a:r>
          </a:p>
          <a:p>
            <a:pPr>
              <a:buNone/>
            </a:pPr>
            <a:r>
              <a:rPr lang="en-US" sz="2000" dirty="0" smtClean="0">
                <a:latin typeface="Times New Roman" pitchFamily="18" charset="0"/>
                <a:cs typeface="Times New Roman" pitchFamily="18" charset="0"/>
              </a:rPr>
              <a:t>&lt;/html&gt;</a:t>
            </a:r>
          </a:p>
          <a:p>
            <a:pPr>
              <a:buNone/>
            </a:pPr>
            <a:endParaRPr lang="en-US" sz="2000" dirty="0" smtClean="0">
              <a:latin typeface="Times New Roman" pitchFamily="18" charset="0"/>
              <a:cs typeface="Times New Roman" pitchFamily="18" charset="0"/>
            </a:endParaRP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latin typeface="Times New Roman" pitchFamily="18" charset="0"/>
                <a:cs typeface="Times New Roman" pitchFamily="18" charset="0"/>
              </a:rPr>
              <a:t>JavaScript Variable</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47800"/>
            <a:ext cx="8229600" cy="4876800"/>
          </a:xfrm>
        </p:spPr>
        <p:txBody>
          <a:bodyPr>
            <a:normAutofit lnSpcReduction="10000"/>
          </a:bodyPr>
          <a:lstStyle/>
          <a:p>
            <a:r>
              <a:rPr lang="en-US" sz="2000" dirty="0" smtClean="0">
                <a:latin typeface="Times New Roman" pitchFamily="18" charset="0"/>
                <a:cs typeface="Times New Roman" pitchFamily="18" charset="0"/>
              </a:rPr>
              <a:t>A </a:t>
            </a:r>
            <a:r>
              <a:rPr lang="en-US" sz="2000" b="1" dirty="0" smtClean="0">
                <a:latin typeface="Times New Roman" pitchFamily="18" charset="0"/>
                <a:cs typeface="Times New Roman" pitchFamily="18" charset="0"/>
              </a:rPr>
              <a:t>JavaScript variable</a:t>
            </a:r>
            <a:r>
              <a:rPr lang="en-US" sz="2000" dirty="0" smtClean="0">
                <a:latin typeface="Times New Roman" pitchFamily="18" charset="0"/>
                <a:cs typeface="Times New Roman" pitchFamily="18" charset="0"/>
              </a:rPr>
              <a:t> is simply a name of storage location.</a:t>
            </a:r>
          </a:p>
          <a:p>
            <a:r>
              <a:rPr lang="en-US" sz="2000" dirty="0" smtClean="0"/>
              <a:t>There are some rules while declaring a JavaScript variable (also known as identifiers).</a:t>
            </a:r>
          </a:p>
          <a:p>
            <a:pPr>
              <a:buNone/>
            </a:pPr>
            <a:r>
              <a:rPr lang="en-US" sz="2000" b="1" u="sng" dirty="0" smtClean="0"/>
              <a:t> JavaScript Identifiers:</a:t>
            </a:r>
            <a:endParaRPr lang="en-US" sz="2000" u="sng" dirty="0" smtClean="0"/>
          </a:p>
          <a:p>
            <a:r>
              <a:rPr lang="en-US" sz="2000" dirty="0" smtClean="0"/>
              <a:t>All JavaScript </a:t>
            </a:r>
            <a:r>
              <a:rPr lang="en-US" sz="2000" b="1" dirty="0" smtClean="0"/>
              <a:t>variables</a:t>
            </a:r>
            <a:r>
              <a:rPr lang="en-US" sz="2000" dirty="0" smtClean="0"/>
              <a:t> must be </a:t>
            </a:r>
            <a:r>
              <a:rPr lang="en-US" sz="2000" b="1" dirty="0" smtClean="0"/>
              <a:t>identified</a:t>
            </a:r>
            <a:r>
              <a:rPr lang="en-US" sz="2000" dirty="0" smtClean="0"/>
              <a:t> with </a:t>
            </a:r>
            <a:r>
              <a:rPr lang="en-US" sz="2000" b="1" dirty="0" smtClean="0"/>
              <a:t>unique names</a:t>
            </a:r>
            <a:r>
              <a:rPr lang="en-US" sz="2000" dirty="0" smtClean="0"/>
              <a:t>.</a:t>
            </a:r>
          </a:p>
          <a:p>
            <a:r>
              <a:rPr lang="en-US" sz="2000" dirty="0" smtClean="0"/>
              <a:t>These unique names are called </a:t>
            </a:r>
            <a:r>
              <a:rPr lang="en-US" sz="2000" b="1" dirty="0" smtClean="0"/>
              <a:t>identifiers</a:t>
            </a:r>
            <a:r>
              <a:rPr lang="en-US" sz="2000" dirty="0" smtClean="0"/>
              <a:t>.</a:t>
            </a:r>
          </a:p>
          <a:p>
            <a:r>
              <a:rPr lang="en-US" sz="2000" dirty="0" smtClean="0"/>
              <a:t>Identifiers can be short names (like x and y) or more descriptive names (age, sum, </a:t>
            </a:r>
            <a:r>
              <a:rPr lang="en-US" sz="2000" dirty="0" err="1" smtClean="0"/>
              <a:t>totalVolume</a:t>
            </a:r>
            <a:r>
              <a:rPr lang="en-US" sz="2000" dirty="0" smtClean="0"/>
              <a:t>).</a:t>
            </a:r>
          </a:p>
          <a:p>
            <a:pPr>
              <a:buNone/>
            </a:pPr>
            <a:r>
              <a:rPr lang="en-US" sz="2000" b="1" u="sng" dirty="0" smtClean="0"/>
              <a:t>The general rules for constructing names for variables (unique identifiers) are:</a:t>
            </a:r>
          </a:p>
          <a:p>
            <a:r>
              <a:rPr lang="en-US" sz="2000" dirty="0" smtClean="0"/>
              <a:t>Names can contain letters, digits, underscores, and dollar signs.</a:t>
            </a:r>
          </a:p>
          <a:p>
            <a:r>
              <a:rPr lang="en-US" sz="2000" dirty="0" smtClean="0"/>
              <a:t>Names must begin with a letter</a:t>
            </a:r>
          </a:p>
          <a:p>
            <a:r>
              <a:rPr lang="en-US" sz="2000" dirty="0" smtClean="0"/>
              <a:t>Names are case sensitive (y and Y are different variables)</a:t>
            </a:r>
          </a:p>
          <a:p>
            <a:r>
              <a:rPr lang="en-US" sz="2000" dirty="0" smtClean="0"/>
              <a:t>Reserved words (like JavaScript keywords) cannot be used as names</a:t>
            </a:r>
          </a:p>
          <a:p>
            <a:endParaRPr lang="en-US" sz="2000" dirty="0">
              <a:latin typeface="Times New Roman" pitchFamily="18" charset="0"/>
              <a:cs typeface="Times New Roman"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85800"/>
          </a:xfrm>
        </p:spPr>
        <p:txBody>
          <a:bodyPr>
            <a:normAutofit fontScale="90000"/>
          </a:bodyPr>
          <a:lstStyle/>
          <a:p>
            <a:pPr algn="ctr"/>
            <a:r>
              <a:rPr lang="en-US" sz="2800" dirty="0" smtClean="0">
                <a:latin typeface="Times New Roman" pitchFamily="18" charset="0"/>
                <a:cs typeface="Times New Roman" pitchFamily="18" charset="0"/>
              </a:rPr>
              <a:t>Declaring (Creating) JavaScript Variables</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5334000"/>
          </a:xfrm>
        </p:spPr>
        <p:txBody>
          <a:bodyPr>
            <a:normAutofit lnSpcReduction="10000"/>
          </a:bodyPr>
          <a:lstStyle/>
          <a:p>
            <a:r>
              <a:rPr lang="en-US" sz="2000" dirty="0" smtClean="0">
                <a:latin typeface="Times New Roman" pitchFamily="18" charset="0"/>
                <a:cs typeface="Times New Roman" pitchFamily="18" charset="0"/>
              </a:rPr>
              <a:t>Creating a variable in JavaScript is called "declaring" a variable.</a:t>
            </a:r>
          </a:p>
          <a:p>
            <a:r>
              <a:rPr lang="en-US" sz="2000" dirty="0" smtClean="0">
                <a:latin typeface="Times New Roman" pitchFamily="18" charset="0"/>
                <a:cs typeface="Times New Roman" pitchFamily="18" charset="0"/>
              </a:rPr>
              <a:t>We  declare a JavaScript variable with the var keyword:</a:t>
            </a:r>
          </a:p>
          <a:p>
            <a:pPr>
              <a:buNone/>
            </a:pPr>
            <a:r>
              <a:rPr lang="en-US" sz="2000" b="1" dirty="0" smtClean="0"/>
              <a:t>                var </a:t>
            </a:r>
            <a:r>
              <a:rPr lang="en-US" sz="2000" b="1" dirty="0" err="1" smtClean="0"/>
              <a:t>carName</a:t>
            </a:r>
            <a:r>
              <a:rPr lang="en-US" sz="2000" b="1" dirty="0" smtClean="0"/>
              <a:t>;</a:t>
            </a:r>
            <a:endParaRPr lang="en-US" sz="2000" b="1" dirty="0" smtClean="0">
              <a:latin typeface="Times New Roman" pitchFamily="18" charset="0"/>
              <a:cs typeface="Times New Roman" pitchFamily="18" charset="0"/>
            </a:endParaRPr>
          </a:p>
          <a:p>
            <a:r>
              <a:rPr lang="en-US" sz="2000" dirty="0" smtClean="0"/>
              <a:t>After the declaration, the variable has no value (technically it has the value of undefined).</a:t>
            </a:r>
          </a:p>
          <a:p>
            <a:r>
              <a:rPr lang="en-US" sz="2000" dirty="0" smtClean="0"/>
              <a:t>To </a:t>
            </a:r>
            <a:r>
              <a:rPr lang="en-US" sz="2000" b="1" dirty="0" smtClean="0"/>
              <a:t>assign</a:t>
            </a:r>
            <a:r>
              <a:rPr lang="en-US" sz="2000" dirty="0" smtClean="0"/>
              <a:t> a value to the variable, use the equal sign:</a:t>
            </a:r>
          </a:p>
          <a:p>
            <a:pPr>
              <a:buNone/>
            </a:pPr>
            <a:r>
              <a:rPr lang="en-US" sz="2000" dirty="0" smtClean="0"/>
              <a:t>               </a:t>
            </a:r>
            <a:r>
              <a:rPr lang="en-US" sz="2000" b="1" dirty="0" err="1" smtClean="0"/>
              <a:t>carName</a:t>
            </a:r>
            <a:r>
              <a:rPr lang="en-US" sz="2000" b="1" dirty="0" smtClean="0"/>
              <a:t> = "Volvo";</a:t>
            </a:r>
          </a:p>
          <a:p>
            <a:r>
              <a:rPr lang="en-US" sz="2000" dirty="0" smtClean="0"/>
              <a:t>We  can also assign a value to the variable when we declare it:</a:t>
            </a:r>
          </a:p>
          <a:p>
            <a:pPr>
              <a:buNone/>
            </a:pPr>
            <a:r>
              <a:rPr lang="en-US" sz="2000" dirty="0" smtClean="0"/>
              <a:t>                   </a:t>
            </a:r>
            <a:r>
              <a:rPr lang="en-US" sz="2000" b="1" dirty="0" smtClean="0"/>
              <a:t>var </a:t>
            </a:r>
            <a:r>
              <a:rPr lang="en-US" sz="2000" b="1" dirty="0" err="1" smtClean="0"/>
              <a:t>carName</a:t>
            </a:r>
            <a:r>
              <a:rPr lang="en-US" sz="2000" b="1" dirty="0" smtClean="0"/>
              <a:t> = "Volvo";</a:t>
            </a:r>
          </a:p>
          <a:p>
            <a:r>
              <a:rPr lang="en-US" sz="2000" b="1" dirty="0" smtClean="0"/>
              <a:t>Correct JavaScript variables:</a:t>
            </a:r>
          </a:p>
          <a:p>
            <a:pPr>
              <a:buNone/>
            </a:pPr>
            <a:r>
              <a:rPr lang="en-US" sz="2000" dirty="0" smtClean="0"/>
              <a:t>              var x = 10;  </a:t>
            </a:r>
          </a:p>
          <a:p>
            <a:pPr>
              <a:buNone/>
            </a:pPr>
            <a:r>
              <a:rPr lang="en-US" sz="2000" dirty="0" smtClean="0"/>
              <a:t>          var _value="</a:t>
            </a:r>
            <a:r>
              <a:rPr lang="en-US" sz="2000" dirty="0" err="1" smtClean="0"/>
              <a:t>sonoo</a:t>
            </a:r>
            <a:r>
              <a:rPr lang="en-US" sz="2000" dirty="0" smtClean="0"/>
              <a:t>";  </a:t>
            </a:r>
          </a:p>
          <a:p>
            <a:pPr>
              <a:buFont typeface="Wingdings" pitchFamily="2" charset="2"/>
              <a:buChar char="§"/>
            </a:pPr>
            <a:r>
              <a:rPr lang="en-US" sz="2000" b="1" dirty="0" smtClean="0"/>
              <a:t>Incorrect JavaScript variables:</a:t>
            </a:r>
          </a:p>
          <a:p>
            <a:pPr>
              <a:buNone/>
            </a:pPr>
            <a:r>
              <a:rPr lang="en-US" sz="2000" dirty="0" smtClean="0"/>
              <a:t>              var  123=30;  </a:t>
            </a:r>
          </a:p>
          <a:p>
            <a:pPr>
              <a:buNone/>
            </a:pPr>
            <a:r>
              <a:rPr lang="en-US" sz="2000" dirty="0" smtClean="0"/>
              <a:t>               var *</a:t>
            </a:r>
            <a:r>
              <a:rPr lang="en-US" sz="2000" dirty="0" err="1" smtClean="0"/>
              <a:t>aa</a:t>
            </a:r>
            <a:r>
              <a:rPr lang="en-US" sz="2000" dirty="0" smtClean="0"/>
              <a:t>=320;  </a:t>
            </a:r>
          </a:p>
          <a:p>
            <a:pPr>
              <a:buNone/>
            </a:pPr>
            <a:endParaRPr lang="en-US" sz="2000" b="1" dirty="0" smtClean="0"/>
          </a:p>
          <a:p>
            <a:pPr>
              <a:buNone/>
            </a:pPr>
            <a:endParaRPr lang="en-US" sz="2000" b="1" dirty="0" smtClean="0"/>
          </a:p>
          <a:p>
            <a:pPr>
              <a:buNone/>
            </a:pPr>
            <a:endParaRPr lang="en-US" sz="2000" dirty="0" smtClean="0"/>
          </a:p>
          <a:p>
            <a:pPr>
              <a:buNone/>
            </a:pPr>
            <a:endParaRPr lang="en-US" sz="2000" dirty="0">
              <a:latin typeface="Times New Roman" pitchFamily="18" charset="0"/>
              <a:cs typeface="Times New Roman"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100" dirty="0" smtClean="0">
                <a:latin typeface="Times New Roman" pitchFamily="18" charset="0"/>
                <a:cs typeface="Times New Roman" pitchFamily="18" charset="0"/>
              </a:rPr>
              <a:t>Example of JavaScript variable</a:t>
            </a:r>
            <a:r>
              <a:rPr lang="en-US" dirty="0" smtClean="0"/>
              <a:t/>
            </a:r>
            <a:br>
              <a:rPr lang="en-US" dirty="0" smtClean="0"/>
            </a:br>
            <a:endParaRPr lang="en-US" dirty="0"/>
          </a:p>
        </p:txBody>
      </p:sp>
      <p:sp>
        <p:nvSpPr>
          <p:cNvPr id="3" name="Content Placeholder 2"/>
          <p:cNvSpPr>
            <a:spLocks noGrp="1"/>
          </p:cNvSpPr>
          <p:nvPr>
            <p:ph idx="1"/>
          </p:nvPr>
        </p:nvSpPr>
        <p:spPr>
          <a:xfrm>
            <a:off x="457200" y="1524000"/>
            <a:ext cx="8229600" cy="4419600"/>
          </a:xfrm>
        </p:spPr>
        <p:txBody>
          <a:bodyPr>
            <a:normAutofit fontScale="92500" lnSpcReduction="20000"/>
          </a:bodyPr>
          <a:lstStyle/>
          <a:p>
            <a:pPr>
              <a:buNone/>
            </a:pPr>
            <a:r>
              <a:rPr lang="en-US" dirty="0" smtClean="0"/>
              <a:t>&lt;html&gt;</a:t>
            </a:r>
          </a:p>
          <a:p>
            <a:pPr>
              <a:buNone/>
            </a:pPr>
            <a:r>
              <a:rPr lang="en-US" dirty="0" smtClean="0"/>
              <a:t>&lt;body&gt;</a:t>
            </a:r>
          </a:p>
          <a:p>
            <a:pPr>
              <a:buNone/>
            </a:pPr>
            <a:r>
              <a:rPr lang="en-US" dirty="0" smtClean="0"/>
              <a:t>&lt;script&gt;  </a:t>
            </a:r>
          </a:p>
          <a:p>
            <a:pPr>
              <a:buNone/>
            </a:pPr>
            <a:r>
              <a:rPr lang="en-US" dirty="0" smtClean="0"/>
              <a:t>var x = 10;  </a:t>
            </a:r>
          </a:p>
          <a:p>
            <a:pPr>
              <a:buNone/>
            </a:pPr>
            <a:r>
              <a:rPr lang="en-US" dirty="0" smtClean="0"/>
              <a:t>var y = 20;  </a:t>
            </a:r>
          </a:p>
          <a:p>
            <a:pPr>
              <a:buNone/>
            </a:pPr>
            <a:r>
              <a:rPr lang="en-US" dirty="0" smtClean="0"/>
              <a:t>var z=</a:t>
            </a:r>
            <a:r>
              <a:rPr lang="en-US" dirty="0" err="1" smtClean="0"/>
              <a:t>x+y</a:t>
            </a:r>
            <a:r>
              <a:rPr lang="en-US" dirty="0" smtClean="0"/>
              <a:t>;  </a:t>
            </a:r>
          </a:p>
          <a:p>
            <a:pPr>
              <a:buNone/>
            </a:pPr>
            <a:r>
              <a:rPr lang="en-US" dirty="0" err="1" smtClean="0"/>
              <a:t>document.write</a:t>
            </a:r>
            <a:r>
              <a:rPr lang="en-US" dirty="0" smtClean="0"/>
              <a:t>(z);  </a:t>
            </a:r>
          </a:p>
          <a:p>
            <a:pPr>
              <a:buNone/>
            </a:pPr>
            <a:r>
              <a:rPr lang="en-US" dirty="0" smtClean="0"/>
              <a:t>&lt;/script&gt;  </a:t>
            </a:r>
          </a:p>
          <a:p>
            <a:pPr>
              <a:buNone/>
            </a:pPr>
            <a:r>
              <a:rPr lang="en-US" dirty="0" smtClean="0"/>
              <a:t>&lt;/body&gt;</a:t>
            </a:r>
          </a:p>
          <a:p>
            <a:pPr>
              <a:buNone/>
            </a:pPr>
            <a:r>
              <a:rPr lang="en-US" dirty="0" smtClean="0"/>
              <a:t>&lt;/html&gt;</a:t>
            </a:r>
          </a:p>
          <a:p>
            <a:endParaRPr lang="en-US" dirty="0" smtClean="0"/>
          </a:p>
          <a:p>
            <a:pPr>
              <a:buNone/>
            </a:pPr>
            <a:r>
              <a:rPr lang="en-US" b="1" dirty="0" smtClean="0"/>
              <a:t>Output: 30 </a:t>
            </a:r>
            <a:endParaRPr lang="en-US" b="1"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pPr algn="ctr"/>
            <a:r>
              <a:rPr lang="en-US" sz="2800" dirty="0" smtClean="0">
                <a:latin typeface="Times New Roman" pitchFamily="18" charset="0"/>
                <a:cs typeface="Times New Roman" pitchFamily="18" charset="0"/>
              </a:rPr>
              <a:t>One Statement, Many Variables</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47800"/>
            <a:ext cx="8229600" cy="4876800"/>
          </a:xfrm>
        </p:spPr>
        <p:txBody>
          <a:bodyPr>
            <a:noAutofit/>
          </a:bodyPr>
          <a:lstStyle/>
          <a:p>
            <a:r>
              <a:rPr lang="en-US" sz="1600" dirty="0" smtClean="0">
                <a:latin typeface="Times New Roman" pitchFamily="18" charset="0"/>
                <a:cs typeface="Times New Roman" pitchFamily="18" charset="0"/>
              </a:rPr>
              <a:t>We can declare many variables in one statement.</a:t>
            </a:r>
          </a:p>
          <a:p>
            <a:r>
              <a:rPr lang="en-US" sz="1600" dirty="0" smtClean="0">
                <a:latin typeface="Times New Roman" pitchFamily="18" charset="0"/>
                <a:cs typeface="Times New Roman" pitchFamily="18" charset="0"/>
              </a:rPr>
              <a:t>Start the statement with var and separate the variables by </a:t>
            </a:r>
            <a:r>
              <a:rPr lang="en-US" sz="1600" b="1" dirty="0" smtClean="0">
                <a:latin typeface="Times New Roman" pitchFamily="18" charset="0"/>
                <a:cs typeface="Times New Roman" pitchFamily="18" charset="0"/>
              </a:rPr>
              <a:t>comma</a:t>
            </a:r>
            <a:r>
              <a:rPr lang="en-US" sz="1600" dirty="0" smtClean="0">
                <a:latin typeface="Times New Roman" pitchFamily="18" charset="0"/>
                <a:cs typeface="Times New Roman" pitchFamily="18" charset="0"/>
              </a:rPr>
              <a:t>:</a:t>
            </a:r>
          </a:p>
          <a:p>
            <a:pPr>
              <a:buNone/>
            </a:pPr>
            <a:r>
              <a:rPr lang="en-US" sz="1600" b="1" dirty="0" smtClean="0">
                <a:latin typeface="Times New Roman" pitchFamily="18" charset="0"/>
                <a:cs typeface="Times New Roman" pitchFamily="18" charset="0"/>
              </a:rPr>
              <a:t>     Ex:    var person = "John Doe", </a:t>
            </a:r>
            <a:r>
              <a:rPr lang="en-US" sz="1600" b="1" dirty="0" err="1" smtClean="0">
                <a:latin typeface="Times New Roman" pitchFamily="18" charset="0"/>
                <a:cs typeface="Times New Roman" pitchFamily="18" charset="0"/>
              </a:rPr>
              <a:t>carName</a:t>
            </a:r>
            <a:r>
              <a:rPr lang="en-US" sz="1600" b="1" dirty="0" smtClean="0">
                <a:latin typeface="Times New Roman" pitchFamily="18" charset="0"/>
                <a:cs typeface="Times New Roman" pitchFamily="18" charset="0"/>
              </a:rPr>
              <a:t> = "Volvo", price = 200;</a:t>
            </a:r>
          </a:p>
          <a:p>
            <a:r>
              <a:rPr lang="en-US" sz="1600" dirty="0" smtClean="0">
                <a:latin typeface="Times New Roman" pitchFamily="18" charset="0"/>
                <a:cs typeface="Times New Roman" pitchFamily="18" charset="0"/>
              </a:rPr>
              <a:t>A declaration can span multiple lines:</a:t>
            </a:r>
          </a:p>
          <a:p>
            <a:pPr>
              <a:buNone/>
            </a:pPr>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Ex:   </a:t>
            </a:r>
            <a:r>
              <a:rPr lang="en-US" sz="1600" b="1" dirty="0" smtClean="0"/>
              <a:t>var person = "John Doe",</a:t>
            </a:r>
            <a:br>
              <a:rPr lang="en-US" sz="1600" b="1" dirty="0" smtClean="0"/>
            </a:br>
            <a:r>
              <a:rPr lang="en-US" sz="1600" b="1" dirty="0" smtClean="0"/>
              <a:t>           </a:t>
            </a:r>
            <a:r>
              <a:rPr lang="en-US" sz="1600" b="1" dirty="0" err="1" smtClean="0"/>
              <a:t>carName</a:t>
            </a:r>
            <a:r>
              <a:rPr lang="en-US" sz="1600" b="1" dirty="0" smtClean="0"/>
              <a:t> = "Volvo",</a:t>
            </a:r>
            <a:br>
              <a:rPr lang="en-US" sz="1600" b="1" dirty="0" smtClean="0"/>
            </a:br>
            <a:r>
              <a:rPr lang="en-US" sz="1600" b="1" dirty="0" smtClean="0"/>
              <a:t>             price = 200;</a:t>
            </a:r>
            <a:r>
              <a:rPr lang="en-US" sz="1200" dirty="0" smtClean="0">
                <a:latin typeface="Times New Roman" pitchFamily="18" charset="0"/>
                <a:cs typeface="Times New Roman" pitchFamily="18" charset="0"/>
              </a:rPr>
              <a:t/>
            </a:r>
            <a:br>
              <a:rPr lang="en-US" sz="1200" dirty="0" smtClean="0">
                <a:latin typeface="Times New Roman" pitchFamily="18" charset="0"/>
                <a:cs typeface="Times New Roman" pitchFamily="18" charset="0"/>
              </a:rPr>
            </a:br>
            <a:r>
              <a:rPr lang="en-US" sz="1800" b="1" dirty="0" smtClean="0">
                <a:latin typeface="Times New Roman" pitchFamily="18" charset="0"/>
                <a:cs typeface="Times New Roman" pitchFamily="18" charset="0"/>
              </a:rPr>
              <a:t>sample program:</a:t>
            </a:r>
            <a:endParaRPr lang="en-US" sz="1200" b="1" dirty="0" smtClean="0">
              <a:latin typeface="Times New Roman" pitchFamily="18" charset="0"/>
              <a:cs typeface="Times New Roman" pitchFamily="18" charset="0"/>
            </a:endParaRPr>
          </a:p>
          <a:p>
            <a:pPr>
              <a:buNone/>
            </a:pPr>
            <a:r>
              <a:rPr lang="en-US" sz="1200" dirty="0" smtClean="0">
                <a:latin typeface="Times New Roman" pitchFamily="18" charset="0"/>
                <a:cs typeface="Times New Roman" pitchFamily="18" charset="0"/>
              </a:rPr>
              <a:t>&lt;!DOCTYPE html&gt;</a:t>
            </a:r>
          </a:p>
          <a:p>
            <a:pPr>
              <a:buNone/>
            </a:pPr>
            <a:r>
              <a:rPr lang="en-US" sz="1200" dirty="0" smtClean="0">
                <a:latin typeface="Times New Roman" pitchFamily="18" charset="0"/>
                <a:cs typeface="Times New Roman" pitchFamily="18" charset="0"/>
              </a:rPr>
              <a:t>&lt;html&gt;</a:t>
            </a:r>
          </a:p>
          <a:p>
            <a:pPr>
              <a:buNone/>
            </a:pPr>
            <a:r>
              <a:rPr lang="en-US" sz="1200" dirty="0" smtClean="0">
                <a:latin typeface="Times New Roman" pitchFamily="18" charset="0"/>
                <a:cs typeface="Times New Roman" pitchFamily="18" charset="0"/>
              </a:rPr>
              <a:t>&lt;body&gt;</a:t>
            </a:r>
          </a:p>
          <a:p>
            <a:pPr>
              <a:buNone/>
            </a:pPr>
            <a:r>
              <a:rPr lang="en-US" sz="1200" dirty="0" smtClean="0">
                <a:latin typeface="Times New Roman" pitchFamily="18" charset="0"/>
                <a:cs typeface="Times New Roman" pitchFamily="18" charset="0"/>
              </a:rPr>
              <a:t>&lt;h2&gt;JavaScript Variables&lt;/h2&gt;</a:t>
            </a:r>
          </a:p>
          <a:p>
            <a:pPr>
              <a:buNone/>
            </a:pPr>
            <a:r>
              <a:rPr lang="en-US" sz="1200" dirty="0" smtClean="0">
                <a:latin typeface="Times New Roman" pitchFamily="18" charset="0"/>
                <a:cs typeface="Times New Roman" pitchFamily="18" charset="0"/>
              </a:rPr>
              <a:t>&lt;p&gt;You can declare many variables in one statement.&lt;/p&gt;</a:t>
            </a:r>
          </a:p>
          <a:p>
            <a:pPr>
              <a:buNone/>
            </a:pPr>
            <a:r>
              <a:rPr lang="en-US" sz="1200" dirty="0" smtClean="0">
                <a:latin typeface="Times New Roman" pitchFamily="18" charset="0"/>
                <a:cs typeface="Times New Roman" pitchFamily="18" charset="0"/>
              </a:rPr>
              <a:t>&lt;p id="demo"&gt;&lt;/p&gt;</a:t>
            </a:r>
          </a:p>
          <a:p>
            <a:pPr>
              <a:buNone/>
            </a:pPr>
            <a:r>
              <a:rPr lang="en-US" sz="1200" dirty="0" smtClean="0">
                <a:latin typeface="Times New Roman" pitchFamily="18" charset="0"/>
                <a:cs typeface="Times New Roman" pitchFamily="18" charset="0"/>
              </a:rPr>
              <a:t>&lt;script&gt;</a:t>
            </a:r>
          </a:p>
          <a:p>
            <a:pPr>
              <a:buNone/>
            </a:pPr>
            <a:r>
              <a:rPr lang="en-US" sz="1200" dirty="0" smtClean="0">
                <a:latin typeface="Times New Roman" pitchFamily="18" charset="0"/>
                <a:cs typeface="Times New Roman" pitchFamily="18" charset="0"/>
              </a:rPr>
              <a:t>var person = "John Doe", </a:t>
            </a:r>
            <a:r>
              <a:rPr lang="en-US" sz="1200" dirty="0" err="1" smtClean="0">
                <a:latin typeface="Times New Roman" pitchFamily="18" charset="0"/>
                <a:cs typeface="Times New Roman" pitchFamily="18" charset="0"/>
              </a:rPr>
              <a:t>carName</a:t>
            </a:r>
            <a:r>
              <a:rPr lang="en-US" sz="1200" dirty="0" smtClean="0">
                <a:latin typeface="Times New Roman" pitchFamily="18" charset="0"/>
                <a:cs typeface="Times New Roman" pitchFamily="18" charset="0"/>
              </a:rPr>
              <a:t> = "Volvo", price = 200;</a:t>
            </a:r>
          </a:p>
          <a:p>
            <a:pPr>
              <a:buNone/>
            </a:pPr>
            <a:r>
              <a:rPr lang="en-US" sz="1200" dirty="0" err="1" smtClean="0">
                <a:latin typeface="Times New Roman" pitchFamily="18" charset="0"/>
                <a:cs typeface="Times New Roman" pitchFamily="18" charset="0"/>
              </a:rPr>
              <a:t>document.getElementById</a:t>
            </a:r>
            <a:r>
              <a:rPr lang="en-US" sz="1200" dirty="0" smtClean="0">
                <a:latin typeface="Times New Roman" pitchFamily="18" charset="0"/>
                <a:cs typeface="Times New Roman" pitchFamily="18" charset="0"/>
              </a:rPr>
              <a:t>("demo").</a:t>
            </a:r>
            <a:r>
              <a:rPr lang="en-US" sz="1200" dirty="0" err="1" smtClean="0">
                <a:latin typeface="Times New Roman" pitchFamily="18" charset="0"/>
                <a:cs typeface="Times New Roman" pitchFamily="18" charset="0"/>
              </a:rPr>
              <a:t>innerHTML</a:t>
            </a:r>
            <a:r>
              <a:rPr lang="en-US" sz="1200" dirty="0" smtClean="0">
                <a:latin typeface="Times New Roman" pitchFamily="18" charset="0"/>
                <a:cs typeface="Times New Roman" pitchFamily="18" charset="0"/>
              </a:rPr>
              <a:t> = </a:t>
            </a:r>
            <a:r>
              <a:rPr lang="en-US" sz="1200" dirty="0" err="1" smtClean="0">
                <a:latin typeface="Times New Roman" pitchFamily="18" charset="0"/>
                <a:cs typeface="Times New Roman" pitchFamily="18" charset="0"/>
              </a:rPr>
              <a:t>carName</a:t>
            </a:r>
            <a:r>
              <a:rPr lang="en-US" sz="1200" dirty="0" smtClean="0">
                <a:latin typeface="Times New Roman" pitchFamily="18" charset="0"/>
                <a:cs typeface="Times New Roman" pitchFamily="18" charset="0"/>
              </a:rPr>
              <a:t>;</a:t>
            </a:r>
          </a:p>
          <a:p>
            <a:pPr>
              <a:buNone/>
            </a:pPr>
            <a:r>
              <a:rPr lang="en-US" sz="1200" dirty="0" smtClean="0">
                <a:latin typeface="Times New Roman" pitchFamily="18" charset="0"/>
                <a:cs typeface="Times New Roman" pitchFamily="18" charset="0"/>
              </a:rPr>
              <a:t>&lt;/script&gt;</a:t>
            </a:r>
          </a:p>
          <a:p>
            <a:pPr>
              <a:buNone/>
            </a:pPr>
            <a:r>
              <a:rPr lang="en-US" sz="1200" dirty="0" smtClean="0">
                <a:latin typeface="Times New Roman" pitchFamily="18" charset="0"/>
                <a:cs typeface="Times New Roman" pitchFamily="18" charset="0"/>
              </a:rPr>
              <a:t>&lt;/body&gt;</a:t>
            </a:r>
          </a:p>
          <a:p>
            <a:pPr>
              <a:buNone/>
            </a:pPr>
            <a:r>
              <a:rPr lang="en-US" sz="1200" dirty="0" smtClean="0">
                <a:latin typeface="Times New Roman" pitchFamily="18" charset="0"/>
                <a:cs typeface="Times New Roman" pitchFamily="18" charset="0"/>
              </a:rPr>
              <a:t>&lt;/html&gt;</a:t>
            </a:r>
          </a:p>
          <a:p>
            <a:pPr>
              <a:buNone/>
            </a:pPr>
            <a:endParaRPr lang="en-US" sz="1200" b="1" dirty="0" smtClean="0">
              <a:latin typeface="Times New Roman" pitchFamily="18" charset="0"/>
              <a:cs typeface="Times New Roman" pitchFamily="18" charset="0"/>
            </a:endParaRPr>
          </a:p>
          <a:p>
            <a:pPr>
              <a:buNone/>
            </a:pPr>
            <a:endParaRPr lang="en-US" sz="1200" b="1" dirty="0">
              <a:latin typeface="Times New Roman" pitchFamily="18" charset="0"/>
              <a:cs typeface="Times New Roman"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lstStyle/>
          <a:p>
            <a:pPr>
              <a:buNone/>
            </a:pPr>
            <a:r>
              <a:rPr lang="en-US" b="1" dirty="0" smtClean="0"/>
              <a:t>   </a:t>
            </a:r>
            <a:r>
              <a:rPr lang="en-US" sz="2400" b="1" dirty="0" smtClean="0">
                <a:latin typeface="Times New Roman" pitchFamily="18" charset="0"/>
                <a:cs typeface="Times New Roman" pitchFamily="18" charset="0"/>
              </a:rPr>
              <a:t>Value = undefined:</a:t>
            </a:r>
          </a:p>
          <a:p>
            <a:r>
              <a:rPr lang="en-US" sz="2000" dirty="0" smtClean="0">
                <a:latin typeface="Times New Roman" pitchFamily="18" charset="0"/>
                <a:cs typeface="Times New Roman" pitchFamily="18" charset="0"/>
              </a:rPr>
              <a:t>In computer programs, variables are often declared without a value. The value can be something that has to be calculated, or something that will be provided later, like user input.</a:t>
            </a:r>
          </a:p>
          <a:p>
            <a:r>
              <a:rPr lang="en-US" sz="2000" dirty="0" smtClean="0">
                <a:latin typeface="Times New Roman" pitchFamily="18" charset="0"/>
                <a:cs typeface="Times New Roman" pitchFamily="18" charset="0"/>
              </a:rPr>
              <a:t>A variable declared without a value will have the value undefined.</a:t>
            </a:r>
          </a:p>
          <a:p>
            <a:r>
              <a:rPr lang="en-US" sz="2000" dirty="0" smtClean="0">
                <a:latin typeface="Times New Roman" pitchFamily="18" charset="0"/>
                <a:cs typeface="Times New Roman" pitchFamily="18" charset="0"/>
              </a:rPr>
              <a:t>The variable </a:t>
            </a:r>
            <a:r>
              <a:rPr lang="en-US" sz="2000" dirty="0" err="1" smtClean="0">
                <a:latin typeface="Times New Roman" pitchFamily="18" charset="0"/>
                <a:cs typeface="Times New Roman" pitchFamily="18" charset="0"/>
              </a:rPr>
              <a:t>carName</a:t>
            </a:r>
            <a:r>
              <a:rPr lang="en-US" sz="2000" dirty="0" smtClean="0">
                <a:latin typeface="Times New Roman" pitchFamily="18" charset="0"/>
                <a:cs typeface="Times New Roman" pitchFamily="18" charset="0"/>
              </a:rPr>
              <a:t> will have the value undefined after the execution of this statement:</a:t>
            </a:r>
          </a:p>
          <a:p>
            <a:pPr>
              <a:buNone/>
            </a:pPr>
            <a:r>
              <a:rPr lang="en-US" sz="2000" b="1" dirty="0" smtClean="0"/>
              <a:t>               Ex:    var </a:t>
            </a:r>
            <a:r>
              <a:rPr lang="en-US" sz="2000" b="1" dirty="0" err="1" smtClean="0"/>
              <a:t>carName</a:t>
            </a:r>
            <a:r>
              <a:rPr lang="en-US" sz="2000" b="1" dirty="0" smtClean="0"/>
              <a:t>;</a:t>
            </a:r>
          </a:p>
          <a:p>
            <a:pPr>
              <a:buNone/>
            </a:pPr>
            <a:r>
              <a:rPr lang="en-US" sz="2400" b="1" dirty="0" smtClean="0">
                <a:latin typeface="Times New Roman" pitchFamily="18" charset="0"/>
                <a:cs typeface="Times New Roman" pitchFamily="18" charset="0"/>
              </a:rPr>
              <a:t>Re-Declaring JavaScript Variables:</a:t>
            </a:r>
          </a:p>
          <a:p>
            <a:r>
              <a:rPr lang="en-US" sz="2000" dirty="0" smtClean="0">
                <a:latin typeface="Times New Roman" pitchFamily="18" charset="0"/>
                <a:cs typeface="Times New Roman" pitchFamily="18" charset="0"/>
              </a:rPr>
              <a:t>If you re-declare a JavaScript variable, it will not lose its value.</a:t>
            </a:r>
          </a:p>
          <a:p>
            <a:r>
              <a:rPr lang="en-US" sz="2000" dirty="0" smtClean="0">
                <a:latin typeface="Times New Roman" pitchFamily="18" charset="0"/>
                <a:cs typeface="Times New Roman" pitchFamily="18" charset="0"/>
              </a:rPr>
              <a:t>The variable </a:t>
            </a:r>
            <a:r>
              <a:rPr lang="en-US" sz="2000" dirty="0" err="1" smtClean="0">
                <a:latin typeface="Times New Roman" pitchFamily="18" charset="0"/>
                <a:cs typeface="Times New Roman" pitchFamily="18" charset="0"/>
              </a:rPr>
              <a:t>carName</a:t>
            </a:r>
            <a:r>
              <a:rPr lang="en-US" sz="2000" dirty="0" smtClean="0">
                <a:latin typeface="Times New Roman" pitchFamily="18" charset="0"/>
                <a:cs typeface="Times New Roman" pitchFamily="18" charset="0"/>
              </a:rPr>
              <a:t> will still have the value "Volvo" after the execution of these statements:</a:t>
            </a:r>
          </a:p>
          <a:p>
            <a:pPr>
              <a:buNone/>
            </a:pPr>
            <a:r>
              <a:rPr lang="en-US" sz="2000" b="1" dirty="0" smtClean="0"/>
              <a:t>     Example:</a:t>
            </a:r>
          </a:p>
          <a:p>
            <a:pPr>
              <a:buNone/>
            </a:pPr>
            <a:r>
              <a:rPr lang="en-US" sz="2000" b="1" dirty="0" smtClean="0"/>
              <a:t>       var </a:t>
            </a:r>
            <a:r>
              <a:rPr lang="en-US" sz="2000" b="1" dirty="0" err="1" smtClean="0"/>
              <a:t>carName</a:t>
            </a:r>
            <a:r>
              <a:rPr lang="en-US" sz="2000" b="1" dirty="0" smtClean="0"/>
              <a:t> = "Volvo";</a:t>
            </a:r>
            <a:br>
              <a:rPr lang="en-US" sz="2000" b="1" dirty="0" smtClean="0"/>
            </a:br>
            <a:r>
              <a:rPr lang="en-US" sz="2000" b="1" dirty="0" smtClean="0"/>
              <a:t>   var </a:t>
            </a:r>
            <a:r>
              <a:rPr lang="en-US" sz="2000" b="1" dirty="0" err="1" smtClean="0"/>
              <a:t>carName</a:t>
            </a:r>
            <a:r>
              <a:rPr lang="en-US" sz="2000" b="1" dirty="0" smtClean="0"/>
              <a:t>;</a:t>
            </a:r>
          </a:p>
          <a:p>
            <a:endParaRPr lang="en-US" sz="2000" dirty="0" smtClean="0">
              <a:latin typeface="Times New Roman" pitchFamily="18" charset="0"/>
              <a:cs typeface="Times New Roman" pitchFamily="18" charset="0"/>
            </a:endParaRPr>
          </a:p>
          <a:p>
            <a:pPr>
              <a:buNone/>
            </a:pPr>
            <a:endParaRPr lang="en-US" sz="2400" b="1" dirty="0" smtClean="0">
              <a:latin typeface="Times New Roman" pitchFamily="18" charset="0"/>
              <a:cs typeface="Times New Roman" pitchFamily="18" charset="0"/>
            </a:endParaRPr>
          </a:p>
          <a:p>
            <a:pPr>
              <a:buNone/>
            </a:pPr>
            <a:endParaRPr lang="en-US" sz="2000" b="1" dirty="0" smtClean="0"/>
          </a:p>
          <a:p>
            <a:pPr>
              <a:buNone/>
            </a:pPr>
            <a:endParaRPr lang="en-US" sz="2000" b="1" dirty="0">
              <a:latin typeface="Times New Roman" pitchFamily="18" charset="0"/>
              <a:cs typeface="Times New Roman"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943600"/>
          </a:xfrm>
        </p:spPr>
        <p:txBody>
          <a:bodyPr>
            <a:normAutofit lnSpcReduction="10000"/>
          </a:bodyPr>
          <a:lstStyle/>
          <a:p>
            <a:pPr>
              <a:buNone/>
            </a:pPr>
            <a:r>
              <a:rPr lang="en-US" sz="2200" b="1" dirty="0" smtClean="0">
                <a:latin typeface="Times New Roman" pitchFamily="18" charset="0"/>
                <a:cs typeface="Times New Roman" pitchFamily="18" charset="0"/>
              </a:rPr>
              <a:t>   JavaScript Arithmetic</a:t>
            </a:r>
            <a:r>
              <a:rPr lang="en-US" b="1" dirty="0" smtClean="0">
                <a:latin typeface="Times New Roman" pitchFamily="18" charset="0"/>
                <a:cs typeface="Times New Roman" pitchFamily="18" charset="0"/>
              </a:rPr>
              <a:t>:</a:t>
            </a:r>
          </a:p>
          <a:p>
            <a:r>
              <a:rPr lang="en-US" sz="1800" dirty="0" smtClean="0">
                <a:latin typeface="Times New Roman" pitchFamily="18" charset="0"/>
                <a:cs typeface="Times New Roman" pitchFamily="18" charset="0"/>
              </a:rPr>
              <a:t>As with algebra, you can do arithmetic with JavaScript variables, using operators like = and +:</a:t>
            </a:r>
          </a:p>
          <a:p>
            <a:pPr>
              <a:buNone/>
            </a:pPr>
            <a:r>
              <a:rPr lang="en-US" sz="1800" dirty="0" smtClean="0"/>
              <a:t>           </a:t>
            </a:r>
            <a:r>
              <a:rPr lang="en-US" sz="1800" b="1" dirty="0" smtClean="0">
                <a:latin typeface="Times New Roman" pitchFamily="18" charset="0"/>
                <a:cs typeface="Times New Roman" pitchFamily="18" charset="0"/>
              </a:rPr>
              <a:t>Example:  var x = 5 + 2 + 3;</a:t>
            </a:r>
          </a:p>
          <a:p>
            <a:pPr>
              <a:buNone/>
            </a:pPr>
            <a:r>
              <a:rPr lang="en-US" sz="1800" dirty="0" smtClean="0"/>
              <a:t>  We  can also add strings, but strings will be concatenated:</a:t>
            </a:r>
          </a:p>
          <a:p>
            <a:pPr>
              <a:buNone/>
            </a:pPr>
            <a:r>
              <a:rPr lang="en-US" sz="1800" b="1" dirty="0" smtClean="0"/>
              <a:t>       Example  : var x = "John" + " " + "Doe";</a:t>
            </a:r>
          </a:p>
          <a:p>
            <a:pPr>
              <a:buNone/>
            </a:pPr>
            <a:r>
              <a:rPr lang="en-US" sz="1800" dirty="0" smtClean="0"/>
              <a:t>   If you put a number in quotes, the rest of the numbers will be treated as strings, and concatenated.</a:t>
            </a:r>
          </a:p>
          <a:p>
            <a:pPr>
              <a:buNone/>
            </a:pPr>
            <a:r>
              <a:rPr lang="en-US" sz="1800" b="1" dirty="0" smtClean="0"/>
              <a:t>             var x = 2 + 3 + "5";</a:t>
            </a:r>
            <a:endParaRPr lang="en-US" sz="1800" b="1" dirty="0" smtClean="0">
              <a:latin typeface="Times New Roman" pitchFamily="18" charset="0"/>
              <a:cs typeface="Times New Roman" pitchFamily="18" charset="0"/>
            </a:endParaRPr>
          </a:p>
          <a:p>
            <a:pPr>
              <a:buNone/>
            </a:pPr>
            <a:r>
              <a:rPr lang="en-US" sz="1800" b="1" dirty="0" smtClean="0"/>
              <a:t>   JavaScript Dollar Sign $:</a:t>
            </a:r>
          </a:p>
          <a:p>
            <a:r>
              <a:rPr lang="en-US" sz="1800" dirty="0" smtClean="0"/>
              <a:t>Remember that JavaScript identifiers (names) must begin with:</a:t>
            </a:r>
          </a:p>
          <a:p>
            <a:r>
              <a:rPr lang="en-US" sz="1800" dirty="0" smtClean="0"/>
              <a:t>A letter (A-Z or a-z)</a:t>
            </a:r>
          </a:p>
          <a:p>
            <a:r>
              <a:rPr lang="en-US" sz="1800" dirty="0" smtClean="0"/>
              <a:t>A dollar sign ($)</a:t>
            </a:r>
          </a:p>
          <a:p>
            <a:r>
              <a:rPr lang="en-US" sz="1800" dirty="0" smtClean="0"/>
              <a:t>Or an underscore (_)</a:t>
            </a:r>
          </a:p>
          <a:p>
            <a:r>
              <a:rPr lang="en-US" sz="1800" dirty="0" smtClean="0"/>
              <a:t>Since JavaScript treats a dollar sign as a letter, identifiers containing $ are valid variable names:</a:t>
            </a:r>
          </a:p>
          <a:p>
            <a:pPr>
              <a:buNone/>
            </a:pPr>
            <a:r>
              <a:rPr lang="en-US" sz="2000" dirty="0" smtClean="0"/>
              <a:t>    </a:t>
            </a:r>
            <a:r>
              <a:rPr lang="en-US" sz="2000" b="1" dirty="0" smtClean="0"/>
              <a:t>Example  : var $$$ = "Hello World";</a:t>
            </a:r>
            <a:br>
              <a:rPr lang="en-US" sz="2000" b="1" dirty="0" smtClean="0"/>
            </a:br>
            <a:r>
              <a:rPr lang="en-US" sz="2000" b="1" dirty="0" smtClean="0"/>
              <a:t>                   var $ = 2;</a:t>
            </a:r>
            <a:br>
              <a:rPr lang="en-US" sz="2000" b="1" dirty="0" smtClean="0"/>
            </a:br>
            <a:r>
              <a:rPr lang="en-US" sz="2000" b="1" dirty="0" smtClean="0"/>
              <a:t>                var $</a:t>
            </a:r>
            <a:r>
              <a:rPr lang="en-US" sz="2000" b="1" dirty="0" err="1" smtClean="0"/>
              <a:t>myMoney</a:t>
            </a:r>
            <a:r>
              <a:rPr lang="en-US" sz="2000" b="1" dirty="0" smtClean="0"/>
              <a:t> = 5;</a:t>
            </a:r>
          </a:p>
          <a:p>
            <a:pPr>
              <a:buNone/>
            </a:pPr>
            <a:endParaRPr lang="en-US" sz="2000" b="1" dirty="0" smtClean="0">
              <a:latin typeface="Times New Roman" pitchFamily="18" charset="0"/>
              <a:cs typeface="Times New Roman" pitchFamily="18" charset="0"/>
            </a:endParaRP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Times New Roman" panose="02020603050405020304" pitchFamily="18" charset="0"/>
                <a:cs typeface="Times New Roman" panose="02020603050405020304" pitchFamily="18" charset="0"/>
              </a:rPr>
              <a:t>History of </a:t>
            </a:r>
            <a:r>
              <a:rPr lang="en-US" sz="3600" b="1" dirty="0" smtClean="0">
                <a:latin typeface="Times New Roman" panose="02020603050405020304" pitchFamily="18" charset="0"/>
                <a:cs typeface="Times New Roman" panose="02020603050405020304" pitchFamily="18" charset="0"/>
              </a:rPr>
              <a:t>JavaScript</a:t>
            </a:r>
            <a:r>
              <a:rPr lang="en-US" sz="3600" dirty="0">
                <a:latin typeface="Times New Roman" panose="02020603050405020304" pitchFamily="18" charset="0"/>
                <a:cs typeface="Times New Roman" panose="02020603050405020304" pitchFamily="18" charset="0"/>
              </a:rPr>
              <a:t/>
            </a:r>
            <a:br>
              <a:rPr lang="en-US" sz="3600" dirty="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pic>
        <p:nvPicPr>
          <p:cNvPr id="5" name="Content Placeholder 4" descr="History of JavaScript"/>
          <p:cNvPicPr>
            <a:picLocks noGrp="1"/>
          </p:cNvPicPr>
          <p:nvPr>
            <p:ph idx="1"/>
          </p:nvPr>
        </p:nvPicPr>
        <p:blipFill>
          <a:blip r:embed="rId2" cstate="print"/>
          <a:srcRect/>
          <a:stretch>
            <a:fillRect/>
          </a:stretch>
        </p:blipFill>
        <p:spPr bwMode="auto">
          <a:xfrm>
            <a:off x="1066800" y="1752600"/>
            <a:ext cx="7467600" cy="4495800"/>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990600"/>
            <a:ext cx="8229600" cy="5334000"/>
          </a:xfrm>
        </p:spPr>
        <p:txBody>
          <a:bodyPr>
            <a:normAutofit fontScale="25000" lnSpcReduction="20000"/>
          </a:bodyPr>
          <a:lstStyle/>
          <a:p>
            <a:pPr>
              <a:buNone/>
            </a:pPr>
            <a:r>
              <a:rPr lang="en-US" sz="6200" b="1" dirty="0" smtClean="0">
                <a:latin typeface="Times New Roman" pitchFamily="18" charset="0"/>
                <a:cs typeface="Times New Roman" pitchFamily="18" charset="0"/>
              </a:rPr>
              <a:t>JavaScript Operators</a:t>
            </a:r>
            <a:r>
              <a:rPr lang="en-US" sz="6200" dirty="0" smtClean="0">
                <a:latin typeface="Times New Roman" pitchFamily="18" charset="0"/>
                <a:cs typeface="Times New Roman" pitchFamily="18" charset="0"/>
              </a:rPr>
              <a:t>:</a:t>
            </a:r>
          </a:p>
          <a:p>
            <a:pPr>
              <a:buNone/>
            </a:pPr>
            <a:endParaRPr lang="en-US" sz="6200" dirty="0" smtClean="0">
              <a:latin typeface="Times New Roman" pitchFamily="18" charset="0"/>
              <a:cs typeface="Times New Roman" pitchFamily="18" charset="0"/>
            </a:endParaRPr>
          </a:p>
          <a:p>
            <a:pPr>
              <a:buNone/>
            </a:pPr>
            <a:r>
              <a:rPr lang="en-US" sz="6200" dirty="0" smtClean="0">
                <a:latin typeface="Times New Roman" pitchFamily="18" charset="0"/>
                <a:cs typeface="Times New Roman" pitchFamily="18" charset="0"/>
              </a:rPr>
              <a:t>JavaScript uses </a:t>
            </a:r>
            <a:r>
              <a:rPr lang="en-US" sz="6200" b="1" dirty="0" smtClean="0">
                <a:latin typeface="Times New Roman" pitchFamily="18" charset="0"/>
                <a:cs typeface="Times New Roman" pitchFamily="18" charset="0"/>
              </a:rPr>
              <a:t>arithmetic operators</a:t>
            </a:r>
            <a:r>
              <a:rPr lang="en-US" sz="6200" dirty="0" smtClean="0">
                <a:latin typeface="Times New Roman" pitchFamily="18" charset="0"/>
                <a:cs typeface="Times New Roman" pitchFamily="18" charset="0"/>
              </a:rPr>
              <a:t> ( + - * / ) to </a:t>
            </a:r>
            <a:r>
              <a:rPr lang="en-US" sz="6200" b="1" dirty="0" smtClean="0">
                <a:latin typeface="Times New Roman" pitchFamily="18" charset="0"/>
                <a:cs typeface="Times New Roman" pitchFamily="18" charset="0"/>
              </a:rPr>
              <a:t>compute</a:t>
            </a:r>
            <a:r>
              <a:rPr lang="en-US" sz="6200" dirty="0" smtClean="0">
                <a:latin typeface="Times New Roman" pitchFamily="18" charset="0"/>
                <a:cs typeface="Times New Roman" pitchFamily="18" charset="0"/>
              </a:rPr>
              <a:t> values</a:t>
            </a:r>
          </a:p>
          <a:p>
            <a:pPr>
              <a:buNone/>
            </a:pPr>
            <a:r>
              <a:rPr lang="en-US" sz="6200" dirty="0" smtClean="0">
                <a:latin typeface="Times New Roman" pitchFamily="18" charset="0"/>
                <a:cs typeface="Times New Roman" pitchFamily="18" charset="0"/>
              </a:rPr>
              <a:t>                  (5 + 6) * 10</a:t>
            </a:r>
          </a:p>
          <a:p>
            <a:pPr>
              <a:buNone/>
            </a:pPr>
            <a:r>
              <a:rPr lang="en-US" sz="6200" dirty="0" smtClean="0">
                <a:latin typeface="Times New Roman" pitchFamily="18" charset="0"/>
                <a:cs typeface="Times New Roman" pitchFamily="18" charset="0"/>
              </a:rPr>
              <a:t>     JavaScript uses an </a:t>
            </a:r>
            <a:r>
              <a:rPr lang="en-US" sz="6200" b="1" dirty="0" smtClean="0">
                <a:latin typeface="Times New Roman" pitchFamily="18" charset="0"/>
                <a:cs typeface="Times New Roman" pitchFamily="18" charset="0"/>
              </a:rPr>
              <a:t>assignment operator</a:t>
            </a:r>
            <a:r>
              <a:rPr lang="en-US" sz="6200" dirty="0" smtClean="0">
                <a:latin typeface="Times New Roman" pitchFamily="18" charset="0"/>
                <a:cs typeface="Times New Roman" pitchFamily="18" charset="0"/>
              </a:rPr>
              <a:t> ( = ) to </a:t>
            </a:r>
            <a:r>
              <a:rPr lang="en-US" sz="6200" b="1" dirty="0" smtClean="0">
                <a:latin typeface="Times New Roman" pitchFamily="18" charset="0"/>
                <a:cs typeface="Times New Roman" pitchFamily="18" charset="0"/>
              </a:rPr>
              <a:t>assign</a:t>
            </a:r>
            <a:r>
              <a:rPr lang="en-US" sz="6200" dirty="0" smtClean="0">
                <a:latin typeface="Times New Roman" pitchFamily="18" charset="0"/>
                <a:cs typeface="Times New Roman" pitchFamily="18" charset="0"/>
              </a:rPr>
              <a:t> values to variables:</a:t>
            </a:r>
          </a:p>
          <a:p>
            <a:pPr>
              <a:buNone/>
            </a:pPr>
            <a:r>
              <a:rPr lang="es-ES" sz="6200" dirty="0" smtClean="0">
                <a:latin typeface="Times New Roman" pitchFamily="18" charset="0"/>
                <a:cs typeface="Times New Roman" pitchFamily="18" charset="0"/>
              </a:rPr>
              <a:t>               </a:t>
            </a:r>
            <a:r>
              <a:rPr lang="es-ES" sz="6200" dirty="0" err="1" smtClean="0">
                <a:latin typeface="Times New Roman" pitchFamily="18" charset="0"/>
                <a:cs typeface="Times New Roman" pitchFamily="18" charset="0"/>
              </a:rPr>
              <a:t>var</a:t>
            </a:r>
            <a:r>
              <a:rPr lang="es-ES" sz="6200" dirty="0" smtClean="0">
                <a:latin typeface="Times New Roman" pitchFamily="18" charset="0"/>
                <a:cs typeface="Times New Roman" pitchFamily="18" charset="0"/>
              </a:rPr>
              <a:t> x, y;</a:t>
            </a:r>
            <a:br>
              <a:rPr lang="es-ES" sz="6200" dirty="0" smtClean="0">
                <a:latin typeface="Times New Roman" pitchFamily="18" charset="0"/>
                <a:cs typeface="Times New Roman" pitchFamily="18" charset="0"/>
              </a:rPr>
            </a:br>
            <a:r>
              <a:rPr lang="es-ES" sz="6200" dirty="0" smtClean="0">
                <a:latin typeface="Times New Roman" pitchFamily="18" charset="0"/>
                <a:cs typeface="Times New Roman" pitchFamily="18" charset="0"/>
              </a:rPr>
              <a:t>               x = 5;</a:t>
            </a:r>
            <a:br>
              <a:rPr lang="es-ES" sz="6200" dirty="0" smtClean="0">
                <a:latin typeface="Times New Roman" pitchFamily="18" charset="0"/>
                <a:cs typeface="Times New Roman" pitchFamily="18" charset="0"/>
              </a:rPr>
            </a:br>
            <a:r>
              <a:rPr lang="es-ES" sz="6200" dirty="0" smtClean="0">
                <a:latin typeface="Times New Roman" pitchFamily="18" charset="0"/>
                <a:cs typeface="Times New Roman" pitchFamily="18" charset="0"/>
              </a:rPr>
              <a:t>                y = 6;</a:t>
            </a:r>
          </a:p>
          <a:p>
            <a:pPr>
              <a:buNone/>
            </a:pPr>
            <a:r>
              <a:rPr lang="en-US" sz="6200" b="1" dirty="0" smtClean="0">
                <a:latin typeface="Times New Roman" pitchFamily="18" charset="0"/>
                <a:cs typeface="Times New Roman" pitchFamily="18" charset="0"/>
              </a:rPr>
              <a:t>  JavaScript Expressions:</a:t>
            </a:r>
          </a:p>
          <a:p>
            <a:r>
              <a:rPr lang="en-US" sz="6200" dirty="0" smtClean="0">
                <a:latin typeface="Times New Roman" pitchFamily="18" charset="0"/>
                <a:cs typeface="Times New Roman" pitchFamily="18" charset="0"/>
              </a:rPr>
              <a:t>An expression is a combination of values, variables, and operators, which computes to a value.</a:t>
            </a:r>
          </a:p>
          <a:p>
            <a:r>
              <a:rPr lang="en-US" sz="6200" dirty="0" smtClean="0">
                <a:latin typeface="Times New Roman" pitchFamily="18" charset="0"/>
                <a:cs typeface="Times New Roman" pitchFamily="18" charset="0"/>
              </a:rPr>
              <a:t>The computation is called an evaluation.</a:t>
            </a:r>
          </a:p>
          <a:p>
            <a:pPr>
              <a:buNone/>
            </a:pPr>
            <a:r>
              <a:rPr lang="en-US" sz="6200" dirty="0" smtClean="0">
                <a:latin typeface="Times New Roman" pitchFamily="18" charset="0"/>
                <a:cs typeface="Times New Roman" pitchFamily="18" charset="0"/>
              </a:rPr>
              <a:t>                    5 * 10</a:t>
            </a:r>
          </a:p>
          <a:p>
            <a:pPr>
              <a:buNone/>
            </a:pPr>
            <a:r>
              <a:rPr lang="en-US" sz="6200" dirty="0" smtClean="0">
                <a:latin typeface="Times New Roman" pitchFamily="18" charset="0"/>
                <a:cs typeface="Times New Roman" pitchFamily="18" charset="0"/>
              </a:rPr>
              <a:t>                       x * 10</a:t>
            </a:r>
          </a:p>
          <a:p>
            <a:pPr>
              <a:buNone/>
            </a:pPr>
            <a:r>
              <a:rPr lang="en-US" sz="6200" dirty="0" smtClean="0">
                <a:latin typeface="Times New Roman" pitchFamily="18" charset="0"/>
                <a:cs typeface="Times New Roman" pitchFamily="18" charset="0"/>
              </a:rPr>
              <a:t>                  "John" + " " + "Doe“</a:t>
            </a:r>
          </a:p>
          <a:p>
            <a:pPr>
              <a:buNone/>
            </a:pPr>
            <a:r>
              <a:rPr lang="en-US" sz="6200" b="1" dirty="0" smtClean="0">
                <a:latin typeface="Times New Roman" pitchFamily="18" charset="0"/>
                <a:cs typeface="Times New Roman" pitchFamily="18" charset="0"/>
              </a:rPr>
              <a:t>   JavaScript is Case Sensitive:</a:t>
            </a:r>
          </a:p>
          <a:p>
            <a:r>
              <a:rPr lang="en-US" sz="6200" dirty="0" smtClean="0">
                <a:latin typeface="Times New Roman" pitchFamily="18" charset="0"/>
                <a:cs typeface="Times New Roman" pitchFamily="18" charset="0"/>
              </a:rPr>
              <a:t>All JavaScript identifiers are </a:t>
            </a:r>
            <a:r>
              <a:rPr lang="en-US" sz="6200" b="1" dirty="0" smtClean="0">
                <a:latin typeface="Times New Roman" pitchFamily="18" charset="0"/>
                <a:cs typeface="Times New Roman" pitchFamily="18" charset="0"/>
              </a:rPr>
              <a:t>case sensitive</a:t>
            </a:r>
            <a:r>
              <a:rPr lang="en-US" sz="6200" dirty="0" smtClean="0">
                <a:latin typeface="Times New Roman" pitchFamily="18" charset="0"/>
                <a:cs typeface="Times New Roman" pitchFamily="18" charset="0"/>
              </a:rPr>
              <a:t>. </a:t>
            </a:r>
          </a:p>
          <a:p>
            <a:r>
              <a:rPr lang="en-US" sz="6200" dirty="0" smtClean="0">
                <a:latin typeface="Times New Roman" pitchFamily="18" charset="0"/>
                <a:cs typeface="Times New Roman" pitchFamily="18" charset="0"/>
              </a:rPr>
              <a:t>The variables </a:t>
            </a:r>
            <a:r>
              <a:rPr lang="en-US" sz="6200" dirty="0" err="1" smtClean="0">
                <a:latin typeface="Times New Roman" pitchFamily="18" charset="0"/>
                <a:cs typeface="Times New Roman" pitchFamily="18" charset="0"/>
              </a:rPr>
              <a:t>lastName</a:t>
            </a:r>
            <a:r>
              <a:rPr lang="en-US" sz="6200" dirty="0" smtClean="0">
                <a:latin typeface="Times New Roman" pitchFamily="18" charset="0"/>
                <a:cs typeface="Times New Roman" pitchFamily="18" charset="0"/>
              </a:rPr>
              <a:t> and </a:t>
            </a:r>
            <a:r>
              <a:rPr lang="en-US" sz="6200" dirty="0" err="1" smtClean="0">
                <a:latin typeface="Times New Roman" pitchFamily="18" charset="0"/>
                <a:cs typeface="Times New Roman" pitchFamily="18" charset="0"/>
              </a:rPr>
              <a:t>lastname</a:t>
            </a:r>
            <a:r>
              <a:rPr lang="en-US" sz="6200" dirty="0" smtClean="0">
                <a:latin typeface="Times New Roman" pitchFamily="18" charset="0"/>
                <a:cs typeface="Times New Roman" pitchFamily="18" charset="0"/>
              </a:rPr>
              <a:t>, are two different variables:</a:t>
            </a:r>
          </a:p>
          <a:p>
            <a:pPr>
              <a:buNone/>
            </a:pPr>
            <a:r>
              <a:rPr lang="nb-NO" sz="6200" dirty="0" smtClean="0">
                <a:latin typeface="Times New Roman" pitchFamily="18" charset="0"/>
                <a:cs typeface="Times New Roman" pitchFamily="18" charset="0"/>
              </a:rPr>
              <a:t>                              var lastname, lastName;</a:t>
            </a:r>
            <a:br>
              <a:rPr lang="nb-NO" sz="6200" dirty="0" smtClean="0">
                <a:latin typeface="Times New Roman" pitchFamily="18" charset="0"/>
                <a:cs typeface="Times New Roman" pitchFamily="18" charset="0"/>
              </a:rPr>
            </a:br>
            <a:r>
              <a:rPr lang="nb-NO" sz="6200" dirty="0" smtClean="0">
                <a:latin typeface="Times New Roman" pitchFamily="18" charset="0"/>
                <a:cs typeface="Times New Roman" pitchFamily="18" charset="0"/>
              </a:rPr>
              <a:t>                           lastName = "Doe";</a:t>
            </a:r>
            <a:br>
              <a:rPr lang="nb-NO" sz="6200" dirty="0" smtClean="0">
                <a:latin typeface="Times New Roman" pitchFamily="18" charset="0"/>
                <a:cs typeface="Times New Roman" pitchFamily="18" charset="0"/>
              </a:rPr>
            </a:br>
            <a:r>
              <a:rPr lang="nb-NO" sz="6200" dirty="0" smtClean="0">
                <a:latin typeface="Times New Roman" pitchFamily="18" charset="0"/>
                <a:cs typeface="Times New Roman" pitchFamily="18" charset="0"/>
              </a:rPr>
              <a:t>                          lastname = "Peterson";</a:t>
            </a:r>
            <a:endParaRPr lang="en-US" sz="6200" b="1" dirty="0" smtClean="0">
              <a:latin typeface="Times New Roman" pitchFamily="18" charset="0"/>
              <a:cs typeface="Times New Roman" pitchFamily="18" charset="0"/>
            </a:endParaRPr>
          </a:p>
          <a:p>
            <a:pPr>
              <a:buNone/>
            </a:pPr>
            <a:r>
              <a:rPr lang="en-US" sz="6200" dirty="0" smtClean="0">
                <a:latin typeface="Times New Roman" pitchFamily="18" charset="0"/>
                <a:cs typeface="Times New Roman" pitchFamily="18" charset="0"/>
              </a:rPr>
              <a:t>   </a:t>
            </a:r>
          </a:p>
          <a:p>
            <a:pPr>
              <a:buNone/>
            </a:pPr>
            <a:endParaRPr lang="es-ES" sz="6200" dirty="0" smtClean="0">
              <a:latin typeface="Times New Roman" pitchFamily="18" charset="0"/>
              <a:cs typeface="Times New Roman" pitchFamily="18" charset="0"/>
            </a:endParaRPr>
          </a:p>
          <a:p>
            <a:pPr>
              <a:buNone/>
            </a:pPr>
            <a:r>
              <a:rPr lang="en-US" dirty="0" smtClean="0"/>
              <a:t/>
            </a:r>
            <a:br>
              <a:rPr lang="en-US" dirty="0" smtClean="0"/>
            </a:br>
            <a:endParaRPr lang="en-US" dirty="0" smtClean="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19800"/>
          </a:xfrm>
        </p:spPr>
        <p:txBody>
          <a:bodyPr>
            <a:normAutofit fontScale="85000" lnSpcReduction="20000"/>
          </a:bodyPr>
          <a:lstStyle/>
          <a:p>
            <a:pPr>
              <a:buNone/>
            </a:pPr>
            <a:r>
              <a:rPr lang="en-US" sz="2000" b="1" dirty="0" smtClean="0">
                <a:latin typeface="Times New Roman" pitchFamily="18" charset="0"/>
                <a:cs typeface="Times New Roman" pitchFamily="18" charset="0"/>
              </a:rPr>
              <a:t>     JavaScript Underscore (_): </a:t>
            </a:r>
          </a:p>
          <a:p>
            <a:r>
              <a:rPr lang="en-US" sz="2000" dirty="0" smtClean="0"/>
              <a:t>Since JavaScript treats underscore as a letter, identifiers containing _ are valid variable names:</a:t>
            </a:r>
          </a:p>
          <a:p>
            <a:pPr>
              <a:buNone/>
            </a:pPr>
            <a:r>
              <a:rPr lang="en-US" sz="2000" dirty="0" smtClean="0"/>
              <a:t>    </a:t>
            </a:r>
            <a:r>
              <a:rPr lang="en-US" sz="2000" b="1" dirty="0" smtClean="0"/>
              <a:t>Example:   var _</a:t>
            </a:r>
            <a:r>
              <a:rPr lang="en-US" sz="2000" b="1" dirty="0" err="1" smtClean="0"/>
              <a:t>lastName</a:t>
            </a:r>
            <a:r>
              <a:rPr lang="en-US" sz="2000" b="1" dirty="0" smtClean="0"/>
              <a:t> = "Johnson";</a:t>
            </a:r>
            <a:br>
              <a:rPr lang="en-US" sz="2000" b="1" dirty="0" smtClean="0"/>
            </a:br>
            <a:r>
              <a:rPr lang="en-US" sz="2000" b="1" dirty="0" smtClean="0"/>
              <a:t>                     var _x = 2;</a:t>
            </a:r>
            <a:br>
              <a:rPr lang="en-US" sz="2000" b="1" dirty="0" smtClean="0"/>
            </a:br>
            <a:r>
              <a:rPr lang="en-US" sz="2000" b="1" dirty="0" smtClean="0"/>
              <a:t>                      var _100 = 5;</a:t>
            </a:r>
          </a:p>
          <a:p>
            <a:pPr algn="ctr">
              <a:buNone/>
            </a:pPr>
            <a:endParaRPr lang="en-US" sz="2400" b="1" dirty="0" smtClean="0"/>
          </a:p>
          <a:p>
            <a:pPr algn="ctr">
              <a:buNone/>
            </a:pPr>
            <a:r>
              <a:rPr lang="en-US" sz="2400" b="1" dirty="0" smtClean="0"/>
              <a:t>Types of variables in JavaScript</a:t>
            </a:r>
            <a:r>
              <a:rPr lang="en-US" sz="2400" dirty="0" smtClean="0"/>
              <a:t> </a:t>
            </a:r>
            <a:endParaRPr lang="en-US" sz="2400" b="1"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There are two types of variables in JavaScript : local variable and global variable.</a:t>
            </a:r>
          </a:p>
          <a:p>
            <a:pPr>
              <a:buNone/>
            </a:pPr>
            <a:r>
              <a:rPr lang="en-US" sz="2000" b="1" dirty="0" smtClean="0">
                <a:latin typeface="Times New Roman" pitchFamily="18" charset="0"/>
                <a:cs typeface="Times New Roman" pitchFamily="18" charset="0"/>
              </a:rPr>
              <a:t>    JavaScript local variable: </a:t>
            </a:r>
            <a:r>
              <a:rPr lang="en-US" sz="2000" dirty="0" smtClean="0"/>
              <a:t>A JavaScript local variable is declared inside block or function. It is accessible within the function or block only.</a:t>
            </a:r>
          </a:p>
          <a:p>
            <a:pPr algn="ctr">
              <a:buNone/>
            </a:pPr>
            <a:r>
              <a:rPr lang="en-US" sz="2000" dirty="0" smtClean="0"/>
              <a:t>&lt;script&gt;  </a:t>
            </a:r>
          </a:p>
          <a:p>
            <a:pPr algn="ctr">
              <a:buNone/>
            </a:pPr>
            <a:r>
              <a:rPr lang="en-US" sz="2000" dirty="0" smtClean="0"/>
              <a:t>function abc(){  </a:t>
            </a:r>
          </a:p>
          <a:p>
            <a:pPr algn="ctr">
              <a:buNone/>
            </a:pPr>
            <a:r>
              <a:rPr lang="en-US" sz="2000" dirty="0" smtClean="0"/>
              <a:t>var  x=10;//local variable  </a:t>
            </a:r>
          </a:p>
          <a:p>
            <a:pPr algn="ctr">
              <a:buNone/>
            </a:pPr>
            <a:r>
              <a:rPr lang="en-US" sz="2000" dirty="0" smtClean="0"/>
              <a:t>}  </a:t>
            </a:r>
          </a:p>
          <a:p>
            <a:pPr algn="ctr">
              <a:buNone/>
            </a:pPr>
            <a:r>
              <a:rPr lang="en-US" sz="2000" dirty="0" smtClean="0"/>
              <a:t>&lt;/script&gt;  </a:t>
            </a:r>
          </a:p>
          <a:p>
            <a:pPr algn="ctr">
              <a:buNone/>
            </a:pPr>
            <a:r>
              <a:rPr lang="en-US" sz="2000" b="1" dirty="0" smtClean="0"/>
              <a:t>(Or)</a:t>
            </a:r>
          </a:p>
          <a:p>
            <a:pPr algn="ctr">
              <a:buNone/>
            </a:pPr>
            <a:r>
              <a:rPr lang="en-US" sz="2000" dirty="0" smtClean="0"/>
              <a:t>&lt;script&gt;  </a:t>
            </a:r>
          </a:p>
          <a:p>
            <a:pPr algn="ctr">
              <a:buNone/>
            </a:pPr>
            <a:r>
              <a:rPr lang="en-US" sz="2000" dirty="0" smtClean="0"/>
              <a:t>If(10&lt;13){  </a:t>
            </a:r>
          </a:p>
          <a:p>
            <a:pPr algn="ctr">
              <a:buNone/>
            </a:pPr>
            <a:r>
              <a:rPr lang="en-US" sz="2000" dirty="0" smtClean="0"/>
              <a:t>var  y=20;//JavaScript local variable  </a:t>
            </a:r>
          </a:p>
          <a:p>
            <a:pPr algn="ctr">
              <a:buNone/>
            </a:pPr>
            <a:r>
              <a:rPr lang="en-US" sz="2000" dirty="0" smtClean="0"/>
              <a:t>}  </a:t>
            </a:r>
          </a:p>
          <a:p>
            <a:pPr algn="ctr">
              <a:buNone/>
            </a:pPr>
            <a:r>
              <a:rPr lang="en-US" sz="2000" dirty="0" smtClean="0"/>
              <a:t>&lt;/script&gt;  </a:t>
            </a:r>
          </a:p>
          <a:p>
            <a:pPr>
              <a:buNone/>
            </a:pPr>
            <a:endParaRPr lang="en-US" sz="2000" b="1"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pPr algn="ctr"/>
            <a:r>
              <a:rPr lang="en-US" sz="2800" dirty="0" smtClean="0">
                <a:latin typeface="Times New Roman" pitchFamily="18" charset="0"/>
                <a:cs typeface="Times New Roman" pitchFamily="18" charset="0"/>
              </a:rPr>
              <a:t>JavaScript global variable</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5410200"/>
          </a:xfrm>
        </p:spPr>
        <p:txBody>
          <a:bodyPr>
            <a:normAutofit fontScale="85000" lnSpcReduction="10000"/>
          </a:bodyPr>
          <a:lstStyle/>
          <a:p>
            <a:r>
              <a:rPr lang="en-US" sz="2000" dirty="0" smtClean="0">
                <a:latin typeface="Times New Roman" pitchFamily="18" charset="0"/>
                <a:cs typeface="Times New Roman" pitchFamily="18" charset="0"/>
              </a:rPr>
              <a:t>A </a:t>
            </a:r>
            <a:r>
              <a:rPr lang="en-US" sz="2000" b="1" dirty="0" smtClean="0">
                <a:latin typeface="Times New Roman" pitchFamily="18" charset="0"/>
                <a:cs typeface="Times New Roman" pitchFamily="18" charset="0"/>
              </a:rPr>
              <a:t>JavaScript global variable</a:t>
            </a:r>
            <a:r>
              <a:rPr lang="en-US" sz="2000" dirty="0" smtClean="0">
                <a:latin typeface="Times New Roman" pitchFamily="18" charset="0"/>
                <a:cs typeface="Times New Roman" pitchFamily="18" charset="0"/>
              </a:rPr>
              <a:t> is accessible from any function. A variable i.e. declared outside the function or declared with window object is known as global variable.</a:t>
            </a:r>
          </a:p>
          <a:p>
            <a:pPr>
              <a:buNone/>
            </a:pPr>
            <a:r>
              <a:rPr lang="en-US" sz="2000" b="1" dirty="0" smtClean="0">
                <a:latin typeface="Times New Roman" pitchFamily="18" charset="0"/>
                <a:cs typeface="Times New Roman" pitchFamily="18" charset="0"/>
              </a:rPr>
              <a:t>   For example: </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&lt;html&gt;</a:t>
            </a:r>
          </a:p>
          <a:p>
            <a:pPr>
              <a:buNone/>
            </a:pPr>
            <a:r>
              <a:rPr lang="en-US" sz="2000" dirty="0" smtClean="0">
                <a:latin typeface="Times New Roman" pitchFamily="18" charset="0"/>
                <a:cs typeface="Times New Roman" pitchFamily="18" charset="0"/>
              </a:rPr>
              <a:t>&lt;body&gt;</a:t>
            </a:r>
          </a:p>
          <a:p>
            <a:pPr>
              <a:buNone/>
            </a:pPr>
            <a:r>
              <a:rPr lang="en-US" sz="2000" dirty="0" smtClean="0">
                <a:latin typeface="Times New Roman" pitchFamily="18" charset="0"/>
                <a:cs typeface="Times New Roman" pitchFamily="18" charset="0"/>
              </a:rPr>
              <a:t>&lt;script&gt;  </a:t>
            </a:r>
          </a:p>
          <a:p>
            <a:pPr>
              <a:buNone/>
            </a:pPr>
            <a:r>
              <a:rPr lang="en-US" sz="2000" dirty="0" smtClean="0">
                <a:latin typeface="Times New Roman" pitchFamily="18" charset="0"/>
                <a:cs typeface="Times New Roman" pitchFamily="18" charset="0"/>
              </a:rPr>
              <a:t>var data=200;//</a:t>
            </a:r>
            <a:r>
              <a:rPr lang="en-US" sz="2000" dirty="0" err="1" smtClean="0">
                <a:latin typeface="Times New Roman" pitchFamily="18" charset="0"/>
                <a:cs typeface="Times New Roman" pitchFamily="18" charset="0"/>
              </a:rPr>
              <a:t>gloabal</a:t>
            </a:r>
            <a:r>
              <a:rPr lang="en-US" sz="2000" dirty="0" smtClean="0">
                <a:latin typeface="Times New Roman" pitchFamily="18" charset="0"/>
                <a:cs typeface="Times New Roman" pitchFamily="18" charset="0"/>
              </a:rPr>
              <a:t> variable  </a:t>
            </a:r>
          </a:p>
          <a:p>
            <a:pPr>
              <a:buNone/>
            </a:pPr>
            <a:r>
              <a:rPr lang="en-US" sz="2000" dirty="0" smtClean="0">
                <a:latin typeface="Times New Roman" pitchFamily="18" charset="0"/>
                <a:cs typeface="Times New Roman" pitchFamily="18" charset="0"/>
              </a:rPr>
              <a:t>function a(){  </a:t>
            </a:r>
          </a:p>
          <a:p>
            <a:pPr>
              <a:buNone/>
            </a:pPr>
            <a:r>
              <a:rPr lang="en-US" sz="2000" dirty="0" err="1" smtClean="0">
                <a:latin typeface="Times New Roman" pitchFamily="18" charset="0"/>
                <a:cs typeface="Times New Roman" pitchFamily="18" charset="0"/>
              </a:rPr>
              <a:t>document.writeln</a:t>
            </a:r>
            <a:r>
              <a:rPr lang="en-US" sz="2000" dirty="0" smtClean="0">
                <a:latin typeface="Times New Roman" pitchFamily="18" charset="0"/>
                <a:cs typeface="Times New Roman" pitchFamily="18" charset="0"/>
              </a:rPr>
              <a:t>(data);  </a:t>
            </a:r>
          </a:p>
          <a:p>
            <a:pPr>
              <a:buNone/>
            </a:pP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function b(){  </a:t>
            </a:r>
          </a:p>
          <a:p>
            <a:pPr>
              <a:buNone/>
            </a:pPr>
            <a:r>
              <a:rPr lang="en-US" sz="2000" dirty="0" err="1" smtClean="0">
                <a:latin typeface="Times New Roman" pitchFamily="18" charset="0"/>
                <a:cs typeface="Times New Roman" pitchFamily="18" charset="0"/>
              </a:rPr>
              <a:t>document.writeln</a:t>
            </a:r>
            <a:r>
              <a:rPr lang="en-US" sz="2000" dirty="0" smtClean="0">
                <a:latin typeface="Times New Roman" pitchFamily="18" charset="0"/>
                <a:cs typeface="Times New Roman" pitchFamily="18" charset="0"/>
              </a:rPr>
              <a:t>(data);  </a:t>
            </a:r>
          </a:p>
          <a:p>
            <a:pPr>
              <a:buNone/>
            </a:pP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a();//calling JavaScript function</a:t>
            </a:r>
          </a:p>
          <a:p>
            <a:pPr>
              <a:buNone/>
            </a:pPr>
            <a:r>
              <a:rPr lang="en-US" sz="2000" dirty="0" smtClean="0">
                <a:latin typeface="Times New Roman" pitchFamily="18" charset="0"/>
                <a:cs typeface="Times New Roman" pitchFamily="18" charset="0"/>
              </a:rPr>
              <a:t>b();</a:t>
            </a:r>
          </a:p>
          <a:p>
            <a:pPr>
              <a:buNone/>
            </a:pPr>
            <a:r>
              <a:rPr lang="en-US" sz="2000" dirty="0" smtClean="0">
                <a:latin typeface="Times New Roman" pitchFamily="18" charset="0"/>
                <a:cs typeface="Times New Roman" pitchFamily="18" charset="0"/>
              </a:rPr>
              <a:t>&lt;/script&gt;  </a:t>
            </a:r>
          </a:p>
          <a:p>
            <a:pPr>
              <a:buNone/>
            </a:pPr>
            <a:r>
              <a:rPr lang="en-US" sz="2000" dirty="0" smtClean="0">
                <a:latin typeface="Times New Roman" pitchFamily="18" charset="0"/>
                <a:cs typeface="Times New Roman" pitchFamily="18" charset="0"/>
              </a:rPr>
              <a:t>&lt;/body&gt;</a:t>
            </a:r>
          </a:p>
          <a:p>
            <a:pPr>
              <a:buNone/>
            </a:pPr>
            <a:r>
              <a:rPr lang="en-US" sz="2000" dirty="0" smtClean="0">
                <a:latin typeface="Times New Roman" pitchFamily="18" charset="0"/>
                <a:cs typeface="Times New Roman" pitchFamily="18" charset="0"/>
              </a:rPr>
              <a:t>&lt;/html&gt;</a:t>
            </a:r>
          </a:p>
          <a:p>
            <a:pPr>
              <a:buNone/>
            </a:pPr>
            <a:r>
              <a:rPr lang="en-US" sz="1800" b="1" dirty="0" smtClean="0"/>
              <a:t>Output : 200 200</a:t>
            </a:r>
            <a:endParaRPr lang="en-US" sz="2000" b="1" dirty="0" smtClean="0">
              <a:latin typeface="Times New Roman" pitchFamily="18" charset="0"/>
              <a:cs typeface="Times New Roman" pitchFamily="18" charset="0"/>
            </a:endParaRPr>
          </a:p>
          <a:p>
            <a:pPr>
              <a:buNone/>
            </a:pPr>
            <a:endParaRPr lang="en-US" sz="2000" b="1" dirty="0">
              <a:latin typeface="Times New Roman" pitchFamily="18" charset="0"/>
              <a:cs typeface="Times New Roman"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latin typeface="Times New Roman" pitchFamily="18" charset="0"/>
                <a:cs typeface="Times New Roman" pitchFamily="18" charset="0"/>
              </a:rPr>
              <a:t>JavaScript Let</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524000"/>
            <a:ext cx="8229600" cy="4800600"/>
          </a:xfrm>
        </p:spPr>
        <p:txBody>
          <a:bodyPr>
            <a:normAutofit fontScale="92500" lnSpcReduction="20000"/>
          </a:bodyPr>
          <a:lstStyle/>
          <a:p>
            <a:r>
              <a:rPr lang="en-US" sz="2000" dirty="0" smtClean="0">
                <a:latin typeface="Times New Roman" pitchFamily="18" charset="0"/>
                <a:cs typeface="Times New Roman" pitchFamily="18" charset="0"/>
              </a:rPr>
              <a:t>ES2015 introduced two important new JavaScript keywords: let and const.</a:t>
            </a:r>
          </a:p>
          <a:p>
            <a:r>
              <a:rPr lang="en-US" sz="2000" dirty="0" smtClean="0">
                <a:latin typeface="Times New Roman" pitchFamily="18" charset="0"/>
                <a:cs typeface="Times New Roman" pitchFamily="18" charset="0"/>
              </a:rPr>
              <a:t>These two keywords provide </a:t>
            </a:r>
            <a:r>
              <a:rPr lang="en-US" sz="2000" b="1" dirty="0" smtClean="0">
                <a:latin typeface="Times New Roman" pitchFamily="18" charset="0"/>
                <a:cs typeface="Times New Roman" pitchFamily="18" charset="0"/>
              </a:rPr>
              <a:t>Block Scope</a:t>
            </a:r>
            <a:r>
              <a:rPr lang="en-US" sz="2000" dirty="0" smtClean="0">
                <a:latin typeface="Times New Roman" pitchFamily="18" charset="0"/>
                <a:cs typeface="Times New Roman" pitchFamily="18" charset="0"/>
              </a:rPr>
              <a:t> variables (and constants) in JavaScript.</a:t>
            </a:r>
          </a:p>
          <a:p>
            <a:r>
              <a:rPr lang="en-US" sz="2000" dirty="0" smtClean="0">
                <a:latin typeface="Times New Roman" pitchFamily="18" charset="0"/>
                <a:cs typeface="Times New Roman" pitchFamily="18" charset="0"/>
              </a:rPr>
              <a:t>Before ES2015, JavaScript had only two types of scope: </a:t>
            </a:r>
            <a:r>
              <a:rPr lang="en-US" sz="2000" b="1" dirty="0" smtClean="0">
                <a:latin typeface="Times New Roman" pitchFamily="18" charset="0"/>
                <a:cs typeface="Times New Roman" pitchFamily="18" charset="0"/>
              </a:rPr>
              <a:t>Global Scope</a:t>
            </a:r>
            <a:r>
              <a:rPr lang="en-US" sz="2000" dirty="0" smtClean="0">
                <a:latin typeface="Times New Roman" pitchFamily="18" charset="0"/>
                <a:cs typeface="Times New Roman" pitchFamily="18" charset="0"/>
              </a:rPr>
              <a:t> and </a:t>
            </a:r>
            <a:r>
              <a:rPr lang="en-US" sz="2000" b="1" dirty="0" smtClean="0">
                <a:latin typeface="Times New Roman" pitchFamily="18" charset="0"/>
                <a:cs typeface="Times New Roman" pitchFamily="18" charset="0"/>
              </a:rPr>
              <a:t>Function Scope</a:t>
            </a:r>
            <a:r>
              <a:rPr lang="en-US" sz="2000" dirty="0" smtClean="0">
                <a:latin typeface="Times New Roman" pitchFamily="18" charset="0"/>
                <a:cs typeface="Times New Roman" pitchFamily="18" charset="0"/>
              </a:rPr>
              <a:t>. </a:t>
            </a:r>
          </a:p>
          <a:p>
            <a:pPr>
              <a:buNone/>
            </a:pPr>
            <a:r>
              <a:rPr lang="en-US" sz="2000" b="1" dirty="0" smtClean="0">
                <a:latin typeface="Times New Roman" pitchFamily="18" charset="0"/>
                <a:cs typeface="Times New Roman" pitchFamily="18" charset="0"/>
              </a:rPr>
              <a:t>Global Scope: Variables</a:t>
            </a:r>
            <a:r>
              <a:rPr lang="en-US" sz="2000" dirty="0" smtClean="0">
                <a:latin typeface="Times New Roman" pitchFamily="18" charset="0"/>
                <a:cs typeface="Times New Roman" pitchFamily="18" charset="0"/>
              </a:rPr>
              <a:t> declared </a:t>
            </a:r>
            <a:r>
              <a:rPr lang="en-US" sz="2000" b="1" dirty="0" smtClean="0">
                <a:latin typeface="Times New Roman" pitchFamily="18" charset="0"/>
                <a:cs typeface="Times New Roman" pitchFamily="18" charset="0"/>
              </a:rPr>
              <a:t>Globally</a:t>
            </a:r>
            <a:r>
              <a:rPr lang="en-US" sz="2000" dirty="0" smtClean="0">
                <a:latin typeface="Times New Roman" pitchFamily="18" charset="0"/>
                <a:cs typeface="Times New Roman" pitchFamily="18" charset="0"/>
              </a:rPr>
              <a:t> (outside any function) have </a:t>
            </a:r>
            <a:r>
              <a:rPr lang="en-US" sz="2000" b="1" dirty="0" smtClean="0">
                <a:latin typeface="Times New Roman" pitchFamily="18" charset="0"/>
                <a:cs typeface="Times New Roman" pitchFamily="18" charset="0"/>
              </a:rPr>
              <a:t>Global Scope</a:t>
            </a:r>
            <a:r>
              <a:rPr lang="en-US" sz="2000" dirty="0" smtClean="0">
                <a:latin typeface="Times New Roman" pitchFamily="18" charset="0"/>
                <a:cs typeface="Times New Roman" pitchFamily="18" charset="0"/>
              </a:rPr>
              <a:t>.</a:t>
            </a:r>
          </a:p>
          <a:p>
            <a:pPr>
              <a:buNone/>
            </a:pPr>
            <a:r>
              <a:rPr lang="en-US" sz="2000" b="1" dirty="0" smtClean="0"/>
              <a:t>     Example:</a:t>
            </a:r>
          </a:p>
          <a:p>
            <a:r>
              <a:rPr lang="en-US" sz="2000" dirty="0" err="1" smtClean="0"/>
              <a:t>var</a:t>
            </a:r>
            <a:r>
              <a:rPr lang="en-US" sz="2000" dirty="0" smtClean="0"/>
              <a:t> </a:t>
            </a:r>
            <a:r>
              <a:rPr lang="en-US" sz="2000" dirty="0" err="1" smtClean="0"/>
              <a:t>carName</a:t>
            </a:r>
            <a:r>
              <a:rPr lang="en-US" sz="2000" dirty="0" smtClean="0"/>
              <a:t> = "Volvo";</a:t>
            </a:r>
            <a:br>
              <a:rPr lang="en-US" sz="2000" dirty="0" smtClean="0"/>
            </a:br>
            <a:r>
              <a:rPr lang="en-US" sz="2000" dirty="0" smtClean="0"/>
              <a:t/>
            </a:r>
            <a:br>
              <a:rPr lang="en-US" sz="2000" dirty="0" smtClean="0"/>
            </a:br>
            <a:r>
              <a:rPr lang="en-US" sz="2000" dirty="0" smtClean="0"/>
              <a:t>// code here can use </a:t>
            </a:r>
            <a:r>
              <a:rPr lang="en-US" sz="2000" dirty="0" err="1" smtClean="0"/>
              <a:t>carName</a:t>
            </a:r>
            <a:r>
              <a:rPr lang="en-US" sz="2000" dirty="0" smtClean="0"/>
              <a:t/>
            </a:r>
            <a:br>
              <a:rPr lang="en-US" sz="2000" dirty="0" smtClean="0"/>
            </a:br>
            <a:r>
              <a:rPr lang="en-US" sz="2000" dirty="0" smtClean="0"/>
              <a:t/>
            </a:r>
            <a:br>
              <a:rPr lang="en-US" sz="2000" dirty="0" smtClean="0"/>
            </a:br>
            <a:r>
              <a:rPr lang="en-US" sz="2000" dirty="0" smtClean="0"/>
              <a:t>function </a:t>
            </a:r>
            <a:r>
              <a:rPr lang="en-US" sz="2000" dirty="0" err="1" smtClean="0"/>
              <a:t>myFunction</a:t>
            </a:r>
            <a:r>
              <a:rPr lang="en-US" sz="2000" dirty="0" smtClean="0"/>
              <a:t>() {</a:t>
            </a:r>
            <a:br>
              <a:rPr lang="en-US" sz="2000" dirty="0" smtClean="0"/>
            </a:br>
            <a:r>
              <a:rPr lang="en-US" sz="2000" dirty="0" smtClean="0"/>
              <a:t>  // code here can also use </a:t>
            </a:r>
            <a:r>
              <a:rPr lang="en-US" sz="2000" dirty="0" err="1" smtClean="0"/>
              <a:t>carName</a:t>
            </a:r>
            <a:r>
              <a:rPr lang="en-US" sz="2000" dirty="0" smtClean="0"/>
              <a:t/>
            </a:r>
            <a:br>
              <a:rPr lang="en-US" sz="2000" dirty="0" smtClean="0"/>
            </a:br>
            <a:r>
              <a:rPr lang="en-US" sz="2000" dirty="0" smtClean="0"/>
              <a:t>}</a:t>
            </a:r>
          </a:p>
          <a:p>
            <a:pPr>
              <a:buNone/>
            </a:pPr>
            <a:endParaRPr lang="en-US" sz="2000" b="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Global</a:t>
            </a:r>
            <a:r>
              <a:rPr lang="en-US" sz="2400" dirty="0" smtClean="0">
                <a:latin typeface="Times New Roman" pitchFamily="18" charset="0"/>
                <a:cs typeface="Times New Roman" pitchFamily="18" charset="0"/>
              </a:rPr>
              <a:t> variables can be accessed from anywhere in a JavaScript program.</a:t>
            </a:r>
            <a:endParaRPr lang="en-US" sz="2400" dirty="0">
              <a:latin typeface="Times New Roman" pitchFamily="18" charset="0"/>
              <a:cs typeface="Times New Roman"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normAutofit fontScale="92500" lnSpcReduction="20000"/>
          </a:bodyPr>
          <a:lstStyle/>
          <a:p>
            <a:r>
              <a:rPr lang="en-US" sz="2000" b="1" dirty="0" smtClean="0">
                <a:latin typeface="Times New Roman" pitchFamily="18" charset="0"/>
                <a:cs typeface="Times New Roman" pitchFamily="18" charset="0"/>
              </a:rPr>
              <a:t>Function Scope: Variables</a:t>
            </a:r>
            <a:r>
              <a:rPr lang="en-US" sz="2000" dirty="0" smtClean="0"/>
              <a:t> declared </a:t>
            </a:r>
            <a:r>
              <a:rPr lang="en-US" sz="2000" b="1" dirty="0" smtClean="0"/>
              <a:t>Locally</a:t>
            </a:r>
            <a:r>
              <a:rPr lang="en-US" sz="2000" dirty="0" smtClean="0"/>
              <a:t> (inside a function) have </a:t>
            </a:r>
            <a:r>
              <a:rPr lang="en-US" sz="2000" b="1" dirty="0" smtClean="0"/>
              <a:t>Function Scope</a:t>
            </a:r>
            <a:r>
              <a:rPr lang="en-US" sz="2400" dirty="0" smtClean="0"/>
              <a:t>.</a:t>
            </a:r>
          </a:p>
          <a:p>
            <a:pPr>
              <a:buNone/>
            </a:pPr>
            <a:r>
              <a:rPr lang="en-US" sz="2000" b="1" dirty="0" smtClean="0">
                <a:latin typeface="Times New Roman" pitchFamily="18" charset="0"/>
                <a:cs typeface="Times New Roman" pitchFamily="18" charset="0"/>
              </a:rPr>
              <a:t>   Example:</a:t>
            </a:r>
          </a:p>
          <a:p>
            <a:pPr>
              <a:buNone/>
            </a:pPr>
            <a:r>
              <a:rPr lang="en-US" sz="2000" dirty="0" smtClean="0">
                <a:latin typeface="Times New Roman" pitchFamily="18" charset="0"/>
                <a:cs typeface="Times New Roman" pitchFamily="18" charset="0"/>
              </a:rPr>
              <a:t>  // code here can NOT use </a:t>
            </a:r>
            <a:r>
              <a:rPr lang="en-US" sz="2000" dirty="0" err="1" smtClean="0">
                <a:latin typeface="Times New Roman" pitchFamily="18" charset="0"/>
                <a:cs typeface="Times New Roman" pitchFamily="18" charset="0"/>
              </a:rPr>
              <a:t>carName</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function </a:t>
            </a:r>
            <a:r>
              <a:rPr lang="en-US" sz="2000" dirty="0" err="1" smtClean="0">
                <a:latin typeface="Times New Roman" pitchFamily="18" charset="0"/>
                <a:cs typeface="Times New Roman" pitchFamily="18" charset="0"/>
              </a:rPr>
              <a:t>myFunction</a:t>
            </a:r>
            <a:r>
              <a:rPr lang="en-US" sz="2000" dirty="0" smtClean="0">
                <a:latin typeface="Times New Roman" pitchFamily="18" charset="0"/>
                <a:cs typeface="Times New Roman" pitchFamily="18" charset="0"/>
              </a:rPr>
              <a:t>()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var</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carName</a:t>
            </a:r>
            <a:r>
              <a:rPr lang="en-US" sz="2000" dirty="0" smtClean="0">
                <a:latin typeface="Times New Roman" pitchFamily="18" charset="0"/>
                <a:cs typeface="Times New Roman" pitchFamily="18" charset="0"/>
              </a:rPr>
              <a:t> = "Volvo";</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 code here CAN use </a:t>
            </a:r>
            <a:r>
              <a:rPr lang="en-US" sz="2000" dirty="0" err="1" smtClean="0">
                <a:latin typeface="Times New Roman" pitchFamily="18" charset="0"/>
                <a:cs typeface="Times New Roman" pitchFamily="18" charset="0"/>
              </a:rPr>
              <a:t>carName</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code here can </a:t>
            </a:r>
            <a:r>
              <a:rPr lang="en-US" sz="2000" dirty="0" err="1" smtClean="0">
                <a:latin typeface="Times New Roman" pitchFamily="18" charset="0"/>
                <a:cs typeface="Times New Roman" pitchFamily="18" charset="0"/>
              </a:rPr>
              <a:t>NOTcarName</a:t>
            </a:r>
            <a:r>
              <a:rPr lang="en-US" sz="2000" dirty="0" smtClean="0">
                <a:latin typeface="Times New Roman" pitchFamily="18" charset="0"/>
                <a:cs typeface="Times New Roman" pitchFamily="18" charset="0"/>
              </a:rPr>
              <a:t> use</a:t>
            </a:r>
            <a:endParaRPr lang="en-US" sz="2000" b="1"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Local</a:t>
            </a:r>
            <a:r>
              <a:rPr lang="en-US" sz="2000" dirty="0" smtClean="0">
                <a:latin typeface="Times New Roman" pitchFamily="18" charset="0"/>
                <a:cs typeface="Times New Roman" pitchFamily="18" charset="0"/>
              </a:rPr>
              <a:t> variables can only be accessed from inside the function where they are declared.</a:t>
            </a:r>
          </a:p>
          <a:p>
            <a:pPr>
              <a:buNone/>
            </a:pPr>
            <a:r>
              <a:rPr lang="en-US" sz="2000" b="1" dirty="0" smtClean="0"/>
              <a:t>JavaScript Block </a:t>
            </a:r>
            <a:r>
              <a:rPr lang="en-US" sz="2000" b="1" dirty="0" err="1" smtClean="0"/>
              <a:t>Scope:</a:t>
            </a:r>
            <a:r>
              <a:rPr lang="en-US" sz="2000" dirty="0" err="1" smtClean="0"/>
              <a:t>Variables</a:t>
            </a:r>
            <a:r>
              <a:rPr lang="en-US" sz="2000" dirty="0" smtClean="0"/>
              <a:t> declared with the </a:t>
            </a:r>
            <a:r>
              <a:rPr lang="en-US" sz="2000" dirty="0" err="1" smtClean="0"/>
              <a:t>var</a:t>
            </a:r>
            <a:r>
              <a:rPr lang="en-US" sz="2000" dirty="0" smtClean="0"/>
              <a:t> keyword cannot have </a:t>
            </a:r>
            <a:r>
              <a:rPr lang="en-US" sz="2000" b="1" dirty="0" smtClean="0"/>
              <a:t>Block Scope</a:t>
            </a:r>
            <a:r>
              <a:rPr lang="en-US" sz="2000" dirty="0" smtClean="0"/>
              <a:t>.</a:t>
            </a:r>
          </a:p>
          <a:p>
            <a:r>
              <a:rPr lang="en-US" sz="2000" dirty="0" smtClean="0"/>
              <a:t>Variables declared inside a block </a:t>
            </a:r>
            <a:r>
              <a:rPr lang="en-US" sz="2000" b="1" dirty="0" smtClean="0"/>
              <a:t>{}</a:t>
            </a:r>
            <a:r>
              <a:rPr lang="en-US" sz="2000" dirty="0" smtClean="0"/>
              <a:t> can be accessed from outside the block.</a:t>
            </a:r>
          </a:p>
          <a:p>
            <a:pPr>
              <a:buNone/>
            </a:pPr>
            <a:r>
              <a:rPr lang="en-US" sz="2000" b="1" dirty="0" smtClean="0"/>
              <a:t>Example:</a:t>
            </a:r>
          </a:p>
          <a:p>
            <a:pPr>
              <a:buNone/>
            </a:pPr>
            <a:r>
              <a:rPr lang="en-US" sz="2000" dirty="0" smtClean="0"/>
              <a:t>{</a:t>
            </a:r>
            <a:br>
              <a:rPr lang="en-US" sz="2000" dirty="0" smtClean="0"/>
            </a:br>
            <a:r>
              <a:rPr lang="en-US" sz="2000" dirty="0" smtClean="0"/>
              <a:t>  </a:t>
            </a:r>
            <a:r>
              <a:rPr lang="en-US" sz="2000" dirty="0" err="1" smtClean="0"/>
              <a:t>var</a:t>
            </a:r>
            <a:r>
              <a:rPr lang="en-US" sz="2000" dirty="0" smtClean="0"/>
              <a:t> x = 2;</a:t>
            </a:r>
            <a:br>
              <a:rPr lang="en-US" sz="2000" dirty="0" smtClean="0"/>
            </a:br>
            <a:r>
              <a:rPr lang="en-US" sz="2000" dirty="0" smtClean="0"/>
              <a:t>}</a:t>
            </a:r>
            <a:br>
              <a:rPr lang="en-US" sz="2000" dirty="0" smtClean="0"/>
            </a:br>
            <a:r>
              <a:rPr lang="en-US" sz="2000" dirty="0" smtClean="0"/>
              <a:t>// x CAN be used here</a:t>
            </a:r>
          </a:p>
          <a:p>
            <a:endParaRPr lang="en-US" sz="2000" dirty="0" smtClean="0"/>
          </a:p>
          <a:p>
            <a:pPr>
              <a:buNone/>
            </a:pPr>
            <a:endParaRPr lang="en-US" sz="2000" b="1" dirty="0" smtClean="0"/>
          </a:p>
          <a:p>
            <a:pPr>
              <a:buNone/>
            </a:pPr>
            <a:endParaRPr lang="en-US" sz="2000" dirty="0">
              <a:latin typeface="Times New Roman" pitchFamily="18" charset="0"/>
              <a:cs typeface="Times New Roman"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1066800"/>
            <a:ext cx="8229600" cy="5257800"/>
          </a:xfrm>
        </p:spPr>
        <p:txBody>
          <a:bodyPr/>
          <a:lstStyle/>
          <a:p>
            <a:r>
              <a:rPr lang="en-US" sz="2000" dirty="0" smtClean="0">
                <a:latin typeface="Times New Roman" pitchFamily="18" charset="0"/>
                <a:cs typeface="Times New Roman" pitchFamily="18" charset="0"/>
              </a:rPr>
              <a:t>Before ES2015 JavaScript did not have </a:t>
            </a:r>
            <a:r>
              <a:rPr lang="en-US" sz="2000" b="1" dirty="0" smtClean="0">
                <a:latin typeface="Times New Roman" pitchFamily="18" charset="0"/>
                <a:cs typeface="Times New Roman" pitchFamily="18" charset="0"/>
              </a:rPr>
              <a:t>Block Scope</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Variables declared with the let keyword can have Block Scope.</a:t>
            </a:r>
          </a:p>
          <a:p>
            <a:r>
              <a:rPr lang="en-US" sz="2000" dirty="0" smtClean="0">
                <a:latin typeface="Times New Roman" pitchFamily="18" charset="0"/>
                <a:cs typeface="Times New Roman" pitchFamily="18" charset="0"/>
              </a:rPr>
              <a:t>Variables declared inside a block </a:t>
            </a:r>
            <a:r>
              <a:rPr lang="en-US" sz="2000" b="1"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 cannot be accessed from outside the block:</a:t>
            </a:r>
          </a:p>
          <a:p>
            <a:pPr>
              <a:buNone/>
            </a:pPr>
            <a:r>
              <a:rPr lang="en-US" b="1" dirty="0" smtClean="0"/>
              <a:t>Example:</a:t>
            </a:r>
          </a:p>
          <a:p>
            <a:pPr>
              <a:buNone/>
            </a:pPr>
            <a:r>
              <a:rPr lang="en-US" dirty="0" smtClean="0"/>
              <a:t>{</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let x = 2;</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x can NOT be used here</a:t>
            </a:r>
          </a:p>
          <a:p>
            <a:pPr>
              <a:buNone/>
            </a:pPr>
            <a:r>
              <a:rPr lang="en-US" sz="2000" b="1" dirty="0" smtClean="0"/>
              <a:t>Browser Support:</a:t>
            </a:r>
            <a:r>
              <a:rPr lang="en-US" sz="2000" dirty="0" smtClean="0"/>
              <a:t> The let keyword is not fully supported in Internet Explorer 11 or earlier.</a:t>
            </a:r>
            <a:endParaRPr lang="en-US" sz="2000" b="1" dirty="0" smtClean="0"/>
          </a:p>
          <a:p>
            <a:pPr>
              <a:buNone/>
            </a:pPr>
            <a:endParaRPr lang="en-US" sz="2000" dirty="0" smtClean="0">
              <a:latin typeface="Times New Roman" pitchFamily="18" charset="0"/>
              <a:cs typeface="Times New Roman" pitchFamily="18" charset="0"/>
            </a:endParaRPr>
          </a:p>
          <a:p>
            <a:pPr>
              <a:buNone/>
            </a:pPr>
            <a:r>
              <a:rPr lang="en-US" dirty="0" smtClean="0"/>
              <a:t/>
            </a:r>
            <a:br>
              <a:rPr lang="en-US" dirty="0" smtClean="0"/>
            </a:b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normAutofit fontScale="85000" lnSpcReduction="20000"/>
          </a:bodyPr>
          <a:lstStyle/>
          <a:p>
            <a:r>
              <a:rPr lang="en-US" sz="2400" b="1" dirty="0" smtClean="0">
                <a:latin typeface="Times New Roman" pitchFamily="18" charset="0"/>
                <a:cs typeface="Times New Roman" pitchFamily="18" charset="0"/>
              </a:rPr>
              <a:t>Loop Scope:  Using </a:t>
            </a:r>
            <a:r>
              <a:rPr lang="en-US" sz="2400" b="1" dirty="0" err="1" smtClean="0">
                <a:latin typeface="Times New Roman" pitchFamily="18" charset="0"/>
                <a:cs typeface="Times New Roman" pitchFamily="18" charset="0"/>
              </a:rPr>
              <a:t>var</a:t>
            </a:r>
            <a:r>
              <a:rPr lang="en-US" sz="2400" b="1" dirty="0" smtClean="0">
                <a:latin typeface="Times New Roman" pitchFamily="18" charset="0"/>
                <a:cs typeface="Times New Roman" pitchFamily="18" charset="0"/>
              </a:rPr>
              <a:t> in a loop</a:t>
            </a:r>
            <a:r>
              <a:rPr lang="en-US" sz="2400" dirty="0" smtClean="0">
                <a:latin typeface="Times New Roman" pitchFamily="18" charset="0"/>
                <a:cs typeface="Times New Roman" pitchFamily="18" charset="0"/>
              </a:rPr>
              <a:t>:</a:t>
            </a:r>
          </a:p>
          <a:p>
            <a:pPr>
              <a:buNone/>
            </a:pPr>
            <a:r>
              <a:rPr lang="en-US" dirty="0" smtClean="0"/>
              <a:t>  </a:t>
            </a:r>
            <a:r>
              <a:rPr lang="en-US" sz="2000" b="1" dirty="0" smtClean="0">
                <a:latin typeface="Times New Roman" pitchFamily="18" charset="0"/>
                <a:cs typeface="Times New Roman" pitchFamily="18" charset="0"/>
              </a:rPr>
              <a:t>Example:</a:t>
            </a:r>
          </a:p>
          <a:p>
            <a:pPr>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var</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 5;</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for (</a:t>
            </a:r>
            <a:r>
              <a:rPr lang="en-US" sz="2000" dirty="0" err="1" smtClean="0">
                <a:latin typeface="Times New Roman" pitchFamily="18" charset="0"/>
                <a:cs typeface="Times New Roman" pitchFamily="18" charset="0"/>
              </a:rPr>
              <a:t>var</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 0;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&lt; 10;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 some statements</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Here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is 10</a:t>
            </a:r>
          </a:p>
          <a:p>
            <a:r>
              <a:rPr lang="en-US" sz="2400" b="1" dirty="0" smtClean="0">
                <a:latin typeface="Times New Roman" pitchFamily="18" charset="0"/>
                <a:cs typeface="Times New Roman" pitchFamily="18" charset="0"/>
              </a:rPr>
              <a:t>Using let in a loop:</a:t>
            </a:r>
          </a:p>
          <a:p>
            <a:pPr>
              <a:buNone/>
            </a:pPr>
            <a:r>
              <a:rPr lang="en-US" sz="2400" b="1"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Example:</a:t>
            </a:r>
          </a:p>
          <a:p>
            <a:pPr>
              <a:buNone/>
            </a:pPr>
            <a:r>
              <a:rPr lang="en-US" sz="2000" dirty="0" smtClean="0">
                <a:latin typeface="Times New Roman" pitchFamily="18" charset="0"/>
                <a:cs typeface="Times New Roman" pitchFamily="18" charset="0"/>
              </a:rPr>
              <a:t>   let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 5;</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for (let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 0;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&lt; 10;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 some statements</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Here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is 5</a:t>
            </a:r>
          </a:p>
          <a:p>
            <a:r>
              <a:rPr lang="en-US" sz="2400" dirty="0" smtClean="0">
                <a:latin typeface="Times New Roman" pitchFamily="18" charset="0"/>
                <a:cs typeface="Times New Roman" pitchFamily="18" charset="0"/>
              </a:rPr>
              <a:t>In the first example, using </a:t>
            </a:r>
            <a:r>
              <a:rPr lang="en-US" sz="2400" dirty="0" err="1" smtClean="0">
                <a:latin typeface="Times New Roman" pitchFamily="18" charset="0"/>
                <a:cs typeface="Times New Roman" pitchFamily="18" charset="0"/>
              </a:rPr>
              <a:t>var</a:t>
            </a:r>
            <a:r>
              <a:rPr lang="en-US" sz="2400" dirty="0" smtClean="0">
                <a:latin typeface="Times New Roman" pitchFamily="18" charset="0"/>
                <a:cs typeface="Times New Roman" pitchFamily="18" charset="0"/>
              </a:rPr>
              <a:t>, the variable declared in the loop </a:t>
            </a:r>
            <a:r>
              <a:rPr lang="en-US" sz="2400" dirty="0" err="1" smtClean="0">
                <a:latin typeface="Times New Roman" pitchFamily="18" charset="0"/>
                <a:cs typeface="Times New Roman" pitchFamily="18" charset="0"/>
              </a:rPr>
              <a:t>redeclares</a:t>
            </a:r>
            <a:r>
              <a:rPr lang="en-US" sz="2400" dirty="0" smtClean="0">
                <a:latin typeface="Times New Roman" pitchFamily="18" charset="0"/>
                <a:cs typeface="Times New Roman" pitchFamily="18" charset="0"/>
              </a:rPr>
              <a:t> the variable outside the loop.</a:t>
            </a:r>
          </a:p>
          <a:p>
            <a:r>
              <a:rPr lang="en-US" sz="2400" dirty="0" smtClean="0">
                <a:latin typeface="Times New Roman" pitchFamily="18" charset="0"/>
                <a:cs typeface="Times New Roman" pitchFamily="18" charset="0"/>
              </a:rPr>
              <a:t>In the second example, using let, the variable declared in the loop does not </a:t>
            </a:r>
            <a:r>
              <a:rPr lang="en-US" sz="2400" dirty="0" err="1" smtClean="0">
                <a:latin typeface="Times New Roman" pitchFamily="18" charset="0"/>
                <a:cs typeface="Times New Roman" pitchFamily="18" charset="0"/>
              </a:rPr>
              <a:t>redeclare</a:t>
            </a:r>
            <a:r>
              <a:rPr lang="en-US" sz="2400" dirty="0" smtClean="0">
                <a:latin typeface="Times New Roman" pitchFamily="18" charset="0"/>
                <a:cs typeface="Times New Roman" pitchFamily="18" charset="0"/>
              </a:rPr>
              <a:t> the variable outside the loop.</a:t>
            </a:r>
          </a:p>
          <a:p>
            <a:r>
              <a:rPr lang="en-US" sz="2400" dirty="0" smtClean="0">
                <a:latin typeface="Times New Roman" pitchFamily="18" charset="0"/>
                <a:cs typeface="Times New Roman" pitchFamily="18" charset="0"/>
              </a:rPr>
              <a:t>When let is used to declare the </a:t>
            </a:r>
            <a:r>
              <a:rPr lang="en-US" sz="2400" dirty="0" err="1" smtClean="0">
                <a:latin typeface="Times New Roman" pitchFamily="18" charset="0"/>
                <a:cs typeface="Times New Roman" pitchFamily="18" charset="0"/>
              </a:rPr>
              <a:t>i</a:t>
            </a:r>
            <a:r>
              <a:rPr lang="en-US" sz="2400" dirty="0" smtClean="0">
                <a:latin typeface="Times New Roman" pitchFamily="18" charset="0"/>
                <a:cs typeface="Times New Roman" pitchFamily="18" charset="0"/>
              </a:rPr>
              <a:t> variable in a loop, the </a:t>
            </a:r>
            <a:r>
              <a:rPr lang="en-US" sz="2400" dirty="0" err="1" smtClean="0">
                <a:latin typeface="Times New Roman" pitchFamily="18" charset="0"/>
                <a:cs typeface="Times New Roman" pitchFamily="18" charset="0"/>
              </a:rPr>
              <a:t>i</a:t>
            </a:r>
            <a:r>
              <a:rPr lang="en-US" sz="2400" dirty="0" smtClean="0">
                <a:latin typeface="Times New Roman" pitchFamily="18" charset="0"/>
                <a:cs typeface="Times New Roman" pitchFamily="18" charset="0"/>
              </a:rPr>
              <a:t> variable will only be visible within the loop.</a:t>
            </a:r>
          </a:p>
          <a:p>
            <a:pPr>
              <a:buNone/>
            </a:pPr>
            <a:endParaRPr lang="en-US" sz="2400" b="1" dirty="0">
              <a:latin typeface="Times New Roman" pitchFamily="18" charset="0"/>
              <a:cs typeface="Times New Roman"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638800"/>
          </a:xfrm>
        </p:spPr>
        <p:txBody>
          <a:bodyPr>
            <a:normAutofit lnSpcReduction="10000"/>
          </a:bodyPr>
          <a:lstStyle/>
          <a:p>
            <a:pPr>
              <a:buNone/>
            </a:pPr>
            <a:r>
              <a:rPr lang="en-US" dirty="0" smtClean="0"/>
              <a:t>  </a:t>
            </a:r>
            <a:r>
              <a:rPr lang="en-US" sz="2400" b="1" dirty="0" smtClean="0">
                <a:latin typeface="Times New Roman" pitchFamily="18" charset="0"/>
                <a:cs typeface="Times New Roman" pitchFamily="18" charset="0"/>
              </a:rPr>
              <a:t>Function Scope:</a:t>
            </a:r>
          </a:p>
          <a:p>
            <a:r>
              <a:rPr lang="en-US" sz="2000" dirty="0" smtClean="0">
                <a:latin typeface="Times New Roman" pitchFamily="18" charset="0"/>
                <a:cs typeface="Times New Roman" pitchFamily="18" charset="0"/>
              </a:rPr>
              <a:t>Variables declared with </a:t>
            </a:r>
            <a:r>
              <a:rPr lang="en-US" sz="2000" dirty="0" err="1" smtClean="0">
                <a:latin typeface="Times New Roman" pitchFamily="18" charset="0"/>
                <a:cs typeface="Times New Roman" pitchFamily="18" charset="0"/>
              </a:rPr>
              <a:t>var</a:t>
            </a:r>
            <a:r>
              <a:rPr lang="en-US" sz="2000" dirty="0" smtClean="0">
                <a:latin typeface="Times New Roman" pitchFamily="18" charset="0"/>
                <a:cs typeface="Times New Roman" pitchFamily="18" charset="0"/>
              </a:rPr>
              <a:t> and let are quite similar when declared inside a function.</a:t>
            </a:r>
          </a:p>
          <a:p>
            <a:pPr>
              <a:buNone/>
            </a:pPr>
            <a:r>
              <a:rPr lang="en-US" sz="2000" dirty="0" smtClean="0">
                <a:latin typeface="Times New Roman" pitchFamily="18" charset="0"/>
                <a:cs typeface="Times New Roman" pitchFamily="18" charset="0"/>
              </a:rPr>
              <a:t>   They will both have </a:t>
            </a:r>
            <a:r>
              <a:rPr lang="en-US" sz="2000" b="1" dirty="0" smtClean="0">
                <a:latin typeface="Times New Roman" pitchFamily="18" charset="0"/>
                <a:cs typeface="Times New Roman" pitchFamily="18" charset="0"/>
              </a:rPr>
              <a:t>Function Scope</a:t>
            </a:r>
            <a:r>
              <a:rPr lang="en-US" sz="2000" dirty="0" smtClean="0">
                <a:latin typeface="Times New Roman" pitchFamily="18" charset="0"/>
                <a:cs typeface="Times New Roman" pitchFamily="18" charset="0"/>
              </a:rPr>
              <a:t>:</a:t>
            </a:r>
            <a:endParaRPr lang="en-US" sz="2400" b="1"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function </a:t>
            </a:r>
            <a:r>
              <a:rPr lang="en-US" sz="2000" dirty="0" err="1" smtClean="0">
                <a:latin typeface="Times New Roman" pitchFamily="18" charset="0"/>
                <a:cs typeface="Times New Roman" pitchFamily="18" charset="0"/>
              </a:rPr>
              <a:t>myFunction</a:t>
            </a:r>
            <a:r>
              <a:rPr lang="en-US" sz="2000" dirty="0" smtClean="0">
                <a:latin typeface="Times New Roman" pitchFamily="18" charset="0"/>
                <a:cs typeface="Times New Roman" pitchFamily="18" charset="0"/>
              </a:rPr>
              <a:t>()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var</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carName</a:t>
            </a:r>
            <a:r>
              <a:rPr lang="en-US" sz="2000" dirty="0" smtClean="0">
                <a:latin typeface="Times New Roman" pitchFamily="18" charset="0"/>
                <a:cs typeface="Times New Roman" pitchFamily="18" charset="0"/>
              </a:rPr>
              <a:t> = "Volvo";   // Function Scope</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function </a:t>
            </a:r>
            <a:r>
              <a:rPr lang="en-US" sz="2000" dirty="0" err="1" smtClean="0">
                <a:latin typeface="Times New Roman" pitchFamily="18" charset="0"/>
                <a:cs typeface="Times New Roman" pitchFamily="18" charset="0"/>
              </a:rPr>
              <a:t>myFunction</a:t>
            </a:r>
            <a:r>
              <a:rPr lang="en-US" sz="2000" dirty="0" smtClean="0">
                <a:latin typeface="Times New Roman" pitchFamily="18" charset="0"/>
                <a:cs typeface="Times New Roman" pitchFamily="18" charset="0"/>
              </a:rPr>
              <a:t>()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let </a:t>
            </a:r>
            <a:r>
              <a:rPr lang="en-US" sz="2000" dirty="0" err="1" smtClean="0">
                <a:latin typeface="Times New Roman" pitchFamily="18" charset="0"/>
                <a:cs typeface="Times New Roman" pitchFamily="18" charset="0"/>
              </a:rPr>
              <a:t>carName</a:t>
            </a:r>
            <a:r>
              <a:rPr lang="en-US" sz="2000" dirty="0" smtClean="0">
                <a:latin typeface="Times New Roman" pitchFamily="18" charset="0"/>
                <a:cs typeface="Times New Roman" pitchFamily="18" charset="0"/>
              </a:rPr>
              <a:t> = "Volvo";   // Function Scope</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a:t>
            </a:r>
          </a:p>
          <a:p>
            <a:r>
              <a:rPr lang="en-US" sz="2400" b="1" dirty="0" smtClean="0">
                <a:latin typeface="Times New Roman" pitchFamily="18" charset="0"/>
                <a:cs typeface="Times New Roman" pitchFamily="18" charset="0"/>
              </a:rPr>
              <a:t>Global </a:t>
            </a:r>
            <a:r>
              <a:rPr lang="en-US" sz="2400" b="1" dirty="0" err="1" smtClean="0">
                <a:latin typeface="Times New Roman" pitchFamily="18" charset="0"/>
                <a:cs typeface="Times New Roman" pitchFamily="18" charset="0"/>
              </a:rPr>
              <a:t>Scope:</a:t>
            </a:r>
            <a:r>
              <a:rPr lang="en-US" sz="2400" dirty="0" err="1" smtClean="0"/>
              <a:t>Variables</a:t>
            </a:r>
            <a:r>
              <a:rPr lang="en-US" sz="2400" dirty="0" smtClean="0"/>
              <a:t> </a:t>
            </a:r>
            <a:r>
              <a:rPr lang="en-US" sz="2000" dirty="0" smtClean="0"/>
              <a:t>declared with </a:t>
            </a:r>
            <a:r>
              <a:rPr lang="en-US" sz="2000" dirty="0" err="1" smtClean="0"/>
              <a:t>var</a:t>
            </a:r>
            <a:r>
              <a:rPr lang="en-US" sz="2000" dirty="0" smtClean="0"/>
              <a:t> and let are quite similar when declared outside a block.</a:t>
            </a:r>
          </a:p>
          <a:p>
            <a:pPr>
              <a:buNone/>
            </a:pPr>
            <a:r>
              <a:rPr lang="en-US" sz="2000" dirty="0" smtClean="0"/>
              <a:t>  They will both have </a:t>
            </a:r>
            <a:r>
              <a:rPr lang="en-US" sz="2000" b="1" dirty="0" smtClean="0"/>
              <a:t>Global Scope</a:t>
            </a:r>
            <a:r>
              <a:rPr lang="en-US" sz="2000" dirty="0" smtClean="0"/>
              <a:t>:</a:t>
            </a:r>
          </a:p>
          <a:p>
            <a:r>
              <a:rPr lang="en-US" sz="2000" dirty="0" err="1" smtClean="0"/>
              <a:t>var</a:t>
            </a:r>
            <a:r>
              <a:rPr lang="en-US" sz="2000" dirty="0" smtClean="0"/>
              <a:t> x = 2;       // Global scope</a:t>
            </a:r>
          </a:p>
          <a:p>
            <a:r>
              <a:rPr lang="en-US" sz="2000" dirty="0" smtClean="0"/>
              <a:t>let x = 2;       // Global scope</a:t>
            </a:r>
          </a:p>
          <a:p>
            <a:pPr>
              <a:buNone/>
            </a:pPr>
            <a:r>
              <a:rPr lang="en-US" sz="2000" dirty="0" smtClean="0"/>
              <a:t/>
            </a:r>
            <a:br>
              <a:rPr lang="en-US" sz="2000" dirty="0" smtClean="0"/>
            </a:br>
            <a:endParaRPr lang="en-US" sz="2000" dirty="0" smtClean="0"/>
          </a:p>
          <a:p>
            <a:pPr>
              <a:buNone/>
            </a:pPr>
            <a:endParaRPr lang="en-US" sz="2400" b="1" dirty="0" smtClean="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438912"/>
          </a:xfrm>
        </p:spPr>
        <p:txBody>
          <a:bodyPr>
            <a:normAutofit fontScale="90000"/>
          </a:bodyPr>
          <a:lstStyle/>
          <a:p>
            <a:pPr algn="ctr"/>
            <a:r>
              <a:rPr lang="en-US" sz="2800" dirty="0" smtClean="0">
                <a:latin typeface="Times New Roman" pitchFamily="18" charset="0"/>
                <a:cs typeface="Times New Roman" pitchFamily="18" charset="0"/>
              </a:rPr>
              <a:t>JavaScript Const</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76400"/>
            <a:ext cx="8229600" cy="5029200"/>
          </a:xfrm>
        </p:spPr>
        <p:txBody>
          <a:bodyPr>
            <a:normAutofit fontScale="25000" lnSpcReduction="20000"/>
          </a:bodyPr>
          <a:lstStyle/>
          <a:p>
            <a:r>
              <a:rPr lang="en-US" sz="7200" dirty="0" smtClean="0">
                <a:latin typeface="Times New Roman" pitchFamily="18" charset="0"/>
                <a:cs typeface="Times New Roman" pitchFamily="18" charset="0"/>
              </a:rPr>
              <a:t>ES2015 introduced two important new JavaScript keywords: let and const.</a:t>
            </a:r>
          </a:p>
          <a:p>
            <a:r>
              <a:rPr lang="en-US" sz="7200" dirty="0" smtClean="0">
                <a:latin typeface="Times New Roman" pitchFamily="18" charset="0"/>
                <a:cs typeface="Times New Roman" pitchFamily="18" charset="0"/>
              </a:rPr>
              <a:t>Variables defined with const behave like let variables, except they cannot be reassigned:</a:t>
            </a:r>
            <a:br>
              <a:rPr lang="en-US" sz="7200" dirty="0" smtClean="0">
                <a:latin typeface="Times New Roman" pitchFamily="18" charset="0"/>
                <a:cs typeface="Times New Roman" pitchFamily="18" charset="0"/>
              </a:rPr>
            </a:br>
            <a:r>
              <a:rPr lang="en-US" sz="7200" b="1" dirty="0" smtClean="0">
                <a:latin typeface="Times New Roman" pitchFamily="18" charset="0"/>
                <a:cs typeface="Times New Roman" pitchFamily="18" charset="0"/>
              </a:rPr>
              <a:t>Example:</a:t>
            </a:r>
          </a:p>
          <a:p>
            <a:r>
              <a:rPr lang="en-US" sz="7200" dirty="0" smtClean="0">
                <a:latin typeface="Times New Roman" pitchFamily="18" charset="0"/>
                <a:cs typeface="Times New Roman" pitchFamily="18" charset="0"/>
              </a:rPr>
              <a:t>const PI = 3.141592653589793;</a:t>
            </a:r>
            <a:br>
              <a:rPr lang="en-US" sz="7200" dirty="0" smtClean="0">
                <a:latin typeface="Times New Roman" pitchFamily="18" charset="0"/>
                <a:cs typeface="Times New Roman" pitchFamily="18" charset="0"/>
              </a:rPr>
            </a:br>
            <a:r>
              <a:rPr lang="en-US" sz="7200" dirty="0" smtClean="0">
                <a:latin typeface="Times New Roman" pitchFamily="18" charset="0"/>
                <a:cs typeface="Times New Roman" pitchFamily="18" charset="0"/>
              </a:rPr>
              <a:t>PI = 3.14;      // This will give an error</a:t>
            </a:r>
            <a:br>
              <a:rPr lang="en-US" sz="7200" dirty="0" smtClean="0">
                <a:latin typeface="Times New Roman" pitchFamily="18" charset="0"/>
                <a:cs typeface="Times New Roman" pitchFamily="18" charset="0"/>
              </a:rPr>
            </a:br>
            <a:r>
              <a:rPr lang="en-US" sz="7200" dirty="0" smtClean="0">
                <a:latin typeface="Times New Roman" pitchFamily="18" charset="0"/>
                <a:cs typeface="Times New Roman" pitchFamily="18" charset="0"/>
              </a:rPr>
              <a:t>PI = PI + 10;   // This will also give an error</a:t>
            </a:r>
          </a:p>
          <a:p>
            <a:r>
              <a:rPr lang="en-US" sz="7200" b="1" dirty="0" smtClean="0">
                <a:latin typeface="Times New Roman" pitchFamily="18" charset="0"/>
                <a:cs typeface="Times New Roman" pitchFamily="18" charset="0"/>
              </a:rPr>
              <a:t>Block </a:t>
            </a:r>
            <a:r>
              <a:rPr lang="en-US" sz="7200" b="1" dirty="0" err="1" smtClean="0">
                <a:latin typeface="Times New Roman" pitchFamily="18" charset="0"/>
                <a:cs typeface="Times New Roman" pitchFamily="18" charset="0"/>
              </a:rPr>
              <a:t>Scope</a:t>
            </a:r>
            <a:r>
              <a:rPr lang="en-US" sz="7200" dirty="0" err="1" smtClean="0">
                <a:latin typeface="Times New Roman" pitchFamily="18" charset="0"/>
                <a:cs typeface="Times New Roman" pitchFamily="18" charset="0"/>
              </a:rPr>
              <a:t>:Declaring</a:t>
            </a:r>
            <a:r>
              <a:rPr lang="en-US" sz="7200" dirty="0" smtClean="0">
                <a:latin typeface="Times New Roman" pitchFamily="18" charset="0"/>
                <a:cs typeface="Times New Roman" pitchFamily="18" charset="0"/>
              </a:rPr>
              <a:t> a variable with const is similar to let when it comes to </a:t>
            </a:r>
            <a:r>
              <a:rPr lang="en-US" sz="7200" b="1" dirty="0" smtClean="0">
                <a:latin typeface="Times New Roman" pitchFamily="18" charset="0"/>
                <a:cs typeface="Times New Roman" pitchFamily="18" charset="0"/>
              </a:rPr>
              <a:t>Block Scope</a:t>
            </a:r>
            <a:r>
              <a:rPr lang="en-US" sz="7200" dirty="0" smtClean="0">
                <a:latin typeface="Times New Roman" pitchFamily="18" charset="0"/>
                <a:cs typeface="Times New Roman" pitchFamily="18" charset="0"/>
              </a:rPr>
              <a:t>.</a:t>
            </a:r>
          </a:p>
          <a:p>
            <a:r>
              <a:rPr lang="en-US" sz="7200" dirty="0" smtClean="0">
                <a:latin typeface="Times New Roman" pitchFamily="18" charset="0"/>
                <a:cs typeface="Times New Roman" pitchFamily="18" charset="0"/>
              </a:rPr>
              <a:t>The x declared in the block, in this example, is not the same as the x declared outside the block:</a:t>
            </a:r>
          </a:p>
          <a:p>
            <a:r>
              <a:rPr lang="en-US" sz="7200" dirty="0" smtClean="0">
                <a:latin typeface="Times New Roman" pitchFamily="18" charset="0"/>
                <a:cs typeface="Times New Roman" pitchFamily="18" charset="0"/>
              </a:rPr>
              <a:t>Example</a:t>
            </a:r>
          </a:p>
          <a:p>
            <a:r>
              <a:rPr lang="en-US" sz="7200" dirty="0" err="1" smtClean="0">
                <a:latin typeface="Times New Roman" pitchFamily="18" charset="0"/>
                <a:cs typeface="Times New Roman" pitchFamily="18" charset="0"/>
              </a:rPr>
              <a:t>var</a:t>
            </a:r>
            <a:r>
              <a:rPr lang="en-US" sz="7200" dirty="0" smtClean="0">
                <a:latin typeface="Times New Roman" pitchFamily="18" charset="0"/>
                <a:cs typeface="Times New Roman" pitchFamily="18" charset="0"/>
              </a:rPr>
              <a:t> x = 10;</a:t>
            </a:r>
            <a:br>
              <a:rPr lang="en-US" sz="7200" dirty="0" smtClean="0">
                <a:latin typeface="Times New Roman" pitchFamily="18" charset="0"/>
                <a:cs typeface="Times New Roman" pitchFamily="18" charset="0"/>
              </a:rPr>
            </a:br>
            <a:r>
              <a:rPr lang="en-US" sz="7200" dirty="0" smtClean="0">
                <a:latin typeface="Times New Roman" pitchFamily="18" charset="0"/>
                <a:cs typeface="Times New Roman" pitchFamily="18" charset="0"/>
              </a:rPr>
              <a:t>// Here x is 10</a:t>
            </a:r>
            <a:br>
              <a:rPr lang="en-US" sz="7200" dirty="0" smtClean="0">
                <a:latin typeface="Times New Roman" pitchFamily="18" charset="0"/>
                <a:cs typeface="Times New Roman" pitchFamily="18" charset="0"/>
              </a:rPr>
            </a:br>
            <a:r>
              <a:rPr lang="en-US" sz="7200" dirty="0" smtClean="0">
                <a:latin typeface="Times New Roman" pitchFamily="18" charset="0"/>
                <a:cs typeface="Times New Roman" pitchFamily="18" charset="0"/>
              </a:rPr>
              <a:t>{</a:t>
            </a:r>
            <a:br>
              <a:rPr lang="en-US" sz="7200" dirty="0" smtClean="0">
                <a:latin typeface="Times New Roman" pitchFamily="18" charset="0"/>
                <a:cs typeface="Times New Roman" pitchFamily="18" charset="0"/>
              </a:rPr>
            </a:br>
            <a:r>
              <a:rPr lang="en-US" sz="7200" dirty="0" smtClean="0">
                <a:latin typeface="Times New Roman" pitchFamily="18" charset="0"/>
                <a:cs typeface="Times New Roman" pitchFamily="18" charset="0"/>
              </a:rPr>
              <a:t>  const x = 2;</a:t>
            </a:r>
            <a:br>
              <a:rPr lang="en-US" sz="7200" dirty="0" smtClean="0">
                <a:latin typeface="Times New Roman" pitchFamily="18" charset="0"/>
                <a:cs typeface="Times New Roman" pitchFamily="18" charset="0"/>
              </a:rPr>
            </a:br>
            <a:r>
              <a:rPr lang="en-US" sz="7200" dirty="0" smtClean="0">
                <a:latin typeface="Times New Roman" pitchFamily="18" charset="0"/>
                <a:cs typeface="Times New Roman" pitchFamily="18" charset="0"/>
              </a:rPr>
              <a:t>  // Here x is 2</a:t>
            </a:r>
            <a:br>
              <a:rPr lang="en-US" sz="7200" dirty="0" smtClean="0">
                <a:latin typeface="Times New Roman" pitchFamily="18" charset="0"/>
                <a:cs typeface="Times New Roman" pitchFamily="18" charset="0"/>
              </a:rPr>
            </a:br>
            <a:r>
              <a:rPr lang="en-US" sz="7200" dirty="0" smtClean="0">
                <a:latin typeface="Times New Roman" pitchFamily="18" charset="0"/>
                <a:cs typeface="Times New Roman" pitchFamily="18" charset="0"/>
              </a:rPr>
              <a:t>}</a:t>
            </a:r>
          </a:p>
          <a:p>
            <a:r>
              <a:rPr lang="en-US" sz="7200" dirty="0" smtClean="0">
                <a:latin typeface="Times New Roman" pitchFamily="18" charset="0"/>
                <a:cs typeface="Times New Roman" pitchFamily="18" charset="0"/>
              </a:rPr>
              <a:t/>
            </a:r>
            <a:br>
              <a:rPr lang="en-US" sz="7200" dirty="0" smtClean="0">
                <a:latin typeface="Times New Roman" pitchFamily="18" charset="0"/>
                <a:cs typeface="Times New Roman" pitchFamily="18" charset="0"/>
              </a:rPr>
            </a:br>
            <a:r>
              <a:rPr lang="en-US" sz="7200" dirty="0" smtClean="0">
                <a:latin typeface="Times New Roman" pitchFamily="18" charset="0"/>
                <a:cs typeface="Times New Roman" pitchFamily="18" charset="0"/>
              </a:rPr>
              <a:t>// Here x is 10</a:t>
            </a:r>
          </a:p>
          <a:p>
            <a:pPr>
              <a:buNone/>
            </a:pPr>
            <a:endParaRPr lang="en-US" sz="5500" dirty="0" smtClean="0">
              <a:latin typeface="Times New Roman" pitchFamily="18" charset="0"/>
              <a:cs typeface="Times New Roman" pitchFamily="18" charset="0"/>
            </a:endParaRPr>
          </a:p>
          <a:p>
            <a:pPr>
              <a:buNone/>
            </a:pPr>
            <a:r>
              <a:rPr lang="en-US" sz="5500" dirty="0" smtClean="0">
                <a:latin typeface="Times New Roman" pitchFamily="18" charset="0"/>
                <a:cs typeface="Times New Roman" pitchFamily="18" charset="0"/>
              </a:rPr>
              <a:t/>
            </a:r>
            <a:br>
              <a:rPr lang="en-US" sz="5500" dirty="0" smtClean="0">
                <a:latin typeface="Times New Roman" pitchFamily="18" charset="0"/>
                <a:cs typeface="Times New Roman" pitchFamily="18" charset="0"/>
              </a:rPr>
            </a:br>
            <a:endParaRPr lang="en-US" sz="5500" b="1" dirty="0" smtClean="0">
              <a:latin typeface="Times New Roman" pitchFamily="18" charset="0"/>
              <a:cs typeface="Times New Roman" pitchFamily="18" charset="0"/>
            </a:endParaRPr>
          </a:p>
          <a:p>
            <a:pPr>
              <a:buNone/>
            </a:pPr>
            <a:r>
              <a:rPr lang="en-US" sz="4000" dirty="0" smtClean="0">
                <a:latin typeface="Times New Roman" pitchFamily="18" charset="0"/>
                <a:cs typeface="Times New Roman" pitchFamily="18" charset="0"/>
              </a:rPr>
              <a:t/>
            </a:r>
            <a:br>
              <a:rPr lang="en-US" sz="4000" dirty="0" smtClean="0">
                <a:latin typeface="Times New Roman" pitchFamily="18" charset="0"/>
                <a:cs typeface="Times New Roman" pitchFamily="18" charset="0"/>
              </a:rPr>
            </a:br>
            <a:endParaRPr lang="en-US" sz="4000" dirty="0">
              <a:latin typeface="Times New Roman" pitchFamily="18" charset="0"/>
              <a:cs typeface="Times New Roman"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pPr algn="ctr"/>
            <a:r>
              <a:rPr lang="en-US" sz="3100" dirty="0" smtClean="0">
                <a:latin typeface="Times New Roman" pitchFamily="18" charset="0"/>
                <a:cs typeface="Times New Roman" pitchFamily="18" charset="0"/>
              </a:rPr>
              <a:t>Assigned when Declared</a:t>
            </a:r>
            <a:r>
              <a:rPr lang="en-US" dirty="0" smtClean="0"/>
              <a:t/>
            </a:r>
            <a:br>
              <a:rPr lang="en-US" dirty="0" smtClean="0"/>
            </a:br>
            <a:endParaRPr lang="en-US" dirty="0"/>
          </a:p>
        </p:txBody>
      </p:sp>
      <p:sp>
        <p:nvSpPr>
          <p:cNvPr id="3" name="Content Placeholder 2"/>
          <p:cNvSpPr>
            <a:spLocks noGrp="1"/>
          </p:cNvSpPr>
          <p:nvPr>
            <p:ph idx="1"/>
          </p:nvPr>
        </p:nvSpPr>
        <p:spPr>
          <a:xfrm>
            <a:off x="457200" y="762000"/>
            <a:ext cx="8229600" cy="6096000"/>
          </a:xfrm>
        </p:spPr>
        <p:txBody>
          <a:bodyPr>
            <a:noAutofit/>
          </a:bodyPr>
          <a:lstStyle/>
          <a:p>
            <a:r>
              <a:rPr lang="en-US" sz="1400" dirty="0" smtClean="0">
                <a:latin typeface="Times New Roman" pitchFamily="18" charset="0"/>
                <a:cs typeface="Times New Roman" pitchFamily="18" charset="0"/>
              </a:rPr>
              <a:t>JavaScript const variables must be assigned a value when they are declared.</a:t>
            </a:r>
          </a:p>
          <a:p>
            <a:pPr>
              <a:buNone/>
            </a:pPr>
            <a:r>
              <a:rPr lang="en-US" sz="1400" b="1" dirty="0" smtClean="0">
                <a:latin typeface="Times New Roman" pitchFamily="18" charset="0"/>
                <a:cs typeface="Times New Roman" pitchFamily="18" charset="0"/>
              </a:rPr>
              <a:t>Incorrect:</a:t>
            </a:r>
          </a:p>
          <a:p>
            <a:r>
              <a:rPr lang="en-US" sz="1400" dirty="0" smtClean="0">
                <a:latin typeface="Times New Roman" pitchFamily="18" charset="0"/>
                <a:cs typeface="Times New Roman" pitchFamily="18" charset="0"/>
              </a:rPr>
              <a:t>const PI;</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PI = 3.14159265359;</a:t>
            </a:r>
          </a:p>
          <a:p>
            <a:pPr>
              <a:buNone/>
            </a:pPr>
            <a:r>
              <a:rPr lang="en-US" sz="1400" b="1" dirty="0" smtClean="0">
                <a:latin typeface="Times New Roman" pitchFamily="18" charset="0"/>
                <a:cs typeface="Times New Roman" pitchFamily="18" charset="0"/>
              </a:rPr>
              <a:t>Correct:</a:t>
            </a:r>
          </a:p>
          <a:p>
            <a:r>
              <a:rPr lang="en-US" sz="1400" dirty="0" smtClean="0">
                <a:latin typeface="Times New Roman" pitchFamily="18" charset="0"/>
                <a:cs typeface="Times New Roman" pitchFamily="18" charset="0"/>
              </a:rPr>
              <a:t>const PI = 3.14159265359;</a:t>
            </a:r>
          </a:p>
          <a:p>
            <a:r>
              <a:rPr lang="en-US" sz="14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Constant Objects can </a:t>
            </a:r>
            <a:r>
              <a:rPr lang="en-US" sz="2000" b="1" dirty="0" err="1" smtClean="0">
                <a:latin typeface="Times New Roman" pitchFamily="18" charset="0"/>
                <a:cs typeface="Times New Roman" pitchFamily="18" charset="0"/>
              </a:rPr>
              <a:t>Change</a:t>
            </a:r>
            <a:r>
              <a:rPr lang="en-US" sz="1400" b="1" dirty="0" err="1" smtClean="0">
                <a:latin typeface="Times New Roman" pitchFamily="18" charset="0"/>
                <a:cs typeface="Times New Roman" pitchFamily="18" charset="0"/>
              </a:rPr>
              <a:t>:we</a:t>
            </a:r>
            <a:r>
              <a:rPr lang="en-US" sz="1400" b="1"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 can change the properties of a constant object:</a:t>
            </a:r>
          </a:p>
          <a:p>
            <a:pPr>
              <a:buNone/>
            </a:pPr>
            <a:r>
              <a:rPr lang="en-US" sz="1400" b="1" dirty="0" smtClean="0">
                <a:latin typeface="Times New Roman" pitchFamily="18" charset="0"/>
                <a:cs typeface="Times New Roman" pitchFamily="18" charset="0"/>
              </a:rPr>
              <a:t>Example:</a:t>
            </a:r>
          </a:p>
          <a:p>
            <a:r>
              <a:rPr lang="en-US" sz="1400" dirty="0" smtClean="0">
                <a:latin typeface="Times New Roman" pitchFamily="18" charset="0"/>
                <a:cs typeface="Times New Roman" pitchFamily="18" charset="0"/>
              </a:rPr>
              <a:t>// You can create a const object:</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const car = {type:"Fiat", model:"500", color:"white"};</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 You can change a property:</a:t>
            </a:r>
            <a:br>
              <a:rPr lang="en-US" sz="1400" dirty="0" smtClean="0">
                <a:latin typeface="Times New Roman" pitchFamily="18" charset="0"/>
                <a:cs typeface="Times New Roman" pitchFamily="18" charset="0"/>
              </a:rPr>
            </a:br>
            <a:r>
              <a:rPr lang="en-US" sz="1400" dirty="0" err="1" smtClean="0">
                <a:latin typeface="Times New Roman" pitchFamily="18" charset="0"/>
                <a:cs typeface="Times New Roman" pitchFamily="18" charset="0"/>
              </a:rPr>
              <a:t>car.color</a:t>
            </a:r>
            <a:r>
              <a:rPr lang="en-US" sz="1400" dirty="0" smtClean="0">
                <a:latin typeface="Times New Roman" pitchFamily="18" charset="0"/>
                <a:cs typeface="Times New Roman" pitchFamily="18" charset="0"/>
              </a:rPr>
              <a:t> = "red";</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 You can add a property:</a:t>
            </a:r>
            <a:br>
              <a:rPr lang="en-US" sz="1400" dirty="0" smtClean="0">
                <a:latin typeface="Times New Roman" pitchFamily="18" charset="0"/>
                <a:cs typeface="Times New Roman" pitchFamily="18" charset="0"/>
              </a:rPr>
            </a:br>
            <a:r>
              <a:rPr lang="en-US" sz="1400" dirty="0" err="1" smtClean="0">
                <a:latin typeface="Times New Roman" pitchFamily="18" charset="0"/>
                <a:cs typeface="Times New Roman" pitchFamily="18" charset="0"/>
              </a:rPr>
              <a:t>car.owner</a:t>
            </a:r>
            <a:r>
              <a:rPr lang="en-US" sz="1400" dirty="0" smtClean="0">
                <a:latin typeface="Times New Roman" pitchFamily="18" charset="0"/>
                <a:cs typeface="Times New Roman" pitchFamily="18" charset="0"/>
              </a:rPr>
              <a:t> = "Johnson";</a:t>
            </a:r>
          </a:p>
          <a:p>
            <a:r>
              <a:rPr lang="en-US" sz="1400" b="1" dirty="0" smtClean="0">
                <a:latin typeface="Times New Roman" pitchFamily="18" charset="0"/>
                <a:cs typeface="Times New Roman" pitchFamily="18" charset="0"/>
              </a:rPr>
              <a:t>Constant Arrays can </a:t>
            </a:r>
            <a:r>
              <a:rPr lang="en-US" sz="1400" b="1" dirty="0" err="1" smtClean="0">
                <a:latin typeface="Times New Roman" pitchFamily="18" charset="0"/>
                <a:cs typeface="Times New Roman" pitchFamily="18" charset="0"/>
              </a:rPr>
              <a:t>Change:we</a:t>
            </a:r>
            <a:r>
              <a:rPr lang="en-US" sz="1400" b="1"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can change the elements of a constant array:</a:t>
            </a:r>
          </a:p>
          <a:p>
            <a:r>
              <a:rPr lang="en-US" sz="1400" b="1" dirty="0" smtClean="0">
                <a:latin typeface="Times New Roman" pitchFamily="18" charset="0"/>
                <a:cs typeface="Times New Roman" pitchFamily="18" charset="0"/>
              </a:rPr>
              <a:t>Example</a:t>
            </a:r>
          </a:p>
          <a:p>
            <a:r>
              <a:rPr lang="en-US" sz="1400" dirty="0" smtClean="0">
                <a:latin typeface="Times New Roman" pitchFamily="18" charset="0"/>
                <a:cs typeface="Times New Roman" pitchFamily="18" charset="0"/>
              </a:rPr>
              <a:t>// You can create a constant array:</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const cars = ["Saab", "Volvo", "BMW"];</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 You can change an element:</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cars[0] = "Toyota";</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 You can add an element:</a:t>
            </a:r>
            <a:br>
              <a:rPr lang="en-US" sz="1400" dirty="0" smtClean="0">
                <a:latin typeface="Times New Roman" pitchFamily="18" charset="0"/>
                <a:cs typeface="Times New Roman" pitchFamily="18" charset="0"/>
              </a:rPr>
            </a:br>
            <a:r>
              <a:rPr lang="en-US" sz="1400" dirty="0" err="1" smtClean="0">
                <a:latin typeface="Times New Roman" pitchFamily="18" charset="0"/>
                <a:cs typeface="Times New Roman" pitchFamily="18" charset="0"/>
              </a:rPr>
              <a:t>cars.push</a:t>
            </a:r>
            <a:r>
              <a:rPr lang="en-US" sz="1400" dirty="0" smtClean="0">
                <a:latin typeface="Times New Roman" pitchFamily="18" charset="0"/>
                <a:cs typeface="Times New Roman" pitchFamily="18" charset="0"/>
              </a:rPr>
              <a:t>("Audi");</a:t>
            </a:r>
          </a:p>
          <a:p>
            <a:pPr>
              <a:buNone/>
            </a:pPr>
            <a:r>
              <a:rPr lang="en-US" sz="1400" dirty="0" smtClean="0">
                <a:latin typeface="Times New Roman" pitchFamily="18" charset="0"/>
                <a:cs typeface="Times New Roman" pitchFamily="18" charset="0"/>
              </a:rPr>
              <a:t/>
            </a:r>
            <a:br>
              <a:rPr lang="en-US" sz="1400" dirty="0" smtClean="0">
                <a:latin typeface="Times New Roman" pitchFamily="18" charset="0"/>
                <a:cs typeface="Times New Roman" pitchFamily="18" charset="0"/>
              </a:rPr>
            </a:br>
            <a:endParaRPr lang="en-US" sz="1400" b="1" dirty="0" smtClean="0">
              <a:latin typeface="Times New Roman" pitchFamily="18" charset="0"/>
              <a:cs typeface="Times New Roman" pitchFamily="18" charset="0"/>
            </a:endParaRPr>
          </a:p>
          <a:p>
            <a:pPr>
              <a:buNone/>
            </a:pPr>
            <a:r>
              <a:rPr lang="en-US" sz="1400" dirty="0" smtClean="0">
                <a:latin typeface="Times New Roman" pitchFamily="18" charset="0"/>
                <a:cs typeface="Times New Roman" pitchFamily="18" charset="0"/>
              </a:rPr>
              <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
            </a:r>
            <a:br>
              <a:rPr lang="en-US" sz="1400" dirty="0" smtClean="0">
                <a:latin typeface="Times New Roman" pitchFamily="18" charset="0"/>
                <a:cs typeface="Times New Roman" pitchFamily="18" charset="0"/>
              </a:rPr>
            </a:br>
            <a:endParaRPr lang="en-US" sz="1400" b="1" dirty="0" smtClean="0">
              <a:latin typeface="Times New Roman" pitchFamily="18" charset="0"/>
              <a:cs typeface="Times New Roman" pitchFamily="18" charset="0"/>
            </a:endParaRPr>
          </a:p>
          <a:p>
            <a:endParaRPr lang="en-US" sz="1400" dirty="0" smtClean="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a:bodyPr>
          <a:lstStyle/>
          <a:p>
            <a:pPr algn="ctr"/>
            <a:r>
              <a:rPr lang="en-US" sz="3600" b="1" dirty="0">
                <a:latin typeface="Times New Roman" panose="02020603050405020304" pitchFamily="18" charset="0"/>
                <a:cs typeface="Times New Roman" panose="02020603050405020304" pitchFamily="18" charset="0"/>
              </a:rPr>
              <a:t>Application of JavaScript</a:t>
            </a:r>
            <a:r>
              <a:rPr lang="en-US" sz="3600" dirty="0">
                <a:latin typeface="Times New Roman" panose="02020603050405020304" pitchFamily="18" charset="0"/>
                <a:cs typeface="Times New Roman" panose="02020603050405020304" pitchFamily="18" charset="0"/>
              </a:rPr>
              <a:t/>
            </a:r>
            <a:br>
              <a:rPr lang="en-US" sz="3600" dirty="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19200"/>
            <a:ext cx="8229600" cy="4846320"/>
          </a:xfrm>
        </p:spPr>
        <p:txBody>
          <a:bodyPr>
            <a:normAutofit lnSpcReduction="10000"/>
          </a:bodyPr>
          <a:lstStyle/>
          <a:p>
            <a:pPr lvl="0"/>
            <a:r>
              <a:rPr lang="en-US" dirty="0"/>
              <a:t>Client-side </a:t>
            </a:r>
            <a:r>
              <a:rPr lang="en-US" dirty="0" smtClean="0"/>
              <a:t>validation.</a:t>
            </a:r>
          </a:p>
          <a:p>
            <a:pPr marL="0" lvl="0" indent="0">
              <a:buNone/>
            </a:pPr>
            <a:endParaRPr lang="en-US" dirty="0"/>
          </a:p>
          <a:p>
            <a:pPr lvl="0"/>
            <a:r>
              <a:rPr lang="en-US" dirty="0"/>
              <a:t>Dynamic drop-down </a:t>
            </a:r>
            <a:r>
              <a:rPr lang="en-US" dirty="0" smtClean="0"/>
              <a:t>menus.</a:t>
            </a:r>
          </a:p>
          <a:p>
            <a:pPr marL="0" lvl="0" indent="0">
              <a:buNone/>
            </a:pPr>
            <a:endParaRPr lang="en-US" dirty="0"/>
          </a:p>
          <a:p>
            <a:pPr lvl="0"/>
            <a:r>
              <a:rPr lang="en-US" dirty="0"/>
              <a:t>Displaying date and </a:t>
            </a:r>
            <a:r>
              <a:rPr lang="en-US" dirty="0" smtClean="0"/>
              <a:t>time.</a:t>
            </a:r>
          </a:p>
          <a:p>
            <a:pPr marL="0" lvl="0" indent="0">
              <a:buNone/>
            </a:pPr>
            <a:endParaRPr lang="en-US" dirty="0"/>
          </a:p>
          <a:p>
            <a:pPr lvl="0"/>
            <a:r>
              <a:rPr lang="en-US" dirty="0"/>
              <a:t>Displaying pop-up windows and dialog boxes (like an alert dialog box, confirm dialog box and prompt dialog box</a:t>
            </a:r>
            <a:r>
              <a:rPr lang="en-US" dirty="0" smtClean="0"/>
              <a:t>).</a:t>
            </a:r>
          </a:p>
          <a:p>
            <a:pPr marL="0" lvl="0" indent="0">
              <a:buNone/>
            </a:pPr>
            <a:endParaRPr lang="en-US" dirty="0"/>
          </a:p>
          <a:p>
            <a:pPr lvl="0"/>
            <a:r>
              <a:rPr lang="en-US" dirty="0"/>
              <a:t>Displaying clocks etc.</a:t>
            </a:r>
          </a:p>
          <a:p>
            <a:pPr marL="0" indent="0">
              <a:buNone/>
            </a:pP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pPr algn="ctr"/>
            <a:r>
              <a:rPr lang="en-US" sz="3100" dirty="0" smtClean="0">
                <a:latin typeface="Times New Roman" pitchFamily="18" charset="0"/>
                <a:cs typeface="Times New Roman" pitchFamily="18" charset="0"/>
              </a:rPr>
              <a:t/>
            </a:r>
            <a:br>
              <a:rPr lang="en-US" sz="3100" dirty="0" smtClean="0">
                <a:latin typeface="Times New Roman" pitchFamily="18" charset="0"/>
                <a:cs typeface="Times New Roman" pitchFamily="18" charset="0"/>
              </a:rPr>
            </a:br>
            <a:r>
              <a:rPr lang="en-US" sz="3100" dirty="0" smtClean="0">
                <a:latin typeface="Times New Roman" pitchFamily="18" charset="0"/>
                <a:cs typeface="Times New Roman" pitchFamily="18" charset="0"/>
              </a:rPr>
              <a:t/>
            </a:r>
            <a:br>
              <a:rPr lang="en-US" sz="3100" dirty="0" smtClean="0">
                <a:latin typeface="Times New Roman" pitchFamily="18" charset="0"/>
                <a:cs typeface="Times New Roman" pitchFamily="18" charset="0"/>
              </a:rPr>
            </a:br>
            <a:r>
              <a:rPr lang="en-US" sz="3100" dirty="0" smtClean="0">
                <a:latin typeface="Times New Roman" pitchFamily="18" charset="0"/>
                <a:cs typeface="Times New Roman" pitchFamily="18" charset="0"/>
              </a:rPr>
              <a:t/>
            </a:r>
            <a:br>
              <a:rPr lang="en-US" sz="3100" dirty="0" smtClean="0">
                <a:latin typeface="Times New Roman" pitchFamily="18" charset="0"/>
                <a:cs typeface="Times New Roman" pitchFamily="18" charset="0"/>
              </a:rPr>
            </a:br>
            <a:r>
              <a:rPr lang="en-US" sz="3100" dirty="0" smtClean="0">
                <a:latin typeface="Times New Roman" pitchFamily="18" charset="0"/>
                <a:cs typeface="Times New Roman" pitchFamily="18" charset="0"/>
              </a:rPr>
              <a:t/>
            </a:r>
            <a:br>
              <a:rPr lang="en-US" sz="3100" dirty="0" smtClean="0">
                <a:latin typeface="Times New Roman" pitchFamily="18" charset="0"/>
                <a:cs typeface="Times New Roman" pitchFamily="18" charset="0"/>
              </a:rPr>
            </a:br>
            <a:r>
              <a:rPr lang="en-US" sz="3100" dirty="0" smtClean="0">
                <a:latin typeface="Times New Roman" pitchFamily="18" charset="0"/>
                <a:cs typeface="Times New Roman" pitchFamily="18" charset="0"/>
              </a:rPr>
              <a:t>JavaScript Data Types</a:t>
            </a:r>
            <a:r>
              <a:rPr lang="en-US" dirty="0" smtClean="0"/>
              <a:t/>
            </a:r>
            <a:br>
              <a:rPr lang="en-US" dirty="0" smtClean="0"/>
            </a:br>
            <a:endParaRPr lang="en-US" dirty="0"/>
          </a:p>
        </p:txBody>
      </p:sp>
      <p:sp>
        <p:nvSpPr>
          <p:cNvPr id="3" name="Content Placeholder 2"/>
          <p:cNvSpPr>
            <a:spLocks noGrp="1"/>
          </p:cNvSpPr>
          <p:nvPr>
            <p:ph idx="1"/>
          </p:nvPr>
        </p:nvSpPr>
        <p:spPr>
          <a:xfrm>
            <a:off x="457200" y="990600"/>
            <a:ext cx="8229600" cy="5334000"/>
          </a:xfrm>
        </p:spPr>
        <p:txBody>
          <a:bodyPr>
            <a:normAutofit/>
          </a:bodyPr>
          <a:lstStyle/>
          <a:p>
            <a:r>
              <a:rPr lang="en-US" sz="2000" dirty="0" smtClean="0">
                <a:latin typeface="Times New Roman" pitchFamily="18" charset="0"/>
                <a:cs typeface="Times New Roman" pitchFamily="18" charset="0"/>
              </a:rPr>
              <a:t>JavaScript variables can hold many </a:t>
            </a:r>
            <a:r>
              <a:rPr lang="en-US" sz="2000" b="1" dirty="0" smtClean="0">
                <a:latin typeface="Times New Roman" pitchFamily="18" charset="0"/>
                <a:cs typeface="Times New Roman" pitchFamily="18" charset="0"/>
              </a:rPr>
              <a:t>data types</a:t>
            </a:r>
            <a:r>
              <a:rPr lang="en-US" sz="2000" dirty="0" smtClean="0">
                <a:latin typeface="Times New Roman" pitchFamily="18" charset="0"/>
                <a:cs typeface="Times New Roman" pitchFamily="18" charset="0"/>
              </a:rPr>
              <a:t>: numbers, strings, objects.</a:t>
            </a:r>
          </a:p>
          <a:p>
            <a:pPr>
              <a:buNone/>
            </a:pPr>
            <a:r>
              <a:rPr lang="en-US" sz="2000" dirty="0" smtClean="0"/>
              <a:t>          var length = 16;                               // Number</a:t>
            </a:r>
            <a:br>
              <a:rPr lang="en-US" sz="2000" dirty="0" smtClean="0"/>
            </a:br>
            <a:r>
              <a:rPr lang="en-US" sz="2000" dirty="0" smtClean="0"/>
              <a:t>     var </a:t>
            </a:r>
            <a:r>
              <a:rPr lang="en-US" sz="2000" dirty="0" err="1" smtClean="0"/>
              <a:t>lastName</a:t>
            </a:r>
            <a:r>
              <a:rPr lang="en-US" sz="2000" dirty="0" smtClean="0"/>
              <a:t> = "Johnson";                      // String</a:t>
            </a:r>
            <a:br>
              <a:rPr lang="en-US" sz="2000" dirty="0" smtClean="0"/>
            </a:br>
            <a:r>
              <a:rPr lang="en-US" sz="2000" dirty="0" smtClean="0"/>
              <a:t>      var x = {</a:t>
            </a:r>
            <a:r>
              <a:rPr lang="en-US" sz="2000" dirty="0" err="1" smtClean="0"/>
              <a:t>firstName</a:t>
            </a:r>
            <a:r>
              <a:rPr lang="en-US" sz="2000" dirty="0" smtClean="0"/>
              <a:t>:"John", </a:t>
            </a:r>
            <a:r>
              <a:rPr lang="en-US" sz="2000" dirty="0" err="1" smtClean="0"/>
              <a:t>lastName</a:t>
            </a:r>
            <a:r>
              <a:rPr lang="en-US" sz="2000" dirty="0" smtClean="0"/>
              <a:t>:"Doe"};    // Object</a:t>
            </a:r>
            <a:endParaRPr lang="en-US" sz="2000" dirty="0" smtClean="0">
              <a:latin typeface="Times New Roman" pitchFamily="18" charset="0"/>
              <a:cs typeface="Times New Roman" pitchFamily="18" charset="0"/>
            </a:endParaRPr>
          </a:p>
          <a:p>
            <a:pPr>
              <a:buNone/>
            </a:pPr>
            <a:r>
              <a:rPr lang="en-US" sz="2000" b="1" dirty="0" smtClean="0"/>
              <a:t>   JavaScript Strings:</a:t>
            </a:r>
          </a:p>
          <a:p>
            <a:r>
              <a:rPr lang="en-US" sz="2000" dirty="0" smtClean="0"/>
              <a:t>A string (or a text string) is a series of characters like "John Doe".</a:t>
            </a:r>
          </a:p>
          <a:p>
            <a:r>
              <a:rPr lang="en-US" sz="2000" dirty="0" smtClean="0"/>
              <a:t>Strings are written with quotes. You can use single or double quotes:</a:t>
            </a:r>
          </a:p>
          <a:p>
            <a:pPr>
              <a:buNone/>
            </a:pPr>
            <a:r>
              <a:rPr lang="en-US" sz="2000" dirty="0" smtClean="0"/>
              <a:t> </a:t>
            </a:r>
            <a:r>
              <a:rPr lang="en-US" sz="2000" b="1" dirty="0" smtClean="0"/>
              <a:t>Examples :</a:t>
            </a:r>
            <a:r>
              <a:rPr lang="en-US" sz="2000" dirty="0" smtClean="0"/>
              <a:t> var carName1 = "Volvo XC60";   // Using double quotes</a:t>
            </a:r>
            <a:br>
              <a:rPr lang="en-US" sz="2000" dirty="0" smtClean="0"/>
            </a:br>
            <a:r>
              <a:rPr lang="en-US" sz="2000" dirty="0" smtClean="0"/>
              <a:t>            var carName2 = 'Volvo XC60';   // Using single quotes</a:t>
            </a:r>
          </a:p>
          <a:p>
            <a:pPr>
              <a:buNone/>
            </a:pPr>
            <a:r>
              <a:rPr lang="en-US" sz="2000" b="1" dirty="0" smtClean="0"/>
              <a:t>   JavaScript Numbers:</a:t>
            </a:r>
          </a:p>
          <a:p>
            <a:r>
              <a:rPr lang="en-US" sz="2000" dirty="0" smtClean="0"/>
              <a:t>JavaScript has only one type of numbers.</a:t>
            </a:r>
          </a:p>
          <a:p>
            <a:r>
              <a:rPr lang="en-US" sz="2000" dirty="0" smtClean="0"/>
              <a:t>Numbers can be written with, or without decimals:</a:t>
            </a:r>
          </a:p>
          <a:p>
            <a:pPr>
              <a:buNone/>
            </a:pPr>
            <a:r>
              <a:rPr lang="en-US" sz="2000" dirty="0" smtClean="0"/>
              <a:t>  </a:t>
            </a:r>
            <a:r>
              <a:rPr lang="en-US" sz="2000" b="1" dirty="0" smtClean="0"/>
              <a:t>Examples: </a:t>
            </a:r>
          </a:p>
          <a:p>
            <a:r>
              <a:rPr lang="en-US" sz="2000" dirty="0" smtClean="0"/>
              <a:t>var x1 = 34.00;     // Written with decimals</a:t>
            </a:r>
            <a:br>
              <a:rPr lang="en-US" sz="2000" dirty="0" smtClean="0"/>
            </a:br>
            <a:r>
              <a:rPr lang="en-US" sz="2000" dirty="0" smtClean="0"/>
              <a:t>var x2 = 34;        // Written without decimals</a:t>
            </a:r>
          </a:p>
          <a:p>
            <a:endParaRPr lang="en-US" sz="2000" dirty="0" smtClean="0"/>
          </a:p>
          <a:p>
            <a:pPr>
              <a:buNone/>
            </a:pPr>
            <a:endParaRPr lang="en-US" sz="2000" b="1" dirty="0" smtClean="0"/>
          </a:p>
          <a:p>
            <a:pPr>
              <a:buNone/>
            </a:pPr>
            <a:endParaRPr lang="en-US" sz="2000" dirty="0" smtClean="0"/>
          </a:p>
          <a:p>
            <a:pPr>
              <a:buNone/>
            </a:pPr>
            <a:endParaRPr lang="en-US" sz="2000" b="1" dirty="0" smtClean="0"/>
          </a:p>
          <a:p>
            <a:pPr>
              <a:buNone/>
            </a:pPr>
            <a:endParaRPr lang="en-US" sz="2000" dirty="0">
              <a:latin typeface="Times New Roman" pitchFamily="18" charset="0"/>
              <a:cs typeface="Times New Roman"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lstStyle/>
          <a:p>
            <a:endParaRPr lang="en-US" sz="2000" dirty="0" smtClean="0">
              <a:latin typeface="Times New Roman" pitchFamily="18" charset="0"/>
              <a:cs typeface="Times New Roman" pitchFamily="18" charset="0"/>
            </a:endParaRPr>
          </a:p>
          <a:p>
            <a:pPr>
              <a:buNone/>
            </a:pPr>
            <a:r>
              <a:rPr lang="en-US" sz="2000" b="1" dirty="0" smtClean="0"/>
              <a:t>   </a:t>
            </a:r>
            <a:r>
              <a:rPr lang="en-US" sz="2400" b="1" dirty="0" smtClean="0"/>
              <a:t>JavaScript Booleans:</a:t>
            </a:r>
            <a:endParaRPr lang="en-US" sz="24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Booleans can only have two values: true or false.</a:t>
            </a:r>
          </a:p>
          <a:p>
            <a:pPr>
              <a:buNone/>
            </a:pPr>
            <a:r>
              <a:rPr lang="en-US" sz="2000" b="1" dirty="0" smtClean="0">
                <a:latin typeface="Times New Roman" pitchFamily="18" charset="0"/>
                <a:cs typeface="Times New Roman" pitchFamily="18" charset="0"/>
              </a:rPr>
              <a:t>    Example:</a:t>
            </a:r>
          </a:p>
          <a:p>
            <a:pPr>
              <a:buNone/>
            </a:pPr>
            <a:r>
              <a:rPr lang="en-US" sz="2000" dirty="0" smtClean="0">
                <a:latin typeface="Times New Roman" pitchFamily="18" charset="0"/>
                <a:cs typeface="Times New Roman" pitchFamily="18" charset="0"/>
              </a:rPr>
              <a:t>    var x = 5;</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var y = 5;</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var z = 6;</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(x == y)       // Returns true</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(x == z)       // Returns false</a:t>
            </a:r>
          </a:p>
          <a:p>
            <a:pPr>
              <a:buNone/>
            </a:pPr>
            <a:r>
              <a:rPr lang="en-US" sz="2000" b="1" dirty="0" smtClean="0"/>
              <a:t>  JavaScript Objects: </a:t>
            </a:r>
            <a:r>
              <a:rPr lang="en-US" sz="2000" dirty="0" smtClean="0"/>
              <a:t>JavaScript objects are written with curly braces {}.</a:t>
            </a:r>
          </a:p>
          <a:p>
            <a:r>
              <a:rPr lang="en-US" sz="2000" dirty="0" smtClean="0"/>
              <a:t>Object properties are written as </a:t>
            </a:r>
            <a:r>
              <a:rPr lang="en-US" sz="2000" b="1" dirty="0" err="1" smtClean="0"/>
              <a:t>name:value</a:t>
            </a:r>
            <a:r>
              <a:rPr lang="en-US" sz="2000" b="1" dirty="0" smtClean="0"/>
              <a:t> pairs</a:t>
            </a:r>
            <a:r>
              <a:rPr lang="en-US" sz="2000" dirty="0" smtClean="0"/>
              <a:t>, separated by commas.</a:t>
            </a:r>
          </a:p>
          <a:p>
            <a:pPr>
              <a:buNone/>
            </a:pPr>
            <a:r>
              <a:rPr lang="en-US" sz="2000" b="1" dirty="0" smtClean="0"/>
              <a:t>    Example:</a:t>
            </a:r>
          </a:p>
          <a:p>
            <a:pPr>
              <a:buNone/>
            </a:pPr>
            <a:r>
              <a:rPr lang="en-US" sz="2000" dirty="0" smtClean="0"/>
              <a:t>var person = {</a:t>
            </a:r>
            <a:r>
              <a:rPr lang="en-US" sz="2000" dirty="0" err="1" smtClean="0"/>
              <a:t>firstName</a:t>
            </a:r>
            <a:r>
              <a:rPr lang="en-US" sz="2000" dirty="0" smtClean="0"/>
              <a:t>:"John", </a:t>
            </a:r>
            <a:r>
              <a:rPr lang="en-US" sz="2000" dirty="0" err="1" smtClean="0"/>
              <a:t>lastName</a:t>
            </a:r>
            <a:r>
              <a:rPr lang="en-US" sz="2000" dirty="0" smtClean="0"/>
              <a:t>:"Doe", age:50, </a:t>
            </a:r>
            <a:r>
              <a:rPr lang="en-US" sz="2000" dirty="0" err="1" smtClean="0"/>
              <a:t>eyeColor</a:t>
            </a:r>
            <a:r>
              <a:rPr lang="en-US" sz="2000" dirty="0" smtClean="0"/>
              <a:t>:"blue"};</a:t>
            </a:r>
          </a:p>
          <a:p>
            <a:endParaRPr lang="en-US" sz="2000" dirty="0" smtClean="0"/>
          </a:p>
          <a:p>
            <a:pPr>
              <a:buNone/>
            </a:pPr>
            <a:endParaRPr lang="en-US" sz="2000" b="1" dirty="0" smtClean="0"/>
          </a:p>
          <a:p>
            <a:pPr>
              <a:buNone/>
            </a:pPr>
            <a:endParaRPr lang="en-US" sz="2000" dirty="0" smtClean="0">
              <a:latin typeface="Times New Roman" pitchFamily="18" charset="0"/>
              <a:cs typeface="Times New Roman" pitchFamily="18" charset="0"/>
            </a:endParaRPr>
          </a:p>
          <a:p>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normAutofit fontScale="92500" lnSpcReduction="10000"/>
          </a:bodyPr>
          <a:lstStyle/>
          <a:p>
            <a:r>
              <a:rPr lang="en-US" b="1" dirty="0" smtClean="0"/>
              <a:t>  The typeof </a:t>
            </a:r>
            <a:r>
              <a:rPr lang="en-US" sz="2000" b="1" dirty="0" smtClean="0">
                <a:latin typeface="Times New Roman" pitchFamily="18" charset="0"/>
                <a:cs typeface="Times New Roman" pitchFamily="18" charset="0"/>
              </a:rPr>
              <a:t>Operator: </a:t>
            </a:r>
            <a:r>
              <a:rPr lang="en-US" sz="2000" dirty="0" smtClean="0">
                <a:latin typeface="Times New Roman" pitchFamily="18" charset="0"/>
                <a:cs typeface="Times New Roman" pitchFamily="18" charset="0"/>
              </a:rPr>
              <a:t>we can use the JavaScript typeof operator to find the type of a JavaScript variable.</a:t>
            </a:r>
          </a:p>
          <a:p>
            <a:r>
              <a:rPr lang="en-US" sz="2000" dirty="0" smtClean="0">
                <a:latin typeface="Times New Roman" pitchFamily="18" charset="0"/>
                <a:cs typeface="Times New Roman" pitchFamily="18" charset="0"/>
              </a:rPr>
              <a:t>The typeof operator returns the type of a variable or an expression:</a:t>
            </a:r>
          </a:p>
          <a:p>
            <a:pPr>
              <a:buNone/>
            </a:pPr>
            <a:r>
              <a:rPr lang="en-US" sz="2000" dirty="0" smtClean="0"/>
              <a:t>                   typeof "John"         // Returns "string“</a:t>
            </a:r>
          </a:p>
          <a:p>
            <a:pPr>
              <a:buNone/>
            </a:pPr>
            <a:r>
              <a:rPr lang="en-US" sz="2000" dirty="0" smtClean="0"/>
              <a:t>                   typeof 0              // Returns "number"</a:t>
            </a:r>
            <a:br>
              <a:rPr lang="en-US" sz="2000" dirty="0" smtClean="0"/>
            </a:br>
            <a:r>
              <a:rPr lang="en-US" sz="2000" dirty="0" smtClean="0"/>
              <a:t>            typeof 314            // Returns "number"</a:t>
            </a:r>
            <a:br>
              <a:rPr lang="en-US" sz="2000" dirty="0" smtClean="0"/>
            </a:br>
            <a:r>
              <a:rPr lang="en-US" sz="2000" dirty="0" smtClean="0"/>
              <a:t>         typeof 3.14           // Returns "number"</a:t>
            </a:r>
            <a:br>
              <a:rPr lang="en-US" sz="2000" dirty="0" smtClean="0"/>
            </a:br>
            <a:r>
              <a:rPr lang="en-US" sz="2000" dirty="0" smtClean="0"/>
              <a:t>        typeof (3)            // Returns "number"</a:t>
            </a:r>
            <a:br>
              <a:rPr lang="en-US" sz="2000" dirty="0" smtClean="0"/>
            </a:br>
            <a:r>
              <a:rPr lang="en-US" sz="2000" dirty="0" smtClean="0"/>
              <a:t>      typeof (3 + 4)        // Returns "number"</a:t>
            </a:r>
          </a:p>
          <a:p>
            <a:pPr>
              <a:buNone/>
            </a:pPr>
            <a:r>
              <a:rPr lang="en-US" b="1" dirty="0" smtClean="0"/>
              <a:t>  Primitive Data:</a:t>
            </a:r>
          </a:p>
          <a:p>
            <a:r>
              <a:rPr lang="en-US" sz="2200" dirty="0" smtClean="0">
                <a:latin typeface="Times New Roman" pitchFamily="18" charset="0"/>
                <a:cs typeface="Times New Roman" pitchFamily="18" charset="0"/>
              </a:rPr>
              <a:t>A primitive data value is a single simple data value with no additional properties and methods.</a:t>
            </a:r>
          </a:p>
          <a:p>
            <a:pPr>
              <a:buNone/>
            </a:pPr>
            <a:r>
              <a:rPr lang="en-US" sz="2200" dirty="0" smtClean="0">
                <a:latin typeface="Times New Roman" pitchFamily="18" charset="0"/>
                <a:cs typeface="Times New Roman" pitchFamily="18" charset="0"/>
              </a:rPr>
              <a:t>   The typeof operator can return one of these primitive types:</a:t>
            </a:r>
          </a:p>
          <a:p>
            <a:r>
              <a:rPr lang="en-US" sz="2200" dirty="0" smtClean="0">
                <a:latin typeface="Times New Roman" pitchFamily="18" charset="0"/>
                <a:cs typeface="Times New Roman" pitchFamily="18" charset="0"/>
              </a:rPr>
              <a:t>string</a:t>
            </a:r>
          </a:p>
          <a:p>
            <a:r>
              <a:rPr lang="en-US" sz="2200" dirty="0" smtClean="0">
                <a:latin typeface="Times New Roman" pitchFamily="18" charset="0"/>
                <a:cs typeface="Times New Roman" pitchFamily="18" charset="0"/>
              </a:rPr>
              <a:t>number</a:t>
            </a:r>
          </a:p>
          <a:p>
            <a:r>
              <a:rPr lang="en-US" sz="2200" dirty="0" err="1" smtClean="0">
                <a:latin typeface="Times New Roman" pitchFamily="18" charset="0"/>
                <a:cs typeface="Times New Roman" pitchFamily="18" charset="0"/>
              </a:rPr>
              <a:t>boolean</a:t>
            </a:r>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undefined</a:t>
            </a:r>
          </a:p>
          <a:p>
            <a:pPr>
              <a:buNone/>
            </a:pPr>
            <a:endParaRPr lang="en-US" sz="2200" dirty="0">
              <a:latin typeface="Times New Roman" pitchFamily="18" charset="0"/>
              <a:cs typeface="Times New Roman"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lstStyle/>
          <a:p>
            <a:pPr>
              <a:buNone/>
            </a:pPr>
            <a:r>
              <a:rPr lang="en-US" b="1" dirty="0" smtClean="0"/>
              <a:t>   </a:t>
            </a:r>
            <a:r>
              <a:rPr lang="en-US" sz="1800" b="1" dirty="0" smtClean="0"/>
              <a:t>Example:</a:t>
            </a:r>
          </a:p>
          <a:p>
            <a:pPr>
              <a:buNone/>
            </a:pPr>
            <a:r>
              <a:rPr lang="en-US" sz="1800" dirty="0" smtClean="0">
                <a:latin typeface="Times New Roman" pitchFamily="18" charset="0"/>
                <a:cs typeface="Times New Roman" pitchFamily="18" charset="0"/>
              </a:rPr>
              <a:t>    typeof "John"              // Returns "string"</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typeof 3.14                // Returns "number"</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typeof true                // Returns "</a:t>
            </a:r>
            <a:r>
              <a:rPr lang="en-US" sz="1800" dirty="0" err="1" smtClean="0">
                <a:latin typeface="Times New Roman" pitchFamily="18" charset="0"/>
                <a:cs typeface="Times New Roman" pitchFamily="18" charset="0"/>
              </a:rPr>
              <a:t>boolean</a:t>
            </a:r>
            <a:r>
              <a:rPr lang="en-US" sz="1800" dirty="0" smtClean="0">
                <a:latin typeface="Times New Roman" pitchFamily="18" charset="0"/>
                <a:cs typeface="Times New Roman" pitchFamily="18" charset="0"/>
              </a:rPr>
              <a:t>"</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typeof false               // Returns "</a:t>
            </a:r>
            <a:r>
              <a:rPr lang="en-US" sz="1800" dirty="0" err="1" smtClean="0">
                <a:latin typeface="Times New Roman" pitchFamily="18" charset="0"/>
                <a:cs typeface="Times New Roman" pitchFamily="18" charset="0"/>
              </a:rPr>
              <a:t>boolean</a:t>
            </a:r>
            <a:r>
              <a:rPr lang="en-US" sz="1800" dirty="0" smtClean="0">
                <a:latin typeface="Times New Roman" pitchFamily="18" charset="0"/>
                <a:cs typeface="Times New Roman" pitchFamily="18" charset="0"/>
              </a:rPr>
              <a:t>"</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typeof x                   // Returns "undefined" (if x has no value)</a:t>
            </a:r>
          </a:p>
          <a:p>
            <a:pPr>
              <a:buNone/>
            </a:pPr>
            <a:r>
              <a:rPr lang="en-US" sz="1800" b="1" dirty="0" smtClean="0"/>
              <a:t>   Complex Data:</a:t>
            </a:r>
          </a:p>
          <a:p>
            <a:pPr>
              <a:buNone/>
            </a:pPr>
            <a:r>
              <a:rPr lang="en-US" sz="1800" dirty="0" smtClean="0"/>
              <a:t>   The typeof operator can return one of two complex types:</a:t>
            </a:r>
          </a:p>
          <a:p>
            <a:r>
              <a:rPr lang="en-US" sz="1800" b="1" dirty="0" smtClean="0"/>
              <a:t>function</a:t>
            </a:r>
          </a:p>
          <a:p>
            <a:r>
              <a:rPr lang="en-US" sz="1800" b="1" dirty="0" smtClean="0"/>
              <a:t>object</a:t>
            </a:r>
          </a:p>
          <a:p>
            <a:r>
              <a:rPr lang="en-US" sz="1800" dirty="0" smtClean="0"/>
              <a:t>The typeof operator returns "object" for objects, arrays, and null.</a:t>
            </a:r>
          </a:p>
          <a:p>
            <a:r>
              <a:rPr lang="en-US" sz="1800" dirty="0" smtClean="0"/>
              <a:t>The typeof operator does not return "object" for functions.</a:t>
            </a:r>
          </a:p>
          <a:p>
            <a:pPr>
              <a:buNone/>
            </a:pPr>
            <a:r>
              <a:rPr lang="en-US" sz="1800" b="1" dirty="0" smtClean="0"/>
              <a:t>    Example:</a:t>
            </a:r>
          </a:p>
          <a:p>
            <a:r>
              <a:rPr lang="en-US" sz="1800" dirty="0" smtClean="0"/>
              <a:t>typeof {name:'John', age:34} // Returns "object"</a:t>
            </a:r>
            <a:br>
              <a:rPr lang="en-US" sz="1800" dirty="0" smtClean="0"/>
            </a:br>
            <a:r>
              <a:rPr lang="en-US" sz="1800" dirty="0" smtClean="0"/>
              <a:t>typeof [1,2,3,4]             // Returns "object" (not "array", see note below)</a:t>
            </a:r>
            <a:br>
              <a:rPr lang="en-US" sz="1800" dirty="0" smtClean="0"/>
            </a:br>
            <a:r>
              <a:rPr lang="en-US" sz="1800" dirty="0" smtClean="0"/>
              <a:t>typeof null                  // Returns "object"</a:t>
            </a:r>
            <a:br>
              <a:rPr lang="en-US" sz="1800" dirty="0" smtClean="0"/>
            </a:br>
            <a:r>
              <a:rPr lang="en-US" sz="1800" dirty="0" smtClean="0"/>
              <a:t>typeof function myFunc(){}   // Returns "function"</a:t>
            </a:r>
          </a:p>
          <a:p>
            <a:pPr>
              <a:buNone/>
            </a:pPr>
            <a:endParaRPr lang="en-US" sz="18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100" dirty="0" smtClean="0">
                <a:latin typeface="Times New Roman" pitchFamily="18" charset="0"/>
                <a:cs typeface="Times New Roman" pitchFamily="18" charset="0"/>
              </a:rPr>
              <a:t>JavaScript Object</a:t>
            </a:r>
            <a:r>
              <a:rPr lang="en-US" dirty="0" smtClean="0"/>
              <a:t/>
            </a:r>
            <a:br>
              <a:rPr lang="en-US" dirty="0" smtClean="0"/>
            </a:br>
            <a:endParaRPr lang="en-US" dirty="0"/>
          </a:p>
        </p:txBody>
      </p:sp>
      <p:sp>
        <p:nvSpPr>
          <p:cNvPr id="3" name="Content Placeholder 2"/>
          <p:cNvSpPr>
            <a:spLocks noGrp="1"/>
          </p:cNvSpPr>
          <p:nvPr>
            <p:ph idx="1"/>
          </p:nvPr>
        </p:nvSpPr>
        <p:spPr>
          <a:xfrm>
            <a:off x="457200" y="1371600"/>
            <a:ext cx="8229600" cy="4572000"/>
          </a:xfrm>
        </p:spPr>
        <p:txBody>
          <a:bodyPr/>
          <a:lstStyle/>
          <a:p>
            <a:r>
              <a:rPr lang="en-US" sz="2000" dirty="0" smtClean="0">
                <a:latin typeface="Times New Roman" pitchFamily="18" charset="0"/>
                <a:cs typeface="Times New Roman" pitchFamily="18" charset="0"/>
              </a:rPr>
              <a:t>A </a:t>
            </a:r>
            <a:r>
              <a:rPr lang="en-US" sz="2000" dirty="0" err="1" smtClean="0">
                <a:latin typeface="Times New Roman" pitchFamily="18" charset="0"/>
                <a:cs typeface="Times New Roman" pitchFamily="18" charset="0"/>
              </a:rPr>
              <a:t>javaScript</a:t>
            </a:r>
            <a:r>
              <a:rPr lang="en-US" sz="2000" dirty="0" smtClean="0">
                <a:latin typeface="Times New Roman" pitchFamily="18" charset="0"/>
                <a:cs typeface="Times New Roman" pitchFamily="18" charset="0"/>
              </a:rPr>
              <a:t> object is an entity having state and behavior (properties and method). For example: car, pen, bike, chair, glass, keyboard, monitor etc.</a:t>
            </a:r>
          </a:p>
          <a:p>
            <a:r>
              <a:rPr lang="en-US" sz="2000" dirty="0" smtClean="0">
                <a:latin typeface="Times New Roman" pitchFamily="18" charset="0"/>
                <a:cs typeface="Times New Roman" pitchFamily="18" charset="0"/>
              </a:rPr>
              <a:t>JavaScript is an object-based language. Everything is an object in JavaScript.</a:t>
            </a:r>
          </a:p>
          <a:p>
            <a:r>
              <a:rPr lang="en-US" sz="2000" dirty="0" smtClean="0">
                <a:latin typeface="Times New Roman" pitchFamily="18" charset="0"/>
                <a:cs typeface="Times New Roman" pitchFamily="18" charset="0"/>
              </a:rPr>
              <a:t>JavaScript is template based not class based. Here, we don't create class to get the object. But, we direct create objects.</a:t>
            </a:r>
          </a:p>
          <a:p>
            <a:pPr>
              <a:buNone/>
            </a:pPr>
            <a:r>
              <a:rPr lang="en-US" sz="2000" b="1" dirty="0" smtClean="0"/>
              <a:t>    Creating Objects in JavaScript:</a:t>
            </a:r>
          </a:p>
          <a:p>
            <a:pPr>
              <a:buNone/>
            </a:pPr>
            <a:r>
              <a:rPr lang="en-US" sz="2000" dirty="0" smtClean="0">
                <a:latin typeface="Times New Roman" pitchFamily="18" charset="0"/>
                <a:cs typeface="Times New Roman" pitchFamily="18" charset="0"/>
              </a:rPr>
              <a:t>    There are 3 ways to create objects.</a:t>
            </a:r>
          </a:p>
          <a:p>
            <a:r>
              <a:rPr lang="en-US" sz="2000" dirty="0" smtClean="0">
                <a:latin typeface="Times New Roman" pitchFamily="18" charset="0"/>
                <a:cs typeface="Times New Roman" pitchFamily="18" charset="0"/>
              </a:rPr>
              <a:t>By object literal</a:t>
            </a:r>
          </a:p>
          <a:p>
            <a:r>
              <a:rPr lang="en-US" sz="2000" dirty="0" smtClean="0">
                <a:latin typeface="Times New Roman" pitchFamily="18" charset="0"/>
                <a:cs typeface="Times New Roman" pitchFamily="18" charset="0"/>
              </a:rPr>
              <a:t>By creating instance of Object directly (using new keyword)</a:t>
            </a:r>
          </a:p>
          <a:p>
            <a:r>
              <a:rPr lang="en-US" sz="2000" dirty="0" smtClean="0">
                <a:latin typeface="Times New Roman" pitchFamily="18" charset="0"/>
                <a:cs typeface="Times New Roman" pitchFamily="18" charset="0"/>
              </a:rPr>
              <a:t>By using an object constructor (using new keyword)</a:t>
            </a:r>
          </a:p>
          <a:p>
            <a:pPr>
              <a:buNone/>
            </a:pPr>
            <a:r>
              <a:rPr lang="en-US" sz="2000" b="1" dirty="0" smtClean="0"/>
              <a:t>  Accessing Object Properties:</a:t>
            </a:r>
            <a:r>
              <a:rPr lang="en-US" sz="2000" i="1" dirty="0" smtClean="0"/>
              <a:t>   </a:t>
            </a:r>
            <a:r>
              <a:rPr lang="en-US" sz="2000" i="1" dirty="0" err="1" smtClean="0"/>
              <a:t>objectName.propertyName</a:t>
            </a:r>
            <a:r>
              <a:rPr lang="en-US" sz="2000" i="1" dirty="0" smtClean="0"/>
              <a:t> (or) </a:t>
            </a:r>
            <a:r>
              <a:rPr lang="en-US" sz="2000" i="1" dirty="0" err="1" smtClean="0"/>
              <a:t>objectName</a:t>
            </a:r>
            <a:r>
              <a:rPr lang="en-US" sz="2000" i="1" dirty="0" smtClean="0"/>
              <a:t>["</a:t>
            </a:r>
            <a:r>
              <a:rPr lang="en-US" sz="2000" i="1" dirty="0" err="1" smtClean="0"/>
              <a:t>propertyName</a:t>
            </a:r>
            <a:r>
              <a:rPr lang="en-US" sz="2000" i="1" dirty="0" smtClean="0"/>
              <a:t>"]</a:t>
            </a:r>
            <a:endParaRPr lang="en-US" sz="2000" b="1" dirty="0" smtClean="0"/>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pPr algn="ctr"/>
            <a:r>
              <a:rPr lang="en-US" sz="2700" dirty="0" smtClean="0">
                <a:latin typeface="Times New Roman" pitchFamily="18" charset="0"/>
                <a:cs typeface="Times New Roman" pitchFamily="18" charset="0"/>
              </a:rPr>
              <a:t>1) JavaScript Object by object literal</a:t>
            </a:r>
            <a:r>
              <a:rPr lang="en-US" dirty="0" smtClean="0"/>
              <a:t/>
            </a:r>
            <a:br>
              <a:rPr lang="en-US" dirty="0" smtClean="0"/>
            </a:br>
            <a:endParaRPr lang="en-US" dirty="0"/>
          </a:p>
        </p:txBody>
      </p:sp>
      <p:sp>
        <p:nvSpPr>
          <p:cNvPr id="3" name="Content Placeholder 2"/>
          <p:cNvSpPr>
            <a:spLocks noGrp="1"/>
          </p:cNvSpPr>
          <p:nvPr>
            <p:ph idx="1"/>
          </p:nvPr>
        </p:nvSpPr>
        <p:spPr>
          <a:xfrm>
            <a:off x="533400" y="914400"/>
            <a:ext cx="8229600" cy="5410200"/>
          </a:xfrm>
        </p:spPr>
        <p:txBody>
          <a:bodyPr/>
          <a:lstStyle/>
          <a:p>
            <a:pPr>
              <a:buNone/>
            </a:pPr>
            <a:r>
              <a:rPr lang="en-US" b="1" dirty="0" smtClean="0"/>
              <a:t>syntax :</a:t>
            </a:r>
            <a:r>
              <a:rPr lang="en-US" dirty="0" smtClean="0"/>
              <a:t> </a:t>
            </a:r>
            <a:r>
              <a:rPr lang="en-US" sz="2000" dirty="0" smtClean="0">
                <a:latin typeface="Times New Roman" pitchFamily="18" charset="0"/>
                <a:cs typeface="Times New Roman" pitchFamily="18" charset="0"/>
              </a:rPr>
              <a:t>object={property1:value1,property2:value2.....</a:t>
            </a:r>
            <a:r>
              <a:rPr lang="en-US" sz="2000" dirty="0" err="1" smtClean="0">
                <a:latin typeface="Times New Roman" pitchFamily="18" charset="0"/>
                <a:cs typeface="Times New Roman" pitchFamily="18" charset="0"/>
              </a:rPr>
              <a:t>propertyN:valueN</a:t>
            </a: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      property and value is separated by : (colon).</a:t>
            </a:r>
          </a:p>
          <a:p>
            <a:pPr>
              <a:buNone/>
            </a:pPr>
            <a:r>
              <a:rPr lang="en-US" sz="2000" b="1" dirty="0" smtClean="0">
                <a:latin typeface="Times New Roman" pitchFamily="18" charset="0"/>
                <a:cs typeface="Times New Roman" pitchFamily="18" charset="0"/>
              </a:rPr>
              <a:t>Example:</a:t>
            </a:r>
          </a:p>
          <a:p>
            <a:pPr>
              <a:buNone/>
            </a:pPr>
            <a:r>
              <a:rPr lang="en-US" sz="2000" dirty="0" smtClean="0">
                <a:latin typeface="Times New Roman" pitchFamily="18" charset="0"/>
                <a:cs typeface="Times New Roman" pitchFamily="18" charset="0"/>
              </a:rPr>
              <a:t>&lt;html&gt;</a:t>
            </a:r>
          </a:p>
          <a:p>
            <a:pPr>
              <a:buNone/>
            </a:pPr>
            <a:r>
              <a:rPr lang="en-US" sz="2000" dirty="0" smtClean="0">
                <a:latin typeface="Times New Roman" pitchFamily="18" charset="0"/>
                <a:cs typeface="Times New Roman" pitchFamily="18" charset="0"/>
              </a:rPr>
              <a:t>&lt;body&gt;</a:t>
            </a:r>
          </a:p>
          <a:p>
            <a:pPr>
              <a:buNone/>
            </a:pPr>
            <a:r>
              <a:rPr lang="en-US" sz="2000" dirty="0" smtClean="0">
                <a:latin typeface="Times New Roman" pitchFamily="18" charset="0"/>
                <a:cs typeface="Times New Roman" pitchFamily="18" charset="0"/>
              </a:rPr>
              <a:t>&lt;script&gt;  </a:t>
            </a:r>
          </a:p>
          <a:p>
            <a:pPr>
              <a:buNone/>
            </a:pPr>
            <a:r>
              <a:rPr lang="en-US" sz="2000" dirty="0" err="1" smtClean="0">
                <a:latin typeface="Times New Roman" pitchFamily="18" charset="0"/>
                <a:cs typeface="Times New Roman" pitchFamily="18" charset="0"/>
              </a:rPr>
              <a:t>emp</a:t>
            </a:r>
            <a:r>
              <a:rPr lang="en-US" sz="2000" dirty="0" smtClean="0">
                <a:latin typeface="Times New Roman" pitchFamily="18" charset="0"/>
                <a:cs typeface="Times New Roman" pitchFamily="18" charset="0"/>
              </a:rPr>
              <a:t>={id:102,name:"</a:t>
            </a:r>
            <a:r>
              <a:rPr lang="en-US" sz="2000" dirty="0" err="1" smtClean="0">
                <a:latin typeface="Times New Roman" pitchFamily="18" charset="0"/>
                <a:cs typeface="Times New Roman" pitchFamily="18" charset="0"/>
              </a:rPr>
              <a:t>Shyam</a:t>
            </a:r>
            <a:r>
              <a:rPr lang="en-US" sz="2000" dirty="0" smtClean="0">
                <a:latin typeface="Times New Roman" pitchFamily="18" charset="0"/>
                <a:cs typeface="Times New Roman" pitchFamily="18" charset="0"/>
              </a:rPr>
              <a:t> Kumar",salary:40000}  </a:t>
            </a:r>
          </a:p>
          <a:p>
            <a:pPr>
              <a:buNone/>
            </a:pPr>
            <a:r>
              <a:rPr lang="en-US" sz="2000" dirty="0" err="1" smtClean="0">
                <a:latin typeface="Times New Roman" pitchFamily="18" charset="0"/>
                <a:cs typeface="Times New Roman" pitchFamily="18" charset="0"/>
              </a:rPr>
              <a:t>document.write</a:t>
            </a:r>
            <a:r>
              <a:rPr lang="en-US" sz="2000" dirty="0" smtClean="0">
                <a:latin typeface="Times New Roman" pitchFamily="18" charset="0"/>
                <a:cs typeface="Times New Roman" pitchFamily="18" charset="0"/>
              </a:rPr>
              <a:t>(emp.id+" "+emp.name+" "+</a:t>
            </a:r>
            <a:r>
              <a:rPr lang="en-US" sz="2000" dirty="0" err="1" smtClean="0">
                <a:latin typeface="Times New Roman" pitchFamily="18" charset="0"/>
                <a:cs typeface="Times New Roman" pitchFamily="18" charset="0"/>
              </a:rPr>
              <a:t>emp.salary</a:t>
            </a: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&lt;/script&gt;</a:t>
            </a:r>
          </a:p>
          <a:p>
            <a:pPr>
              <a:buNone/>
            </a:pPr>
            <a:r>
              <a:rPr lang="en-US" sz="2000" dirty="0" smtClean="0">
                <a:latin typeface="Times New Roman" pitchFamily="18" charset="0"/>
                <a:cs typeface="Times New Roman" pitchFamily="18" charset="0"/>
              </a:rPr>
              <a:t>&lt;/body&gt;</a:t>
            </a:r>
          </a:p>
          <a:p>
            <a:pPr>
              <a:buNone/>
            </a:pPr>
            <a:r>
              <a:rPr lang="en-US" sz="2000" dirty="0" smtClean="0">
                <a:latin typeface="Times New Roman" pitchFamily="18" charset="0"/>
                <a:cs typeface="Times New Roman" pitchFamily="18" charset="0"/>
              </a:rPr>
              <a:t>&lt;/html&gt;</a:t>
            </a:r>
          </a:p>
          <a:p>
            <a:pPr>
              <a:buNone/>
            </a:pPr>
            <a:r>
              <a:rPr lang="en-US" sz="2000" b="1" dirty="0" smtClean="0">
                <a:latin typeface="Times New Roman" pitchFamily="18" charset="0"/>
                <a:cs typeface="Times New Roman" pitchFamily="18" charset="0"/>
              </a:rPr>
              <a:t>Output: </a:t>
            </a:r>
            <a:r>
              <a:rPr lang="en-US" sz="2000" dirty="0" smtClean="0"/>
              <a:t> 102 </a:t>
            </a:r>
            <a:r>
              <a:rPr lang="en-US" sz="2000" dirty="0" err="1" smtClean="0"/>
              <a:t>Shyam</a:t>
            </a:r>
            <a:r>
              <a:rPr lang="en-US" sz="2000" dirty="0" smtClean="0"/>
              <a:t> Kumar 40000</a:t>
            </a:r>
            <a:endParaRPr lang="en-US" sz="2000" b="1" dirty="0" smtClean="0">
              <a:latin typeface="Times New Roman" pitchFamily="18" charset="0"/>
              <a:cs typeface="Times New Roman" pitchFamily="18" charset="0"/>
            </a:endParaRPr>
          </a:p>
          <a:p>
            <a:pPr>
              <a:buNone/>
            </a:pPr>
            <a:endParaRPr lang="en-US" sz="2000" b="1" dirty="0">
              <a:latin typeface="Times New Roman" pitchFamily="18" charset="0"/>
              <a:cs typeface="Times New Roman"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pPr algn="ctr"/>
            <a:r>
              <a:rPr lang="en-US" sz="3100" dirty="0" smtClean="0">
                <a:latin typeface="Times New Roman" pitchFamily="18" charset="0"/>
                <a:cs typeface="Times New Roman" pitchFamily="18" charset="0"/>
              </a:rPr>
              <a:t>2) By creating instance of Object</a:t>
            </a:r>
            <a:r>
              <a:rPr lang="en-US" dirty="0" smtClean="0"/>
              <a:t/>
            </a:r>
            <a:br>
              <a:rPr lang="en-US" dirty="0" smtClean="0"/>
            </a:br>
            <a:endParaRPr lang="en-US" dirty="0"/>
          </a:p>
        </p:txBody>
      </p:sp>
      <p:sp>
        <p:nvSpPr>
          <p:cNvPr id="3" name="Content Placeholder 2"/>
          <p:cNvSpPr>
            <a:spLocks noGrp="1"/>
          </p:cNvSpPr>
          <p:nvPr>
            <p:ph idx="1"/>
          </p:nvPr>
        </p:nvSpPr>
        <p:spPr>
          <a:xfrm>
            <a:off x="457200" y="990600"/>
            <a:ext cx="8229600" cy="5486400"/>
          </a:xfrm>
        </p:spPr>
        <p:txBody>
          <a:bodyPr>
            <a:normAutofit fontScale="92500" lnSpcReduction="10000"/>
          </a:bodyPr>
          <a:lstStyle/>
          <a:p>
            <a:pPr>
              <a:buNone/>
            </a:pPr>
            <a:r>
              <a:rPr lang="en-US" sz="2000" b="1" dirty="0" smtClean="0"/>
              <a:t>  Syntax:</a:t>
            </a:r>
          </a:p>
          <a:p>
            <a:pPr>
              <a:buNone/>
            </a:pPr>
            <a:r>
              <a:rPr lang="en-US" b="1" dirty="0" smtClean="0"/>
              <a:t>     </a:t>
            </a:r>
            <a:r>
              <a:rPr lang="en-US" sz="2000" dirty="0" smtClean="0">
                <a:latin typeface="Times New Roman" pitchFamily="18" charset="0"/>
                <a:cs typeface="Times New Roman" pitchFamily="18" charset="0"/>
              </a:rPr>
              <a:t>var </a:t>
            </a:r>
            <a:r>
              <a:rPr lang="en-US" sz="2000" dirty="0" err="1" smtClean="0">
                <a:latin typeface="Times New Roman" pitchFamily="18" charset="0"/>
                <a:cs typeface="Times New Roman" pitchFamily="18" charset="0"/>
              </a:rPr>
              <a:t>objectname</a:t>
            </a:r>
            <a:r>
              <a:rPr lang="en-US" sz="2000" dirty="0" smtClean="0">
                <a:latin typeface="Times New Roman" pitchFamily="18" charset="0"/>
                <a:cs typeface="Times New Roman" pitchFamily="18" charset="0"/>
              </a:rPr>
              <a:t>=new Object();</a:t>
            </a:r>
          </a:p>
          <a:p>
            <a:pPr>
              <a:buNone/>
            </a:pPr>
            <a:r>
              <a:rPr lang="en-US" sz="2000" b="1" dirty="0" smtClean="0"/>
              <a:t>      new keyword</a:t>
            </a:r>
            <a:r>
              <a:rPr lang="en-US" sz="2000" dirty="0" smtClean="0"/>
              <a:t> is used to create object.</a:t>
            </a:r>
          </a:p>
          <a:p>
            <a:pPr>
              <a:buNone/>
            </a:pPr>
            <a:r>
              <a:rPr lang="en-US" sz="2000" b="1" dirty="0" smtClean="0">
                <a:latin typeface="Times New Roman" pitchFamily="18" charset="0"/>
                <a:cs typeface="Times New Roman" pitchFamily="18" charset="0"/>
              </a:rPr>
              <a:t>  Example:</a:t>
            </a:r>
          </a:p>
          <a:p>
            <a:pPr>
              <a:buNone/>
            </a:pPr>
            <a:r>
              <a:rPr lang="en-US" sz="2000" dirty="0" smtClean="0">
                <a:latin typeface="Times New Roman" pitchFamily="18" charset="0"/>
                <a:cs typeface="Times New Roman" pitchFamily="18" charset="0"/>
              </a:rPr>
              <a:t> &lt;html&gt;</a:t>
            </a:r>
          </a:p>
          <a:p>
            <a:pPr>
              <a:buNone/>
            </a:pPr>
            <a:r>
              <a:rPr lang="en-US" sz="2000" dirty="0" smtClean="0">
                <a:latin typeface="Times New Roman" pitchFamily="18" charset="0"/>
                <a:cs typeface="Times New Roman" pitchFamily="18" charset="0"/>
              </a:rPr>
              <a:t>&lt;body&gt;</a:t>
            </a:r>
          </a:p>
          <a:p>
            <a:pPr>
              <a:buNone/>
            </a:pPr>
            <a:r>
              <a:rPr lang="en-US" sz="2000" dirty="0" smtClean="0">
                <a:latin typeface="Times New Roman" pitchFamily="18" charset="0"/>
                <a:cs typeface="Times New Roman" pitchFamily="18" charset="0"/>
              </a:rPr>
              <a:t>&lt;script&gt;  </a:t>
            </a:r>
          </a:p>
          <a:p>
            <a:pPr>
              <a:buNone/>
            </a:pPr>
            <a:r>
              <a:rPr lang="en-US" sz="2000" dirty="0" smtClean="0">
                <a:latin typeface="Times New Roman" pitchFamily="18" charset="0"/>
                <a:cs typeface="Times New Roman" pitchFamily="18" charset="0"/>
              </a:rPr>
              <a:t>var </a:t>
            </a:r>
            <a:r>
              <a:rPr lang="en-US" sz="2000" dirty="0" err="1" smtClean="0">
                <a:latin typeface="Times New Roman" pitchFamily="18" charset="0"/>
                <a:cs typeface="Times New Roman" pitchFamily="18" charset="0"/>
              </a:rPr>
              <a:t>emp</a:t>
            </a:r>
            <a:r>
              <a:rPr lang="en-US" sz="2000" dirty="0" smtClean="0">
                <a:latin typeface="Times New Roman" pitchFamily="18" charset="0"/>
                <a:cs typeface="Times New Roman" pitchFamily="18" charset="0"/>
              </a:rPr>
              <a:t>=new Object();  </a:t>
            </a:r>
          </a:p>
          <a:p>
            <a:pPr>
              <a:buNone/>
            </a:pPr>
            <a:r>
              <a:rPr lang="en-US" sz="2000" dirty="0" smtClean="0">
                <a:latin typeface="Times New Roman" pitchFamily="18" charset="0"/>
                <a:cs typeface="Times New Roman" pitchFamily="18" charset="0"/>
              </a:rPr>
              <a:t>emp.id=101;  </a:t>
            </a:r>
          </a:p>
          <a:p>
            <a:pPr>
              <a:buNone/>
            </a:pPr>
            <a:r>
              <a:rPr lang="en-US" sz="2000" dirty="0" smtClean="0">
                <a:latin typeface="Times New Roman" pitchFamily="18" charset="0"/>
                <a:cs typeface="Times New Roman" pitchFamily="18" charset="0"/>
              </a:rPr>
              <a:t>emp.name="Ravi </a:t>
            </a:r>
            <a:r>
              <a:rPr lang="en-US" sz="2000" dirty="0" err="1" smtClean="0">
                <a:latin typeface="Times New Roman" pitchFamily="18" charset="0"/>
                <a:cs typeface="Times New Roman" pitchFamily="18" charset="0"/>
              </a:rPr>
              <a:t>Malik</a:t>
            </a:r>
            <a:r>
              <a:rPr lang="en-US" sz="2000" dirty="0" smtClean="0">
                <a:latin typeface="Times New Roman" pitchFamily="18" charset="0"/>
                <a:cs typeface="Times New Roman" pitchFamily="18" charset="0"/>
              </a:rPr>
              <a:t>";  </a:t>
            </a:r>
          </a:p>
          <a:p>
            <a:pPr>
              <a:buNone/>
            </a:pPr>
            <a:r>
              <a:rPr lang="en-US" sz="2000" dirty="0" err="1" smtClean="0">
                <a:latin typeface="Times New Roman" pitchFamily="18" charset="0"/>
                <a:cs typeface="Times New Roman" pitchFamily="18" charset="0"/>
              </a:rPr>
              <a:t>emp.salary</a:t>
            </a:r>
            <a:r>
              <a:rPr lang="en-US" sz="2000" dirty="0" smtClean="0">
                <a:latin typeface="Times New Roman" pitchFamily="18" charset="0"/>
                <a:cs typeface="Times New Roman" pitchFamily="18" charset="0"/>
              </a:rPr>
              <a:t>=50000;  </a:t>
            </a:r>
          </a:p>
          <a:p>
            <a:pPr>
              <a:buNone/>
            </a:pPr>
            <a:r>
              <a:rPr lang="en-US" sz="2000" dirty="0" err="1" smtClean="0">
                <a:latin typeface="Times New Roman" pitchFamily="18" charset="0"/>
                <a:cs typeface="Times New Roman" pitchFamily="18" charset="0"/>
              </a:rPr>
              <a:t>document.write</a:t>
            </a:r>
            <a:r>
              <a:rPr lang="en-US" sz="2000" dirty="0" smtClean="0">
                <a:latin typeface="Times New Roman" pitchFamily="18" charset="0"/>
                <a:cs typeface="Times New Roman" pitchFamily="18" charset="0"/>
              </a:rPr>
              <a:t>(emp.id+" "+emp.name+" "+</a:t>
            </a:r>
            <a:r>
              <a:rPr lang="en-US" sz="2000" dirty="0" err="1" smtClean="0">
                <a:latin typeface="Times New Roman" pitchFamily="18" charset="0"/>
                <a:cs typeface="Times New Roman" pitchFamily="18" charset="0"/>
              </a:rPr>
              <a:t>emp.salary</a:t>
            </a: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&lt;/script&gt; </a:t>
            </a:r>
          </a:p>
          <a:p>
            <a:pPr>
              <a:buNone/>
            </a:pPr>
            <a:r>
              <a:rPr lang="en-US" sz="2000" dirty="0" smtClean="0">
                <a:latin typeface="Times New Roman" pitchFamily="18" charset="0"/>
                <a:cs typeface="Times New Roman" pitchFamily="18" charset="0"/>
              </a:rPr>
              <a:t>&lt;/body&gt;</a:t>
            </a:r>
          </a:p>
          <a:p>
            <a:pPr>
              <a:buNone/>
            </a:pPr>
            <a:r>
              <a:rPr lang="en-US" sz="2000" dirty="0" smtClean="0">
                <a:latin typeface="Times New Roman" pitchFamily="18" charset="0"/>
                <a:cs typeface="Times New Roman" pitchFamily="18" charset="0"/>
              </a:rPr>
              <a:t>&lt;/html&gt;</a:t>
            </a:r>
          </a:p>
          <a:p>
            <a:pPr>
              <a:buNone/>
            </a:pPr>
            <a:r>
              <a:rPr lang="en-US" sz="2000" b="1" dirty="0" smtClean="0">
                <a:latin typeface="Times New Roman" pitchFamily="18" charset="0"/>
                <a:cs typeface="Times New Roman" pitchFamily="18" charset="0"/>
              </a:rPr>
              <a:t>Output:  </a:t>
            </a:r>
            <a:r>
              <a:rPr lang="en-US" sz="1800" dirty="0" smtClean="0"/>
              <a:t>101 Ravi </a:t>
            </a:r>
            <a:r>
              <a:rPr lang="en-US" sz="1800" dirty="0" err="1" smtClean="0"/>
              <a:t>Malik</a:t>
            </a:r>
            <a:r>
              <a:rPr lang="en-US" sz="1800" dirty="0" smtClean="0"/>
              <a:t> 50000</a:t>
            </a:r>
            <a:endParaRPr lang="en-US" sz="2000" b="1" dirty="0">
              <a:latin typeface="Times New Roman" pitchFamily="18" charset="0"/>
              <a:cs typeface="Times New Roman"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fontScale="90000"/>
          </a:bodyPr>
          <a:lstStyle/>
          <a:p>
            <a:pPr algn="ctr"/>
            <a:r>
              <a:rPr lang="en-US" sz="2700" dirty="0" smtClean="0">
                <a:latin typeface="Times New Roman" pitchFamily="18" charset="0"/>
                <a:cs typeface="Times New Roman" pitchFamily="18" charset="0"/>
              </a:rPr>
              <a:t>3) By using an Object constructor</a:t>
            </a:r>
            <a:r>
              <a:rPr lang="en-US" dirty="0" smtClean="0"/>
              <a:t/>
            </a:r>
            <a:br>
              <a:rPr lang="en-US" dirty="0" smtClean="0"/>
            </a:br>
            <a:endParaRPr lang="en-US" dirty="0"/>
          </a:p>
        </p:txBody>
      </p:sp>
      <p:sp>
        <p:nvSpPr>
          <p:cNvPr id="3" name="Content Placeholder 2"/>
          <p:cNvSpPr>
            <a:spLocks noGrp="1"/>
          </p:cNvSpPr>
          <p:nvPr>
            <p:ph idx="1"/>
          </p:nvPr>
        </p:nvSpPr>
        <p:spPr>
          <a:xfrm>
            <a:off x="457200" y="990600"/>
            <a:ext cx="8229600" cy="5334000"/>
          </a:xfrm>
        </p:spPr>
        <p:txBody>
          <a:bodyPr>
            <a:normAutofit fontScale="92500" lnSpcReduction="20000"/>
          </a:bodyPr>
          <a:lstStyle/>
          <a:p>
            <a:r>
              <a:rPr lang="en-US" sz="2000" dirty="0" smtClean="0">
                <a:latin typeface="Times New Roman" pitchFamily="18" charset="0"/>
                <a:cs typeface="Times New Roman" pitchFamily="18" charset="0"/>
              </a:rPr>
              <a:t> we  need to create function with arguments. Each argument value can be assigned in the current object by using this keyword.</a:t>
            </a:r>
          </a:p>
          <a:p>
            <a:r>
              <a:rPr lang="en-US" sz="2000" dirty="0" smtClean="0">
                <a:latin typeface="Times New Roman" pitchFamily="18" charset="0"/>
                <a:cs typeface="Times New Roman" pitchFamily="18" charset="0"/>
              </a:rPr>
              <a:t>The </a:t>
            </a:r>
            <a:r>
              <a:rPr lang="en-US" sz="2000" b="1" dirty="0" smtClean="0">
                <a:latin typeface="Times New Roman" pitchFamily="18" charset="0"/>
                <a:cs typeface="Times New Roman" pitchFamily="18" charset="0"/>
              </a:rPr>
              <a:t>this keyword</a:t>
            </a:r>
            <a:r>
              <a:rPr lang="en-US" sz="2000" dirty="0" smtClean="0">
                <a:latin typeface="Times New Roman" pitchFamily="18" charset="0"/>
                <a:cs typeface="Times New Roman" pitchFamily="18" charset="0"/>
              </a:rPr>
              <a:t> refers to the current object.</a:t>
            </a:r>
          </a:p>
          <a:p>
            <a:pPr>
              <a:buNone/>
            </a:pPr>
            <a:r>
              <a:rPr lang="en-US" sz="2000" dirty="0" smtClean="0"/>
              <a:t>    </a:t>
            </a:r>
            <a:r>
              <a:rPr lang="en-US" sz="2000" b="1" dirty="0" smtClean="0"/>
              <a:t>Example :</a:t>
            </a:r>
          </a:p>
          <a:p>
            <a:pPr>
              <a:buNone/>
            </a:pPr>
            <a:r>
              <a:rPr lang="en-US" sz="2000" dirty="0" smtClean="0">
                <a:latin typeface="Times New Roman" pitchFamily="18" charset="0"/>
                <a:cs typeface="Times New Roman" pitchFamily="18" charset="0"/>
              </a:rPr>
              <a:t>&lt;html&gt;</a:t>
            </a:r>
          </a:p>
          <a:p>
            <a:pPr>
              <a:buNone/>
            </a:pPr>
            <a:r>
              <a:rPr lang="en-US" sz="2000" dirty="0" smtClean="0">
                <a:latin typeface="Times New Roman" pitchFamily="18" charset="0"/>
                <a:cs typeface="Times New Roman" pitchFamily="18" charset="0"/>
              </a:rPr>
              <a:t>&lt;body&gt;</a:t>
            </a:r>
          </a:p>
          <a:p>
            <a:pPr>
              <a:buNone/>
            </a:pPr>
            <a:r>
              <a:rPr lang="en-US" sz="2000" dirty="0" smtClean="0">
                <a:latin typeface="Times New Roman" pitchFamily="18" charset="0"/>
                <a:cs typeface="Times New Roman" pitchFamily="18" charset="0"/>
              </a:rPr>
              <a:t>&lt;script&gt;  </a:t>
            </a:r>
          </a:p>
          <a:p>
            <a:pPr>
              <a:buNone/>
            </a:pPr>
            <a:r>
              <a:rPr lang="en-US" sz="2000" dirty="0" smtClean="0">
                <a:latin typeface="Times New Roman" pitchFamily="18" charset="0"/>
                <a:cs typeface="Times New Roman" pitchFamily="18" charset="0"/>
              </a:rPr>
              <a:t>function </a:t>
            </a:r>
            <a:r>
              <a:rPr lang="en-US" sz="2000" dirty="0" err="1" smtClean="0">
                <a:latin typeface="Times New Roman" pitchFamily="18" charset="0"/>
                <a:cs typeface="Times New Roman" pitchFamily="18" charset="0"/>
              </a:rPr>
              <a:t>emp</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id,name,salary</a:t>
            </a: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this.id=id;  </a:t>
            </a:r>
          </a:p>
          <a:p>
            <a:pPr>
              <a:buNone/>
            </a:pPr>
            <a:r>
              <a:rPr lang="en-US" sz="2000" dirty="0" smtClean="0">
                <a:latin typeface="Times New Roman" pitchFamily="18" charset="0"/>
                <a:cs typeface="Times New Roman" pitchFamily="18" charset="0"/>
              </a:rPr>
              <a:t>this.name=name;  </a:t>
            </a:r>
          </a:p>
          <a:p>
            <a:pPr>
              <a:buNone/>
            </a:pPr>
            <a:r>
              <a:rPr lang="en-US" sz="2000" dirty="0" err="1" smtClean="0">
                <a:latin typeface="Times New Roman" pitchFamily="18" charset="0"/>
                <a:cs typeface="Times New Roman" pitchFamily="18" charset="0"/>
              </a:rPr>
              <a:t>this.salary</a:t>
            </a:r>
            <a:r>
              <a:rPr lang="en-US" sz="2000" dirty="0" smtClean="0">
                <a:latin typeface="Times New Roman" pitchFamily="18" charset="0"/>
                <a:cs typeface="Times New Roman" pitchFamily="18" charset="0"/>
              </a:rPr>
              <a:t>=salary;  </a:t>
            </a:r>
          </a:p>
          <a:p>
            <a:pPr>
              <a:buNone/>
            </a:pP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e=new </a:t>
            </a:r>
            <a:r>
              <a:rPr lang="en-US" sz="2000" dirty="0" err="1" smtClean="0">
                <a:latin typeface="Times New Roman" pitchFamily="18" charset="0"/>
                <a:cs typeface="Times New Roman" pitchFamily="18" charset="0"/>
              </a:rPr>
              <a:t>emp</a:t>
            </a:r>
            <a:r>
              <a:rPr lang="en-US" sz="2000" dirty="0" smtClean="0">
                <a:latin typeface="Times New Roman" pitchFamily="18" charset="0"/>
                <a:cs typeface="Times New Roman" pitchFamily="18" charset="0"/>
              </a:rPr>
              <a:t>(103,"Vimal Jaiswal",30000);  </a:t>
            </a:r>
          </a:p>
          <a:p>
            <a:pPr>
              <a:buNone/>
            </a:pPr>
            <a:r>
              <a:rPr lang="en-US" sz="2000" dirty="0" err="1" smtClean="0">
                <a:latin typeface="Times New Roman" pitchFamily="18" charset="0"/>
                <a:cs typeface="Times New Roman" pitchFamily="18" charset="0"/>
              </a:rPr>
              <a:t>document.write</a:t>
            </a:r>
            <a:r>
              <a:rPr lang="en-US" sz="2000" dirty="0" smtClean="0">
                <a:latin typeface="Times New Roman" pitchFamily="18" charset="0"/>
                <a:cs typeface="Times New Roman" pitchFamily="18" charset="0"/>
              </a:rPr>
              <a:t>(e.id+" "+e.name+" "+</a:t>
            </a:r>
            <a:r>
              <a:rPr lang="en-US" sz="2000" dirty="0" err="1" smtClean="0">
                <a:latin typeface="Times New Roman" pitchFamily="18" charset="0"/>
                <a:cs typeface="Times New Roman" pitchFamily="18" charset="0"/>
              </a:rPr>
              <a:t>e.salary</a:t>
            </a: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&lt;/script&gt;  </a:t>
            </a:r>
          </a:p>
          <a:p>
            <a:pPr>
              <a:buNone/>
            </a:pPr>
            <a:r>
              <a:rPr lang="en-US" sz="2000" dirty="0" smtClean="0">
                <a:latin typeface="Times New Roman" pitchFamily="18" charset="0"/>
                <a:cs typeface="Times New Roman" pitchFamily="18" charset="0"/>
              </a:rPr>
              <a:t>&lt;/body&gt;</a:t>
            </a:r>
          </a:p>
          <a:p>
            <a:pPr>
              <a:buNone/>
            </a:pPr>
            <a:r>
              <a:rPr lang="en-US" sz="2000" dirty="0" smtClean="0">
                <a:latin typeface="Times New Roman" pitchFamily="18" charset="0"/>
                <a:cs typeface="Times New Roman" pitchFamily="18" charset="0"/>
              </a:rPr>
              <a:t>&lt;/html&gt;</a:t>
            </a:r>
          </a:p>
          <a:p>
            <a:pPr>
              <a:buNone/>
            </a:pPr>
            <a:r>
              <a:rPr lang="en-US" sz="2000" b="1" dirty="0" smtClean="0">
                <a:latin typeface="Times New Roman" pitchFamily="18" charset="0"/>
                <a:cs typeface="Times New Roman" pitchFamily="18" charset="0"/>
              </a:rPr>
              <a:t>Output: </a:t>
            </a:r>
            <a:r>
              <a:rPr lang="en-US" sz="1800" b="1" dirty="0" smtClean="0"/>
              <a:t>103 </a:t>
            </a:r>
            <a:r>
              <a:rPr lang="en-US" sz="1800" b="1" dirty="0" err="1" smtClean="0"/>
              <a:t>Vimal</a:t>
            </a:r>
            <a:r>
              <a:rPr lang="en-US" sz="1800" b="1" dirty="0" smtClean="0"/>
              <a:t> </a:t>
            </a:r>
            <a:r>
              <a:rPr lang="en-US" sz="1800" b="1" dirty="0" err="1" smtClean="0"/>
              <a:t>Jaiswal</a:t>
            </a:r>
            <a:r>
              <a:rPr lang="en-US" sz="1800" b="1" dirty="0" smtClean="0"/>
              <a:t> 30000</a:t>
            </a:r>
            <a:endParaRPr lang="en-US" sz="2000" b="1" dirty="0">
              <a:latin typeface="Times New Roman" pitchFamily="18" charset="0"/>
              <a:cs typeface="Times New Roman"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fontScale="90000"/>
          </a:bodyPr>
          <a:lstStyle/>
          <a:p>
            <a:pPr algn="ctr"/>
            <a:r>
              <a:rPr lang="en-US" sz="2400" dirty="0" smtClean="0">
                <a:latin typeface="Times New Roman" pitchFamily="18" charset="0"/>
                <a:cs typeface="Times New Roman" pitchFamily="18" charset="0"/>
              </a:rPr>
              <a:t>Defining method in JavaScript Object</a:t>
            </a:r>
            <a:r>
              <a:rPr lang="en-US" dirty="0" smtClean="0"/>
              <a:t/>
            </a:r>
            <a:br>
              <a:rPr lang="en-US" dirty="0" smtClean="0"/>
            </a:br>
            <a:endParaRPr lang="en-US" dirty="0"/>
          </a:p>
        </p:txBody>
      </p:sp>
      <p:sp>
        <p:nvSpPr>
          <p:cNvPr id="3" name="Content Placeholder 2"/>
          <p:cNvSpPr>
            <a:spLocks noGrp="1"/>
          </p:cNvSpPr>
          <p:nvPr>
            <p:ph idx="1"/>
          </p:nvPr>
        </p:nvSpPr>
        <p:spPr>
          <a:xfrm>
            <a:off x="457200" y="914400"/>
            <a:ext cx="8229600" cy="5791200"/>
          </a:xfrm>
        </p:spPr>
        <p:txBody>
          <a:bodyPr>
            <a:normAutofit fontScale="25000" lnSpcReduction="20000"/>
          </a:bodyPr>
          <a:lstStyle/>
          <a:p>
            <a:r>
              <a:rPr lang="en-US" sz="6400" dirty="0" smtClean="0">
                <a:latin typeface="Times New Roman" pitchFamily="18" charset="0"/>
                <a:cs typeface="Times New Roman" pitchFamily="18" charset="0"/>
              </a:rPr>
              <a:t>We can define method in JavaScript object. But before defining method, we need to add property in the function with same name as method</a:t>
            </a:r>
            <a:r>
              <a:rPr lang="en-US" sz="6400" dirty="0" smtClean="0"/>
              <a:t>.</a:t>
            </a:r>
          </a:p>
          <a:p>
            <a:pPr>
              <a:buNone/>
            </a:pPr>
            <a:r>
              <a:rPr lang="en-US" sz="6400" b="1" dirty="0" smtClean="0">
                <a:latin typeface="Times New Roman" pitchFamily="18" charset="0"/>
                <a:cs typeface="Times New Roman" pitchFamily="18" charset="0"/>
              </a:rPr>
              <a:t>  Accessing Object Methods:</a:t>
            </a:r>
          </a:p>
          <a:p>
            <a:pPr>
              <a:buNone/>
            </a:pPr>
            <a:r>
              <a:rPr lang="en-US" sz="6400" i="1" dirty="0" smtClean="0"/>
              <a:t>      </a:t>
            </a:r>
            <a:r>
              <a:rPr lang="en-US" sz="6400" i="1" dirty="0" err="1" smtClean="0"/>
              <a:t>objectName.methodName</a:t>
            </a:r>
            <a:r>
              <a:rPr lang="en-US" sz="6400" i="1" dirty="0" smtClean="0"/>
              <a:t>()</a:t>
            </a:r>
          </a:p>
          <a:p>
            <a:pPr>
              <a:buNone/>
            </a:pPr>
            <a:r>
              <a:rPr lang="en-US" sz="6400" b="1" dirty="0" smtClean="0">
                <a:latin typeface="Times New Roman" pitchFamily="18" charset="0"/>
                <a:cs typeface="Times New Roman" pitchFamily="18" charset="0"/>
              </a:rPr>
              <a:t>   Example: </a:t>
            </a:r>
            <a:r>
              <a:rPr lang="en-US" sz="6400" dirty="0" smtClean="0"/>
              <a:t>name = </a:t>
            </a:r>
            <a:r>
              <a:rPr lang="en-US" sz="6400" dirty="0" err="1" smtClean="0"/>
              <a:t>person.fullName</a:t>
            </a:r>
            <a:r>
              <a:rPr lang="en-US" sz="6400" dirty="0" smtClean="0"/>
              <a:t>();</a:t>
            </a:r>
            <a:endParaRPr lang="en-US" sz="2000" dirty="0" smtClean="0">
              <a:latin typeface="Times New Roman" pitchFamily="18" charset="0"/>
              <a:cs typeface="Times New Roman" pitchFamily="18" charset="0"/>
            </a:endParaRPr>
          </a:p>
          <a:p>
            <a:pPr>
              <a:buNone/>
            </a:pPr>
            <a:r>
              <a:rPr lang="en-US" sz="6400" dirty="0" smtClean="0">
                <a:latin typeface="Times New Roman" pitchFamily="18" charset="0"/>
                <a:cs typeface="Times New Roman" pitchFamily="18" charset="0"/>
              </a:rPr>
              <a:t>&lt;html&gt;</a:t>
            </a:r>
          </a:p>
          <a:p>
            <a:pPr>
              <a:buNone/>
            </a:pPr>
            <a:r>
              <a:rPr lang="en-US" sz="6400" dirty="0" smtClean="0">
                <a:latin typeface="Times New Roman" pitchFamily="18" charset="0"/>
                <a:cs typeface="Times New Roman" pitchFamily="18" charset="0"/>
              </a:rPr>
              <a:t>&lt;body&gt;</a:t>
            </a:r>
          </a:p>
          <a:p>
            <a:pPr>
              <a:buNone/>
            </a:pPr>
            <a:r>
              <a:rPr lang="en-US" sz="6400" dirty="0" smtClean="0">
                <a:latin typeface="Times New Roman" pitchFamily="18" charset="0"/>
                <a:cs typeface="Times New Roman" pitchFamily="18" charset="0"/>
              </a:rPr>
              <a:t>&lt;script&gt;  </a:t>
            </a:r>
          </a:p>
          <a:p>
            <a:pPr>
              <a:buNone/>
            </a:pPr>
            <a:r>
              <a:rPr lang="en-US" sz="6400" dirty="0" smtClean="0">
                <a:latin typeface="Times New Roman" pitchFamily="18" charset="0"/>
                <a:cs typeface="Times New Roman" pitchFamily="18" charset="0"/>
              </a:rPr>
              <a:t>function </a:t>
            </a:r>
            <a:r>
              <a:rPr lang="en-US" sz="6400" dirty="0" err="1" smtClean="0">
                <a:latin typeface="Times New Roman" pitchFamily="18" charset="0"/>
                <a:cs typeface="Times New Roman" pitchFamily="18" charset="0"/>
              </a:rPr>
              <a:t>emp</a:t>
            </a:r>
            <a:r>
              <a:rPr lang="en-US" sz="6400" dirty="0" smtClean="0">
                <a:latin typeface="Times New Roman" pitchFamily="18" charset="0"/>
                <a:cs typeface="Times New Roman" pitchFamily="18" charset="0"/>
              </a:rPr>
              <a:t>(</a:t>
            </a:r>
            <a:r>
              <a:rPr lang="en-US" sz="6400" dirty="0" err="1" smtClean="0">
                <a:latin typeface="Times New Roman" pitchFamily="18" charset="0"/>
                <a:cs typeface="Times New Roman" pitchFamily="18" charset="0"/>
              </a:rPr>
              <a:t>id,name,salary</a:t>
            </a:r>
            <a:r>
              <a:rPr lang="en-US" sz="6400" dirty="0" smtClean="0">
                <a:latin typeface="Times New Roman" pitchFamily="18" charset="0"/>
                <a:cs typeface="Times New Roman" pitchFamily="18" charset="0"/>
              </a:rPr>
              <a:t>){  </a:t>
            </a:r>
          </a:p>
          <a:p>
            <a:pPr>
              <a:buNone/>
            </a:pPr>
            <a:r>
              <a:rPr lang="en-US" sz="6400" dirty="0" smtClean="0">
                <a:latin typeface="Times New Roman" pitchFamily="18" charset="0"/>
                <a:cs typeface="Times New Roman" pitchFamily="18" charset="0"/>
              </a:rPr>
              <a:t>this.id=id;  </a:t>
            </a:r>
          </a:p>
          <a:p>
            <a:pPr>
              <a:buNone/>
            </a:pPr>
            <a:r>
              <a:rPr lang="en-US" sz="6400" dirty="0" smtClean="0">
                <a:latin typeface="Times New Roman" pitchFamily="18" charset="0"/>
                <a:cs typeface="Times New Roman" pitchFamily="18" charset="0"/>
              </a:rPr>
              <a:t>this.name=name;  </a:t>
            </a:r>
          </a:p>
          <a:p>
            <a:pPr>
              <a:buNone/>
            </a:pPr>
            <a:r>
              <a:rPr lang="en-US" sz="6400" dirty="0" err="1" smtClean="0">
                <a:latin typeface="Times New Roman" pitchFamily="18" charset="0"/>
                <a:cs typeface="Times New Roman" pitchFamily="18" charset="0"/>
              </a:rPr>
              <a:t>this.salary</a:t>
            </a:r>
            <a:r>
              <a:rPr lang="en-US" sz="6400" dirty="0" smtClean="0">
                <a:latin typeface="Times New Roman" pitchFamily="18" charset="0"/>
                <a:cs typeface="Times New Roman" pitchFamily="18" charset="0"/>
              </a:rPr>
              <a:t>=salary;   </a:t>
            </a:r>
          </a:p>
          <a:p>
            <a:pPr>
              <a:buNone/>
            </a:pPr>
            <a:r>
              <a:rPr lang="en-US" sz="6400" dirty="0" err="1" smtClean="0">
                <a:latin typeface="Times New Roman" pitchFamily="18" charset="0"/>
                <a:cs typeface="Times New Roman" pitchFamily="18" charset="0"/>
              </a:rPr>
              <a:t>this.changeSalary</a:t>
            </a:r>
            <a:r>
              <a:rPr lang="en-US" sz="6400" dirty="0" smtClean="0">
                <a:latin typeface="Times New Roman" pitchFamily="18" charset="0"/>
                <a:cs typeface="Times New Roman" pitchFamily="18" charset="0"/>
              </a:rPr>
              <a:t>=</a:t>
            </a:r>
            <a:r>
              <a:rPr lang="en-US" sz="6400" dirty="0" err="1" smtClean="0">
                <a:latin typeface="Times New Roman" pitchFamily="18" charset="0"/>
                <a:cs typeface="Times New Roman" pitchFamily="18" charset="0"/>
              </a:rPr>
              <a:t>changeSalary</a:t>
            </a:r>
            <a:r>
              <a:rPr lang="en-US" sz="6400" dirty="0" smtClean="0">
                <a:latin typeface="Times New Roman" pitchFamily="18" charset="0"/>
                <a:cs typeface="Times New Roman" pitchFamily="18" charset="0"/>
              </a:rPr>
              <a:t>;  </a:t>
            </a:r>
          </a:p>
          <a:p>
            <a:pPr>
              <a:buNone/>
            </a:pPr>
            <a:r>
              <a:rPr lang="en-US" sz="6400" dirty="0" smtClean="0">
                <a:latin typeface="Times New Roman" pitchFamily="18" charset="0"/>
                <a:cs typeface="Times New Roman" pitchFamily="18" charset="0"/>
              </a:rPr>
              <a:t>function </a:t>
            </a:r>
            <a:r>
              <a:rPr lang="en-US" sz="6400" dirty="0" err="1" smtClean="0">
                <a:latin typeface="Times New Roman" pitchFamily="18" charset="0"/>
                <a:cs typeface="Times New Roman" pitchFamily="18" charset="0"/>
              </a:rPr>
              <a:t>changeSalary</a:t>
            </a:r>
            <a:r>
              <a:rPr lang="en-US" sz="6400" dirty="0" smtClean="0">
                <a:latin typeface="Times New Roman" pitchFamily="18" charset="0"/>
                <a:cs typeface="Times New Roman" pitchFamily="18" charset="0"/>
              </a:rPr>
              <a:t>(</a:t>
            </a:r>
            <a:r>
              <a:rPr lang="en-US" sz="6400" dirty="0" err="1" smtClean="0">
                <a:latin typeface="Times New Roman" pitchFamily="18" charset="0"/>
                <a:cs typeface="Times New Roman" pitchFamily="18" charset="0"/>
              </a:rPr>
              <a:t>otherSalary</a:t>
            </a:r>
            <a:r>
              <a:rPr lang="en-US" sz="6400" dirty="0" smtClean="0">
                <a:latin typeface="Times New Roman" pitchFamily="18" charset="0"/>
                <a:cs typeface="Times New Roman" pitchFamily="18" charset="0"/>
              </a:rPr>
              <a:t>){  </a:t>
            </a:r>
          </a:p>
          <a:p>
            <a:pPr>
              <a:buNone/>
            </a:pPr>
            <a:r>
              <a:rPr lang="en-US" sz="6400" dirty="0" err="1" smtClean="0">
                <a:latin typeface="Times New Roman" pitchFamily="18" charset="0"/>
                <a:cs typeface="Times New Roman" pitchFamily="18" charset="0"/>
              </a:rPr>
              <a:t>this.salary</a:t>
            </a:r>
            <a:r>
              <a:rPr lang="en-US" sz="6400" dirty="0" smtClean="0">
                <a:latin typeface="Times New Roman" pitchFamily="18" charset="0"/>
                <a:cs typeface="Times New Roman" pitchFamily="18" charset="0"/>
              </a:rPr>
              <a:t>=</a:t>
            </a:r>
            <a:r>
              <a:rPr lang="en-US" sz="6400" dirty="0" err="1" smtClean="0">
                <a:latin typeface="Times New Roman" pitchFamily="18" charset="0"/>
                <a:cs typeface="Times New Roman" pitchFamily="18" charset="0"/>
              </a:rPr>
              <a:t>otherSalary</a:t>
            </a:r>
            <a:r>
              <a:rPr lang="en-US" sz="6400" dirty="0" smtClean="0">
                <a:latin typeface="Times New Roman" pitchFamily="18" charset="0"/>
                <a:cs typeface="Times New Roman" pitchFamily="18" charset="0"/>
              </a:rPr>
              <a:t>;  </a:t>
            </a:r>
          </a:p>
          <a:p>
            <a:pPr>
              <a:buNone/>
            </a:pPr>
            <a:r>
              <a:rPr lang="en-US" sz="6400" dirty="0" smtClean="0">
                <a:latin typeface="Times New Roman" pitchFamily="18" charset="0"/>
                <a:cs typeface="Times New Roman" pitchFamily="18" charset="0"/>
              </a:rPr>
              <a:t>}  </a:t>
            </a:r>
          </a:p>
          <a:p>
            <a:pPr>
              <a:buNone/>
            </a:pPr>
            <a:r>
              <a:rPr lang="en-US" sz="6400" dirty="0" smtClean="0">
                <a:latin typeface="Times New Roman" pitchFamily="18" charset="0"/>
                <a:cs typeface="Times New Roman" pitchFamily="18" charset="0"/>
              </a:rPr>
              <a:t>}  </a:t>
            </a:r>
          </a:p>
          <a:p>
            <a:pPr>
              <a:buNone/>
            </a:pPr>
            <a:r>
              <a:rPr lang="en-US" sz="6400" dirty="0" smtClean="0">
                <a:latin typeface="Times New Roman" pitchFamily="18" charset="0"/>
                <a:cs typeface="Times New Roman" pitchFamily="18" charset="0"/>
              </a:rPr>
              <a:t>e=new </a:t>
            </a:r>
            <a:r>
              <a:rPr lang="en-US" sz="6400" dirty="0" err="1" smtClean="0">
                <a:latin typeface="Times New Roman" pitchFamily="18" charset="0"/>
                <a:cs typeface="Times New Roman" pitchFamily="18" charset="0"/>
              </a:rPr>
              <a:t>emp</a:t>
            </a:r>
            <a:r>
              <a:rPr lang="en-US" sz="6400" dirty="0" smtClean="0">
                <a:latin typeface="Times New Roman" pitchFamily="18" charset="0"/>
                <a:cs typeface="Times New Roman" pitchFamily="18" charset="0"/>
              </a:rPr>
              <a:t>(103,"Sonoo Jaiswal",30000);  </a:t>
            </a:r>
          </a:p>
          <a:p>
            <a:pPr>
              <a:buNone/>
            </a:pPr>
            <a:r>
              <a:rPr lang="en-US" sz="6400" dirty="0" err="1" smtClean="0">
                <a:latin typeface="Times New Roman" pitchFamily="18" charset="0"/>
                <a:cs typeface="Times New Roman" pitchFamily="18" charset="0"/>
              </a:rPr>
              <a:t>document.write</a:t>
            </a:r>
            <a:r>
              <a:rPr lang="en-US" sz="6400" dirty="0" smtClean="0">
                <a:latin typeface="Times New Roman" pitchFamily="18" charset="0"/>
                <a:cs typeface="Times New Roman" pitchFamily="18" charset="0"/>
              </a:rPr>
              <a:t>(e.id+" "+e.name+" "+</a:t>
            </a:r>
            <a:r>
              <a:rPr lang="en-US" sz="6400" dirty="0" err="1" smtClean="0">
                <a:latin typeface="Times New Roman" pitchFamily="18" charset="0"/>
                <a:cs typeface="Times New Roman" pitchFamily="18" charset="0"/>
              </a:rPr>
              <a:t>e.salary</a:t>
            </a:r>
            <a:r>
              <a:rPr lang="en-US" sz="6400" dirty="0" smtClean="0">
                <a:latin typeface="Times New Roman" pitchFamily="18" charset="0"/>
                <a:cs typeface="Times New Roman" pitchFamily="18" charset="0"/>
              </a:rPr>
              <a:t>);  </a:t>
            </a:r>
          </a:p>
          <a:p>
            <a:pPr>
              <a:buNone/>
            </a:pPr>
            <a:r>
              <a:rPr lang="en-US" sz="6400" dirty="0" err="1" smtClean="0">
                <a:latin typeface="Times New Roman" pitchFamily="18" charset="0"/>
                <a:cs typeface="Times New Roman" pitchFamily="18" charset="0"/>
              </a:rPr>
              <a:t>e.changeSalary</a:t>
            </a:r>
            <a:r>
              <a:rPr lang="en-US" sz="6400" dirty="0" smtClean="0">
                <a:latin typeface="Times New Roman" pitchFamily="18" charset="0"/>
                <a:cs typeface="Times New Roman" pitchFamily="18" charset="0"/>
              </a:rPr>
              <a:t>(45000);  </a:t>
            </a:r>
          </a:p>
          <a:p>
            <a:pPr>
              <a:buNone/>
            </a:pPr>
            <a:r>
              <a:rPr lang="en-US" sz="6400" dirty="0" err="1" smtClean="0">
                <a:latin typeface="Times New Roman" pitchFamily="18" charset="0"/>
                <a:cs typeface="Times New Roman" pitchFamily="18" charset="0"/>
              </a:rPr>
              <a:t>document.write</a:t>
            </a:r>
            <a:r>
              <a:rPr lang="en-US" sz="6400" dirty="0" smtClean="0">
                <a:latin typeface="Times New Roman" pitchFamily="18" charset="0"/>
                <a:cs typeface="Times New Roman" pitchFamily="18" charset="0"/>
              </a:rPr>
              <a:t>("&lt;</a:t>
            </a:r>
            <a:r>
              <a:rPr lang="en-US" sz="6400" dirty="0" err="1" smtClean="0">
                <a:latin typeface="Times New Roman" pitchFamily="18" charset="0"/>
                <a:cs typeface="Times New Roman" pitchFamily="18" charset="0"/>
              </a:rPr>
              <a:t>br</a:t>
            </a:r>
            <a:r>
              <a:rPr lang="en-US" sz="6400" dirty="0" smtClean="0">
                <a:latin typeface="Times New Roman" pitchFamily="18" charset="0"/>
                <a:cs typeface="Times New Roman" pitchFamily="18" charset="0"/>
              </a:rPr>
              <a:t>&gt;"+e.id+" "+e.name+" "+</a:t>
            </a:r>
            <a:r>
              <a:rPr lang="en-US" sz="6400" dirty="0" err="1" smtClean="0">
                <a:latin typeface="Times New Roman" pitchFamily="18" charset="0"/>
                <a:cs typeface="Times New Roman" pitchFamily="18" charset="0"/>
              </a:rPr>
              <a:t>e.salary</a:t>
            </a:r>
            <a:r>
              <a:rPr lang="en-US" sz="6400" dirty="0" smtClean="0">
                <a:latin typeface="Times New Roman" pitchFamily="18" charset="0"/>
                <a:cs typeface="Times New Roman" pitchFamily="18" charset="0"/>
              </a:rPr>
              <a:t>);  </a:t>
            </a:r>
          </a:p>
          <a:p>
            <a:pPr>
              <a:buNone/>
            </a:pPr>
            <a:r>
              <a:rPr lang="en-US" sz="6400" dirty="0" smtClean="0">
                <a:latin typeface="Times New Roman" pitchFamily="18" charset="0"/>
                <a:cs typeface="Times New Roman" pitchFamily="18" charset="0"/>
              </a:rPr>
              <a:t>&lt;/script&gt;  </a:t>
            </a:r>
          </a:p>
          <a:p>
            <a:pPr>
              <a:buNone/>
            </a:pPr>
            <a:r>
              <a:rPr lang="en-US" sz="6400" dirty="0" smtClean="0">
                <a:latin typeface="Times New Roman" pitchFamily="18" charset="0"/>
                <a:cs typeface="Times New Roman" pitchFamily="18" charset="0"/>
              </a:rPr>
              <a:t>&lt;/body&gt;</a:t>
            </a:r>
          </a:p>
          <a:p>
            <a:pPr>
              <a:buNone/>
            </a:pPr>
            <a:r>
              <a:rPr lang="en-US" sz="6400" dirty="0" smtClean="0">
                <a:latin typeface="Times New Roman" pitchFamily="18" charset="0"/>
                <a:cs typeface="Times New Roman" pitchFamily="18" charset="0"/>
              </a:rPr>
              <a:t>&lt;/html</a:t>
            </a:r>
            <a:endParaRPr lang="en-US" sz="6400" b="1" dirty="0">
              <a:latin typeface="Times New Roman" pitchFamily="18" charset="0"/>
              <a:cs typeface="Times New Roman" pitchFamily="18"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fontScale="90000"/>
          </a:bodyPr>
          <a:lstStyle/>
          <a:p>
            <a:pPr algn="ctr"/>
            <a:r>
              <a:rPr lang="en-US" sz="2800" dirty="0" smtClean="0">
                <a:latin typeface="Times New Roman" pitchFamily="18" charset="0"/>
                <a:cs typeface="Times New Roman" pitchFamily="18" charset="0"/>
              </a:rPr>
              <a:t>JavaScript Array</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5105400"/>
          </a:xfrm>
        </p:spPr>
        <p:txBody>
          <a:bodyPr/>
          <a:lstStyle/>
          <a:p>
            <a:r>
              <a:rPr lang="en-US" sz="2000" b="1" dirty="0" smtClean="0">
                <a:latin typeface="Times New Roman" pitchFamily="18" charset="0"/>
                <a:cs typeface="Times New Roman" pitchFamily="18" charset="0"/>
              </a:rPr>
              <a:t>JavaScript array</a:t>
            </a:r>
            <a:r>
              <a:rPr lang="en-US" sz="2000" dirty="0" smtClean="0">
                <a:latin typeface="Times New Roman" pitchFamily="18" charset="0"/>
                <a:cs typeface="Times New Roman" pitchFamily="18" charset="0"/>
              </a:rPr>
              <a:t> is an object that represents a collection of similar type of elements.</a:t>
            </a:r>
          </a:p>
          <a:p>
            <a:r>
              <a:rPr lang="en-US" sz="2000" dirty="0" smtClean="0">
                <a:latin typeface="Times New Roman" pitchFamily="18" charset="0"/>
                <a:cs typeface="Times New Roman" pitchFamily="18" charset="0"/>
              </a:rPr>
              <a:t> An array is a special variable, which can hold more than one value at a time.</a:t>
            </a:r>
          </a:p>
          <a:p>
            <a:pPr>
              <a:buNone/>
            </a:pPr>
            <a:r>
              <a:rPr lang="en-US" sz="2000" dirty="0" smtClean="0">
                <a:latin typeface="Times New Roman" pitchFamily="18" charset="0"/>
                <a:cs typeface="Times New Roman" pitchFamily="18" charset="0"/>
              </a:rPr>
              <a:t>    There are 2 ways to construct array in JavaScript</a:t>
            </a:r>
          </a:p>
          <a:p>
            <a:r>
              <a:rPr lang="en-US" sz="2000" dirty="0" smtClean="0">
                <a:latin typeface="Times New Roman" pitchFamily="18" charset="0"/>
                <a:cs typeface="Times New Roman" pitchFamily="18" charset="0"/>
              </a:rPr>
              <a:t>By array literal</a:t>
            </a:r>
          </a:p>
          <a:p>
            <a:r>
              <a:rPr lang="en-US" sz="2000" dirty="0" smtClean="0">
                <a:latin typeface="Times New Roman" pitchFamily="18" charset="0"/>
                <a:cs typeface="Times New Roman" pitchFamily="18" charset="0"/>
              </a:rPr>
              <a:t>By creating instance of Array directly (using new keyword)</a:t>
            </a:r>
          </a:p>
          <a:p>
            <a:r>
              <a:rPr lang="en-US" sz="2000" b="1" dirty="0" smtClean="0"/>
              <a:t>1) JavaScript array literal:</a:t>
            </a:r>
          </a:p>
          <a:p>
            <a:pPr>
              <a:buNone/>
            </a:pPr>
            <a:r>
              <a:rPr lang="en-US" sz="2000" b="1" dirty="0" smtClean="0"/>
              <a:t>  Syntax: </a:t>
            </a:r>
            <a:r>
              <a:rPr lang="en-US" sz="2000" dirty="0" smtClean="0"/>
              <a:t>var </a:t>
            </a:r>
            <a:r>
              <a:rPr lang="en-US" sz="2000" dirty="0" err="1" smtClean="0"/>
              <a:t>arrayname</a:t>
            </a:r>
            <a:r>
              <a:rPr lang="en-US" sz="2000" dirty="0" smtClean="0"/>
              <a:t>=[value1,value2.....</a:t>
            </a:r>
            <a:r>
              <a:rPr lang="en-US" sz="2000" dirty="0" err="1" smtClean="0"/>
              <a:t>valueN</a:t>
            </a:r>
            <a:r>
              <a:rPr lang="en-US" sz="2000" dirty="0" smtClean="0"/>
              <a:t>];  </a:t>
            </a:r>
          </a:p>
          <a:p>
            <a:pPr>
              <a:buNone/>
            </a:pPr>
            <a:endParaRPr lang="en-US" sz="2000" b="1" dirty="0" smtClean="0"/>
          </a:p>
          <a:p>
            <a:pPr>
              <a:buNone/>
            </a:pPr>
            <a:r>
              <a:rPr lang="en-US" sz="2000" dirty="0" smtClean="0"/>
              <a:t>The values are contained inside [ ] and separated by , (comma).</a:t>
            </a:r>
            <a:endParaRPr lang="en-US" sz="2000" dirty="0" smtClean="0">
              <a:latin typeface="Times New Roman" pitchFamily="18" charset="0"/>
              <a:cs typeface="Times New Roman" pitchFamily="18" charset="0"/>
            </a:endParaRP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pPr algn="ctr"/>
            <a:r>
              <a:rPr lang="en-US" dirty="0" smtClean="0"/>
              <a:t>Simple Example</a:t>
            </a:r>
            <a:endParaRPr lang="en-US" dirty="0"/>
          </a:p>
        </p:txBody>
      </p:sp>
      <p:sp>
        <p:nvSpPr>
          <p:cNvPr id="3" name="Content Placeholder 2"/>
          <p:cNvSpPr>
            <a:spLocks noGrp="1"/>
          </p:cNvSpPr>
          <p:nvPr>
            <p:ph idx="1"/>
          </p:nvPr>
        </p:nvSpPr>
        <p:spPr>
          <a:xfrm>
            <a:off x="457200" y="1524000"/>
            <a:ext cx="8229600" cy="4800600"/>
          </a:xfrm>
        </p:spPr>
        <p:txBody>
          <a:bodyPr>
            <a:normAutofit/>
          </a:bodyPr>
          <a:lstStyle/>
          <a:p>
            <a:pPr marL="0" indent="0">
              <a:buNone/>
            </a:pPr>
            <a:r>
              <a:rPr lang="en-US" dirty="0"/>
              <a:t>&lt;html&gt;</a:t>
            </a:r>
          </a:p>
          <a:p>
            <a:pPr marL="0" indent="0">
              <a:buNone/>
            </a:pPr>
            <a:r>
              <a:rPr lang="en-US" dirty="0"/>
              <a:t>&lt;body&gt;</a:t>
            </a:r>
          </a:p>
          <a:p>
            <a:pPr marL="0" indent="0">
              <a:buNone/>
            </a:pPr>
            <a:r>
              <a:rPr lang="en-US" dirty="0"/>
              <a:t>&lt;h2&gt;Welcome to JavaScript&lt;/h2</a:t>
            </a:r>
            <a:r>
              <a:rPr lang="en-US" dirty="0" smtClean="0"/>
              <a:t>&gt;</a:t>
            </a:r>
          </a:p>
          <a:p>
            <a:pPr marL="0" indent="0">
              <a:buNone/>
            </a:pPr>
            <a:r>
              <a:rPr lang="en-US" dirty="0" smtClean="0"/>
              <a:t>&lt;</a:t>
            </a:r>
            <a:r>
              <a:rPr lang="en-US" dirty="0"/>
              <a:t>script&gt;</a:t>
            </a:r>
          </a:p>
          <a:p>
            <a:pPr marL="0" indent="0">
              <a:buNone/>
            </a:pPr>
            <a:r>
              <a:rPr lang="en-US" dirty="0"/>
              <a:t>document.write("Hello </a:t>
            </a:r>
            <a:r>
              <a:rPr lang="en-US" dirty="0" smtClean="0"/>
              <a:t>World");</a:t>
            </a:r>
            <a:endParaRPr lang="en-US" dirty="0"/>
          </a:p>
          <a:p>
            <a:pPr marL="0" indent="0">
              <a:buNone/>
            </a:pPr>
            <a:r>
              <a:rPr lang="en-US" dirty="0"/>
              <a:t>&lt;/script&gt;</a:t>
            </a:r>
          </a:p>
          <a:p>
            <a:pPr marL="0" indent="0">
              <a:buNone/>
            </a:pPr>
            <a:r>
              <a:rPr lang="en-US" dirty="0"/>
              <a:t>&lt;/body&gt;</a:t>
            </a:r>
          </a:p>
          <a:p>
            <a:pPr marL="0" indent="0">
              <a:buNone/>
            </a:pPr>
            <a:r>
              <a:rPr lang="en-US" dirty="0"/>
              <a:t>&lt;/html</a:t>
            </a:r>
            <a:r>
              <a:rPr lang="en-US" dirty="0" smtClean="0"/>
              <a:t>&gt;</a:t>
            </a:r>
          </a:p>
          <a:p>
            <a:pPr marL="0" indent="0">
              <a:buNone/>
            </a:pPr>
            <a:r>
              <a:rPr lang="en-US" b="1" dirty="0" smtClean="0"/>
              <a:t>Output:</a:t>
            </a:r>
            <a:r>
              <a:rPr lang="en-US" b="1" dirty="0"/>
              <a:t>Welcome to JavaScript</a:t>
            </a:r>
          </a:p>
          <a:p>
            <a:pPr marL="0" indent="0">
              <a:buNone/>
            </a:pPr>
            <a:r>
              <a:rPr lang="en-US" b="1" dirty="0" smtClean="0"/>
              <a:t>Hello World</a:t>
            </a:r>
            <a:endParaRPr lang="en-US" b="1" dirty="0"/>
          </a:p>
          <a:p>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lstStyle/>
          <a:p>
            <a:pPr algn="ctr"/>
            <a:r>
              <a:rPr lang="en-US" sz="2800" dirty="0" smtClean="0">
                <a:latin typeface="Times New Roman" pitchFamily="18" charset="0"/>
                <a:cs typeface="Times New Roman" pitchFamily="18" charset="0"/>
              </a:rPr>
              <a:t>Sample code</a:t>
            </a:r>
            <a:endParaRPr lang="en-US" dirty="0"/>
          </a:p>
        </p:txBody>
      </p:sp>
      <p:sp>
        <p:nvSpPr>
          <p:cNvPr id="3" name="Content Placeholder 2"/>
          <p:cNvSpPr>
            <a:spLocks noGrp="1"/>
          </p:cNvSpPr>
          <p:nvPr>
            <p:ph idx="1"/>
          </p:nvPr>
        </p:nvSpPr>
        <p:spPr>
          <a:xfrm>
            <a:off x="457200" y="1524000"/>
            <a:ext cx="8229600" cy="4800600"/>
          </a:xfrm>
        </p:spPr>
        <p:txBody>
          <a:bodyPr>
            <a:normAutofit lnSpcReduction="10000"/>
          </a:bodyPr>
          <a:lstStyle/>
          <a:p>
            <a:pPr>
              <a:buNone/>
            </a:pPr>
            <a:r>
              <a:rPr lang="en-US" sz="2000" dirty="0" smtClean="0"/>
              <a:t>&lt;!DOCTYPE html&gt;</a:t>
            </a:r>
          </a:p>
          <a:p>
            <a:pPr>
              <a:buNone/>
            </a:pPr>
            <a:r>
              <a:rPr lang="en-US" sz="2000" dirty="0" smtClean="0"/>
              <a:t>&lt;html&gt;</a:t>
            </a:r>
          </a:p>
          <a:p>
            <a:pPr>
              <a:buNone/>
            </a:pPr>
            <a:r>
              <a:rPr lang="en-US" sz="2000" dirty="0" smtClean="0"/>
              <a:t>&lt;body&gt;</a:t>
            </a:r>
          </a:p>
          <a:p>
            <a:pPr>
              <a:buNone/>
            </a:pPr>
            <a:r>
              <a:rPr lang="en-US" sz="2000" dirty="0" smtClean="0"/>
              <a:t>&lt;h2&gt;JavaScript Arrays&lt;/h2&gt;</a:t>
            </a:r>
          </a:p>
          <a:p>
            <a:pPr>
              <a:buNone/>
            </a:pPr>
            <a:r>
              <a:rPr lang="en-US" sz="2000" dirty="0" smtClean="0"/>
              <a:t>&lt;p id="demo"&gt;&lt;/p&gt;</a:t>
            </a:r>
          </a:p>
          <a:p>
            <a:pPr>
              <a:buNone/>
            </a:pPr>
            <a:r>
              <a:rPr lang="en-US" sz="2000" dirty="0" smtClean="0"/>
              <a:t>&lt;script&gt;</a:t>
            </a:r>
          </a:p>
          <a:p>
            <a:pPr>
              <a:buNone/>
            </a:pPr>
            <a:r>
              <a:rPr lang="en-US" sz="2000" dirty="0" smtClean="0"/>
              <a:t>var cars = ["Saab", "Volvo", "BMW"];</a:t>
            </a:r>
          </a:p>
          <a:p>
            <a:pPr>
              <a:buNone/>
            </a:pPr>
            <a:r>
              <a:rPr lang="en-US" sz="2000" dirty="0" err="1" smtClean="0"/>
              <a:t>document.getElementById</a:t>
            </a:r>
            <a:r>
              <a:rPr lang="en-US" sz="2000" dirty="0" smtClean="0"/>
              <a:t>("demo").</a:t>
            </a:r>
            <a:r>
              <a:rPr lang="en-US" sz="2000" dirty="0" err="1" smtClean="0"/>
              <a:t>innerHTML</a:t>
            </a:r>
            <a:r>
              <a:rPr lang="en-US" sz="2000" dirty="0" smtClean="0"/>
              <a:t> = cars;</a:t>
            </a:r>
          </a:p>
          <a:p>
            <a:pPr>
              <a:buNone/>
            </a:pPr>
            <a:r>
              <a:rPr lang="en-US" sz="2000" dirty="0" smtClean="0"/>
              <a:t>&lt;/script&gt;</a:t>
            </a:r>
          </a:p>
          <a:p>
            <a:pPr>
              <a:buNone/>
            </a:pPr>
            <a:r>
              <a:rPr lang="en-US" sz="2000" dirty="0" smtClean="0"/>
              <a:t>&lt;/body&gt;</a:t>
            </a:r>
          </a:p>
          <a:p>
            <a:pPr>
              <a:buNone/>
            </a:pPr>
            <a:r>
              <a:rPr lang="en-US" sz="2000" dirty="0" smtClean="0"/>
              <a:t>&lt;/html&gt;</a:t>
            </a:r>
          </a:p>
          <a:p>
            <a:pPr>
              <a:buNone/>
            </a:pPr>
            <a:r>
              <a:rPr lang="en-US" sz="2000" b="1" dirty="0" smtClean="0"/>
              <a:t>Output:</a:t>
            </a:r>
          </a:p>
          <a:p>
            <a:pPr>
              <a:buNone/>
            </a:pPr>
            <a:r>
              <a:rPr lang="en-US" sz="2000" dirty="0" smtClean="0"/>
              <a:t>JavaScript Arrays</a:t>
            </a:r>
          </a:p>
          <a:p>
            <a:pPr>
              <a:buNone/>
            </a:pPr>
            <a:r>
              <a:rPr lang="en-US" sz="2000" dirty="0" err="1" smtClean="0"/>
              <a:t>Saab,Volvo,BMW</a:t>
            </a:r>
            <a:endParaRPr lang="en-US" sz="2000" dirty="0" smtClean="0"/>
          </a:p>
          <a:p>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pPr algn="ctr"/>
            <a:r>
              <a:rPr lang="en-US" sz="3100" dirty="0" smtClean="0">
                <a:latin typeface="Times New Roman" pitchFamily="18" charset="0"/>
                <a:cs typeface="Times New Roman" pitchFamily="18" charset="0"/>
              </a:rPr>
              <a:t>2) JavaScript Array directly (new keyword</a:t>
            </a:r>
            <a:r>
              <a:rPr lang="en-US" dirty="0" smtClean="0"/>
              <a:t>)</a:t>
            </a:r>
            <a:br>
              <a:rPr lang="en-US" dirty="0" smtClean="0"/>
            </a:br>
            <a:endParaRPr lang="en-US" dirty="0"/>
          </a:p>
        </p:txBody>
      </p:sp>
      <p:sp>
        <p:nvSpPr>
          <p:cNvPr id="3" name="Content Placeholder 2"/>
          <p:cNvSpPr>
            <a:spLocks noGrp="1"/>
          </p:cNvSpPr>
          <p:nvPr>
            <p:ph idx="1"/>
          </p:nvPr>
        </p:nvSpPr>
        <p:spPr>
          <a:xfrm>
            <a:off x="457200" y="762000"/>
            <a:ext cx="8229600" cy="5562600"/>
          </a:xfrm>
        </p:spPr>
        <p:txBody>
          <a:bodyPr>
            <a:noAutofit/>
          </a:bodyPr>
          <a:lstStyle/>
          <a:p>
            <a:pPr>
              <a:buNone/>
            </a:pPr>
            <a:endParaRPr lang="en-US" sz="1800" b="1" dirty="0" smtClean="0">
              <a:latin typeface="Times New Roman" pitchFamily="18" charset="0"/>
              <a:cs typeface="Times New Roman" pitchFamily="18" charset="0"/>
            </a:endParaRPr>
          </a:p>
          <a:p>
            <a:pPr>
              <a:buNone/>
            </a:pPr>
            <a:r>
              <a:rPr lang="en-US" sz="1800" b="1" dirty="0" smtClean="0">
                <a:latin typeface="Times New Roman" pitchFamily="18" charset="0"/>
                <a:cs typeface="Times New Roman" pitchFamily="18" charset="0"/>
              </a:rPr>
              <a:t>syntax : </a:t>
            </a:r>
            <a:r>
              <a:rPr lang="en-US" sz="1800" dirty="0" smtClean="0">
                <a:latin typeface="Times New Roman" pitchFamily="18" charset="0"/>
                <a:cs typeface="Times New Roman" pitchFamily="18" charset="0"/>
              </a:rPr>
              <a:t>var </a:t>
            </a:r>
            <a:r>
              <a:rPr lang="en-US" sz="1800" dirty="0" err="1" smtClean="0">
                <a:latin typeface="Times New Roman" pitchFamily="18" charset="0"/>
                <a:cs typeface="Times New Roman" pitchFamily="18" charset="0"/>
              </a:rPr>
              <a:t>arrayname</a:t>
            </a:r>
            <a:r>
              <a:rPr lang="en-US" sz="1800" dirty="0" smtClean="0">
                <a:latin typeface="Times New Roman" pitchFamily="18" charset="0"/>
                <a:cs typeface="Times New Roman" pitchFamily="18" charset="0"/>
              </a:rPr>
              <a:t>=new Array();  </a:t>
            </a:r>
          </a:p>
          <a:p>
            <a:pPr>
              <a:buNone/>
            </a:pPr>
            <a:r>
              <a:rPr lang="en-US" sz="1800" dirty="0" smtClean="0">
                <a:latin typeface="Times New Roman" pitchFamily="18" charset="0"/>
                <a:cs typeface="Times New Roman" pitchFamily="18" charset="0"/>
              </a:rPr>
              <a:t>Here, </a:t>
            </a:r>
            <a:r>
              <a:rPr lang="en-US" sz="1800" b="1" dirty="0" smtClean="0">
                <a:latin typeface="Times New Roman" pitchFamily="18" charset="0"/>
                <a:cs typeface="Times New Roman" pitchFamily="18" charset="0"/>
              </a:rPr>
              <a:t>new keyword</a:t>
            </a:r>
            <a:r>
              <a:rPr lang="en-US" sz="1800" dirty="0" smtClean="0">
                <a:latin typeface="Times New Roman" pitchFamily="18" charset="0"/>
                <a:cs typeface="Times New Roman" pitchFamily="18" charset="0"/>
              </a:rPr>
              <a:t> is used to create instance of array.</a:t>
            </a:r>
            <a:endParaRPr lang="en-US" sz="1800" b="1" dirty="0" smtClean="0">
              <a:latin typeface="Times New Roman" pitchFamily="18" charset="0"/>
              <a:cs typeface="Times New Roman" pitchFamily="18" charset="0"/>
            </a:endParaRPr>
          </a:p>
          <a:p>
            <a:pPr>
              <a:buNone/>
            </a:pPr>
            <a:endParaRPr lang="en-US" sz="1600" b="1" dirty="0" smtClean="0">
              <a:latin typeface="Times New Roman" pitchFamily="18" charset="0"/>
              <a:cs typeface="Times New Roman" pitchFamily="18" charset="0"/>
            </a:endParaRPr>
          </a:p>
          <a:p>
            <a:pPr>
              <a:buNone/>
            </a:pPr>
            <a:r>
              <a:rPr lang="en-US" sz="1600" b="1" dirty="0" smtClean="0">
                <a:latin typeface="Times New Roman" pitchFamily="18" charset="0"/>
                <a:cs typeface="Times New Roman" pitchFamily="18" charset="0"/>
              </a:rPr>
              <a:t>Example:</a:t>
            </a:r>
          </a:p>
          <a:p>
            <a:pPr>
              <a:buNone/>
            </a:pPr>
            <a:r>
              <a:rPr lang="en-US" sz="1600" dirty="0" smtClean="0">
                <a:latin typeface="Times New Roman" pitchFamily="18" charset="0"/>
                <a:cs typeface="Times New Roman" pitchFamily="18" charset="0"/>
              </a:rPr>
              <a:t>&lt;!DOCTYPE html&gt;</a:t>
            </a:r>
          </a:p>
          <a:p>
            <a:pPr>
              <a:buNone/>
            </a:pPr>
            <a:r>
              <a:rPr lang="en-US" sz="1600" dirty="0" smtClean="0">
                <a:latin typeface="Times New Roman" pitchFamily="18" charset="0"/>
                <a:cs typeface="Times New Roman" pitchFamily="18" charset="0"/>
              </a:rPr>
              <a:t>&lt;html&gt;</a:t>
            </a:r>
          </a:p>
          <a:p>
            <a:pPr>
              <a:buNone/>
            </a:pPr>
            <a:r>
              <a:rPr lang="en-US" sz="1600" dirty="0" smtClean="0">
                <a:latin typeface="Times New Roman" pitchFamily="18" charset="0"/>
                <a:cs typeface="Times New Roman" pitchFamily="18" charset="0"/>
              </a:rPr>
              <a:t>&lt;body&gt;</a:t>
            </a:r>
          </a:p>
          <a:p>
            <a:pPr>
              <a:buNone/>
            </a:pPr>
            <a:r>
              <a:rPr lang="en-US" sz="1600" dirty="0" smtClean="0">
                <a:latin typeface="Times New Roman" pitchFamily="18" charset="0"/>
                <a:cs typeface="Times New Roman" pitchFamily="18" charset="0"/>
              </a:rPr>
              <a:t>&lt;h2&gt;JavaScript Arrays&lt;/h2&gt;</a:t>
            </a:r>
          </a:p>
          <a:p>
            <a:pPr>
              <a:buNone/>
            </a:pPr>
            <a:r>
              <a:rPr lang="en-US" sz="1600" dirty="0" smtClean="0">
                <a:latin typeface="Times New Roman" pitchFamily="18" charset="0"/>
                <a:cs typeface="Times New Roman" pitchFamily="18" charset="0"/>
              </a:rPr>
              <a:t>&lt;p id="demo"&gt;&lt;/p&gt;</a:t>
            </a:r>
          </a:p>
          <a:p>
            <a:pPr>
              <a:buNone/>
            </a:pPr>
            <a:r>
              <a:rPr lang="en-US" sz="1600" dirty="0" smtClean="0">
                <a:latin typeface="Times New Roman" pitchFamily="18" charset="0"/>
                <a:cs typeface="Times New Roman" pitchFamily="18" charset="0"/>
              </a:rPr>
              <a:t>&lt;script&gt;</a:t>
            </a:r>
          </a:p>
          <a:p>
            <a:pPr>
              <a:buNone/>
            </a:pPr>
            <a:r>
              <a:rPr lang="en-US" sz="1600" dirty="0" smtClean="0">
                <a:latin typeface="Times New Roman" pitchFamily="18" charset="0"/>
                <a:cs typeface="Times New Roman" pitchFamily="18" charset="0"/>
              </a:rPr>
              <a:t>var cars = new Array("Saab", "Volvo", "BMW");</a:t>
            </a:r>
          </a:p>
          <a:p>
            <a:pPr>
              <a:buNone/>
            </a:pPr>
            <a:r>
              <a:rPr lang="en-US" sz="1600" dirty="0" err="1" smtClean="0">
                <a:latin typeface="Times New Roman" pitchFamily="18" charset="0"/>
                <a:cs typeface="Times New Roman" pitchFamily="18" charset="0"/>
              </a:rPr>
              <a:t>document.getElementById</a:t>
            </a:r>
            <a:r>
              <a:rPr lang="en-US" sz="1600" dirty="0" smtClean="0">
                <a:latin typeface="Times New Roman" pitchFamily="18" charset="0"/>
                <a:cs typeface="Times New Roman" pitchFamily="18" charset="0"/>
              </a:rPr>
              <a:t>("demo").</a:t>
            </a:r>
            <a:r>
              <a:rPr lang="en-US" sz="1600" dirty="0" err="1" smtClean="0">
                <a:latin typeface="Times New Roman" pitchFamily="18" charset="0"/>
                <a:cs typeface="Times New Roman" pitchFamily="18" charset="0"/>
              </a:rPr>
              <a:t>innerHTML</a:t>
            </a:r>
            <a:r>
              <a:rPr lang="en-US" sz="1600" dirty="0" smtClean="0">
                <a:latin typeface="Times New Roman" pitchFamily="18" charset="0"/>
                <a:cs typeface="Times New Roman" pitchFamily="18" charset="0"/>
              </a:rPr>
              <a:t> = cars;</a:t>
            </a:r>
          </a:p>
          <a:p>
            <a:pPr>
              <a:buNone/>
            </a:pPr>
            <a:r>
              <a:rPr lang="en-US" sz="1600" dirty="0" smtClean="0">
                <a:latin typeface="Times New Roman" pitchFamily="18" charset="0"/>
                <a:cs typeface="Times New Roman" pitchFamily="18" charset="0"/>
              </a:rPr>
              <a:t>&lt;/script&gt;</a:t>
            </a:r>
          </a:p>
          <a:p>
            <a:pPr>
              <a:buNone/>
            </a:pPr>
            <a:r>
              <a:rPr lang="en-US" sz="1600" dirty="0" smtClean="0">
                <a:latin typeface="Times New Roman" pitchFamily="18" charset="0"/>
                <a:cs typeface="Times New Roman" pitchFamily="18" charset="0"/>
              </a:rPr>
              <a:t>&lt;/body&gt;</a:t>
            </a:r>
          </a:p>
          <a:p>
            <a:pPr>
              <a:buNone/>
            </a:pPr>
            <a:r>
              <a:rPr lang="en-US" sz="1600" dirty="0" smtClean="0">
                <a:latin typeface="Times New Roman" pitchFamily="18" charset="0"/>
                <a:cs typeface="Times New Roman" pitchFamily="18" charset="0"/>
              </a:rPr>
              <a:t>&lt;/html&gt;</a:t>
            </a:r>
          </a:p>
          <a:p>
            <a:pPr>
              <a:buNone/>
            </a:pPr>
            <a:r>
              <a:rPr lang="en-US" sz="1600" b="1" dirty="0" smtClean="0">
                <a:latin typeface="Times New Roman" pitchFamily="18" charset="0"/>
                <a:cs typeface="Times New Roman" pitchFamily="18" charset="0"/>
              </a:rPr>
              <a:t>  Output: </a:t>
            </a:r>
            <a:r>
              <a:rPr lang="en-US" sz="1600" b="1" dirty="0" smtClean="0"/>
              <a:t>JavaScript Arrays</a:t>
            </a:r>
          </a:p>
          <a:p>
            <a:pPr>
              <a:buNone/>
            </a:pPr>
            <a:r>
              <a:rPr lang="en-US" sz="1600" dirty="0" smtClean="0"/>
              <a:t>   </a:t>
            </a:r>
            <a:r>
              <a:rPr lang="en-US" sz="1600" dirty="0" err="1" smtClean="0"/>
              <a:t>Saab,Volvo,BMW</a:t>
            </a:r>
            <a:endParaRPr lang="en-US" sz="1600" dirty="0" smtClean="0"/>
          </a:p>
          <a:p>
            <a:pPr>
              <a:buNone/>
            </a:pPr>
            <a:endParaRPr lang="en-US" sz="1600" b="1" dirty="0" smtClean="0">
              <a:latin typeface="Times New Roman" pitchFamily="18" charset="0"/>
              <a:cs typeface="Times New Roman" pitchFamily="18" charset="0"/>
            </a:endParaRPr>
          </a:p>
          <a:p>
            <a:pPr>
              <a:buNone/>
            </a:pPr>
            <a:endParaRPr lang="en-US" sz="1600" b="1"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latin typeface="Times New Roman" pitchFamily="18" charset="0"/>
                <a:cs typeface="Times New Roman" pitchFamily="18" charset="0"/>
              </a:rPr>
              <a:t>Access the Elements of an Array</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724400"/>
          </a:xfrm>
        </p:spPr>
        <p:txBody>
          <a:bodyPr>
            <a:normAutofit fontScale="70000" lnSpcReduction="20000"/>
          </a:bodyPr>
          <a:lstStyle/>
          <a:p>
            <a:r>
              <a:rPr lang="en-US" sz="2000" dirty="0" smtClean="0">
                <a:latin typeface="Times New Roman" pitchFamily="18" charset="0"/>
                <a:cs typeface="Times New Roman" pitchFamily="18" charset="0"/>
              </a:rPr>
              <a:t>We  access an array element by referring to the </a:t>
            </a:r>
            <a:r>
              <a:rPr lang="en-US" sz="2000" b="1" dirty="0" smtClean="0">
                <a:latin typeface="Times New Roman" pitchFamily="18" charset="0"/>
                <a:cs typeface="Times New Roman" pitchFamily="18" charset="0"/>
              </a:rPr>
              <a:t>index number</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var name = cars[0];</a:t>
            </a:r>
          </a:p>
          <a:p>
            <a:pPr>
              <a:buNone/>
            </a:pPr>
            <a:r>
              <a:rPr lang="en-US" sz="2000" b="1" dirty="0" smtClean="0">
                <a:latin typeface="Times New Roman" pitchFamily="18" charset="0"/>
                <a:cs typeface="Times New Roman" pitchFamily="18" charset="0"/>
              </a:rPr>
              <a:t>   Example:</a:t>
            </a:r>
          </a:p>
          <a:p>
            <a:pPr>
              <a:buNone/>
            </a:pPr>
            <a:endParaRPr lang="en-US" sz="2000" b="1"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&lt;!DOCTYPE html&gt;</a:t>
            </a:r>
          </a:p>
          <a:p>
            <a:pPr>
              <a:buNone/>
            </a:pPr>
            <a:r>
              <a:rPr lang="en-US" sz="2000" dirty="0" smtClean="0">
                <a:latin typeface="Times New Roman" pitchFamily="18" charset="0"/>
                <a:cs typeface="Times New Roman" pitchFamily="18" charset="0"/>
              </a:rPr>
              <a:t>&lt;html&gt;</a:t>
            </a:r>
          </a:p>
          <a:p>
            <a:pPr>
              <a:buNone/>
            </a:pPr>
            <a:r>
              <a:rPr lang="en-US" sz="2000" dirty="0" smtClean="0">
                <a:latin typeface="Times New Roman" pitchFamily="18" charset="0"/>
                <a:cs typeface="Times New Roman" pitchFamily="18" charset="0"/>
              </a:rPr>
              <a:t>&lt;body&gt;</a:t>
            </a: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&lt;h2&gt;JavaScript Arrays&lt;/h2&gt;</a:t>
            </a: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&lt;p&gt;JavaScript array elements are accessed using numeric indexes (starting from 0).&lt;/p&gt;</a:t>
            </a: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&lt;p id="demo"&gt;&lt;/p&gt;</a:t>
            </a: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&lt;script&gt;</a:t>
            </a:r>
          </a:p>
          <a:p>
            <a:pPr>
              <a:buNone/>
            </a:pPr>
            <a:r>
              <a:rPr lang="en-US" sz="2000" dirty="0" smtClean="0">
                <a:latin typeface="Times New Roman" pitchFamily="18" charset="0"/>
                <a:cs typeface="Times New Roman" pitchFamily="18" charset="0"/>
              </a:rPr>
              <a:t>var cars = ["Saab", "Volvo", "BMW"];</a:t>
            </a:r>
          </a:p>
          <a:p>
            <a:pPr>
              <a:buNone/>
            </a:pPr>
            <a:r>
              <a:rPr lang="en-US" sz="2000" dirty="0" err="1" smtClean="0">
                <a:latin typeface="Times New Roman" pitchFamily="18" charset="0"/>
                <a:cs typeface="Times New Roman" pitchFamily="18" charset="0"/>
              </a:rPr>
              <a:t>document.getElementById</a:t>
            </a:r>
            <a:r>
              <a:rPr lang="en-US" sz="2000" dirty="0" smtClean="0">
                <a:latin typeface="Times New Roman" pitchFamily="18" charset="0"/>
                <a:cs typeface="Times New Roman" pitchFamily="18" charset="0"/>
              </a:rPr>
              <a:t>("demo").</a:t>
            </a:r>
            <a:r>
              <a:rPr lang="en-US" sz="2000" dirty="0" err="1" smtClean="0">
                <a:latin typeface="Times New Roman" pitchFamily="18" charset="0"/>
                <a:cs typeface="Times New Roman" pitchFamily="18" charset="0"/>
              </a:rPr>
              <a:t>innerHTML</a:t>
            </a:r>
            <a:r>
              <a:rPr lang="en-US" sz="2000" dirty="0" smtClean="0">
                <a:latin typeface="Times New Roman" pitchFamily="18" charset="0"/>
                <a:cs typeface="Times New Roman" pitchFamily="18" charset="0"/>
              </a:rPr>
              <a:t> = cars[0];</a:t>
            </a:r>
          </a:p>
          <a:p>
            <a:pPr>
              <a:buNone/>
            </a:pPr>
            <a:r>
              <a:rPr lang="en-US" sz="2000" dirty="0" smtClean="0">
                <a:latin typeface="Times New Roman" pitchFamily="18" charset="0"/>
                <a:cs typeface="Times New Roman" pitchFamily="18" charset="0"/>
              </a:rPr>
              <a:t>&lt;/script&gt;</a:t>
            </a: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&lt;/body&gt;</a:t>
            </a:r>
          </a:p>
          <a:p>
            <a:pPr>
              <a:buNone/>
            </a:pPr>
            <a:r>
              <a:rPr lang="en-US" sz="2000" dirty="0" smtClean="0">
                <a:latin typeface="Times New Roman" pitchFamily="18" charset="0"/>
                <a:cs typeface="Times New Roman" pitchFamily="18" charset="0"/>
              </a:rPr>
              <a:t>&lt;/html&gt;</a:t>
            </a:r>
          </a:p>
          <a:p>
            <a:pPr>
              <a:buNone/>
            </a:pPr>
            <a:endParaRPr lang="en-US" sz="2000" dirty="0">
              <a:latin typeface="Times New Roman" pitchFamily="18" charset="0"/>
              <a:cs typeface="Times New Roman" pitchFamily="18"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fontScale="90000"/>
          </a:bodyPr>
          <a:lstStyle/>
          <a:p>
            <a:pPr algn="ctr"/>
            <a:r>
              <a:rPr lang="en-US" sz="2800" dirty="0" smtClean="0">
                <a:latin typeface="Times New Roman" pitchFamily="18" charset="0"/>
                <a:cs typeface="Times New Roman" pitchFamily="18" charset="0"/>
              </a:rPr>
              <a:t>Changing an Array Element</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5105400"/>
          </a:xfrm>
        </p:spPr>
        <p:txBody>
          <a:bodyPr>
            <a:normAutofit fontScale="47500" lnSpcReduction="20000"/>
          </a:bodyPr>
          <a:lstStyle/>
          <a:p>
            <a:r>
              <a:rPr lang="en-US" sz="3400" dirty="0" smtClean="0"/>
              <a:t>This statement changes the value of the first element in cars:</a:t>
            </a:r>
          </a:p>
          <a:p>
            <a:pPr>
              <a:buNone/>
            </a:pPr>
            <a:r>
              <a:rPr lang="en-US" sz="3400" dirty="0" smtClean="0"/>
              <a:t>    cars[0] = "Opel";</a:t>
            </a:r>
          </a:p>
          <a:p>
            <a:pPr>
              <a:buNone/>
            </a:pPr>
            <a:endParaRPr lang="en-US" dirty="0" smtClean="0"/>
          </a:p>
          <a:p>
            <a:pPr>
              <a:buNone/>
            </a:pPr>
            <a:r>
              <a:rPr lang="en-US" sz="3200" dirty="0" smtClean="0">
                <a:latin typeface="Times New Roman" pitchFamily="18" charset="0"/>
                <a:cs typeface="Times New Roman" pitchFamily="18" charset="0"/>
              </a:rPr>
              <a:t>&lt;!DOCTYPE html&gt;</a:t>
            </a:r>
          </a:p>
          <a:p>
            <a:pPr>
              <a:buNone/>
            </a:pPr>
            <a:r>
              <a:rPr lang="en-US" sz="3200" dirty="0" smtClean="0">
                <a:latin typeface="Times New Roman" pitchFamily="18" charset="0"/>
                <a:cs typeface="Times New Roman" pitchFamily="18" charset="0"/>
              </a:rPr>
              <a:t>&lt;html&gt;</a:t>
            </a:r>
          </a:p>
          <a:p>
            <a:pPr>
              <a:buNone/>
            </a:pPr>
            <a:r>
              <a:rPr lang="en-US" sz="3200" dirty="0" smtClean="0">
                <a:latin typeface="Times New Roman" pitchFamily="18" charset="0"/>
                <a:cs typeface="Times New Roman" pitchFamily="18" charset="0"/>
              </a:rPr>
              <a:t>&lt;body&gt;</a:t>
            </a:r>
          </a:p>
          <a:p>
            <a:pPr>
              <a:buNone/>
            </a:pPr>
            <a:endParaRPr lang="en-US" sz="3200" dirty="0" smtClean="0">
              <a:latin typeface="Times New Roman" pitchFamily="18" charset="0"/>
              <a:cs typeface="Times New Roman" pitchFamily="18" charset="0"/>
            </a:endParaRPr>
          </a:p>
          <a:p>
            <a:pPr>
              <a:buNone/>
            </a:pPr>
            <a:r>
              <a:rPr lang="en-US" sz="3200" dirty="0" smtClean="0">
                <a:latin typeface="Times New Roman" pitchFamily="18" charset="0"/>
                <a:cs typeface="Times New Roman" pitchFamily="18" charset="0"/>
              </a:rPr>
              <a:t>&lt;h2&gt;JavaScript Arrays&lt;/h2&gt;</a:t>
            </a:r>
          </a:p>
          <a:p>
            <a:pPr>
              <a:buNone/>
            </a:pPr>
            <a:endParaRPr lang="en-US" sz="3200" dirty="0" smtClean="0">
              <a:latin typeface="Times New Roman" pitchFamily="18" charset="0"/>
              <a:cs typeface="Times New Roman" pitchFamily="18" charset="0"/>
            </a:endParaRPr>
          </a:p>
          <a:p>
            <a:pPr>
              <a:buNone/>
            </a:pPr>
            <a:r>
              <a:rPr lang="en-US" sz="3200" dirty="0" smtClean="0">
                <a:latin typeface="Times New Roman" pitchFamily="18" charset="0"/>
                <a:cs typeface="Times New Roman" pitchFamily="18" charset="0"/>
              </a:rPr>
              <a:t>&lt;p&gt;JavaScript array elements are accessed using numeric indexes (starting from 0).&lt;/p&gt;</a:t>
            </a:r>
          </a:p>
          <a:p>
            <a:pPr>
              <a:buNone/>
            </a:pPr>
            <a:endParaRPr lang="en-US" sz="3200" dirty="0" smtClean="0">
              <a:latin typeface="Times New Roman" pitchFamily="18" charset="0"/>
              <a:cs typeface="Times New Roman" pitchFamily="18" charset="0"/>
            </a:endParaRPr>
          </a:p>
          <a:p>
            <a:pPr>
              <a:buNone/>
            </a:pPr>
            <a:r>
              <a:rPr lang="en-US" sz="3200" dirty="0" smtClean="0">
                <a:latin typeface="Times New Roman" pitchFamily="18" charset="0"/>
                <a:cs typeface="Times New Roman" pitchFamily="18" charset="0"/>
              </a:rPr>
              <a:t>&lt;p id="demo"&gt;&lt;/p&gt;</a:t>
            </a:r>
          </a:p>
          <a:p>
            <a:pPr>
              <a:buNone/>
            </a:pPr>
            <a:endParaRPr lang="en-US" sz="3200" dirty="0" smtClean="0">
              <a:latin typeface="Times New Roman" pitchFamily="18" charset="0"/>
              <a:cs typeface="Times New Roman" pitchFamily="18" charset="0"/>
            </a:endParaRPr>
          </a:p>
          <a:p>
            <a:pPr>
              <a:buNone/>
            </a:pPr>
            <a:r>
              <a:rPr lang="en-US" sz="3200" dirty="0" smtClean="0">
                <a:latin typeface="Times New Roman" pitchFamily="18" charset="0"/>
                <a:cs typeface="Times New Roman" pitchFamily="18" charset="0"/>
              </a:rPr>
              <a:t>&lt;script&gt;</a:t>
            </a:r>
          </a:p>
          <a:p>
            <a:pPr>
              <a:buNone/>
            </a:pPr>
            <a:r>
              <a:rPr lang="en-US" sz="3200" dirty="0" smtClean="0">
                <a:latin typeface="Times New Roman" pitchFamily="18" charset="0"/>
                <a:cs typeface="Times New Roman" pitchFamily="18" charset="0"/>
              </a:rPr>
              <a:t>var cars = ["Saab", "Volvo", "BMW"];</a:t>
            </a:r>
          </a:p>
          <a:p>
            <a:pPr>
              <a:buNone/>
            </a:pPr>
            <a:r>
              <a:rPr lang="en-US" sz="3200" dirty="0" smtClean="0">
                <a:latin typeface="Times New Roman" pitchFamily="18" charset="0"/>
                <a:cs typeface="Times New Roman" pitchFamily="18" charset="0"/>
              </a:rPr>
              <a:t>cars[0] = "Opel";</a:t>
            </a:r>
          </a:p>
          <a:p>
            <a:pPr>
              <a:buNone/>
            </a:pPr>
            <a:r>
              <a:rPr lang="en-US" sz="3200" dirty="0" err="1" smtClean="0">
                <a:latin typeface="Times New Roman" pitchFamily="18" charset="0"/>
                <a:cs typeface="Times New Roman" pitchFamily="18" charset="0"/>
              </a:rPr>
              <a:t>document.getElementById</a:t>
            </a:r>
            <a:r>
              <a:rPr lang="en-US" sz="3200" dirty="0" smtClean="0">
                <a:latin typeface="Times New Roman" pitchFamily="18" charset="0"/>
                <a:cs typeface="Times New Roman" pitchFamily="18" charset="0"/>
              </a:rPr>
              <a:t>("demo").</a:t>
            </a:r>
            <a:r>
              <a:rPr lang="en-US" sz="3200" dirty="0" err="1" smtClean="0">
                <a:latin typeface="Times New Roman" pitchFamily="18" charset="0"/>
                <a:cs typeface="Times New Roman" pitchFamily="18" charset="0"/>
              </a:rPr>
              <a:t>innerHTML</a:t>
            </a:r>
            <a:r>
              <a:rPr lang="en-US" sz="3200" dirty="0" smtClean="0">
                <a:latin typeface="Times New Roman" pitchFamily="18" charset="0"/>
                <a:cs typeface="Times New Roman" pitchFamily="18" charset="0"/>
              </a:rPr>
              <a:t> = cars;</a:t>
            </a:r>
          </a:p>
          <a:p>
            <a:pPr>
              <a:buNone/>
            </a:pPr>
            <a:r>
              <a:rPr lang="en-US" sz="3200" dirty="0" smtClean="0">
                <a:latin typeface="Times New Roman" pitchFamily="18" charset="0"/>
                <a:cs typeface="Times New Roman" pitchFamily="18" charset="0"/>
              </a:rPr>
              <a:t>&lt;/script&gt;</a:t>
            </a:r>
          </a:p>
          <a:p>
            <a:pPr>
              <a:buNone/>
            </a:pPr>
            <a:endParaRPr lang="en-US" sz="3200" dirty="0" smtClean="0">
              <a:latin typeface="Times New Roman" pitchFamily="18" charset="0"/>
              <a:cs typeface="Times New Roman" pitchFamily="18" charset="0"/>
            </a:endParaRPr>
          </a:p>
          <a:p>
            <a:pPr>
              <a:buNone/>
            </a:pPr>
            <a:r>
              <a:rPr lang="en-US" sz="3200" dirty="0" smtClean="0">
                <a:latin typeface="Times New Roman" pitchFamily="18" charset="0"/>
                <a:cs typeface="Times New Roman" pitchFamily="18" charset="0"/>
              </a:rPr>
              <a:t>&lt;/body&gt;</a:t>
            </a:r>
          </a:p>
          <a:p>
            <a:pPr>
              <a:buNone/>
            </a:pPr>
            <a:r>
              <a:rPr lang="en-US" sz="3200" dirty="0" smtClean="0">
                <a:latin typeface="Times New Roman" pitchFamily="18" charset="0"/>
                <a:cs typeface="Times New Roman" pitchFamily="18" charset="0"/>
              </a:rPr>
              <a:t>&lt;/html&gt;</a:t>
            </a:r>
          </a:p>
          <a:p>
            <a:pPr>
              <a:buNone/>
            </a:pPr>
            <a:endParaRPr lang="en-US" sz="3200" dirty="0" smtClean="0">
              <a:latin typeface="Times New Roman" pitchFamily="18" charset="0"/>
              <a:cs typeface="Times New Roman" pitchFamily="18" charset="0"/>
            </a:endParaRPr>
          </a:p>
          <a:p>
            <a:pPr>
              <a:buNone/>
            </a:pPr>
            <a:endParaRPr lang="en-US" sz="3200" dirty="0">
              <a:latin typeface="Times New Roman" pitchFamily="18" charset="0"/>
              <a:cs typeface="Times New Roman" pitchFamily="18"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fontScale="90000"/>
          </a:bodyPr>
          <a:lstStyle/>
          <a:p>
            <a:pPr algn="ctr"/>
            <a:r>
              <a:rPr lang="en-US" sz="3100" dirty="0" smtClean="0">
                <a:latin typeface="Times New Roman" pitchFamily="18" charset="0"/>
                <a:cs typeface="Times New Roman" pitchFamily="18" charset="0"/>
              </a:rPr>
              <a:t>Array Properties and Methods</a:t>
            </a:r>
            <a:r>
              <a:rPr lang="en-US" dirty="0" smtClean="0"/>
              <a:t/>
            </a:r>
            <a:br>
              <a:rPr lang="en-US" dirty="0" smtClean="0"/>
            </a:br>
            <a:endParaRPr lang="en-US" dirty="0"/>
          </a:p>
        </p:txBody>
      </p:sp>
      <p:sp>
        <p:nvSpPr>
          <p:cNvPr id="3" name="Content Placeholder 2"/>
          <p:cNvSpPr>
            <a:spLocks noGrp="1"/>
          </p:cNvSpPr>
          <p:nvPr>
            <p:ph idx="1"/>
          </p:nvPr>
        </p:nvSpPr>
        <p:spPr>
          <a:xfrm>
            <a:off x="457200" y="1143000"/>
            <a:ext cx="8229600" cy="5181600"/>
          </a:xfrm>
        </p:spPr>
        <p:txBody>
          <a:bodyPr>
            <a:normAutofit fontScale="62500" lnSpcReduction="20000"/>
          </a:bodyPr>
          <a:lstStyle/>
          <a:p>
            <a:r>
              <a:rPr lang="en-US" sz="2300" dirty="0" smtClean="0">
                <a:latin typeface="Times New Roman" pitchFamily="18" charset="0"/>
                <a:cs typeface="Times New Roman" pitchFamily="18" charset="0"/>
              </a:rPr>
              <a:t>The real strength of JavaScript arrays are the built-in array properties and methods:</a:t>
            </a:r>
          </a:p>
          <a:p>
            <a:pPr>
              <a:buNone/>
            </a:pPr>
            <a:r>
              <a:rPr lang="en-US" sz="2300" dirty="0" smtClean="0">
                <a:latin typeface="Times New Roman" pitchFamily="18" charset="0"/>
                <a:cs typeface="Times New Roman" pitchFamily="18" charset="0"/>
              </a:rPr>
              <a:t>    </a:t>
            </a:r>
            <a:r>
              <a:rPr lang="en-US" sz="2300" b="1" dirty="0" smtClean="0"/>
              <a:t>Examples:</a:t>
            </a:r>
          </a:p>
          <a:p>
            <a:r>
              <a:rPr lang="en-US" sz="2300" dirty="0" smtClean="0"/>
              <a:t>var x = </a:t>
            </a:r>
            <a:r>
              <a:rPr lang="en-US" sz="2300" dirty="0" err="1" smtClean="0"/>
              <a:t>cars.length</a:t>
            </a:r>
            <a:r>
              <a:rPr lang="en-US" sz="2300" dirty="0" smtClean="0"/>
              <a:t>;   // The length property returns the number of elements</a:t>
            </a:r>
            <a:br>
              <a:rPr lang="en-US" sz="2300" dirty="0" smtClean="0"/>
            </a:br>
            <a:r>
              <a:rPr lang="en-US" sz="2300" dirty="0" smtClean="0"/>
              <a:t>var y = </a:t>
            </a:r>
            <a:r>
              <a:rPr lang="en-US" sz="2300" dirty="0" err="1" smtClean="0"/>
              <a:t>cars.sort</a:t>
            </a:r>
            <a:r>
              <a:rPr lang="en-US" sz="2300" dirty="0" smtClean="0"/>
              <a:t>();   // The sort() method sorts arrays</a:t>
            </a:r>
          </a:p>
          <a:p>
            <a:r>
              <a:rPr lang="en-US" sz="2300" b="1" dirty="0" smtClean="0"/>
              <a:t>The length Property:</a:t>
            </a:r>
          </a:p>
          <a:p>
            <a:r>
              <a:rPr lang="en-US" sz="2300" dirty="0" smtClean="0"/>
              <a:t>The length property of an array returns the length of an array (the number of array elements).</a:t>
            </a:r>
          </a:p>
          <a:p>
            <a:pPr>
              <a:buNone/>
            </a:pPr>
            <a:r>
              <a:rPr lang="en-US" sz="2900" b="1" dirty="0" smtClean="0"/>
              <a:t>Example: </a:t>
            </a: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&lt;!DOCTYPE html&gt;</a:t>
            </a:r>
          </a:p>
          <a:p>
            <a:pPr>
              <a:buNone/>
            </a:pPr>
            <a:r>
              <a:rPr lang="en-US" sz="2000" dirty="0" smtClean="0">
                <a:latin typeface="Times New Roman" pitchFamily="18" charset="0"/>
                <a:cs typeface="Times New Roman" pitchFamily="18" charset="0"/>
              </a:rPr>
              <a:t>  &lt;html&gt;</a:t>
            </a:r>
          </a:p>
          <a:p>
            <a:pPr>
              <a:buNone/>
            </a:pPr>
            <a:r>
              <a:rPr lang="en-US" sz="2000" dirty="0" smtClean="0">
                <a:latin typeface="Times New Roman" pitchFamily="18" charset="0"/>
                <a:cs typeface="Times New Roman" pitchFamily="18" charset="0"/>
              </a:rPr>
              <a:t>  &lt;body&gt;</a:t>
            </a:r>
          </a:p>
          <a:p>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&lt;h2&gt;JavaScript Arrays&lt;/h2&gt;</a:t>
            </a:r>
          </a:p>
          <a:p>
            <a:pPr>
              <a:buNone/>
            </a:pPr>
            <a:r>
              <a:rPr lang="en-US" sz="2000" dirty="0" smtClean="0">
                <a:latin typeface="Times New Roman" pitchFamily="18" charset="0"/>
                <a:cs typeface="Times New Roman" pitchFamily="18" charset="0"/>
              </a:rPr>
              <a:t>&lt;p&gt;The length property returns the length of an array.&lt;/p&gt;</a:t>
            </a:r>
          </a:p>
          <a:p>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&lt;p id="demo"&gt;&lt;/p&gt;</a:t>
            </a:r>
          </a:p>
          <a:p>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&lt;script&gt;</a:t>
            </a:r>
          </a:p>
          <a:p>
            <a:pPr>
              <a:buNone/>
            </a:pPr>
            <a:r>
              <a:rPr lang="en-US" sz="2000" dirty="0" smtClean="0">
                <a:latin typeface="Times New Roman" pitchFamily="18" charset="0"/>
                <a:cs typeface="Times New Roman" pitchFamily="18" charset="0"/>
              </a:rPr>
              <a:t>var fruits = ["Banana", "Orange", "Apple", "Mango"];</a:t>
            </a:r>
          </a:p>
          <a:p>
            <a:pPr>
              <a:buNone/>
            </a:pPr>
            <a:r>
              <a:rPr lang="en-US" sz="2000" dirty="0" err="1" smtClean="0">
                <a:latin typeface="Times New Roman" pitchFamily="18" charset="0"/>
                <a:cs typeface="Times New Roman" pitchFamily="18" charset="0"/>
              </a:rPr>
              <a:t>document.getElementById</a:t>
            </a:r>
            <a:r>
              <a:rPr lang="en-US" sz="2000" dirty="0" smtClean="0">
                <a:latin typeface="Times New Roman" pitchFamily="18" charset="0"/>
                <a:cs typeface="Times New Roman" pitchFamily="18" charset="0"/>
              </a:rPr>
              <a:t>("demo").</a:t>
            </a:r>
            <a:r>
              <a:rPr lang="en-US" sz="2000" dirty="0" err="1" smtClean="0">
                <a:latin typeface="Times New Roman" pitchFamily="18" charset="0"/>
                <a:cs typeface="Times New Roman" pitchFamily="18" charset="0"/>
              </a:rPr>
              <a:t>innerHTML</a:t>
            </a:r>
            <a:r>
              <a:rPr lang="en-US" sz="2000" dirty="0" smtClean="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fruits.length</a:t>
            </a:r>
            <a:r>
              <a:rPr lang="en-US" sz="2000" dirty="0" smtClean="0">
                <a:latin typeface="Times New Roman" pitchFamily="18" charset="0"/>
                <a:cs typeface="Times New Roman" pitchFamily="18" charset="0"/>
              </a:rPr>
              <a:t>;</a:t>
            </a:r>
          </a:p>
          <a:p>
            <a:pPr>
              <a:buNone/>
            </a:pPr>
            <a:r>
              <a:rPr lang="en-US" sz="2000" dirty="0" smtClean="0">
                <a:latin typeface="Times New Roman" pitchFamily="18" charset="0"/>
                <a:cs typeface="Times New Roman" pitchFamily="18" charset="0"/>
              </a:rPr>
              <a:t>&lt;/script&gt;</a:t>
            </a:r>
          </a:p>
          <a:p>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&lt;/body&gt;</a:t>
            </a:r>
          </a:p>
          <a:p>
            <a:pPr>
              <a:buNone/>
            </a:pPr>
            <a:r>
              <a:rPr lang="en-US" sz="2000" dirty="0" smtClean="0">
                <a:latin typeface="Times New Roman" pitchFamily="18" charset="0"/>
                <a:cs typeface="Times New Roman" pitchFamily="18" charset="0"/>
              </a:rPr>
              <a:t>&lt;/html&gt;</a:t>
            </a:r>
          </a:p>
          <a:p>
            <a:endParaRPr lang="en-US" sz="2000" dirty="0">
              <a:latin typeface="Times New Roman" pitchFamily="18" charset="0"/>
              <a:cs typeface="Times New Roman" pitchFamily="18"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fontScale="90000"/>
          </a:bodyPr>
          <a:lstStyle/>
          <a:p>
            <a:pPr algn="ctr"/>
            <a:r>
              <a:rPr lang="en-US" sz="2800" dirty="0" smtClean="0">
                <a:latin typeface="Times New Roman" pitchFamily="18" charset="0"/>
                <a:cs typeface="Times New Roman" pitchFamily="18" charset="0"/>
              </a:rPr>
              <a:t>Associative Arrays</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5562600"/>
          </a:xfrm>
        </p:spPr>
        <p:txBody>
          <a:bodyPr>
            <a:noAutofit/>
          </a:bodyPr>
          <a:lstStyle/>
          <a:p>
            <a:r>
              <a:rPr lang="en-US" sz="1400" dirty="0" smtClean="0">
                <a:latin typeface="Times New Roman" pitchFamily="18" charset="0"/>
                <a:cs typeface="Times New Roman" pitchFamily="18" charset="0"/>
              </a:rPr>
              <a:t>Many programming languages support arrays with named indexes.</a:t>
            </a:r>
          </a:p>
          <a:p>
            <a:r>
              <a:rPr lang="en-US" sz="1400" dirty="0" smtClean="0">
                <a:latin typeface="Times New Roman" pitchFamily="18" charset="0"/>
                <a:cs typeface="Times New Roman" pitchFamily="18" charset="0"/>
              </a:rPr>
              <a:t>Arrays with named indexes are called associative arrays (or hashes).</a:t>
            </a:r>
          </a:p>
          <a:p>
            <a:r>
              <a:rPr lang="en-US" sz="1400" dirty="0" smtClean="0">
                <a:latin typeface="Times New Roman" pitchFamily="18" charset="0"/>
                <a:cs typeface="Times New Roman" pitchFamily="18" charset="0"/>
              </a:rPr>
              <a:t>JavaScript does </a:t>
            </a:r>
            <a:r>
              <a:rPr lang="en-US" sz="1400" b="1" dirty="0" smtClean="0">
                <a:latin typeface="Times New Roman" pitchFamily="18" charset="0"/>
                <a:cs typeface="Times New Roman" pitchFamily="18" charset="0"/>
              </a:rPr>
              <a:t>not</a:t>
            </a:r>
            <a:r>
              <a:rPr lang="en-US" sz="1400" dirty="0" smtClean="0">
                <a:latin typeface="Times New Roman" pitchFamily="18" charset="0"/>
                <a:cs typeface="Times New Roman" pitchFamily="18" charset="0"/>
              </a:rPr>
              <a:t> support arrays with named indexes.</a:t>
            </a:r>
          </a:p>
          <a:p>
            <a:r>
              <a:rPr lang="en-US" sz="1400" dirty="0" smtClean="0">
                <a:latin typeface="Times New Roman" pitchFamily="18" charset="0"/>
                <a:cs typeface="Times New Roman" pitchFamily="18" charset="0"/>
              </a:rPr>
              <a:t>In JavaScript, </a:t>
            </a:r>
            <a:r>
              <a:rPr lang="en-US" sz="1400" b="1" dirty="0" smtClean="0">
                <a:latin typeface="Times New Roman" pitchFamily="18" charset="0"/>
                <a:cs typeface="Times New Roman" pitchFamily="18" charset="0"/>
              </a:rPr>
              <a:t>arrays</a:t>
            </a:r>
            <a:r>
              <a:rPr lang="en-US" sz="1400" dirty="0" smtClean="0">
                <a:latin typeface="Times New Roman" pitchFamily="18" charset="0"/>
                <a:cs typeface="Times New Roman" pitchFamily="18" charset="0"/>
              </a:rPr>
              <a:t> always use </a:t>
            </a:r>
            <a:r>
              <a:rPr lang="en-US" sz="1400" b="1" dirty="0" smtClean="0">
                <a:latin typeface="Times New Roman" pitchFamily="18" charset="0"/>
                <a:cs typeface="Times New Roman" pitchFamily="18" charset="0"/>
              </a:rPr>
              <a:t>numbered indexes</a:t>
            </a:r>
            <a:r>
              <a:rPr lang="en-US" sz="1400" dirty="0" smtClean="0">
                <a:latin typeface="Times New Roman" pitchFamily="18" charset="0"/>
                <a:cs typeface="Times New Roman" pitchFamily="18" charset="0"/>
              </a:rPr>
              <a:t>.  </a:t>
            </a:r>
            <a:endParaRPr lang="en-US" sz="1200" b="1" dirty="0" smtClean="0">
              <a:latin typeface="Times New Roman" pitchFamily="18" charset="0"/>
              <a:cs typeface="Times New Roman" pitchFamily="18" charset="0"/>
            </a:endParaRPr>
          </a:p>
          <a:p>
            <a:pPr>
              <a:buNone/>
            </a:pPr>
            <a:r>
              <a:rPr lang="en-US" sz="1400" b="1" dirty="0" smtClean="0">
                <a:latin typeface="Times New Roman" pitchFamily="18" charset="0"/>
                <a:cs typeface="Times New Roman" pitchFamily="18" charset="0"/>
              </a:rPr>
              <a:t>Example: </a:t>
            </a:r>
          </a:p>
          <a:p>
            <a:pPr>
              <a:buNone/>
            </a:pPr>
            <a:r>
              <a:rPr lang="en-US" sz="1400" dirty="0" smtClean="0">
                <a:latin typeface="Times New Roman" pitchFamily="18" charset="0"/>
                <a:cs typeface="Times New Roman" pitchFamily="18" charset="0"/>
              </a:rPr>
              <a:t>&lt;!DOCTYPE html&gt;</a:t>
            </a:r>
          </a:p>
          <a:p>
            <a:pPr>
              <a:buNone/>
            </a:pPr>
            <a:r>
              <a:rPr lang="en-US" sz="1400" dirty="0" smtClean="0">
                <a:latin typeface="Times New Roman" pitchFamily="18" charset="0"/>
                <a:cs typeface="Times New Roman" pitchFamily="18" charset="0"/>
              </a:rPr>
              <a:t>&lt;html&gt;</a:t>
            </a:r>
          </a:p>
          <a:p>
            <a:pPr>
              <a:buNone/>
            </a:pPr>
            <a:r>
              <a:rPr lang="en-US" sz="1400" dirty="0" smtClean="0">
                <a:latin typeface="Times New Roman" pitchFamily="18" charset="0"/>
                <a:cs typeface="Times New Roman" pitchFamily="18" charset="0"/>
              </a:rPr>
              <a:t>&lt;body&gt;</a:t>
            </a:r>
          </a:p>
          <a:p>
            <a:pPr>
              <a:buNone/>
            </a:pPr>
            <a:r>
              <a:rPr lang="en-US" sz="1400" dirty="0" smtClean="0">
                <a:latin typeface="Times New Roman" pitchFamily="18" charset="0"/>
                <a:cs typeface="Times New Roman" pitchFamily="18" charset="0"/>
              </a:rPr>
              <a:t>&lt;h2&gt;JavaScript Arrays&lt;/h2&gt;</a:t>
            </a:r>
          </a:p>
          <a:p>
            <a:pPr>
              <a:buNone/>
            </a:pPr>
            <a:r>
              <a:rPr lang="en-US" sz="1400" dirty="0" smtClean="0">
                <a:latin typeface="Times New Roman" pitchFamily="18" charset="0"/>
                <a:cs typeface="Times New Roman" pitchFamily="18" charset="0"/>
              </a:rPr>
              <a:t>&lt;p id="demo"&gt;&lt;/p&gt;</a:t>
            </a:r>
          </a:p>
          <a:p>
            <a:pPr>
              <a:buNone/>
            </a:pPr>
            <a:r>
              <a:rPr lang="en-US" sz="1400" dirty="0" smtClean="0">
                <a:latin typeface="Times New Roman" pitchFamily="18" charset="0"/>
                <a:cs typeface="Times New Roman" pitchFamily="18" charset="0"/>
              </a:rPr>
              <a:t>&lt;script&gt;</a:t>
            </a:r>
          </a:p>
          <a:p>
            <a:pPr>
              <a:buNone/>
            </a:pPr>
            <a:r>
              <a:rPr lang="en-US" sz="1400" dirty="0" smtClean="0">
                <a:latin typeface="Times New Roman" pitchFamily="18" charset="0"/>
                <a:cs typeface="Times New Roman" pitchFamily="18" charset="0"/>
              </a:rPr>
              <a:t>var person = [];</a:t>
            </a:r>
          </a:p>
          <a:p>
            <a:pPr>
              <a:buNone/>
            </a:pPr>
            <a:r>
              <a:rPr lang="en-US" sz="1400" dirty="0" smtClean="0">
                <a:latin typeface="Times New Roman" pitchFamily="18" charset="0"/>
                <a:cs typeface="Times New Roman" pitchFamily="18" charset="0"/>
              </a:rPr>
              <a:t>person[0] = "John";</a:t>
            </a:r>
          </a:p>
          <a:p>
            <a:pPr>
              <a:buNone/>
            </a:pPr>
            <a:r>
              <a:rPr lang="en-US" sz="1400" dirty="0" smtClean="0">
                <a:latin typeface="Times New Roman" pitchFamily="18" charset="0"/>
                <a:cs typeface="Times New Roman" pitchFamily="18" charset="0"/>
              </a:rPr>
              <a:t>person[1] = "Doe";</a:t>
            </a:r>
          </a:p>
          <a:p>
            <a:pPr>
              <a:buNone/>
            </a:pPr>
            <a:r>
              <a:rPr lang="en-US" sz="1400" dirty="0" smtClean="0">
                <a:latin typeface="Times New Roman" pitchFamily="18" charset="0"/>
                <a:cs typeface="Times New Roman" pitchFamily="18" charset="0"/>
              </a:rPr>
              <a:t>person[2] = 46; </a:t>
            </a:r>
          </a:p>
          <a:p>
            <a:pPr>
              <a:buNone/>
            </a:pPr>
            <a:r>
              <a:rPr lang="en-US" sz="1400" dirty="0" err="1" smtClean="0">
                <a:latin typeface="Times New Roman" pitchFamily="18" charset="0"/>
                <a:cs typeface="Times New Roman" pitchFamily="18" charset="0"/>
              </a:rPr>
              <a:t>document.getElementById</a:t>
            </a:r>
            <a:r>
              <a:rPr lang="en-US" sz="1400" dirty="0" smtClean="0">
                <a:latin typeface="Times New Roman" pitchFamily="18" charset="0"/>
                <a:cs typeface="Times New Roman" pitchFamily="18" charset="0"/>
              </a:rPr>
              <a:t>("demo").</a:t>
            </a:r>
            <a:r>
              <a:rPr lang="en-US" sz="1400" dirty="0" err="1" smtClean="0">
                <a:latin typeface="Times New Roman" pitchFamily="18" charset="0"/>
                <a:cs typeface="Times New Roman" pitchFamily="18" charset="0"/>
              </a:rPr>
              <a:t>innerHTML</a:t>
            </a:r>
            <a:r>
              <a:rPr lang="en-US" sz="1400" dirty="0" smtClean="0">
                <a:latin typeface="Times New Roman" pitchFamily="18" charset="0"/>
                <a:cs typeface="Times New Roman" pitchFamily="18" charset="0"/>
              </a:rPr>
              <a:t> =</a:t>
            </a:r>
          </a:p>
          <a:p>
            <a:pPr>
              <a:buNone/>
            </a:pPr>
            <a:r>
              <a:rPr lang="en-US" sz="1400" dirty="0" smtClean="0">
                <a:latin typeface="Times New Roman" pitchFamily="18" charset="0"/>
                <a:cs typeface="Times New Roman" pitchFamily="18" charset="0"/>
              </a:rPr>
              <a:t>person[0] + " " + </a:t>
            </a:r>
            <a:r>
              <a:rPr lang="en-US" sz="1400" dirty="0" err="1" smtClean="0">
                <a:latin typeface="Times New Roman" pitchFamily="18" charset="0"/>
                <a:cs typeface="Times New Roman" pitchFamily="18" charset="0"/>
              </a:rPr>
              <a:t>person.length</a:t>
            </a:r>
            <a:r>
              <a:rPr lang="en-US" sz="1400" dirty="0" smtClean="0">
                <a:latin typeface="Times New Roman" pitchFamily="18" charset="0"/>
                <a:cs typeface="Times New Roman" pitchFamily="18" charset="0"/>
              </a:rPr>
              <a:t>;</a:t>
            </a:r>
          </a:p>
          <a:p>
            <a:pPr>
              <a:buNone/>
            </a:pPr>
            <a:r>
              <a:rPr lang="en-US" sz="1400" dirty="0" smtClean="0">
                <a:latin typeface="Times New Roman" pitchFamily="18" charset="0"/>
                <a:cs typeface="Times New Roman" pitchFamily="18" charset="0"/>
              </a:rPr>
              <a:t>&lt;/script&gt;</a:t>
            </a:r>
          </a:p>
          <a:p>
            <a:pPr>
              <a:buNone/>
            </a:pPr>
            <a:r>
              <a:rPr lang="en-US" sz="1400" dirty="0" smtClean="0">
                <a:latin typeface="Times New Roman" pitchFamily="18" charset="0"/>
                <a:cs typeface="Times New Roman" pitchFamily="18" charset="0"/>
              </a:rPr>
              <a:t>&lt;/body&gt;</a:t>
            </a:r>
          </a:p>
          <a:p>
            <a:pPr>
              <a:buNone/>
            </a:pPr>
            <a:r>
              <a:rPr lang="en-US" sz="1400" dirty="0" smtClean="0">
                <a:latin typeface="Times New Roman" pitchFamily="18" charset="0"/>
                <a:cs typeface="Times New Roman" pitchFamily="18" charset="0"/>
              </a:rPr>
              <a:t>&lt;/html&gt;</a:t>
            </a:r>
          </a:p>
          <a:p>
            <a:endParaRPr lang="en-US" sz="1200" dirty="0">
              <a:latin typeface="Times New Roman" pitchFamily="18" charset="0"/>
              <a:cs typeface="Times New Roman" pitchFamily="18"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latin typeface="Times New Roman" pitchFamily="18" charset="0"/>
                <a:cs typeface="Times New Roman" pitchFamily="18" charset="0"/>
              </a:rPr>
              <a:t>JavaScript array constructor (new keyword)</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524000"/>
            <a:ext cx="8229600" cy="4800600"/>
          </a:xfrm>
        </p:spPr>
        <p:txBody>
          <a:bodyPr>
            <a:normAutofit fontScale="92500" lnSpcReduction="20000"/>
          </a:bodyPr>
          <a:lstStyle/>
          <a:p>
            <a:r>
              <a:rPr lang="en-US" sz="2000" dirty="0" smtClean="0">
                <a:latin typeface="Times New Roman" pitchFamily="18" charset="0"/>
                <a:cs typeface="Times New Roman" pitchFamily="18" charset="0"/>
              </a:rPr>
              <a:t>We  need to create instance of array by passing arguments in constructor so that we don't have to provide value explicitly.</a:t>
            </a:r>
          </a:p>
          <a:p>
            <a:pPr>
              <a:buNone/>
            </a:pPr>
            <a:r>
              <a:rPr lang="en-US" sz="2000" dirty="0" smtClean="0">
                <a:latin typeface="Times New Roman" pitchFamily="18" charset="0"/>
                <a:cs typeface="Times New Roman" pitchFamily="18" charset="0"/>
              </a:rPr>
              <a:t>&lt;html&gt;</a:t>
            </a:r>
          </a:p>
          <a:p>
            <a:pPr>
              <a:buNone/>
            </a:pPr>
            <a:r>
              <a:rPr lang="en-US" sz="2000" dirty="0" smtClean="0">
                <a:latin typeface="Times New Roman" pitchFamily="18" charset="0"/>
                <a:cs typeface="Times New Roman" pitchFamily="18" charset="0"/>
              </a:rPr>
              <a:t>&lt;body&gt;</a:t>
            </a:r>
          </a:p>
          <a:p>
            <a:pPr>
              <a:buNone/>
            </a:pPr>
            <a:r>
              <a:rPr lang="en-US" sz="2000" dirty="0" smtClean="0">
                <a:latin typeface="Times New Roman" pitchFamily="18" charset="0"/>
                <a:cs typeface="Times New Roman" pitchFamily="18" charset="0"/>
              </a:rPr>
              <a:t>&lt;script&gt;  </a:t>
            </a:r>
          </a:p>
          <a:p>
            <a:pPr>
              <a:buNone/>
            </a:pPr>
            <a:r>
              <a:rPr lang="en-US" sz="2000" dirty="0" smtClean="0">
                <a:latin typeface="Times New Roman" pitchFamily="18" charset="0"/>
                <a:cs typeface="Times New Roman" pitchFamily="18" charset="0"/>
              </a:rPr>
              <a:t>var </a:t>
            </a:r>
            <a:r>
              <a:rPr lang="en-US" sz="2000" dirty="0" err="1" smtClean="0">
                <a:latin typeface="Times New Roman" pitchFamily="18" charset="0"/>
                <a:cs typeface="Times New Roman" pitchFamily="18" charset="0"/>
              </a:rPr>
              <a:t>emp</a:t>
            </a:r>
            <a:r>
              <a:rPr lang="en-US" sz="2000" dirty="0" smtClean="0">
                <a:latin typeface="Times New Roman" pitchFamily="18" charset="0"/>
                <a:cs typeface="Times New Roman" pitchFamily="18" charset="0"/>
              </a:rPr>
              <a:t>=new Array("</a:t>
            </a:r>
            <a:r>
              <a:rPr lang="en-US" sz="2000" dirty="0" err="1" smtClean="0">
                <a:latin typeface="Times New Roman" pitchFamily="18" charset="0"/>
                <a:cs typeface="Times New Roman" pitchFamily="18" charset="0"/>
              </a:rPr>
              <a:t>Jai","Vijay","Smith</a:t>
            </a: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for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=0;i&lt;</a:t>
            </a:r>
            <a:r>
              <a:rPr lang="en-US" sz="2000" dirty="0" err="1" smtClean="0">
                <a:latin typeface="Times New Roman" pitchFamily="18" charset="0"/>
                <a:cs typeface="Times New Roman" pitchFamily="18" charset="0"/>
              </a:rPr>
              <a:t>emp.length;i</a:t>
            </a:r>
            <a:r>
              <a:rPr lang="en-US" sz="2000" dirty="0" smtClean="0">
                <a:latin typeface="Times New Roman" pitchFamily="18" charset="0"/>
                <a:cs typeface="Times New Roman" pitchFamily="18" charset="0"/>
              </a:rPr>
              <a:t>++){  </a:t>
            </a:r>
          </a:p>
          <a:p>
            <a:pPr>
              <a:buNone/>
            </a:pPr>
            <a:r>
              <a:rPr lang="en-US" sz="2000" dirty="0" err="1" smtClean="0">
                <a:latin typeface="Times New Roman" pitchFamily="18" charset="0"/>
                <a:cs typeface="Times New Roman" pitchFamily="18" charset="0"/>
              </a:rPr>
              <a:t>document.write</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emp</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 "&lt;</a:t>
            </a:r>
            <a:r>
              <a:rPr lang="en-US" sz="2000" dirty="0" err="1" smtClean="0">
                <a:latin typeface="Times New Roman" pitchFamily="18" charset="0"/>
                <a:cs typeface="Times New Roman" pitchFamily="18" charset="0"/>
              </a:rPr>
              <a:t>br</a:t>
            </a:r>
            <a:r>
              <a:rPr lang="en-US" sz="2000" dirty="0" smtClean="0">
                <a:latin typeface="Times New Roman" pitchFamily="18" charset="0"/>
                <a:cs typeface="Times New Roman" pitchFamily="18" charset="0"/>
              </a:rPr>
              <a:t>&gt;");  </a:t>
            </a:r>
          </a:p>
          <a:p>
            <a:pPr>
              <a:buNone/>
            </a:pP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&lt;/script&gt;  </a:t>
            </a:r>
          </a:p>
          <a:p>
            <a:pPr>
              <a:buNone/>
            </a:pPr>
            <a:r>
              <a:rPr lang="en-US" sz="2000" dirty="0" smtClean="0">
                <a:latin typeface="Times New Roman" pitchFamily="18" charset="0"/>
                <a:cs typeface="Times New Roman" pitchFamily="18" charset="0"/>
              </a:rPr>
              <a:t>&lt;/body&gt;</a:t>
            </a:r>
          </a:p>
          <a:p>
            <a:pPr>
              <a:buNone/>
            </a:pPr>
            <a:r>
              <a:rPr lang="en-US" sz="2000" dirty="0" smtClean="0">
                <a:latin typeface="Times New Roman" pitchFamily="18" charset="0"/>
                <a:cs typeface="Times New Roman" pitchFamily="18" charset="0"/>
              </a:rPr>
              <a:t>&lt;/html&gt;</a:t>
            </a:r>
          </a:p>
          <a:p>
            <a:pPr>
              <a:buNone/>
            </a:pPr>
            <a:r>
              <a:rPr lang="en-US" sz="2000" b="1" dirty="0" smtClean="0">
                <a:latin typeface="Times New Roman" pitchFamily="18" charset="0"/>
                <a:cs typeface="Times New Roman" pitchFamily="18" charset="0"/>
              </a:rPr>
              <a:t>Output: </a:t>
            </a:r>
          </a:p>
          <a:p>
            <a:pPr>
              <a:buNone/>
            </a:pPr>
            <a:r>
              <a:rPr lang="en-US" sz="1800" dirty="0" smtClean="0"/>
              <a:t>      Jai</a:t>
            </a:r>
            <a:br>
              <a:rPr lang="en-US" sz="1800" dirty="0" smtClean="0"/>
            </a:br>
            <a:r>
              <a:rPr lang="en-US" sz="1800" dirty="0" smtClean="0"/>
              <a:t>Vijay</a:t>
            </a:r>
            <a:br>
              <a:rPr lang="en-US" sz="1800" dirty="0" smtClean="0"/>
            </a:br>
            <a:r>
              <a:rPr lang="en-US" sz="1800" dirty="0" smtClean="0"/>
              <a:t>Smith</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latin typeface="Times New Roman" pitchFamily="18" charset="0"/>
                <a:cs typeface="Times New Roman" pitchFamily="18" charset="0"/>
              </a:rPr>
              <a:t>JavaScript Array Methods</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47800"/>
            <a:ext cx="8229600" cy="4876800"/>
          </a:xfrm>
        </p:spPr>
        <p:txBody>
          <a:bodyPr>
            <a:normAutofit fontScale="92500" lnSpcReduction="20000"/>
          </a:bodyPr>
          <a:lstStyle/>
          <a:p>
            <a:r>
              <a:rPr lang="en-US" b="1" dirty="0" smtClean="0"/>
              <a:t>Converting Arrays to Strings:</a:t>
            </a:r>
          </a:p>
          <a:p>
            <a:r>
              <a:rPr lang="en-US" sz="2000" dirty="0" smtClean="0">
                <a:latin typeface="Times New Roman" pitchFamily="18" charset="0"/>
                <a:cs typeface="Times New Roman" pitchFamily="18" charset="0"/>
              </a:rPr>
              <a:t>The JavaScript method </a:t>
            </a:r>
            <a:r>
              <a:rPr lang="en-US" sz="2000" dirty="0" err="1" smtClean="0">
                <a:latin typeface="Times New Roman" pitchFamily="18" charset="0"/>
                <a:cs typeface="Times New Roman" pitchFamily="18" charset="0"/>
              </a:rPr>
              <a:t>toString</a:t>
            </a:r>
            <a:r>
              <a:rPr lang="en-US" sz="2000" dirty="0" smtClean="0">
                <a:latin typeface="Times New Roman" pitchFamily="18" charset="0"/>
                <a:cs typeface="Times New Roman" pitchFamily="18" charset="0"/>
              </a:rPr>
              <a:t>() converts an array to a string of (comma separated) array values.</a:t>
            </a:r>
            <a:endParaRPr lang="en-US" sz="2000" b="1"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    Example:</a:t>
            </a:r>
          </a:p>
          <a:p>
            <a:pPr>
              <a:buNone/>
            </a:pPr>
            <a:r>
              <a:rPr lang="en-US" sz="2000" dirty="0" smtClean="0">
                <a:latin typeface="Times New Roman" pitchFamily="18" charset="0"/>
                <a:cs typeface="Times New Roman" pitchFamily="18" charset="0"/>
              </a:rPr>
              <a:t>   var fruits = ["Banana", "Orange", "Apple", "Mango"];</a:t>
            </a:r>
            <a:br>
              <a:rPr lang="en-US" sz="2000" dirty="0" smtClean="0">
                <a:latin typeface="Times New Roman" pitchFamily="18" charset="0"/>
                <a:cs typeface="Times New Roman" pitchFamily="18" charset="0"/>
              </a:rPr>
            </a:br>
            <a:r>
              <a:rPr lang="en-US" sz="2000" dirty="0" err="1" smtClean="0">
                <a:latin typeface="Times New Roman" pitchFamily="18" charset="0"/>
                <a:cs typeface="Times New Roman" pitchFamily="18" charset="0"/>
              </a:rPr>
              <a:t>document.getElementById</a:t>
            </a:r>
            <a:r>
              <a:rPr lang="en-US" sz="2000" dirty="0" smtClean="0">
                <a:latin typeface="Times New Roman" pitchFamily="18" charset="0"/>
                <a:cs typeface="Times New Roman" pitchFamily="18" charset="0"/>
              </a:rPr>
              <a:t>("demo").</a:t>
            </a:r>
            <a:r>
              <a:rPr lang="en-US" sz="2000" dirty="0" err="1" smtClean="0">
                <a:latin typeface="Times New Roman" pitchFamily="18" charset="0"/>
                <a:cs typeface="Times New Roman" pitchFamily="18" charset="0"/>
              </a:rPr>
              <a:t>innerHTML</a:t>
            </a:r>
            <a:r>
              <a:rPr lang="en-US" sz="2000" dirty="0" smtClean="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fruits.toString</a:t>
            </a:r>
            <a:r>
              <a:rPr lang="en-US" sz="2000" dirty="0" smtClean="0">
                <a:latin typeface="Times New Roman" pitchFamily="18" charset="0"/>
                <a:cs typeface="Times New Roman" pitchFamily="18" charset="0"/>
              </a:rPr>
              <a:t>();</a:t>
            </a:r>
          </a:p>
          <a:p>
            <a:pPr>
              <a:buNone/>
            </a:pPr>
            <a:r>
              <a:rPr lang="en-US" sz="2000" b="1" dirty="0" smtClean="0">
                <a:latin typeface="Times New Roman" pitchFamily="18" charset="0"/>
                <a:cs typeface="Times New Roman" pitchFamily="18" charset="0"/>
              </a:rPr>
              <a:t>  Result:</a:t>
            </a:r>
          </a:p>
          <a:p>
            <a:pPr>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Banana,Orange,Apple,Mango</a:t>
            </a: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The join() method also joins all array elements into a string.</a:t>
            </a:r>
          </a:p>
          <a:p>
            <a:r>
              <a:rPr lang="en-US" sz="2000" dirty="0" smtClean="0">
                <a:latin typeface="Times New Roman" pitchFamily="18" charset="0"/>
                <a:cs typeface="Times New Roman" pitchFamily="18" charset="0"/>
              </a:rPr>
              <a:t>It behaves just like </a:t>
            </a:r>
            <a:r>
              <a:rPr lang="en-US" sz="2000" dirty="0" err="1" smtClean="0">
                <a:latin typeface="Times New Roman" pitchFamily="18" charset="0"/>
                <a:cs typeface="Times New Roman" pitchFamily="18" charset="0"/>
              </a:rPr>
              <a:t>toString</a:t>
            </a:r>
            <a:r>
              <a:rPr lang="en-US" sz="2000" dirty="0" smtClean="0">
                <a:latin typeface="Times New Roman" pitchFamily="18" charset="0"/>
                <a:cs typeface="Times New Roman" pitchFamily="18" charset="0"/>
              </a:rPr>
              <a:t>(), but in addition you can specify the separator:</a:t>
            </a:r>
          </a:p>
          <a:p>
            <a:pPr>
              <a:buNone/>
            </a:pPr>
            <a:r>
              <a:rPr lang="en-US" b="1" dirty="0" smtClean="0"/>
              <a:t>   </a:t>
            </a:r>
            <a:r>
              <a:rPr lang="en-US" sz="2400" b="1" dirty="0" smtClean="0">
                <a:latin typeface="Times New Roman" pitchFamily="18" charset="0"/>
                <a:cs typeface="Times New Roman" pitchFamily="18" charset="0"/>
              </a:rPr>
              <a:t>Example</a:t>
            </a:r>
          </a:p>
          <a:p>
            <a:pPr>
              <a:buNone/>
            </a:pPr>
            <a:r>
              <a:rPr lang="en-US" sz="2400" dirty="0" smtClean="0">
                <a:latin typeface="Times New Roman" pitchFamily="18" charset="0"/>
                <a:cs typeface="Times New Roman" pitchFamily="18" charset="0"/>
              </a:rPr>
              <a:t>   var fruits = ["Banana", "Orange", "Apple", "Mango"];</a:t>
            </a:r>
            <a:br>
              <a:rPr lang="en-US" sz="2400" dirty="0" smtClean="0">
                <a:latin typeface="Times New Roman" pitchFamily="18" charset="0"/>
                <a:cs typeface="Times New Roman" pitchFamily="18" charset="0"/>
              </a:rPr>
            </a:br>
            <a:r>
              <a:rPr lang="en-US" sz="2400" dirty="0" err="1" smtClean="0">
                <a:latin typeface="Times New Roman" pitchFamily="18" charset="0"/>
                <a:cs typeface="Times New Roman" pitchFamily="18" charset="0"/>
              </a:rPr>
              <a:t>document.getElementById</a:t>
            </a:r>
            <a:r>
              <a:rPr lang="en-US" sz="2400" dirty="0" smtClean="0">
                <a:latin typeface="Times New Roman" pitchFamily="18" charset="0"/>
                <a:cs typeface="Times New Roman" pitchFamily="18" charset="0"/>
              </a:rPr>
              <a:t>("demo").</a:t>
            </a:r>
            <a:r>
              <a:rPr lang="en-US" sz="2400" dirty="0" err="1" smtClean="0">
                <a:latin typeface="Times New Roman" pitchFamily="18" charset="0"/>
                <a:cs typeface="Times New Roman" pitchFamily="18" charset="0"/>
              </a:rPr>
              <a:t>innerHTML</a:t>
            </a:r>
            <a:r>
              <a:rPr lang="en-US" sz="2400" dirty="0" smtClean="0">
                <a:latin typeface="Times New Roman" pitchFamily="18" charset="0"/>
                <a:cs typeface="Times New Roman" pitchFamily="18" charset="0"/>
              </a:rPr>
              <a:t> = </a:t>
            </a:r>
            <a:r>
              <a:rPr lang="en-US" sz="2400" dirty="0" err="1" smtClean="0">
                <a:latin typeface="Times New Roman" pitchFamily="18" charset="0"/>
                <a:cs typeface="Times New Roman" pitchFamily="18" charset="0"/>
              </a:rPr>
              <a:t>fruits.join</a:t>
            </a:r>
            <a:r>
              <a:rPr lang="en-US" sz="2400" dirty="0" smtClean="0">
                <a:latin typeface="Times New Roman" pitchFamily="18" charset="0"/>
                <a:cs typeface="Times New Roman" pitchFamily="18" charset="0"/>
              </a:rPr>
              <a:t>(" * ");</a:t>
            </a:r>
          </a:p>
          <a:p>
            <a:pPr>
              <a:buNone/>
            </a:pPr>
            <a:r>
              <a:rPr lang="en-US" sz="2400" b="1" dirty="0" smtClean="0">
                <a:latin typeface="Times New Roman" pitchFamily="18" charset="0"/>
                <a:cs typeface="Times New Roman" pitchFamily="18" charset="0"/>
              </a:rPr>
              <a:t>   Result:</a:t>
            </a:r>
          </a:p>
          <a:p>
            <a:pPr>
              <a:buNone/>
            </a:pPr>
            <a:r>
              <a:rPr lang="en-US" sz="2400" dirty="0" smtClean="0">
                <a:latin typeface="Times New Roman" pitchFamily="18" charset="0"/>
                <a:cs typeface="Times New Roman" pitchFamily="18" charset="0"/>
              </a:rPr>
              <a:t>   Banana * Orange * Apple * Mango</a:t>
            </a:r>
          </a:p>
          <a:p>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a:bodyPr>
          <a:lstStyle/>
          <a:p>
            <a:pPr algn="ctr"/>
            <a:r>
              <a:rPr lang="en-US" sz="2800" b="1" dirty="0" smtClean="0">
                <a:latin typeface="Times New Roman" pitchFamily="18" charset="0"/>
                <a:cs typeface="Times New Roman" pitchFamily="18" charset="0"/>
              </a:rPr>
              <a:t>Popping</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5257800"/>
          </a:xfrm>
        </p:spPr>
        <p:txBody>
          <a:bodyPr>
            <a:normAutofit fontScale="92500" lnSpcReduction="10000"/>
          </a:bodyPr>
          <a:lstStyle/>
          <a:p>
            <a:r>
              <a:rPr lang="en-US" sz="2000" dirty="0" smtClean="0">
                <a:latin typeface="Times New Roman" pitchFamily="18" charset="0"/>
                <a:cs typeface="Times New Roman" pitchFamily="18" charset="0"/>
              </a:rPr>
              <a:t>The pop() method removes the last element from an array</a:t>
            </a:r>
          </a:p>
          <a:p>
            <a:pPr>
              <a:buNone/>
            </a:pPr>
            <a:r>
              <a:rPr lang="en-US" sz="2000" b="1" dirty="0" smtClean="0">
                <a:latin typeface="Times New Roman" pitchFamily="18" charset="0"/>
                <a:cs typeface="Times New Roman" pitchFamily="18" charset="0"/>
              </a:rPr>
              <a:t>   Example</a:t>
            </a:r>
          </a:p>
          <a:p>
            <a:r>
              <a:rPr lang="en-US" sz="2000" dirty="0" smtClean="0">
                <a:latin typeface="Times New Roman" pitchFamily="18" charset="0"/>
                <a:cs typeface="Times New Roman" pitchFamily="18" charset="0"/>
              </a:rPr>
              <a:t>var fruits = ["Banana", "Orange", "Apple", "Mango"];</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fruits.pop();              // Removes the last element ("Mango") from fruits</a:t>
            </a:r>
          </a:p>
          <a:p>
            <a:pPr>
              <a:buNone/>
            </a:pPr>
            <a:r>
              <a:rPr lang="en-US" sz="2000" b="1" dirty="0" smtClean="0"/>
              <a:t>  Pushing:</a:t>
            </a:r>
          </a:p>
          <a:p>
            <a:r>
              <a:rPr lang="en-US" sz="2000" dirty="0" smtClean="0"/>
              <a:t>The push() method adds a new element to an array (at the end):</a:t>
            </a:r>
          </a:p>
          <a:p>
            <a:pPr>
              <a:buNone/>
            </a:pPr>
            <a:r>
              <a:rPr lang="en-US" sz="2000" b="1" dirty="0" smtClean="0"/>
              <a:t>  Example:</a:t>
            </a:r>
          </a:p>
          <a:p>
            <a:r>
              <a:rPr lang="en-US" sz="2000" dirty="0" smtClean="0"/>
              <a:t>var fruits = ["Banana", "Orange", "Apple", "Mango"];</a:t>
            </a:r>
            <a:br>
              <a:rPr lang="en-US" sz="2000" dirty="0" smtClean="0"/>
            </a:br>
            <a:r>
              <a:rPr lang="en-US" sz="2000" dirty="0" err="1" smtClean="0"/>
              <a:t>fruits.push</a:t>
            </a:r>
            <a:r>
              <a:rPr lang="en-US" sz="2000" dirty="0" smtClean="0"/>
              <a:t>("Kiwi");       //  Adds a new element ("Kiwi") to fruits</a:t>
            </a:r>
          </a:p>
          <a:p>
            <a:pPr>
              <a:buNone/>
            </a:pPr>
            <a:r>
              <a:rPr lang="en-US" sz="2000" b="1" dirty="0" smtClean="0"/>
              <a:t>Shifting Elements:</a:t>
            </a:r>
          </a:p>
          <a:p>
            <a:r>
              <a:rPr lang="en-US" sz="2000" dirty="0" smtClean="0"/>
              <a:t>Shifting is equivalent to popping, working on the first element instead of the last.</a:t>
            </a:r>
          </a:p>
          <a:p>
            <a:r>
              <a:rPr lang="en-US" sz="2000" dirty="0" smtClean="0"/>
              <a:t>The shift() method removes the first array element and "shifts" all other elements to a lower index.</a:t>
            </a:r>
          </a:p>
          <a:p>
            <a:pPr>
              <a:buNone/>
            </a:pPr>
            <a:r>
              <a:rPr lang="en-US" sz="2000" b="1" dirty="0" smtClean="0"/>
              <a:t>  Example</a:t>
            </a:r>
          </a:p>
          <a:p>
            <a:r>
              <a:rPr lang="en-US" sz="2000" dirty="0" smtClean="0"/>
              <a:t>var fruits = ["Banana", "Orange", "Apple", "Mango"];</a:t>
            </a:r>
            <a:br>
              <a:rPr lang="en-US" sz="2000" dirty="0" smtClean="0"/>
            </a:br>
            <a:r>
              <a:rPr lang="en-US" sz="2000" dirty="0" err="1" smtClean="0"/>
              <a:t>fruits.shift</a:t>
            </a:r>
            <a:r>
              <a:rPr lang="en-US" sz="2000" dirty="0" smtClean="0"/>
              <a:t>();            // Removes the first element "Banana" from fruits</a:t>
            </a:r>
          </a:p>
          <a:p>
            <a:endParaRPr lang="en-US" sz="2000" dirty="0" smtClean="0"/>
          </a:p>
          <a:p>
            <a:pPr>
              <a:buNone/>
            </a:pPr>
            <a:endParaRPr lang="en-US" sz="2000" dirty="0" smtClean="0"/>
          </a:p>
          <a:p>
            <a:pPr>
              <a:buNone/>
            </a:pPr>
            <a:endParaRPr lang="en-US" sz="2000" dirty="0">
              <a:latin typeface="Times New Roman" pitchFamily="18" charset="0"/>
              <a:cs typeface="Times New Roman" pitchFamily="18"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a:bodyPr>
          <a:lstStyle/>
          <a:p>
            <a:pPr algn="ctr"/>
            <a:r>
              <a:rPr lang="en-US" sz="2800" dirty="0" smtClean="0">
                <a:latin typeface="Times New Roman" pitchFamily="18" charset="0"/>
                <a:cs typeface="Times New Roman" pitchFamily="18" charset="0"/>
              </a:rPr>
              <a:t>Merging (Concatenating) Arrays</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5029200"/>
          </a:xfrm>
        </p:spPr>
        <p:txBody>
          <a:bodyPr>
            <a:normAutofit/>
          </a:bodyPr>
          <a:lstStyle/>
          <a:p>
            <a:r>
              <a:rPr lang="en-US" sz="2000" dirty="0" smtClean="0">
                <a:latin typeface="Times New Roman" pitchFamily="18" charset="0"/>
                <a:cs typeface="Times New Roman" pitchFamily="18" charset="0"/>
              </a:rPr>
              <a:t>The </a:t>
            </a:r>
            <a:r>
              <a:rPr lang="en-US" sz="2000" dirty="0" err="1" smtClean="0">
                <a:latin typeface="Times New Roman" pitchFamily="18" charset="0"/>
                <a:cs typeface="Times New Roman" pitchFamily="18" charset="0"/>
              </a:rPr>
              <a:t>concat</a:t>
            </a:r>
            <a:r>
              <a:rPr lang="en-US" sz="2000" dirty="0" smtClean="0">
                <a:latin typeface="Times New Roman" pitchFamily="18" charset="0"/>
                <a:cs typeface="Times New Roman" pitchFamily="18" charset="0"/>
              </a:rPr>
              <a:t>() method creates a new array by merging (concatenating) existing arrays:</a:t>
            </a:r>
          </a:p>
          <a:p>
            <a:pPr>
              <a:buNone/>
            </a:pPr>
            <a:r>
              <a:rPr lang="en-US" sz="2000" b="1" dirty="0" smtClean="0"/>
              <a:t>  Example (Merging Two Arrays):</a:t>
            </a:r>
          </a:p>
          <a:p>
            <a:r>
              <a:rPr lang="en-US" sz="2000" dirty="0" smtClean="0"/>
              <a:t>var </a:t>
            </a:r>
            <a:r>
              <a:rPr lang="en-US" sz="2000" dirty="0" err="1" smtClean="0"/>
              <a:t>myGirls</a:t>
            </a:r>
            <a:r>
              <a:rPr lang="en-US" sz="2000" dirty="0" smtClean="0"/>
              <a:t> = ["</a:t>
            </a:r>
            <a:r>
              <a:rPr lang="en-US" sz="2000" dirty="0" err="1" smtClean="0"/>
              <a:t>Cecilie</a:t>
            </a:r>
            <a:r>
              <a:rPr lang="en-US" sz="2000" dirty="0" smtClean="0"/>
              <a:t>", "Lone"];</a:t>
            </a:r>
            <a:br>
              <a:rPr lang="en-US" sz="2000" dirty="0" smtClean="0"/>
            </a:br>
            <a:r>
              <a:rPr lang="en-US" sz="2000" dirty="0" smtClean="0"/>
              <a:t>var </a:t>
            </a:r>
            <a:r>
              <a:rPr lang="en-US" sz="2000" dirty="0" err="1" smtClean="0"/>
              <a:t>myBoys</a:t>
            </a:r>
            <a:r>
              <a:rPr lang="en-US" sz="2000" dirty="0" smtClean="0"/>
              <a:t> = ["Emil", "Tobias", "</a:t>
            </a:r>
            <a:r>
              <a:rPr lang="en-US" sz="2000" dirty="0" err="1" smtClean="0"/>
              <a:t>Linus</a:t>
            </a:r>
            <a:r>
              <a:rPr lang="en-US" sz="2000" dirty="0" smtClean="0"/>
              <a:t>"];</a:t>
            </a:r>
            <a:br>
              <a:rPr lang="en-US" sz="2000" dirty="0" smtClean="0"/>
            </a:br>
            <a:r>
              <a:rPr lang="en-US" sz="2000" dirty="0" smtClean="0"/>
              <a:t>var </a:t>
            </a:r>
            <a:r>
              <a:rPr lang="en-US" sz="2000" dirty="0" err="1" smtClean="0"/>
              <a:t>myChildren</a:t>
            </a:r>
            <a:r>
              <a:rPr lang="en-US" sz="2000" dirty="0" smtClean="0"/>
              <a:t> = </a:t>
            </a:r>
            <a:r>
              <a:rPr lang="en-US" sz="2000" dirty="0" err="1" smtClean="0"/>
              <a:t>myGirls.concat</a:t>
            </a:r>
            <a:r>
              <a:rPr lang="en-US" sz="2000" dirty="0" smtClean="0"/>
              <a:t>(</a:t>
            </a:r>
            <a:r>
              <a:rPr lang="en-US" sz="2000" dirty="0" err="1" smtClean="0"/>
              <a:t>myBoys</a:t>
            </a:r>
            <a:r>
              <a:rPr lang="en-US" sz="2000" dirty="0" smtClean="0"/>
              <a:t>);   // Concatenates (joins) </a:t>
            </a:r>
            <a:r>
              <a:rPr lang="en-US" sz="2000" dirty="0" err="1" smtClean="0"/>
              <a:t>myGirls</a:t>
            </a:r>
            <a:r>
              <a:rPr lang="en-US" sz="2000" dirty="0" smtClean="0"/>
              <a:t> and </a:t>
            </a:r>
            <a:r>
              <a:rPr lang="en-US" sz="2000" dirty="0" err="1" smtClean="0"/>
              <a:t>myBoys</a:t>
            </a:r>
            <a:endParaRPr lang="en-US" sz="2000" dirty="0" smtClean="0"/>
          </a:p>
          <a:p>
            <a:r>
              <a:rPr lang="en-US" sz="2000" b="1" dirty="0" smtClean="0"/>
              <a:t>Slicing an </a:t>
            </a:r>
            <a:r>
              <a:rPr lang="en-US" sz="2000" b="1" dirty="0" err="1" smtClean="0"/>
              <a:t>Array:</a:t>
            </a:r>
            <a:r>
              <a:rPr lang="en-US" sz="2000" dirty="0" err="1" smtClean="0"/>
              <a:t>The</a:t>
            </a:r>
            <a:r>
              <a:rPr lang="en-US" sz="2000" dirty="0" smtClean="0"/>
              <a:t> slice() method slices out a piece of an array into a new array.</a:t>
            </a:r>
          </a:p>
          <a:p>
            <a:pPr>
              <a:buNone/>
            </a:pPr>
            <a:r>
              <a:rPr lang="en-US" sz="2000" b="1" dirty="0" smtClean="0"/>
              <a:t>  Example:</a:t>
            </a:r>
          </a:p>
          <a:p>
            <a:r>
              <a:rPr lang="en-US" sz="2000" dirty="0" smtClean="0"/>
              <a:t>var fruits = ["Banana", "Orange", "Lemon", "Apple", "Mango"];</a:t>
            </a:r>
            <a:br>
              <a:rPr lang="en-US" sz="2000" dirty="0" smtClean="0"/>
            </a:br>
            <a:r>
              <a:rPr lang="en-US" sz="2000" dirty="0" smtClean="0"/>
              <a:t>var citrus = </a:t>
            </a:r>
            <a:r>
              <a:rPr lang="en-US" sz="2000" dirty="0" err="1" smtClean="0"/>
              <a:t>fruits.slice</a:t>
            </a:r>
            <a:r>
              <a:rPr lang="en-US" sz="2000" dirty="0" smtClean="0"/>
              <a:t>(1);</a:t>
            </a:r>
          </a:p>
          <a:p>
            <a:endParaRPr lang="en-US" sz="2000" b="1" dirty="0" smtClean="0"/>
          </a:p>
          <a:p>
            <a:endParaRPr lang="en-US" sz="20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1143000"/>
          </a:xfrm>
        </p:spPr>
        <p:txBody>
          <a:bodyPr>
            <a:normAutofit/>
          </a:bodyPr>
          <a:lstStyle/>
          <a:p>
            <a:pPr algn="ctr"/>
            <a:r>
              <a:rPr lang="en-US" sz="2800" dirty="0">
                <a:latin typeface="Times New Roman" panose="02020603050405020304" pitchFamily="18" charset="0"/>
                <a:cs typeface="Times New Roman" panose="02020603050405020304" pitchFamily="18" charset="0"/>
              </a:rPr>
              <a:t>JavaScript Introduction</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3400" y="1676400"/>
            <a:ext cx="8229600" cy="4800600"/>
          </a:xfrm>
        </p:spPr>
        <p:txBody>
          <a:bodyPr>
            <a:normAutofit fontScale="92500" lnSpcReduction="10000"/>
          </a:bodyPr>
          <a:lstStyle/>
          <a:p>
            <a:r>
              <a:rPr lang="en-US" b="1" dirty="0"/>
              <a:t>JavaScript Can Change HTML </a:t>
            </a:r>
            <a:r>
              <a:rPr lang="en-US" b="1" dirty="0" smtClean="0"/>
              <a:t>Content:</a:t>
            </a:r>
          </a:p>
          <a:p>
            <a:r>
              <a:rPr lang="en-US" dirty="0" smtClean="0"/>
              <a:t>One of many </a:t>
            </a:r>
            <a:r>
              <a:rPr lang="en-US" dirty="0" err="1" smtClean="0"/>
              <a:t>javascript</a:t>
            </a:r>
            <a:r>
              <a:rPr lang="en-US" dirty="0" smtClean="0"/>
              <a:t> HTML method is </a:t>
            </a:r>
            <a:r>
              <a:rPr lang="en-US" dirty="0" err="1" smtClean="0"/>
              <a:t>getElementById</a:t>
            </a:r>
            <a:r>
              <a:rPr lang="en-US" dirty="0" smtClean="0"/>
              <a:t>()</a:t>
            </a:r>
          </a:p>
          <a:p>
            <a:pPr marL="0" indent="0">
              <a:buNone/>
            </a:pPr>
            <a:r>
              <a:rPr lang="en-US" dirty="0"/>
              <a:t>&lt;!DOCTYPE html&gt;</a:t>
            </a:r>
          </a:p>
          <a:p>
            <a:pPr marL="0" indent="0">
              <a:buNone/>
            </a:pPr>
            <a:r>
              <a:rPr lang="en-US" dirty="0"/>
              <a:t>&lt;html&gt;</a:t>
            </a:r>
          </a:p>
          <a:p>
            <a:pPr marL="0" indent="0">
              <a:buNone/>
            </a:pPr>
            <a:r>
              <a:rPr lang="en-US" dirty="0"/>
              <a:t>&lt;body</a:t>
            </a:r>
            <a:r>
              <a:rPr lang="en-US" dirty="0" smtClean="0"/>
              <a:t>&gt;</a:t>
            </a:r>
            <a:endParaRPr lang="en-US" dirty="0"/>
          </a:p>
          <a:p>
            <a:pPr marL="0" indent="0">
              <a:buNone/>
            </a:pPr>
            <a:r>
              <a:rPr lang="en-US" dirty="0"/>
              <a:t>&lt;h2&gt;What Can JavaScript Do?&lt;/h2</a:t>
            </a:r>
            <a:r>
              <a:rPr lang="en-US" dirty="0" smtClean="0"/>
              <a:t>&gt;</a:t>
            </a:r>
            <a:endParaRPr lang="en-US" dirty="0"/>
          </a:p>
          <a:p>
            <a:pPr marL="0" indent="0">
              <a:buNone/>
            </a:pPr>
            <a:r>
              <a:rPr lang="en-US" dirty="0"/>
              <a:t>&lt;p id="demo"&gt;JavaScript can change HTML content.&lt;/p</a:t>
            </a:r>
            <a:r>
              <a:rPr lang="en-US" dirty="0" smtClean="0"/>
              <a:t>&gt;</a:t>
            </a:r>
            <a:endParaRPr lang="en-US" dirty="0"/>
          </a:p>
          <a:p>
            <a:pPr marL="0" indent="0">
              <a:buNone/>
            </a:pPr>
            <a:r>
              <a:rPr lang="en-US" dirty="0"/>
              <a:t>&lt;button type="button" onclick='</a:t>
            </a:r>
            <a:r>
              <a:rPr lang="en-US" dirty="0" err="1"/>
              <a:t>document.getElementById</a:t>
            </a:r>
            <a:r>
              <a:rPr lang="en-US" dirty="0"/>
              <a:t>("demo").</a:t>
            </a:r>
            <a:r>
              <a:rPr lang="en-US" dirty="0" err="1"/>
              <a:t>innerHTML</a:t>
            </a:r>
            <a:r>
              <a:rPr lang="en-US" dirty="0"/>
              <a:t> = "Hello JavaScript!"'&gt;Click Me!&lt;/button</a:t>
            </a:r>
            <a:r>
              <a:rPr lang="en-US" dirty="0" smtClean="0"/>
              <a:t>&gt;</a:t>
            </a:r>
            <a:endParaRPr lang="en-US" dirty="0"/>
          </a:p>
          <a:p>
            <a:pPr marL="0" indent="0">
              <a:buNone/>
            </a:pPr>
            <a:r>
              <a:rPr lang="en-US" dirty="0"/>
              <a:t>&lt;/body&gt;</a:t>
            </a:r>
          </a:p>
          <a:p>
            <a:pPr marL="0" indent="0">
              <a:buNone/>
            </a:pPr>
            <a:r>
              <a:rPr lang="en-US" dirty="0"/>
              <a:t>&lt;/html&gt;</a:t>
            </a:r>
          </a:p>
          <a:p>
            <a:endParaRPr lang="en-US" dirty="0"/>
          </a:p>
          <a:p>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fontScale="90000"/>
          </a:bodyPr>
          <a:lstStyle/>
          <a:p>
            <a:pPr algn="ctr"/>
            <a:r>
              <a:rPr lang="en-US" sz="2800" dirty="0" smtClean="0">
                <a:latin typeface="Times New Roman" pitchFamily="18" charset="0"/>
                <a:cs typeface="Times New Roman" pitchFamily="18" charset="0"/>
              </a:rPr>
              <a:t>Conditional Statements</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4343400"/>
          </a:xfrm>
        </p:spPr>
        <p:txBody>
          <a:bodyPr>
            <a:normAutofit/>
          </a:bodyPr>
          <a:lstStyle/>
          <a:p>
            <a:r>
              <a:rPr lang="en-US" sz="2400" dirty="0" smtClean="0">
                <a:latin typeface="Times New Roman" pitchFamily="18" charset="0"/>
                <a:cs typeface="Times New Roman" pitchFamily="18" charset="0"/>
              </a:rPr>
              <a:t>In JavaScript we have the following conditional statements:</a:t>
            </a:r>
          </a:p>
          <a:p>
            <a:r>
              <a:rPr lang="en-US" sz="2400" dirty="0" smtClean="0">
                <a:latin typeface="Times New Roman" pitchFamily="18" charset="0"/>
                <a:cs typeface="Times New Roman" pitchFamily="18" charset="0"/>
              </a:rPr>
              <a:t>Use if to specify a block of code to be executed, if a specified condition is true</a:t>
            </a:r>
          </a:p>
          <a:p>
            <a:r>
              <a:rPr lang="en-US" sz="2400" dirty="0" smtClean="0">
                <a:latin typeface="Times New Roman" pitchFamily="18" charset="0"/>
                <a:cs typeface="Times New Roman" pitchFamily="18" charset="0"/>
              </a:rPr>
              <a:t>Use else to specify a block of code to be executed, if the same condition is false</a:t>
            </a:r>
          </a:p>
          <a:p>
            <a:r>
              <a:rPr lang="en-US" sz="2400" dirty="0" smtClean="0">
                <a:latin typeface="Times New Roman" pitchFamily="18" charset="0"/>
                <a:cs typeface="Times New Roman" pitchFamily="18" charset="0"/>
              </a:rPr>
              <a:t>Use else if to specify a new condition to test, if the first condition is false</a:t>
            </a:r>
          </a:p>
          <a:p>
            <a:r>
              <a:rPr lang="en-US" sz="2400" dirty="0" smtClean="0">
                <a:latin typeface="Times New Roman" pitchFamily="18" charset="0"/>
                <a:cs typeface="Times New Roman" pitchFamily="18" charset="0"/>
              </a:rPr>
              <a:t>Use switch to specify many alternative blocks of code to be executed</a:t>
            </a:r>
          </a:p>
          <a:p>
            <a:endParaRPr lang="en-US" sz="2400" dirty="0">
              <a:latin typeface="Times New Roman" pitchFamily="18" charset="0"/>
              <a:cs typeface="Times New Roman" pitchFamily="18"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smtClean="0">
                <a:latin typeface="Times New Roman" pitchFamily="18" charset="0"/>
                <a:cs typeface="Times New Roman" pitchFamily="18" charset="0"/>
              </a:rPr>
              <a:t>The if Statement</a:t>
            </a:r>
            <a:br>
              <a:rPr lang="en-US" sz="2800" b="1" dirty="0" smtClean="0">
                <a:latin typeface="Times New Roman" pitchFamily="18" charset="0"/>
                <a:cs typeface="Times New Roman" pitchFamily="18" charset="0"/>
              </a:rPr>
            </a:b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4953000"/>
          </a:xfrm>
        </p:spPr>
        <p:txBody>
          <a:bodyPr>
            <a:normAutofit fontScale="70000" lnSpcReduction="20000"/>
          </a:bodyPr>
          <a:lstStyle/>
          <a:p>
            <a:r>
              <a:rPr lang="en-US" dirty="0" smtClean="0">
                <a:latin typeface="Times New Roman" pitchFamily="18" charset="0"/>
                <a:cs typeface="Times New Roman" pitchFamily="18" charset="0"/>
              </a:rPr>
              <a:t>Use the if statement to specify a block of JavaScript code to be executed if a condition is true.</a:t>
            </a:r>
          </a:p>
          <a:p>
            <a:pPr>
              <a:buNone/>
            </a:pPr>
            <a:r>
              <a:rPr lang="en-US" b="1" dirty="0" smtClean="0">
                <a:latin typeface="Times New Roman" pitchFamily="18" charset="0"/>
                <a:cs typeface="Times New Roman" pitchFamily="18" charset="0"/>
              </a:rPr>
              <a:t>   Syntax:</a:t>
            </a:r>
          </a:p>
          <a:p>
            <a:r>
              <a:rPr lang="en-US" dirty="0" smtClean="0">
                <a:latin typeface="Times New Roman" pitchFamily="18" charset="0"/>
                <a:cs typeface="Times New Roman" pitchFamily="18" charset="0"/>
              </a:rPr>
              <a:t>if (</a:t>
            </a:r>
            <a:r>
              <a:rPr lang="en-US" i="1" dirty="0" smtClean="0">
                <a:latin typeface="Times New Roman" pitchFamily="18" charset="0"/>
                <a:cs typeface="Times New Roman" pitchFamily="18" charset="0"/>
              </a:rPr>
              <a:t>condition</a:t>
            </a:r>
            <a:r>
              <a:rPr lang="en-US" dirty="0" smtClean="0">
                <a:latin typeface="Times New Roman" pitchFamily="18" charset="0"/>
                <a:cs typeface="Times New Roman" pitchFamily="18" charset="0"/>
              </a:rPr>
              <a:t>)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  block of code to be executed if the condition is true</a:t>
            </a:r>
            <a:br>
              <a:rPr lang="en-US" i="1" dirty="0" smtClean="0">
                <a:latin typeface="Times New Roman" pitchFamily="18" charset="0"/>
                <a:cs typeface="Times New Roman" pitchFamily="18" charset="0"/>
              </a:rPr>
            </a:br>
            <a:r>
              <a:rPr lang="en-US" dirty="0" smtClean="0">
                <a:latin typeface="Times New Roman" pitchFamily="18" charset="0"/>
                <a:cs typeface="Times New Roman" pitchFamily="18" charset="0"/>
              </a:rPr>
              <a:t>}</a:t>
            </a:r>
          </a:p>
          <a:p>
            <a:pPr>
              <a:buNone/>
            </a:pPr>
            <a:r>
              <a:rPr lang="en-US" b="1" dirty="0" smtClean="0"/>
              <a:t>Example: </a:t>
            </a:r>
          </a:p>
          <a:p>
            <a:pPr>
              <a:buNone/>
            </a:pPr>
            <a:r>
              <a:rPr lang="en-US" dirty="0" smtClean="0"/>
              <a:t>&lt;html&gt;</a:t>
            </a:r>
          </a:p>
          <a:p>
            <a:pPr>
              <a:buNone/>
            </a:pPr>
            <a:r>
              <a:rPr lang="en-US" dirty="0" smtClean="0"/>
              <a:t>&lt;body&gt;</a:t>
            </a:r>
          </a:p>
          <a:p>
            <a:pPr>
              <a:buNone/>
            </a:pPr>
            <a:r>
              <a:rPr lang="en-US" dirty="0" smtClean="0"/>
              <a:t>&lt;script&gt;  </a:t>
            </a:r>
          </a:p>
          <a:p>
            <a:pPr>
              <a:buNone/>
            </a:pPr>
            <a:r>
              <a:rPr lang="en-US" dirty="0" smtClean="0"/>
              <a:t>var a=20;  </a:t>
            </a:r>
          </a:p>
          <a:p>
            <a:pPr>
              <a:buNone/>
            </a:pPr>
            <a:r>
              <a:rPr lang="en-US" dirty="0" smtClean="0"/>
              <a:t>if(a&gt;10){  </a:t>
            </a:r>
          </a:p>
          <a:p>
            <a:pPr>
              <a:buNone/>
            </a:pPr>
            <a:r>
              <a:rPr lang="en-US" dirty="0" err="1" smtClean="0"/>
              <a:t>document.write</a:t>
            </a:r>
            <a:r>
              <a:rPr lang="en-US" dirty="0" smtClean="0"/>
              <a:t>("value of a is greater than 10");  </a:t>
            </a:r>
          </a:p>
          <a:p>
            <a:pPr>
              <a:buNone/>
            </a:pPr>
            <a:r>
              <a:rPr lang="en-US" dirty="0" smtClean="0"/>
              <a:t>}  </a:t>
            </a:r>
          </a:p>
          <a:p>
            <a:pPr>
              <a:buNone/>
            </a:pPr>
            <a:r>
              <a:rPr lang="en-US" dirty="0" smtClean="0"/>
              <a:t>&lt;/script&gt;  </a:t>
            </a:r>
          </a:p>
          <a:p>
            <a:pPr>
              <a:buNone/>
            </a:pPr>
            <a:r>
              <a:rPr lang="en-US" dirty="0" smtClean="0"/>
              <a:t>&lt;/body&gt;</a:t>
            </a:r>
          </a:p>
          <a:p>
            <a:pPr>
              <a:buNone/>
            </a:pPr>
            <a:r>
              <a:rPr lang="en-US" dirty="0" smtClean="0"/>
              <a:t>&lt;/html&gt;</a:t>
            </a:r>
          </a:p>
          <a:p>
            <a:pPr>
              <a:buNone/>
            </a:pPr>
            <a:r>
              <a:rPr lang="en-US" dirty="0" smtClean="0"/>
              <a:t> </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fontScale="90000"/>
          </a:bodyPr>
          <a:lstStyle/>
          <a:p>
            <a:pPr algn="ctr"/>
            <a:r>
              <a:rPr lang="en-US" sz="3100" dirty="0" smtClean="0">
                <a:latin typeface="Times New Roman" pitchFamily="18" charset="0"/>
                <a:cs typeface="Times New Roman" pitchFamily="18" charset="0"/>
              </a:rPr>
              <a:t>JavaScript If...else Statement</a:t>
            </a:r>
            <a:r>
              <a:rPr lang="en-US" dirty="0" smtClean="0"/>
              <a:t/>
            </a:r>
            <a:br>
              <a:rPr lang="en-US" dirty="0" smtClean="0"/>
            </a:br>
            <a:endParaRPr lang="en-US" dirty="0"/>
          </a:p>
        </p:txBody>
      </p:sp>
      <p:sp>
        <p:nvSpPr>
          <p:cNvPr id="3" name="Content Placeholder 2"/>
          <p:cNvSpPr>
            <a:spLocks noGrp="1"/>
          </p:cNvSpPr>
          <p:nvPr>
            <p:ph idx="1"/>
          </p:nvPr>
        </p:nvSpPr>
        <p:spPr>
          <a:xfrm>
            <a:off x="457200" y="914400"/>
            <a:ext cx="8229600" cy="5410200"/>
          </a:xfrm>
        </p:spPr>
        <p:txBody>
          <a:bodyPr>
            <a:normAutofit fontScale="85000" lnSpcReduction="20000"/>
          </a:bodyPr>
          <a:lstStyle/>
          <a:p>
            <a:r>
              <a:rPr lang="en-US" sz="2000" dirty="0" smtClean="0">
                <a:latin typeface="Times New Roman" pitchFamily="18" charset="0"/>
                <a:cs typeface="Times New Roman" pitchFamily="18" charset="0"/>
              </a:rPr>
              <a:t>Use the else statement to specify a block of code to be executed if the condition is false.</a:t>
            </a:r>
          </a:p>
          <a:p>
            <a:pPr>
              <a:buNone/>
            </a:pP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Syntax:</a:t>
            </a:r>
          </a:p>
          <a:p>
            <a:pPr>
              <a:buNone/>
            </a:pPr>
            <a:r>
              <a:rPr lang="en-US" sz="2000" dirty="0" smtClean="0">
                <a:latin typeface="Times New Roman" pitchFamily="18" charset="0"/>
                <a:cs typeface="Times New Roman" pitchFamily="18" charset="0"/>
              </a:rPr>
              <a:t>   if (</a:t>
            </a:r>
            <a:r>
              <a:rPr lang="en-US" sz="2000" i="1" dirty="0" smtClean="0">
                <a:latin typeface="Times New Roman" pitchFamily="18" charset="0"/>
                <a:cs typeface="Times New Roman" pitchFamily="18" charset="0"/>
              </a:rPr>
              <a:t>condition</a:t>
            </a:r>
            <a:r>
              <a:rPr lang="en-US" sz="2000" dirty="0" smtClean="0">
                <a:latin typeface="Times New Roman" pitchFamily="18" charset="0"/>
                <a:cs typeface="Times New Roman" pitchFamily="18" charset="0"/>
              </a:rPr>
              <a:t>)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  block of code to be executed if the condition is true</a:t>
            </a:r>
            <a:br>
              <a:rPr lang="en-US" sz="2000" i="1"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else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  block of code to be executed if the condition is false</a:t>
            </a:r>
            <a:br>
              <a:rPr lang="en-US" sz="2000" i="1"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a:t>
            </a:r>
          </a:p>
          <a:p>
            <a:pPr>
              <a:buNone/>
            </a:pPr>
            <a:r>
              <a:rPr lang="en-US" sz="2000" b="1" dirty="0" smtClean="0">
                <a:latin typeface="Times New Roman" pitchFamily="18" charset="0"/>
                <a:cs typeface="Times New Roman" pitchFamily="18" charset="0"/>
              </a:rPr>
              <a:t>Example:</a:t>
            </a:r>
          </a:p>
          <a:p>
            <a:pPr>
              <a:buNone/>
            </a:pPr>
            <a:r>
              <a:rPr lang="en-US" sz="2000" dirty="0" smtClean="0">
                <a:latin typeface="Times New Roman" pitchFamily="18" charset="0"/>
                <a:cs typeface="Times New Roman" pitchFamily="18" charset="0"/>
              </a:rPr>
              <a:t>&lt;html&gt;</a:t>
            </a:r>
          </a:p>
          <a:p>
            <a:pPr>
              <a:buNone/>
            </a:pPr>
            <a:r>
              <a:rPr lang="en-US" sz="2000" dirty="0" smtClean="0">
                <a:latin typeface="Times New Roman" pitchFamily="18" charset="0"/>
                <a:cs typeface="Times New Roman" pitchFamily="18" charset="0"/>
              </a:rPr>
              <a:t>&lt;body&gt;</a:t>
            </a:r>
          </a:p>
          <a:p>
            <a:pPr>
              <a:buNone/>
            </a:pPr>
            <a:r>
              <a:rPr lang="en-US" sz="2000" dirty="0" smtClean="0">
                <a:latin typeface="Times New Roman" pitchFamily="18" charset="0"/>
                <a:cs typeface="Times New Roman" pitchFamily="18" charset="0"/>
              </a:rPr>
              <a:t>&lt;script&gt;  </a:t>
            </a:r>
          </a:p>
          <a:p>
            <a:pPr>
              <a:buNone/>
            </a:pPr>
            <a:r>
              <a:rPr lang="en-US" sz="2000" dirty="0" smtClean="0">
                <a:latin typeface="Times New Roman" pitchFamily="18" charset="0"/>
                <a:cs typeface="Times New Roman" pitchFamily="18" charset="0"/>
              </a:rPr>
              <a:t>var a=20;  </a:t>
            </a:r>
          </a:p>
          <a:p>
            <a:pPr>
              <a:buNone/>
            </a:pPr>
            <a:r>
              <a:rPr lang="en-US" sz="2000" dirty="0" smtClean="0">
                <a:latin typeface="Times New Roman" pitchFamily="18" charset="0"/>
                <a:cs typeface="Times New Roman" pitchFamily="18" charset="0"/>
              </a:rPr>
              <a:t>if(a%2==0){  </a:t>
            </a:r>
          </a:p>
          <a:p>
            <a:pPr>
              <a:buNone/>
            </a:pPr>
            <a:r>
              <a:rPr lang="en-US" sz="2000" dirty="0" err="1" smtClean="0">
                <a:latin typeface="Times New Roman" pitchFamily="18" charset="0"/>
                <a:cs typeface="Times New Roman" pitchFamily="18" charset="0"/>
              </a:rPr>
              <a:t>document.write</a:t>
            </a:r>
            <a:r>
              <a:rPr lang="en-US" sz="2000" dirty="0" smtClean="0">
                <a:latin typeface="Times New Roman" pitchFamily="18" charset="0"/>
                <a:cs typeface="Times New Roman" pitchFamily="18" charset="0"/>
              </a:rPr>
              <a:t>("a is even number");  </a:t>
            </a:r>
          </a:p>
          <a:p>
            <a:pPr>
              <a:buNone/>
            </a:pP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else{  </a:t>
            </a:r>
          </a:p>
          <a:p>
            <a:pPr>
              <a:buNone/>
            </a:pPr>
            <a:r>
              <a:rPr lang="en-US" sz="2000" dirty="0" err="1" smtClean="0">
                <a:latin typeface="Times New Roman" pitchFamily="18" charset="0"/>
                <a:cs typeface="Times New Roman" pitchFamily="18" charset="0"/>
              </a:rPr>
              <a:t>document.write</a:t>
            </a:r>
            <a:r>
              <a:rPr lang="en-US" sz="2000" dirty="0" smtClean="0">
                <a:latin typeface="Times New Roman" pitchFamily="18" charset="0"/>
                <a:cs typeface="Times New Roman" pitchFamily="18" charset="0"/>
              </a:rPr>
              <a:t>("a is odd number");  </a:t>
            </a:r>
          </a:p>
          <a:p>
            <a:pPr>
              <a:buNone/>
            </a:pP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&lt;/script&gt;</a:t>
            </a:r>
          </a:p>
          <a:p>
            <a:pPr>
              <a:buNone/>
            </a:pPr>
            <a:r>
              <a:rPr lang="en-US" sz="2000" dirty="0" smtClean="0">
                <a:latin typeface="Times New Roman" pitchFamily="18" charset="0"/>
                <a:cs typeface="Times New Roman" pitchFamily="18" charset="0"/>
              </a:rPr>
              <a:t>&lt;/body&gt;</a:t>
            </a:r>
          </a:p>
          <a:p>
            <a:pPr>
              <a:buNone/>
            </a:pPr>
            <a:r>
              <a:rPr lang="en-US" sz="2000" dirty="0" smtClean="0">
                <a:latin typeface="Times New Roman" pitchFamily="18" charset="0"/>
                <a:cs typeface="Times New Roman" pitchFamily="18" charset="0"/>
              </a:rPr>
              <a:t>&lt;/html&gt;</a:t>
            </a:r>
          </a:p>
          <a:p>
            <a:pPr>
              <a:buNone/>
            </a:pPr>
            <a:endParaRPr lang="en-US" sz="2000" dirty="0">
              <a:latin typeface="Times New Roman" pitchFamily="18" charset="0"/>
              <a:cs typeface="Times New Roman" pitchFamily="18"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pPr algn="ctr"/>
            <a:r>
              <a:rPr lang="en-US" sz="3100" b="1" dirty="0" smtClean="0">
                <a:latin typeface="Times New Roman" pitchFamily="18" charset="0"/>
                <a:cs typeface="Times New Roman" pitchFamily="18" charset="0"/>
              </a:rPr>
              <a:t>JavaScript If...else if statement</a:t>
            </a:r>
            <a:r>
              <a:rPr lang="en-US" dirty="0" smtClean="0"/>
              <a:t/>
            </a:r>
            <a:br>
              <a:rPr lang="en-US" dirty="0" smtClean="0"/>
            </a:br>
            <a:endParaRPr lang="en-US" dirty="0"/>
          </a:p>
        </p:txBody>
      </p:sp>
      <p:sp>
        <p:nvSpPr>
          <p:cNvPr id="3" name="Content Placeholder 2"/>
          <p:cNvSpPr>
            <a:spLocks noGrp="1"/>
          </p:cNvSpPr>
          <p:nvPr>
            <p:ph idx="1"/>
          </p:nvPr>
        </p:nvSpPr>
        <p:spPr>
          <a:xfrm>
            <a:off x="381000" y="914400"/>
            <a:ext cx="8229600" cy="5943600"/>
          </a:xfrm>
        </p:spPr>
        <p:txBody>
          <a:bodyPr>
            <a:normAutofit fontScale="25000" lnSpcReduction="20000"/>
          </a:bodyPr>
          <a:lstStyle/>
          <a:p>
            <a:r>
              <a:rPr lang="en-US" sz="5600" dirty="0" smtClean="0">
                <a:latin typeface="Times New Roman" pitchFamily="18" charset="0"/>
                <a:cs typeface="Times New Roman" pitchFamily="18" charset="0"/>
              </a:rPr>
              <a:t>Use the if… else if statement to specify a new condition if the first condition is false.</a:t>
            </a:r>
            <a:endParaRPr lang="en-US" sz="5600" b="1" dirty="0" smtClean="0">
              <a:latin typeface="Times New Roman" pitchFamily="18" charset="0"/>
              <a:cs typeface="Times New Roman" pitchFamily="18" charset="0"/>
            </a:endParaRPr>
          </a:p>
          <a:p>
            <a:pPr>
              <a:buNone/>
            </a:pPr>
            <a:r>
              <a:rPr lang="en-US" sz="5600" b="1" dirty="0" smtClean="0">
                <a:latin typeface="Times New Roman" pitchFamily="18" charset="0"/>
                <a:cs typeface="Times New Roman" pitchFamily="18" charset="0"/>
              </a:rPr>
              <a:t>Syntax:</a:t>
            </a:r>
          </a:p>
          <a:p>
            <a:pPr>
              <a:buNone/>
            </a:pPr>
            <a:r>
              <a:rPr lang="en-US" sz="5600" dirty="0" smtClean="0">
                <a:latin typeface="Times New Roman" pitchFamily="18" charset="0"/>
                <a:cs typeface="Times New Roman" pitchFamily="18" charset="0"/>
              </a:rPr>
              <a:t>if (</a:t>
            </a:r>
            <a:r>
              <a:rPr lang="en-US" sz="5600" i="1" dirty="0" smtClean="0">
                <a:latin typeface="Times New Roman" pitchFamily="18" charset="0"/>
                <a:cs typeface="Times New Roman" pitchFamily="18" charset="0"/>
              </a:rPr>
              <a:t>condition1</a:t>
            </a:r>
            <a:r>
              <a:rPr lang="en-US" sz="5600" dirty="0" smtClean="0">
                <a:latin typeface="Times New Roman" pitchFamily="18" charset="0"/>
                <a:cs typeface="Times New Roman" pitchFamily="18" charset="0"/>
              </a:rPr>
              <a:t>) {</a:t>
            </a:r>
            <a:br>
              <a:rPr lang="en-US" sz="5600" dirty="0" smtClean="0">
                <a:latin typeface="Times New Roman" pitchFamily="18" charset="0"/>
                <a:cs typeface="Times New Roman" pitchFamily="18" charset="0"/>
              </a:rPr>
            </a:br>
            <a:r>
              <a:rPr lang="en-US" sz="5600" dirty="0" smtClean="0">
                <a:latin typeface="Times New Roman" pitchFamily="18" charset="0"/>
                <a:cs typeface="Times New Roman" pitchFamily="18" charset="0"/>
              </a:rPr>
              <a:t>  //</a:t>
            </a:r>
            <a:r>
              <a:rPr lang="en-US" sz="5600" i="1" dirty="0" smtClean="0">
                <a:latin typeface="Times New Roman" pitchFamily="18" charset="0"/>
                <a:cs typeface="Times New Roman" pitchFamily="18" charset="0"/>
              </a:rPr>
              <a:t>  block of code to be executed if condition1 is true</a:t>
            </a:r>
            <a:br>
              <a:rPr lang="en-US" sz="5600" i="1" dirty="0" smtClean="0">
                <a:latin typeface="Times New Roman" pitchFamily="18" charset="0"/>
                <a:cs typeface="Times New Roman" pitchFamily="18" charset="0"/>
              </a:rPr>
            </a:br>
            <a:r>
              <a:rPr lang="en-US" sz="5600" dirty="0" smtClean="0">
                <a:latin typeface="Times New Roman" pitchFamily="18" charset="0"/>
                <a:cs typeface="Times New Roman" pitchFamily="18" charset="0"/>
              </a:rPr>
              <a:t>} else if (</a:t>
            </a:r>
            <a:r>
              <a:rPr lang="en-US" sz="5600" i="1" dirty="0" smtClean="0">
                <a:latin typeface="Times New Roman" pitchFamily="18" charset="0"/>
                <a:cs typeface="Times New Roman" pitchFamily="18" charset="0"/>
              </a:rPr>
              <a:t>condition2</a:t>
            </a:r>
            <a:r>
              <a:rPr lang="en-US" sz="5600" dirty="0" smtClean="0">
                <a:latin typeface="Times New Roman" pitchFamily="18" charset="0"/>
                <a:cs typeface="Times New Roman" pitchFamily="18" charset="0"/>
              </a:rPr>
              <a:t>) {</a:t>
            </a:r>
            <a:br>
              <a:rPr lang="en-US" sz="5600" dirty="0" smtClean="0">
                <a:latin typeface="Times New Roman" pitchFamily="18" charset="0"/>
                <a:cs typeface="Times New Roman" pitchFamily="18" charset="0"/>
              </a:rPr>
            </a:br>
            <a:r>
              <a:rPr lang="en-US" sz="5600" dirty="0" smtClean="0">
                <a:latin typeface="Times New Roman" pitchFamily="18" charset="0"/>
                <a:cs typeface="Times New Roman" pitchFamily="18" charset="0"/>
              </a:rPr>
              <a:t>  //</a:t>
            </a:r>
            <a:r>
              <a:rPr lang="en-US" sz="5600" i="1" dirty="0" smtClean="0">
                <a:latin typeface="Times New Roman" pitchFamily="18" charset="0"/>
                <a:cs typeface="Times New Roman" pitchFamily="18" charset="0"/>
              </a:rPr>
              <a:t>  block of code to be executed if the condition1 is false and condition2 is true</a:t>
            </a:r>
            <a:r>
              <a:rPr lang="en-US" sz="5600" dirty="0" smtClean="0">
                <a:latin typeface="Times New Roman" pitchFamily="18" charset="0"/>
                <a:cs typeface="Times New Roman" pitchFamily="18" charset="0"/>
              </a:rPr>
              <a:t/>
            </a:r>
            <a:br>
              <a:rPr lang="en-US" sz="5600" dirty="0" smtClean="0">
                <a:latin typeface="Times New Roman" pitchFamily="18" charset="0"/>
                <a:cs typeface="Times New Roman" pitchFamily="18" charset="0"/>
              </a:rPr>
            </a:br>
            <a:r>
              <a:rPr lang="en-US" sz="5600" dirty="0" smtClean="0">
                <a:latin typeface="Times New Roman" pitchFamily="18" charset="0"/>
                <a:cs typeface="Times New Roman" pitchFamily="18" charset="0"/>
              </a:rPr>
              <a:t>} else {</a:t>
            </a:r>
            <a:br>
              <a:rPr lang="en-US" sz="5600" dirty="0" smtClean="0">
                <a:latin typeface="Times New Roman" pitchFamily="18" charset="0"/>
                <a:cs typeface="Times New Roman" pitchFamily="18" charset="0"/>
              </a:rPr>
            </a:br>
            <a:r>
              <a:rPr lang="en-US" sz="5600" dirty="0" smtClean="0">
                <a:latin typeface="Times New Roman" pitchFamily="18" charset="0"/>
                <a:cs typeface="Times New Roman" pitchFamily="18" charset="0"/>
              </a:rPr>
              <a:t>  //</a:t>
            </a:r>
            <a:r>
              <a:rPr lang="en-US" sz="5600" i="1" dirty="0" smtClean="0">
                <a:latin typeface="Times New Roman" pitchFamily="18" charset="0"/>
                <a:cs typeface="Times New Roman" pitchFamily="18" charset="0"/>
              </a:rPr>
              <a:t>  block of code to be executed if the condition1 is false and condition2 is false</a:t>
            </a:r>
            <a:br>
              <a:rPr lang="en-US" sz="5600" i="1" dirty="0" smtClean="0">
                <a:latin typeface="Times New Roman" pitchFamily="18" charset="0"/>
                <a:cs typeface="Times New Roman" pitchFamily="18" charset="0"/>
              </a:rPr>
            </a:br>
            <a:r>
              <a:rPr lang="en-US" sz="5600" dirty="0" smtClean="0">
                <a:latin typeface="Times New Roman" pitchFamily="18" charset="0"/>
                <a:cs typeface="Times New Roman" pitchFamily="18" charset="0"/>
              </a:rPr>
              <a:t>}</a:t>
            </a:r>
          </a:p>
          <a:p>
            <a:pPr>
              <a:buNone/>
            </a:pPr>
            <a:r>
              <a:rPr lang="en-US" sz="7200" b="1" dirty="0" smtClean="0">
                <a:latin typeface="Times New Roman" pitchFamily="18" charset="0"/>
                <a:cs typeface="Times New Roman" pitchFamily="18" charset="0"/>
              </a:rPr>
              <a:t>Example:</a:t>
            </a:r>
          </a:p>
          <a:p>
            <a:pPr>
              <a:buNone/>
            </a:pPr>
            <a:r>
              <a:rPr lang="en-US" sz="5600" dirty="0" smtClean="0">
                <a:latin typeface="Times New Roman" pitchFamily="18" charset="0"/>
                <a:cs typeface="Times New Roman" pitchFamily="18" charset="0"/>
              </a:rPr>
              <a:t>&lt;html&gt;</a:t>
            </a:r>
          </a:p>
          <a:p>
            <a:pPr>
              <a:buNone/>
            </a:pPr>
            <a:r>
              <a:rPr lang="en-US" sz="5600" dirty="0" smtClean="0">
                <a:latin typeface="Times New Roman" pitchFamily="18" charset="0"/>
                <a:cs typeface="Times New Roman" pitchFamily="18" charset="0"/>
              </a:rPr>
              <a:t>&lt;body&gt;</a:t>
            </a:r>
          </a:p>
          <a:p>
            <a:pPr>
              <a:buNone/>
            </a:pPr>
            <a:r>
              <a:rPr lang="en-US" sz="5600" dirty="0" smtClean="0">
                <a:latin typeface="Times New Roman" pitchFamily="18" charset="0"/>
                <a:cs typeface="Times New Roman" pitchFamily="18" charset="0"/>
              </a:rPr>
              <a:t>&lt;script&gt;  </a:t>
            </a:r>
          </a:p>
          <a:p>
            <a:pPr>
              <a:buNone/>
            </a:pPr>
            <a:r>
              <a:rPr lang="en-US" sz="5600" dirty="0" smtClean="0">
                <a:latin typeface="Times New Roman" pitchFamily="18" charset="0"/>
                <a:cs typeface="Times New Roman" pitchFamily="18" charset="0"/>
              </a:rPr>
              <a:t>var a=20;  </a:t>
            </a:r>
          </a:p>
          <a:p>
            <a:pPr>
              <a:buNone/>
            </a:pPr>
            <a:r>
              <a:rPr lang="en-US" sz="5600" dirty="0" smtClean="0">
                <a:latin typeface="Times New Roman" pitchFamily="18" charset="0"/>
                <a:cs typeface="Times New Roman" pitchFamily="18" charset="0"/>
              </a:rPr>
              <a:t>if(a==10){  </a:t>
            </a:r>
          </a:p>
          <a:p>
            <a:pPr>
              <a:buNone/>
            </a:pPr>
            <a:r>
              <a:rPr lang="en-US" sz="5600" dirty="0" err="1" smtClean="0">
                <a:latin typeface="Times New Roman" pitchFamily="18" charset="0"/>
                <a:cs typeface="Times New Roman" pitchFamily="18" charset="0"/>
              </a:rPr>
              <a:t>document.write</a:t>
            </a:r>
            <a:r>
              <a:rPr lang="en-US" sz="5600" dirty="0" smtClean="0">
                <a:latin typeface="Times New Roman" pitchFamily="18" charset="0"/>
                <a:cs typeface="Times New Roman" pitchFamily="18" charset="0"/>
              </a:rPr>
              <a:t>("a is equal to 10");  </a:t>
            </a:r>
          </a:p>
          <a:p>
            <a:pPr>
              <a:buNone/>
            </a:pPr>
            <a:r>
              <a:rPr lang="en-US" sz="5600" dirty="0" smtClean="0">
                <a:latin typeface="Times New Roman" pitchFamily="18" charset="0"/>
                <a:cs typeface="Times New Roman" pitchFamily="18" charset="0"/>
              </a:rPr>
              <a:t>}  </a:t>
            </a:r>
          </a:p>
          <a:p>
            <a:pPr>
              <a:buNone/>
            </a:pPr>
            <a:r>
              <a:rPr lang="en-US" sz="5600" dirty="0" smtClean="0">
                <a:latin typeface="Times New Roman" pitchFamily="18" charset="0"/>
                <a:cs typeface="Times New Roman" pitchFamily="18" charset="0"/>
              </a:rPr>
              <a:t>else if(a==15){  </a:t>
            </a:r>
          </a:p>
          <a:p>
            <a:pPr>
              <a:buNone/>
            </a:pPr>
            <a:r>
              <a:rPr lang="en-US" sz="5600" dirty="0" err="1" smtClean="0">
                <a:latin typeface="Times New Roman" pitchFamily="18" charset="0"/>
                <a:cs typeface="Times New Roman" pitchFamily="18" charset="0"/>
              </a:rPr>
              <a:t>document.write</a:t>
            </a:r>
            <a:r>
              <a:rPr lang="en-US" sz="5600" dirty="0" smtClean="0">
                <a:latin typeface="Times New Roman" pitchFamily="18" charset="0"/>
                <a:cs typeface="Times New Roman" pitchFamily="18" charset="0"/>
              </a:rPr>
              <a:t>("a is equal to 15");  </a:t>
            </a:r>
          </a:p>
          <a:p>
            <a:pPr>
              <a:buNone/>
            </a:pPr>
            <a:r>
              <a:rPr lang="en-US" sz="5600" dirty="0" smtClean="0">
                <a:latin typeface="Times New Roman" pitchFamily="18" charset="0"/>
                <a:cs typeface="Times New Roman" pitchFamily="18" charset="0"/>
              </a:rPr>
              <a:t>}  </a:t>
            </a:r>
          </a:p>
          <a:p>
            <a:pPr>
              <a:buNone/>
            </a:pPr>
            <a:r>
              <a:rPr lang="en-US" sz="5600" dirty="0" smtClean="0">
                <a:latin typeface="Times New Roman" pitchFamily="18" charset="0"/>
                <a:cs typeface="Times New Roman" pitchFamily="18" charset="0"/>
              </a:rPr>
              <a:t>else if(a==20){  </a:t>
            </a:r>
          </a:p>
          <a:p>
            <a:pPr>
              <a:buNone/>
            </a:pPr>
            <a:r>
              <a:rPr lang="en-US" sz="5600" dirty="0" err="1" smtClean="0">
                <a:latin typeface="Times New Roman" pitchFamily="18" charset="0"/>
                <a:cs typeface="Times New Roman" pitchFamily="18" charset="0"/>
              </a:rPr>
              <a:t>document.write</a:t>
            </a:r>
            <a:r>
              <a:rPr lang="en-US" sz="5600" dirty="0" smtClean="0">
                <a:latin typeface="Times New Roman" pitchFamily="18" charset="0"/>
                <a:cs typeface="Times New Roman" pitchFamily="18" charset="0"/>
              </a:rPr>
              <a:t>("a is equal to 20");  </a:t>
            </a:r>
          </a:p>
          <a:p>
            <a:pPr>
              <a:buNone/>
            </a:pPr>
            <a:r>
              <a:rPr lang="en-US" sz="5600" dirty="0" smtClean="0">
                <a:latin typeface="Times New Roman" pitchFamily="18" charset="0"/>
                <a:cs typeface="Times New Roman" pitchFamily="18" charset="0"/>
              </a:rPr>
              <a:t>}  </a:t>
            </a:r>
          </a:p>
          <a:p>
            <a:pPr>
              <a:buNone/>
            </a:pPr>
            <a:r>
              <a:rPr lang="en-US" sz="5600" dirty="0" smtClean="0">
                <a:latin typeface="Times New Roman" pitchFamily="18" charset="0"/>
                <a:cs typeface="Times New Roman" pitchFamily="18" charset="0"/>
              </a:rPr>
              <a:t>else{  </a:t>
            </a:r>
          </a:p>
          <a:p>
            <a:pPr>
              <a:buNone/>
            </a:pPr>
            <a:r>
              <a:rPr lang="en-US" sz="5600" dirty="0" err="1" smtClean="0">
                <a:latin typeface="Times New Roman" pitchFamily="18" charset="0"/>
                <a:cs typeface="Times New Roman" pitchFamily="18" charset="0"/>
              </a:rPr>
              <a:t>document.write</a:t>
            </a:r>
            <a:r>
              <a:rPr lang="en-US" sz="5600" dirty="0" smtClean="0">
                <a:latin typeface="Times New Roman" pitchFamily="18" charset="0"/>
                <a:cs typeface="Times New Roman" pitchFamily="18" charset="0"/>
              </a:rPr>
              <a:t>("a is not equal to 10, 15 or 20");  </a:t>
            </a:r>
          </a:p>
          <a:p>
            <a:pPr>
              <a:buNone/>
            </a:pPr>
            <a:r>
              <a:rPr lang="en-US" sz="5600" dirty="0" smtClean="0">
                <a:latin typeface="Times New Roman" pitchFamily="18" charset="0"/>
                <a:cs typeface="Times New Roman" pitchFamily="18" charset="0"/>
              </a:rPr>
              <a:t>}  </a:t>
            </a:r>
          </a:p>
          <a:p>
            <a:pPr>
              <a:buNone/>
            </a:pPr>
            <a:r>
              <a:rPr lang="en-US" sz="5600" dirty="0" smtClean="0">
                <a:latin typeface="Times New Roman" pitchFamily="18" charset="0"/>
                <a:cs typeface="Times New Roman" pitchFamily="18" charset="0"/>
              </a:rPr>
              <a:t>&lt;/script&gt;  </a:t>
            </a:r>
          </a:p>
          <a:p>
            <a:pPr>
              <a:buNone/>
            </a:pPr>
            <a:r>
              <a:rPr lang="en-US" sz="5600" dirty="0" smtClean="0">
                <a:latin typeface="Times New Roman" pitchFamily="18" charset="0"/>
                <a:cs typeface="Times New Roman" pitchFamily="18" charset="0"/>
              </a:rPr>
              <a:t>&lt;/body&gt;&lt;/html&gt;</a:t>
            </a:r>
          </a:p>
          <a:p>
            <a:pPr>
              <a:buNone/>
            </a:pPr>
            <a:endParaRPr lang="en-US" sz="5600" dirty="0" smtClean="0">
              <a:latin typeface="Times New Roman" pitchFamily="18" charset="0"/>
              <a:cs typeface="Times New Roman" pitchFamily="18" charset="0"/>
            </a:endParaRPr>
          </a:p>
          <a:p>
            <a:pPr>
              <a:buNone/>
            </a:pPr>
            <a:r>
              <a:rPr lang="en-US" sz="5600" dirty="0" smtClean="0">
                <a:latin typeface="Times New Roman" pitchFamily="18" charset="0"/>
                <a:cs typeface="Times New Roman" pitchFamily="18" charset="0"/>
              </a:rPr>
              <a:t> </a:t>
            </a:r>
          </a:p>
          <a:p>
            <a:pPr>
              <a:buNone/>
            </a:pPr>
            <a:endParaRPr lang="en-US" sz="56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fontScale="90000"/>
          </a:bodyPr>
          <a:lstStyle/>
          <a:p>
            <a:pPr algn="ctr"/>
            <a:r>
              <a:rPr lang="en-US" sz="2800" dirty="0" smtClean="0">
                <a:latin typeface="Times New Roman" pitchFamily="18" charset="0"/>
                <a:cs typeface="Times New Roman" pitchFamily="18" charset="0"/>
              </a:rPr>
              <a:t>JavaScript Switch Statement</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4953000"/>
          </a:xfrm>
        </p:spPr>
        <p:txBody>
          <a:bodyPr>
            <a:normAutofit/>
          </a:bodyPr>
          <a:lstStyle/>
          <a:p>
            <a:r>
              <a:rPr lang="en-US" sz="2000" dirty="0" smtClean="0">
                <a:latin typeface="Times New Roman" pitchFamily="18" charset="0"/>
                <a:cs typeface="Times New Roman" pitchFamily="18" charset="0"/>
              </a:rPr>
              <a:t>The switch statement is used to perform different actions based on different conditions.</a:t>
            </a:r>
          </a:p>
          <a:p>
            <a:r>
              <a:rPr lang="en-US" sz="2000" dirty="0" smtClean="0">
                <a:latin typeface="Times New Roman" pitchFamily="18" charset="0"/>
                <a:cs typeface="Times New Roman" pitchFamily="18" charset="0"/>
              </a:rPr>
              <a:t>Use the switch statement to select one of many code blocks to be executed.</a:t>
            </a:r>
            <a:br>
              <a:rPr lang="en-US" sz="2000" dirty="0" smtClean="0">
                <a:latin typeface="Times New Roman" pitchFamily="18" charset="0"/>
                <a:cs typeface="Times New Roman" pitchFamily="18" charset="0"/>
              </a:rPr>
            </a:br>
            <a:r>
              <a:rPr lang="en-US" sz="2000" b="1" dirty="0" smtClean="0"/>
              <a:t>Syntax:</a:t>
            </a:r>
          </a:p>
          <a:p>
            <a:r>
              <a:rPr lang="en-US" sz="2000" dirty="0" smtClean="0"/>
              <a:t>switch(</a:t>
            </a:r>
            <a:r>
              <a:rPr lang="en-US" sz="2000" i="1" dirty="0" smtClean="0"/>
              <a:t>expression</a:t>
            </a:r>
            <a:r>
              <a:rPr lang="en-US" sz="2000" dirty="0" smtClean="0"/>
              <a:t>) {</a:t>
            </a:r>
            <a:br>
              <a:rPr lang="en-US" sz="2000" dirty="0" smtClean="0"/>
            </a:br>
            <a:r>
              <a:rPr lang="en-US" sz="2000" dirty="0" smtClean="0"/>
              <a:t>  case </a:t>
            </a:r>
            <a:r>
              <a:rPr lang="en-US" sz="2000" i="1" dirty="0" smtClean="0"/>
              <a:t>x</a:t>
            </a:r>
            <a:r>
              <a:rPr lang="en-US" sz="2000" dirty="0" smtClean="0"/>
              <a:t>:</a:t>
            </a:r>
            <a:br>
              <a:rPr lang="en-US" sz="2000" dirty="0" smtClean="0"/>
            </a:br>
            <a:r>
              <a:rPr lang="en-US" sz="2000" i="1" dirty="0" smtClean="0"/>
              <a:t>    // code block</a:t>
            </a:r>
            <a:br>
              <a:rPr lang="en-US" sz="2000" i="1" dirty="0" smtClean="0"/>
            </a:br>
            <a:r>
              <a:rPr lang="en-US" sz="2000" dirty="0" smtClean="0"/>
              <a:t>    break;</a:t>
            </a:r>
            <a:br>
              <a:rPr lang="en-US" sz="2000" dirty="0" smtClean="0"/>
            </a:br>
            <a:r>
              <a:rPr lang="en-US" sz="2000" dirty="0" smtClean="0"/>
              <a:t>  case </a:t>
            </a:r>
            <a:r>
              <a:rPr lang="en-US" sz="2000" i="1" dirty="0" smtClean="0"/>
              <a:t>y</a:t>
            </a:r>
            <a:r>
              <a:rPr lang="en-US" sz="2000" dirty="0" smtClean="0"/>
              <a:t>:</a:t>
            </a:r>
            <a:br>
              <a:rPr lang="en-US" sz="2000" dirty="0" smtClean="0"/>
            </a:br>
            <a:r>
              <a:rPr lang="en-US" sz="2000" i="1" dirty="0" smtClean="0"/>
              <a:t>    // code block</a:t>
            </a:r>
            <a:br>
              <a:rPr lang="en-US" sz="2000" i="1" dirty="0" smtClean="0"/>
            </a:br>
            <a:r>
              <a:rPr lang="en-US" sz="2000" dirty="0" smtClean="0"/>
              <a:t>    break;</a:t>
            </a:r>
            <a:br>
              <a:rPr lang="en-US" sz="2000" dirty="0" smtClean="0"/>
            </a:br>
            <a:r>
              <a:rPr lang="en-US" sz="2000" dirty="0" smtClean="0"/>
              <a:t>  default:</a:t>
            </a:r>
            <a:br>
              <a:rPr lang="en-US" sz="2000" dirty="0" smtClean="0"/>
            </a:br>
            <a:r>
              <a:rPr lang="en-US" sz="2000" dirty="0" smtClean="0"/>
              <a:t>    // </a:t>
            </a:r>
            <a:r>
              <a:rPr lang="en-US" sz="2000" i="1" dirty="0" smtClean="0"/>
              <a:t>code block</a:t>
            </a:r>
            <a:r>
              <a:rPr lang="en-US" sz="2000" dirty="0" smtClean="0"/>
              <a:t/>
            </a:r>
            <a:br>
              <a:rPr lang="en-US" sz="2000" dirty="0" smtClean="0"/>
            </a:br>
            <a:r>
              <a:rPr lang="en-US" sz="2000" dirty="0" smtClean="0"/>
              <a:t>}</a:t>
            </a:r>
          </a:p>
          <a:p>
            <a:endParaRPr lang="en-US" sz="2000" dirty="0">
              <a:latin typeface="Times New Roman" pitchFamily="18" charset="0"/>
              <a:cs typeface="Times New Roman" pitchFamily="18"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86512"/>
          </a:xfrm>
        </p:spPr>
        <p:txBody>
          <a:bodyPr>
            <a:normAutofit fontScale="90000"/>
          </a:bodyPr>
          <a:lstStyle/>
          <a:p>
            <a:pPr algn="ctr"/>
            <a:r>
              <a:rPr lang="en-US" sz="2800" b="1" dirty="0" smtClean="0"/>
              <a:t>Example</a:t>
            </a:r>
            <a:endParaRPr lang="en-US" sz="2800" b="1" dirty="0"/>
          </a:p>
        </p:txBody>
      </p:sp>
      <p:sp>
        <p:nvSpPr>
          <p:cNvPr id="3" name="Content Placeholder 2"/>
          <p:cNvSpPr>
            <a:spLocks noGrp="1"/>
          </p:cNvSpPr>
          <p:nvPr>
            <p:ph idx="1"/>
          </p:nvPr>
        </p:nvSpPr>
        <p:spPr>
          <a:xfrm>
            <a:off x="457200" y="685800"/>
            <a:ext cx="8229600" cy="5943600"/>
          </a:xfrm>
        </p:spPr>
        <p:txBody>
          <a:bodyPr>
            <a:normAutofit fontScale="25000" lnSpcReduction="20000"/>
          </a:bodyPr>
          <a:lstStyle/>
          <a:p>
            <a:pPr>
              <a:buNone/>
            </a:pPr>
            <a:r>
              <a:rPr lang="en-US" sz="6400" dirty="0" smtClean="0">
                <a:latin typeface="Times New Roman" pitchFamily="18" charset="0"/>
                <a:cs typeface="Times New Roman" pitchFamily="18" charset="0"/>
              </a:rPr>
              <a:t>&lt;!DOCTYPE html&gt;</a:t>
            </a:r>
          </a:p>
          <a:p>
            <a:pPr>
              <a:buNone/>
            </a:pPr>
            <a:r>
              <a:rPr lang="en-US" sz="6400" dirty="0" smtClean="0">
                <a:latin typeface="Times New Roman" pitchFamily="18" charset="0"/>
                <a:cs typeface="Times New Roman" pitchFamily="18" charset="0"/>
              </a:rPr>
              <a:t>&lt;html&gt;</a:t>
            </a:r>
          </a:p>
          <a:p>
            <a:pPr>
              <a:buNone/>
            </a:pPr>
            <a:r>
              <a:rPr lang="en-US" sz="6400" dirty="0" smtClean="0">
                <a:latin typeface="Times New Roman" pitchFamily="18" charset="0"/>
                <a:cs typeface="Times New Roman" pitchFamily="18" charset="0"/>
              </a:rPr>
              <a:t>&lt;body&gt;</a:t>
            </a:r>
          </a:p>
          <a:p>
            <a:pPr>
              <a:buNone/>
            </a:pPr>
            <a:r>
              <a:rPr lang="en-US" sz="6400" dirty="0" smtClean="0">
                <a:latin typeface="Times New Roman" pitchFamily="18" charset="0"/>
                <a:cs typeface="Times New Roman" pitchFamily="18" charset="0"/>
              </a:rPr>
              <a:t>&lt;script&gt;  </a:t>
            </a:r>
          </a:p>
          <a:p>
            <a:pPr>
              <a:buNone/>
            </a:pPr>
            <a:r>
              <a:rPr lang="en-US" sz="6400" dirty="0" smtClean="0">
                <a:latin typeface="Times New Roman" pitchFamily="18" charset="0"/>
                <a:cs typeface="Times New Roman" pitchFamily="18" charset="0"/>
              </a:rPr>
              <a:t>var grade='B';  </a:t>
            </a:r>
          </a:p>
          <a:p>
            <a:pPr>
              <a:buNone/>
            </a:pPr>
            <a:r>
              <a:rPr lang="en-US" sz="6400" dirty="0" smtClean="0">
                <a:latin typeface="Times New Roman" pitchFamily="18" charset="0"/>
                <a:cs typeface="Times New Roman" pitchFamily="18" charset="0"/>
              </a:rPr>
              <a:t>var result;  </a:t>
            </a:r>
          </a:p>
          <a:p>
            <a:pPr>
              <a:buNone/>
            </a:pPr>
            <a:r>
              <a:rPr lang="en-US" sz="6400" dirty="0" smtClean="0">
                <a:latin typeface="Times New Roman" pitchFamily="18" charset="0"/>
                <a:cs typeface="Times New Roman" pitchFamily="18" charset="0"/>
              </a:rPr>
              <a:t>switch(grade){  </a:t>
            </a:r>
          </a:p>
          <a:p>
            <a:pPr>
              <a:buNone/>
            </a:pPr>
            <a:r>
              <a:rPr lang="en-US" sz="6400" dirty="0" smtClean="0">
                <a:latin typeface="Times New Roman" pitchFamily="18" charset="0"/>
                <a:cs typeface="Times New Roman" pitchFamily="18" charset="0"/>
              </a:rPr>
              <a:t>case 'A':  </a:t>
            </a:r>
          </a:p>
          <a:p>
            <a:pPr>
              <a:buNone/>
            </a:pPr>
            <a:r>
              <a:rPr lang="en-US" sz="6400" dirty="0" smtClean="0">
                <a:latin typeface="Times New Roman" pitchFamily="18" charset="0"/>
                <a:cs typeface="Times New Roman" pitchFamily="18" charset="0"/>
              </a:rPr>
              <a:t>result="A Grade";  </a:t>
            </a:r>
          </a:p>
          <a:p>
            <a:pPr>
              <a:buNone/>
            </a:pPr>
            <a:r>
              <a:rPr lang="en-US" sz="6400" dirty="0" smtClean="0">
                <a:latin typeface="Times New Roman" pitchFamily="18" charset="0"/>
                <a:cs typeface="Times New Roman" pitchFamily="18" charset="0"/>
              </a:rPr>
              <a:t>break;  </a:t>
            </a:r>
          </a:p>
          <a:p>
            <a:pPr>
              <a:buNone/>
            </a:pPr>
            <a:r>
              <a:rPr lang="en-US" sz="6400" dirty="0" smtClean="0">
                <a:latin typeface="Times New Roman" pitchFamily="18" charset="0"/>
                <a:cs typeface="Times New Roman" pitchFamily="18" charset="0"/>
              </a:rPr>
              <a:t>case 'B':  </a:t>
            </a:r>
          </a:p>
          <a:p>
            <a:pPr>
              <a:buNone/>
            </a:pPr>
            <a:r>
              <a:rPr lang="en-US" sz="6400" dirty="0" smtClean="0">
                <a:latin typeface="Times New Roman" pitchFamily="18" charset="0"/>
                <a:cs typeface="Times New Roman" pitchFamily="18" charset="0"/>
              </a:rPr>
              <a:t>result="B Grade";  </a:t>
            </a:r>
          </a:p>
          <a:p>
            <a:pPr>
              <a:buNone/>
            </a:pPr>
            <a:r>
              <a:rPr lang="en-US" sz="6400" dirty="0" smtClean="0">
                <a:latin typeface="Times New Roman" pitchFamily="18" charset="0"/>
                <a:cs typeface="Times New Roman" pitchFamily="18" charset="0"/>
              </a:rPr>
              <a:t>break;  </a:t>
            </a:r>
          </a:p>
          <a:p>
            <a:pPr>
              <a:buNone/>
            </a:pPr>
            <a:r>
              <a:rPr lang="en-US" sz="6400" dirty="0" smtClean="0">
                <a:latin typeface="Times New Roman" pitchFamily="18" charset="0"/>
                <a:cs typeface="Times New Roman" pitchFamily="18" charset="0"/>
              </a:rPr>
              <a:t>case 'C':  </a:t>
            </a:r>
          </a:p>
          <a:p>
            <a:pPr>
              <a:buNone/>
            </a:pPr>
            <a:r>
              <a:rPr lang="en-US" sz="6400" dirty="0" smtClean="0">
                <a:latin typeface="Times New Roman" pitchFamily="18" charset="0"/>
                <a:cs typeface="Times New Roman" pitchFamily="18" charset="0"/>
              </a:rPr>
              <a:t>result="C Grade";  </a:t>
            </a:r>
          </a:p>
          <a:p>
            <a:pPr>
              <a:buNone/>
            </a:pPr>
            <a:r>
              <a:rPr lang="en-US" sz="6400" dirty="0" smtClean="0">
                <a:latin typeface="Times New Roman" pitchFamily="18" charset="0"/>
                <a:cs typeface="Times New Roman" pitchFamily="18" charset="0"/>
              </a:rPr>
              <a:t>break;  </a:t>
            </a:r>
          </a:p>
          <a:p>
            <a:pPr>
              <a:buNone/>
            </a:pPr>
            <a:r>
              <a:rPr lang="en-US" sz="6400" dirty="0" smtClean="0">
                <a:latin typeface="Times New Roman" pitchFamily="18" charset="0"/>
                <a:cs typeface="Times New Roman" pitchFamily="18" charset="0"/>
              </a:rPr>
              <a:t>default:  </a:t>
            </a:r>
          </a:p>
          <a:p>
            <a:pPr>
              <a:buNone/>
            </a:pPr>
            <a:r>
              <a:rPr lang="en-US" sz="6400" dirty="0" smtClean="0">
                <a:latin typeface="Times New Roman" pitchFamily="18" charset="0"/>
                <a:cs typeface="Times New Roman" pitchFamily="18" charset="0"/>
              </a:rPr>
              <a:t>result="No Grade";  </a:t>
            </a:r>
          </a:p>
          <a:p>
            <a:pPr>
              <a:buNone/>
            </a:pPr>
            <a:r>
              <a:rPr lang="en-US" sz="6400" dirty="0" smtClean="0">
                <a:latin typeface="Times New Roman" pitchFamily="18" charset="0"/>
                <a:cs typeface="Times New Roman" pitchFamily="18" charset="0"/>
              </a:rPr>
              <a:t>}  </a:t>
            </a:r>
          </a:p>
          <a:p>
            <a:pPr>
              <a:buNone/>
            </a:pPr>
            <a:r>
              <a:rPr lang="en-US" sz="6400" dirty="0" err="1" smtClean="0">
                <a:latin typeface="Times New Roman" pitchFamily="18" charset="0"/>
                <a:cs typeface="Times New Roman" pitchFamily="18" charset="0"/>
              </a:rPr>
              <a:t>document.write</a:t>
            </a:r>
            <a:r>
              <a:rPr lang="en-US" sz="6400" dirty="0" smtClean="0">
                <a:latin typeface="Times New Roman" pitchFamily="18" charset="0"/>
                <a:cs typeface="Times New Roman" pitchFamily="18" charset="0"/>
              </a:rPr>
              <a:t>(result);  </a:t>
            </a:r>
          </a:p>
          <a:p>
            <a:pPr>
              <a:buNone/>
            </a:pPr>
            <a:r>
              <a:rPr lang="en-US" sz="6400" dirty="0" smtClean="0">
                <a:latin typeface="Times New Roman" pitchFamily="18" charset="0"/>
                <a:cs typeface="Times New Roman" pitchFamily="18" charset="0"/>
              </a:rPr>
              <a:t>&lt;/script&gt;  </a:t>
            </a:r>
          </a:p>
          <a:p>
            <a:pPr>
              <a:buNone/>
            </a:pPr>
            <a:r>
              <a:rPr lang="en-US" sz="6400" dirty="0" smtClean="0">
                <a:latin typeface="Times New Roman" pitchFamily="18" charset="0"/>
                <a:cs typeface="Times New Roman" pitchFamily="18" charset="0"/>
              </a:rPr>
              <a:t>&lt;/body&gt;</a:t>
            </a:r>
          </a:p>
          <a:p>
            <a:pPr>
              <a:buNone/>
            </a:pPr>
            <a:r>
              <a:rPr lang="en-US" sz="6400" dirty="0" smtClean="0">
                <a:latin typeface="Times New Roman" pitchFamily="18" charset="0"/>
                <a:cs typeface="Times New Roman" pitchFamily="18" charset="0"/>
              </a:rPr>
              <a:t>&lt;/html&gt;</a:t>
            </a:r>
          </a:p>
          <a:p>
            <a:endParaRPr lang="en-US" sz="6400" dirty="0" smtClean="0">
              <a:latin typeface="Times New Roman" pitchFamily="18" charset="0"/>
              <a:cs typeface="Times New Roman" pitchFamily="18" charset="0"/>
            </a:endParaRPr>
          </a:p>
          <a:p>
            <a:r>
              <a:rPr lang="en-US" sz="6400" dirty="0" smtClean="0">
                <a:latin typeface="Times New Roman" pitchFamily="18" charset="0"/>
                <a:cs typeface="Times New Roman" pitchFamily="18" charset="0"/>
              </a:rPr>
              <a:t> </a:t>
            </a:r>
          </a:p>
          <a:p>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fontScale="90000"/>
          </a:bodyPr>
          <a:lstStyle/>
          <a:p>
            <a:pPr algn="ctr"/>
            <a:r>
              <a:rPr lang="en-US" sz="2800" dirty="0" smtClean="0">
                <a:latin typeface="Times New Roman" pitchFamily="18" charset="0"/>
                <a:cs typeface="Times New Roman" pitchFamily="18" charset="0"/>
              </a:rPr>
              <a:t>The break Keyword</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5334000"/>
          </a:xfrm>
        </p:spPr>
        <p:txBody>
          <a:bodyPr>
            <a:normAutofit fontScale="25000" lnSpcReduction="20000"/>
          </a:bodyPr>
          <a:lstStyle/>
          <a:p>
            <a:r>
              <a:rPr lang="en-US" sz="6400" dirty="0" smtClean="0">
                <a:latin typeface="Times New Roman" pitchFamily="18" charset="0"/>
                <a:cs typeface="Times New Roman" pitchFamily="18" charset="0"/>
              </a:rPr>
              <a:t>When JavaScript reaches a break keyword, it breaks out of the switch block.</a:t>
            </a:r>
          </a:p>
          <a:p>
            <a:r>
              <a:rPr lang="en-US" sz="6400" dirty="0" smtClean="0">
                <a:latin typeface="Times New Roman" pitchFamily="18" charset="0"/>
                <a:cs typeface="Times New Roman" pitchFamily="18" charset="0"/>
              </a:rPr>
              <a:t>This will stop the execution inside the switch block.</a:t>
            </a:r>
          </a:p>
          <a:p>
            <a:r>
              <a:rPr lang="en-US" sz="6400" dirty="0" smtClean="0">
                <a:latin typeface="Times New Roman" pitchFamily="18" charset="0"/>
                <a:cs typeface="Times New Roman" pitchFamily="18" charset="0"/>
              </a:rPr>
              <a:t>It is not necessary to break the last case in a switch block. The block breaks (ends) there anyway.</a:t>
            </a:r>
          </a:p>
          <a:p>
            <a:pPr>
              <a:buNone/>
            </a:pPr>
            <a:r>
              <a:rPr lang="en-US" sz="6400" b="1" dirty="0" smtClean="0"/>
              <a:t>                                     The default Keyword: </a:t>
            </a:r>
          </a:p>
          <a:p>
            <a:r>
              <a:rPr lang="en-US" sz="6400" dirty="0" smtClean="0"/>
              <a:t>The default keyword specifies the code to run if there is no case match:</a:t>
            </a:r>
          </a:p>
          <a:p>
            <a:endParaRPr lang="en-US" sz="6400" dirty="0" smtClean="0"/>
          </a:p>
          <a:p>
            <a:pPr>
              <a:buNone/>
            </a:pPr>
            <a:r>
              <a:rPr lang="en-US" sz="4000" b="1" dirty="0" smtClean="0">
                <a:cs typeface="Times New Roman" pitchFamily="18" charset="0"/>
              </a:rPr>
              <a:t>&lt;!DOCTYPE html&gt;</a:t>
            </a:r>
          </a:p>
          <a:p>
            <a:pPr>
              <a:buNone/>
            </a:pPr>
            <a:r>
              <a:rPr lang="en-US" sz="4000" b="1" dirty="0" smtClean="0">
                <a:cs typeface="Times New Roman" pitchFamily="18" charset="0"/>
              </a:rPr>
              <a:t>&lt;html&gt;</a:t>
            </a:r>
          </a:p>
          <a:p>
            <a:pPr>
              <a:buNone/>
            </a:pPr>
            <a:r>
              <a:rPr lang="en-US" sz="4000" b="1" dirty="0" smtClean="0">
                <a:cs typeface="Times New Roman" pitchFamily="18" charset="0"/>
              </a:rPr>
              <a:t>&lt;body&gt;</a:t>
            </a:r>
          </a:p>
          <a:p>
            <a:endParaRPr lang="en-US" sz="4000" b="1" dirty="0" smtClean="0">
              <a:cs typeface="Times New Roman" pitchFamily="18" charset="0"/>
            </a:endParaRPr>
          </a:p>
          <a:p>
            <a:pPr>
              <a:buNone/>
            </a:pPr>
            <a:r>
              <a:rPr lang="en-US" sz="4000" b="1" dirty="0" smtClean="0">
                <a:cs typeface="Times New Roman" pitchFamily="18" charset="0"/>
              </a:rPr>
              <a:t>&lt;h2&gt;JavaScript switch&lt;/h2&gt;</a:t>
            </a:r>
          </a:p>
          <a:p>
            <a:endParaRPr lang="en-US" sz="4000" b="1" dirty="0" smtClean="0">
              <a:cs typeface="Times New Roman" pitchFamily="18" charset="0"/>
            </a:endParaRPr>
          </a:p>
          <a:p>
            <a:pPr>
              <a:buNone/>
            </a:pPr>
            <a:r>
              <a:rPr lang="en-US" sz="4000" b="1" dirty="0" smtClean="0">
                <a:cs typeface="Times New Roman" pitchFamily="18" charset="0"/>
              </a:rPr>
              <a:t>&lt;p id="demo"&gt;&lt;/p&gt;</a:t>
            </a:r>
          </a:p>
          <a:p>
            <a:pPr>
              <a:buNone/>
            </a:pPr>
            <a:r>
              <a:rPr lang="en-US" sz="4000" b="1" dirty="0" smtClean="0">
                <a:cs typeface="Times New Roman" pitchFamily="18" charset="0"/>
              </a:rPr>
              <a:t>&lt;script&gt;</a:t>
            </a:r>
          </a:p>
          <a:p>
            <a:pPr>
              <a:buNone/>
            </a:pPr>
            <a:r>
              <a:rPr lang="en-US" sz="4000" b="1" dirty="0" smtClean="0">
                <a:cs typeface="Times New Roman" pitchFamily="18" charset="0"/>
              </a:rPr>
              <a:t>var text;</a:t>
            </a:r>
          </a:p>
          <a:p>
            <a:pPr>
              <a:buNone/>
            </a:pPr>
            <a:r>
              <a:rPr lang="en-US" sz="4000" b="1" dirty="0" smtClean="0">
                <a:cs typeface="Times New Roman" pitchFamily="18" charset="0"/>
              </a:rPr>
              <a:t>switch (new Date().</a:t>
            </a:r>
            <a:r>
              <a:rPr lang="en-US" sz="4000" b="1" dirty="0" err="1" smtClean="0">
                <a:cs typeface="Times New Roman" pitchFamily="18" charset="0"/>
              </a:rPr>
              <a:t>getDay</a:t>
            </a:r>
            <a:r>
              <a:rPr lang="en-US" sz="4000" b="1" dirty="0" smtClean="0">
                <a:cs typeface="Times New Roman" pitchFamily="18" charset="0"/>
              </a:rPr>
              <a:t>()) {</a:t>
            </a:r>
          </a:p>
          <a:p>
            <a:pPr>
              <a:buNone/>
            </a:pPr>
            <a:r>
              <a:rPr lang="en-US" sz="4000" b="1" dirty="0" smtClean="0">
                <a:cs typeface="Times New Roman" pitchFamily="18" charset="0"/>
              </a:rPr>
              <a:t>  case 6:</a:t>
            </a:r>
          </a:p>
          <a:p>
            <a:pPr>
              <a:buNone/>
            </a:pPr>
            <a:r>
              <a:rPr lang="en-US" sz="4000" b="1" dirty="0" smtClean="0">
                <a:cs typeface="Times New Roman" pitchFamily="18" charset="0"/>
              </a:rPr>
              <a:t>    text = "Today is Saturday";</a:t>
            </a:r>
          </a:p>
          <a:p>
            <a:pPr>
              <a:buNone/>
            </a:pPr>
            <a:r>
              <a:rPr lang="en-US" sz="4000" b="1" dirty="0" smtClean="0">
                <a:cs typeface="Times New Roman" pitchFamily="18" charset="0"/>
              </a:rPr>
              <a:t>    break;</a:t>
            </a:r>
          </a:p>
          <a:p>
            <a:pPr>
              <a:buNone/>
            </a:pPr>
            <a:r>
              <a:rPr lang="en-US" sz="4000" b="1" dirty="0" smtClean="0">
                <a:cs typeface="Times New Roman" pitchFamily="18" charset="0"/>
              </a:rPr>
              <a:t>  case 0:</a:t>
            </a:r>
          </a:p>
          <a:p>
            <a:pPr>
              <a:buNone/>
            </a:pPr>
            <a:r>
              <a:rPr lang="en-US" sz="4000" b="1" dirty="0" smtClean="0">
                <a:cs typeface="Times New Roman" pitchFamily="18" charset="0"/>
              </a:rPr>
              <a:t>    text = "Today is Sunday";</a:t>
            </a:r>
          </a:p>
          <a:p>
            <a:pPr>
              <a:buNone/>
            </a:pPr>
            <a:r>
              <a:rPr lang="en-US" sz="4000" b="1" dirty="0" smtClean="0">
                <a:cs typeface="Times New Roman" pitchFamily="18" charset="0"/>
              </a:rPr>
              <a:t>    break;</a:t>
            </a:r>
          </a:p>
          <a:p>
            <a:pPr>
              <a:buNone/>
            </a:pPr>
            <a:r>
              <a:rPr lang="en-US" sz="4000" b="1" dirty="0" smtClean="0">
                <a:cs typeface="Times New Roman" pitchFamily="18" charset="0"/>
              </a:rPr>
              <a:t>  default:</a:t>
            </a:r>
          </a:p>
          <a:p>
            <a:pPr>
              <a:buNone/>
            </a:pPr>
            <a:r>
              <a:rPr lang="en-US" sz="4000" b="1" dirty="0" smtClean="0">
                <a:cs typeface="Times New Roman" pitchFamily="18" charset="0"/>
              </a:rPr>
              <a:t>    text = "Looking forward to the Weekend";</a:t>
            </a:r>
          </a:p>
          <a:p>
            <a:pPr>
              <a:buNone/>
            </a:pPr>
            <a:r>
              <a:rPr lang="en-US" sz="4000" b="1" dirty="0" smtClean="0">
                <a:cs typeface="Times New Roman" pitchFamily="18" charset="0"/>
              </a:rPr>
              <a:t>}</a:t>
            </a:r>
          </a:p>
          <a:p>
            <a:pPr>
              <a:buNone/>
            </a:pPr>
            <a:r>
              <a:rPr lang="en-US" sz="4000" b="1" dirty="0" err="1" smtClean="0">
                <a:cs typeface="Times New Roman" pitchFamily="18" charset="0"/>
              </a:rPr>
              <a:t>document.getElementById</a:t>
            </a:r>
            <a:r>
              <a:rPr lang="en-US" sz="4000" b="1" dirty="0" smtClean="0">
                <a:cs typeface="Times New Roman" pitchFamily="18" charset="0"/>
              </a:rPr>
              <a:t>("demo").</a:t>
            </a:r>
            <a:r>
              <a:rPr lang="en-US" sz="4000" b="1" dirty="0" err="1" smtClean="0">
                <a:cs typeface="Times New Roman" pitchFamily="18" charset="0"/>
              </a:rPr>
              <a:t>innerHTML</a:t>
            </a:r>
            <a:r>
              <a:rPr lang="en-US" sz="4000" b="1" dirty="0" smtClean="0">
                <a:cs typeface="Times New Roman" pitchFamily="18" charset="0"/>
              </a:rPr>
              <a:t> = text;</a:t>
            </a:r>
          </a:p>
          <a:p>
            <a:pPr>
              <a:buNone/>
            </a:pPr>
            <a:r>
              <a:rPr lang="en-US" sz="4000" b="1" dirty="0" smtClean="0">
                <a:cs typeface="Times New Roman" pitchFamily="18" charset="0"/>
              </a:rPr>
              <a:t>&lt;/script&gt;</a:t>
            </a:r>
          </a:p>
          <a:p>
            <a:endParaRPr lang="en-US" sz="4000" b="1" dirty="0" smtClean="0">
              <a:cs typeface="Times New Roman" pitchFamily="18" charset="0"/>
            </a:endParaRPr>
          </a:p>
          <a:p>
            <a:pPr>
              <a:buNone/>
            </a:pPr>
            <a:r>
              <a:rPr lang="en-US" sz="4000" b="1" dirty="0" smtClean="0">
                <a:cs typeface="Times New Roman" pitchFamily="18" charset="0"/>
              </a:rPr>
              <a:t>&lt;/body&gt;</a:t>
            </a:r>
          </a:p>
          <a:p>
            <a:pPr>
              <a:buNone/>
            </a:pPr>
            <a:r>
              <a:rPr lang="en-US" sz="4000" b="1" dirty="0" smtClean="0">
                <a:cs typeface="Times New Roman" pitchFamily="18" charset="0"/>
              </a:rPr>
              <a:t>&lt;/html&gt;</a:t>
            </a:r>
          </a:p>
          <a:p>
            <a:endParaRPr lang="en-US" sz="4000" b="1" dirty="0">
              <a:cs typeface="Times New Roman" pitchFamily="18"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fontScale="90000"/>
          </a:bodyPr>
          <a:lstStyle/>
          <a:p>
            <a:pPr algn="ctr"/>
            <a:r>
              <a:rPr lang="en-US" sz="2800" dirty="0" smtClean="0">
                <a:latin typeface="Times New Roman" pitchFamily="18" charset="0"/>
                <a:cs typeface="Times New Roman" pitchFamily="18" charset="0"/>
              </a:rPr>
              <a:t>JavaScript Loops</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5029200"/>
          </a:xfrm>
        </p:spPr>
        <p:txBody>
          <a:bodyPr/>
          <a:lstStyle/>
          <a:p>
            <a:r>
              <a:rPr lang="en-US" dirty="0" smtClean="0"/>
              <a:t>The </a:t>
            </a:r>
            <a:r>
              <a:rPr lang="en-US" b="1" dirty="0" smtClean="0"/>
              <a:t>JavaScript loops</a:t>
            </a:r>
            <a:r>
              <a:rPr lang="en-US" dirty="0" smtClean="0"/>
              <a:t> are used </a:t>
            </a:r>
            <a:r>
              <a:rPr lang="en-US" i="1" dirty="0" smtClean="0"/>
              <a:t>to iterate the piece of code</a:t>
            </a:r>
            <a:r>
              <a:rPr lang="en-US" dirty="0" smtClean="0"/>
              <a:t> using for, while, do while or for-in loops. It makes the code compact. It is mostly used in array.</a:t>
            </a:r>
          </a:p>
          <a:p>
            <a:r>
              <a:rPr lang="en-US" dirty="0" smtClean="0"/>
              <a:t>There are four types of loops in JavaScript.</a:t>
            </a:r>
          </a:p>
          <a:p>
            <a:r>
              <a:rPr lang="en-US" dirty="0" smtClean="0"/>
              <a:t>for loop</a:t>
            </a:r>
          </a:p>
          <a:p>
            <a:r>
              <a:rPr lang="en-US" dirty="0" smtClean="0"/>
              <a:t>while loop</a:t>
            </a:r>
          </a:p>
          <a:p>
            <a:r>
              <a:rPr lang="en-US" dirty="0" smtClean="0"/>
              <a:t>do-while loop</a:t>
            </a:r>
          </a:p>
          <a:p>
            <a:r>
              <a:rPr lang="en-US" dirty="0" smtClean="0"/>
              <a:t>for-in loop</a:t>
            </a:r>
          </a:p>
          <a:p>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pPr algn="ctr"/>
            <a:r>
              <a:rPr lang="en-US" sz="3100" dirty="0" smtClean="0">
                <a:latin typeface="Times New Roman" pitchFamily="18" charset="0"/>
                <a:cs typeface="Times New Roman" pitchFamily="18" charset="0"/>
              </a:rPr>
              <a:t>1) JavaScript For loop</a:t>
            </a:r>
            <a:r>
              <a:rPr lang="en-US" dirty="0" smtClean="0"/>
              <a:t/>
            </a:r>
            <a:br>
              <a:rPr lang="en-US" dirty="0" smtClean="0"/>
            </a:br>
            <a:endParaRPr lang="en-US" dirty="0"/>
          </a:p>
        </p:txBody>
      </p:sp>
      <p:sp>
        <p:nvSpPr>
          <p:cNvPr id="3" name="Content Placeholder 2"/>
          <p:cNvSpPr>
            <a:spLocks noGrp="1"/>
          </p:cNvSpPr>
          <p:nvPr>
            <p:ph idx="1"/>
          </p:nvPr>
        </p:nvSpPr>
        <p:spPr>
          <a:xfrm>
            <a:off x="381000" y="1143000"/>
            <a:ext cx="8229600" cy="5105400"/>
          </a:xfrm>
        </p:spPr>
        <p:txBody>
          <a:bodyPr>
            <a:normAutofit fontScale="70000" lnSpcReduction="20000"/>
          </a:bodyPr>
          <a:lstStyle/>
          <a:p>
            <a:r>
              <a:rPr lang="en-US" sz="2000" dirty="0" smtClean="0">
                <a:latin typeface="Times New Roman" pitchFamily="18" charset="0"/>
                <a:cs typeface="Times New Roman" pitchFamily="18" charset="0"/>
              </a:rPr>
              <a:t>The </a:t>
            </a:r>
            <a:r>
              <a:rPr lang="en-US" sz="2000" b="1" dirty="0" smtClean="0">
                <a:latin typeface="Times New Roman" pitchFamily="18" charset="0"/>
                <a:cs typeface="Times New Roman" pitchFamily="18" charset="0"/>
              </a:rPr>
              <a:t>JavaScript for loop</a:t>
            </a:r>
            <a:r>
              <a:rPr lang="en-US" sz="2000"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iterates the elements for the fixed number of times</a:t>
            </a:r>
            <a:r>
              <a:rPr lang="en-US" sz="2000" dirty="0" smtClean="0">
                <a:latin typeface="Times New Roman" pitchFamily="18" charset="0"/>
                <a:cs typeface="Times New Roman" pitchFamily="18" charset="0"/>
              </a:rPr>
              <a:t>. It should be used if number of iteration is known.</a:t>
            </a:r>
          </a:p>
          <a:p>
            <a:pPr>
              <a:buNone/>
            </a:pPr>
            <a:r>
              <a:rPr lang="en-US" sz="2000" b="1" dirty="0" smtClean="0">
                <a:latin typeface="Times New Roman" pitchFamily="18" charset="0"/>
                <a:cs typeface="Times New Roman" pitchFamily="18" charset="0"/>
              </a:rPr>
              <a:t>Syntax:</a:t>
            </a:r>
          </a:p>
          <a:p>
            <a:pPr>
              <a:buNone/>
            </a:pPr>
            <a:r>
              <a:rPr lang="en-US" sz="2000" dirty="0" smtClean="0"/>
              <a:t>for (initialization; condition; increment)  </a:t>
            </a:r>
          </a:p>
          <a:p>
            <a:pPr>
              <a:buNone/>
            </a:pPr>
            <a:r>
              <a:rPr lang="en-US" sz="2000" dirty="0" smtClean="0"/>
              <a:t>{  </a:t>
            </a:r>
          </a:p>
          <a:p>
            <a:pPr>
              <a:buNone/>
            </a:pPr>
            <a:r>
              <a:rPr lang="en-US" sz="2000" dirty="0" smtClean="0"/>
              <a:t>    code to be executed  </a:t>
            </a:r>
          </a:p>
          <a:p>
            <a:pPr>
              <a:buNone/>
            </a:pPr>
            <a:r>
              <a:rPr lang="en-US" sz="2000" dirty="0" smtClean="0"/>
              <a:t>}  </a:t>
            </a:r>
          </a:p>
          <a:p>
            <a:pPr>
              <a:buNone/>
            </a:pPr>
            <a:r>
              <a:rPr lang="en-US" sz="2000" b="1" dirty="0" smtClean="0">
                <a:latin typeface="Times New Roman" pitchFamily="18" charset="0"/>
                <a:cs typeface="Times New Roman" pitchFamily="18" charset="0"/>
              </a:rPr>
              <a:t>Example: </a:t>
            </a:r>
          </a:p>
          <a:p>
            <a:pPr>
              <a:buNone/>
            </a:pPr>
            <a:endParaRPr lang="en-US" sz="2000" b="1"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&lt;!DOCTYPE html&gt;</a:t>
            </a:r>
          </a:p>
          <a:p>
            <a:pPr>
              <a:buNone/>
            </a:pPr>
            <a:r>
              <a:rPr lang="en-US" sz="2000" dirty="0" smtClean="0">
                <a:latin typeface="Times New Roman" pitchFamily="18" charset="0"/>
                <a:cs typeface="Times New Roman" pitchFamily="18" charset="0"/>
              </a:rPr>
              <a:t>&lt;html&gt;</a:t>
            </a:r>
          </a:p>
          <a:p>
            <a:pPr>
              <a:buNone/>
            </a:pPr>
            <a:r>
              <a:rPr lang="en-US" sz="2000" dirty="0" smtClean="0">
                <a:latin typeface="Times New Roman" pitchFamily="18" charset="0"/>
                <a:cs typeface="Times New Roman" pitchFamily="18" charset="0"/>
              </a:rPr>
              <a:t>&lt;body&gt;</a:t>
            </a:r>
          </a:p>
          <a:p>
            <a:pPr>
              <a:buNone/>
            </a:pPr>
            <a:r>
              <a:rPr lang="en-US" sz="2000" dirty="0" smtClean="0">
                <a:latin typeface="Times New Roman" pitchFamily="18" charset="0"/>
                <a:cs typeface="Times New Roman" pitchFamily="18" charset="0"/>
              </a:rPr>
              <a:t>&lt;script&gt;  </a:t>
            </a:r>
          </a:p>
          <a:p>
            <a:pPr>
              <a:buNone/>
            </a:pPr>
            <a:r>
              <a:rPr lang="en-US" sz="2000" dirty="0" smtClean="0">
                <a:latin typeface="Times New Roman" pitchFamily="18" charset="0"/>
                <a:cs typeface="Times New Roman" pitchFamily="18" charset="0"/>
              </a:rPr>
              <a:t>for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=1;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&lt;=5;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  </a:t>
            </a:r>
          </a:p>
          <a:p>
            <a:pPr>
              <a:buNone/>
            </a:pPr>
            <a:r>
              <a:rPr lang="en-US" sz="2000" dirty="0" err="1" smtClean="0">
                <a:latin typeface="Times New Roman" pitchFamily="18" charset="0"/>
                <a:cs typeface="Times New Roman" pitchFamily="18" charset="0"/>
              </a:rPr>
              <a:t>document.write</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 "&lt;</a:t>
            </a:r>
            <a:r>
              <a:rPr lang="en-US" sz="2000" dirty="0" err="1" smtClean="0">
                <a:latin typeface="Times New Roman" pitchFamily="18" charset="0"/>
                <a:cs typeface="Times New Roman" pitchFamily="18" charset="0"/>
              </a:rPr>
              <a:t>br</a:t>
            </a:r>
            <a:r>
              <a:rPr lang="en-US" sz="2000" dirty="0" smtClean="0">
                <a:latin typeface="Times New Roman" pitchFamily="18" charset="0"/>
                <a:cs typeface="Times New Roman" pitchFamily="18" charset="0"/>
              </a:rPr>
              <a:t>/&gt;")  </a:t>
            </a:r>
          </a:p>
          <a:p>
            <a:pPr>
              <a:buNone/>
            </a:pP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&lt;/script&gt;  </a:t>
            </a:r>
          </a:p>
          <a:p>
            <a:pPr>
              <a:buNone/>
            </a:pPr>
            <a:r>
              <a:rPr lang="en-US" sz="2000" dirty="0" smtClean="0">
                <a:latin typeface="Times New Roman" pitchFamily="18" charset="0"/>
                <a:cs typeface="Times New Roman" pitchFamily="18" charset="0"/>
              </a:rPr>
              <a:t>&lt;/body&gt;</a:t>
            </a:r>
          </a:p>
          <a:p>
            <a:pPr>
              <a:buNone/>
            </a:pPr>
            <a:r>
              <a:rPr lang="en-US" sz="2000" dirty="0" smtClean="0">
                <a:latin typeface="Times New Roman" pitchFamily="18" charset="0"/>
                <a:cs typeface="Times New Roman" pitchFamily="18" charset="0"/>
              </a:rPr>
              <a:t>&lt;/html&gt;</a:t>
            </a: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a:t>
            </a:r>
          </a:p>
          <a:p>
            <a:pPr>
              <a:buNone/>
            </a:pPr>
            <a:endParaRPr lang="en-US" sz="2000" b="1" dirty="0">
              <a:latin typeface="Times New Roman" pitchFamily="18" charset="0"/>
              <a:cs typeface="Times New Roman" pitchFamily="18"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048512"/>
          </a:xfrm>
        </p:spPr>
        <p:txBody>
          <a:bodyPr>
            <a:normAutofit/>
          </a:bodyPr>
          <a:lstStyle/>
          <a:p>
            <a:pPr algn="ctr"/>
            <a:r>
              <a:rPr lang="en-US" sz="2800" dirty="0" smtClean="0">
                <a:latin typeface="Times New Roman" pitchFamily="18" charset="0"/>
                <a:cs typeface="Times New Roman" pitchFamily="18" charset="0"/>
              </a:rPr>
              <a:t>2) JavaScript while loop</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524000"/>
            <a:ext cx="8229600" cy="4800600"/>
          </a:xfrm>
        </p:spPr>
        <p:txBody>
          <a:bodyPr>
            <a:normAutofit fontScale="62500" lnSpcReduction="20000"/>
          </a:bodyPr>
          <a:lstStyle/>
          <a:p>
            <a:r>
              <a:rPr lang="en-US" sz="2000" dirty="0" smtClean="0">
                <a:latin typeface="Times New Roman" pitchFamily="18" charset="0"/>
                <a:cs typeface="Times New Roman" pitchFamily="18" charset="0"/>
              </a:rPr>
              <a:t>The </a:t>
            </a:r>
            <a:r>
              <a:rPr lang="en-US" sz="2000" b="1" dirty="0" smtClean="0">
                <a:latin typeface="Times New Roman" pitchFamily="18" charset="0"/>
                <a:cs typeface="Times New Roman" pitchFamily="18" charset="0"/>
              </a:rPr>
              <a:t>JavaScript while loop</a:t>
            </a:r>
            <a:r>
              <a:rPr lang="en-US" sz="2000"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iterates the elements for the infinite number of ti.mes</a:t>
            </a:r>
            <a:r>
              <a:rPr lang="en-US" sz="2000" dirty="0" smtClean="0">
                <a:latin typeface="Times New Roman" pitchFamily="18" charset="0"/>
                <a:cs typeface="Times New Roman" pitchFamily="18" charset="0"/>
              </a:rPr>
              <a:t>. It should be used if number of iteration is not known.</a:t>
            </a:r>
          </a:p>
          <a:p>
            <a:pPr>
              <a:buNone/>
            </a:pP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Syntax:</a:t>
            </a:r>
          </a:p>
          <a:p>
            <a:pPr>
              <a:buNone/>
            </a:pPr>
            <a:r>
              <a:rPr lang="en-US" sz="2000" b="1" dirty="0" smtClean="0">
                <a:latin typeface="Times New Roman" pitchFamily="18" charset="0"/>
                <a:cs typeface="Times New Roman" pitchFamily="18" charset="0"/>
              </a:rPr>
              <a:t>   </a:t>
            </a:r>
            <a:r>
              <a:rPr lang="en-US" sz="2000" dirty="0" smtClean="0"/>
              <a:t>while (condition)  </a:t>
            </a:r>
          </a:p>
          <a:p>
            <a:pPr>
              <a:buNone/>
            </a:pPr>
            <a:r>
              <a:rPr lang="en-US" sz="2000" dirty="0" smtClean="0"/>
              <a:t>{  </a:t>
            </a:r>
          </a:p>
          <a:p>
            <a:pPr>
              <a:buNone/>
            </a:pPr>
            <a:r>
              <a:rPr lang="en-US" sz="2000" dirty="0" smtClean="0"/>
              <a:t>    code to be executed  </a:t>
            </a:r>
          </a:p>
          <a:p>
            <a:pPr>
              <a:buNone/>
            </a:pPr>
            <a:r>
              <a:rPr lang="en-US" sz="2000" dirty="0" smtClean="0"/>
              <a:t>}  </a:t>
            </a:r>
          </a:p>
          <a:p>
            <a:pPr>
              <a:buNone/>
            </a:pPr>
            <a:r>
              <a:rPr lang="en-US" sz="2000" b="1" dirty="0" smtClean="0"/>
              <a:t>Example:</a:t>
            </a:r>
          </a:p>
          <a:p>
            <a:pPr>
              <a:buNone/>
            </a:pPr>
            <a:endParaRPr lang="en-US" sz="2000" b="1" dirty="0" smtClean="0"/>
          </a:p>
          <a:p>
            <a:pPr>
              <a:buNone/>
            </a:pPr>
            <a:r>
              <a:rPr lang="en-US" sz="2000" dirty="0" smtClean="0">
                <a:latin typeface="Times New Roman" pitchFamily="18" charset="0"/>
                <a:cs typeface="Times New Roman" pitchFamily="18" charset="0"/>
              </a:rPr>
              <a:t>&lt;!DOCTYPE html&gt;</a:t>
            </a:r>
          </a:p>
          <a:p>
            <a:pPr>
              <a:buNone/>
            </a:pPr>
            <a:r>
              <a:rPr lang="en-US" sz="2000" dirty="0" smtClean="0">
                <a:latin typeface="Times New Roman" pitchFamily="18" charset="0"/>
                <a:cs typeface="Times New Roman" pitchFamily="18" charset="0"/>
              </a:rPr>
              <a:t>&lt;html&gt;</a:t>
            </a:r>
          </a:p>
          <a:p>
            <a:pPr>
              <a:buNone/>
            </a:pPr>
            <a:r>
              <a:rPr lang="en-US" sz="2000" dirty="0" smtClean="0">
                <a:latin typeface="Times New Roman" pitchFamily="18" charset="0"/>
                <a:cs typeface="Times New Roman" pitchFamily="18" charset="0"/>
              </a:rPr>
              <a:t>&lt;body&gt;</a:t>
            </a:r>
          </a:p>
          <a:p>
            <a:pPr>
              <a:buNone/>
            </a:pPr>
            <a:r>
              <a:rPr lang="en-US" sz="2000" dirty="0" smtClean="0">
                <a:latin typeface="Times New Roman" pitchFamily="18" charset="0"/>
                <a:cs typeface="Times New Roman" pitchFamily="18" charset="0"/>
              </a:rPr>
              <a:t>&lt;script&gt;  </a:t>
            </a:r>
          </a:p>
          <a:p>
            <a:pPr>
              <a:buNone/>
            </a:pPr>
            <a:r>
              <a:rPr lang="en-US" sz="2000" dirty="0" smtClean="0">
                <a:latin typeface="Times New Roman" pitchFamily="18" charset="0"/>
                <a:cs typeface="Times New Roman" pitchFamily="18" charset="0"/>
              </a:rPr>
              <a:t>var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=11;  </a:t>
            </a:r>
          </a:p>
          <a:p>
            <a:pPr>
              <a:buNone/>
            </a:pPr>
            <a:r>
              <a:rPr lang="en-US" sz="2000" dirty="0" smtClean="0">
                <a:latin typeface="Times New Roman" pitchFamily="18" charset="0"/>
                <a:cs typeface="Times New Roman" pitchFamily="18" charset="0"/>
              </a:rPr>
              <a:t>while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&lt;=15)  </a:t>
            </a:r>
          </a:p>
          <a:p>
            <a:pPr>
              <a:buNone/>
            </a:pPr>
            <a:r>
              <a:rPr lang="en-US" sz="2000" dirty="0" smtClean="0">
                <a:latin typeface="Times New Roman" pitchFamily="18" charset="0"/>
                <a:cs typeface="Times New Roman" pitchFamily="18" charset="0"/>
              </a:rPr>
              <a:t>{  </a:t>
            </a:r>
          </a:p>
          <a:p>
            <a:pPr>
              <a:buNone/>
            </a:pPr>
            <a:r>
              <a:rPr lang="en-US" sz="2000" dirty="0" err="1" smtClean="0">
                <a:latin typeface="Times New Roman" pitchFamily="18" charset="0"/>
                <a:cs typeface="Times New Roman" pitchFamily="18" charset="0"/>
              </a:rPr>
              <a:t>document.write</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 "&lt;</a:t>
            </a:r>
            <a:r>
              <a:rPr lang="en-US" sz="2000" dirty="0" err="1" smtClean="0">
                <a:latin typeface="Times New Roman" pitchFamily="18" charset="0"/>
                <a:cs typeface="Times New Roman" pitchFamily="18" charset="0"/>
              </a:rPr>
              <a:t>br</a:t>
            </a:r>
            <a:r>
              <a:rPr lang="en-US" sz="2000" dirty="0" smtClean="0">
                <a:latin typeface="Times New Roman" pitchFamily="18" charset="0"/>
                <a:cs typeface="Times New Roman" pitchFamily="18" charset="0"/>
              </a:rPr>
              <a:t>/&gt;");  </a:t>
            </a:r>
          </a:p>
          <a:p>
            <a:pPr>
              <a:buNone/>
            </a:pP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&lt;/script&gt;  </a:t>
            </a:r>
          </a:p>
          <a:p>
            <a:pPr>
              <a:buNone/>
            </a:pPr>
            <a:r>
              <a:rPr lang="en-US" sz="2000" dirty="0" smtClean="0">
                <a:latin typeface="Times New Roman" pitchFamily="18" charset="0"/>
                <a:cs typeface="Times New Roman" pitchFamily="18" charset="0"/>
              </a:rPr>
              <a:t>&lt;/body&gt;</a:t>
            </a:r>
          </a:p>
          <a:p>
            <a:pPr>
              <a:buNone/>
            </a:pPr>
            <a:r>
              <a:rPr lang="en-US" sz="2000" dirty="0" smtClean="0">
                <a:latin typeface="Times New Roman" pitchFamily="18" charset="0"/>
                <a:cs typeface="Times New Roman" pitchFamily="18" charset="0"/>
              </a:rPr>
              <a:t>&lt;/html&gt;</a:t>
            </a: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a:t>
            </a:r>
          </a:p>
          <a:p>
            <a:pPr>
              <a:buNone/>
            </a:pPr>
            <a:endParaRPr lang="en-US" sz="2000" b="1"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p:spPr>
        <p:txBody>
          <a:bodyPr>
            <a:normAutofit fontScale="85000" lnSpcReduction="20000"/>
          </a:bodyPr>
          <a:lstStyle/>
          <a:p>
            <a:pPr>
              <a:buNone/>
            </a:pPr>
            <a:r>
              <a:rPr lang="en-US" b="1" dirty="0"/>
              <a:t>JavaScript accepts both double and single quotes</a:t>
            </a:r>
            <a:r>
              <a:rPr lang="en-US" b="1" dirty="0" smtClean="0"/>
              <a:t>:</a:t>
            </a:r>
          </a:p>
          <a:p>
            <a:pPr>
              <a:buNone/>
            </a:pPr>
            <a:r>
              <a:rPr lang="en-US" dirty="0"/>
              <a:t>&lt;!DOCTYPE html&gt;</a:t>
            </a:r>
          </a:p>
          <a:p>
            <a:pPr>
              <a:buNone/>
            </a:pPr>
            <a:r>
              <a:rPr lang="en-US" dirty="0"/>
              <a:t>&lt;html&gt;</a:t>
            </a:r>
          </a:p>
          <a:p>
            <a:pPr>
              <a:buNone/>
            </a:pPr>
            <a:r>
              <a:rPr lang="en-US" dirty="0"/>
              <a:t>&lt;body&gt;</a:t>
            </a:r>
          </a:p>
          <a:p>
            <a:pPr>
              <a:buNone/>
            </a:pPr>
            <a:endParaRPr lang="en-US" dirty="0"/>
          </a:p>
          <a:p>
            <a:pPr>
              <a:buNone/>
            </a:pPr>
            <a:r>
              <a:rPr lang="en-US" dirty="0"/>
              <a:t>&lt;h2&gt;What Can JavaScript Do?&lt;/h2&gt;</a:t>
            </a:r>
          </a:p>
          <a:p>
            <a:pPr>
              <a:buNone/>
            </a:pPr>
            <a:endParaRPr lang="en-US" dirty="0"/>
          </a:p>
          <a:p>
            <a:pPr>
              <a:buNone/>
            </a:pPr>
            <a:r>
              <a:rPr lang="en-US" dirty="0"/>
              <a:t>&lt;p id="demo"&gt;JavaScript can change HTML content.&lt;/p&gt;</a:t>
            </a:r>
          </a:p>
          <a:p>
            <a:pPr>
              <a:buNone/>
            </a:pPr>
            <a:endParaRPr lang="en-US" dirty="0"/>
          </a:p>
          <a:p>
            <a:pPr>
              <a:buNone/>
            </a:pPr>
            <a:r>
              <a:rPr lang="en-US" dirty="0"/>
              <a:t>&lt;button type="button" onclick="document.getElementById('demo').</a:t>
            </a:r>
            <a:r>
              <a:rPr lang="en-US" dirty="0" err="1"/>
              <a:t>innerHTML</a:t>
            </a:r>
            <a:r>
              <a:rPr lang="en-US" dirty="0"/>
              <a:t> = 'Hello JavaScript</a:t>
            </a:r>
            <a:r>
              <a:rPr lang="en-US" dirty="0" smtClean="0"/>
              <a:t>!‘”&gt;</a:t>
            </a:r>
            <a:r>
              <a:rPr lang="en-US" dirty="0"/>
              <a:t>Click Me!&lt;/button&gt;</a:t>
            </a:r>
          </a:p>
          <a:p>
            <a:pPr>
              <a:buNone/>
            </a:pPr>
            <a:endParaRPr lang="en-US" dirty="0"/>
          </a:p>
          <a:p>
            <a:pPr>
              <a:buNone/>
            </a:pPr>
            <a:r>
              <a:rPr lang="en-US" dirty="0"/>
              <a:t>&lt;/body&gt;</a:t>
            </a:r>
          </a:p>
          <a:p>
            <a:pPr>
              <a:buNone/>
            </a:pPr>
            <a:r>
              <a:rPr lang="en-US" dirty="0"/>
              <a:t>&lt;/html</a:t>
            </a:r>
            <a:r>
              <a:rPr lang="en-US" b="1" dirty="0"/>
              <a:t>&gt;</a:t>
            </a:r>
            <a:endParaRPr lang="en-US" b="1" dirty="0" smtClean="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pPr algn="ctr"/>
            <a:r>
              <a:rPr lang="en-US" sz="3100" dirty="0" smtClean="0">
                <a:latin typeface="Times New Roman" pitchFamily="18" charset="0"/>
                <a:cs typeface="Times New Roman" pitchFamily="18" charset="0"/>
              </a:rPr>
              <a:t>3) JavaScript do while loop</a:t>
            </a:r>
            <a:r>
              <a:rPr lang="en-US" dirty="0" smtClean="0"/>
              <a:t/>
            </a:r>
            <a:br>
              <a:rPr lang="en-US" dirty="0" smtClean="0"/>
            </a:br>
            <a:endParaRPr lang="en-US" dirty="0"/>
          </a:p>
        </p:txBody>
      </p:sp>
      <p:sp>
        <p:nvSpPr>
          <p:cNvPr id="3" name="Content Placeholder 2"/>
          <p:cNvSpPr>
            <a:spLocks noGrp="1"/>
          </p:cNvSpPr>
          <p:nvPr>
            <p:ph idx="1"/>
          </p:nvPr>
        </p:nvSpPr>
        <p:spPr>
          <a:xfrm>
            <a:off x="457200" y="762000"/>
            <a:ext cx="8229600" cy="5562600"/>
          </a:xfrm>
        </p:spPr>
        <p:txBody>
          <a:bodyPr>
            <a:normAutofit fontScale="77500" lnSpcReduction="20000"/>
          </a:bodyPr>
          <a:lstStyle/>
          <a:p>
            <a:r>
              <a:rPr lang="en-US" sz="2000" dirty="0" smtClean="0">
                <a:latin typeface="Times New Roman" pitchFamily="18" charset="0"/>
                <a:cs typeface="Times New Roman" pitchFamily="18" charset="0"/>
              </a:rPr>
              <a:t>The </a:t>
            </a:r>
            <a:r>
              <a:rPr lang="en-US" sz="2000" b="1" dirty="0" smtClean="0">
                <a:latin typeface="Times New Roman" pitchFamily="18" charset="0"/>
                <a:cs typeface="Times New Roman" pitchFamily="18" charset="0"/>
              </a:rPr>
              <a:t>JavaScript do while loop</a:t>
            </a:r>
            <a:r>
              <a:rPr lang="en-US" sz="2000"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iterates the elements for the infinite number of times</a:t>
            </a:r>
            <a:r>
              <a:rPr lang="en-US" sz="2000" dirty="0" smtClean="0">
                <a:latin typeface="Times New Roman" pitchFamily="18" charset="0"/>
                <a:cs typeface="Times New Roman" pitchFamily="18" charset="0"/>
              </a:rPr>
              <a:t> like while loop. But, code is </a:t>
            </a:r>
            <a:r>
              <a:rPr lang="en-US" sz="2000" i="1" dirty="0" smtClean="0">
                <a:latin typeface="Times New Roman" pitchFamily="18" charset="0"/>
                <a:cs typeface="Times New Roman" pitchFamily="18" charset="0"/>
              </a:rPr>
              <a:t>executed at least</a:t>
            </a:r>
            <a:r>
              <a:rPr lang="en-US" sz="2000" dirty="0" smtClean="0">
                <a:latin typeface="Times New Roman" pitchFamily="18" charset="0"/>
                <a:cs typeface="Times New Roman" pitchFamily="18" charset="0"/>
              </a:rPr>
              <a:t> once whether condition is true or false.</a:t>
            </a:r>
          </a:p>
          <a:p>
            <a:pPr>
              <a:buNone/>
            </a:pPr>
            <a:r>
              <a:rPr lang="en-US" sz="2000" b="1" dirty="0" smtClean="0">
                <a:latin typeface="Times New Roman" pitchFamily="18" charset="0"/>
                <a:cs typeface="Times New Roman" pitchFamily="18" charset="0"/>
              </a:rPr>
              <a:t>  Syntax:</a:t>
            </a:r>
          </a:p>
          <a:p>
            <a:pPr>
              <a:buNone/>
            </a:pPr>
            <a:r>
              <a:rPr lang="en-US" sz="2000" dirty="0" smtClean="0"/>
              <a:t>do{  </a:t>
            </a:r>
          </a:p>
          <a:p>
            <a:pPr>
              <a:buNone/>
            </a:pPr>
            <a:r>
              <a:rPr lang="en-US" sz="2000" dirty="0" smtClean="0"/>
              <a:t>    code to be executed  </a:t>
            </a:r>
          </a:p>
          <a:p>
            <a:pPr>
              <a:buNone/>
            </a:pPr>
            <a:r>
              <a:rPr lang="en-US" sz="2000" dirty="0" smtClean="0"/>
              <a:t>}while (condition); </a:t>
            </a:r>
          </a:p>
          <a:p>
            <a:pPr>
              <a:buNone/>
            </a:pPr>
            <a:r>
              <a:rPr lang="en-US" sz="2000" dirty="0" smtClean="0"/>
              <a:t> </a:t>
            </a:r>
          </a:p>
          <a:p>
            <a:pPr>
              <a:buNone/>
            </a:pPr>
            <a:r>
              <a:rPr lang="en-US" sz="2000" b="1" dirty="0" smtClean="0"/>
              <a:t>Example: </a:t>
            </a:r>
          </a:p>
          <a:p>
            <a:pPr>
              <a:buNone/>
            </a:pPr>
            <a:r>
              <a:rPr lang="en-US" sz="2000" dirty="0" smtClean="0"/>
              <a:t> &lt;!DOCTYPE html&gt;</a:t>
            </a:r>
          </a:p>
          <a:p>
            <a:pPr>
              <a:buNone/>
            </a:pPr>
            <a:r>
              <a:rPr lang="en-US" sz="2000" dirty="0" smtClean="0"/>
              <a:t>&lt;html&gt;</a:t>
            </a:r>
          </a:p>
          <a:p>
            <a:pPr>
              <a:buNone/>
            </a:pPr>
            <a:r>
              <a:rPr lang="en-US" sz="2000" dirty="0" smtClean="0"/>
              <a:t>&lt;body&gt;</a:t>
            </a:r>
          </a:p>
          <a:p>
            <a:pPr>
              <a:buNone/>
            </a:pPr>
            <a:r>
              <a:rPr lang="en-US" sz="2000" dirty="0" smtClean="0"/>
              <a:t>&lt;script&gt;  </a:t>
            </a:r>
          </a:p>
          <a:p>
            <a:pPr>
              <a:buNone/>
            </a:pPr>
            <a:r>
              <a:rPr lang="en-US" sz="2000" dirty="0" smtClean="0"/>
              <a:t>var </a:t>
            </a:r>
            <a:r>
              <a:rPr lang="en-US" sz="2000" dirty="0" err="1" smtClean="0"/>
              <a:t>i</a:t>
            </a:r>
            <a:r>
              <a:rPr lang="en-US" sz="2000" dirty="0" smtClean="0"/>
              <a:t>=21;  </a:t>
            </a:r>
          </a:p>
          <a:p>
            <a:pPr>
              <a:buNone/>
            </a:pPr>
            <a:r>
              <a:rPr lang="en-US" sz="2000" dirty="0" smtClean="0"/>
              <a:t>do{  </a:t>
            </a:r>
          </a:p>
          <a:p>
            <a:pPr>
              <a:buNone/>
            </a:pPr>
            <a:r>
              <a:rPr lang="en-US" sz="2000" dirty="0" err="1" smtClean="0"/>
              <a:t>document.write</a:t>
            </a:r>
            <a:r>
              <a:rPr lang="en-US" sz="2000" dirty="0" smtClean="0"/>
              <a:t>(</a:t>
            </a:r>
            <a:r>
              <a:rPr lang="en-US" sz="2000" dirty="0" err="1" smtClean="0"/>
              <a:t>i</a:t>
            </a:r>
            <a:r>
              <a:rPr lang="en-US" sz="2000" dirty="0" smtClean="0"/>
              <a:t> + "&lt;</a:t>
            </a:r>
            <a:r>
              <a:rPr lang="en-US" sz="2000" dirty="0" err="1" smtClean="0"/>
              <a:t>br</a:t>
            </a:r>
            <a:r>
              <a:rPr lang="en-US" sz="2000" dirty="0" smtClean="0"/>
              <a:t>/&gt;");  </a:t>
            </a:r>
          </a:p>
          <a:p>
            <a:pPr>
              <a:buNone/>
            </a:pPr>
            <a:r>
              <a:rPr lang="en-US" sz="2000" dirty="0" err="1" smtClean="0"/>
              <a:t>i</a:t>
            </a:r>
            <a:r>
              <a:rPr lang="en-US" sz="2000" dirty="0" smtClean="0"/>
              <a:t>++;  </a:t>
            </a:r>
          </a:p>
          <a:p>
            <a:pPr>
              <a:buNone/>
            </a:pPr>
            <a:r>
              <a:rPr lang="en-US" sz="2000" dirty="0" smtClean="0"/>
              <a:t>}while (</a:t>
            </a:r>
            <a:r>
              <a:rPr lang="en-US" sz="2000" dirty="0" err="1" smtClean="0"/>
              <a:t>i</a:t>
            </a:r>
            <a:r>
              <a:rPr lang="en-US" sz="2000" dirty="0" smtClean="0"/>
              <a:t>&lt;=25);  </a:t>
            </a:r>
          </a:p>
          <a:p>
            <a:pPr>
              <a:buNone/>
            </a:pPr>
            <a:r>
              <a:rPr lang="en-US" sz="2000" dirty="0" smtClean="0"/>
              <a:t>&lt;/script&gt;  </a:t>
            </a:r>
          </a:p>
          <a:p>
            <a:pPr>
              <a:buNone/>
            </a:pPr>
            <a:r>
              <a:rPr lang="en-US" sz="2000" dirty="0" smtClean="0"/>
              <a:t>&lt;/body&gt;</a:t>
            </a:r>
          </a:p>
          <a:p>
            <a:pPr>
              <a:buNone/>
            </a:pPr>
            <a:r>
              <a:rPr lang="en-US" sz="2000" dirty="0" smtClean="0"/>
              <a:t>&lt;/html&gt;</a:t>
            </a:r>
          </a:p>
          <a:p>
            <a:pPr>
              <a:buNone/>
            </a:pPr>
            <a:endParaRPr lang="en-US" sz="2000" dirty="0" smtClean="0"/>
          </a:p>
          <a:p>
            <a:pPr>
              <a:buNone/>
            </a:pPr>
            <a:r>
              <a:rPr lang="en-US" sz="2000" dirty="0" smtClean="0"/>
              <a:t> </a:t>
            </a:r>
            <a:endParaRPr lang="en-US" sz="2000"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fontScale="90000"/>
          </a:bodyPr>
          <a:lstStyle/>
          <a:p>
            <a:pPr algn="ctr"/>
            <a:r>
              <a:rPr lang="en-US" sz="2800" dirty="0" smtClean="0">
                <a:latin typeface="Times New Roman" pitchFamily="18" charset="0"/>
                <a:cs typeface="Times New Roman" pitchFamily="18" charset="0"/>
              </a:rPr>
              <a:t>JavaScript For In</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5562600"/>
          </a:xfrm>
        </p:spPr>
        <p:txBody>
          <a:bodyPr>
            <a:normAutofit fontScale="25000" lnSpcReduction="20000"/>
          </a:bodyPr>
          <a:lstStyle/>
          <a:p>
            <a:r>
              <a:rPr lang="en-US" sz="7200" b="1" dirty="0" smtClean="0"/>
              <a:t>The For/In Loop:</a:t>
            </a:r>
          </a:p>
          <a:p>
            <a:r>
              <a:rPr lang="en-US" sz="6400" dirty="0" smtClean="0">
                <a:latin typeface="Times New Roman" pitchFamily="18" charset="0"/>
                <a:cs typeface="Times New Roman" pitchFamily="18" charset="0"/>
              </a:rPr>
              <a:t>The JavaScript for/in statement loops through the properties of an Object:</a:t>
            </a:r>
          </a:p>
          <a:p>
            <a:pPr>
              <a:buNone/>
            </a:pPr>
            <a:endParaRPr lang="en-US" sz="3700" b="1" dirty="0" smtClean="0">
              <a:latin typeface="Times New Roman" pitchFamily="18" charset="0"/>
              <a:cs typeface="Times New Roman" pitchFamily="18" charset="0"/>
            </a:endParaRPr>
          </a:p>
          <a:p>
            <a:pPr>
              <a:buNone/>
            </a:pPr>
            <a:r>
              <a:rPr lang="en-US" sz="6400" b="1" dirty="0" smtClean="0">
                <a:latin typeface="Times New Roman" pitchFamily="18" charset="0"/>
                <a:cs typeface="Times New Roman" pitchFamily="18" charset="0"/>
              </a:rPr>
              <a:t>Syntax:</a:t>
            </a:r>
          </a:p>
          <a:p>
            <a:pPr>
              <a:buNone/>
            </a:pPr>
            <a:r>
              <a:rPr lang="en-US" sz="6400" dirty="0" smtClean="0">
                <a:latin typeface="Times New Roman" pitchFamily="18" charset="0"/>
                <a:cs typeface="Times New Roman" pitchFamily="18" charset="0"/>
              </a:rPr>
              <a:t>for (key in object) {</a:t>
            </a:r>
            <a:br>
              <a:rPr lang="en-US" sz="6400" dirty="0" smtClean="0">
                <a:latin typeface="Times New Roman" pitchFamily="18" charset="0"/>
                <a:cs typeface="Times New Roman" pitchFamily="18" charset="0"/>
              </a:rPr>
            </a:br>
            <a:r>
              <a:rPr lang="en-US" sz="6400" dirty="0" smtClean="0">
                <a:latin typeface="Times New Roman" pitchFamily="18" charset="0"/>
                <a:cs typeface="Times New Roman" pitchFamily="18" charset="0"/>
              </a:rPr>
              <a:t>  // </a:t>
            </a:r>
            <a:r>
              <a:rPr lang="en-US" sz="6400" i="1" dirty="0" smtClean="0">
                <a:latin typeface="Times New Roman" pitchFamily="18" charset="0"/>
                <a:cs typeface="Times New Roman" pitchFamily="18" charset="0"/>
              </a:rPr>
              <a:t>code block to be executed</a:t>
            </a:r>
            <a:r>
              <a:rPr lang="en-US" sz="6400" dirty="0" smtClean="0">
                <a:latin typeface="Times New Roman" pitchFamily="18" charset="0"/>
                <a:cs typeface="Times New Roman" pitchFamily="18" charset="0"/>
              </a:rPr>
              <a:t/>
            </a:r>
            <a:br>
              <a:rPr lang="en-US" sz="6400" dirty="0" smtClean="0">
                <a:latin typeface="Times New Roman" pitchFamily="18" charset="0"/>
                <a:cs typeface="Times New Roman" pitchFamily="18" charset="0"/>
              </a:rPr>
            </a:br>
            <a:r>
              <a:rPr lang="en-US" sz="6400" dirty="0" smtClean="0">
                <a:latin typeface="Times New Roman" pitchFamily="18" charset="0"/>
                <a:cs typeface="Times New Roman" pitchFamily="18" charset="0"/>
              </a:rPr>
              <a:t>}</a:t>
            </a:r>
          </a:p>
          <a:p>
            <a:pPr>
              <a:buNone/>
            </a:pPr>
            <a:endParaRPr lang="en-US" sz="3700" b="1" dirty="0" smtClean="0">
              <a:latin typeface="Times New Roman" pitchFamily="18" charset="0"/>
              <a:cs typeface="Times New Roman" pitchFamily="18" charset="0"/>
            </a:endParaRPr>
          </a:p>
          <a:p>
            <a:pPr>
              <a:buNone/>
            </a:pPr>
            <a:r>
              <a:rPr lang="en-US" sz="4800" b="1" dirty="0" smtClean="0">
                <a:latin typeface="Times New Roman" pitchFamily="18" charset="0"/>
                <a:cs typeface="Times New Roman" pitchFamily="18" charset="0"/>
              </a:rPr>
              <a:t>Example:</a:t>
            </a:r>
          </a:p>
          <a:p>
            <a:pPr>
              <a:buNone/>
            </a:pPr>
            <a:endParaRPr lang="en-US" sz="4800" dirty="0" smtClean="0">
              <a:latin typeface="Times New Roman" pitchFamily="18" charset="0"/>
              <a:cs typeface="Times New Roman" pitchFamily="18" charset="0"/>
            </a:endParaRPr>
          </a:p>
          <a:p>
            <a:pPr>
              <a:buNone/>
            </a:pPr>
            <a:r>
              <a:rPr lang="en-US" sz="4800" dirty="0" smtClean="0">
                <a:latin typeface="Times New Roman" pitchFamily="18" charset="0"/>
                <a:cs typeface="Times New Roman" pitchFamily="18" charset="0"/>
              </a:rPr>
              <a:t>&lt;!DOCTYPE html&gt;</a:t>
            </a:r>
          </a:p>
          <a:p>
            <a:pPr>
              <a:buNone/>
            </a:pPr>
            <a:r>
              <a:rPr lang="en-US" sz="4800" dirty="0" smtClean="0">
                <a:latin typeface="Times New Roman" pitchFamily="18" charset="0"/>
                <a:cs typeface="Times New Roman" pitchFamily="18" charset="0"/>
              </a:rPr>
              <a:t>&lt;html&gt;</a:t>
            </a:r>
          </a:p>
          <a:p>
            <a:pPr>
              <a:buNone/>
            </a:pPr>
            <a:r>
              <a:rPr lang="en-US" sz="4800" dirty="0" smtClean="0">
                <a:latin typeface="Times New Roman" pitchFamily="18" charset="0"/>
                <a:cs typeface="Times New Roman" pitchFamily="18" charset="0"/>
              </a:rPr>
              <a:t>&lt;body&gt;</a:t>
            </a:r>
          </a:p>
          <a:p>
            <a:pPr>
              <a:buNone/>
            </a:pPr>
            <a:r>
              <a:rPr lang="en-US" sz="4800" dirty="0" smtClean="0">
                <a:latin typeface="Times New Roman" pitchFamily="18" charset="0"/>
                <a:cs typeface="Times New Roman" pitchFamily="18" charset="0"/>
              </a:rPr>
              <a:t>&lt;h2&gt;JavaScript For/In Loop&lt;/h2&gt;</a:t>
            </a:r>
          </a:p>
          <a:p>
            <a:pPr>
              <a:buNone/>
            </a:pPr>
            <a:endParaRPr lang="en-US" sz="4800" dirty="0" smtClean="0">
              <a:latin typeface="Times New Roman" pitchFamily="18" charset="0"/>
              <a:cs typeface="Times New Roman" pitchFamily="18" charset="0"/>
            </a:endParaRPr>
          </a:p>
          <a:p>
            <a:pPr>
              <a:buNone/>
            </a:pPr>
            <a:r>
              <a:rPr lang="en-US" sz="4800" dirty="0" smtClean="0">
                <a:latin typeface="Times New Roman" pitchFamily="18" charset="0"/>
                <a:cs typeface="Times New Roman" pitchFamily="18" charset="0"/>
              </a:rPr>
              <a:t>&lt;p&gt;The for/in statement loops through the properties of an object.&lt;/p&gt;</a:t>
            </a:r>
          </a:p>
          <a:p>
            <a:pPr>
              <a:buNone/>
            </a:pPr>
            <a:r>
              <a:rPr lang="en-US" sz="4800" dirty="0" smtClean="0">
                <a:latin typeface="Times New Roman" pitchFamily="18" charset="0"/>
                <a:cs typeface="Times New Roman" pitchFamily="18" charset="0"/>
              </a:rPr>
              <a:t>&lt;p id="demo"&gt;&lt;/p&gt;</a:t>
            </a:r>
          </a:p>
          <a:p>
            <a:pPr>
              <a:buNone/>
            </a:pPr>
            <a:r>
              <a:rPr lang="en-US" sz="4800" dirty="0" smtClean="0">
                <a:latin typeface="Times New Roman" pitchFamily="18" charset="0"/>
                <a:cs typeface="Times New Roman" pitchFamily="18" charset="0"/>
              </a:rPr>
              <a:t>&lt;script&gt;</a:t>
            </a:r>
          </a:p>
          <a:p>
            <a:pPr>
              <a:buNone/>
            </a:pPr>
            <a:r>
              <a:rPr lang="en-US" sz="4800" dirty="0" smtClean="0">
                <a:latin typeface="Times New Roman" pitchFamily="18" charset="0"/>
                <a:cs typeface="Times New Roman" pitchFamily="18" charset="0"/>
              </a:rPr>
              <a:t>var txt = "";</a:t>
            </a:r>
          </a:p>
          <a:p>
            <a:pPr>
              <a:buNone/>
            </a:pPr>
            <a:r>
              <a:rPr lang="en-US" sz="4800" dirty="0" smtClean="0">
                <a:latin typeface="Times New Roman" pitchFamily="18" charset="0"/>
                <a:cs typeface="Times New Roman" pitchFamily="18" charset="0"/>
              </a:rPr>
              <a:t>var person = {</a:t>
            </a:r>
            <a:r>
              <a:rPr lang="en-US" sz="4800" dirty="0" err="1" smtClean="0">
                <a:latin typeface="Times New Roman" pitchFamily="18" charset="0"/>
                <a:cs typeface="Times New Roman" pitchFamily="18" charset="0"/>
              </a:rPr>
              <a:t>fname</a:t>
            </a:r>
            <a:r>
              <a:rPr lang="en-US" sz="4800" dirty="0" smtClean="0">
                <a:latin typeface="Times New Roman" pitchFamily="18" charset="0"/>
                <a:cs typeface="Times New Roman" pitchFamily="18" charset="0"/>
              </a:rPr>
              <a:t>:"John", </a:t>
            </a:r>
            <a:r>
              <a:rPr lang="en-US" sz="4800" dirty="0" err="1" smtClean="0">
                <a:latin typeface="Times New Roman" pitchFamily="18" charset="0"/>
                <a:cs typeface="Times New Roman" pitchFamily="18" charset="0"/>
              </a:rPr>
              <a:t>lname</a:t>
            </a:r>
            <a:r>
              <a:rPr lang="en-US" sz="4800" dirty="0" smtClean="0">
                <a:latin typeface="Times New Roman" pitchFamily="18" charset="0"/>
                <a:cs typeface="Times New Roman" pitchFamily="18" charset="0"/>
              </a:rPr>
              <a:t>:"Doe", age:25}; </a:t>
            </a:r>
          </a:p>
          <a:p>
            <a:pPr>
              <a:buNone/>
            </a:pPr>
            <a:r>
              <a:rPr lang="en-US" sz="4800" dirty="0" smtClean="0">
                <a:latin typeface="Times New Roman" pitchFamily="18" charset="0"/>
                <a:cs typeface="Times New Roman" pitchFamily="18" charset="0"/>
              </a:rPr>
              <a:t>var x;</a:t>
            </a:r>
          </a:p>
          <a:p>
            <a:pPr>
              <a:buNone/>
            </a:pPr>
            <a:r>
              <a:rPr lang="en-US" sz="4800" dirty="0" smtClean="0">
                <a:latin typeface="Times New Roman" pitchFamily="18" charset="0"/>
                <a:cs typeface="Times New Roman" pitchFamily="18" charset="0"/>
              </a:rPr>
              <a:t>for (x in person) {</a:t>
            </a:r>
          </a:p>
          <a:p>
            <a:pPr>
              <a:buNone/>
            </a:pPr>
            <a:r>
              <a:rPr lang="en-US" sz="4800" dirty="0" smtClean="0">
                <a:latin typeface="Times New Roman" pitchFamily="18" charset="0"/>
                <a:cs typeface="Times New Roman" pitchFamily="18" charset="0"/>
              </a:rPr>
              <a:t>  txt += person[x] + " ";</a:t>
            </a:r>
          </a:p>
          <a:p>
            <a:pPr>
              <a:buNone/>
            </a:pPr>
            <a:r>
              <a:rPr lang="en-US" sz="4800" dirty="0" smtClean="0">
                <a:latin typeface="Times New Roman" pitchFamily="18" charset="0"/>
                <a:cs typeface="Times New Roman" pitchFamily="18" charset="0"/>
              </a:rPr>
              <a:t>}</a:t>
            </a:r>
          </a:p>
          <a:p>
            <a:pPr>
              <a:buNone/>
            </a:pPr>
            <a:r>
              <a:rPr lang="en-US" sz="4800" dirty="0" err="1" smtClean="0">
                <a:latin typeface="Times New Roman" pitchFamily="18" charset="0"/>
                <a:cs typeface="Times New Roman" pitchFamily="18" charset="0"/>
              </a:rPr>
              <a:t>document.getElementById</a:t>
            </a:r>
            <a:r>
              <a:rPr lang="en-US" sz="4800" dirty="0" smtClean="0">
                <a:latin typeface="Times New Roman" pitchFamily="18" charset="0"/>
                <a:cs typeface="Times New Roman" pitchFamily="18" charset="0"/>
              </a:rPr>
              <a:t>("demo").</a:t>
            </a:r>
            <a:r>
              <a:rPr lang="en-US" sz="4800" dirty="0" err="1" smtClean="0">
                <a:latin typeface="Times New Roman" pitchFamily="18" charset="0"/>
                <a:cs typeface="Times New Roman" pitchFamily="18" charset="0"/>
              </a:rPr>
              <a:t>innerHTML</a:t>
            </a:r>
            <a:r>
              <a:rPr lang="en-US" sz="4800" dirty="0" smtClean="0">
                <a:latin typeface="Times New Roman" pitchFamily="18" charset="0"/>
                <a:cs typeface="Times New Roman" pitchFamily="18" charset="0"/>
              </a:rPr>
              <a:t> = txt;</a:t>
            </a:r>
          </a:p>
          <a:p>
            <a:pPr>
              <a:buNone/>
            </a:pPr>
            <a:r>
              <a:rPr lang="en-US" sz="4800" dirty="0" smtClean="0">
                <a:latin typeface="Times New Roman" pitchFamily="18" charset="0"/>
                <a:cs typeface="Times New Roman" pitchFamily="18" charset="0"/>
              </a:rPr>
              <a:t>&lt;/script&gt;</a:t>
            </a:r>
          </a:p>
          <a:p>
            <a:pPr>
              <a:buNone/>
            </a:pPr>
            <a:r>
              <a:rPr lang="en-US" sz="4800" dirty="0" smtClean="0">
                <a:latin typeface="Times New Roman" pitchFamily="18" charset="0"/>
                <a:cs typeface="Times New Roman" pitchFamily="18" charset="0"/>
              </a:rPr>
              <a:t>&lt;/body&gt;</a:t>
            </a:r>
          </a:p>
          <a:p>
            <a:pPr>
              <a:buNone/>
            </a:pPr>
            <a:r>
              <a:rPr lang="en-US" sz="4800" dirty="0" smtClean="0">
                <a:latin typeface="Times New Roman" pitchFamily="18" charset="0"/>
                <a:cs typeface="Times New Roman" pitchFamily="18" charset="0"/>
              </a:rPr>
              <a:t>&lt;/html&gt;</a:t>
            </a:r>
          </a:p>
          <a:p>
            <a:pPr>
              <a:buNone/>
            </a:pPr>
            <a:endParaRPr lang="en-US" sz="4800" dirty="0" smtClean="0">
              <a:latin typeface="Times New Roman" pitchFamily="18" charset="0"/>
              <a:cs typeface="Times New Roman" pitchFamily="18" charset="0"/>
            </a:endParaRPr>
          </a:p>
          <a:p>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latin typeface="Times New Roman" pitchFamily="18" charset="0"/>
                <a:cs typeface="Times New Roman" pitchFamily="18" charset="0"/>
              </a:rPr>
              <a:t>Example Explained:</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935480"/>
            <a:ext cx="8229600" cy="3322320"/>
          </a:xfrm>
        </p:spPr>
        <p:txBody>
          <a:bodyPr/>
          <a:lstStyle/>
          <a:p>
            <a:r>
              <a:rPr lang="en-US" dirty="0" smtClean="0"/>
              <a:t>The </a:t>
            </a:r>
            <a:r>
              <a:rPr lang="en-US" b="1" dirty="0" smtClean="0"/>
              <a:t>for in</a:t>
            </a:r>
            <a:r>
              <a:rPr lang="en-US" dirty="0" smtClean="0"/>
              <a:t> loop iterates over a </a:t>
            </a:r>
            <a:r>
              <a:rPr lang="en-US" b="1" dirty="0" smtClean="0"/>
              <a:t>person</a:t>
            </a:r>
            <a:r>
              <a:rPr lang="en-US" dirty="0" smtClean="0"/>
              <a:t> object</a:t>
            </a:r>
          </a:p>
          <a:p>
            <a:r>
              <a:rPr lang="en-US" dirty="0" smtClean="0"/>
              <a:t>Each iteration returns a </a:t>
            </a:r>
            <a:r>
              <a:rPr lang="en-US" b="1" dirty="0" smtClean="0"/>
              <a:t>key</a:t>
            </a:r>
            <a:r>
              <a:rPr lang="en-US" dirty="0" smtClean="0"/>
              <a:t> (x)</a:t>
            </a:r>
          </a:p>
          <a:p>
            <a:r>
              <a:rPr lang="en-US" dirty="0" smtClean="0"/>
              <a:t>The key is used to access the </a:t>
            </a:r>
            <a:r>
              <a:rPr lang="en-US" b="1" dirty="0" smtClean="0"/>
              <a:t>value</a:t>
            </a:r>
            <a:r>
              <a:rPr lang="en-US" dirty="0" smtClean="0"/>
              <a:t> of the key</a:t>
            </a:r>
          </a:p>
          <a:p>
            <a:r>
              <a:rPr lang="en-US" dirty="0" smtClean="0"/>
              <a:t>The value of the key is </a:t>
            </a:r>
            <a:r>
              <a:rPr lang="en-US" b="1" dirty="0" smtClean="0"/>
              <a:t>person[x]</a:t>
            </a:r>
            <a:endParaRPr lang="en-US" dirty="0" smtClean="0"/>
          </a:p>
          <a:p>
            <a:pPr>
              <a:buNone/>
            </a:pPr>
            <a:r>
              <a:rPr lang="en-US" dirty="0" smtClean="0"/>
              <a:t> </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latin typeface="Times New Roman" pitchFamily="18" charset="0"/>
                <a:cs typeface="Times New Roman" pitchFamily="18" charset="0"/>
              </a:rPr>
              <a:t>JavaScript Functions</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524000"/>
            <a:ext cx="8229600" cy="4800600"/>
          </a:xfrm>
        </p:spPr>
        <p:txBody>
          <a:bodyPr>
            <a:normAutofit fontScale="47500" lnSpcReduction="20000"/>
          </a:bodyPr>
          <a:lstStyle/>
          <a:p>
            <a:r>
              <a:rPr lang="en-US" sz="3400" b="1" dirty="0" smtClean="0">
                <a:latin typeface="Times New Roman" pitchFamily="18" charset="0"/>
                <a:cs typeface="Times New Roman" pitchFamily="18" charset="0"/>
              </a:rPr>
              <a:t>JavaScript functions</a:t>
            </a:r>
            <a:r>
              <a:rPr lang="en-US" sz="3400" dirty="0" smtClean="0">
                <a:latin typeface="Times New Roman" pitchFamily="18" charset="0"/>
                <a:cs typeface="Times New Roman" pitchFamily="18" charset="0"/>
              </a:rPr>
              <a:t> are used to perform operations. We can call JavaScript function many times to reuse the code.</a:t>
            </a:r>
          </a:p>
          <a:p>
            <a:pPr>
              <a:buNone/>
            </a:pPr>
            <a:endParaRPr lang="en-US" sz="2000" dirty="0" smtClean="0">
              <a:latin typeface="Times New Roman" pitchFamily="18" charset="0"/>
              <a:cs typeface="Times New Roman" pitchFamily="18" charset="0"/>
            </a:endParaRPr>
          </a:p>
          <a:p>
            <a:r>
              <a:rPr lang="en-US" sz="2900" dirty="0" smtClean="0">
                <a:latin typeface="Times New Roman" pitchFamily="18" charset="0"/>
                <a:cs typeface="Times New Roman" pitchFamily="18" charset="0"/>
              </a:rPr>
              <a:t>A JavaScript function is defined with the function keyword, followed by a </a:t>
            </a:r>
            <a:r>
              <a:rPr lang="en-US" sz="2900" b="1" dirty="0" smtClean="0">
                <a:latin typeface="Times New Roman" pitchFamily="18" charset="0"/>
                <a:cs typeface="Times New Roman" pitchFamily="18" charset="0"/>
              </a:rPr>
              <a:t>name</a:t>
            </a:r>
            <a:r>
              <a:rPr lang="en-US" sz="2900" dirty="0" smtClean="0">
                <a:latin typeface="Times New Roman" pitchFamily="18" charset="0"/>
                <a:cs typeface="Times New Roman" pitchFamily="18" charset="0"/>
              </a:rPr>
              <a:t>, followed by parentheses </a:t>
            </a:r>
            <a:r>
              <a:rPr lang="en-US" sz="2900" b="1" dirty="0" smtClean="0">
                <a:latin typeface="Times New Roman" pitchFamily="18" charset="0"/>
                <a:cs typeface="Times New Roman" pitchFamily="18" charset="0"/>
              </a:rPr>
              <a:t>()</a:t>
            </a:r>
            <a:r>
              <a:rPr lang="en-US" sz="2900" dirty="0" smtClean="0">
                <a:latin typeface="Times New Roman" pitchFamily="18" charset="0"/>
                <a:cs typeface="Times New Roman" pitchFamily="18" charset="0"/>
              </a:rPr>
              <a:t>.</a:t>
            </a:r>
          </a:p>
          <a:p>
            <a:r>
              <a:rPr lang="en-US" sz="2900" dirty="0" smtClean="0">
                <a:latin typeface="Times New Roman" pitchFamily="18" charset="0"/>
                <a:cs typeface="Times New Roman" pitchFamily="18" charset="0"/>
              </a:rPr>
              <a:t>Function names can contain letters, digits, underscores, and dollar signs (same rules as variables).</a:t>
            </a:r>
          </a:p>
          <a:p>
            <a:r>
              <a:rPr lang="en-US" sz="2900" dirty="0" smtClean="0">
                <a:latin typeface="Times New Roman" pitchFamily="18" charset="0"/>
                <a:cs typeface="Times New Roman" pitchFamily="18" charset="0"/>
              </a:rPr>
              <a:t>The parentheses may include parameter names separated by commas:</a:t>
            </a:r>
            <a:br>
              <a:rPr lang="en-US" sz="2900" dirty="0" smtClean="0">
                <a:latin typeface="Times New Roman" pitchFamily="18" charset="0"/>
                <a:cs typeface="Times New Roman" pitchFamily="18" charset="0"/>
              </a:rPr>
            </a:br>
            <a:r>
              <a:rPr lang="en-US" sz="2900" b="1" dirty="0" smtClean="0">
                <a:latin typeface="Times New Roman" pitchFamily="18" charset="0"/>
                <a:cs typeface="Times New Roman" pitchFamily="18" charset="0"/>
              </a:rPr>
              <a:t>(</a:t>
            </a:r>
            <a:r>
              <a:rPr lang="en-US" sz="2900" b="1" i="1" dirty="0" smtClean="0">
                <a:latin typeface="Times New Roman" pitchFamily="18" charset="0"/>
                <a:cs typeface="Times New Roman" pitchFamily="18" charset="0"/>
              </a:rPr>
              <a:t>parameter1, parameter2, ...</a:t>
            </a:r>
            <a:r>
              <a:rPr lang="en-US" sz="2900" b="1" dirty="0" smtClean="0">
                <a:latin typeface="Times New Roman" pitchFamily="18" charset="0"/>
                <a:cs typeface="Times New Roman" pitchFamily="18" charset="0"/>
              </a:rPr>
              <a:t>)</a:t>
            </a:r>
            <a:endParaRPr lang="en-US" sz="2900" dirty="0" smtClean="0">
              <a:latin typeface="Times New Roman" pitchFamily="18" charset="0"/>
              <a:cs typeface="Times New Roman" pitchFamily="18" charset="0"/>
            </a:endParaRPr>
          </a:p>
          <a:p>
            <a:r>
              <a:rPr lang="en-US" sz="2900" dirty="0" smtClean="0">
                <a:latin typeface="Times New Roman" pitchFamily="18" charset="0"/>
                <a:cs typeface="Times New Roman" pitchFamily="18" charset="0"/>
              </a:rPr>
              <a:t>The code to be executed, by the function, is placed inside curly brackets: </a:t>
            </a:r>
            <a:r>
              <a:rPr lang="en-US" sz="2900" b="1" dirty="0" smtClean="0">
                <a:latin typeface="Times New Roman" pitchFamily="18" charset="0"/>
                <a:cs typeface="Times New Roman" pitchFamily="18" charset="0"/>
              </a:rPr>
              <a:t>{}</a:t>
            </a:r>
            <a:endParaRPr lang="en-US" sz="29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   </a:t>
            </a:r>
            <a:r>
              <a:rPr lang="en-US" sz="3800" b="1" dirty="0" smtClean="0">
                <a:latin typeface="Times New Roman" pitchFamily="18" charset="0"/>
                <a:cs typeface="Times New Roman" pitchFamily="18" charset="0"/>
              </a:rPr>
              <a:t>Advantage of JavaScript function</a:t>
            </a:r>
            <a:r>
              <a:rPr lang="en-US" sz="2000" b="1" dirty="0" smtClean="0">
                <a:latin typeface="Times New Roman" pitchFamily="18" charset="0"/>
                <a:cs typeface="Times New Roman" pitchFamily="18" charset="0"/>
              </a:rPr>
              <a:t>:</a:t>
            </a:r>
          </a:p>
          <a:p>
            <a:pPr>
              <a:buNone/>
            </a:pPr>
            <a:r>
              <a:rPr lang="en-US" sz="2900" dirty="0" smtClean="0">
                <a:latin typeface="Times New Roman" pitchFamily="18" charset="0"/>
                <a:cs typeface="Times New Roman" pitchFamily="18" charset="0"/>
              </a:rPr>
              <a:t>  There are mainly two advantages of JavaScript functions.</a:t>
            </a:r>
          </a:p>
          <a:p>
            <a:r>
              <a:rPr lang="en-US" sz="2900" b="1" dirty="0" smtClean="0">
                <a:latin typeface="Times New Roman" pitchFamily="18" charset="0"/>
                <a:cs typeface="Times New Roman" pitchFamily="18" charset="0"/>
              </a:rPr>
              <a:t>Code reusability</a:t>
            </a:r>
            <a:r>
              <a:rPr lang="en-US" sz="2900" dirty="0" smtClean="0">
                <a:latin typeface="Times New Roman" pitchFamily="18" charset="0"/>
                <a:cs typeface="Times New Roman" pitchFamily="18" charset="0"/>
              </a:rPr>
              <a:t>: We can call a function several times so it save coding.</a:t>
            </a:r>
          </a:p>
          <a:p>
            <a:r>
              <a:rPr lang="en-US" sz="2900" b="1" dirty="0" smtClean="0">
                <a:latin typeface="Times New Roman" pitchFamily="18" charset="0"/>
                <a:cs typeface="Times New Roman" pitchFamily="18" charset="0"/>
              </a:rPr>
              <a:t>Less coding</a:t>
            </a:r>
            <a:r>
              <a:rPr lang="en-US" sz="2900" dirty="0" smtClean="0">
                <a:latin typeface="Times New Roman" pitchFamily="18" charset="0"/>
                <a:cs typeface="Times New Roman" pitchFamily="18" charset="0"/>
              </a:rPr>
              <a:t>: It makes our program compact. We don’t need to write many lines of code each time to perform a common task.</a:t>
            </a:r>
          </a:p>
          <a:p>
            <a:pPr>
              <a:buNone/>
            </a:pPr>
            <a:r>
              <a:rPr lang="en-US" sz="2900" b="1" dirty="0" smtClean="0">
                <a:latin typeface="Times New Roman" pitchFamily="18" charset="0"/>
                <a:cs typeface="Times New Roman" pitchFamily="18" charset="0"/>
              </a:rPr>
              <a:t>  Syntax:</a:t>
            </a:r>
          </a:p>
          <a:p>
            <a:pPr>
              <a:buNone/>
            </a:pPr>
            <a:r>
              <a:rPr lang="en-US" sz="2900" dirty="0" smtClean="0">
                <a:latin typeface="Times New Roman" pitchFamily="18" charset="0"/>
                <a:cs typeface="Times New Roman" pitchFamily="18" charset="0"/>
              </a:rPr>
              <a:t>function </a:t>
            </a:r>
            <a:r>
              <a:rPr lang="en-US" sz="2900" dirty="0" err="1" smtClean="0">
                <a:latin typeface="Times New Roman" pitchFamily="18" charset="0"/>
                <a:cs typeface="Times New Roman" pitchFamily="18" charset="0"/>
              </a:rPr>
              <a:t>functionName</a:t>
            </a:r>
            <a:r>
              <a:rPr lang="en-US" sz="2900" dirty="0" smtClean="0">
                <a:latin typeface="Times New Roman" pitchFamily="18" charset="0"/>
                <a:cs typeface="Times New Roman" pitchFamily="18" charset="0"/>
              </a:rPr>
              <a:t>([arg1, arg2, ...</a:t>
            </a:r>
            <a:r>
              <a:rPr lang="en-US" sz="2900" dirty="0" err="1" smtClean="0">
                <a:latin typeface="Times New Roman" pitchFamily="18" charset="0"/>
                <a:cs typeface="Times New Roman" pitchFamily="18" charset="0"/>
              </a:rPr>
              <a:t>argN</a:t>
            </a:r>
            <a:r>
              <a:rPr lang="en-US" sz="2900" dirty="0" smtClean="0">
                <a:latin typeface="Times New Roman" pitchFamily="18" charset="0"/>
                <a:cs typeface="Times New Roman" pitchFamily="18" charset="0"/>
              </a:rPr>
              <a:t>]){  </a:t>
            </a:r>
          </a:p>
          <a:p>
            <a:pPr>
              <a:buNone/>
            </a:pPr>
            <a:r>
              <a:rPr lang="en-US" sz="2900" dirty="0" smtClean="0">
                <a:latin typeface="Times New Roman" pitchFamily="18" charset="0"/>
                <a:cs typeface="Times New Roman" pitchFamily="18" charset="0"/>
              </a:rPr>
              <a:t> //code to be executed  </a:t>
            </a:r>
          </a:p>
          <a:p>
            <a:pPr>
              <a:buNone/>
            </a:pPr>
            <a:r>
              <a:rPr lang="en-US" sz="2900" dirty="0" smtClean="0">
                <a:latin typeface="Times New Roman" pitchFamily="18" charset="0"/>
                <a:cs typeface="Times New Roman" pitchFamily="18" charset="0"/>
              </a:rPr>
              <a:t>}  </a:t>
            </a:r>
          </a:p>
          <a:p>
            <a:pPr>
              <a:buNone/>
            </a:pPr>
            <a:r>
              <a:rPr lang="en-US" sz="2900" dirty="0" smtClean="0">
                <a:latin typeface="Times New Roman" pitchFamily="18" charset="0"/>
                <a:cs typeface="Times New Roman" pitchFamily="18" charset="0"/>
              </a:rPr>
              <a:t>JavaScript Functions can have 0 or more arguments.</a:t>
            </a:r>
            <a:endParaRPr lang="en-US" sz="2900" b="1" dirty="0" smtClean="0">
              <a:latin typeface="Times New Roman" pitchFamily="18" charset="0"/>
              <a:cs typeface="Times New Roman" pitchFamily="18" charset="0"/>
            </a:endParaRPr>
          </a:p>
          <a:p>
            <a:pPr>
              <a:buNone/>
            </a:pPr>
            <a:r>
              <a:rPr lang="en-US" dirty="0" smtClean="0"/>
              <a:t/>
            </a:r>
            <a:br>
              <a:rPr lang="en-US" dirty="0" smtClean="0"/>
            </a:b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pPr algn="ctr"/>
            <a:r>
              <a:rPr lang="en-US" sz="2800" dirty="0" smtClean="0">
                <a:latin typeface="Times New Roman" pitchFamily="18" charset="0"/>
                <a:cs typeface="Times New Roman" pitchFamily="18" charset="0"/>
              </a:rPr>
              <a:t>Example</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47800"/>
            <a:ext cx="8229600" cy="4876800"/>
          </a:xfrm>
        </p:spPr>
        <p:txBody>
          <a:bodyPr>
            <a:normAutofit fontScale="92500" lnSpcReduction="20000"/>
          </a:bodyPr>
          <a:lstStyle/>
          <a:p>
            <a:pPr>
              <a:buNone/>
            </a:pPr>
            <a:r>
              <a:rPr lang="en-US" dirty="0" smtClean="0"/>
              <a:t>&lt;html&gt;</a:t>
            </a:r>
          </a:p>
          <a:p>
            <a:pPr>
              <a:buNone/>
            </a:pPr>
            <a:r>
              <a:rPr lang="en-US" dirty="0" smtClean="0"/>
              <a:t>&lt;body&gt;</a:t>
            </a:r>
          </a:p>
          <a:p>
            <a:pPr>
              <a:buNone/>
            </a:pPr>
            <a:r>
              <a:rPr lang="en-US" dirty="0" smtClean="0"/>
              <a:t>&lt;script&gt;  </a:t>
            </a:r>
          </a:p>
          <a:p>
            <a:pPr>
              <a:buNone/>
            </a:pPr>
            <a:r>
              <a:rPr lang="en-US" dirty="0" smtClean="0"/>
              <a:t>function </a:t>
            </a:r>
            <a:r>
              <a:rPr lang="en-US" dirty="0" err="1" smtClean="0"/>
              <a:t>msg</a:t>
            </a:r>
            <a:r>
              <a:rPr lang="en-US" dirty="0" smtClean="0"/>
              <a:t>(){  </a:t>
            </a:r>
          </a:p>
          <a:p>
            <a:pPr>
              <a:buNone/>
            </a:pPr>
            <a:r>
              <a:rPr lang="en-US" dirty="0" smtClean="0"/>
              <a:t>alert("hello! this is message");  </a:t>
            </a:r>
          </a:p>
          <a:p>
            <a:pPr>
              <a:buNone/>
            </a:pPr>
            <a:r>
              <a:rPr lang="en-US" dirty="0" smtClean="0"/>
              <a:t>}  </a:t>
            </a:r>
          </a:p>
          <a:p>
            <a:pPr>
              <a:buNone/>
            </a:pPr>
            <a:r>
              <a:rPr lang="en-US" dirty="0" smtClean="0"/>
              <a:t>&lt;/script&gt;  </a:t>
            </a:r>
          </a:p>
          <a:p>
            <a:pPr>
              <a:buNone/>
            </a:pPr>
            <a:r>
              <a:rPr lang="en-US" dirty="0" smtClean="0"/>
              <a:t>&lt;input type="button" </a:t>
            </a:r>
            <a:r>
              <a:rPr lang="en-US" dirty="0" err="1" smtClean="0"/>
              <a:t>onclick</a:t>
            </a:r>
            <a:r>
              <a:rPr lang="en-US" dirty="0" smtClean="0"/>
              <a:t>="</a:t>
            </a:r>
            <a:r>
              <a:rPr lang="en-US" dirty="0" err="1" smtClean="0"/>
              <a:t>msg</a:t>
            </a:r>
            <a:r>
              <a:rPr lang="en-US" dirty="0" smtClean="0"/>
              <a:t>()" value="call function"/&gt;  </a:t>
            </a:r>
          </a:p>
          <a:p>
            <a:pPr>
              <a:buNone/>
            </a:pPr>
            <a:r>
              <a:rPr lang="en-US" dirty="0" smtClean="0"/>
              <a:t>&lt;/body&gt;</a:t>
            </a:r>
          </a:p>
          <a:p>
            <a:pPr>
              <a:buNone/>
            </a:pPr>
            <a:r>
              <a:rPr lang="en-US" dirty="0" smtClean="0"/>
              <a:t>&lt;/html&gt;</a:t>
            </a:r>
          </a:p>
          <a:p>
            <a:endParaRPr lang="en-US" dirty="0" smtClean="0"/>
          </a:p>
          <a:p>
            <a:pPr>
              <a:buNone/>
            </a:pPr>
            <a:r>
              <a:rPr lang="en-US" dirty="0" smtClean="0"/>
              <a:t> </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pPr algn="ctr"/>
            <a:r>
              <a:rPr lang="en-US" sz="3100" dirty="0" smtClean="0">
                <a:latin typeface="Times New Roman" pitchFamily="18" charset="0"/>
                <a:cs typeface="Times New Roman" pitchFamily="18" charset="0"/>
              </a:rPr>
              <a:t>JavaScript Function Arguments</a:t>
            </a:r>
            <a:r>
              <a:rPr lang="en-US" dirty="0" smtClean="0"/>
              <a:t/>
            </a:r>
            <a:br>
              <a:rPr lang="en-US" dirty="0" smtClean="0"/>
            </a:br>
            <a:endParaRPr lang="en-US" dirty="0"/>
          </a:p>
        </p:txBody>
      </p:sp>
      <p:sp>
        <p:nvSpPr>
          <p:cNvPr id="3" name="Content Placeholder 2"/>
          <p:cNvSpPr>
            <a:spLocks noGrp="1"/>
          </p:cNvSpPr>
          <p:nvPr>
            <p:ph idx="1"/>
          </p:nvPr>
        </p:nvSpPr>
        <p:spPr>
          <a:xfrm>
            <a:off x="457200" y="914400"/>
            <a:ext cx="8229600" cy="5410200"/>
          </a:xfrm>
        </p:spPr>
        <p:txBody>
          <a:bodyPr>
            <a:normAutofit fontScale="85000" lnSpcReduction="20000"/>
          </a:bodyPr>
          <a:lstStyle/>
          <a:p>
            <a:r>
              <a:rPr lang="en-US" dirty="0" smtClean="0"/>
              <a:t>We can call function by passing arguments.</a:t>
            </a:r>
          </a:p>
          <a:p>
            <a:pPr>
              <a:buNone/>
            </a:pPr>
            <a:r>
              <a:rPr lang="en-US" dirty="0" smtClean="0"/>
              <a:t>&lt;html&gt;</a:t>
            </a:r>
          </a:p>
          <a:p>
            <a:pPr>
              <a:buNone/>
            </a:pPr>
            <a:r>
              <a:rPr lang="en-US" dirty="0" smtClean="0"/>
              <a:t>&lt;body&gt;</a:t>
            </a:r>
          </a:p>
          <a:p>
            <a:pPr>
              <a:buNone/>
            </a:pPr>
            <a:r>
              <a:rPr lang="en-US" dirty="0" smtClean="0"/>
              <a:t>&lt;script&gt;  </a:t>
            </a:r>
          </a:p>
          <a:p>
            <a:pPr>
              <a:buNone/>
            </a:pPr>
            <a:r>
              <a:rPr lang="en-US" dirty="0" smtClean="0"/>
              <a:t>function </a:t>
            </a:r>
            <a:r>
              <a:rPr lang="en-US" dirty="0" err="1" smtClean="0"/>
              <a:t>getcube</a:t>
            </a:r>
            <a:r>
              <a:rPr lang="en-US" dirty="0" smtClean="0"/>
              <a:t>(number){  </a:t>
            </a:r>
          </a:p>
          <a:p>
            <a:pPr>
              <a:buNone/>
            </a:pPr>
            <a:r>
              <a:rPr lang="en-US" dirty="0" smtClean="0"/>
              <a:t>alert(number*number*number);  </a:t>
            </a:r>
          </a:p>
          <a:p>
            <a:pPr>
              <a:buNone/>
            </a:pPr>
            <a:r>
              <a:rPr lang="en-US" dirty="0" smtClean="0"/>
              <a:t>}  </a:t>
            </a:r>
          </a:p>
          <a:p>
            <a:pPr>
              <a:buNone/>
            </a:pPr>
            <a:r>
              <a:rPr lang="en-US" dirty="0" smtClean="0"/>
              <a:t>&lt;/script&gt;  </a:t>
            </a:r>
          </a:p>
          <a:p>
            <a:pPr>
              <a:buNone/>
            </a:pPr>
            <a:r>
              <a:rPr lang="en-US" dirty="0" smtClean="0"/>
              <a:t>&lt;form&gt;  </a:t>
            </a:r>
          </a:p>
          <a:p>
            <a:pPr>
              <a:buNone/>
            </a:pPr>
            <a:r>
              <a:rPr lang="en-US" dirty="0" smtClean="0"/>
              <a:t>&lt;input type="button" value="click" </a:t>
            </a:r>
            <a:r>
              <a:rPr lang="en-US" dirty="0" err="1" smtClean="0"/>
              <a:t>onclick</a:t>
            </a:r>
            <a:r>
              <a:rPr lang="en-US" dirty="0" smtClean="0"/>
              <a:t>="</a:t>
            </a:r>
            <a:r>
              <a:rPr lang="en-US" dirty="0" err="1" smtClean="0"/>
              <a:t>getcube</a:t>
            </a:r>
            <a:r>
              <a:rPr lang="en-US" dirty="0" smtClean="0"/>
              <a:t>(4)"/&gt;  </a:t>
            </a:r>
          </a:p>
          <a:p>
            <a:pPr>
              <a:buNone/>
            </a:pPr>
            <a:r>
              <a:rPr lang="en-US" dirty="0" smtClean="0"/>
              <a:t>&lt;/form&gt;  </a:t>
            </a:r>
          </a:p>
          <a:p>
            <a:pPr>
              <a:buNone/>
            </a:pPr>
            <a:r>
              <a:rPr lang="en-US" dirty="0" smtClean="0"/>
              <a:t>&lt;/body&gt;</a:t>
            </a:r>
          </a:p>
          <a:p>
            <a:pPr>
              <a:buNone/>
            </a:pPr>
            <a:r>
              <a:rPr lang="en-US" dirty="0" smtClean="0"/>
              <a:t>&lt;/html&gt;</a:t>
            </a:r>
          </a:p>
          <a:p>
            <a:endParaRPr lang="en-US" dirty="0" smtClean="0"/>
          </a:p>
          <a:p>
            <a:pPr>
              <a:buNone/>
            </a:pPr>
            <a:r>
              <a:rPr lang="en-US" dirty="0" smtClean="0"/>
              <a:t> </a:t>
            </a:r>
          </a:p>
          <a:p>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pPr algn="ctr"/>
            <a:r>
              <a:rPr lang="en-US" sz="3200" dirty="0" smtClean="0">
                <a:latin typeface="Times New Roman" pitchFamily="18" charset="0"/>
                <a:cs typeface="Times New Roman" pitchFamily="18" charset="0"/>
              </a:rPr>
              <a:t>Function with Return Value</a:t>
            </a:r>
            <a:br>
              <a:rPr lang="en-US" sz="3200" dirty="0" smtClean="0">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4953000"/>
          </a:xfrm>
        </p:spPr>
        <p:txBody>
          <a:bodyPr>
            <a:normAutofit fontScale="70000" lnSpcReduction="20000"/>
          </a:bodyPr>
          <a:lstStyle/>
          <a:p>
            <a:r>
              <a:rPr lang="en-US" dirty="0" smtClean="0"/>
              <a:t>We can call function that returns a value and use it in our program.</a:t>
            </a:r>
          </a:p>
          <a:p>
            <a:pPr>
              <a:buNone/>
            </a:pPr>
            <a:r>
              <a:rPr lang="en-US" dirty="0" smtClean="0"/>
              <a:t> </a:t>
            </a:r>
            <a:r>
              <a:rPr lang="en-US" b="1" dirty="0" smtClean="0"/>
              <a:t>Example:</a:t>
            </a:r>
          </a:p>
          <a:p>
            <a:pPr>
              <a:buNone/>
            </a:pPr>
            <a:endParaRPr lang="en-US" b="1" dirty="0" smtClean="0"/>
          </a:p>
          <a:p>
            <a:pPr>
              <a:buNone/>
            </a:pPr>
            <a:r>
              <a:rPr lang="en-US" dirty="0" smtClean="0"/>
              <a:t>&lt;html&gt;</a:t>
            </a:r>
          </a:p>
          <a:p>
            <a:pPr>
              <a:buNone/>
            </a:pPr>
            <a:r>
              <a:rPr lang="en-US" dirty="0" smtClean="0"/>
              <a:t>&lt;body&gt;</a:t>
            </a:r>
          </a:p>
          <a:p>
            <a:pPr>
              <a:buNone/>
            </a:pPr>
            <a:r>
              <a:rPr lang="en-US" dirty="0" smtClean="0"/>
              <a:t>&lt;script&gt;  </a:t>
            </a:r>
          </a:p>
          <a:p>
            <a:pPr>
              <a:buNone/>
            </a:pPr>
            <a:r>
              <a:rPr lang="en-US" dirty="0" smtClean="0"/>
              <a:t>function </a:t>
            </a:r>
            <a:r>
              <a:rPr lang="en-US" dirty="0" err="1" smtClean="0"/>
              <a:t>getInfo</a:t>
            </a:r>
            <a:r>
              <a:rPr lang="en-US" dirty="0" smtClean="0"/>
              <a:t>(){  </a:t>
            </a:r>
          </a:p>
          <a:p>
            <a:pPr>
              <a:buNone/>
            </a:pPr>
            <a:r>
              <a:rPr lang="en-US" dirty="0" smtClean="0"/>
              <a:t>return "hello </a:t>
            </a:r>
            <a:r>
              <a:rPr lang="en-US" dirty="0" err="1" smtClean="0"/>
              <a:t>javatpoint</a:t>
            </a:r>
            <a:r>
              <a:rPr lang="en-US" dirty="0" smtClean="0"/>
              <a:t>! How r u?";  </a:t>
            </a:r>
          </a:p>
          <a:p>
            <a:pPr>
              <a:buNone/>
            </a:pPr>
            <a:r>
              <a:rPr lang="en-US" dirty="0" smtClean="0"/>
              <a:t>}  </a:t>
            </a:r>
          </a:p>
          <a:p>
            <a:pPr>
              <a:buNone/>
            </a:pPr>
            <a:r>
              <a:rPr lang="en-US" dirty="0" smtClean="0"/>
              <a:t>&lt;/script&gt;  </a:t>
            </a:r>
          </a:p>
          <a:p>
            <a:pPr>
              <a:buNone/>
            </a:pPr>
            <a:r>
              <a:rPr lang="en-US" dirty="0" smtClean="0"/>
              <a:t>&lt;script&gt;  </a:t>
            </a:r>
          </a:p>
          <a:p>
            <a:pPr>
              <a:buNone/>
            </a:pPr>
            <a:r>
              <a:rPr lang="en-US" dirty="0" err="1" smtClean="0"/>
              <a:t>document.write</a:t>
            </a:r>
            <a:r>
              <a:rPr lang="en-US" dirty="0" smtClean="0"/>
              <a:t>(</a:t>
            </a:r>
            <a:r>
              <a:rPr lang="en-US" dirty="0" err="1" smtClean="0"/>
              <a:t>getInfo</a:t>
            </a:r>
            <a:r>
              <a:rPr lang="en-US" dirty="0" smtClean="0"/>
              <a:t>());  </a:t>
            </a:r>
          </a:p>
          <a:p>
            <a:pPr>
              <a:buNone/>
            </a:pPr>
            <a:r>
              <a:rPr lang="en-US" dirty="0" smtClean="0"/>
              <a:t>&lt;/script&gt;  </a:t>
            </a:r>
          </a:p>
          <a:p>
            <a:pPr>
              <a:buNone/>
            </a:pPr>
            <a:r>
              <a:rPr lang="en-US" dirty="0" smtClean="0"/>
              <a:t>&lt;/body&gt;</a:t>
            </a:r>
          </a:p>
          <a:p>
            <a:pPr>
              <a:buNone/>
            </a:pPr>
            <a:r>
              <a:rPr lang="en-US" dirty="0" smtClean="0"/>
              <a:t>&lt;/html&gt;</a:t>
            </a:r>
          </a:p>
          <a:p>
            <a:pPr>
              <a:buNone/>
            </a:pPr>
            <a:endParaRPr lang="en-US" b="1" dirty="0" smtClean="0"/>
          </a:p>
          <a:p>
            <a:pPr>
              <a:buNone/>
            </a:pPr>
            <a:r>
              <a:rPr lang="en-US" b="1" dirty="0" smtClean="0"/>
              <a:t> </a:t>
            </a:r>
          </a:p>
          <a:p>
            <a:pPr>
              <a:buNone/>
            </a:pPr>
            <a:endParaRPr lang="en-US" b="1"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fontScale="90000"/>
          </a:bodyPr>
          <a:lstStyle/>
          <a:p>
            <a:pPr algn="ctr"/>
            <a:r>
              <a:rPr lang="en-US" sz="2800" dirty="0" smtClean="0">
                <a:latin typeface="Times New Roman" pitchFamily="18" charset="0"/>
                <a:cs typeface="Times New Roman" pitchFamily="18" charset="0"/>
              </a:rPr>
              <a:t>JavaScript Function Object</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5029200"/>
          </a:xfrm>
        </p:spPr>
        <p:txBody>
          <a:bodyPr>
            <a:normAutofit fontScale="92500"/>
          </a:bodyPr>
          <a:lstStyle/>
          <a:p>
            <a:r>
              <a:rPr lang="en-US" sz="2000" dirty="0" smtClean="0">
                <a:latin typeface="Times New Roman" pitchFamily="18" charset="0"/>
                <a:cs typeface="Times New Roman" pitchFamily="18" charset="0"/>
              </a:rPr>
              <a:t>In JavaScript, the purpose of </a:t>
            </a:r>
            <a:r>
              <a:rPr lang="en-US" sz="2000" b="1" dirty="0" smtClean="0">
                <a:latin typeface="Times New Roman" pitchFamily="18" charset="0"/>
                <a:cs typeface="Times New Roman" pitchFamily="18" charset="0"/>
              </a:rPr>
              <a:t>Function constructor</a:t>
            </a:r>
            <a:r>
              <a:rPr lang="en-US" sz="2000" dirty="0" smtClean="0">
                <a:latin typeface="Times New Roman" pitchFamily="18" charset="0"/>
                <a:cs typeface="Times New Roman" pitchFamily="18" charset="0"/>
              </a:rPr>
              <a:t> is to create a new Function object. It executes the code globally. However, if we call the constructor directly, a function is created dynamically but in an unsecured way.</a:t>
            </a:r>
          </a:p>
          <a:p>
            <a:pPr>
              <a:buNone/>
            </a:pPr>
            <a:r>
              <a:rPr lang="en-US" sz="2000" dirty="0" smtClean="0"/>
              <a:t>  </a:t>
            </a:r>
            <a:r>
              <a:rPr lang="en-US" sz="2000" b="1" dirty="0" smtClean="0"/>
              <a:t>Syntax:</a:t>
            </a:r>
          </a:p>
          <a:p>
            <a:r>
              <a:rPr lang="en-US" sz="2000" dirty="0" smtClean="0"/>
              <a:t>new Function ([arg1[, arg2[, ....</a:t>
            </a:r>
            <a:r>
              <a:rPr lang="en-US" sz="2000" dirty="0" err="1" smtClean="0"/>
              <a:t>argn</a:t>
            </a:r>
            <a:r>
              <a:rPr lang="en-US" sz="2000" dirty="0" smtClean="0"/>
              <a:t>]],] </a:t>
            </a:r>
            <a:r>
              <a:rPr lang="en-US" sz="2000" dirty="0" err="1" smtClean="0"/>
              <a:t>functionBody</a:t>
            </a:r>
            <a:r>
              <a:rPr lang="en-US" sz="2000" dirty="0" smtClean="0"/>
              <a:t>)  </a:t>
            </a:r>
          </a:p>
          <a:p>
            <a:r>
              <a:rPr lang="en-US" sz="2000" b="1" dirty="0" smtClean="0"/>
              <a:t>Parameter:</a:t>
            </a:r>
          </a:p>
          <a:p>
            <a:r>
              <a:rPr lang="en-US" sz="2000" b="1" dirty="0" smtClean="0"/>
              <a:t>arg1, arg2, .... , </a:t>
            </a:r>
            <a:r>
              <a:rPr lang="en-US" sz="2000" b="1" dirty="0" err="1" smtClean="0"/>
              <a:t>argn</a:t>
            </a:r>
            <a:r>
              <a:rPr lang="en-US" sz="2000" dirty="0" smtClean="0"/>
              <a:t> - It represents the argument used by function.</a:t>
            </a:r>
          </a:p>
          <a:p>
            <a:r>
              <a:rPr lang="en-US" sz="2000" b="1" dirty="0" err="1" smtClean="0"/>
              <a:t>functionBody</a:t>
            </a:r>
            <a:r>
              <a:rPr lang="en-US" sz="2000" dirty="0" smtClean="0"/>
              <a:t> - It represents the function definition.</a:t>
            </a:r>
          </a:p>
          <a:p>
            <a:r>
              <a:rPr lang="en-US" sz="2000" b="1" dirty="0" smtClean="0"/>
              <a:t>JavaScript Function Methods:</a:t>
            </a:r>
          </a:p>
          <a:p>
            <a:r>
              <a:rPr lang="en-US" sz="2000" dirty="0" smtClean="0">
                <a:hlinkClick r:id="rId2"/>
              </a:rPr>
              <a:t>apply()</a:t>
            </a:r>
            <a:r>
              <a:rPr lang="en-US" sz="2000" dirty="0" smtClean="0"/>
              <a:t>:It is used to call a function contains this value and a single array of arguments.</a:t>
            </a:r>
          </a:p>
          <a:p>
            <a:r>
              <a:rPr lang="en-US" sz="2000" dirty="0" smtClean="0">
                <a:hlinkClick r:id="rId3"/>
              </a:rPr>
              <a:t>bind()</a:t>
            </a:r>
            <a:r>
              <a:rPr lang="en-US" sz="2000" dirty="0" smtClean="0"/>
              <a:t>:It is used to create a new function.</a:t>
            </a:r>
          </a:p>
          <a:p>
            <a:r>
              <a:rPr lang="en-US" sz="2000" dirty="0" smtClean="0">
                <a:hlinkClick r:id="rId4"/>
              </a:rPr>
              <a:t>call()</a:t>
            </a:r>
            <a:r>
              <a:rPr lang="en-US" sz="2000" dirty="0" smtClean="0"/>
              <a:t>: It is used to call a function contains this value and an argument list.</a:t>
            </a:r>
          </a:p>
          <a:p>
            <a:r>
              <a:rPr lang="en-US" sz="2000" dirty="0" err="1" smtClean="0">
                <a:hlinkClick r:id="rId5"/>
              </a:rPr>
              <a:t>toString</a:t>
            </a:r>
            <a:r>
              <a:rPr lang="en-US" sz="2000" dirty="0" smtClean="0">
                <a:hlinkClick r:id="rId5"/>
              </a:rPr>
              <a:t>()</a:t>
            </a:r>
            <a:r>
              <a:rPr lang="en-US" sz="2000" dirty="0" smtClean="0"/>
              <a:t>It returns the result in a form of a string.</a:t>
            </a:r>
            <a:endParaRPr lang="en-US" sz="2000" dirty="0">
              <a:latin typeface="Times New Roman" pitchFamily="18" charset="0"/>
              <a:cs typeface="Times New Roman" pitchFamily="18"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a:bodyPr>
          <a:lstStyle/>
          <a:p>
            <a:pPr algn="ctr"/>
            <a:r>
              <a:rPr lang="en-US" sz="2800" dirty="0" smtClean="0">
                <a:latin typeface="Times New Roman" pitchFamily="18" charset="0"/>
                <a:cs typeface="Times New Roman" pitchFamily="18" charset="0"/>
              </a:rPr>
              <a:t>Example</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752600"/>
            <a:ext cx="8229600" cy="4572000"/>
          </a:xfrm>
        </p:spPr>
        <p:txBody>
          <a:bodyPr>
            <a:normAutofit fontScale="92500" lnSpcReduction="10000"/>
          </a:bodyPr>
          <a:lstStyle/>
          <a:p>
            <a:pPr>
              <a:buNone/>
            </a:pPr>
            <a:r>
              <a:rPr lang="en-US" dirty="0" smtClean="0"/>
              <a:t>&lt;!DOCTYPE html&gt;</a:t>
            </a:r>
          </a:p>
          <a:p>
            <a:pPr>
              <a:buNone/>
            </a:pPr>
            <a:r>
              <a:rPr lang="en-US" dirty="0" smtClean="0"/>
              <a:t>&lt;html&gt;</a:t>
            </a:r>
          </a:p>
          <a:p>
            <a:pPr>
              <a:buNone/>
            </a:pPr>
            <a:r>
              <a:rPr lang="en-US" dirty="0" smtClean="0"/>
              <a:t>&lt;body&gt;</a:t>
            </a:r>
          </a:p>
          <a:p>
            <a:pPr>
              <a:buNone/>
            </a:pPr>
            <a:r>
              <a:rPr lang="en-US" dirty="0" smtClean="0"/>
              <a:t>&lt;script&gt;</a:t>
            </a:r>
          </a:p>
          <a:p>
            <a:pPr>
              <a:buNone/>
            </a:pPr>
            <a:r>
              <a:rPr lang="en-US" dirty="0" err="1" smtClean="0"/>
              <a:t>var</a:t>
            </a:r>
            <a:r>
              <a:rPr lang="en-US" dirty="0" smtClean="0"/>
              <a:t> add=new Function("num1","num2","return num1+num2");</a:t>
            </a:r>
          </a:p>
          <a:p>
            <a:pPr>
              <a:buNone/>
            </a:pPr>
            <a:r>
              <a:rPr lang="en-US" dirty="0" err="1" smtClean="0"/>
              <a:t>document.writeln</a:t>
            </a:r>
            <a:r>
              <a:rPr lang="en-US" dirty="0" smtClean="0"/>
              <a:t>(add(2,5));</a:t>
            </a:r>
          </a:p>
          <a:p>
            <a:pPr>
              <a:buNone/>
            </a:pPr>
            <a:r>
              <a:rPr lang="en-US" dirty="0" smtClean="0"/>
              <a:t>&lt;/script&gt;</a:t>
            </a:r>
          </a:p>
          <a:p>
            <a:pPr>
              <a:buNone/>
            </a:pPr>
            <a:r>
              <a:rPr lang="en-US" dirty="0" smtClean="0"/>
              <a:t>&lt;/body&gt;</a:t>
            </a:r>
          </a:p>
          <a:p>
            <a:pPr>
              <a:buNone/>
            </a:pPr>
            <a:r>
              <a:rPr lang="en-US" dirty="0" smtClean="0"/>
              <a:t>&lt;/html&gt;</a:t>
            </a:r>
          </a:p>
          <a:p>
            <a:pPr>
              <a:buNone/>
            </a:pPr>
            <a:r>
              <a:rPr lang="en-US" b="1" dirty="0" smtClean="0"/>
              <a:t>Output:7</a:t>
            </a:r>
          </a:p>
          <a:p>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ctr"/>
            <a:r>
              <a:rPr lang="en-US" sz="2800" dirty="0" smtClean="0">
                <a:latin typeface="Times New Roman" pitchFamily="18" charset="0"/>
                <a:cs typeface="Times New Roman" pitchFamily="18" charset="0"/>
              </a:rPr>
              <a:t>JavaScript String</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524000"/>
            <a:ext cx="8229600" cy="4800600"/>
          </a:xfrm>
        </p:spPr>
        <p:txBody>
          <a:bodyPr>
            <a:normAutofit fontScale="25000" lnSpcReduction="20000"/>
          </a:bodyPr>
          <a:lstStyle/>
          <a:p>
            <a:r>
              <a:rPr lang="en-US" sz="5000" dirty="0" smtClean="0">
                <a:cs typeface="Times New Roman" pitchFamily="18" charset="0"/>
              </a:rPr>
              <a:t>The </a:t>
            </a:r>
            <a:r>
              <a:rPr lang="en-US" sz="5000" b="1" dirty="0" smtClean="0">
                <a:cs typeface="Times New Roman" pitchFamily="18" charset="0"/>
              </a:rPr>
              <a:t>JavaScript string</a:t>
            </a:r>
            <a:r>
              <a:rPr lang="en-US" sz="5000" dirty="0" smtClean="0">
                <a:cs typeface="Times New Roman" pitchFamily="18" charset="0"/>
              </a:rPr>
              <a:t> is an object that represents a sequence of characters.</a:t>
            </a:r>
          </a:p>
          <a:p>
            <a:pPr>
              <a:buNone/>
            </a:pPr>
            <a:r>
              <a:rPr lang="en-US" sz="5000" dirty="0" smtClean="0">
                <a:cs typeface="Times New Roman" pitchFamily="18" charset="0"/>
              </a:rPr>
              <a:t>  There are 2 ways to create string in JavaScript</a:t>
            </a:r>
          </a:p>
          <a:p>
            <a:r>
              <a:rPr lang="en-US" sz="5000" dirty="0" smtClean="0">
                <a:cs typeface="Times New Roman" pitchFamily="18" charset="0"/>
              </a:rPr>
              <a:t>By string literal</a:t>
            </a:r>
          </a:p>
          <a:p>
            <a:r>
              <a:rPr lang="en-US" sz="5000" dirty="0" smtClean="0">
                <a:cs typeface="Times New Roman" pitchFamily="18" charset="0"/>
              </a:rPr>
              <a:t>By string object (using new keyword)</a:t>
            </a:r>
          </a:p>
          <a:p>
            <a:pPr>
              <a:buNone/>
            </a:pPr>
            <a:endParaRPr lang="en-US" sz="5000" dirty="0" smtClean="0">
              <a:cs typeface="Times New Roman" pitchFamily="18" charset="0"/>
            </a:endParaRPr>
          </a:p>
          <a:p>
            <a:pPr marL="457200" indent="-457200">
              <a:buAutoNum type="arabicParenR"/>
            </a:pPr>
            <a:r>
              <a:rPr lang="en-US" sz="5000" b="1" dirty="0" smtClean="0">
                <a:cs typeface="Times New Roman" pitchFamily="18" charset="0"/>
              </a:rPr>
              <a:t>By string </a:t>
            </a:r>
            <a:r>
              <a:rPr lang="en-US" sz="5000" b="1" dirty="0" err="1" smtClean="0">
                <a:cs typeface="Times New Roman" pitchFamily="18" charset="0"/>
              </a:rPr>
              <a:t>literal</a:t>
            </a:r>
            <a:r>
              <a:rPr lang="en-US" sz="5000" dirty="0" err="1" smtClean="0">
                <a:cs typeface="Times New Roman" pitchFamily="18" charset="0"/>
              </a:rPr>
              <a:t>:The</a:t>
            </a:r>
            <a:r>
              <a:rPr lang="en-US" sz="5000" dirty="0" smtClean="0">
                <a:cs typeface="Times New Roman" pitchFamily="18" charset="0"/>
              </a:rPr>
              <a:t> string literal is created using double quotes.</a:t>
            </a:r>
          </a:p>
          <a:p>
            <a:pPr marL="514350" indent="-514350">
              <a:buNone/>
            </a:pPr>
            <a:r>
              <a:rPr lang="en-US" sz="5000" b="1" dirty="0" smtClean="0"/>
              <a:t>           </a:t>
            </a:r>
            <a:r>
              <a:rPr lang="en-US" sz="5000" b="1" dirty="0" smtClean="0">
                <a:cs typeface="Times New Roman" pitchFamily="18" charset="0"/>
              </a:rPr>
              <a:t>syntax</a:t>
            </a:r>
            <a:r>
              <a:rPr lang="en-US" sz="5000" dirty="0" smtClean="0">
                <a:cs typeface="Times New Roman" pitchFamily="18" charset="0"/>
              </a:rPr>
              <a:t>: </a:t>
            </a:r>
            <a:r>
              <a:rPr lang="en-US" sz="5000" dirty="0" err="1" smtClean="0">
                <a:cs typeface="Times New Roman" pitchFamily="18" charset="0"/>
              </a:rPr>
              <a:t>var</a:t>
            </a:r>
            <a:r>
              <a:rPr lang="en-US" sz="5000" dirty="0" smtClean="0">
                <a:cs typeface="Times New Roman" pitchFamily="18" charset="0"/>
              </a:rPr>
              <a:t> </a:t>
            </a:r>
            <a:r>
              <a:rPr lang="en-US" sz="5000" dirty="0" err="1" smtClean="0">
                <a:cs typeface="Times New Roman" pitchFamily="18" charset="0"/>
              </a:rPr>
              <a:t>stringname</a:t>
            </a:r>
            <a:r>
              <a:rPr lang="en-US" sz="5000" dirty="0" smtClean="0">
                <a:cs typeface="Times New Roman" pitchFamily="18" charset="0"/>
              </a:rPr>
              <a:t>="string value";  </a:t>
            </a:r>
          </a:p>
          <a:p>
            <a:pPr>
              <a:buNone/>
            </a:pPr>
            <a:endParaRPr lang="en-US" sz="3300" b="1" dirty="0" smtClean="0"/>
          </a:p>
          <a:p>
            <a:pPr>
              <a:buNone/>
            </a:pPr>
            <a:endParaRPr lang="en-US" sz="3300" b="1" dirty="0" smtClean="0"/>
          </a:p>
          <a:p>
            <a:pPr>
              <a:buNone/>
            </a:pPr>
            <a:r>
              <a:rPr lang="en-US" sz="6200" b="1" dirty="0" smtClean="0"/>
              <a:t>Example:</a:t>
            </a:r>
            <a:r>
              <a:rPr lang="en-US" sz="6200" dirty="0" smtClean="0"/>
              <a:t/>
            </a:r>
            <a:br>
              <a:rPr lang="en-US" sz="6200" dirty="0" smtClean="0"/>
            </a:br>
            <a:endParaRPr lang="en-US" sz="6200" dirty="0" smtClean="0"/>
          </a:p>
          <a:p>
            <a:pPr>
              <a:buNone/>
            </a:pPr>
            <a:r>
              <a:rPr lang="en-US" sz="6200" dirty="0" smtClean="0"/>
              <a:t>&lt;!DOCTYPE html&gt;</a:t>
            </a:r>
          </a:p>
          <a:p>
            <a:pPr>
              <a:buNone/>
            </a:pPr>
            <a:r>
              <a:rPr lang="en-US" sz="6200" dirty="0" smtClean="0"/>
              <a:t>&lt;html&gt;</a:t>
            </a:r>
          </a:p>
          <a:p>
            <a:pPr>
              <a:buNone/>
            </a:pPr>
            <a:r>
              <a:rPr lang="en-US" sz="6200" dirty="0" smtClean="0"/>
              <a:t>&lt;body&gt;</a:t>
            </a:r>
          </a:p>
          <a:p>
            <a:pPr>
              <a:buNone/>
            </a:pPr>
            <a:r>
              <a:rPr lang="en-US" sz="6200" dirty="0" smtClean="0"/>
              <a:t>&lt;script&gt;  </a:t>
            </a:r>
          </a:p>
          <a:p>
            <a:pPr>
              <a:buNone/>
            </a:pPr>
            <a:r>
              <a:rPr lang="en-US" sz="6200" dirty="0" err="1" smtClean="0"/>
              <a:t>var</a:t>
            </a:r>
            <a:r>
              <a:rPr lang="en-US" sz="6200" dirty="0" smtClean="0"/>
              <a:t> </a:t>
            </a:r>
            <a:r>
              <a:rPr lang="en-US" sz="6200" dirty="0" err="1" smtClean="0"/>
              <a:t>str</a:t>
            </a:r>
            <a:r>
              <a:rPr lang="en-US" sz="6200" dirty="0" smtClean="0"/>
              <a:t>="This is string literal";  </a:t>
            </a:r>
          </a:p>
          <a:p>
            <a:pPr>
              <a:buNone/>
            </a:pPr>
            <a:r>
              <a:rPr lang="en-US" sz="6200" dirty="0" err="1" smtClean="0"/>
              <a:t>document.write</a:t>
            </a:r>
            <a:r>
              <a:rPr lang="en-US" sz="6200" dirty="0" smtClean="0"/>
              <a:t>(</a:t>
            </a:r>
            <a:r>
              <a:rPr lang="en-US" sz="6200" dirty="0" err="1" smtClean="0"/>
              <a:t>str</a:t>
            </a:r>
            <a:r>
              <a:rPr lang="en-US" sz="6200" dirty="0" smtClean="0"/>
              <a:t>);  </a:t>
            </a:r>
          </a:p>
          <a:p>
            <a:pPr>
              <a:buNone/>
            </a:pPr>
            <a:r>
              <a:rPr lang="en-US" sz="6200" dirty="0" smtClean="0"/>
              <a:t>&lt;/script&gt;</a:t>
            </a:r>
          </a:p>
          <a:p>
            <a:pPr>
              <a:buNone/>
            </a:pPr>
            <a:r>
              <a:rPr lang="en-US" sz="6200" dirty="0" smtClean="0"/>
              <a:t>&lt;/body&gt;</a:t>
            </a:r>
          </a:p>
          <a:p>
            <a:pPr>
              <a:buNone/>
            </a:pPr>
            <a:r>
              <a:rPr lang="en-US" sz="6200" dirty="0" smtClean="0"/>
              <a:t>&lt;/html&gt;</a:t>
            </a:r>
          </a:p>
          <a:p>
            <a:endParaRPr lang="en-US" dirty="0" smtClean="0"/>
          </a:p>
          <a:p>
            <a:pPr>
              <a:buNone/>
            </a:pPr>
            <a:r>
              <a:rPr lang="en-US" dirty="0" smtClean="0"/>
              <a:t> </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219200"/>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a:t/>
            </a:r>
            <a:br>
              <a:rPr lang="en-US" dirty="0"/>
            </a:br>
            <a:endParaRPr lang="en-US" dirty="0"/>
          </a:p>
        </p:txBody>
      </p:sp>
      <p:sp>
        <p:nvSpPr>
          <p:cNvPr id="6" name="Content Placeholder 5"/>
          <p:cNvSpPr>
            <a:spLocks noGrp="1"/>
          </p:cNvSpPr>
          <p:nvPr>
            <p:ph idx="1"/>
          </p:nvPr>
        </p:nvSpPr>
        <p:spPr>
          <a:xfrm>
            <a:off x="457200" y="381000"/>
            <a:ext cx="8229600" cy="5943600"/>
          </a:xfrm>
        </p:spPr>
        <p:txBody>
          <a:bodyPr>
            <a:normAutofit fontScale="77500" lnSpcReduction="20000"/>
          </a:bodyPr>
          <a:lstStyle/>
          <a:p>
            <a:pPr marL="0" indent="0" algn="ctr">
              <a:buNone/>
            </a:pPr>
            <a:r>
              <a:rPr lang="en-US" b="1" dirty="0"/>
              <a:t>JavaScript Where </a:t>
            </a:r>
            <a:r>
              <a:rPr lang="en-US" b="1" dirty="0" smtClean="0"/>
              <a:t>To</a:t>
            </a:r>
          </a:p>
          <a:p>
            <a:pPr marL="0" indent="0" algn="ctr">
              <a:buNone/>
            </a:pPr>
            <a:endParaRPr lang="en-US" b="1" dirty="0"/>
          </a:p>
          <a:p>
            <a:pPr marL="0" indent="0">
              <a:buNone/>
            </a:pPr>
            <a:r>
              <a:rPr lang="en-US" b="1" u="sng" dirty="0"/>
              <a:t>The &lt;script&gt; </a:t>
            </a:r>
            <a:r>
              <a:rPr lang="en-US" b="1" u="sng" dirty="0" err="1" smtClean="0"/>
              <a:t>Ta</a:t>
            </a:r>
            <a:r>
              <a:rPr lang="en-US" b="1" dirty="0" err="1" smtClean="0"/>
              <a:t>g</a:t>
            </a:r>
            <a:r>
              <a:rPr lang="en-US" dirty="0" err="1" smtClean="0"/>
              <a:t>:In</a:t>
            </a:r>
            <a:r>
              <a:rPr lang="en-US" dirty="0" smtClean="0"/>
              <a:t> </a:t>
            </a:r>
            <a:r>
              <a:rPr lang="en-US" dirty="0" err="1" smtClean="0"/>
              <a:t>HTML,Javascript</a:t>
            </a:r>
            <a:r>
              <a:rPr lang="en-US" dirty="0" smtClean="0"/>
              <a:t> code is inserted between &lt;script&gt; and &lt;/script&gt; tags.</a:t>
            </a:r>
          </a:p>
          <a:p>
            <a:pPr marL="0" indent="0">
              <a:buNone/>
            </a:pPr>
            <a:endParaRPr lang="en-US" dirty="0" smtClean="0"/>
          </a:p>
          <a:p>
            <a:pPr marL="0" indent="0">
              <a:buNone/>
            </a:pPr>
            <a:r>
              <a:rPr lang="en-US" dirty="0"/>
              <a:t>&lt;!DOCTYPE html&gt;</a:t>
            </a:r>
          </a:p>
          <a:p>
            <a:pPr marL="0" indent="0">
              <a:buNone/>
            </a:pPr>
            <a:r>
              <a:rPr lang="en-US" dirty="0"/>
              <a:t>&lt;html&gt;</a:t>
            </a:r>
          </a:p>
          <a:p>
            <a:pPr marL="0" indent="0">
              <a:buNone/>
            </a:pPr>
            <a:r>
              <a:rPr lang="en-US" dirty="0"/>
              <a:t>&lt;body&gt;</a:t>
            </a:r>
          </a:p>
          <a:p>
            <a:pPr marL="0" indent="0">
              <a:buNone/>
            </a:pPr>
            <a:endParaRPr lang="en-US" dirty="0"/>
          </a:p>
          <a:p>
            <a:pPr marL="0" indent="0">
              <a:buNone/>
            </a:pPr>
            <a:r>
              <a:rPr lang="en-US" dirty="0"/>
              <a:t>&lt;h2&gt;JavaScript in Body&lt;/h2&gt;</a:t>
            </a:r>
          </a:p>
          <a:p>
            <a:pPr marL="0" indent="0">
              <a:buNone/>
            </a:pPr>
            <a:endParaRPr lang="en-US" dirty="0"/>
          </a:p>
          <a:p>
            <a:pPr marL="0" indent="0">
              <a:buNone/>
            </a:pPr>
            <a:r>
              <a:rPr lang="en-US" dirty="0"/>
              <a:t>&lt;p id="demo"&gt;&lt;/p&gt;</a:t>
            </a:r>
          </a:p>
          <a:p>
            <a:pPr marL="0" indent="0">
              <a:buNone/>
            </a:pPr>
            <a:endParaRPr lang="en-US" dirty="0"/>
          </a:p>
          <a:p>
            <a:pPr marL="0" indent="0">
              <a:buNone/>
            </a:pPr>
            <a:r>
              <a:rPr lang="en-US" dirty="0"/>
              <a:t>&lt;script&gt;</a:t>
            </a:r>
          </a:p>
          <a:p>
            <a:pPr marL="0" indent="0">
              <a:buNone/>
            </a:pPr>
            <a:r>
              <a:rPr lang="en-US" dirty="0"/>
              <a:t>document.getElementById("demo").</a:t>
            </a:r>
            <a:r>
              <a:rPr lang="en-US" dirty="0" err="1"/>
              <a:t>innerHTML</a:t>
            </a:r>
            <a:r>
              <a:rPr lang="en-US" dirty="0"/>
              <a:t> = "My First JavaScript";</a:t>
            </a:r>
          </a:p>
          <a:p>
            <a:pPr marL="0" indent="0">
              <a:buNone/>
            </a:pPr>
            <a:r>
              <a:rPr lang="en-US" dirty="0"/>
              <a:t>&lt;/script&gt;</a:t>
            </a:r>
          </a:p>
          <a:p>
            <a:pPr marL="0" indent="0">
              <a:buNone/>
            </a:pPr>
            <a:endParaRPr lang="en-US" dirty="0"/>
          </a:p>
          <a:p>
            <a:pPr marL="0" indent="0">
              <a:buNone/>
            </a:pPr>
            <a:r>
              <a:rPr lang="en-US" dirty="0"/>
              <a:t>&lt;/body&gt;</a:t>
            </a:r>
          </a:p>
          <a:p>
            <a:pPr marL="0" indent="0">
              <a:buNone/>
            </a:pPr>
            <a:r>
              <a:rPr lang="en-US" dirty="0"/>
              <a:t>&lt;/html&gt; </a:t>
            </a:r>
          </a:p>
          <a:p>
            <a:pPr marL="0" indent="0">
              <a:buNone/>
            </a:pPr>
            <a:endParaRPr lang="en-US" b="1" dirty="0" smtClean="0"/>
          </a:p>
          <a:p>
            <a:pPr marL="0" indent="0">
              <a:buNone/>
            </a:pPr>
            <a:endParaRPr lang="en-US" b="1" dirty="0"/>
          </a:p>
          <a:p>
            <a:pPr marL="0" indent="0">
              <a:buNone/>
            </a:pPr>
            <a:endParaRPr lang="en-US" b="1" dirty="0"/>
          </a:p>
          <a:p>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pPr algn="ctr"/>
            <a:r>
              <a:rPr lang="en-US" sz="3100" dirty="0" smtClean="0">
                <a:latin typeface="Times New Roman" pitchFamily="18" charset="0"/>
                <a:cs typeface="Times New Roman" pitchFamily="18" charset="0"/>
              </a:rPr>
              <a:t>2) By string object (using new keyword)</a:t>
            </a:r>
            <a:r>
              <a:rPr lang="en-US" dirty="0" smtClean="0"/>
              <a:t/>
            </a:r>
            <a:br>
              <a:rPr lang="en-US" dirty="0" smtClean="0"/>
            </a:br>
            <a:endParaRPr lang="en-US" dirty="0"/>
          </a:p>
        </p:txBody>
      </p:sp>
      <p:sp>
        <p:nvSpPr>
          <p:cNvPr id="3" name="Content Placeholder 2"/>
          <p:cNvSpPr>
            <a:spLocks noGrp="1"/>
          </p:cNvSpPr>
          <p:nvPr>
            <p:ph idx="1"/>
          </p:nvPr>
        </p:nvSpPr>
        <p:spPr>
          <a:xfrm>
            <a:off x="457200" y="1219200"/>
            <a:ext cx="8229600" cy="4648200"/>
          </a:xfrm>
        </p:spPr>
        <p:txBody>
          <a:bodyPr>
            <a:normAutofit fontScale="92500" lnSpcReduction="10000"/>
          </a:bodyPr>
          <a:lstStyle/>
          <a:p>
            <a:pPr>
              <a:buNone/>
            </a:pPr>
            <a:r>
              <a:rPr lang="en-US" sz="2000" b="1" dirty="0" smtClean="0"/>
              <a:t>Syntax:  </a:t>
            </a:r>
            <a:r>
              <a:rPr lang="en-US" sz="2000" dirty="0" err="1" smtClean="0"/>
              <a:t>var</a:t>
            </a:r>
            <a:r>
              <a:rPr lang="en-US" sz="2000" dirty="0" smtClean="0"/>
              <a:t> </a:t>
            </a:r>
            <a:r>
              <a:rPr lang="en-US" sz="2000" dirty="0" err="1" smtClean="0"/>
              <a:t>stringname</a:t>
            </a:r>
            <a:r>
              <a:rPr lang="en-US" sz="2000" dirty="0" smtClean="0"/>
              <a:t>=new String("string literal");  </a:t>
            </a:r>
          </a:p>
          <a:p>
            <a:r>
              <a:rPr lang="en-US" sz="2000" dirty="0" smtClean="0"/>
              <a:t>Here, </a:t>
            </a:r>
            <a:r>
              <a:rPr lang="en-US" sz="2000" b="1" dirty="0" smtClean="0"/>
              <a:t>new keyword</a:t>
            </a:r>
            <a:r>
              <a:rPr lang="en-US" sz="2000" dirty="0" smtClean="0"/>
              <a:t> is used to create instance of string.</a:t>
            </a:r>
          </a:p>
          <a:p>
            <a:pPr>
              <a:buNone/>
            </a:pPr>
            <a:r>
              <a:rPr lang="en-US" sz="2000" b="1" dirty="0" smtClean="0"/>
              <a:t>Example:</a:t>
            </a:r>
          </a:p>
          <a:p>
            <a:pPr>
              <a:buNone/>
            </a:pPr>
            <a:r>
              <a:rPr lang="en-US" sz="2000" dirty="0" smtClean="0"/>
              <a:t>&lt;!DOCTYPE html&gt;</a:t>
            </a:r>
          </a:p>
          <a:p>
            <a:pPr>
              <a:buNone/>
            </a:pPr>
            <a:r>
              <a:rPr lang="en-US" sz="2000" dirty="0" smtClean="0"/>
              <a:t>&lt;html&gt;</a:t>
            </a:r>
          </a:p>
          <a:p>
            <a:pPr>
              <a:buNone/>
            </a:pPr>
            <a:r>
              <a:rPr lang="en-US" sz="2000" dirty="0" smtClean="0"/>
              <a:t>&lt;body&gt;</a:t>
            </a:r>
          </a:p>
          <a:p>
            <a:pPr>
              <a:buNone/>
            </a:pPr>
            <a:r>
              <a:rPr lang="en-US" sz="2000" dirty="0" smtClean="0"/>
              <a:t>&lt;script&gt;  </a:t>
            </a:r>
          </a:p>
          <a:p>
            <a:pPr>
              <a:buNone/>
            </a:pPr>
            <a:r>
              <a:rPr lang="en-US" sz="2000" dirty="0" err="1" smtClean="0"/>
              <a:t>var</a:t>
            </a:r>
            <a:r>
              <a:rPr lang="en-US" sz="2000" dirty="0" smtClean="0"/>
              <a:t> </a:t>
            </a:r>
            <a:r>
              <a:rPr lang="en-US" sz="2000" dirty="0" err="1" smtClean="0"/>
              <a:t>stringname</a:t>
            </a:r>
            <a:r>
              <a:rPr lang="en-US" sz="2000" dirty="0" smtClean="0"/>
              <a:t>=new String("hello </a:t>
            </a:r>
            <a:r>
              <a:rPr lang="en-US" sz="2000" dirty="0" err="1" smtClean="0"/>
              <a:t>javascript</a:t>
            </a:r>
            <a:r>
              <a:rPr lang="en-US" sz="2000" dirty="0" smtClean="0"/>
              <a:t> string");  </a:t>
            </a:r>
          </a:p>
          <a:p>
            <a:pPr>
              <a:buNone/>
            </a:pPr>
            <a:r>
              <a:rPr lang="en-US" sz="2000" dirty="0" err="1" smtClean="0"/>
              <a:t>document.write</a:t>
            </a:r>
            <a:r>
              <a:rPr lang="en-US" sz="2000" dirty="0" smtClean="0"/>
              <a:t>(</a:t>
            </a:r>
            <a:r>
              <a:rPr lang="en-US" sz="2000" dirty="0" err="1" smtClean="0"/>
              <a:t>stringname</a:t>
            </a:r>
            <a:r>
              <a:rPr lang="en-US" sz="2000" dirty="0" smtClean="0"/>
              <a:t>);  </a:t>
            </a:r>
          </a:p>
          <a:p>
            <a:pPr>
              <a:buNone/>
            </a:pPr>
            <a:r>
              <a:rPr lang="en-US" sz="2000" dirty="0" smtClean="0"/>
              <a:t>&lt;/script&gt; </a:t>
            </a:r>
          </a:p>
          <a:p>
            <a:pPr>
              <a:buNone/>
            </a:pPr>
            <a:r>
              <a:rPr lang="en-US" sz="2000" dirty="0" smtClean="0"/>
              <a:t>&lt;/body&gt;</a:t>
            </a:r>
          </a:p>
          <a:p>
            <a:pPr>
              <a:buNone/>
            </a:pPr>
            <a:r>
              <a:rPr lang="en-US" sz="2000" dirty="0" smtClean="0"/>
              <a:t>&lt;/html&gt;</a:t>
            </a:r>
          </a:p>
          <a:p>
            <a:endParaRPr lang="en-US" sz="2000" dirty="0" smtClean="0"/>
          </a:p>
          <a:p>
            <a:pPr>
              <a:buNone/>
            </a:pPr>
            <a:r>
              <a:rPr lang="en-US" sz="2000" dirty="0" smtClean="0"/>
              <a:t> </a:t>
            </a:r>
            <a:endParaRPr lang="en-US" sz="2000"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457200"/>
          </a:xfrm>
        </p:spPr>
        <p:txBody>
          <a:bodyPr>
            <a:normAutofit fontScale="90000"/>
          </a:bodyPr>
          <a:lstStyle/>
          <a:p>
            <a:pPr algn="ctr"/>
            <a:r>
              <a:rPr lang="en-US" sz="3100" dirty="0" smtClean="0">
                <a:latin typeface="Times New Roman" pitchFamily="18" charset="0"/>
                <a:cs typeface="Times New Roman" pitchFamily="18" charset="0"/>
              </a:rPr>
              <a:t>JavaScript String Methods</a:t>
            </a:r>
            <a:r>
              <a:rPr lang="en-US" dirty="0" smtClean="0"/>
              <a:t/>
            </a:r>
            <a:br>
              <a:rPr lang="en-US" dirty="0" smtClean="0"/>
            </a:br>
            <a:endParaRPr lang="en-US" dirty="0"/>
          </a:p>
        </p:txBody>
      </p:sp>
      <p:sp>
        <p:nvSpPr>
          <p:cNvPr id="3" name="Content Placeholder 2"/>
          <p:cNvSpPr>
            <a:spLocks noGrp="1"/>
          </p:cNvSpPr>
          <p:nvPr>
            <p:ph idx="1"/>
          </p:nvPr>
        </p:nvSpPr>
        <p:spPr>
          <a:xfrm>
            <a:off x="457200" y="838200"/>
            <a:ext cx="8229600" cy="5867400"/>
          </a:xfrm>
        </p:spPr>
        <p:txBody>
          <a:bodyPr>
            <a:normAutofit/>
          </a:bodyPr>
          <a:lstStyle/>
          <a:p>
            <a:r>
              <a:rPr lang="en-US" sz="2000" dirty="0" err="1" smtClean="0">
                <a:hlinkClick r:id="rId2"/>
              </a:rPr>
              <a:t>charAt</a:t>
            </a:r>
            <a:r>
              <a:rPr lang="en-US" sz="2000" dirty="0" smtClean="0">
                <a:hlinkClick r:id="rId2"/>
              </a:rPr>
              <a:t>()</a:t>
            </a:r>
            <a:r>
              <a:rPr lang="en-US" sz="2000" dirty="0" smtClean="0"/>
              <a:t>:It provides the char value present at the specified index.</a:t>
            </a:r>
          </a:p>
          <a:p>
            <a:r>
              <a:rPr lang="en-US" sz="2000" dirty="0" err="1" smtClean="0">
                <a:hlinkClick r:id="rId3"/>
              </a:rPr>
              <a:t>charCodeAt</a:t>
            </a:r>
            <a:r>
              <a:rPr lang="en-US" sz="2000" dirty="0" smtClean="0">
                <a:hlinkClick r:id="rId3"/>
              </a:rPr>
              <a:t>()</a:t>
            </a:r>
            <a:r>
              <a:rPr lang="en-US" sz="2000" dirty="0" smtClean="0"/>
              <a:t>:It provides the Unicode value of a character present at the specified index.</a:t>
            </a:r>
          </a:p>
          <a:p>
            <a:r>
              <a:rPr lang="en-US" sz="2000" dirty="0" err="1" smtClean="0">
                <a:hlinkClick r:id="rId4"/>
              </a:rPr>
              <a:t>concat</a:t>
            </a:r>
            <a:r>
              <a:rPr lang="en-US" sz="2000" dirty="0" smtClean="0">
                <a:hlinkClick r:id="rId4"/>
              </a:rPr>
              <a:t>()</a:t>
            </a:r>
            <a:r>
              <a:rPr lang="en-US" sz="2000" dirty="0" smtClean="0"/>
              <a:t>:It provides a combination of two or more strings.</a:t>
            </a:r>
          </a:p>
          <a:p>
            <a:r>
              <a:rPr lang="en-US" sz="2000" dirty="0" err="1" smtClean="0">
                <a:hlinkClick r:id="rId5"/>
              </a:rPr>
              <a:t>indexOf</a:t>
            </a:r>
            <a:r>
              <a:rPr lang="en-US" sz="2000" dirty="0" smtClean="0">
                <a:hlinkClick r:id="rId5"/>
              </a:rPr>
              <a:t>()</a:t>
            </a:r>
            <a:r>
              <a:rPr lang="en-US" sz="2000" dirty="0" smtClean="0"/>
              <a:t>:It provides the position of a char value present in the given string.</a:t>
            </a:r>
          </a:p>
          <a:p>
            <a:r>
              <a:rPr lang="en-US" sz="2000" dirty="0" err="1" smtClean="0">
                <a:hlinkClick r:id="rId6"/>
              </a:rPr>
              <a:t>lastIndexOf</a:t>
            </a:r>
            <a:r>
              <a:rPr lang="en-US" sz="2000" dirty="0" smtClean="0">
                <a:hlinkClick r:id="rId6"/>
              </a:rPr>
              <a:t>()</a:t>
            </a:r>
            <a:r>
              <a:rPr lang="en-US" sz="2000" dirty="0" smtClean="0"/>
              <a:t>:It provides the position of a char value present in the given string by searching a character from the last position.</a:t>
            </a:r>
          </a:p>
          <a:p>
            <a:r>
              <a:rPr lang="en-US" sz="2000" dirty="0" smtClean="0">
                <a:hlinkClick r:id="rId7"/>
              </a:rPr>
              <a:t>search()</a:t>
            </a:r>
            <a:r>
              <a:rPr lang="en-US" sz="2000" dirty="0" smtClean="0"/>
              <a:t>:It searches a specified regular expression in a given string and returns its position if a match occurs.</a:t>
            </a:r>
          </a:p>
          <a:p>
            <a:r>
              <a:rPr lang="en-US" sz="2000" dirty="0" smtClean="0">
                <a:hlinkClick r:id="rId8"/>
              </a:rPr>
              <a:t>match()</a:t>
            </a:r>
            <a:r>
              <a:rPr lang="en-US" sz="2000" dirty="0" smtClean="0"/>
              <a:t>:It searches a specified regular expression in a given string and returns that regular expression if a match occurs.</a:t>
            </a:r>
          </a:p>
          <a:p>
            <a:r>
              <a:rPr lang="en-US" sz="2000" dirty="0" smtClean="0">
                <a:hlinkClick r:id="rId9"/>
              </a:rPr>
              <a:t>replace()</a:t>
            </a:r>
            <a:r>
              <a:rPr lang="en-US" sz="2000" dirty="0" smtClean="0"/>
              <a:t>:It replaces a given string with the specified replacement.</a:t>
            </a:r>
          </a:p>
          <a:p>
            <a:r>
              <a:rPr lang="en-US" sz="2000" dirty="0" err="1" smtClean="0">
                <a:hlinkClick r:id="rId10"/>
              </a:rPr>
              <a:t>substr</a:t>
            </a:r>
            <a:r>
              <a:rPr lang="en-US" sz="2000" dirty="0" smtClean="0">
                <a:hlinkClick r:id="rId10"/>
              </a:rPr>
              <a:t>()</a:t>
            </a:r>
            <a:r>
              <a:rPr lang="en-US" sz="2000" dirty="0" smtClean="0"/>
              <a:t>:It is used to fetch the part of the given string on the basis of the specified starting position and length.</a:t>
            </a:r>
          </a:p>
          <a:p>
            <a:r>
              <a:rPr lang="en-US" sz="2000" dirty="0" smtClean="0">
                <a:hlinkClick r:id="rId11"/>
              </a:rPr>
              <a:t>substring()</a:t>
            </a:r>
            <a:r>
              <a:rPr lang="en-US" sz="2000" dirty="0" smtClean="0"/>
              <a:t>:It is used to fetch the part of the given string on the basis of the specified index.</a:t>
            </a:r>
            <a:endParaRPr lang="en-US" sz="2000"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638800"/>
          </a:xfrm>
        </p:spPr>
        <p:txBody>
          <a:bodyPr>
            <a:normAutofit fontScale="85000" lnSpcReduction="10000"/>
          </a:bodyPr>
          <a:lstStyle/>
          <a:p>
            <a:r>
              <a:rPr lang="en-US" dirty="0" smtClean="0">
                <a:hlinkClick r:id="rId2"/>
              </a:rPr>
              <a:t>slice()</a:t>
            </a:r>
            <a:r>
              <a:rPr lang="en-US" dirty="0" smtClean="0"/>
              <a:t>:It is used to fetch the part of the given string. It allows us to assign positive as well negative index</a:t>
            </a:r>
          </a:p>
          <a:p>
            <a:r>
              <a:rPr lang="en-US" dirty="0" err="1" smtClean="0">
                <a:hlinkClick r:id="rId3"/>
              </a:rPr>
              <a:t>toLowerCase</a:t>
            </a:r>
            <a:r>
              <a:rPr lang="en-US" dirty="0" smtClean="0">
                <a:hlinkClick r:id="rId3"/>
              </a:rPr>
              <a:t>()</a:t>
            </a:r>
            <a:r>
              <a:rPr lang="en-US" dirty="0" smtClean="0"/>
              <a:t>:It converts the given string into lowercase letter.</a:t>
            </a:r>
          </a:p>
          <a:p>
            <a:r>
              <a:rPr lang="en-US" dirty="0" err="1" smtClean="0">
                <a:hlinkClick r:id="rId4"/>
              </a:rPr>
              <a:t>toLocaleLowerCase</a:t>
            </a:r>
            <a:r>
              <a:rPr lang="en-US" dirty="0" smtClean="0">
                <a:hlinkClick r:id="rId4"/>
              </a:rPr>
              <a:t>()</a:t>
            </a:r>
            <a:r>
              <a:rPr lang="en-US" dirty="0" smtClean="0"/>
              <a:t>:It converts the given string into lowercase letter on the basis of </a:t>
            </a:r>
            <a:r>
              <a:rPr lang="en-US" dirty="0" err="1" smtClean="0"/>
              <a:t>host?s</a:t>
            </a:r>
            <a:r>
              <a:rPr lang="en-US" dirty="0" smtClean="0"/>
              <a:t> current locale.</a:t>
            </a:r>
          </a:p>
          <a:p>
            <a:r>
              <a:rPr lang="en-US" dirty="0" err="1" smtClean="0">
                <a:hlinkClick r:id="rId5"/>
              </a:rPr>
              <a:t>toUpperCase</a:t>
            </a:r>
            <a:r>
              <a:rPr lang="en-US" dirty="0" smtClean="0">
                <a:hlinkClick r:id="rId5"/>
              </a:rPr>
              <a:t>()</a:t>
            </a:r>
            <a:r>
              <a:rPr lang="en-US" dirty="0" smtClean="0"/>
              <a:t>:It converts the given string into uppercase letter.</a:t>
            </a:r>
          </a:p>
          <a:p>
            <a:r>
              <a:rPr lang="en-US" dirty="0" err="1" smtClean="0">
                <a:hlinkClick r:id="rId6"/>
              </a:rPr>
              <a:t>toLocaleUpperCase</a:t>
            </a:r>
            <a:r>
              <a:rPr lang="en-US" dirty="0" smtClean="0">
                <a:hlinkClick r:id="rId6"/>
              </a:rPr>
              <a:t>()</a:t>
            </a:r>
            <a:r>
              <a:rPr lang="en-US" dirty="0" smtClean="0"/>
              <a:t>:It converts the given string into uppercase letter on the basis of </a:t>
            </a:r>
            <a:r>
              <a:rPr lang="en-US" dirty="0" err="1" smtClean="0"/>
              <a:t>host?s</a:t>
            </a:r>
            <a:r>
              <a:rPr lang="en-US" dirty="0" smtClean="0"/>
              <a:t> current locale.</a:t>
            </a:r>
          </a:p>
          <a:p>
            <a:r>
              <a:rPr lang="en-US" dirty="0" err="1" smtClean="0">
                <a:hlinkClick r:id="rId7"/>
              </a:rPr>
              <a:t>toString</a:t>
            </a:r>
            <a:r>
              <a:rPr lang="en-US" dirty="0" smtClean="0">
                <a:hlinkClick r:id="rId7"/>
              </a:rPr>
              <a:t>()</a:t>
            </a:r>
            <a:r>
              <a:rPr lang="en-US" dirty="0" smtClean="0"/>
              <a:t>:It provides a string representing the particular object.</a:t>
            </a:r>
          </a:p>
          <a:p>
            <a:r>
              <a:rPr lang="en-US" dirty="0" err="1" smtClean="0">
                <a:hlinkClick r:id="rId8"/>
              </a:rPr>
              <a:t>valueOf</a:t>
            </a:r>
            <a:r>
              <a:rPr lang="en-US" dirty="0" smtClean="0">
                <a:hlinkClick r:id="rId8"/>
              </a:rPr>
              <a:t>()</a:t>
            </a:r>
            <a:r>
              <a:rPr lang="en-US" dirty="0" smtClean="0"/>
              <a:t>:It provides the primitive value of string object.</a:t>
            </a:r>
          </a:p>
          <a:p>
            <a:r>
              <a:rPr lang="en-US" dirty="0" smtClean="0">
                <a:solidFill>
                  <a:srgbClr val="FFFF00"/>
                </a:solidFill>
              </a:rPr>
              <a:t>split():</a:t>
            </a:r>
            <a:r>
              <a:rPr lang="en-US" dirty="0" smtClean="0"/>
              <a:t>It splits a string into substring array, then returns that newly created array.</a:t>
            </a:r>
          </a:p>
          <a:p>
            <a:r>
              <a:rPr lang="en-US" dirty="0" smtClean="0">
                <a:solidFill>
                  <a:srgbClr val="FFFF00"/>
                </a:solidFill>
              </a:rPr>
              <a:t>trim():</a:t>
            </a:r>
            <a:r>
              <a:rPr lang="en-US" dirty="0" smtClean="0"/>
              <a:t>It trims the white space from the left and right side of the string.</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609600"/>
            <a:ext cx="8229600" cy="5486400"/>
          </a:xfrm>
        </p:spPr>
        <p:txBody>
          <a:bodyPr>
            <a:normAutofit lnSpcReduction="10000"/>
          </a:bodyPr>
          <a:lstStyle/>
          <a:p>
            <a:r>
              <a:rPr lang="en-US" sz="2000" b="1" dirty="0" smtClean="0">
                <a:latin typeface="Times New Roman" pitchFamily="18" charset="0"/>
                <a:cs typeface="Times New Roman" pitchFamily="18" charset="0"/>
              </a:rPr>
              <a:t>1) JavaScript String </a:t>
            </a:r>
            <a:r>
              <a:rPr lang="en-US" sz="2000" b="1" dirty="0" err="1" smtClean="0">
                <a:latin typeface="Times New Roman" pitchFamily="18" charset="0"/>
                <a:cs typeface="Times New Roman" pitchFamily="18" charset="0"/>
              </a:rPr>
              <a:t>charAt</a:t>
            </a:r>
            <a:r>
              <a:rPr lang="en-US" sz="2000" b="1" dirty="0" smtClean="0">
                <a:latin typeface="Times New Roman" pitchFamily="18" charset="0"/>
                <a:cs typeface="Times New Roman" pitchFamily="18" charset="0"/>
              </a:rPr>
              <a:t>(index) Method:</a:t>
            </a:r>
          </a:p>
          <a:p>
            <a:pPr>
              <a:buNone/>
            </a:pPr>
            <a:r>
              <a:rPr lang="en-US" sz="2000" dirty="0" smtClean="0">
                <a:latin typeface="Times New Roman" pitchFamily="18" charset="0"/>
                <a:cs typeface="Times New Roman" pitchFamily="18" charset="0"/>
              </a:rPr>
              <a:t> The JavaScript String </a:t>
            </a:r>
            <a:r>
              <a:rPr lang="en-US" sz="2000" dirty="0" err="1" smtClean="0">
                <a:latin typeface="Times New Roman" pitchFamily="18" charset="0"/>
                <a:cs typeface="Times New Roman" pitchFamily="18" charset="0"/>
              </a:rPr>
              <a:t>charAt</a:t>
            </a:r>
            <a:r>
              <a:rPr lang="en-US" sz="2000" dirty="0" smtClean="0">
                <a:latin typeface="Times New Roman" pitchFamily="18" charset="0"/>
                <a:cs typeface="Times New Roman" pitchFamily="18" charset="0"/>
              </a:rPr>
              <a:t>() method returns the character at the given index.</a:t>
            </a:r>
          </a:p>
          <a:p>
            <a:pPr>
              <a:buNone/>
            </a:pPr>
            <a:r>
              <a:rPr lang="en-US" sz="2000" b="1" dirty="0" smtClean="0">
                <a:latin typeface="Times New Roman" pitchFamily="18" charset="0"/>
                <a:cs typeface="Times New Roman" pitchFamily="18" charset="0"/>
              </a:rPr>
              <a:t>Example:</a:t>
            </a:r>
          </a:p>
          <a:p>
            <a:pPr>
              <a:buNone/>
            </a:pPr>
            <a:r>
              <a:rPr lang="en-US" sz="2000" dirty="0" smtClean="0">
                <a:latin typeface="Times New Roman" pitchFamily="18" charset="0"/>
                <a:cs typeface="Times New Roman" pitchFamily="18" charset="0"/>
              </a:rPr>
              <a:t>&lt;!DOCTYPE html&gt;</a:t>
            </a:r>
          </a:p>
          <a:p>
            <a:pPr>
              <a:buNone/>
            </a:pPr>
            <a:r>
              <a:rPr lang="en-US" sz="2000" dirty="0" smtClean="0">
                <a:latin typeface="Times New Roman" pitchFamily="18" charset="0"/>
                <a:cs typeface="Times New Roman" pitchFamily="18" charset="0"/>
              </a:rPr>
              <a:t>&lt;html&gt;</a:t>
            </a:r>
          </a:p>
          <a:p>
            <a:pPr>
              <a:buNone/>
            </a:pPr>
            <a:r>
              <a:rPr lang="en-US" sz="2000" dirty="0" smtClean="0">
                <a:latin typeface="Times New Roman" pitchFamily="18" charset="0"/>
                <a:cs typeface="Times New Roman" pitchFamily="18" charset="0"/>
              </a:rPr>
              <a:t>&lt;body&gt;</a:t>
            </a:r>
          </a:p>
          <a:p>
            <a:pPr>
              <a:buNone/>
            </a:pPr>
            <a:r>
              <a:rPr lang="en-US" sz="2000" dirty="0" smtClean="0">
                <a:latin typeface="Times New Roman" pitchFamily="18" charset="0"/>
                <a:cs typeface="Times New Roman" pitchFamily="18" charset="0"/>
              </a:rPr>
              <a:t>&lt;script&gt;  </a:t>
            </a:r>
          </a:p>
          <a:p>
            <a:pPr>
              <a:buNone/>
            </a:pPr>
            <a:r>
              <a:rPr lang="en-US" sz="2000" dirty="0" err="1" smtClean="0">
                <a:latin typeface="Times New Roman" pitchFamily="18" charset="0"/>
                <a:cs typeface="Times New Roman" pitchFamily="18" charset="0"/>
              </a:rPr>
              <a:t>var</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str</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javascript</a:t>
            </a:r>
            <a:r>
              <a:rPr lang="en-US" sz="2000" dirty="0" smtClean="0">
                <a:latin typeface="Times New Roman" pitchFamily="18" charset="0"/>
                <a:cs typeface="Times New Roman" pitchFamily="18" charset="0"/>
              </a:rPr>
              <a:t>";  </a:t>
            </a:r>
          </a:p>
          <a:p>
            <a:pPr>
              <a:buNone/>
            </a:pPr>
            <a:r>
              <a:rPr lang="en-US" sz="2000" dirty="0" err="1" smtClean="0">
                <a:latin typeface="Times New Roman" pitchFamily="18" charset="0"/>
                <a:cs typeface="Times New Roman" pitchFamily="18" charset="0"/>
              </a:rPr>
              <a:t>document.write</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str.charAt</a:t>
            </a:r>
            <a:r>
              <a:rPr lang="en-US" sz="2000" dirty="0" smtClean="0">
                <a:latin typeface="Times New Roman" pitchFamily="18" charset="0"/>
                <a:cs typeface="Times New Roman" pitchFamily="18" charset="0"/>
              </a:rPr>
              <a:t>(2));  </a:t>
            </a:r>
          </a:p>
          <a:p>
            <a:pPr>
              <a:buNone/>
            </a:pPr>
            <a:r>
              <a:rPr lang="en-US" sz="2000" dirty="0" smtClean="0">
                <a:latin typeface="Times New Roman" pitchFamily="18" charset="0"/>
                <a:cs typeface="Times New Roman" pitchFamily="18" charset="0"/>
              </a:rPr>
              <a:t>&lt;/script&gt;  </a:t>
            </a:r>
          </a:p>
          <a:p>
            <a:pPr>
              <a:buNone/>
            </a:pPr>
            <a:r>
              <a:rPr lang="en-US" sz="2000" dirty="0" smtClean="0">
                <a:latin typeface="Times New Roman" pitchFamily="18" charset="0"/>
                <a:cs typeface="Times New Roman" pitchFamily="18" charset="0"/>
              </a:rPr>
              <a:t>&lt;/body&gt;</a:t>
            </a:r>
          </a:p>
          <a:p>
            <a:pPr>
              <a:buNone/>
            </a:pPr>
            <a:r>
              <a:rPr lang="en-US" sz="2000" dirty="0" smtClean="0">
                <a:latin typeface="Times New Roman" pitchFamily="18" charset="0"/>
                <a:cs typeface="Times New Roman" pitchFamily="18" charset="0"/>
              </a:rPr>
              <a:t>&lt;/html&gt;</a:t>
            </a:r>
          </a:p>
          <a:p>
            <a:pPr>
              <a:buNone/>
            </a:pPr>
            <a:r>
              <a:rPr lang="en-US" sz="2000" b="1" dirty="0" err="1" smtClean="0">
                <a:latin typeface="Times New Roman" pitchFamily="18" charset="0"/>
                <a:cs typeface="Times New Roman" pitchFamily="18" charset="0"/>
              </a:rPr>
              <a:t>Output:</a:t>
            </a:r>
            <a:r>
              <a:rPr lang="en-US" sz="2000" b="1" dirty="0" err="1" smtClean="0"/>
              <a:t>v</a:t>
            </a:r>
            <a:endParaRPr lang="en-US" sz="2000" b="1"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fontScale="90000"/>
          </a:bodyPr>
          <a:lstStyle/>
          <a:p>
            <a:pPr algn="ctr"/>
            <a:r>
              <a:rPr lang="en-US" sz="2800" dirty="0" smtClean="0">
                <a:latin typeface="Times New Roman" pitchFamily="18" charset="0"/>
                <a:cs typeface="Times New Roman" pitchFamily="18" charset="0"/>
              </a:rPr>
              <a:t>2) JavaScript String </a:t>
            </a:r>
            <a:r>
              <a:rPr lang="en-US" sz="2800" dirty="0" err="1" smtClean="0">
                <a:latin typeface="Times New Roman" pitchFamily="18" charset="0"/>
                <a:cs typeface="Times New Roman" pitchFamily="18" charset="0"/>
              </a:rPr>
              <a:t>concat</a:t>
            </a:r>
            <a:r>
              <a:rPr lang="en-US" sz="2800" dirty="0" smtClean="0">
                <a:latin typeface="Times New Roman" pitchFamily="18" charset="0"/>
                <a:cs typeface="Times New Roman" pitchFamily="18" charset="0"/>
              </a:rPr>
              <a:t>(</a:t>
            </a:r>
            <a:r>
              <a:rPr lang="en-US" sz="2800" dirty="0" err="1" smtClean="0">
                <a:latin typeface="Times New Roman" pitchFamily="18" charset="0"/>
                <a:cs typeface="Times New Roman" pitchFamily="18" charset="0"/>
              </a:rPr>
              <a:t>str</a:t>
            </a:r>
            <a:r>
              <a:rPr lang="en-US" sz="2800" dirty="0" smtClean="0">
                <a:latin typeface="Times New Roman" pitchFamily="18" charset="0"/>
                <a:cs typeface="Times New Roman" pitchFamily="18" charset="0"/>
              </a:rPr>
              <a:t>) Method</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47800"/>
            <a:ext cx="8229600" cy="4876800"/>
          </a:xfrm>
        </p:spPr>
        <p:txBody>
          <a:bodyPr>
            <a:normAutofit fontScale="92500" lnSpcReduction="20000"/>
          </a:bodyPr>
          <a:lstStyle/>
          <a:p>
            <a:r>
              <a:rPr lang="en-US" sz="2000" dirty="0" smtClean="0"/>
              <a:t>The JavaScript String </a:t>
            </a:r>
            <a:r>
              <a:rPr lang="en-US" sz="2000" dirty="0" err="1" smtClean="0"/>
              <a:t>concat</a:t>
            </a:r>
            <a:r>
              <a:rPr lang="en-US" sz="2000" dirty="0" smtClean="0"/>
              <a:t>(</a:t>
            </a:r>
            <a:r>
              <a:rPr lang="en-US" sz="2000" dirty="0" err="1" smtClean="0"/>
              <a:t>str</a:t>
            </a:r>
            <a:r>
              <a:rPr lang="en-US" sz="2000" dirty="0" smtClean="0"/>
              <a:t>) method concatenates or joins two strings.</a:t>
            </a:r>
          </a:p>
          <a:p>
            <a:pPr>
              <a:buNone/>
            </a:pPr>
            <a:r>
              <a:rPr lang="en-US" sz="2000" dirty="0" smtClean="0"/>
              <a:t> </a:t>
            </a:r>
            <a:r>
              <a:rPr lang="en-US" sz="2000" b="1" dirty="0" smtClean="0"/>
              <a:t>Example:</a:t>
            </a:r>
          </a:p>
          <a:p>
            <a:pPr>
              <a:buNone/>
            </a:pPr>
            <a:r>
              <a:rPr lang="en-US" sz="2000" b="1" dirty="0" smtClean="0"/>
              <a:t> </a:t>
            </a:r>
            <a:r>
              <a:rPr lang="en-US" sz="2200" dirty="0" smtClean="0">
                <a:latin typeface="Times New Roman" pitchFamily="18" charset="0"/>
                <a:cs typeface="Times New Roman" pitchFamily="18" charset="0"/>
              </a:rPr>
              <a:t>&lt;!DOCTYPE html&gt;</a:t>
            </a:r>
          </a:p>
          <a:p>
            <a:pPr>
              <a:buNone/>
            </a:pPr>
            <a:r>
              <a:rPr lang="en-US" sz="2200" dirty="0" smtClean="0">
                <a:latin typeface="Times New Roman" pitchFamily="18" charset="0"/>
                <a:cs typeface="Times New Roman" pitchFamily="18" charset="0"/>
              </a:rPr>
              <a:t>&lt;html&gt;</a:t>
            </a:r>
          </a:p>
          <a:p>
            <a:pPr>
              <a:buNone/>
            </a:pPr>
            <a:r>
              <a:rPr lang="en-US" sz="2200" dirty="0" smtClean="0">
                <a:latin typeface="Times New Roman" pitchFamily="18" charset="0"/>
                <a:cs typeface="Times New Roman" pitchFamily="18" charset="0"/>
              </a:rPr>
              <a:t>&lt;body&gt;</a:t>
            </a:r>
          </a:p>
          <a:p>
            <a:pPr>
              <a:buNone/>
            </a:pPr>
            <a:r>
              <a:rPr lang="en-US" sz="2200" dirty="0" smtClean="0">
                <a:latin typeface="Times New Roman" pitchFamily="18" charset="0"/>
                <a:cs typeface="Times New Roman" pitchFamily="18" charset="0"/>
              </a:rPr>
              <a:t>&lt;script&gt;  </a:t>
            </a:r>
          </a:p>
          <a:p>
            <a:pPr>
              <a:buNone/>
            </a:pPr>
            <a:r>
              <a:rPr lang="en-US" sz="2200" dirty="0" err="1" smtClean="0">
                <a:latin typeface="Times New Roman" pitchFamily="18" charset="0"/>
                <a:cs typeface="Times New Roman" pitchFamily="18" charset="0"/>
              </a:rPr>
              <a:t>var</a:t>
            </a:r>
            <a:r>
              <a:rPr lang="en-US" sz="2200" dirty="0" smtClean="0">
                <a:latin typeface="Times New Roman" pitchFamily="18" charset="0"/>
                <a:cs typeface="Times New Roman" pitchFamily="18" charset="0"/>
              </a:rPr>
              <a:t> s1="</a:t>
            </a:r>
            <a:r>
              <a:rPr lang="en-US" sz="2200" dirty="0" err="1" smtClean="0">
                <a:latin typeface="Times New Roman" pitchFamily="18" charset="0"/>
                <a:cs typeface="Times New Roman" pitchFamily="18" charset="0"/>
              </a:rPr>
              <a:t>javascript</a:t>
            </a:r>
            <a:r>
              <a:rPr lang="en-US" sz="2200" dirty="0" smtClean="0">
                <a:latin typeface="Times New Roman" pitchFamily="18" charset="0"/>
                <a:cs typeface="Times New Roman" pitchFamily="18" charset="0"/>
              </a:rPr>
              <a:t> ";  </a:t>
            </a:r>
          </a:p>
          <a:p>
            <a:pPr>
              <a:buNone/>
            </a:pPr>
            <a:r>
              <a:rPr lang="en-US" sz="2200" dirty="0" err="1" smtClean="0">
                <a:latin typeface="Times New Roman" pitchFamily="18" charset="0"/>
                <a:cs typeface="Times New Roman" pitchFamily="18" charset="0"/>
              </a:rPr>
              <a:t>var</a:t>
            </a:r>
            <a:r>
              <a:rPr lang="en-US" sz="2200" dirty="0" smtClean="0">
                <a:latin typeface="Times New Roman" pitchFamily="18" charset="0"/>
                <a:cs typeface="Times New Roman" pitchFamily="18" charset="0"/>
              </a:rPr>
              <a:t> s2="</a:t>
            </a:r>
            <a:r>
              <a:rPr lang="en-US" sz="2200" dirty="0" err="1" smtClean="0">
                <a:latin typeface="Times New Roman" pitchFamily="18" charset="0"/>
                <a:cs typeface="Times New Roman" pitchFamily="18" charset="0"/>
              </a:rPr>
              <a:t>concat</a:t>
            </a:r>
            <a:r>
              <a:rPr lang="en-US" sz="2200" dirty="0" smtClean="0">
                <a:latin typeface="Times New Roman" pitchFamily="18" charset="0"/>
                <a:cs typeface="Times New Roman" pitchFamily="18" charset="0"/>
              </a:rPr>
              <a:t> example";  </a:t>
            </a:r>
          </a:p>
          <a:p>
            <a:pPr>
              <a:buNone/>
            </a:pPr>
            <a:r>
              <a:rPr lang="en-US" sz="2200" dirty="0" err="1" smtClean="0">
                <a:latin typeface="Times New Roman" pitchFamily="18" charset="0"/>
                <a:cs typeface="Times New Roman" pitchFamily="18" charset="0"/>
              </a:rPr>
              <a:t>var</a:t>
            </a:r>
            <a:r>
              <a:rPr lang="en-US" sz="2200" dirty="0" smtClean="0">
                <a:latin typeface="Times New Roman" pitchFamily="18" charset="0"/>
                <a:cs typeface="Times New Roman" pitchFamily="18" charset="0"/>
              </a:rPr>
              <a:t> s3=s1+s2;  </a:t>
            </a:r>
          </a:p>
          <a:p>
            <a:pPr>
              <a:buNone/>
            </a:pPr>
            <a:r>
              <a:rPr lang="en-US" sz="2200" dirty="0" err="1" smtClean="0">
                <a:latin typeface="Times New Roman" pitchFamily="18" charset="0"/>
                <a:cs typeface="Times New Roman" pitchFamily="18" charset="0"/>
              </a:rPr>
              <a:t>document.write</a:t>
            </a:r>
            <a:r>
              <a:rPr lang="en-US" sz="2200" dirty="0" smtClean="0">
                <a:latin typeface="Times New Roman" pitchFamily="18" charset="0"/>
                <a:cs typeface="Times New Roman" pitchFamily="18" charset="0"/>
              </a:rPr>
              <a:t>(s3);  </a:t>
            </a:r>
          </a:p>
          <a:p>
            <a:pPr>
              <a:buNone/>
            </a:pPr>
            <a:r>
              <a:rPr lang="en-US" sz="2200" dirty="0" smtClean="0">
                <a:latin typeface="Times New Roman" pitchFamily="18" charset="0"/>
                <a:cs typeface="Times New Roman" pitchFamily="18" charset="0"/>
              </a:rPr>
              <a:t>&lt;/script&gt;  </a:t>
            </a:r>
          </a:p>
          <a:p>
            <a:pPr>
              <a:buNone/>
            </a:pPr>
            <a:r>
              <a:rPr lang="en-US" sz="2200" dirty="0" smtClean="0">
                <a:latin typeface="Times New Roman" pitchFamily="18" charset="0"/>
                <a:cs typeface="Times New Roman" pitchFamily="18" charset="0"/>
              </a:rPr>
              <a:t>&lt;/body&gt;</a:t>
            </a:r>
          </a:p>
          <a:p>
            <a:pPr>
              <a:buNone/>
            </a:pPr>
            <a:r>
              <a:rPr lang="en-US" sz="2200" dirty="0" smtClean="0">
                <a:latin typeface="Times New Roman" pitchFamily="18" charset="0"/>
                <a:cs typeface="Times New Roman" pitchFamily="18" charset="0"/>
              </a:rPr>
              <a:t>&lt;/html&gt;</a:t>
            </a:r>
          </a:p>
          <a:p>
            <a:pPr>
              <a:buNone/>
            </a:pPr>
            <a:r>
              <a:rPr lang="en-US" sz="2200" b="1" dirty="0" err="1" smtClean="0">
                <a:latin typeface="Times New Roman" pitchFamily="18" charset="0"/>
                <a:cs typeface="Times New Roman" pitchFamily="18" charset="0"/>
              </a:rPr>
              <a:t>Output:</a:t>
            </a:r>
            <a:r>
              <a:rPr lang="en-US" sz="2000" dirty="0" err="1" smtClean="0"/>
              <a:t>javascript</a:t>
            </a:r>
            <a:r>
              <a:rPr lang="en-US" sz="2000" dirty="0" smtClean="0"/>
              <a:t> </a:t>
            </a:r>
            <a:r>
              <a:rPr lang="en-US" sz="2000" dirty="0" err="1" smtClean="0"/>
              <a:t>concat</a:t>
            </a:r>
            <a:r>
              <a:rPr lang="en-US" sz="2000" dirty="0" smtClean="0"/>
              <a:t> example</a:t>
            </a:r>
            <a:endParaRPr lang="en-US" sz="2200" b="1" dirty="0" smtClean="0">
              <a:latin typeface="Times New Roman" pitchFamily="18" charset="0"/>
              <a:cs typeface="Times New Roman" pitchFamily="18" charset="0"/>
            </a:endParaRPr>
          </a:p>
          <a:p>
            <a:pPr>
              <a:buNone/>
            </a:pPr>
            <a:endParaRPr lang="en-US" sz="2000" b="1" dirty="0" smtClean="0"/>
          </a:p>
          <a:p>
            <a:pPr>
              <a:buNone/>
            </a:pPr>
            <a:r>
              <a:rPr lang="en-US" sz="2000" b="1" dirty="0" smtClean="0"/>
              <a:t> </a:t>
            </a:r>
          </a:p>
          <a:p>
            <a:pPr>
              <a:buNone/>
            </a:pPr>
            <a:endParaRPr lang="en-US" sz="2000" b="1"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normAutofit fontScale="92500"/>
          </a:bodyPr>
          <a:lstStyle/>
          <a:p>
            <a:pPr>
              <a:buNone/>
            </a:pPr>
            <a:r>
              <a:rPr lang="en-US" dirty="0" smtClean="0"/>
              <a:t>3) </a:t>
            </a:r>
            <a:r>
              <a:rPr lang="en-US" sz="2000" b="1" dirty="0" smtClean="0"/>
              <a:t>JavaScript String </a:t>
            </a:r>
            <a:r>
              <a:rPr lang="en-US" sz="2000" b="1" dirty="0" err="1" smtClean="0"/>
              <a:t>indexOf</a:t>
            </a:r>
            <a:r>
              <a:rPr lang="en-US" sz="2000" b="1" dirty="0" smtClean="0"/>
              <a:t>(</a:t>
            </a:r>
            <a:r>
              <a:rPr lang="en-US" sz="2000" b="1" dirty="0" err="1" smtClean="0"/>
              <a:t>str</a:t>
            </a:r>
            <a:r>
              <a:rPr lang="en-US" sz="2000" b="1" dirty="0" smtClean="0"/>
              <a:t>) </a:t>
            </a:r>
            <a:r>
              <a:rPr lang="en-US" sz="2000" b="1" dirty="0" err="1" smtClean="0"/>
              <a:t>Method:</a:t>
            </a:r>
            <a:r>
              <a:rPr lang="en-US" sz="2000" dirty="0" err="1" smtClean="0"/>
              <a:t>The</a:t>
            </a:r>
            <a:r>
              <a:rPr lang="en-US" sz="2000" dirty="0" smtClean="0"/>
              <a:t> JavaScript String </a:t>
            </a:r>
            <a:r>
              <a:rPr lang="en-US" sz="2000" dirty="0" err="1" smtClean="0"/>
              <a:t>indexOf</a:t>
            </a:r>
            <a:r>
              <a:rPr lang="en-US" sz="2000" dirty="0" smtClean="0"/>
              <a:t>(</a:t>
            </a:r>
            <a:r>
              <a:rPr lang="en-US" sz="2000" dirty="0" err="1" smtClean="0"/>
              <a:t>str</a:t>
            </a:r>
            <a:r>
              <a:rPr lang="en-US" sz="2000" dirty="0" smtClean="0"/>
              <a:t>) method returns the index position of the given string.</a:t>
            </a:r>
            <a:endParaRPr lang="en-US" sz="2000" b="1" dirty="0" smtClean="0"/>
          </a:p>
          <a:p>
            <a:pPr>
              <a:buNone/>
            </a:pPr>
            <a:r>
              <a:rPr lang="en-US" sz="2000" b="1" dirty="0" smtClean="0"/>
              <a:t>Example:</a:t>
            </a:r>
          </a:p>
          <a:p>
            <a:pPr>
              <a:buNone/>
            </a:pPr>
            <a:r>
              <a:rPr lang="en-US" sz="2000" b="1" dirty="0" smtClean="0"/>
              <a:t>&lt;script&gt;</a:t>
            </a:r>
            <a:r>
              <a:rPr lang="en-US" sz="2000" dirty="0" smtClean="0"/>
              <a:t>  </a:t>
            </a:r>
          </a:p>
          <a:p>
            <a:pPr>
              <a:buNone/>
            </a:pPr>
            <a:r>
              <a:rPr lang="en-US" sz="2000" dirty="0" err="1" smtClean="0"/>
              <a:t>var</a:t>
            </a:r>
            <a:r>
              <a:rPr lang="en-US" sz="2000" dirty="0" smtClean="0"/>
              <a:t> s1="</a:t>
            </a:r>
            <a:r>
              <a:rPr lang="en-US" sz="2000" dirty="0" err="1" smtClean="0"/>
              <a:t>javascript</a:t>
            </a:r>
            <a:r>
              <a:rPr lang="en-US" sz="2000" dirty="0" smtClean="0"/>
              <a:t> from </a:t>
            </a:r>
            <a:r>
              <a:rPr lang="en-US" sz="2000" dirty="0" err="1" smtClean="0"/>
              <a:t>javatpoint</a:t>
            </a:r>
            <a:r>
              <a:rPr lang="en-US" sz="2000" dirty="0" smtClean="0"/>
              <a:t> </a:t>
            </a:r>
            <a:r>
              <a:rPr lang="en-US" sz="2000" dirty="0" err="1" smtClean="0"/>
              <a:t>indexof</a:t>
            </a:r>
            <a:r>
              <a:rPr lang="en-US" sz="2000" dirty="0" smtClean="0"/>
              <a:t>";  </a:t>
            </a:r>
          </a:p>
          <a:p>
            <a:pPr>
              <a:buNone/>
            </a:pPr>
            <a:r>
              <a:rPr lang="en-US" sz="2000" dirty="0" err="1" smtClean="0"/>
              <a:t>var</a:t>
            </a:r>
            <a:r>
              <a:rPr lang="en-US" sz="2000" dirty="0" smtClean="0"/>
              <a:t> n=s1.indexOf("from");  </a:t>
            </a:r>
          </a:p>
          <a:p>
            <a:pPr>
              <a:buNone/>
            </a:pPr>
            <a:r>
              <a:rPr lang="en-US" sz="2000" dirty="0" err="1" smtClean="0"/>
              <a:t>document.write</a:t>
            </a:r>
            <a:r>
              <a:rPr lang="en-US" sz="2000" dirty="0" smtClean="0"/>
              <a:t>(n);  </a:t>
            </a:r>
          </a:p>
          <a:p>
            <a:pPr>
              <a:buNone/>
            </a:pPr>
            <a:r>
              <a:rPr lang="en-US" sz="2000" b="1" dirty="0" smtClean="0"/>
              <a:t>&lt;/script&gt;</a:t>
            </a:r>
            <a:r>
              <a:rPr lang="en-US" sz="2000" dirty="0" smtClean="0"/>
              <a:t>  </a:t>
            </a:r>
          </a:p>
          <a:p>
            <a:pPr>
              <a:buNone/>
            </a:pPr>
            <a:r>
              <a:rPr lang="en-US" sz="2000" b="1" dirty="0" smtClean="0"/>
              <a:t>4) JavaScript String </a:t>
            </a:r>
            <a:r>
              <a:rPr lang="en-US" sz="2000" b="1" dirty="0" err="1" smtClean="0"/>
              <a:t>lastIndexOf</a:t>
            </a:r>
            <a:r>
              <a:rPr lang="en-US" sz="2000" b="1" dirty="0" smtClean="0"/>
              <a:t>(</a:t>
            </a:r>
            <a:r>
              <a:rPr lang="en-US" sz="2000" b="1" dirty="0" err="1" smtClean="0"/>
              <a:t>str</a:t>
            </a:r>
            <a:r>
              <a:rPr lang="en-US" sz="2000" b="1" dirty="0" smtClean="0"/>
              <a:t>) </a:t>
            </a:r>
            <a:r>
              <a:rPr lang="en-US" sz="2000" b="1" dirty="0" err="1" smtClean="0"/>
              <a:t>Method:</a:t>
            </a:r>
            <a:r>
              <a:rPr lang="en-US" sz="2000" dirty="0" err="1" smtClean="0"/>
              <a:t>The</a:t>
            </a:r>
            <a:r>
              <a:rPr lang="en-US" sz="2000" dirty="0" smtClean="0"/>
              <a:t> JavaScript String </a:t>
            </a:r>
            <a:r>
              <a:rPr lang="en-US" sz="2000" dirty="0" err="1" smtClean="0"/>
              <a:t>lastIndexOf</a:t>
            </a:r>
            <a:r>
              <a:rPr lang="en-US" sz="2000" dirty="0" smtClean="0"/>
              <a:t>(</a:t>
            </a:r>
            <a:r>
              <a:rPr lang="en-US" sz="2000" dirty="0" err="1" smtClean="0"/>
              <a:t>str</a:t>
            </a:r>
            <a:r>
              <a:rPr lang="en-US" sz="2000" dirty="0" smtClean="0"/>
              <a:t>) method returns the last index position of the given string.</a:t>
            </a:r>
          </a:p>
          <a:p>
            <a:pPr>
              <a:buNone/>
            </a:pPr>
            <a:r>
              <a:rPr lang="en-US" sz="2000" b="1" dirty="0" smtClean="0"/>
              <a:t>Example:</a:t>
            </a:r>
          </a:p>
          <a:p>
            <a:pPr>
              <a:buNone/>
            </a:pPr>
            <a:r>
              <a:rPr lang="en-US" sz="2000" b="1" dirty="0" smtClean="0"/>
              <a:t>&lt;script&gt;</a:t>
            </a:r>
            <a:r>
              <a:rPr lang="en-US" sz="2000" dirty="0" smtClean="0"/>
              <a:t>  </a:t>
            </a:r>
          </a:p>
          <a:p>
            <a:pPr>
              <a:buNone/>
            </a:pPr>
            <a:r>
              <a:rPr lang="en-US" sz="2000" dirty="0" err="1" smtClean="0"/>
              <a:t>var</a:t>
            </a:r>
            <a:r>
              <a:rPr lang="en-US" sz="2000" dirty="0" smtClean="0"/>
              <a:t> s1="</a:t>
            </a:r>
            <a:r>
              <a:rPr lang="en-US" sz="2000" dirty="0" err="1" smtClean="0"/>
              <a:t>javascript</a:t>
            </a:r>
            <a:r>
              <a:rPr lang="en-US" sz="2000" dirty="0" smtClean="0"/>
              <a:t> from </a:t>
            </a:r>
            <a:r>
              <a:rPr lang="en-US" sz="2000" dirty="0" err="1" smtClean="0"/>
              <a:t>javatpoint</a:t>
            </a:r>
            <a:r>
              <a:rPr lang="en-US" sz="2000" dirty="0" smtClean="0"/>
              <a:t> </a:t>
            </a:r>
            <a:r>
              <a:rPr lang="en-US" sz="2000" dirty="0" err="1" smtClean="0"/>
              <a:t>indexof</a:t>
            </a:r>
            <a:r>
              <a:rPr lang="en-US" sz="2000" dirty="0" smtClean="0"/>
              <a:t>";  </a:t>
            </a:r>
          </a:p>
          <a:p>
            <a:pPr>
              <a:buNone/>
            </a:pPr>
            <a:r>
              <a:rPr lang="en-US" sz="2000" dirty="0" err="1" smtClean="0"/>
              <a:t>var</a:t>
            </a:r>
            <a:r>
              <a:rPr lang="en-US" sz="2000" dirty="0" smtClean="0"/>
              <a:t> n=s1.lastIndexOf("java");  </a:t>
            </a:r>
          </a:p>
          <a:p>
            <a:pPr>
              <a:buNone/>
            </a:pPr>
            <a:r>
              <a:rPr lang="en-US" sz="2000" dirty="0" err="1" smtClean="0"/>
              <a:t>document.write</a:t>
            </a:r>
            <a:r>
              <a:rPr lang="en-US" sz="2000" dirty="0" smtClean="0"/>
              <a:t>(n);  </a:t>
            </a:r>
          </a:p>
          <a:p>
            <a:pPr>
              <a:buNone/>
            </a:pPr>
            <a:r>
              <a:rPr lang="en-US" sz="2000" b="1" dirty="0" smtClean="0"/>
              <a:t>&lt;/script&gt;</a:t>
            </a:r>
            <a:r>
              <a:rPr lang="en-US" sz="2000" dirty="0" smtClean="0"/>
              <a:t>  </a:t>
            </a:r>
          </a:p>
          <a:p>
            <a:pPr>
              <a:buNone/>
            </a:pPr>
            <a:endParaRPr lang="en-US" sz="2000" b="1" dirty="0" smtClean="0"/>
          </a:p>
          <a:p>
            <a:pPr>
              <a:buNone/>
            </a:pPr>
            <a:endParaRPr lang="en-US" sz="2000" b="1"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normAutofit fontScale="92500" lnSpcReduction="10000"/>
          </a:bodyPr>
          <a:lstStyle/>
          <a:p>
            <a:pPr>
              <a:buNone/>
            </a:pPr>
            <a:r>
              <a:rPr lang="en-US" sz="2000" b="1" dirty="0" smtClean="0"/>
              <a:t>5) JavaScript String </a:t>
            </a:r>
            <a:r>
              <a:rPr lang="en-US" sz="2000" b="1" dirty="0" err="1" smtClean="0"/>
              <a:t>toLowerCase</a:t>
            </a:r>
            <a:r>
              <a:rPr lang="en-US" sz="2000" b="1" dirty="0" smtClean="0"/>
              <a:t>() </a:t>
            </a:r>
            <a:r>
              <a:rPr lang="en-US" sz="2000" b="1" dirty="0" err="1" smtClean="0"/>
              <a:t>Method:</a:t>
            </a:r>
            <a:r>
              <a:rPr lang="en-US" sz="2000" dirty="0" err="1" smtClean="0"/>
              <a:t>The</a:t>
            </a:r>
            <a:r>
              <a:rPr lang="en-US" sz="2000" dirty="0" smtClean="0"/>
              <a:t> JavaScript String </a:t>
            </a:r>
            <a:r>
              <a:rPr lang="en-US" sz="2000" dirty="0" err="1" smtClean="0"/>
              <a:t>toLowerCase</a:t>
            </a:r>
            <a:r>
              <a:rPr lang="en-US" sz="2000" dirty="0" smtClean="0"/>
              <a:t>() method returns the given string in lowercase letters.</a:t>
            </a:r>
          </a:p>
          <a:p>
            <a:pPr>
              <a:buNone/>
            </a:pPr>
            <a:r>
              <a:rPr lang="en-US" sz="2000" b="1" dirty="0" smtClean="0"/>
              <a:t>Example:</a:t>
            </a:r>
          </a:p>
          <a:p>
            <a:pPr>
              <a:buNone/>
            </a:pPr>
            <a:r>
              <a:rPr lang="en-US" sz="2000" b="1" dirty="0" smtClean="0"/>
              <a:t>&lt;script&gt;</a:t>
            </a:r>
            <a:r>
              <a:rPr lang="en-US" sz="2000" dirty="0" smtClean="0"/>
              <a:t>  </a:t>
            </a:r>
          </a:p>
          <a:p>
            <a:pPr>
              <a:buNone/>
            </a:pPr>
            <a:r>
              <a:rPr lang="en-US" sz="2000" dirty="0" err="1" smtClean="0"/>
              <a:t>var</a:t>
            </a:r>
            <a:r>
              <a:rPr lang="en-US" sz="2000" dirty="0" smtClean="0"/>
              <a:t> s1="JavaScript </a:t>
            </a:r>
            <a:r>
              <a:rPr lang="en-US" sz="2000" dirty="0" err="1" smtClean="0"/>
              <a:t>toLowerCase</a:t>
            </a:r>
            <a:r>
              <a:rPr lang="en-US" sz="2000" dirty="0" smtClean="0"/>
              <a:t> Example";  </a:t>
            </a:r>
          </a:p>
          <a:p>
            <a:pPr>
              <a:buNone/>
            </a:pPr>
            <a:r>
              <a:rPr lang="en-US" sz="2000" dirty="0" err="1" smtClean="0"/>
              <a:t>var</a:t>
            </a:r>
            <a:r>
              <a:rPr lang="en-US" sz="2000" dirty="0" smtClean="0"/>
              <a:t> s2=s1.toLowerCase();  </a:t>
            </a:r>
          </a:p>
          <a:p>
            <a:pPr>
              <a:buNone/>
            </a:pPr>
            <a:r>
              <a:rPr lang="en-US" sz="2000" dirty="0" err="1" smtClean="0"/>
              <a:t>document.write</a:t>
            </a:r>
            <a:r>
              <a:rPr lang="en-US" sz="2000" dirty="0" smtClean="0"/>
              <a:t>(s2);  </a:t>
            </a:r>
          </a:p>
          <a:p>
            <a:pPr>
              <a:buNone/>
            </a:pPr>
            <a:r>
              <a:rPr lang="en-US" sz="2000" b="1" dirty="0" smtClean="0"/>
              <a:t>&lt;/script&gt;</a:t>
            </a:r>
            <a:r>
              <a:rPr lang="en-US" sz="2000" dirty="0" smtClean="0"/>
              <a:t>  </a:t>
            </a:r>
          </a:p>
          <a:p>
            <a:pPr>
              <a:buNone/>
            </a:pPr>
            <a:r>
              <a:rPr lang="en-US" sz="2000" b="1" dirty="0" smtClean="0"/>
              <a:t>6) JavaScript String </a:t>
            </a:r>
            <a:r>
              <a:rPr lang="en-US" sz="2000" b="1" dirty="0" err="1" smtClean="0"/>
              <a:t>toUpperCase</a:t>
            </a:r>
            <a:r>
              <a:rPr lang="en-US" sz="2000" b="1" dirty="0" smtClean="0"/>
              <a:t>() </a:t>
            </a:r>
            <a:r>
              <a:rPr lang="en-US" sz="2000" b="1" dirty="0" err="1" smtClean="0"/>
              <a:t>Method:</a:t>
            </a:r>
            <a:r>
              <a:rPr lang="en-US" sz="2000" dirty="0" err="1" smtClean="0"/>
              <a:t>The</a:t>
            </a:r>
            <a:r>
              <a:rPr lang="en-US" sz="2000" dirty="0" smtClean="0"/>
              <a:t> JavaScript String </a:t>
            </a:r>
            <a:r>
              <a:rPr lang="en-US" sz="2000" dirty="0" err="1" smtClean="0"/>
              <a:t>toUpperCase</a:t>
            </a:r>
            <a:r>
              <a:rPr lang="en-US" sz="2000" dirty="0" smtClean="0"/>
              <a:t>() method returns the given string in uppercase letters.</a:t>
            </a:r>
          </a:p>
          <a:p>
            <a:pPr>
              <a:buNone/>
            </a:pPr>
            <a:r>
              <a:rPr lang="en-US" sz="2000" b="1" dirty="0" smtClean="0"/>
              <a:t>Example:</a:t>
            </a:r>
          </a:p>
          <a:p>
            <a:pPr>
              <a:buNone/>
            </a:pPr>
            <a:r>
              <a:rPr lang="en-US" b="1" dirty="0" smtClean="0"/>
              <a:t>&lt;script&gt;</a:t>
            </a:r>
            <a:r>
              <a:rPr lang="en-US" dirty="0" smtClean="0"/>
              <a:t>  </a:t>
            </a:r>
          </a:p>
          <a:p>
            <a:pPr>
              <a:buNone/>
            </a:pPr>
            <a:r>
              <a:rPr lang="en-US" dirty="0" err="1" smtClean="0"/>
              <a:t>var</a:t>
            </a:r>
            <a:r>
              <a:rPr lang="en-US" dirty="0" smtClean="0"/>
              <a:t> s1="JavaScript </a:t>
            </a:r>
            <a:r>
              <a:rPr lang="en-US" dirty="0" err="1" smtClean="0"/>
              <a:t>toUpperCase</a:t>
            </a:r>
            <a:r>
              <a:rPr lang="en-US" dirty="0" smtClean="0"/>
              <a:t> Example";  </a:t>
            </a:r>
          </a:p>
          <a:p>
            <a:pPr>
              <a:buNone/>
            </a:pPr>
            <a:r>
              <a:rPr lang="en-US" dirty="0" err="1" smtClean="0"/>
              <a:t>var</a:t>
            </a:r>
            <a:r>
              <a:rPr lang="en-US" dirty="0" smtClean="0"/>
              <a:t> s2=s1.toUpperCase();  </a:t>
            </a:r>
          </a:p>
          <a:p>
            <a:pPr>
              <a:buNone/>
            </a:pPr>
            <a:r>
              <a:rPr lang="en-US" dirty="0" err="1" smtClean="0"/>
              <a:t>document.write</a:t>
            </a:r>
            <a:r>
              <a:rPr lang="en-US" dirty="0" smtClean="0"/>
              <a:t>(s2);  </a:t>
            </a:r>
          </a:p>
          <a:p>
            <a:pPr>
              <a:buNone/>
            </a:pPr>
            <a:r>
              <a:rPr lang="en-US" b="1" dirty="0" smtClean="0"/>
              <a:t>&lt;/script&gt;</a:t>
            </a:r>
            <a:endParaRPr lang="en-US" dirty="0" smtClean="0"/>
          </a:p>
          <a:p>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09600"/>
            <a:ext cx="8229600" cy="5638800"/>
          </a:xfrm>
        </p:spPr>
        <p:txBody>
          <a:bodyPr>
            <a:normAutofit fontScale="92500" lnSpcReduction="10000"/>
          </a:bodyPr>
          <a:lstStyle/>
          <a:p>
            <a:pPr>
              <a:buNone/>
            </a:pPr>
            <a:r>
              <a:rPr lang="en-US" sz="2000" b="1" dirty="0" smtClean="0"/>
              <a:t>7) JavaScript String slice(</a:t>
            </a:r>
            <a:r>
              <a:rPr lang="en-US" sz="2000" b="1" dirty="0" err="1" smtClean="0"/>
              <a:t>beginIndex</a:t>
            </a:r>
            <a:r>
              <a:rPr lang="en-US" sz="2000" b="1" dirty="0" smtClean="0"/>
              <a:t>, </a:t>
            </a:r>
            <a:r>
              <a:rPr lang="en-US" sz="2000" b="1" dirty="0" err="1" smtClean="0"/>
              <a:t>endIndex</a:t>
            </a:r>
            <a:r>
              <a:rPr lang="en-US" sz="2000" b="1" dirty="0" smtClean="0"/>
              <a:t>) Method:</a:t>
            </a:r>
          </a:p>
          <a:p>
            <a:r>
              <a:rPr lang="en-US" sz="2000" dirty="0" smtClean="0"/>
              <a:t>The JavaScript String slice(</a:t>
            </a:r>
            <a:r>
              <a:rPr lang="en-US" sz="2000" dirty="0" err="1" smtClean="0"/>
              <a:t>beginIndex</a:t>
            </a:r>
            <a:r>
              <a:rPr lang="en-US" sz="2000" dirty="0" smtClean="0"/>
              <a:t>, </a:t>
            </a:r>
            <a:r>
              <a:rPr lang="en-US" sz="2000" dirty="0" err="1" smtClean="0"/>
              <a:t>endIndex</a:t>
            </a:r>
            <a:r>
              <a:rPr lang="en-US" sz="2000" dirty="0" smtClean="0"/>
              <a:t>) method returns the parts of string from given </a:t>
            </a:r>
            <a:r>
              <a:rPr lang="en-US" sz="2000" dirty="0" err="1" smtClean="0"/>
              <a:t>beginIndex</a:t>
            </a:r>
            <a:r>
              <a:rPr lang="en-US" sz="2000" dirty="0" smtClean="0"/>
              <a:t> to </a:t>
            </a:r>
            <a:r>
              <a:rPr lang="en-US" sz="2000" dirty="0" err="1" smtClean="0"/>
              <a:t>endIndex</a:t>
            </a:r>
            <a:r>
              <a:rPr lang="en-US" sz="2000" dirty="0" smtClean="0"/>
              <a:t>. In slice() method, </a:t>
            </a:r>
            <a:r>
              <a:rPr lang="en-US" sz="2000" dirty="0" err="1" smtClean="0"/>
              <a:t>beginIndex</a:t>
            </a:r>
            <a:r>
              <a:rPr lang="en-US" sz="2000" dirty="0" smtClean="0"/>
              <a:t> is inclusive and </a:t>
            </a:r>
            <a:r>
              <a:rPr lang="en-US" sz="2000" dirty="0" err="1" smtClean="0"/>
              <a:t>endIndex</a:t>
            </a:r>
            <a:r>
              <a:rPr lang="en-US" sz="2000" dirty="0" smtClean="0"/>
              <a:t> is exclusive.</a:t>
            </a:r>
          </a:p>
          <a:p>
            <a:pPr>
              <a:buNone/>
            </a:pPr>
            <a:r>
              <a:rPr lang="en-US" sz="2000" b="1" dirty="0" smtClean="0"/>
              <a:t>Example:</a:t>
            </a:r>
          </a:p>
          <a:p>
            <a:pPr>
              <a:buNone/>
            </a:pPr>
            <a:r>
              <a:rPr lang="en-US" sz="2000" b="1" dirty="0" smtClean="0"/>
              <a:t>&lt;script&gt;</a:t>
            </a:r>
            <a:r>
              <a:rPr lang="en-US" sz="2000" dirty="0" smtClean="0"/>
              <a:t>  </a:t>
            </a:r>
          </a:p>
          <a:p>
            <a:pPr>
              <a:buNone/>
            </a:pPr>
            <a:r>
              <a:rPr lang="en-US" sz="2000" dirty="0" err="1" smtClean="0"/>
              <a:t>var</a:t>
            </a:r>
            <a:r>
              <a:rPr lang="en-US" sz="2000" dirty="0" smtClean="0"/>
              <a:t> s1="</a:t>
            </a:r>
            <a:r>
              <a:rPr lang="en-US" sz="2000" dirty="0" err="1" smtClean="0"/>
              <a:t>abcdefgh</a:t>
            </a:r>
            <a:r>
              <a:rPr lang="en-US" sz="2000" dirty="0" smtClean="0"/>
              <a:t>";  </a:t>
            </a:r>
          </a:p>
          <a:p>
            <a:pPr>
              <a:buNone/>
            </a:pPr>
            <a:r>
              <a:rPr lang="en-US" sz="2000" dirty="0" err="1" smtClean="0"/>
              <a:t>var</a:t>
            </a:r>
            <a:r>
              <a:rPr lang="en-US" sz="2000" dirty="0" smtClean="0"/>
              <a:t> s2=s1.slice(2,5);  </a:t>
            </a:r>
          </a:p>
          <a:p>
            <a:pPr>
              <a:buNone/>
            </a:pPr>
            <a:r>
              <a:rPr lang="en-US" sz="2000" dirty="0" err="1" smtClean="0"/>
              <a:t>document.write</a:t>
            </a:r>
            <a:r>
              <a:rPr lang="en-US" sz="2000" dirty="0" smtClean="0"/>
              <a:t>(s2);  </a:t>
            </a:r>
          </a:p>
          <a:p>
            <a:pPr>
              <a:buNone/>
            </a:pPr>
            <a:r>
              <a:rPr lang="en-US" sz="2000" b="1" dirty="0" smtClean="0"/>
              <a:t>&lt;/script&gt;</a:t>
            </a:r>
            <a:r>
              <a:rPr lang="en-US" sz="2000" dirty="0" smtClean="0"/>
              <a:t>  </a:t>
            </a:r>
          </a:p>
          <a:p>
            <a:pPr>
              <a:buNone/>
            </a:pPr>
            <a:r>
              <a:rPr lang="en-US" sz="2200" b="1" dirty="0" smtClean="0"/>
              <a:t>8) JavaScript String trim() </a:t>
            </a:r>
            <a:r>
              <a:rPr lang="en-US" sz="2200" b="1" dirty="0" err="1" smtClean="0"/>
              <a:t>Method:</a:t>
            </a:r>
            <a:r>
              <a:rPr lang="en-US" sz="2000" dirty="0" err="1" smtClean="0"/>
              <a:t>The</a:t>
            </a:r>
            <a:r>
              <a:rPr lang="en-US" sz="2000" dirty="0" smtClean="0"/>
              <a:t> JavaScript String trim() method removes leading and trailing whitespaces from the string.</a:t>
            </a:r>
          </a:p>
          <a:p>
            <a:pPr>
              <a:buNone/>
            </a:pPr>
            <a:r>
              <a:rPr lang="en-US" sz="2000" b="1" dirty="0" smtClean="0"/>
              <a:t>&lt;script&gt;</a:t>
            </a:r>
            <a:r>
              <a:rPr lang="en-US" sz="2000" dirty="0" smtClean="0"/>
              <a:t>  </a:t>
            </a:r>
          </a:p>
          <a:p>
            <a:pPr>
              <a:buNone/>
            </a:pPr>
            <a:r>
              <a:rPr lang="en-US" sz="2000" dirty="0" err="1" smtClean="0"/>
              <a:t>var</a:t>
            </a:r>
            <a:r>
              <a:rPr lang="en-US" sz="2000" dirty="0" smtClean="0"/>
              <a:t> s1="     </a:t>
            </a:r>
            <a:r>
              <a:rPr lang="en-US" sz="2000" dirty="0" err="1" smtClean="0"/>
              <a:t>javascript</a:t>
            </a:r>
            <a:r>
              <a:rPr lang="en-US" sz="2000" dirty="0" smtClean="0"/>
              <a:t> trim    ";  </a:t>
            </a:r>
          </a:p>
          <a:p>
            <a:pPr>
              <a:buNone/>
            </a:pPr>
            <a:r>
              <a:rPr lang="en-US" sz="2000" dirty="0" err="1" smtClean="0"/>
              <a:t>var</a:t>
            </a:r>
            <a:r>
              <a:rPr lang="en-US" sz="2000" dirty="0" smtClean="0"/>
              <a:t> s2=s1.trim();  </a:t>
            </a:r>
          </a:p>
          <a:p>
            <a:pPr>
              <a:buNone/>
            </a:pPr>
            <a:r>
              <a:rPr lang="en-US" sz="2000" dirty="0" err="1" smtClean="0"/>
              <a:t>document.write</a:t>
            </a:r>
            <a:r>
              <a:rPr lang="en-US" sz="2000" dirty="0" smtClean="0"/>
              <a:t>(s2);  </a:t>
            </a:r>
          </a:p>
          <a:p>
            <a:pPr>
              <a:buNone/>
            </a:pPr>
            <a:r>
              <a:rPr lang="en-US" sz="2000" b="1" dirty="0" smtClean="0"/>
              <a:t>&lt;/script&gt;</a:t>
            </a:r>
            <a:r>
              <a:rPr lang="en-US" sz="2000" dirty="0" smtClean="0"/>
              <a:t>  </a:t>
            </a:r>
          </a:p>
          <a:p>
            <a:pPr>
              <a:buNone/>
            </a:pPr>
            <a:endParaRPr lang="en-US" sz="2000" dirty="0" smtClean="0"/>
          </a:p>
          <a:p>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72312"/>
          </a:xfrm>
        </p:spPr>
        <p:txBody>
          <a:bodyPr>
            <a:normAutofit fontScale="90000"/>
          </a:bodyPr>
          <a:lstStyle/>
          <a:p>
            <a:pPr algn="ctr"/>
            <a:r>
              <a:rPr lang="en-US" sz="3200" dirty="0" smtClean="0"/>
              <a:t>JavaScript Date Object</a:t>
            </a:r>
            <a:br>
              <a:rPr lang="en-US" sz="3200" dirty="0" smtClean="0"/>
            </a:br>
            <a:endParaRPr lang="en-US" sz="3200" dirty="0">
              <a:latin typeface="+mn-lt"/>
            </a:endParaRPr>
          </a:p>
        </p:txBody>
      </p:sp>
      <p:sp>
        <p:nvSpPr>
          <p:cNvPr id="3" name="Content Placeholder 2"/>
          <p:cNvSpPr>
            <a:spLocks noGrp="1"/>
          </p:cNvSpPr>
          <p:nvPr>
            <p:ph idx="1"/>
          </p:nvPr>
        </p:nvSpPr>
        <p:spPr>
          <a:xfrm>
            <a:off x="457200" y="1371600"/>
            <a:ext cx="8229600" cy="4648200"/>
          </a:xfrm>
        </p:spPr>
        <p:txBody>
          <a:bodyPr>
            <a:normAutofit/>
          </a:bodyPr>
          <a:lstStyle/>
          <a:p>
            <a:r>
              <a:rPr lang="en-US" sz="2000" dirty="0" smtClean="0"/>
              <a:t>The </a:t>
            </a:r>
            <a:r>
              <a:rPr lang="en-US" sz="2000" b="1" dirty="0" smtClean="0"/>
              <a:t>JavaScript date</a:t>
            </a:r>
            <a:r>
              <a:rPr lang="en-US" sz="2000" dirty="0" smtClean="0"/>
              <a:t> object can be used to get year, month and day. You can display a timer on the webpage by the help of JavaScript date object.</a:t>
            </a:r>
          </a:p>
          <a:p>
            <a:r>
              <a:rPr lang="en-US" sz="2000" dirty="0" smtClean="0"/>
              <a:t>we can use different Date constructors to create date object. It provides methods to get and set day, month, year, hour, minute and seconds.</a:t>
            </a:r>
          </a:p>
          <a:p>
            <a:pPr>
              <a:buNone/>
            </a:pPr>
            <a:r>
              <a:rPr lang="en-US" sz="2000" b="1" dirty="0" smtClean="0"/>
              <a:t>Constructor:</a:t>
            </a:r>
          </a:p>
          <a:p>
            <a:pPr>
              <a:buNone/>
            </a:pPr>
            <a:r>
              <a:rPr lang="en-US" sz="2000" dirty="0" smtClean="0"/>
              <a:t>We can use 4 variant of Date constructor to create date object.</a:t>
            </a:r>
          </a:p>
          <a:p>
            <a:r>
              <a:rPr lang="en-US" sz="2000" dirty="0" smtClean="0"/>
              <a:t>Date()</a:t>
            </a:r>
          </a:p>
          <a:p>
            <a:r>
              <a:rPr lang="en-US" sz="2000" dirty="0" smtClean="0"/>
              <a:t>Date(milliseconds)</a:t>
            </a:r>
          </a:p>
          <a:p>
            <a:r>
              <a:rPr lang="en-US" sz="2000" dirty="0" smtClean="0"/>
              <a:t>Date(</a:t>
            </a:r>
            <a:r>
              <a:rPr lang="en-US" sz="2000" dirty="0" err="1" smtClean="0"/>
              <a:t>dateString</a:t>
            </a:r>
            <a:r>
              <a:rPr lang="en-US" sz="2000" dirty="0" smtClean="0"/>
              <a:t>)</a:t>
            </a:r>
          </a:p>
          <a:p>
            <a:r>
              <a:rPr lang="en-US" sz="2000" dirty="0" smtClean="0"/>
              <a:t>Date(year, month, day, hours, minutes, seconds, milliseconds)</a:t>
            </a:r>
          </a:p>
          <a:p>
            <a:pPr>
              <a:buNone/>
            </a:pPr>
            <a:r>
              <a:rPr lang="en-US" sz="2000" dirty="0" smtClean="0"/>
              <a:t/>
            </a:r>
            <a:br>
              <a:rPr lang="en-US" sz="2000" dirty="0" smtClean="0"/>
            </a:br>
            <a:endParaRPr lang="en-US" sz="2000"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ctr"/>
            <a:r>
              <a:rPr lang="en-US" sz="2800" dirty="0" smtClean="0">
                <a:latin typeface="+mn-lt"/>
              </a:rPr>
              <a:t>JavaScript Date Methods</a:t>
            </a:r>
            <a:endParaRPr lang="en-US" sz="2800" dirty="0">
              <a:latin typeface="+mn-lt"/>
            </a:endParaRPr>
          </a:p>
        </p:txBody>
      </p:sp>
      <p:sp>
        <p:nvSpPr>
          <p:cNvPr id="3" name="Content Placeholder 2"/>
          <p:cNvSpPr>
            <a:spLocks noGrp="1"/>
          </p:cNvSpPr>
          <p:nvPr>
            <p:ph idx="1"/>
          </p:nvPr>
        </p:nvSpPr>
        <p:spPr>
          <a:xfrm>
            <a:off x="457200" y="1600200"/>
            <a:ext cx="8229600" cy="4724400"/>
          </a:xfrm>
        </p:spPr>
        <p:txBody>
          <a:bodyPr>
            <a:normAutofit fontScale="77500" lnSpcReduction="20000"/>
          </a:bodyPr>
          <a:lstStyle/>
          <a:p>
            <a:r>
              <a:rPr lang="en-US" dirty="0" err="1" smtClean="0">
                <a:hlinkClick r:id="rId2"/>
              </a:rPr>
              <a:t>getDate</a:t>
            </a:r>
            <a:r>
              <a:rPr lang="en-US" dirty="0" smtClean="0">
                <a:hlinkClick r:id="rId2"/>
              </a:rPr>
              <a:t>()</a:t>
            </a:r>
            <a:r>
              <a:rPr lang="en-US" dirty="0" smtClean="0"/>
              <a:t>:It returns the integer value between 1 and 31 that represents the day for the specified date on the basis of local time.</a:t>
            </a:r>
          </a:p>
          <a:p>
            <a:r>
              <a:rPr lang="en-US" dirty="0" err="1" smtClean="0">
                <a:hlinkClick r:id="rId3"/>
              </a:rPr>
              <a:t>getDay</a:t>
            </a:r>
            <a:r>
              <a:rPr lang="en-US" dirty="0" smtClean="0">
                <a:hlinkClick r:id="rId3"/>
              </a:rPr>
              <a:t>()</a:t>
            </a:r>
            <a:r>
              <a:rPr lang="en-US" dirty="0" smtClean="0"/>
              <a:t>:It returns the integer value between 0 and 6 that represents the day of the week on the basis of local time.</a:t>
            </a:r>
          </a:p>
          <a:p>
            <a:r>
              <a:rPr lang="en-US" dirty="0" err="1" smtClean="0">
                <a:hlinkClick r:id="rId4"/>
              </a:rPr>
              <a:t>getFullYears</a:t>
            </a:r>
            <a:r>
              <a:rPr lang="en-US" dirty="0" smtClean="0">
                <a:hlinkClick r:id="rId4"/>
              </a:rPr>
              <a:t>()</a:t>
            </a:r>
            <a:r>
              <a:rPr lang="en-US" dirty="0" smtClean="0"/>
              <a:t>:It returns the integer value that represents the year on the basis of local time.</a:t>
            </a:r>
          </a:p>
          <a:p>
            <a:r>
              <a:rPr lang="en-US" dirty="0" err="1" smtClean="0">
                <a:hlinkClick r:id="rId5"/>
              </a:rPr>
              <a:t>getHours</a:t>
            </a:r>
            <a:r>
              <a:rPr lang="en-US" dirty="0" smtClean="0">
                <a:hlinkClick r:id="rId5"/>
              </a:rPr>
              <a:t>()</a:t>
            </a:r>
            <a:r>
              <a:rPr lang="en-US" dirty="0" smtClean="0"/>
              <a:t>:It returns the integer value between 0 and 23 that represents the hours on the basis of local time.</a:t>
            </a:r>
          </a:p>
          <a:p>
            <a:r>
              <a:rPr lang="en-US" dirty="0" err="1" smtClean="0">
                <a:hlinkClick r:id="rId6"/>
              </a:rPr>
              <a:t>getMilliseconds</a:t>
            </a:r>
            <a:r>
              <a:rPr lang="en-US" dirty="0" smtClean="0">
                <a:hlinkClick r:id="rId6"/>
              </a:rPr>
              <a:t>()</a:t>
            </a:r>
            <a:r>
              <a:rPr lang="en-US" dirty="0" smtClean="0"/>
              <a:t>:It returns the integer value between 0 and 999 that represents the milliseconds on the basis of local time.</a:t>
            </a:r>
          </a:p>
          <a:p>
            <a:r>
              <a:rPr lang="en-US" dirty="0" err="1" smtClean="0">
                <a:hlinkClick r:id="rId7"/>
              </a:rPr>
              <a:t>getMinutes</a:t>
            </a:r>
            <a:r>
              <a:rPr lang="en-US" dirty="0" smtClean="0">
                <a:hlinkClick r:id="rId7"/>
              </a:rPr>
              <a:t>()</a:t>
            </a:r>
            <a:r>
              <a:rPr lang="en-US" dirty="0" smtClean="0"/>
              <a:t>:It returns the integer value between 0 and 59 that represents the minutes on the basis of local time.</a:t>
            </a:r>
          </a:p>
          <a:p>
            <a:r>
              <a:rPr lang="en-US" dirty="0" err="1" smtClean="0">
                <a:hlinkClick r:id="rId8"/>
              </a:rPr>
              <a:t>getMonth</a:t>
            </a:r>
            <a:r>
              <a:rPr lang="en-US" dirty="0" smtClean="0">
                <a:hlinkClick r:id="rId8"/>
              </a:rPr>
              <a:t>()</a:t>
            </a:r>
            <a:r>
              <a:rPr lang="en-US" dirty="0" smtClean="0"/>
              <a:t>:It returns the integer value between 0 and 11 that represents the month on the basis of local time.</a:t>
            </a:r>
          </a:p>
          <a:p>
            <a:r>
              <a:rPr lang="en-US" dirty="0" err="1" smtClean="0">
                <a:hlinkClick r:id="rId9"/>
              </a:rPr>
              <a:t>getSeconds</a:t>
            </a:r>
            <a:r>
              <a:rPr lang="en-US" dirty="0" smtClean="0">
                <a:hlinkClick r:id="rId9"/>
              </a:rPr>
              <a:t>()</a:t>
            </a:r>
            <a:r>
              <a:rPr lang="en-US" dirty="0" smtClean="0"/>
              <a:t>:It returns the integer value between 0 and 60 that represents the seconds on the basis of local time.</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2744</TotalTime>
  <Words>16379</Words>
  <Application>Microsoft Office PowerPoint</Application>
  <PresentationFormat>On-screen Show (4:3)</PresentationFormat>
  <Paragraphs>4117</Paragraphs>
  <Slides>242</Slides>
  <Notes>1</Notes>
  <HiddenSlides>0</HiddenSlides>
  <MMClips>0</MMClips>
  <ScaleCrop>false</ScaleCrop>
  <HeadingPairs>
    <vt:vector size="4" baseType="variant">
      <vt:variant>
        <vt:lpstr>Theme</vt:lpstr>
      </vt:variant>
      <vt:variant>
        <vt:i4>1</vt:i4>
      </vt:variant>
      <vt:variant>
        <vt:lpstr>Slide Titles</vt:lpstr>
      </vt:variant>
      <vt:variant>
        <vt:i4>242</vt:i4>
      </vt:variant>
    </vt:vector>
  </HeadingPairs>
  <TitlesOfParts>
    <vt:vector size="243" baseType="lpstr">
      <vt:lpstr>Flow</vt:lpstr>
      <vt:lpstr> FULL STACK WEB DEVELOPMENT  UNIT - 2 </vt:lpstr>
      <vt:lpstr>High Level Programming</vt:lpstr>
      <vt:lpstr>Features of JavaScript</vt:lpstr>
      <vt:lpstr>History of JavaScript </vt:lpstr>
      <vt:lpstr>Application of JavaScript </vt:lpstr>
      <vt:lpstr>Simple Example</vt:lpstr>
      <vt:lpstr>JavaScript Introduction </vt:lpstr>
      <vt:lpstr>Slide 8</vt:lpstr>
      <vt:lpstr>     </vt:lpstr>
      <vt:lpstr>Slide 10</vt:lpstr>
      <vt:lpstr>Slide 11</vt:lpstr>
      <vt:lpstr>Slide 12</vt:lpstr>
      <vt:lpstr>Slide 13</vt:lpstr>
      <vt:lpstr>JavaScript Output </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JavaScript Syntax</vt:lpstr>
      <vt:lpstr>Slide 28</vt:lpstr>
      <vt:lpstr>Slide 29</vt:lpstr>
      <vt:lpstr>JavaScript Comment </vt:lpstr>
      <vt:lpstr>Types of JavaScript Comments </vt:lpstr>
      <vt:lpstr>Slide 32</vt:lpstr>
      <vt:lpstr>JavaScript Multi line Comment </vt:lpstr>
      <vt:lpstr>JavaScript Variable </vt:lpstr>
      <vt:lpstr>Declaring (Creating) JavaScript Variables </vt:lpstr>
      <vt:lpstr>Example of JavaScript variable </vt:lpstr>
      <vt:lpstr>One Statement, Many Variables</vt:lpstr>
      <vt:lpstr>Slide 38</vt:lpstr>
      <vt:lpstr>Slide 39</vt:lpstr>
      <vt:lpstr>Slide 40</vt:lpstr>
      <vt:lpstr>Slide 41</vt:lpstr>
      <vt:lpstr>JavaScript global variable </vt:lpstr>
      <vt:lpstr>JavaScript Let </vt:lpstr>
      <vt:lpstr>Slide 44</vt:lpstr>
      <vt:lpstr>Slide 45</vt:lpstr>
      <vt:lpstr>Slide 46</vt:lpstr>
      <vt:lpstr>Slide 47</vt:lpstr>
      <vt:lpstr>JavaScript Const</vt:lpstr>
      <vt:lpstr>Assigned when Declared </vt:lpstr>
      <vt:lpstr>    JavaScript Data Types </vt:lpstr>
      <vt:lpstr>Slide 51</vt:lpstr>
      <vt:lpstr>Slide 52</vt:lpstr>
      <vt:lpstr>Slide 53</vt:lpstr>
      <vt:lpstr>JavaScript Object </vt:lpstr>
      <vt:lpstr>1) JavaScript Object by object literal </vt:lpstr>
      <vt:lpstr>2) By creating instance of Object </vt:lpstr>
      <vt:lpstr>3) By using an Object constructor </vt:lpstr>
      <vt:lpstr>Defining method in JavaScript Object </vt:lpstr>
      <vt:lpstr>JavaScript Array </vt:lpstr>
      <vt:lpstr>Sample code</vt:lpstr>
      <vt:lpstr>2) JavaScript Array directly (new keyword) </vt:lpstr>
      <vt:lpstr>Access the Elements of an Array </vt:lpstr>
      <vt:lpstr>Changing an Array Element </vt:lpstr>
      <vt:lpstr>Array Properties and Methods </vt:lpstr>
      <vt:lpstr>Associative Arrays </vt:lpstr>
      <vt:lpstr>JavaScript array constructor (new keyword) </vt:lpstr>
      <vt:lpstr>JavaScript Array Methods </vt:lpstr>
      <vt:lpstr>Popping</vt:lpstr>
      <vt:lpstr>Merging (Concatenating) Arrays </vt:lpstr>
      <vt:lpstr>Conditional Statements </vt:lpstr>
      <vt:lpstr>The if Statement </vt:lpstr>
      <vt:lpstr>JavaScript If...else Statement </vt:lpstr>
      <vt:lpstr>JavaScript If...else if statement </vt:lpstr>
      <vt:lpstr>JavaScript Switch Statement </vt:lpstr>
      <vt:lpstr>Example</vt:lpstr>
      <vt:lpstr>The break Keyword </vt:lpstr>
      <vt:lpstr>JavaScript Loops </vt:lpstr>
      <vt:lpstr>1) JavaScript For loop </vt:lpstr>
      <vt:lpstr>2) JavaScript while loop </vt:lpstr>
      <vt:lpstr>3) JavaScript do while loop </vt:lpstr>
      <vt:lpstr>JavaScript For In </vt:lpstr>
      <vt:lpstr>Example Explained: </vt:lpstr>
      <vt:lpstr>JavaScript Functions </vt:lpstr>
      <vt:lpstr>Example</vt:lpstr>
      <vt:lpstr>JavaScript Function Arguments </vt:lpstr>
      <vt:lpstr>Function with Return Value </vt:lpstr>
      <vt:lpstr>JavaScript Function Object </vt:lpstr>
      <vt:lpstr>Example</vt:lpstr>
      <vt:lpstr>JavaScript String</vt:lpstr>
      <vt:lpstr>2) By string object (using new keyword) </vt:lpstr>
      <vt:lpstr>JavaScript String Methods </vt:lpstr>
      <vt:lpstr>Slide 92</vt:lpstr>
      <vt:lpstr>Slide 93</vt:lpstr>
      <vt:lpstr>2) JavaScript String concat(str) Method </vt:lpstr>
      <vt:lpstr>Slide 95</vt:lpstr>
      <vt:lpstr>Slide 96</vt:lpstr>
      <vt:lpstr>Slide 97</vt:lpstr>
      <vt:lpstr>JavaScript Date Object </vt:lpstr>
      <vt:lpstr>JavaScript Date Methods</vt:lpstr>
      <vt:lpstr>Example</vt:lpstr>
      <vt:lpstr>JavaScript Math </vt:lpstr>
      <vt:lpstr>Slide 102</vt:lpstr>
      <vt:lpstr>Slide 103</vt:lpstr>
      <vt:lpstr>JavaScript Number Object </vt:lpstr>
      <vt:lpstr>JavaScript Number Constants </vt:lpstr>
      <vt:lpstr>JavaScript Boolean </vt:lpstr>
      <vt:lpstr>JavaScript Events </vt:lpstr>
      <vt:lpstr>Slide 108</vt:lpstr>
      <vt:lpstr>Keyboard events: </vt:lpstr>
      <vt:lpstr>Form events </vt:lpstr>
      <vt:lpstr>Window/Document events </vt:lpstr>
      <vt:lpstr>JavaScript addEventListener() </vt:lpstr>
      <vt:lpstr>Parameter Values </vt:lpstr>
      <vt:lpstr> addEventListener() method.</vt:lpstr>
      <vt:lpstr>JavaScript onclick event </vt:lpstr>
      <vt:lpstr>Using onclick attribute in HTML </vt:lpstr>
      <vt:lpstr>Using JavaScript</vt:lpstr>
      <vt:lpstr>Using addEventListener() method </vt:lpstr>
      <vt:lpstr>JavaScript Form Validation </vt:lpstr>
      <vt:lpstr>javaScript Form Validation Example </vt:lpstr>
      <vt:lpstr>JavaScript Retype Password Validation </vt:lpstr>
      <vt:lpstr>JavaScript Number Validation </vt:lpstr>
      <vt:lpstr>JavaScript validation with image </vt:lpstr>
      <vt:lpstr>Slide 124</vt:lpstr>
      <vt:lpstr>JavaScript email validation </vt:lpstr>
      <vt:lpstr>Example</vt:lpstr>
      <vt:lpstr>Ajax </vt:lpstr>
      <vt:lpstr>How AJAX Works </vt:lpstr>
      <vt:lpstr>Slide 129</vt:lpstr>
      <vt:lpstr>AJAX - The XMLHttpRequest Object </vt:lpstr>
      <vt:lpstr>Slide 131</vt:lpstr>
      <vt:lpstr>Slide 132</vt:lpstr>
      <vt:lpstr>Slide 133</vt:lpstr>
      <vt:lpstr>Slide 134</vt:lpstr>
      <vt:lpstr>XMLHttpRequest Object Methods </vt:lpstr>
      <vt:lpstr>XMLHttpRequest Object Properties </vt:lpstr>
      <vt:lpstr>AJAX - Send a Request To a Server </vt:lpstr>
      <vt:lpstr>GET or POST? </vt:lpstr>
      <vt:lpstr>The data we want to send in the send() method:</vt:lpstr>
      <vt:lpstr>Slide 140</vt:lpstr>
      <vt:lpstr>AJAX - Server Response </vt:lpstr>
      <vt:lpstr>Slide 142</vt:lpstr>
      <vt:lpstr>AJAX XML Example </vt:lpstr>
      <vt:lpstr>Slide 144</vt:lpstr>
      <vt:lpstr>AJAX PHP Example </vt:lpstr>
      <vt:lpstr>Slide 146</vt:lpstr>
      <vt:lpstr>AJAX ASP Example </vt:lpstr>
      <vt:lpstr>Slide 148</vt:lpstr>
      <vt:lpstr>Slide 149</vt:lpstr>
      <vt:lpstr>AJAX Database Example </vt:lpstr>
      <vt:lpstr>Slide 151</vt:lpstr>
      <vt:lpstr>Slide 152</vt:lpstr>
      <vt:lpstr>Ajax Applications</vt:lpstr>
      <vt:lpstr>jQuery</vt:lpstr>
      <vt:lpstr>Why jQuery? </vt:lpstr>
      <vt:lpstr>jQuery Features </vt:lpstr>
      <vt:lpstr>jQuery History </vt:lpstr>
      <vt:lpstr>jQuery Get Started </vt:lpstr>
      <vt:lpstr>jQuery CDN </vt:lpstr>
      <vt:lpstr>jQuery Syntax </vt:lpstr>
      <vt:lpstr>Simple jquery program</vt:lpstr>
      <vt:lpstr>jQuery using shorthand notation $().</vt:lpstr>
      <vt:lpstr>jQuery Selectors </vt:lpstr>
      <vt:lpstr>Slide 164</vt:lpstr>
      <vt:lpstr>Simple program</vt:lpstr>
      <vt:lpstr>How to use Selectors </vt:lpstr>
      <vt:lpstr>Different jQuery Selectors </vt:lpstr>
      <vt:lpstr>Slide 168</vt:lpstr>
      <vt:lpstr>Slide 169</vt:lpstr>
      <vt:lpstr>Slide 170</vt:lpstr>
      <vt:lpstr>The element Selector </vt:lpstr>
      <vt:lpstr>Slide 172</vt:lpstr>
      <vt:lpstr>Slide 173</vt:lpstr>
      <vt:lpstr>jQuery Events </vt:lpstr>
      <vt:lpstr>Slide 175</vt:lpstr>
      <vt:lpstr>   jQuery Syntax For Event Methods  </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JQuery DOM Manipulation</vt:lpstr>
      <vt:lpstr>Slide 191</vt:lpstr>
      <vt:lpstr>Slide 192</vt:lpstr>
      <vt:lpstr>Slide 193</vt:lpstr>
      <vt:lpstr>Slide 194</vt:lpstr>
      <vt:lpstr>jQuery Effects &amp;Animations </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The example below first moves the &lt;div&gt; element to the right, and then increases the font size of the text: </vt:lpstr>
      <vt:lpstr>Slide 214</vt:lpstr>
      <vt:lpstr>Slide 215</vt:lpstr>
      <vt:lpstr>Slide 216</vt:lpstr>
      <vt:lpstr>Slide 217</vt:lpstr>
      <vt:lpstr>Slide 218</vt:lpstr>
      <vt:lpstr>Slide 219</vt:lpstr>
      <vt:lpstr>Slide 220</vt:lpstr>
      <vt:lpstr>We could also have added more method calls if needed.</vt:lpstr>
      <vt:lpstr>jQuery Traversing </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lpstr>Slide 236</vt:lpstr>
      <vt:lpstr>Slide 237</vt:lpstr>
      <vt:lpstr>Slide 238</vt:lpstr>
      <vt:lpstr>Slide 239</vt:lpstr>
      <vt:lpstr>Slide 240</vt:lpstr>
      <vt:lpstr>Slide 241</vt:lpstr>
      <vt:lpstr>Slide 242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STACK WEB DEVELOPMENT  UNIT - 1</dc:title>
  <dc:creator>student</dc:creator>
  <cp:lastModifiedBy>student</cp:lastModifiedBy>
  <cp:revision>725</cp:revision>
  <dcterms:created xsi:type="dcterms:W3CDTF">2021-04-01T04:31:13Z</dcterms:created>
  <dcterms:modified xsi:type="dcterms:W3CDTF">2024-02-09T08:36:47Z</dcterms:modified>
</cp:coreProperties>
</file>