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95935"/>
            <a:ext cx="9144000" cy="329565"/>
          </a:xfrm>
        </p:spPr>
        <p:txBody>
          <a:bodyPr>
            <a:normAutofit fontScale="90000"/>
          </a:bodyPr>
          <a:lstStyle/>
          <a:p>
            <a:endParaRPr lang="en-US" dirty="0"/>
          </a:p>
        </p:txBody>
      </p:sp>
      <p:sp>
        <p:nvSpPr>
          <p:cNvPr id="3" name="Subtitle 2"/>
          <p:cNvSpPr>
            <a:spLocks noGrp="1"/>
          </p:cNvSpPr>
          <p:nvPr>
            <p:ph type="subTitle" idx="1"/>
          </p:nvPr>
        </p:nvSpPr>
        <p:spPr>
          <a:xfrm>
            <a:off x="284480" y="157480"/>
            <a:ext cx="11517630" cy="6488430"/>
          </a:xfrm>
        </p:spPr>
        <p:txBody>
          <a:bodyPr>
            <a:normAutofit lnSpcReduction="10000"/>
          </a:bodyPr>
          <a:lstStyle/>
          <a:p>
            <a:pPr algn="ctr"/>
            <a:r>
              <a:rPr lang="en-US">
                <a:latin typeface="Times New Roman" panose="02020603050405020304" charset="0"/>
                <a:cs typeface="Times New Roman" panose="02020603050405020304" charset="0"/>
              </a:rPr>
              <a:t>Process Concept</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Process: The program which is under exectuion</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Processor:  The processor which executes the process (CPU)</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Process in memory: Every process in main memory is represented as below format</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Text segment is also called as code segment. it stores the instructions of the program.</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Data segment: it mainly stores static and global variables.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Heap segment: It mainly store variables whose memory is allocated at run time(ex pointers)</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Stack segment: It is also called as function stack. mainly used to store function parameters,local variables and return variables.</a:t>
            </a:r>
            <a:endParaRPr lang="en-US">
              <a:latin typeface="Times New Roman" panose="02020603050405020304" charset="0"/>
              <a:cs typeface="Times New Roman" panose="02020603050405020304" charset="0"/>
            </a:endParaRPr>
          </a:p>
        </p:txBody>
      </p:sp>
      <p:pic>
        <p:nvPicPr>
          <p:cNvPr id="188" name="Picture 6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720465" y="2320290"/>
            <a:ext cx="3634740" cy="20485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67385"/>
            <a:ext cx="10515600" cy="282575"/>
          </a:xfrm>
        </p:spPr>
        <p:txBody>
          <a:bodyPr>
            <a:normAutofit fontScale="90000"/>
          </a:bodyPr>
          <a:p>
            <a:endParaRPr lang="en-US"/>
          </a:p>
        </p:txBody>
      </p:sp>
      <p:sp>
        <p:nvSpPr>
          <p:cNvPr id="3" name="Content Placeholder 2"/>
          <p:cNvSpPr>
            <a:spLocks noGrp="1"/>
          </p:cNvSpPr>
          <p:nvPr>
            <p:ph idx="1"/>
          </p:nvPr>
        </p:nvSpPr>
        <p:spPr>
          <a:xfrm>
            <a:off x="191770" y="-635"/>
            <a:ext cx="11570970" cy="6563995"/>
          </a:xfrm>
        </p:spPr>
        <p:txBody>
          <a:bodyPr>
            <a:normAutofit lnSpcReduction="10000"/>
          </a:bodyPr>
          <a:p>
            <a:pPr marL="0" indent="0">
              <a:buNone/>
            </a:pPr>
            <a:r>
              <a:rPr lang="en-US" sz="2400" b="1">
                <a:latin typeface="Times New Roman" panose="02020603050405020304" charset="0"/>
                <a:cs typeface="Times New Roman" panose="02020603050405020304" charset="0"/>
              </a:rPr>
              <a:t>vfork(): </a:t>
            </a:r>
            <a:r>
              <a:rPr lang="en-US" sz="2400">
                <a:latin typeface="Times New Roman" panose="02020603050405020304" charset="0"/>
                <a:cs typeface="Times New Roman" panose="02020603050405020304" charset="0"/>
              </a:rPr>
              <a:t>It is also used to create child process. child process suspends execution of parent process until child process complete its execution.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#include&lt;unistd.h&gt;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#include&lt;sys/types.h&gt;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pid_t pid;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pf(“parent \n”);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pid=vfork();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if(pid==0)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pf(“child \n”);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return o;</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340360"/>
            <a:ext cx="10515600" cy="149860"/>
          </a:xfrm>
        </p:spPr>
        <p:txBody>
          <a:bodyPr>
            <a:normAutofit fontScale="90000"/>
          </a:bodyPr>
          <a:p>
            <a:endParaRPr lang="en-US"/>
          </a:p>
        </p:txBody>
      </p:sp>
      <p:sp>
        <p:nvSpPr>
          <p:cNvPr id="3" name="Content Placeholder 2"/>
          <p:cNvSpPr>
            <a:spLocks noGrp="1"/>
          </p:cNvSpPr>
          <p:nvPr>
            <p:ph idx="1"/>
          </p:nvPr>
        </p:nvSpPr>
        <p:spPr>
          <a:xfrm>
            <a:off x="838200" y="168275"/>
            <a:ext cx="10515600" cy="6009005"/>
          </a:xfrm>
        </p:spPr>
        <p:txBody>
          <a:bodyPr/>
          <a:p>
            <a:pPr marL="0" indent="0">
              <a:buNone/>
            </a:pPr>
            <a:r>
              <a:rPr lang="en-US"/>
              <a:t>Differences b/w fork() &amp; vfork()</a:t>
            </a:r>
            <a:endParaRPr lang="en-US"/>
          </a:p>
          <a:p>
            <a:pPr marL="0" indent="0">
              <a:buNone/>
            </a:pPr>
            <a:r>
              <a:rPr lang="en-US"/>
              <a:t>                 </a:t>
            </a:r>
            <a:endParaRPr lang="en-US"/>
          </a:p>
        </p:txBody>
      </p:sp>
      <p:graphicFrame>
        <p:nvGraphicFramePr>
          <p:cNvPr id="4" name="Table 3"/>
          <p:cNvGraphicFramePr/>
          <p:nvPr/>
        </p:nvGraphicFramePr>
        <p:xfrm>
          <a:off x="653415" y="765175"/>
          <a:ext cx="9625330" cy="4392930"/>
        </p:xfrm>
        <a:graphic>
          <a:graphicData uri="http://schemas.openxmlformats.org/drawingml/2006/table">
            <a:tbl>
              <a:tblPr/>
              <a:tblGrid>
                <a:gridCol w="5123180"/>
                <a:gridCol w="4502150"/>
              </a:tblGrid>
              <a:tr h="433705">
                <a:tc>
                  <a:txBody>
                    <a:bodyPr/>
                    <a:p>
                      <a:pPr indent="0" algn="ctr">
                        <a:buNone/>
                      </a:pPr>
                      <a:r>
                        <a:rPr lang="en-US" sz="2400" b="0">
                          <a:solidFill>
                            <a:srgbClr val="000000"/>
                          </a:solidFill>
                          <a:latin typeface="Times New Roman" panose="02020603050405020304" charset="0"/>
                          <a:cs typeface="Times New Roman" panose="02020603050405020304" charset="0"/>
                        </a:rPr>
                        <a:t>fork()</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vfork()</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907415">
                <a:tc>
                  <a:txBody>
                    <a:bodyPr/>
                    <a:p>
                      <a:pPr indent="0">
                        <a:buNone/>
                      </a:pPr>
                      <a:r>
                        <a:rPr lang="en-US" sz="2400" b="0">
                          <a:solidFill>
                            <a:srgbClr val="000000"/>
                          </a:solidFill>
                          <a:latin typeface="Times New Roman" panose="02020603050405020304" charset="0"/>
                          <a:cs typeface="Times New Roman" panose="02020603050405020304" charset="0"/>
                        </a:rPr>
                        <a:t>in fork system call child &amp; parent have separate memory space</a:t>
                      </a:r>
                      <a:endParaRPr lang="en-US" sz="2400" b="0">
                        <a:solidFill>
                          <a:srgbClr val="000000"/>
                        </a:solidFill>
                        <a:latin typeface="Times New Roman" panose="02020603050405020304" charset="0"/>
                        <a:cs typeface="Times New Roman" panose="02020603050405020304" charset="0"/>
                      </a:endParaRPr>
                    </a:p>
                    <a:p>
                      <a:pPr indent="0">
                        <a:buNone/>
                      </a:pPr>
                      <a:endParaRPr lang="en-US" sz="2400" b="0">
                        <a:solidFill>
                          <a:srgbClr val="000000"/>
                        </a:solidFill>
                        <a:latin typeface="Times New Roman" panose="02020603050405020304" charset="0"/>
                        <a:cs typeface="Times New Roman" panose="02020603050405020304" charset="0"/>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in vfork system call child &amp; parent process shares same memory space</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214120">
                <a:tc>
                  <a:txBody>
                    <a:bodyPr/>
                    <a:p>
                      <a:pPr indent="0">
                        <a:buNone/>
                      </a:pPr>
                      <a:r>
                        <a:rPr lang="en-US" sz="2400" b="0">
                          <a:solidFill>
                            <a:srgbClr val="000000"/>
                          </a:solidFill>
                          <a:latin typeface="Times New Roman" panose="02020603050405020304" charset="0"/>
                          <a:cs typeface="Times New Roman" panose="02020603050405020304" charset="0"/>
                        </a:rPr>
                        <a:t>two process get executed simulataneously</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child process completes then only parent process complete its execution</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50900">
                <a:tc>
                  <a:txBody>
                    <a:bodyPr/>
                    <a:p>
                      <a:pPr indent="0">
                        <a:buNone/>
                      </a:pPr>
                      <a:r>
                        <a:rPr lang="en-US" sz="2400" b="0">
                          <a:solidFill>
                            <a:srgbClr val="000000"/>
                          </a:solidFill>
                          <a:latin typeface="Times New Roman" panose="02020603050405020304" charset="0"/>
                          <a:cs typeface="Times New Roman" panose="02020603050405020304" charset="0"/>
                        </a:rPr>
                        <a:t>child process dosen't suspend parent process execution</a:t>
                      </a:r>
                      <a:endParaRPr lang="en-US" sz="2400" b="0">
                        <a:solidFill>
                          <a:srgbClr val="000000"/>
                        </a:solidFill>
                        <a:latin typeface="Times New Roman" panose="02020603050405020304" charset="0"/>
                        <a:cs typeface="Times New Roman" panose="02020603050405020304" charset="0"/>
                      </a:endParaRPr>
                    </a:p>
                    <a:p>
                      <a:pPr indent="0">
                        <a:buNone/>
                      </a:pPr>
                      <a:endParaRPr lang="en-US" sz="2400" b="0">
                        <a:solidFill>
                          <a:srgbClr val="000000"/>
                        </a:solidFill>
                        <a:latin typeface="Times New Roman" panose="02020603050405020304" charset="0"/>
                        <a:cs typeface="Times New Roman" panose="02020603050405020304" charset="0"/>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child process suspends parent process execution</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t"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3705">
                <a:tc>
                  <a:txBody>
                    <a:bodyPr/>
                    <a:p>
                      <a:pPr indent="0">
                        <a:buNone/>
                      </a:pPr>
                      <a:r>
                        <a:rPr lang="en-US" sz="2400" b="0">
                          <a:solidFill>
                            <a:srgbClr val="000000"/>
                          </a:solidFill>
                          <a:latin typeface="Times New Roman" panose="02020603050405020304" charset="0"/>
                          <a:cs typeface="Times New Roman" panose="02020603050405020304" charset="0"/>
                        </a:rPr>
                        <a:t>space is wastage</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no space wastage</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47040"/>
            <a:ext cx="10515600" cy="179070"/>
          </a:xfrm>
        </p:spPr>
        <p:txBody>
          <a:bodyPr>
            <a:normAutofit fontScale="90000"/>
          </a:bodyPr>
          <a:p>
            <a:endParaRPr lang="en-US"/>
          </a:p>
        </p:txBody>
      </p:sp>
      <p:sp>
        <p:nvSpPr>
          <p:cNvPr id="3" name="Content Placeholder 2"/>
          <p:cNvSpPr>
            <a:spLocks noGrp="1"/>
          </p:cNvSpPr>
          <p:nvPr>
            <p:ph idx="1"/>
          </p:nvPr>
        </p:nvSpPr>
        <p:spPr>
          <a:xfrm>
            <a:off x="170180" y="78105"/>
            <a:ext cx="11851640" cy="6622415"/>
          </a:xfrm>
        </p:spPr>
        <p:txBody>
          <a:bodyPr/>
          <a:p>
            <a:r>
              <a:rPr lang="en-US" sz="2400">
                <a:latin typeface="Times New Roman" panose="02020603050405020304" charset="0"/>
                <a:cs typeface="Times New Roman" panose="02020603050405020304" charset="0"/>
              </a:rPr>
              <a:t>Heap grows up and stack grows down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some programs stack memory is more such cases stack is grows. some programs heap memory is more in such case heap grows.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Process state: process may be one of the following 5 states.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New: The process is being created.it means program is loading from Hard disc to main memory.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ready: The process is ready for execution. it is waiting for cpu to execute the process.it contains list of processes schedular picks one process from the ready state allocated to the cpu.</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running:The cpu is executing the process.if high priority process comes into the ready state then os will says an interupt. so cpu stop the execution of current process and process send to ready state.cpu starts the execution of high priority process.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187" name="Picture 6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543300" y="1858645"/>
            <a:ext cx="5471795" cy="21278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255905"/>
            <a:ext cx="10515600" cy="76200"/>
          </a:xfrm>
        </p:spPr>
        <p:txBody>
          <a:bodyPr>
            <a:normAutofit fontScale="90000"/>
          </a:bodyPr>
          <a:p>
            <a:endParaRPr lang="en-US"/>
          </a:p>
        </p:txBody>
      </p:sp>
      <p:sp>
        <p:nvSpPr>
          <p:cNvPr id="3" name="Content Placeholder 2"/>
          <p:cNvSpPr>
            <a:spLocks noGrp="1"/>
          </p:cNvSpPr>
          <p:nvPr>
            <p:ph idx="1"/>
          </p:nvPr>
        </p:nvSpPr>
        <p:spPr>
          <a:xfrm>
            <a:off x="92710" y="200025"/>
            <a:ext cx="11673205" cy="6499860"/>
          </a:xfrm>
        </p:spPr>
        <p:txBody>
          <a:bodyPr/>
          <a:p>
            <a:r>
              <a:rPr lang="en-US" sz="2400">
                <a:latin typeface="Times New Roman" panose="02020603050405020304" charset="0"/>
                <a:cs typeface="Times New Roman" panose="02020603050405020304" charset="0"/>
              </a:rPr>
              <a:t>while executing the process in cpu that process require any I/O operation that time cpu is idle.os transfer that process from running state to waiting and os picks new process from ready state to running state.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If a process completes the execution then process moved to terminated state. process will be transfered from M.M to S.M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Process control block: PCB</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Every process in the os is represented with the help of PCB</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Every process has its own PCB</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contains information about process.</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pic>
        <p:nvPicPr>
          <p:cNvPr id="186" name="Picture 12" descr="Process Control Bl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507740" y="3964305"/>
            <a:ext cx="2214880" cy="28498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311785"/>
            <a:ext cx="10515600" cy="76200"/>
          </a:xfrm>
        </p:spPr>
        <p:txBody>
          <a:bodyPr>
            <a:normAutofit fontScale="90000"/>
          </a:bodyPr>
          <a:p>
            <a:endParaRPr lang="en-US"/>
          </a:p>
        </p:txBody>
      </p:sp>
      <p:sp>
        <p:nvSpPr>
          <p:cNvPr id="3" name="Content Placeholder 2"/>
          <p:cNvSpPr>
            <a:spLocks noGrp="1"/>
          </p:cNvSpPr>
          <p:nvPr>
            <p:ph idx="1"/>
          </p:nvPr>
        </p:nvSpPr>
        <p:spPr>
          <a:xfrm>
            <a:off x="114935" y="167005"/>
            <a:ext cx="11728450" cy="6511290"/>
          </a:xfrm>
        </p:spPr>
        <p:txBody>
          <a:bodyPr>
            <a:normAutofit lnSpcReduction="10000"/>
          </a:bodyPr>
          <a:p>
            <a:r>
              <a:rPr lang="en-US" sz="2400">
                <a:latin typeface="Times New Roman" panose="02020603050405020304" charset="0"/>
                <a:cs typeface="Times New Roman" panose="02020603050405020304" charset="0"/>
              </a:rPr>
              <a:t>pointer:points to the another PCB.</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Process state: it represents new,ready,running,waiting,terminated.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process number: for each process we have unique identifcation number that id is called as process number.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program counter: program counter contains address of the next instruction to be executed.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cpu register:it is used to store the data. cpu can not perform operations directly.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                        ex: c=a+b a is stored in one register and b is in other.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CPU scheduling information: </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stores the scheduling information about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priority scheduling algorithm the priority information is stored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round robin algorithm time quantum information is stored.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Memory management information: In order to manage memory efficiently os mainatins base registers,limit registers, page table,segement table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base register points the starting address of the register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limit register used to find the length of the register.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412115"/>
            <a:ext cx="10515600" cy="120650"/>
          </a:xfrm>
        </p:spPr>
        <p:txBody>
          <a:bodyPr>
            <a:normAutofit fontScale="90000"/>
          </a:bodyPr>
          <a:p>
            <a:endParaRPr lang="en-US"/>
          </a:p>
        </p:txBody>
      </p:sp>
      <p:sp>
        <p:nvSpPr>
          <p:cNvPr id="3" name="Content Placeholder 2"/>
          <p:cNvSpPr>
            <a:spLocks noGrp="1"/>
          </p:cNvSpPr>
          <p:nvPr>
            <p:ph idx="1"/>
          </p:nvPr>
        </p:nvSpPr>
        <p:spPr>
          <a:xfrm>
            <a:off x="293370" y="133350"/>
            <a:ext cx="11695430" cy="6478270"/>
          </a:xfrm>
        </p:spPr>
        <p:txBody>
          <a:bodyPr>
            <a:normAutofit lnSpcReduction="10000"/>
          </a:bodyPr>
          <a:p>
            <a:r>
              <a:rPr lang="en-US" sz="2400">
                <a:latin typeface="Times New Roman" panose="02020603050405020304" charset="0"/>
                <a:cs typeface="Times New Roman" panose="02020603050405020304" charset="0"/>
              </a:rPr>
              <a:t>Accounting information: it stores information about CPU.</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how much time cpu execute the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it maintain the CPU statistics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ex: if process takes 15 seconds to complete the execution. 5 seconds done remaining 10 seconds need to complee the execution.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List of open files: in order to execute a process sometimes we need to open some files. the files which are open to execute a process.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List of I/O devices: what are the I/O devices are allocated to the process.</a:t>
            </a:r>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Operations on processes: </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Process creation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Process termination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 parent process can create several child processes. Child processes can create its own child processes.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Resource sharing:Whenever a parent process creates a child processes then the parent process can share all the resources to children. or share some resources or never share any resource to children.(ex resources cpu,memory,i/o,files)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361950"/>
            <a:ext cx="10515600" cy="148590"/>
          </a:xfrm>
        </p:spPr>
        <p:txBody>
          <a:bodyPr>
            <a:normAutofit fontScale="90000"/>
          </a:bodyPr>
          <a:p>
            <a:endParaRPr lang="en-US"/>
          </a:p>
        </p:txBody>
      </p:sp>
      <p:sp>
        <p:nvSpPr>
          <p:cNvPr id="3" name="Content Placeholder 2"/>
          <p:cNvSpPr>
            <a:spLocks noGrp="1"/>
          </p:cNvSpPr>
          <p:nvPr>
            <p:ph idx="1"/>
          </p:nvPr>
        </p:nvSpPr>
        <p:spPr>
          <a:xfrm>
            <a:off x="179705" y="135255"/>
            <a:ext cx="11730355" cy="6608445"/>
          </a:xfrm>
        </p:spPr>
        <p:txBody>
          <a:bodyPr>
            <a:normAutofit lnSpcReduction="10000"/>
          </a:bodyPr>
          <a:p>
            <a:r>
              <a:rPr lang="en-US" sz="2400">
                <a:latin typeface="Times New Roman" panose="02020603050405020304" charset="0"/>
                <a:cs typeface="Times New Roman" panose="02020603050405020304" charset="0"/>
              </a:rPr>
              <a:t>Execution: How parent process and child process gets executed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Parent process and child process can execute concurrently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parent process has to wait until the child process completes its execution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Address space for the child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a)child is duplicate of parent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b)child process may be loaded with new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examples: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fork system call creates a new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exec system call replacess newly created process with a new process.</a:t>
            </a:r>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creating a process using fork():</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it is used to create a new process. the new process is called as child process. which is an exact replica or duplicate of copy of the parent process.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process from which where we call the fork() system call is known as parent process.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duplicate process is created is called as child process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parent process and child process will have different process ids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0880" y="-1416050"/>
            <a:ext cx="10515600" cy="134620"/>
          </a:xfrm>
        </p:spPr>
        <p:txBody>
          <a:bodyPr>
            <a:normAutofit fontScale="90000"/>
          </a:bodyPr>
          <a:p>
            <a:endParaRPr lang="en-US"/>
          </a:p>
        </p:txBody>
      </p:sp>
      <p:sp>
        <p:nvSpPr>
          <p:cNvPr id="3" name="Content Placeholder 2"/>
          <p:cNvSpPr>
            <a:spLocks noGrp="1"/>
          </p:cNvSpPr>
          <p:nvPr>
            <p:ph idx="1"/>
          </p:nvPr>
        </p:nvSpPr>
        <p:spPr>
          <a:xfrm>
            <a:off x="838200" y="293370"/>
            <a:ext cx="11116945" cy="6281420"/>
          </a:xfrm>
        </p:spPr>
        <p:txBody>
          <a:bodyPr/>
          <a:p>
            <a:r>
              <a:rPr lang="en-US" sz="2400">
                <a:latin typeface="Times New Roman" panose="02020603050405020304" charset="0"/>
                <a:cs typeface="Times New Roman" panose="02020603050405020304" charset="0"/>
              </a:rPr>
              <a:t>after fork() system call both parent and child process run independently. each has its own memory space and resources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fork() system call is available in &lt;unistd.h&gt; header file.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fork() system call returns the follwoing values -1,0, +ve integer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-1 means child process creations failed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0 means child process created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return +ve integer for parent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#include&lt;unistd.h&gt;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#include&lt;sys/types.h&gt;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int 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pid_t q;</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q=fork();//q contains child process pid no</a:t>
            </a:r>
            <a:endParaRPr 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19430"/>
            <a:ext cx="10515600" cy="314960"/>
          </a:xfrm>
        </p:spPr>
        <p:txBody>
          <a:bodyPr>
            <a:normAutofit fontScale="90000"/>
          </a:bodyPr>
          <a:p>
            <a:endParaRPr lang="en-US"/>
          </a:p>
        </p:txBody>
      </p:sp>
      <p:sp>
        <p:nvSpPr>
          <p:cNvPr id="3" name="Content Placeholder 2"/>
          <p:cNvSpPr>
            <a:spLocks noGrp="1"/>
          </p:cNvSpPr>
          <p:nvPr>
            <p:ph idx="1"/>
          </p:nvPr>
        </p:nvSpPr>
        <p:spPr>
          <a:xfrm>
            <a:off x="305435" y="224790"/>
            <a:ext cx="11536045" cy="6417310"/>
          </a:xfrm>
        </p:spPr>
        <p:txBody>
          <a:bodyPr>
            <a:normAutofit/>
          </a:bodyPr>
          <a:p>
            <a:pPr marL="0" indent="0">
              <a:buNone/>
            </a:pPr>
            <a:r>
              <a:rPr lang="en-US" sz="2400">
                <a:latin typeface="Times New Roman" panose="02020603050405020304" charset="0"/>
                <a:cs typeface="Times New Roman" panose="02020603050405020304" charset="0"/>
              </a:rPr>
              <a:t>if (q&lt;0)</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pf(“child not created”);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else if (q==0)//child process created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pf(“\n child having id %d”, getpid());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pf(“\n parent id %d”,getppid());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else if (q&gt;0)//parent prcoess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pf(“\n parent id %d”, getpid());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pf(“\n child id %d”, q);</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0415"/>
            <a:ext cx="10515600" cy="327025"/>
          </a:xfrm>
        </p:spPr>
        <p:txBody>
          <a:bodyPr>
            <a:normAutofit fontScale="90000"/>
          </a:bodyPr>
          <a:p>
            <a:endParaRPr lang="en-US"/>
          </a:p>
        </p:txBody>
      </p:sp>
      <p:sp>
        <p:nvSpPr>
          <p:cNvPr id="3" name="Content Placeholder 2"/>
          <p:cNvSpPr>
            <a:spLocks noGrp="1"/>
          </p:cNvSpPr>
          <p:nvPr>
            <p:ph idx="1"/>
          </p:nvPr>
        </p:nvSpPr>
        <p:spPr>
          <a:xfrm>
            <a:off x="213995" y="236855"/>
            <a:ext cx="11139805" cy="6144260"/>
          </a:xfrm>
        </p:spPr>
        <p:txBody>
          <a:bodyPr/>
          <a:p>
            <a:pPr marL="0" indent="0">
              <a:buNone/>
            </a:pPr>
            <a:r>
              <a:rPr lang="en-US" sz="2400">
                <a:latin typeface="Times New Roman" panose="02020603050405020304" charset="0"/>
                <a:cs typeface="Times New Roman" panose="02020603050405020304" charset="0"/>
              </a:rPr>
              <a:t>no of times process id is printed is equal to the no of times process created.total no of process=2 power n(no of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#include&lt;stdio.h&gt;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#include&lt;unistd.h&gt;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main()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fork();</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pf(“porcess id %d”,getpid();</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5999</Words>
  <Application>WPS Presentation</Application>
  <PresentationFormat>Widescreen</PresentationFormat>
  <Paragraphs>163</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Calibri Light</vt:lpstr>
      <vt:lpstr>Calibri</vt:lpstr>
      <vt:lpstr>Microsoft YaHei</vt:lpstr>
      <vt:lpstr>Arial Unicode MS</vt:lpstr>
      <vt:lpstr>Times New Roman</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Maheedhar varaprasad Repalle</cp:lastModifiedBy>
  <cp:revision>24</cp:revision>
  <dcterms:created xsi:type="dcterms:W3CDTF">2024-03-12T14:21:23Z</dcterms:created>
  <dcterms:modified xsi:type="dcterms:W3CDTF">2024-03-15T13:06:35Z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3E79C52262AE422A82A596E434E365DE_12</vt:lpwstr>
  </property>
  <property fmtid="{D5CDD505-2E9C-101B-9397-08002B2CF9AE}" pid="3" name="KSOProductBuildVer">
    <vt:lpwstr>1033-12.2.0.13489</vt:lpwstr>
  </property>
</Properties>
</file>