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tableStyles" Target="tableStyles.xml"/><Relationship Id="rId8" Type="http://schemas.openxmlformats.org/officeDocument/2006/relationships/viewProps" Target="viewProps.xml"/><Relationship Id="rId7" Type="http://schemas.openxmlformats.org/officeDocument/2006/relationships/presProps" Target="presProps.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37185"/>
            <a:ext cx="9144000" cy="219075"/>
          </a:xfrm>
        </p:spPr>
        <p:txBody>
          <a:bodyPr>
            <a:normAutofit fontScale="90000"/>
          </a:bodyPr>
          <a:lstStyle/>
          <a:p>
            <a:endParaRPr lang="en-US" dirty="0"/>
          </a:p>
        </p:txBody>
      </p:sp>
      <p:sp>
        <p:nvSpPr>
          <p:cNvPr id="3" name="Subtitle 2"/>
          <p:cNvSpPr>
            <a:spLocks noGrp="1"/>
          </p:cNvSpPr>
          <p:nvPr>
            <p:ph type="subTitle" idx="1"/>
          </p:nvPr>
        </p:nvSpPr>
        <p:spPr>
          <a:xfrm>
            <a:off x="167005" y="100330"/>
            <a:ext cx="11784330" cy="6440170"/>
          </a:xfrm>
        </p:spPr>
        <p:txBody>
          <a:bodyPr>
            <a:normAutofit lnSpcReduction="10000"/>
          </a:bodyPr>
          <a:lstStyle/>
          <a:p>
            <a:pPr algn="l"/>
            <a:r>
              <a:rPr lang="en-US">
                <a:latin typeface="Times New Roman" panose="02020603050405020304" charset="0"/>
                <a:cs typeface="Times New Roman" panose="02020603050405020304" charset="0"/>
              </a:rPr>
              <a:t>Process Scheduling: </a:t>
            </a:r>
            <a:endParaRPr lang="en-US">
              <a:latin typeface="Times New Roman" panose="02020603050405020304" charset="0"/>
              <a:cs typeface="Times New Roman" panose="02020603050405020304" charset="0"/>
            </a:endParaRPr>
          </a:p>
          <a:p>
            <a:pPr marL="342900" indent="-342900" algn="l">
              <a:buFont typeface="Arial" panose="020B0604020202020204" pitchFamily="34" charset="0"/>
              <a:buChar char="•"/>
            </a:pPr>
            <a:r>
              <a:rPr lang="en-US">
                <a:latin typeface="Times New Roman" panose="02020603050405020304" charset="0"/>
                <a:cs typeface="Times New Roman" panose="02020603050405020304" charset="0"/>
              </a:rPr>
              <a:t>It is an activity in multiporgramming.</a:t>
            </a:r>
            <a:endParaRPr lang="en-US">
              <a:latin typeface="Times New Roman" panose="02020603050405020304" charset="0"/>
              <a:cs typeface="Times New Roman" panose="02020603050405020304" charset="0"/>
            </a:endParaRPr>
          </a:p>
          <a:p>
            <a:pPr marL="342900" indent="-342900" algn="l">
              <a:buFont typeface="Arial" panose="020B0604020202020204" pitchFamily="34" charset="0"/>
              <a:buChar char="•"/>
            </a:pPr>
            <a:r>
              <a:rPr lang="en-US">
                <a:latin typeface="Times New Roman" panose="02020603050405020304" charset="0"/>
                <a:cs typeface="Times New Roman" panose="02020603050405020304" charset="0"/>
              </a:rPr>
              <a:t>selecting a process based on the particular strategy.</a:t>
            </a:r>
            <a:endParaRPr lang="en-US">
              <a:latin typeface="Times New Roman" panose="02020603050405020304" charset="0"/>
              <a:cs typeface="Times New Roman" panose="02020603050405020304" charset="0"/>
            </a:endParaRPr>
          </a:p>
          <a:p>
            <a:pPr marL="342900" indent="-342900" algn="l">
              <a:buFont typeface="Arial" panose="020B0604020202020204" pitchFamily="34" charset="0"/>
              <a:buChar char="•"/>
            </a:pPr>
            <a:r>
              <a:rPr lang="en-US">
                <a:latin typeface="Times New Roman" panose="02020603050405020304" charset="0"/>
                <a:cs typeface="Times New Roman" panose="02020603050405020304" charset="0"/>
              </a:rPr>
              <a:t>This can be done by process scheduler.</a:t>
            </a:r>
            <a:endParaRPr lang="en-US">
              <a:latin typeface="Times New Roman" panose="02020603050405020304" charset="0"/>
              <a:cs typeface="Times New Roman" panose="02020603050405020304" charset="0"/>
            </a:endParaRPr>
          </a:p>
          <a:p>
            <a:pPr algn="l">
              <a:buFont typeface="Arial" panose="020B0604020202020204" pitchFamily="34" charset="0"/>
            </a:pPr>
            <a:r>
              <a:rPr lang="en-US">
                <a:latin typeface="Times New Roman" panose="02020603050405020304" charset="0"/>
                <a:cs typeface="Times New Roman" panose="02020603050405020304" charset="0"/>
              </a:rPr>
              <a:t>Schedulers:</a:t>
            </a:r>
            <a:endParaRPr lang="en-US">
              <a:latin typeface="Times New Roman" panose="02020603050405020304" charset="0"/>
              <a:cs typeface="Times New Roman" panose="02020603050405020304" charset="0"/>
            </a:endParaRPr>
          </a:p>
          <a:p>
            <a:pPr algn="l">
              <a:buFont typeface="Arial" panose="020B0604020202020204" pitchFamily="34" charset="0"/>
            </a:pPr>
            <a:r>
              <a:rPr lang="en-US">
                <a:latin typeface="Times New Roman" panose="02020603050405020304" charset="0"/>
                <a:cs typeface="Times New Roman" panose="02020603050405020304" charset="0"/>
              </a:rPr>
              <a:t>Scheduleres are special system s/w. which handles process scheduling in various ways.</a:t>
            </a:r>
            <a:endParaRPr lang="en-US">
              <a:latin typeface="Times New Roman" panose="02020603050405020304" charset="0"/>
              <a:cs typeface="Times New Roman" panose="02020603050405020304" charset="0"/>
            </a:endParaRPr>
          </a:p>
          <a:p>
            <a:pPr algn="l">
              <a:buFont typeface="Arial" panose="020B0604020202020204" pitchFamily="34" charset="0"/>
            </a:pPr>
            <a:r>
              <a:rPr lang="en-US">
                <a:latin typeface="Times New Roman" panose="02020603050405020304" charset="0"/>
                <a:cs typeface="Times New Roman" panose="02020603050405020304" charset="0"/>
              </a:rPr>
              <a:t>Scheduling Queues:</a:t>
            </a:r>
            <a:endParaRPr lang="en-US">
              <a:latin typeface="Times New Roman" panose="02020603050405020304" charset="0"/>
              <a:cs typeface="Times New Roman" panose="02020603050405020304" charset="0"/>
            </a:endParaRPr>
          </a:p>
          <a:p>
            <a:pPr algn="l">
              <a:buFont typeface="Arial" panose="020B0604020202020204" pitchFamily="34" charset="0"/>
            </a:pPr>
            <a:r>
              <a:rPr lang="en-US">
                <a:latin typeface="Times New Roman" panose="02020603050405020304" charset="0"/>
                <a:cs typeface="Times New Roman" panose="02020603050405020304" charset="0"/>
              </a:rPr>
              <a:t>os maintains some queues for process scheduling.</a:t>
            </a:r>
            <a:endParaRPr lang="en-US">
              <a:latin typeface="Times New Roman" panose="02020603050405020304" charset="0"/>
              <a:cs typeface="Times New Roman" panose="02020603050405020304" charset="0"/>
            </a:endParaRPr>
          </a:p>
          <a:p>
            <a:pPr marL="342900" indent="-342900" algn="l">
              <a:buFont typeface="Arial" panose="020B0604020202020204" pitchFamily="34" charset="0"/>
              <a:buChar char="•"/>
            </a:pPr>
            <a:r>
              <a:rPr lang="en-US">
                <a:latin typeface="Times New Roman" panose="02020603050405020304" charset="0"/>
                <a:cs typeface="Times New Roman" panose="02020603050405020304" charset="0"/>
              </a:rPr>
              <a:t>Job Queue</a:t>
            </a:r>
            <a:endParaRPr lang="en-US">
              <a:latin typeface="Times New Roman" panose="02020603050405020304" charset="0"/>
              <a:cs typeface="Times New Roman" panose="02020603050405020304" charset="0"/>
            </a:endParaRPr>
          </a:p>
          <a:p>
            <a:pPr marL="342900" indent="-342900" algn="l">
              <a:buFont typeface="Arial" panose="020B0604020202020204" pitchFamily="34" charset="0"/>
              <a:buChar char="•"/>
            </a:pPr>
            <a:r>
              <a:rPr lang="en-US">
                <a:latin typeface="Times New Roman" panose="02020603050405020304" charset="0"/>
                <a:cs typeface="Times New Roman" panose="02020603050405020304" charset="0"/>
              </a:rPr>
              <a:t>Ready Queue</a:t>
            </a:r>
            <a:endParaRPr lang="en-US">
              <a:latin typeface="Times New Roman" panose="02020603050405020304" charset="0"/>
              <a:cs typeface="Times New Roman" panose="02020603050405020304" charset="0"/>
            </a:endParaRPr>
          </a:p>
          <a:p>
            <a:pPr marL="342900" indent="-342900" algn="l">
              <a:buFont typeface="Arial" panose="020B0604020202020204" pitchFamily="34" charset="0"/>
              <a:buChar char="•"/>
            </a:pPr>
            <a:r>
              <a:rPr lang="en-US">
                <a:latin typeface="Times New Roman" panose="02020603050405020304" charset="0"/>
                <a:cs typeface="Times New Roman" panose="02020603050405020304" charset="0"/>
              </a:rPr>
              <a:t>Device Queue</a:t>
            </a:r>
            <a:endParaRPr lang="en-US">
              <a:latin typeface="Times New Roman" panose="02020603050405020304" charset="0"/>
              <a:cs typeface="Times New Roman" panose="02020603050405020304" charset="0"/>
            </a:endParaRPr>
          </a:p>
          <a:p>
            <a:pPr algn="l">
              <a:buFont typeface="Arial" panose="020B0604020202020204" pitchFamily="34" charset="0"/>
            </a:pPr>
            <a:r>
              <a:rPr lang="en-US">
                <a:latin typeface="Times New Roman" panose="02020603050405020304" charset="0"/>
                <a:cs typeface="Times New Roman" panose="02020603050405020304" charset="0"/>
              </a:rPr>
              <a:t>Job Queue: Job queue contains list of all the processes which are present in the system. The content of the job queue stored in the secondary memory.</a:t>
            </a:r>
            <a:endParaRPr lang="en-US">
              <a:latin typeface="Times New Roman" panose="02020603050405020304" charset="0"/>
              <a:cs typeface="Times New Roman" panose="02020603050405020304" charset="0"/>
            </a:endParaRPr>
          </a:p>
          <a:p>
            <a:pPr algn="l">
              <a:buFont typeface="Arial" panose="020B0604020202020204" pitchFamily="34" charset="0"/>
            </a:pPr>
            <a:r>
              <a:rPr lang="en-US">
                <a:latin typeface="Times New Roman" panose="02020603050405020304" charset="0"/>
                <a:cs typeface="Times New Roman" panose="02020603050405020304" charset="0"/>
              </a:rPr>
              <a:t>Ready Queue: Ready Queue contains list of processes which are ready for the execution.waiting for cpu. ready queue present in the main memory.</a:t>
            </a:r>
            <a:endParaRPr lang="en-US">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flipV="1">
            <a:off x="838200" y="-386080"/>
            <a:ext cx="10515600" cy="159385"/>
          </a:xfrm>
        </p:spPr>
        <p:txBody>
          <a:bodyPr>
            <a:normAutofit fontScale="90000"/>
          </a:bodyPr>
          <a:p>
            <a:endParaRPr lang="en-US"/>
          </a:p>
        </p:txBody>
      </p:sp>
      <p:sp>
        <p:nvSpPr>
          <p:cNvPr id="3" name="Content Placeholder 2"/>
          <p:cNvSpPr>
            <a:spLocks noGrp="1"/>
          </p:cNvSpPr>
          <p:nvPr>
            <p:ph idx="1"/>
          </p:nvPr>
        </p:nvSpPr>
        <p:spPr>
          <a:xfrm>
            <a:off x="148590" y="177800"/>
            <a:ext cx="11840210" cy="6419850"/>
          </a:xfrm>
        </p:spPr>
        <p:txBody>
          <a:bodyPr>
            <a:normAutofit lnSpcReduction="10000"/>
          </a:bodyPr>
          <a:p>
            <a:pPr marL="0" indent="0">
              <a:buNone/>
            </a:pPr>
            <a:r>
              <a:rPr lang="en-US" sz="2400">
                <a:latin typeface="Times New Roman" panose="02020603050405020304" charset="0"/>
                <a:cs typeface="Times New Roman" panose="02020603050405020304" charset="0"/>
              </a:rPr>
              <a:t>Device Queue: Device queue contains list of processes which are waiting for I/O operations</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i/p:reading data from file</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o/p:writing data to file.</a:t>
            </a:r>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queues are represented in rectangular box</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resources ae represented in circle</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arrows are represented the process flow</a:t>
            </a:r>
            <a:endParaRPr lang="en-US"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p:txBody>
      </p:sp>
      <p:pic>
        <p:nvPicPr>
          <p:cNvPr id="185" name="Picture 15" descr="Queuing Diagra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2241550" y="1362075"/>
            <a:ext cx="8227060" cy="356425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80670"/>
            <a:ext cx="10515600" cy="142240"/>
          </a:xfrm>
        </p:spPr>
        <p:txBody>
          <a:bodyPr>
            <a:normAutofit fontScale="90000"/>
          </a:bodyPr>
          <a:p>
            <a:endParaRPr lang="en-US"/>
          </a:p>
        </p:txBody>
      </p:sp>
      <p:sp>
        <p:nvSpPr>
          <p:cNvPr id="3" name="Content Placeholder 2"/>
          <p:cNvSpPr>
            <a:spLocks noGrp="1"/>
          </p:cNvSpPr>
          <p:nvPr>
            <p:ph idx="1"/>
          </p:nvPr>
        </p:nvSpPr>
        <p:spPr>
          <a:xfrm>
            <a:off x="246380" y="220980"/>
            <a:ext cx="11624310" cy="6171565"/>
          </a:xfrm>
        </p:spPr>
        <p:txBody>
          <a:bodyPr>
            <a:normAutofit lnSpcReduction="20000"/>
          </a:bodyPr>
          <a:p>
            <a:pPr marL="0" indent="0">
              <a:buNone/>
            </a:pPr>
            <a:r>
              <a:rPr lang="en-US" sz="2400">
                <a:latin typeface="Times New Roman" panose="02020603050405020304" charset="0"/>
                <a:cs typeface="Times New Roman" panose="02020603050405020304" charset="0"/>
              </a:rPr>
              <a:t>Types of schedulers:</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Long Term Scheduler (job scheduler)</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Short Term Scheduler (cpu scheduler)</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Medium Term Scheduler</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L.T.S: it loads the processes from secondary memory to main memory. in secondary memory we have job queue. which contains all the processes in the system.</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S.T.S: picks process from ready queue and allocate cpu to the process. so cpu starts the execution of that process.</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main difference b/w L.T.S vs S.T.S is degree of frequency.which means which schedulers are using more frequently and which scheduleres are using less frequently.</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L.T.S uses less frequently and S.T.S uses more frequently.</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ex: in round robin algorithem TQ=1MS. process po need to complete its execution in 15 ms.so 15 times s.t.s will use.</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L.T.S controll the degree of multiporgramming. which means how many no fo processes will load from S.M to M.M.</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While placing the proceses from S.M to M.M , L.T.S has to select the process that contains CPU bounded instructions  and I/O bounded instructions</a:t>
            </a:r>
            <a:endParaRPr lang="en-US" sz="240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01625"/>
            <a:ext cx="10515600" cy="162560"/>
          </a:xfrm>
        </p:spPr>
        <p:txBody>
          <a:bodyPr>
            <a:normAutofit fontScale="90000"/>
          </a:bodyPr>
          <a:p>
            <a:endParaRPr lang="en-US"/>
          </a:p>
        </p:txBody>
      </p:sp>
      <p:sp>
        <p:nvSpPr>
          <p:cNvPr id="3" name="Content Placeholder 2"/>
          <p:cNvSpPr>
            <a:spLocks noGrp="1"/>
          </p:cNvSpPr>
          <p:nvPr>
            <p:ph idx="1"/>
          </p:nvPr>
        </p:nvSpPr>
        <p:spPr>
          <a:xfrm>
            <a:off x="838200" y="92075"/>
            <a:ext cx="11107420" cy="6386830"/>
          </a:xfrm>
        </p:spPr>
        <p:txBody>
          <a:bodyPr/>
          <a:p>
            <a:r>
              <a:rPr lang="en-US" sz="2400">
                <a:latin typeface="Times New Roman" panose="02020603050405020304" charset="0"/>
                <a:cs typeface="Times New Roman" panose="02020603050405020304" charset="0"/>
              </a:rPr>
              <a:t>CPU bounded process: cpu instructions are more and i/o instructions are less</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I/O bounded process: I/O instructions are more and cpu instructions are less</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M.T.S: it is used in the implementation of swapping concept</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swapping: CPU is executing the process at that time os sends an interupt to the CPU. so CPU stops the execution of the process. The partially executed process swappped out into the secondary memory. After sometime partially executed proces loaded into ready queue. i.e, called swap in.</a:t>
            </a:r>
            <a:endParaRPr lang="en-US"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p:txBody>
      </p:sp>
      <p:pic>
        <p:nvPicPr>
          <p:cNvPr id="184" name="Picture 16" descr="Medium Term Scheduler"/>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3429000" y="2987040"/>
            <a:ext cx="7084695" cy="2004060"/>
          </a:xfrm>
          <a:prstGeom prst="rect">
            <a:avLst/>
          </a:prstGeom>
          <a:noFill/>
          <a:ln>
            <a:noFill/>
          </a:ln>
        </p:spPr>
      </p:pic>
      <p:graphicFrame>
        <p:nvGraphicFramePr>
          <p:cNvPr id="5" name="Table 4"/>
          <p:cNvGraphicFramePr/>
          <p:nvPr/>
        </p:nvGraphicFramePr>
        <p:xfrm>
          <a:off x="1136015" y="5243830"/>
          <a:ext cx="10015855" cy="1272540"/>
        </p:xfrm>
        <a:graphic>
          <a:graphicData uri="http://schemas.openxmlformats.org/drawingml/2006/table">
            <a:tbl>
              <a:tblPr/>
              <a:tblGrid>
                <a:gridCol w="2616200"/>
                <a:gridCol w="3601720"/>
                <a:gridCol w="3797935"/>
              </a:tblGrid>
              <a:tr h="177800">
                <a:tc>
                  <a:txBody>
                    <a:bodyPr/>
                    <a:p>
                      <a:pPr indent="0" algn="ctr">
                        <a:buNone/>
                      </a:pPr>
                      <a:r>
                        <a:rPr lang="en-US" sz="2400" b="0">
                          <a:solidFill>
                            <a:srgbClr val="000000"/>
                          </a:solidFill>
                          <a:latin typeface="Times New Roman" panose="02020603050405020304" charset="0"/>
                          <a:cs typeface="Times New Roman" panose="02020603050405020304" charset="0"/>
                        </a:rPr>
                        <a:t>L.T.S</a:t>
                      </a:r>
                      <a:endParaRPr lang="en-US" sz="2400" b="0">
                        <a:solidFill>
                          <a:srgbClr val="000000"/>
                        </a:solidFill>
                        <a:latin typeface="Times New Roman" panose="02020603050405020304" charset="0"/>
                        <a:cs typeface="Times New Roman" panose="020206030504050203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400" b="0">
                          <a:solidFill>
                            <a:srgbClr val="000000"/>
                          </a:solidFill>
                          <a:latin typeface="Times New Roman" panose="02020603050405020304" charset="0"/>
                          <a:cs typeface="Times New Roman" panose="02020603050405020304" charset="0"/>
                        </a:rPr>
                        <a:t>S.T.S</a:t>
                      </a:r>
                      <a:endParaRPr lang="en-US" sz="2400" b="0">
                        <a:solidFill>
                          <a:srgbClr val="000000"/>
                        </a:solidFill>
                        <a:latin typeface="Times New Roman" panose="02020603050405020304" charset="0"/>
                        <a:cs typeface="Times New Roman" panose="020206030504050203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2400" b="0">
                          <a:solidFill>
                            <a:srgbClr val="000000"/>
                          </a:solidFill>
                          <a:latin typeface="Times New Roman" panose="02020603050405020304" charset="0"/>
                          <a:cs typeface="Times New Roman" panose="02020603050405020304" charset="0"/>
                        </a:rPr>
                        <a:t>M.T.S</a:t>
                      </a:r>
                      <a:endParaRPr lang="en-US" sz="2400" b="0">
                        <a:solidFill>
                          <a:srgbClr val="000000"/>
                        </a:solidFill>
                        <a:latin typeface="Times New Roman" panose="02020603050405020304" charset="0"/>
                        <a:cs typeface="Times New Roman" panose="020206030504050203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77800">
                <a:tc>
                  <a:txBody>
                    <a:bodyPr/>
                    <a:p>
                      <a:pPr indent="0">
                        <a:buNone/>
                      </a:pPr>
                      <a:r>
                        <a:rPr lang="en-US" sz="2400" b="0">
                          <a:solidFill>
                            <a:srgbClr val="000000"/>
                          </a:solidFill>
                          <a:latin typeface="Times New Roman" panose="02020603050405020304" charset="0"/>
                          <a:cs typeface="Times New Roman" panose="02020603050405020304" charset="0"/>
                        </a:rPr>
                        <a:t>it is a job scheduler</a:t>
                      </a:r>
                      <a:endParaRPr lang="en-US" sz="2400" b="0">
                        <a:solidFill>
                          <a:srgbClr val="000000"/>
                        </a:solidFill>
                        <a:latin typeface="Times New Roman" panose="02020603050405020304" charset="0"/>
                        <a:cs typeface="Times New Roman" panose="020206030504050203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Times New Roman" panose="02020603050405020304" charset="0"/>
                          <a:cs typeface="Times New Roman" panose="02020603050405020304" charset="0"/>
                        </a:rPr>
                        <a:t>it is a cpu scheduler</a:t>
                      </a:r>
                      <a:endParaRPr lang="en-US" sz="2400" b="0">
                        <a:solidFill>
                          <a:srgbClr val="000000"/>
                        </a:solidFill>
                        <a:latin typeface="Times New Roman" panose="02020603050405020304" charset="0"/>
                        <a:cs typeface="Times New Roman" panose="020206030504050203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Times New Roman" panose="02020603050405020304" charset="0"/>
                          <a:cs typeface="Times New Roman" panose="02020603050405020304" charset="0"/>
                        </a:rPr>
                        <a:t>it is a swapping scheduler</a:t>
                      </a:r>
                      <a:endParaRPr lang="en-US" sz="2400" b="0">
                        <a:solidFill>
                          <a:srgbClr val="000000"/>
                        </a:solidFill>
                        <a:latin typeface="Times New Roman" panose="02020603050405020304" charset="0"/>
                        <a:cs typeface="Times New Roman" panose="020206030504050203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77800">
                <a:tc>
                  <a:txBody>
                    <a:bodyPr/>
                    <a:p>
                      <a:pPr indent="0">
                        <a:buNone/>
                      </a:pPr>
                      <a:r>
                        <a:rPr lang="en-US" sz="2400" b="0">
                          <a:solidFill>
                            <a:srgbClr val="000000"/>
                          </a:solidFill>
                          <a:latin typeface="Times New Roman" panose="02020603050405020304" charset="0"/>
                          <a:cs typeface="Times New Roman" panose="02020603050405020304" charset="0"/>
                        </a:rPr>
                        <a:t>speed is less</a:t>
                      </a:r>
                      <a:endParaRPr lang="en-US" sz="2400" b="0">
                        <a:solidFill>
                          <a:srgbClr val="000000"/>
                        </a:solidFill>
                        <a:latin typeface="Times New Roman" panose="02020603050405020304" charset="0"/>
                        <a:cs typeface="Times New Roman" panose="020206030504050203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Times New Roman" panose="02020603050405020304" charset="0"/>
                          <a:cs typeface="Times New Roman" panose="02020603050405020304" charset="0"/>
                        </a:rPr>
                        <a:t>speed is high</a:t>
                      </a:r>
                      <a:endParaRPr lang="en-US" sz="2400" b="0">
                        <a:solidFill>
                          <a:srgbClr val="000000"/>
                        </a:solidFill>
                        <a:latin typeface="Times New Roman" panose="02020603050405020304" charset="0"/>
                        <a:cs typeface="Times New Roman" panose="020206030504050203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2400" b="0">
                          <a:solidFill>
                            <a:srgbClr val="000000"/>
                          </a:solidFill>
                          <a:latin typeface="Times New Roman" panose="02020603050405020304" charset="0"/>
                          <a:cs typeface="Times New Roman" panose="02020603050405020304" charset="0"/>
                        </a:rPr>
                        <a:t>between L.T.S &amp; S.T.S</a:t>
                      </a:r>
                      <a:endParaRPr lang="en-US" sz="2400" b="0">
                        <a:solidFill>
                          <a:srgbClr val="000000"/>
                        </a:solidFill>
                        <a:latin typeface="Times New Roman" panose="02020603050405020304" charset="0"/>
                        <a:cs typeface="Times New Roman" panose="02020603050405020304" charset="0"/>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2486</Words>
  <Application>WPS Presentation</Application>
  <PresentationFormat>Widescreen</PresentationFormat>
  <Paragraphs>73</Paragraphs>
  <Slides>4</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vt:i4>
      </vt:variant>
    </vt:vector>
  </HeadingPairs>
  <TitlesOfParts>
    <vt:vector size="14" baseType="lpstr">
      <vt:lpstr>Arial</vt:lpstr>
      <vt:lpstr>SimSun</vt:lpstr>
      <vt:lpstr>Wingdings</vt:lpstr>
      <vt:lpstr>Calibri Light</vt:lpstr>
      <vt:lpstr>Calibri</vt:lpstr>
      <vt:lpstr>Microsoft YaHei</vt:lpstr>
      <vt:lpstr>Arial Unicode MS</vt:lpstr>
      <vt:lpstr>Times New Roman</vt:lpstr>
      <vt:lpstr>Calibri</vt:lpstr>
      <vt:lpstr>Office Theme</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Admin</dc:creator>
  <cp:lastModifiedBy>Maheedhar varaprasad Repalle</cp:lastModifiedBy>
  <cp:revision>9</cp:revision>
  <dcterms:created xsi:type="dcterms:W3CDTF">2024-03-15T13:21:18Z</dcterms:created>
  <dcterms:modified xsi:type="dcterms:W3CDTF">2024-03-15T13:59:03Z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050EE3B4070948A39F537D67EB047ADA_12</vt:lpwstr>
  </property>
  <property fmtid="{D5CDD505-2E9C-101B-9397-08002B2CF9AE}" pid="3" name="KSOProductBuildVer">
    <vt:lpwstr>1033-12.2.0.13489</vt:lpwstr>
  </property>
</Properties>
</file>