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E09892-4C79-48B9-A55C-B33520C96682}">
  <a:tblStyle styleId="{4CE09892-4C79-48B9-A55C-B33520C96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dd08af88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aim is to use the important components from several models and use a combination of these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all various cleaning techniques </a:t>
            </a:r>
            <a:endParaRPr/>
          </a:p>
        </p:txBody>
      </p:sp>
      <p:sp>
        <p:nvSpPr>
          <p:cNvPr id="117" name="Google Shape;117;g58dd08af88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c1ef5f26_0_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techniques: spell check, removal of stop words, to lower case, stemming and lemmetization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embeddings: word2vec, glove, paragram, elmo, 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Optimisation: cross validation, batch normalisation, dropout, hyper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DImension reduction: Spacial dropout, Maxpooling, importance sampling, PCAd</a:t>
            </a:r>
            <a:endParaRPr/>
          </a:p>
        </p:txBody>
      </p:sp>
      <p:sp>
        <p:nvSpPr>
          <p:cNvPr id="124" name="Google Shape;124;g56c1ef5f26_0_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f1b5fea8_1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f1b5fea8_1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</a:rPr>
              <a:t>On Quora, people can ask questions and connect with others who contribute unique insights and quality answers. A key challenge is to weed out insincere questions -- those founded upon false premises, or that intend to make a statement rather than look for helpful answers.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</a:rPr>
              <a:t>An existential problem for any major website today is how to handle toxic and divisive content. Quora wants to tackle this problem head-on to keep their platform a place where users can feel safe sharing their knowledge with the world.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c1ef5f26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56c1ef5f26_0_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Has a </a:t>
            </a:r>
            <a:r>
              <a:rPr b="1" lang="en-US" sz="1200">
                <a:solidFill>
                  <a:schemeClr val="dk1"/>
                </a:solidFill>
              </a:rPr>
              <a:t>non-neutral tone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Has an exaggerated tone to underscore a point about a group of people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Is </a:t>
            </a:r>
            <a:r>
              <a:rPr b="1" lang="en-US" sz="1200">
                <a:solidFill>
                  <a:schemeClr val="dk1"/>
                </a:solidFill>
              </a:rPr>
              <a:t>rhetorical</a:t>
            </a:r>
            <a:r>
              <a:rPr lang="en-US" sz="1200">
                <a:solidFill>
                  <a:schemeClr val="dk1"/>
                </a:solidFill>
              </a:rPr>
              <a:t> and meant to imply a statement about a group of people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Is disparaging or </a:t>
            </a:r>
            <a:r>
              <a:rPr b="1" lang="en-US" sz="1200">
                <a:solidFill>
                  <a:schemeClr val="dk1"/>
                </a:solidFill>
              </a:rPr>
              <a:t>inflammatory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Suggests a</a:t>
            </a:r>
            <a:r>
              <a:rPr b="1" lang="en-US" sz="1200">
                <a:solidFill>
                  <a:schemeClr val="dk1"/>
                </a:solidFill>
              </a:rPr>
              <a:t> discriminatory idea</a:t>
            </a:r>
            <a:r>
              <a:rPr lang="en-US" sz="1200">
                <a:solidFill>
                  <a:schemeClr val="dk1"/>
                </a:solidFill>
              </a:rPr>
              <a:t> against a protected class of people, or seeks confirmation of a stereotype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Makes </a:t>
            </a:r>
            <a:r>
              <a:rPr b="1" lang="en-US" sz="1200">
                <a:solidFill>
                  <a:schemeClr val="dk1"/>
                </a:solidFill>
              </a:rPr>
              <a:t>disparaging attacks</a:t>
            </a:r>
            <a:r>
              <a:rPr lang="en-US" sz="1200">
                <a:solidFill>
                  <a:schemeClr val="dk1"/>
                </a:solidFill>
              </a:rPr>
              <a:t>/insults against a specific person or group of people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Based on an </a:t>
            </a:r>
            <a:r>
              <a:rPr b="1" lang="en-US" sz="1200">
                <a:solidFill>
                  <a:schemeClr val="dk1"/>
                </a:solidFill>
              </a:rPr>
              <a:t>outlandish premise</a:t>
            </a:r>
            <a:r>
              <a:rPr lang="en-US" sz="1200">
                <a:solidFill>
                  <a:schemeClr val="dk1"/>
                </a:solidFill>
              </a:rPr>
              <a:t> about a group of people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Disparages against a characteristic that is not fixable and not measurable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Isn't grounded in reality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Based on </a:t>
            </a:r>
            <a:r>
              <a:rPr b="1" lang="en-US" sz="1200">
                <a:solidFill>
                  <a:schemeClr val="dk1"/>
                </a:solidFill>
              </a:rPr>
              <a:t>false information</a:t>
            </a:r>
            <a:r>
              <a:rPr lang="en-US" sz="1200">
                <a:solidFill>
                  <a:schemeClr val="dk1"/>
                </a:solidFill>
              </a:rPr>
              <a:t>, or contains </a:t>
            </a:r>
            <a:r>
              <a:rPr b="1" lang="en-US" sz="1200">
                <a:solidFill>
                  <a:schemeClr val="dk1"/>
                </a:solidFill>
              </a:rPr>
              <a:t>absurd assumptions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Uses </a:t>
            </a:r>
            <a:r>
              <a:rPr b="1" lang="en-US" sz="1200">
                <a:solidFill>
                  <a:schemeClr val="dk1"/>
                </a:solidFill>
              </a:rPr>
              <a:t>sexual content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</a:rPr>
              <a:t>for shock value, and not to seek genuine answers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c1ef5f26_0_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6c1ef5f26_0_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c1ef5f26_0_3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c1ef5f26_0_3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c1ef5f26_0_4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c1ef5f26_0_4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52423" y="1489799"/>
            <a:ext cx="7839152" cy="275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827914" y="784644"/>
            <a:ext cx="348817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69848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noFill/>
          <a:ln cap="flat" cmpd="sng" w="9525">
            <a:solidFill>
              <a:srgbClr val="B82A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13030"/>
          </a:xfrm>
          <a:custGeom>
            <a:rect b="b" l="l" r="r" t="t"/>
            <a:pathLst>
              <a:path extrusionOk="0" h="113030" w="9144000">
                <a:moveTo>
                  <a:pt x="0" y="0"/>
                </a:moveTo>
                <a:lnTo>
                  <a:pt x="9143981" y="0"/>
                </a:lnTo>
                <a:lnTo>
                  <a:pt x="9143981" y="112899"/>
                </a:lnTo>
                <a:lnTo>
                  <a:pt x="0" y="11289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208515" y="2202337"/>
            <a:ext cx="2726969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52423" y="1489799"/>
            <a:ext cx="7839152" cy="275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930375" y="648174"/>
            <a:ext cx="72168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-152400" lvl="0" marL="164465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Quora Insincere Questions Classification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152400" lvl="0" marL="164465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49" name="Google Shape;49;p7"/>
          <p:cNvSpPr txBox="1"/>
          <p:nvPr/>
        </p:nvSpPr>
        <p:spPr>
          <a:xfrm>
            <a:off x="6298775" y="3213000"/>
            <a:ext cx="2810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Aashika Shetty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Kedar Deshpande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Shruti Sharan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Vidhu Malik</a:t>
            </a:r>
            <a:endParaRPr b="1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496174" y="4125923"/>
            <a:ext cx="8483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6531202" y="4125923"/>
            <a:ext cx="2082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1406425" y="2057725"/>
            <a:ext cx="6540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149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CS249 Advanced Seminar: Learning from Text – Spring 2019</a:t>
            </a:r>
            <a:endParaRPr b="1" sz="1600">
              <a:solidFill>
                <a:schemeClr val="lt1"/>
              </a:solidFill>
            </a:endParaRPr>
          </a:p>
          <a:p>
            <a:pPr indent="0" lvl="0" marL="12700" rtl="0" algn="ctr">
              <a:spcBef>
                <a:spcPts val="14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/>
              <a:t>Understanding the architectures proposed in the top solutions of the challenge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/>
              <a:t>Identifying the distinguishing elements and important design decisions proposed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/>
              <a:t>Some interesting solutions and their design choices: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Data Driven approach involving combination of upto 3 embeddings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Preprocessing heavy </a:t>
            </a:r>
            <a:r>
              <a:rPr lang="en-US"/>
              <a:t>architectures</a:t>
            </a:r>
            <a:r>
              <a:rPr lang="en-US"/>
              <a:t> involving extensive cleaning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Usage of attention mechanisms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Usage of Projection Meta Embedding </a:t>
            </a:r>
            <a:r>
              <a:rPr lang="en-US"/>
              <a:t> </a:t>
            </a:r>
            <a:r>
              <a:rPr lang="en-US"/>
              <a:t>and Exponential moving Average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Random Sampling in addition to Max Pooling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/>
              <a:t>Bucketing and checkpoint ensembling</a:t>
            </a:r>
            <a:endParaRPr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>
                <a:solidFill>
                  <a:schemeClr val="dk1"/>
                </a:solidFill>
              </a:rPr>
              <a:t>RNNs vs CNN models</a:t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>
                <a:solidFill>
                  <a:schemeClr val="dk1"/>
                </a:solidFill>
              </a:rPr>
              <a:t>Common choice: Importance of cross validation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Art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435486" y="4119982"/>
            <a:ext cx="116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03650" y="309524"/>
            <a:ext cx="442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Approach</a:t>
            </a:r>
            <a:endParaRPr sz="2400"/>
          </a:p>
        </p:txBody>
      </p:sp>
      <p:sp>
        <p:nvSpPr>
          <p:cNvPr id="127" name="Google Shape;127;p17"/>
          <p:cNvSpPr/>
          <p:nvPr/>
        </p:nvSpPr>
        <p:spPr>
          <a:xfrm>
            <a:off x="7804201" y="309521"/>
            <a:ext cx="1151700" cy="33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7"/>
          <p:cNvSpPr txBox="1"/>
          <p:nvPr/>
        </p:nvSpPr>
        <p:spPr>
          <a:xfrm>
            <a:off x="622750" y="1291650"/>
            <a:ext cx="75654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Data Preprocessing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Word embeddings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Dimension reduction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Core Architecture: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Vanilla RNN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Use of Single Bi-LSTM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Convolution layers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Bi-GRU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FC Net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Model Optimisation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Evaluation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513" y="924688"/>
            <a:ext cx="11525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652423" y="1489799"/>
            <a:ext cx="7839300" cy="27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statistical analysis of binary textual classification, F₁ score is a measure of a test's accuracy.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considers both the precision p and the recall r of the test to compute the score: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used as the metric for the Kaggle challenge.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31975" y="229350"/>
            <a:ext cx="394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Evaluation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50" y="2824579"/>
            <a:ext cx="5541275" cy="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B82A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9"/>
          <p:cNvSpPr txBox="1"/>
          <p:nvPr/>
        </p:nvSpPr>
        <p:spPr>
          <a:xfrm>
            <a:off x="2872809" y="1292374"/>
            <a:ext cx="3397885" cy="1957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175" lvl="0" marL="12700" marR="5080" rtl="0" algn="ctr">
              <a:lnSpc>
                <a:spcPct val="201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822125" y="1716400"/>
            <a:ext cx="5881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64465" marR="5080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3" y="53214"/>
            <a:ext cx="9144000" cy="503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186900" y="1972575"/>
            <a:ext cx="8770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US" sz="2400">
                <a:solidFill>
                  <a:schemeClr val="dk1"/>
                </a:solidFill>
                <a:highlight>
                  <a:schemeClr val="lt1"/>
                </a:highlight>
              </a:rPr>
              <a:t>To develop a system that can identify insincere questions present on Quora by developing models to detect toxic and misleading content</a:t>
            </a:r>
            <a:endParaRPr i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306225" y="354302"/>
            <a:ext cx="2837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804201" y="309521"/>
            <a:ext cx="1151578" cy="331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03650" y="309524"/>
            <a:ext cx="442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400"/>
          </a:p>
        </p:txBody>
      </p:sp>
      <p:sp>
        <p:nvSpPr>
          <p:cNvPr id="70" name="Google Shape;70;p10"/>
          <p:cNvSpPr/>
          <p:nvPr/>
        </p:nvSpPr>
        <p:spPr>
          <a:xfrm>
            <a:off x="7804201" y="309521"/>
            <a:ext cx="1151700" cy="33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 txBox="1"/>
          <p:nvPr/>
        </p:nvSpPr>
        <p:spPr>
          <a:xfrm>
            <a:off x="489725" y="968000"/>
            <a:ext cx="7914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Quora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190 million unique visitors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Over 100 million people visit Quora every month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Caters to different communities, age groups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Questioning and Answering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Questions seeking factual answers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Hypothetical questions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Experiences of people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Opinions or surveys on topics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Insincere questions (Rants, trolls, biased opinions)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 Detection of insincere questions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Subjective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Similarity with sincere questions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Understanding the intent is a benchmark task in NLP</a:t>
            </a:r>
            <a:endParaRPr sz="1600"/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975" y="1442500"/>
            <a:ext cx="2551425" cy="271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511025" y="1131250"/>
            <a:ext cx="85206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Insincere question</a:t>
            </a:r>
            <a:r>
              <a:rPr lang="en-US" sz="1600">
                <a:solidFill>
                  <a:schemeClr val="dk1"/>
                </a:solidFill>
              </a:rPr>
              <a:t>: A </a:t>
            </a:r>
            <a:r>
              <a:rPr lang="en-US" sz="1600">
                <a:solidFill>
                  <a:schemeClr val="dk1"/>
                </a:solidFill>
              </a:rPr>
              <a:t>question intended to make a statement rather than look for helpful answers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Has a </a:t>
            </a:r>
            <a:r>
              <a:rPr b="1" lang="en-US" sz="1600">
                <a:solidFill>
                  <a:schemeClr val="dk1"/>
                </a:solidFill>
              </a:rPr>
              <a:t>non-neutral tone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Is disparaging or </a:t>
            </a:r>
            <a:r>
              <a:rPr b="1" lang="en-US" sz="1600">
                <a:solidFill>
                  <a:schemeClr val="dk1"/>
                </a:solidFill>
              </a:rPr>
              <a:t>inflammatory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Isn't grounded in </a:t>
            </a:r>
            <a:r>
              <a:rPr b="1" lang="en-US" sz="1600">
                <a:solidFill>
                  <a:schemeClr val="dk1"/>
                </a:solidFill>
              </a:rPr>
              <a:t>reality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Uses </a:t>
            </a:r>
            <a:r>
              <a:rPr b="1" lang="en-US" sz="1600">
                <a:solidFill>
                  <a:schemeClr val="dk1"/>
                </a:solidFill>
              </a:rPr>
              <a:t>sexual content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for shock value, and not to seek genuine answers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11025" y="311050"/>
            <a:ext cx="628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 insincere question?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6435486" y="4119982"/>
            <a:ext cx="116459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Examples of insincere questions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952501"/>
            <a:ext cx="3569649" cy="184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012" y="2751413"/>
            <a:ext cx="3668576" cy="210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75" y="2078830"/>
            <a:ext cx="3345598" cy="109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9225" y="3573250"/>
            <a:ext cx="3345599" cy="15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074" y="3177525"/>
            <a:ext cx="3452149" cy="19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7725" y="665051"/>
            <a:ext cx="3668599" cy="217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9200" y="1837625"/>
            <a:ext cx="3382549" cy="1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03650" y="309524"/>
            <a:ext cx="4428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2400"/>
          </a:p>
        </p:txBody>
      </p:sp>
      <p:sp>
        <p:nvSpPr>
          <p:cNvPr id="98" name="Google Shape;98;p13"/>
          <p:cNvSpPr/>
          <p:nvPr/>
        </p:nvSpPr>
        <p:spPr>
          <a:xfrm>
            <a:off x="7804201" y="309521"/>
            <a:ext cx="1151700" cy="33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3"/>
          <p:cNvSpPr txBox="1"/>
          <p:nvPr/>
        </p:nvSpPr>
        <p:spPr>
          <a:xfrm>
            <a:off x="403650" y="830350"/>
            <a:ext cx="81996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fields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qid - unique question identifier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question_text - Quora question text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target - a question labeled "insincere" has a value of </a:t>
            </a:r>
            <a:r>
              <a:rPr lang="en-US">
                <a:solidFill>
                  <a:schemeClr val="dk1"/>
                </a:solidFill>
                <a:highlight>
                  <a:srgbClr val="F4F4F4"/>
                </a:highlight>
              </a:rPr>
              <a:t>1</a:t>
            </a:r>
            <a:r>
              <a:rPr lang="en-US">
                <a:solidFill>
                  <a:schemeClr val="dk1"/>
                </a:solidFill>
              </a:rPr>
              <a:t>, otherwise </a:t>
            </a:r>
            <a:r>
              <a:rPr lang="en-US">
                <a:solidFill>
                  <a:schemeClr val="dk1"/>
                </a:solidFill>
                <a:highlight>
                  <a:srgbClr val="F4F4F4"/>
                </a:highlight>
              </a:rPr>
              <a:t>0</a:t>
            </a:r>
            <a:endParaRPr>
              <a:solidFill>
                <a:schemeClr val="dk1"/>
              </a:solidFill>
              <a:highlight>
                <a:srgbClr val="F4F4F4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The training data includes: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the question that was asked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whether it was identified as insincere or not (Label = 1/0)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{4CE09892-4C79-48B9-A55C-B33520C96682}</a:tableStyleId>
              </a:tblPr>
              <a:tblGrid>
                <a:gridCol w="2218625"/>
                <a:gridCol w="4468000"/>
                <a:gridCol w="753700"/>
              </a:tblGrid>
              <a:tr h="28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question_text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00002165364db923c7e6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How did Quebec nationalists see their province as a nation in the 1960s?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000032939017120e6e44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 you have an adopted dog, how would you encourage people to adopt and not shop?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0000412ca6e4628ce2cf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Why does velocity affect time? Does velocity affect space geometry?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000042bf85aa498cd78e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I convert montra helicon D to a mountain bike by just changing the tyres?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4"/>
          <p:cNvSpPr txBox="1"/>
          <p:nvPr/>
        </p:nvSpPr>
        <p:spPr>
          <a:xfrm>
            <a:off x="115325" y="205650"/>
            <a:ext cx="5639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Dataset: Negative Examples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3208515" y="2202337"/>
            <a:ext cx="2727000" cy="5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{4CE09892-4C79-48B9-A55C-B33520C96682}</a:tableStyleId>
              </a:tblPr>
              <a:tblGrid>
                <a:gridCol w="2177125"/>
                <a:gridCol w="4538025"/>
                <a:gridCol w="754525"/>
              </a:tblGrid>
              <a:tr h="28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question_text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0000e91571b60c2fb487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 the United States become the largest dictatorship in the world?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00013ceca3f624b09f42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Which babies are more sweeter to their parents? Dark skin babies or light skin babies?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0004a7fcb2bf73076489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If blacks support school choice and mandatory sentencing for criminals why don't they vote Republican?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00052793eaa287aff1e1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If both Honey Singh and Justin Bieber fall from the 5th floor, who will survive?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5"/>
          <p:cNvSpPr txBox="1"/>
          <p:nvPr/>
        </p:nvSpPr>
        <p:spPr>
          <a:xfrm>
            <a:off x="149925" y="217175"/>
            <a:ext cx="5397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Dataset: Positive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