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Raleway"/>
      <p:regular r:id="rId82"/>
      <p:bold r:id="rId83"/>
      <p:italic r:id="rId84"/>
      <p:boldItalic r:id="rId85"/>
    </p:embeddedFont>
    <p:embeddedFont>
      <p:font typeface="Lat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08999B-BC9A-440D-911F-369A2C0F319E}">
  <a:tblStyle styleId="{7A08999B-BC9A-440D-911F-369A2C0F3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aleway-italic.fntdata"/><Relationship Id="rId83" Type="http://schemas.openxmlformats.org/officeDocument/2006/relationships/font" Target="fonts/Raleway-bold.fntdata"/><Relationship Id="rId42" Type="http://schemas.openxmlformats.org/officeDocument/2006/relationships/slide" Target="slides/slide36.xml"/><Relationship Id="rId86" Type="http://schemas.openxmlformats.org/officeDocument/2006/relationships/font" Target="fonts/Lato-regular.fntdata"/><Relationship Id="rId41" Type="http://schemas.openxmlformats.org/officeDocument/2006/relationships/slide" Target="slides/slide35.xml"/><Relationship Id="rId85" Type="http://schemas.openxmlformats.org/officeDocument/2006/relationships/font" Target="fonts/Raleway-boldItalic.fntdata"/><Relationship Id="rId44" Type="http://schemas.openxmlformats.org/officeDocument/2006/relationships/slide" Target="slides/slide38.xml"/><Relationship Id="rId88" Type="http://schemas.openxmlformats.org/officeDocument/2006/relationships/font" Target="fonts/Lato-italic.fntdata"/><Relationship Id="rId43" Type="http://schemas.openxmlformats.org/officeDocument/2006/relationships/slide" Target="slides/slide37.xml"/><Relationship Id="rId87" Type="http://schemas.openxmlformats.org/officeDocument/2006/relationships/font" Target="fonts/Lat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Lato-boldItalic.fntdata"/><Relationship Id="rId80" Type="http://schemas.openxmlformats.org/officeDocument/2006/relationships/slide" Target="slides/slide74.xml"/><Relationship Id="rId82" Type="http://schemas.openxmlformats.org/officeDocument/2006/relationships/font" Target="fonts/Raleway-regular.fntdata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ideplayer.com/slide/6623811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61795d31_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61795d31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61795d31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61795d31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61795d31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61795d31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61795d31_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61795d31_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61795d31_8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61795d31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61795d31_8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61795d31_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61795d31_8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61795d31_8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61795d31_8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61795d31_8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61795d31_8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61795d31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61795d31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61795d31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https://slideplayer.com/slide/6623811/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61795d31_8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61795d31_8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73d3e5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73d3e5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61795d31_8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61795d31_8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73d3e5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73d3e5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61795d31_6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61795d31_6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61795d31_8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61795d31_8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61795d31_8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61795d31_8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173d3e5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173d3e5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73d3e5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73d3e5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1795d31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1795d31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143608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143608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61795d31_6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61795d31_6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a143608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a143608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61795d31_6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61795d31_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61795d31_6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61795d31_6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761795d31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761795d31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61795d31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61795d31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61795d31_6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761795d31_6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61795d31_6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61795d31_6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a143608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a143608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61795d31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61795d31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761795d31_8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761795d31_8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761795d31_6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761795d31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61795d31_6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61795d31_6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61795d31_6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61795d31_6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dep define both here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a143608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a143608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dep define both here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761795d31_6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761795d31_6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761795d3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761795d3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61795d31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61795d31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761795d31_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761795d31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a143608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a143608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73d3e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73d3e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a1436088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a1436088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a1436088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a1436088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a1436088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a1436088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both trees are required to be rooted at the dummy root and reach all the words.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761795d3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761795d3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761795d3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761795d3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761795d3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761795d3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761795d31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761795d3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761795d3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761795d3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61795d3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61795d3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61795d3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61795d3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761795d3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761795d3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761795d3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761795d3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761795d3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761795d3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173d3e5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173d3e5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173d3e55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173d3e55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73d3e5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73d3e5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173d3e5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173d3e5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training example classified with margin against incorrect classifications atleast as large as their loss. Therefore change of parameters kept as small as possible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173d3e5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173d3e5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761795d3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761795d3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173d3e5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173d3e5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1795d31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1795d31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173d3e5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173d3e5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173d3e5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173d3e5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73d3e5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73d3e5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173d3e55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173d3e5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173d3e55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173d3e55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173d3e5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173d3e5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61795d31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61795d31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61795d31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61795d31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Non-projective Dependency Parsing using Spanning Tree Algorithms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765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Group 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5250" y="3260925"/>
            <a:ext cx="8734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Aashika Shetty, Kedar Deshpande, Shruti Sharan, Vidhu Malik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 ⇒ NP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NP ⇒ (det) (adj) N (PP)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 ⇒ NP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NP ⇒ (det) (adj) N (PP)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PP ⇒ P NP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 ⇒ NP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NP ⇒ (det) (adj) N (PP)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PP ⇒ P NP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VP  ⇒ V (NP) (PP) (Adv)**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 ⇒ NP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NP ⇒ (det) (adj) N (PP)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PP ⇒ P NP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VP  ⇒ V (NP) (PP) (Adv)**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Not a global grammar set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down tree diagram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down tree diagram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		</a:t>
            </a:r>
            <a:r>
              <a:rPr b="1" lang="en" sz="1800"/>
              <a:t>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down tree diagram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b="1" lang="en" sz="1800"/>
              <a:t>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			NP			       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 flipH="1">
            <a:off x="2441300" y="3745225"/>
            <a:ext cx="6486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/>
          <p:nvPr/>
        </p:nvCxnSpPr>
        <p:spPr>
          <a:xfrm>
            <a:off x="3259225" y="3739525"/>
            <a:ext cx="7125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 left quickly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 left quickly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571738"/>
            <a:ext cx="36290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“Colorless green ideas sleep furiously” - Chomsky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</a:t>
            </a:r>
            <a:r>
              <a:rPr lang="en" sz="1800"/>
              <a:t>e big man left quickly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2" name="Google Shape;212;p32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big man left quickly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9" name="Google Shape;219;p33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38"/>
            <a:ext cx="4438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</a:t>
            </a:r>
            <a:r>
              <a:rPr lang="en" sz="1800"/>
              <a:t> hit the ball with the bat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 hit the ball with the bat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34" name="Google Shape;234;p35"/>
          <p:cNvSpPr txBox="1"/>
          <p:nvPr>
            <p:ph idx="2" type="body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⇒ NP VP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NP ⇒ (det) (adj) N (PP)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PP ⇒ P NP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VP  ⇒ V (NP) (PP) (Adv)**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571750"/>
            <a:ext cx="49874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Global rule structure, </a:t>
            </a:r>
            <a:r>
              <a:rPr lang="en" sz="1800"/>
              <a:t>Seems perfect for representing syntax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/>
              <a:t>Global rule structure, Seems perfect for representing syntax  </a:t>
            </a:r>
            <a:r>
              <a:rPr lang="en" sz="1800"/>
              <a:t>      </a:t>
            </a:r>
            <a:r>
              <a:rPr b="1" lang="en" sz="1800"/>
              <a:t> NOT TRUE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/>
              <a:t>Global rule structure, Seems perfect for representing syntax  </a:t>
            </a:r>
            <a:r>
              <a:rPr lang="en" sz="1800"/>
              <a:t>      </a:t>
            </a:r>
            <a:r>
              <a:rPr b="1" lang="en" sz="1800"/>
              <a:t> NOT TRUE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Reusability is low, everybody has their own grammar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/>
              <a:t>Global rule structure, Seems perfect for representing syntax  </a:t>
            </a:r>
            <a:r>
              <a:rPr lang="en" sz="1800"/>
              <a:t>      </a:t>
            </a:r>
            <a:r>
              <a:rPr b="1" lang="en" sz="1800"/>
              <a:t> NOT TRUE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Reusability is low, everybody has their own grammar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build on top of this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/>
              <a:t>Global rule structure, Seems perfect for representing syntax  </a:t>
            </a:r>
            <a:r>
              <a:rPr lang="en" sz="1800"/>
              <a:t>      </a:t>
            </a:r>
            <a:r>
              <a:rPr b="1" lang="en" sz="1800"/>
              <a:t> NOT TRUE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Reusability is low, everybody has their own grammar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build on top of this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represent all flexible language structures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CFG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/>
              <a:t>Global rule structure, Seems perfect for representing syntax  </a:t>
            </a:r>
            <a:r>
              <a:rPr lang="en" sz="1800"/>
              <a:t>      </a:t>
            </a:r>
            <a:r>
              <a:rPr b="1" lang="en" sz="1800"/>
              <a:t> NOT TRUE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Reusability is low, everybody has their own grammar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build on top of this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represent all flexible language structures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Cannot be used for evaluating systems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“Colorless green ideas sleep furiously” - Chomsky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Looks incorrect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linguistic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Defined by relationships between words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Relations among the words are illustrated with directed, labeled arcs from heads to dependents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Head: a word that governs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Dependent: a word that modifies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Labels: Dependency Relations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linguistic structure: Example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 prefer the morning flight through Denver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44"/>
          <p:cNvGraphicFramePr/>
          <p:nvPr/>
        </p:nvGraphicFramePr>
        <p:xfrm>
          <a:off x="952500" y="21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{7A08999B-BC9A-440D-911F-369A2C0F319E}</a:tableStyleId>
              </a:tblPr>
              <a:tblGrid>
                <a:gridCol w="3619500"/>
                <a:gridCol w="3619500"/>
              </a:tblGrid>
              <a:tr h="36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NSUBJ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subject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DOBJ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NMOD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modifier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Determiner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Prepositions, postpositions and other case markers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297575"/>
            <a:ext cx="61912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13" y="1966050"/>
            <a:ext cx="27005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Example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John hit the ball with the bat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Example: Dependency Tree</a:t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" y="2837700"/>
            <a:ext cx="6243276" cy="1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400" y="2482850"/>
            <a:ext cx="1638300" cy="229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48"/>
          <p:cNvCxnSpPr/>
          <p:nvPr/>
        </p:nvCxnSpPr>
        <p:spPr>
          <a:xfrm flipH="1" rot="10800000">
            <a:off x="6554975" y="3243825"/>
            <a:ext cx="4659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Dependency Tree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A dependency tree is a directed graph that satisfies the following constraints: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1. There is a single designated root node that has no incoming arcs.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2. With the exception of the root node, each vertex has exactly one incoming arc.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3. There is a unique path from the root node to each vertex in V.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Grammar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644250" y="1932775"/>
            <a:ext cx="7773900" cy="24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class of modern grammatical theories that are all based on the dependency relation (as opposed to the relation of phrase structure)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Dependency is the notion that linguistic units, e.g. words, are connected to each other by directed links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Dependency grammar approach abstracts away from word-order information, representing only the information that is necessary for the parse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phrase structure to dependency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50" y="2382875"/>
            <a:ext cx="49874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275" y="2382875"/>
            <a:ext cx="16383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“Colorless green ideas sleep furiously” - Chomsky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Looks incorrect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But something looks right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Dependency Grammar over CFG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Very reusable, can build other models on top of this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head-dependent relations in dependency trees provide an approximation to the semantic relationship between predicates and their arguments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Used for evaluation (Example: Penn treebank formed using dependency trees)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Provides the frequency and distribution of various kinds of sentence that may exist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This makes them directly useful for many applications such as: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question answering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a Dependency Tree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JetBlue canceled our flight this morning which was already late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a Dependency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688" y="2366498"/>
            <a:ext cx="7352626" cy="1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Tree: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 types of dependency trees exist: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Projective Dependency Trees: Do not have crossing arcs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Non-projective Dependency Trees: Contain crossing arcs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Tree: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All the examples which we saw prior to the break were examples of projective dependency trees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cannot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draw a dependency tree for the previous sentence in the 2-D plane with no crossing edges - it is a non-projective dependency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languages with more flexible word order than English, such as German, Dutch and Czech, non-projective dependencies are more frequent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Dependency Parsing Problem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of analyzing a text to produce a grammatical structure with respect to a dependency grammar (word-word relation)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Dependency grammars are distinct from phrase structure grammars (constituency grammars) because they lack phrasal nodes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Dependency structures are flatter than constituency structures, and are thus well suited to languages with free word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Therefore, there is a need to represent sentences as dependency structures more formally for use in NLP and NLU applications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Eisner Algorithm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Introduced in 1996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popular algorithm which solves the Dependency Parsing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Data-structure used: spans (complete and incomplete spans)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Approach: Dynamic Programming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Complexity: O(n</a:t>
            </a:r>
            <a:r>
              <a:rPr baseline="30000" lang="en" sz="1800"/>
              <a:t>3</a:t>
            </a:r>
            <a:r>
              <a:rPr lang="en" sz="1800"/>
              <a:t>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Algorithm: Works in a bottom-up fashion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Combine adjacent spans into a larger span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Many ways to build spans, hence use the highest scoring combination and store it in the corresponding span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Dependency Parsing Problem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Eisner algorithm works only for projective dependency trees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we model the Dependency Problem for non-projective dependency trees?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Let us think of a data structure to represent the information that is given to us before we devise an algorithm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Factorization (Model as a Graph)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given input sentence containing words x</a:t>
            </a:r>
            <a:r>
              <a:rPr baseline="-25000" lang="en" sz="1800"/>
              <a:t>1</a:t>
            </a:r>
            <a:r>
              <a:rPr lang="en" sz="1800"/>
              <a:t>, . . . , x</a:t>
            </a:r>
            <a:r>
              <a:rPr baseline="-25000" lang="en" sz="1800"/>
              <a:t>n</a:t>
            </a:r>
            <a:r>
              <a:rPr lang="en" sz="1800"/>
              <a:t> is modeled as a graph with each word represented as a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pair of nodes has an edge which has 2 properties: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weight, </a:t>
            </a:r>
            <a:r>
              <a:rPr b="1" i="1" lang="en" sz="1800"/>
              <a:t>w</a:t>
            </a:r>
            <a:r>
              <a:rPr lang="en" sz="1800"/>
              <a:t> which denotes the strength of the dependency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feature vector </a:t>
            </a:r>
            <a:r>
              <a:rPr b="1" i="1" lang="en" sz="1800"/>
              <a:t>f</a:t>
            </a:r>
            <a:r>
              <a:rPr b="1" baseline="-25000" i="1" lang="en" sz="1800"/>
              <a:t>(i, j)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feature vector may have several attributes like number of words between head word and dependent, length and direction of dependency, POS bigram features, head and dependent word and POS separately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Factorization (Model as a Graph)</a:t>
            </a:r>
            <a:endParaRPr/>
          </a:p>
        </p:txBody>
      </p:sp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edge has a score which is represented as a dot product of the weight of the edge and the feature vector of the edge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i</a:t>
            </a:r>
            <a:r>
              <a:rPr lang="en" sz="1800"/>
              <a:t> and </a:t>
            </a:r>
            <a:r>
              <a:rPr b="1" i="1" lang="en" sz="1800"/>
              <a:t>j</a:t>
            </a:r>
            <a:r>
              <a:rPr lang="en" sz="1800"/>
              <a:t> represent any pair of nodes which have an edge between them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95" name="Google Shape;39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38" y="2848938"/>
            <a:ext cx="29051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and Semantics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“Colorless green ideas sleep furiously” - Chomsky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Looks incorrect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But something looks right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Problem: Representing the syntax of languages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729450" y="1318650"/>
            <a:ext cx="804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Representation: Edge Factorization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sentence x, we construct a directed graph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 the vertices and edges are defined as follows: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75" y="2571750"/>
            <a:ext cx="2000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375" y="3536050"/>
            <a:ext cx="60007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Algorithm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 fully connected graph with each edge having a weight and feature vector, we need to find the maximum score possible.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I.e. given					kmlk        we try to find</a:t>
            </a:r>
            <a:br>
              <a:rPr lang="en" sz="1800"/>
            </a:br>
            <a:br>
              <a:rPr lang="en" sz="1800"/>
            </a:br>
            <a:r>
              <a:rPr lang="en" sz="1800"/>
              <a:t>Any ideas on which algorithm can be used to solve this problem, given the graph data structure that we have?</a:t>
            </a:r>
            <a:endParaRPr sz="1800"/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00" y="2882138"/>
            <a:ext cx="264472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800" y="2882150"/>
            <a:ext cx="3078538" cy="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Crux of this Paper</a:t>
            </a:r>
            <a:endParaRPr/>
          </a:p>
        </p:txBody>
      </p:sp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Core concept</a:t>
            </a:r>
            <a:r>
              <a:rPr lang="en" sz="1800"/>
              <a:t>: Dependency tree for a given sentence </a:t>
            </a:r>
            <a:r>
              <a:rPr b="1" i="1" lang="en" sz="1800"/>
              <a:t>x</a:t>
            </a:r>
            <a:r>
              <a:rPr lang="en" sz="1800"/>
              <a:t> and spanning tree for its equivalent directed graph </a:t>
            </a:r>
            <a:r>
              <a:rPr b="1" i="1" lang="en" sz="1800"/>
              <a:t>G</a:t>
            </a:r>
            <a:r>
              <a:rPr b="1" baseline="-25000" i="1" lang="en" sz="1800"/>
              <a:t>x</a:t>
            </a:r>
            <a:r>
              <a:rPr lang="en" sz="1800"/>
              <a:t> coincide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Therefore, finding a projective dependency tree with highest score is equivalent to finding the maximum spanning tree in </a:t>
            </a:r>
            <a:r>
              <a:rPr b="1" i="1" lang="en" sz="1800"/>
              <a:t>G</a:t>
            </a:r>
            <a:r>
              <a:rPr b="1" baseline="-25000" i="1" lang="en" sz="1800"/>
              <a:t>x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727650" y="2011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Idea: We are starting with a sentence for which we want to find a dependency graph.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Sentence: Set of nodes (words)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Assume: All possible nodes are connected with each other.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5122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Gx is a graph with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sentence words and the dummy root symbol as vertices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directed edge between every pair of distinct words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directed edge from the root symbol to every word.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75" y="3881800"/>
            <a:ext cx="23980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525" y="3425525"/>
            <a:ext cx="3038475" cy="1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37" name="Google Shape;437;p67"/>
          <p:cNvSpPr txBox="1"/>
          <p:nvPr/>
        </p:nvSpPr>
        <p:spPr>
          <a:xfrm>
            <a:off x="791550" y="2068550"/>
            <a:ext cx="75645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vertex in the graph greedily selects the incoming edge with the highest weight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a tree results, it must be a maximum spanning tree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not, there must be a cycle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Identify the cycle and contract it into a single vertex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Recalculate edge weights going into and out of the cycle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43" name="Google Shape;443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1: We build the directed graph with the given edge weights.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250" y="2571750"/>
            <a:ext cx="4864351" cy="23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75" y="3492750"/>
            <a:ext cx="23980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51" name="Google Shape;451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2: Find the highest scoring incoming edge for each word.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this is a tree, we have found our MST.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375" y="2986925"/>
            <a:ext cx="3018325" cy="10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58" name="Google Shape;458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Step 3: Contract the cycle into a single node and recalculate the edge weights.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Outgoing edges: Max of the outgoing arcs over all vertices in the cycle.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Incoming Edges: Equal to the best spanning tree that includes head of the incoming arc and all the nodes in the cycle.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64" name="Google Shape;464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Outgoing edge : Node to Mary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John ⇒ Mary =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Saw </a:t>
            </a:r>
            <a:r>
              <a:rPr b="1" lang="en"/>
              <a:t>⇒</a:t>
            </a:r>
            <a:r>
              <a:rPr b="1" lang="en" sz="1100"/>
              <a:t> Mary = 30</a:t>
            </a:r>
            <a:endParaRPr b="1"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Incoming edge: Root to Node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Root ⇒John ⇒ Saw = 9+20 = 29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Root⇒ Saw⇒John= 10+30 = 40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Incoming </a:t>
            </a:r>
            <a:r>
              <a:rPr lang="en"/>
              <a:t> edge: Mary to Node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Mary ⇒ John ⇒ Saw = 11+20 = 31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Mary ⇒ Saw ⇒ John = 0+30 = 30</a:t>
            </a:r>
            <a:endParaRPr/>
          </a:p>
        </p:txBody>
      </p:sp>
      <p:pic>
        <p:nvPicPr>
          <p:cNvPr id="465" name="Google Shape;46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875" y="2316350"/>
            <a:ext cx="3810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Categories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Popularly called “parts of speech”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Noun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Adjective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Verb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Adverb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Pronoun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Determiner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Adposition</a:t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71" name="Google Shape;471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Now we apply the Chu-Liu_Edmond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again, on the contracted graph: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Select the incoming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with the maximum weight.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have a maximum spanning tree! (YAY!)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00" y="3047225"/>
            <a:ext cx="3657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Chu-Liu-Edmond’s Algorithm</a:t>
            </a:r>
            <a:endParaRPr/>
          </a:p>
        </p:txBody>
      </p:sp>
      <p:sp>
        <p:nvSpPr>
          <p:cNvPr id="478" name="Google Shape;478;p73"/>
          <p:cNvSpPr txBox="1"/>
          <p:nvPr>
            <p:ph idx="1" type="body"/>
          </p:nvPr>
        </p:nvSpPr>
        <p:spPr>
          <a:xfrm>
            <a:off x="729450" y="2001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reconstruction: we go back one step recursive call and see how we constructed the connections to get back the original graph.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Outgoing edge: Saw ⇒ Mary =30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Incoming edge: Root ⇒ Saw ⇒ John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Root ⇒ Saw = 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Saw ⇒ John = 30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Thus we reconstruct the tree =&gt; Maximum Spanning Tree =&gt; Dependency Graph.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50" y="3084900"/>
            <a:ext cx="320507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 Learning Algorithm</a:t>
            </a:r>
            <a:endParaRPr/>
          </a:p>
        </p:txBody>
      </p:sp>
      <p:sp>
        <p:nvSpPr>
          <p:cNvPr id="485" name="Google Shape;485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are associated with “feature vectors” and “weights”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 Learning Algorithm</a:t>
            </a:r>
            <a:endParaRPr/>
          </a:p>
        </p:txBody>
      </p:sp>
      <p:sp>
        <p:nvSpPr>
          <p:cNvPr id="491" name="Google Shape;491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are associated with “feature vectors” and “weights”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Feature Vectors are based on the nodes being connected and the label associated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 Learning Algorithm</a:t>
            </a:r>
            <a:endParaRPr/>
          </a:p>
        </p:txBody>
      </p:sp>
      <p:sp>
        <p:nvSpPr>
          <p:cNvPr id="497" name="Google Shape;497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are associated with “feature vectors” and “weights”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Feature Vectors are based on the nodes being connected and the label associated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Weights need to be learned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 Learning Algorithm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are associated with “feature vectors” and “weights”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Feature Vectors are based on the nodes being connected and the label associated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Weights need to be learned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weights will help find the best spanning tree?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MIRA: The Online Learning Algorithm</a:t>
            </a:r>
            <a:endParaRPr/>
          </a:p>
        </p:txBody>
      </p:sp>
      <p:sp>
        <p:nvSpPr>
          <p:cNvPr id="509" name="Google Shape;509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 (x,y) where x = sentence and y= correct dependency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Dt(x) are the possible dependency tree space associated with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Parameters updated for each training sample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Choose an update size that fixes the current mistake but also doesn’t </a:t>
            </a:r>
            <a:r>
              <a:rPr lang="en"/>
              <a:t>significantly</a:t>
            </a:r>
            <a:r>
              <a:rPr lang="en"/>
              <a:t> change the 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modelled as an optimization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 label should have a higher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Loss: number of words with incorrect parents relative to the correct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510" name="Google Shape;510;p78"/>
          <p:cNvPicPr preferRelativeResize="0"/>
          <p:nvPr/>
        </p:nvPicPr>
        <p:blipFill rotWithShape="1">
          <a:blip r:embed="rId3">
            <a:alphaModFix/>
          </a:blip>
          <a:srcRect b="77950" l="52659" r="28562" t="17567"/>
          <a:stretch/>
        </p:blipFill>
        <p:spPr>
          <a:xfrm>
            <a:off x="2559150" y="4339975"/>
            <a:ext cx="3385925" cy="4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MIRA: Updated</a:t>
            </a:r>
            <a:endParaRPr/>
          </a:p>
        </p:txBody>
      </p:sp>
      <p:sp>
        <p:nvSpPr>
          <p:cNvPr id="516" name="Google Shape;51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Computationally intensive (Exponential blow up)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Single Best MIRA: </a:t>
            </a:r>
            <a:r>
              <a:rPr lang="en"/>
              <a:t>Relaxed Constraint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Can be extended to k-best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Factored MIRA: </a:t>
            </a:r>
            <a:r>
              <a:rPr lang="en"/>
              <a:t>Removal of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Seperation with Margin of size 1 between weights of correct incoming edge and all other incoming 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Correct and all incorrect spanning tree seperated by a score as large as atleast the number of incoming edges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Czeck POS Tagging with Czeck Dependency Bank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More flexible word order,  lots of non projective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Additional Optional tags: Gender, Case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8" name="Google Shape;528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Language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incorporate the rules?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Grammar</a:t>
            </a:r>
            <a:endParaRPr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4" name="Google Shape;534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 with non-projective dependency perform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0" name="Google Shape;540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 with non-projective dependency perform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Complexities: Chiu Lu (O(n^2)) and Eisner (O(n^3))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6" name="Google Shape;54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 with non-projective dependency perform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Complexities: Chiu Lu (O(n^2)) and Eisner (O(n^3))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Chiu Lu might seem like an overkill: MIRA simplifies it significantly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2" name="Google Shape;552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 with non-projective dependency perform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Complexities: Chiu Lu (O(n^2)) and Eisner (O(n^3))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Chiu Lu might seem like an overkill: MIRA simplifies it significantly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Chiu Lu performs worse on datasets with only projective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8" name="Google Shape;55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Accuracy: Words that correctly identified their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Completeness: Number of sentences in which the resulting tree was completely 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 with non-projective dependency perform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Complexities: Chiu Lu (O(n^2)) and Eisner (O(n^3))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Chiu Lu might seem like an overkill: MIRA simplifies it significantly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Chiu Lu performs worse on datasets with only projective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Factored MIRA &gt;&gt;&gt; Single Best MIRA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64" name="Google Shape;564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of dependency trees and maximum spanning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Parsing: Eisner’s or Chiu Lu, Learning: MIRA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previous models, Non projective is the simpler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phrase structure rules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 ⇒ NP VP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