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3" r:id="rId6"/>
    <p:sldId id="260" r:id="rId7"/>
    <p:sldId id="259" r:id="rId8"/>
    <p:sldId id="261" r:id="rId9"/>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F0583-06AF-683F-EA2C-0D3B907126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Y"/>
          </a:p>
        </p:txBody>
      </p:sp>
      <p:sp>
        <p:nvSpPr>
          <p:cNvPr id="3" name="Subtítulo 2">
            <a:extLst>
              <a:ext uri="{FF2B5EF4-FFF2-40B4-BE49-F238E27FC236}">
                <a16:creationId xmlns:a16="http://schemas.microsoft.com/office/drawing/2014/main" id="{592D74A3-2A8C-FB8A-3FC1-226AABF75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Y"/>
          </a:p>
        </p:txBody>
      </p:sp>
      <p:sp>
        <p:nvSpPr>
          <p:cNvPr id="4" name="Marcador de fecha 3">
            <a:extLst>
              <a:ext uri="{FF2B5EF4-FFF2-40B4-BE49-F238E27FC236}">
                <a16:creationId xmlns:a16="http://schemas.microsoft.com/office/drawing/2014/main" id="{F1961E8B-65A4-A359-C05B-00F7C5DF9F0B}"/>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8BAD5929-7EF0-B4D9-032D-28E09E1BD569}"/>
              </a:ext>
            </a:extLst>
          </p:cNvPr>
          <p:cNvSpPr>
            <a:spLocks noGrp="1"/>
          </p:cNvSpPr>
          <p:nvPr>
            <p:ph type="ftr" sz="quarter" idx="11"/>
          </p:nvPr>
        </p:nvSpPr>
        <p:spPr/>
        <p:txBody>
          <a:bodyPr/>
          <a:lstStyle/>
          <a:p>
            <a:endParaRPr lang="es-UY" dirty="0"/>
          </a:p>
        </p:txBody>
      </p:sp>
      <p:sp>
        <p:nvSpPr>
          <p:cNvPr id="6" name="Marcador de número de diapositiva 5">
            <a:extLst>
              <a:ext uri="{FF2B5EF4-FFF2-40B4-BE49-F238E27FC236}">
                <a16:creationId xmlns:a16="http://schemas.microsoft.com/office/drawing/2014/main" id="{CB525C35-3A18-8A06-18F0-E723006B56D1}"/>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52218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0B620-6573-3609-1723-E3D52F72B6E7}"/>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ED0B8710-6226-1023-F5F8-6917634496B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B098DDFF-6B8C-1363-E0CE-829E624D86D2}"/>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C82E54E6-3472-9E5D-FA22-AF522E2575AE}"/>
              </a:ext>
            </a:extLst>
          </p:cNvPr>
          <p:cNvSpPr>
            <a:spLocks noGrp="1"/>
          </p:cNvSpPr>
          <p:nvPr>
            <p:ph type="ftr" sz="quarter" idx="11"/>
          </p:nvPr>
        </p:nvSpPr>
        <p:spPr/>
        <p:txBody>
          <a:bodyPr/>
          <a:lstStyle/>
          <a:p>
            <a:endParaRPr lang="es-UY" dirty="0"/>
          </a:p>
        </p:txBody>
      </p:sp>
      <p:sp>
        <p:nvSpPr>
          <p:cNvPr id="6" name="Marcador de número de diapositiva 5">
            <a:extLst>
              <a:ext uri="{FF2B5EF4-FFF2-40B4-BE49-F238E27FC236}">
                <a16:creationId xmlns:a16="http://schemas.microsoft.com/office/drawing/2014/main" id="{FD548E66-6966-403A-666F-01AF934F095C}"/>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155274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FC8F74A-F837-0439-64C7-F90691BCC4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EF2DAB9A-5EA4-7D22-97D9-24FCEAD070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A300A480-8DE4-27A3-204C-3F69FEECC87A}"/>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AE4535F7-376B-E3E3-DA34-30CA5FA4BAC5}"/>
              </a:ext>
            </a:extLst>
          </p:cNvPr>
          <p:cNvSpPr>
            <a:spLocks noGrp="1"/>
          </p:cNvSpPr>
          <p:nvPr>
            <p:ph type="ftr" sz="quarter" idx="11"/>
          </p:nvPr>
        </p:nvSpPr>
        <p:spPr/>
        <p:txBody>
          <a:bodyPr/>
          <a:lstStyle/>
          <a:p>
            <a:endParaRPr lang="es-UY" dirty="0"/>
          </a:p>
        </p:txBody>
      </p:sp>
      <p:sp>
        <p:nvSpPr>
          <p:cNvPr id="6" name="Marcador de número de diapositiva 5">
            <a:extLst>
              <a:ext uri="{FF2B5EF4-FFF2-40B4-BE49-F238E27FC236}">
                <a16:creationId xmlns:a16="http://schemas.microsoft.com/office/drawing/2014/main" id="{F4E04D87-4736-2D0A-0832-4BB1ADF6707F}"/>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212583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92BC8-3985-6CA9-2040-5B6334C257C6}"/>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AA188374-3438-C233-748B-5C615B12D93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8C4F31BD-1B0F-DA32-EE8A-DE811C43C28A}"/>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77E6E9E7-AC82-85B2-2482-C9E33C01668B}"/>
              </a:ext>
            </a:extLst>
          </p:cNvPr>
          <p:cNvSpPr>
            <a:spLocks noGrp="1"/>
          </p:cNvSpPr>
          <p:nvPr>
            <p:ph type="ftr" sz="quarter" idx="11"/>
          </p:nvPr>
        </p:nvSpPr>
        <p:spPr/>
        <p:txBody>
          <a:bodyPr/>
          <a:lstStyle/>
          <a:p>
            <a:endParaRPr lang="es-UY" dirty="0"/>
          </a:p>
        </p:txBody>
      </p:sp>
      <p:sp>
        <p:nvSpPr>
          <p:cNvPr id="6" name="Marcador de número de diapositiva 5">
            <a:extLst>
              <a:ext uri="{FF2B5EF4-FFF2-40B4-BE49-F238E27FC236}">
                <a16:creationId xmlns:a16="http://schemas.microsoft.com/office/drawing/2014/main" id="{E87C0EF6-B77E-6604-6FE2-41505E3C52AA}"/>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184664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725E4-2515-9B7C-1FC6-5AD4ABC6577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3200A708-F984-5568-DFE5-C0751A5CA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A0D2913-75BE-A919-7B7A-FC15B3A38FE2}"/>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F9966FFD-CDF9-188E-63C6-E663539ED16F}"/>
              </a:ext>
            </a:extLst>
          </p:cNvPr>
          <p:cNvSpPr>
            <a:spLocks noGrp="1"/>
          </p:cNvSpPr>
          <p:nvPr>
            <p:ph type="ftr" sz="quarter" idx="11"/>
          </p:nvPr>
        </p:nvSpPr>
        <p:spPr/>
        <p:txBody>
          <a:bodyPr/>
          <a:lstStyle/>
          <a:p>
            <a:endParaRPr lang="es-UY" dirty="0"/>
          </a:p>
        </p:txBody>
      </p:sp>
      <p:sp>
        <p:nvSpPr>
          <p:cNvPr id="6" name="Marcador de número de diapositiva 5">
            <a:extLst>
              <a:ext uri="{FF2B5EF4-FFF2-40B4-BE49-F238E27FC236}">
                <a16:creationId xmlns:a16="http://schemas.microsoft.com/office/drawing/2014/main" id="{325F8B12-F10D-7AF7-E08A-0B0DAA904332}"/>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359396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CCE85-C5EF-A166-1870-6B30F309E8E9}"/>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24D75022-52EC-8C3E-25EF-AED4C8FB514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contenido 3">
            <a:extLst>
              <a:ext uri="{FF2B5EF4-FFF2-40B4-BE49-F238E27FC236}">
                <a16:creationId xmlns:a16="http://schemas.microsoft.com/office/drawing/2014/main" id="{E771336B-A298-1F8C-F579-45C85DBFC4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fecha 4">
            <a:extLst>
              <a:ext uri="{FF2B5EF4-FFF2-40B4-BE49-F238E27FC236}">
                <a16:creationId xmlns:a16="http://schemas.microsoft.com/office/drawing/2014/main" id="{CC69D794-3328-D1B4-58F7-8D0A3211D9A2}"/>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6" name="Marcador de pie de página 5">
            <a:extLst>
              <a:ext uri="{FF2B5EF4-FFF2-40B4-BE49-F238E27FC236}">
                <a16:creationId xmlns:a16="http://schemas.microsoft.com/office/drawing/2014/main" id="{8BBDDE52-A156-933D-9DD4-151AAD854061}"/>
              </a:ext>
            </a:extLst>
          </p:cNvPr>
          <p:cNvSpPr>
            <a:spLocks noGrp="1"/>
          </p:cNvSpPr>
          <p:nvPr>
            <p:ph type="ftr" sz="quarter" idx="11"/>
          </p:nvPr>
        </p:nvSpPr>
        <p:spPr/>
        <p:txBody>
          <a:bodyPr/>
          <a:lstStyle/>
          <a:p>
            <a:endParaRPr lang="es-UY" dirty="0"/>
          </a:p>
        </p:txBody>
      </p:sp>
      <p:sp>
        <p:nvSpPr>
          <p:cNvPr id="7" name="Marcador de número de diapositiva 6">
            <a:extLst>
              <a:ext uri="{FF2B5EF4-FFF2-40B4-BE49-F238E27FC236}">
                <a16:creationId xmlns:a16="http://schemas.microsoft.com/office/drawing/2014/main" id="{85EFD8B4-38D9-E05E-8917-3D255CBEF521}"/>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184629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F6455-C930-6072-E045-5E88DC14295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68012F97-2F6A-8983-6125-1427D1AB59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5B411B-29D0-B49A-41F3-EA40FFD4E9D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texto 4">
            <a:extLst>
              <a:ext uri="{FF2B5EF4-FFF2-40B4-BE49-F238E27FC236}">
                <a16:creationId xmlns:a16="http://schemas.microsoft.com/office/drawing/2014/main" id="{2B51E2F8-22C8-5EF4-4D7F-15125344D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2D9D875-0D79-D948-859A-B6600E68D1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Marcador de fecha 6">
            <a:extLst>
              <a:ext uri="{FF2B5EF4-FFF2-40B4-BE49-F238E27FC236}">
                <a16:creationId xmlns:a16="http://schemas.microsoft.com/office/drawing/2014/main" id="{1CDE2A13-B82B-8AFD-DA16-466C9E08AA32}"/>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8" name="Marcador de pie de página 7">
            <a:extLst>
              <a:ext uri="{FF2B5EF4-FFF2-40B4-BE49-F238E27FC236}">
                <a16:creationId xmlns:a16="http://schemas.microsoft.com/office/drawing/2014/main" id="{0A2C8765-273F-424C-67AD-5B5435C9B487}"/>
              </a:ext>
            </a:extLst>
          </p:cNvPr>
          <p:cNvSpPr>
            <a:spLocks noGrp="1"/>
          </p:cNvSpPr>
          <p:nvPr>
            <p:ph type="ftr" sz="quarter" idx="11"/>
          </p:nvPr>
        </p:nvSpPr>
        <p:spPr/>
        <p:txBody>
          <a:bodyPr/>
          <a:lstStyle/>
          <a:p>
            <a:endParaRPr lang="es-UY" dirty="0"/>
          </a:p>
        </p:txBody>
      </p:sp>
      <p:sp>
        <p:nvSpPr>
          <p:cNvPr id="9" name="Marcador de número de diapositiva 8">
            <a:extLst>
              <a:ext uri="{FF2B5EF4-FFF2-40B4-BE49-F238E27FC236}">
                <a16:creationId xmlns:a16="http://schemas.microsoft.com/office/drawing/2014/main" id="{65AFCE3E-7AE5-6CD0-0346-AD4AEA1EAC57}"/>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990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3F88A-C765-0E3D-F3DF-7A5836BADADA}"/>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fecha 2">
            <a:extLst>
              <a:ext uri="{FF2B5EF4-FFF2-40B4-BE49-F238E27FC236}">
                <a16:creationId xmlns:a16="http://schemas.microsoft.com/office/drawing/2014/main" id="{64934A58-A6A4-8152-782E-A83A576C553A}"/>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4" name="Marcador de pie de página 3">
            <a:extLst>
              <a:ext uri="{FF2B5EF4-FFF2-40B4-BE49-F238E27FC236}">
                <a16:creationId xmlns:a16="http://schemas.microsoft.com/office/drawing/2014/main" id="{159F588E-3F10-53DB-1E7D-E7B114865370}"/>
              </a:ext>
            </a:extLst>
          </p:cNvPr>
          <p:cNvSpPr>
            <a:spLocks noGrp="1"/>
          </p:cNvSpPr>
          <p:nvPr>
            <p:ph type="ftr" sz="quarter" idx="11"/>
          </p:nvPr>
        </p:nvSpPr>
        <p:spPr/>
        <p:txBody>
          <a:bodyPr/>
          <a:lstStyle/>
          <a:p>
            <a:endParaRPr lang="es-UY" dirty="0"/>
          </a:p>
        </p:txBody>
      </p:sp>
      <p:sp>
        <p:nvSpPr>
          <p:cNvPr id="5" name="Marcador de número de diapositiva 4">
            <a:extLst>
              <a:ext uri="{FF2B5EF4-FFF2-40B4-BE49-F238E27FC236}">
                <a16:creationId xmlns:a16="http://schemas.microsoft.com/office/drawing/2014/main" id="{A687108C-2BB2-4CC1-04E7-560CEE559204}"/>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271403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FA61A6-F82E-045D-4AE0-7F37A078B4AC}"/>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3" name="Marcador de pie de página 2">
            <a:extLst>
              <a:ext uri="{FF2B5EF4-FFF2-40B4-BE49-F238E27FC236}">
                <a16:creationId xmlns:a16="http://schemas.microsoft.com/office/drawing/2014/main" id="{5B43F937-407F-9C96-A52E-F308EC92A35C}"/>
              </a:ext>
            </a:extLst>
          </p:cNvPr>
          <p:cNvSpPr>
            <a:spLocks noGrp="1"/>
          </p:cNvSpPr>
          <p:nvPr>
            <p:ph type="ftr" sz="quarter" idx="11"/>
          </p:nvPr>
        </p:nvSpPr>
        <p:spPr/>
        <p:txBody>
          <a:bodyPr/>
          <a:lstStyle/>
          <a:p>
            <a:endParaRPr lang="es-UY" dirty="0"/>
          </a:p>
        </p:txBody>
      </p:sp>
      <p:sp>
        <p:nvSpPr>
          <p:cNvPr id="4" name="Marcador de número de diapositiva 3">
            <a:extLst>
              <a:ext uri="{FF2B5EF4-FFF2-40B4-BE49-F238E27FC236}">
                <a16:creationId xmlns:a16="http://schemas.microsoft.com/office/drawing/2014/main" id="{D7B175F0-B195-B109-8CA9-C6FC36A805EC}"/>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28062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3D65B-ECD3-7FC2-8C63-77EFE80BC5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6A8DC881-A347-8DF3-A9EB-B273F9464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texto 3">
            <a:extLst>
              <a:ext uri="{FF2B5EF4-FFF2-40B4-BE49-F238E27FC236}">
                <a16:creationId xmlns:a16="http://schemas.microsoft.com/office/drawing/2014/main" id="{94A22169-9EED-2EC4-46E8-E047CD230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79BC55-4DDE-2978-EFBE-41D5C3E5672E}"/>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6" name="Marcador de pie de página 5">
            <a:extLst>
              <a:ext uri="{FF2B5EF4-FFF2-40B4-BE49-F238E27FC236}">
                <a16:creationId xmlns:a16="http://schemas.microsoft.com/office/drawing/2014/main" id="{76783117-44F3-C602-D411-E2A849A826BC}"/>
              </a:ext>
            </a:extLst>
          </p:cNvPr>
          <p:cNvSpPr>
            <a:spLocks noGrp="1"/>
          </p:cNvSpPr>
          <p:nvPr>
            <p:ph type="ftr" sz="quarter" idx="11"/>
          </p:nvPr>
        </p:nvSpPr>
        <p:spPr/>
        <p:txBody>
          <a:bodyPr/>
          <a:lstStyle/>
          <a:p>
            <a:endParaRPr lang="es-UY" dirty="0"/>
          </a:p>
        </p:txBody>
      </p:sp>
      <p:sp>
        <p:nvSpPr>
          <p:cNvPr id="7" name="Marcador de número de diapositiva 6">
            <a:extLst>
              <a:ext uri="{FF2B5EF4-FFF2-40B4-BE49-F238E27FC236}">
                <a16:creationId xmlns:a16="http://schemas.microsoft.com/office/drawing/2014/main" id="{1733784B-9C9D-8CD6-4FB5-9CE305211124}"/>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6284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4C6A2-543F-138E-6DA5-FF5AF41C57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posición de imagen 2">
            <a:extLst>
              <a:ext uri="{FF2B5EF4-FFF2-40B4-BE49-F238E27FC236}">
                <a16:creationId xmlns:a16="http://schemas.microsoft.com/office/drawing/2014/main" id="{2B33CBA3-F586-2346-A459-4E83A19EE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dirty="0"/>
          </a:p>
        </p:txBody>
      </p:sp>
      <p:sp>
        <p:nvSpPr>
          <p:cNvPr id="4" name="Marcador de texto 3">
            <a:extLst>
              <a:ext uri="{FF2B5EF4-FFF2-40B4-BE49-F238E27FC236}">
                <a16:creationId xmlns:a16="http://schemas.microsoft.com/office/drawing/2014/main" id="{DAD91CBE-6055-B5C6-E730-33368FFCA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94E77E-7396-ECD4-2721-A6A49E6C37AA}"/>
              </a:ext>
            </a:extLst>
          </p:cNvPr>
          <p:cNvSpPr>
            <a:spLocks noGrp="1"/>
          </p:cNvSpPr>
          <p:nvPr>
            <p:ph type="dt" sz="half" idx="10"/>
          </p:nvPr>
        </p:nvSpPr>
        <p:spPr/>
        <p:txBody>
          <a:bodyPr/>
          <a:lstStyle/>
          <a:p>
            <a:fld id="{57DD6B0B-4C50-40A6-9113-EB3F0A90237C}" type="datetimeFigureOut">
              <a:rPr lang="es-UY" smtClean="0"/>
              <a:t>22/10/2023</a:t>
            </a:fld>
            <a:endParaRPr lang="es-UY" dirty="0"/>
          </a:p>
        </p:txBody>
      </p:sp>
      <p:sp>
        <p:nvSpPr>
          <p:cNvPr id="6" name="Marcador de pie de página 5">
            <a:extLst>
              <a:ext uri="{FF2B5EF4-FFF2-40B4-BE49-F238E27FC236}">
                <a16:creationId xmlns:a16="http://schemas.microsoft.com/office/drawing/2014/main" id="{80CBFA6B-2DF7-37CE-6E0D-3AECA330C3CC}"/>
              </a:ext>
            </a:extLst>
          </p:cNvPr>
          <p:cNvSpPr>
            <a:spLocks noGrp="1"/>
          </p:cNvSpPr>
          <p:nvPr>
            <p:ph type="ftr" sz="quarter" idx="11"/>
          </p:nvPr>
        </p:nvSpPr>
        <p:spPr/>
        <p:txBody>
          <a:bodyPr/>
          <a:lstStyle/>
          <a:p>
            <a:endParaRPr lang="es-UY" dirty="0"/>
          </a:p>
        </p:txBody>
      </p:sp>
      <p:sp>
        <p:nvSpPr>
          <p:cNvPr id="7" name="Marcador de número de diapositiva 6">
            <a:extLst>
              <a:ext uri="{FF2B5EF4-FFF2-40B4-BE49-F238E27FC236}">
                <a16:creationId xmlns:a16="http://schemas.microsoft.com/office/drawing/2014/main" id="{B5598A26-758F-1665-27C3-A917AB00A151}"/>
              </a:ext>
            </a:extLst>
          </p:cNvPr>
          <p:cNvSpPr>
            <a:spLocks noGrp="1"/>
          </p:cNvSpPr>
          <p:nvPr>
            <p:ph type="sldNum" sz="quarter" idx="12"/>
          </p:nvPr>
        </p:nvSpPr>
        <p:spPr/>
        <p:txBody>
          <a:bodyPr/>
          <a:lstStyle/>
          <a:p>
            <a:fld id="{1B632C0A-E1F4-44A1-A385-845CAEAB25AE}" type="slidenum">
              <a:rPr lang="es-UY" smtClean="0"/>
              <a:t>‹Nº›</a:t>
            </a:fld>
            <a:endParaRPr lang="es-UY" dirty="0"/>
          </a:p>
        </p:txBody>
      </p:sp>
    </p:spTree>
    <p:extLst>
      <p:ext uri="{BB962C8B-B14F-4D97-AF65-F5344CB8AC3E}">
        <p14:creationId xmlns:p14="http://schemas.microsoft.com/office/powerpoint/2010/main" val="152205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29A635-17BF-4519-1829-1AF465E3D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09D5E62C-E261-6976-D023-943653ABF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AA888BA9-2D21-C2EE-4737-E7BC4ACA6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D6B0B-4C50-40A6-9113-EB3F0A90237C}" type="datetimeFigureOut">
              <a:rPr lang="es-UY" smtClean="0"/>
              <a:t>22/10/2023</a:t>
            </a:fld>
            <a:endParaRPr lang="es-UY" dirty="0"/>
          </a:p>
        </p:txBody>
      </p:sp>
      <p:sp>
        <p:nvSpPr>
          <p:cNvPr id="5" name="Marcador de pie de página 4">
            <a:extLst>
              <a:ext uri="{FF2B5EF4-FFF2-40B4-BE49-F238E27FC236}">
                <a16:creationId xmlns:a16="http://schemas.microsoft.com/office/drawing/2014/main" id="{6ABBEE00-A9B7-8371-AC98-FFFE88190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dirty="0"/>
          </a:p>
        </p:txBody>
      </p:sp>
      <p:sp>
        <p:nvSpPr>
          <p:cNvPr id="6" name="Marcador de número de diapositiva 5">
            <a:extLst>
              <a:ext uri="{FF2B5EF4-FFF2-40B4-BE49-F238E27FC236}">
                <a16:creationId xmlns:a16="http://schemas.microsoft.com/office/drawing/2014/main" id="{76239C98-7266-98FD-0690-0CCDDD6ED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32C0A-E1F4-44A1-A385-845CAEAB25AE}" type="slidenum">
              <a:rPr lang="es-UY" smtClean="0"/>
              <a:t>‹Nº›</a:t>
            </a:fld>
            <a:endParaRPr lang="es-UY" dirty="0"/>
          </a:p>
        </p:txBody>
      </p:sp>
    </p:spTree>
    <p:extLst>
      <p:ext uri="{BB962C8B-B14F-4D97-AF65-F5344CB8AC3E}">
        <p14:creationId xmlns:p14="http://schemas.microsoft.com/office/powerpoint/2010/main" val="378488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https://www5.ine.gub.uy/documents/Estad%C3%ADsticasecon%C3%B3micas/SERIES%20Y%20OTROS/IPC/Base%20Octubre%202022=100/IPC%20general_Total%20Pais_Montevideo_Interior_base%202022.xlsx" TargetMode="External"/><Relationship Id="rId7" Type="http://schemas.openxmlformats.org/officeDocument/2006/relationships/image" Target="../media/image14.png"/><Relationship Id="rId2" Type="http://schemas.openxmlformats.org/officeDocument/2006/relationships/hyperlink" Target="https://catalogodatos.gub.uy/organization/defensa-del-consumidor" TargetMode="External"/><Relationship Id="rId1" Type="http://schemas.openxmlformats.org/officeDocument/2006/relationships/slideLayout" Target="../slideLayouts/slideLayout1.xml"/><Relationship Id="rId6" Type="http://schemas.openxmlformats.org/officeDocument/2006/relationships/hyperlink" Target="https://fred.stlouisfed.org/" TargetMode="External"/><Relationship Id="rId5" Type="http://schemas.openxmlformats.org/officeDocument/2006/relationships/hyperlink" Target="https://www.ancap.com.uy/9021/1/petroleo-crudo.html" TargetMode="External"/><Relationship Id="rId4" Type="http://schemas.openxmlformats.org/officeDocument/2006/relationships/hyperlink" Target="https://www4.ine.gub.uy/Anda5/index.php/catalog/73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2DB2249-9BA3-61A6-8FA1-D552B8357FF5}"/>
              </a:ext>
            </a:extLst>
          </p:cNvPr>
          <p:cNvSpPr/>
          <p:nvPr/>
        </p:nvSpPr>
        <p:spPr>
          <a:xfrm>
            <a:off x="0" y="0"/>
            <a:ext cx="200028" cy="6858000"/>
          </a:xfrm>
          <a:prstGeom prst="rect">
            <a:avLst/>
          </a:prstGeom>
          <a:solidFill>
            <a:schemeClr val="tx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dirty="0">
              <a:solidFill>
                <a:schemeClr val="tx1"/>
              </a:solidFill>
              <a:highlight>
                <a:srgbClr val="000000"/>
              </a:highlight>
            </a:endParaRPr>
          </a:p>
        </p:txBody>
      </p:sp>
      <p:sp>
        <p:nvSpPr>
          <p:cNvPr id="3" name="Rectángulo 2">
            <a:extLst>
              <a:ext uri="{FF2B5EF4-FFF2-40B4-BE49-F238E27FC236}">
                <a16:creationId xmlns:a16="http://schemas.microsoft.com/office/drawing/2014/main" id="{BC32B351-9A59-43D6-FF7C-9252E0D530E7}"/>
              </a:ext>
            </a:extLst>
          </p:cNvPr>
          <p:cNvSpPr/>
          <p:nvPr/>
        </p:nvSpPr>
        <p:spPr>
          <a:xfrm rot="5400000">
            <a:off x="6017592" y="-6033156"/>
            <a:ext cx="156816" cy="12192000"/>
          </a:xfrm>
          <a:prstGeom prst="rect">
            <a:avLst/>
          </a:prstGeom>
          <a:solidFill>
            <a:schemeClr val="tx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pic>
        <p:nvPicPr>
          <p:cNvPr id="5" name="Imagen 4">
            <a:extLst>
              <a:ext uri="{FF2B5EF4-FFF2-40B4-BE49-F238E27FC236}">
                <a16:creationId xmlns:a16="http://schemas.microsoft.com/office/drawing/2014/main" id="{41990C9F-9F41-74C0-9B09-7FC93C987EFD}"/>
              </a:ext>
            </a:extLst>
          </p:cNvPr>
          <p:cNvPicPr>
            <a:picLocks noChangeAspect="1"/>
          </p:cNvPicPr>
          <p:nvPr/>
        </p:nvPicPr>
        <p:blipFill>
          <a:blip r:embed="rId2"/>
          <a:stretch>
            <a:fillRect/>
          </a:stretch>
        </p:blipFill>
        <p:spPr>
          <a:xfrm>
            <a:off x="3303621" y="1674665"/>
            <a:ext cx="4763121" cy="1789962"/>
          </a:xfrm>
          <a:prstGeom prst="rect">
            <a:avLst/>
          </a:prstGeom>
        </p:spPr>
      </p:pic>
      <p:pic>
        <p:nvPicPr>
          <p:cNvPr id="9" name="Imagen 8">
            <a:extLst>
              <a:ext uri="{FF2B5EF4-FFF2-40B4-BE49-F238E27FC236}">
                <a16:creationId xmlns:a16="http://schemas.microsoft.com/office/drawing/2014/main" id="{2C2E7D4C-19CC-6382-EC8D-6B728273FAFF}"/>
              </a:ext>
            </a:extLst>
          </p:cNvPr>
          <p:cNvPicPr>
            <a:picLocks noChangeAspect="1"/>
          </p:cNvPicPr>
          <p:nvPr/>
        </p:nvPicPr>
        <p:blipFill>
          <a:blip r:embed="rId3"/>
          <a:stretch>
            <a:fillRect/>
          </a:stretch>
        </p:blipFill>
        <p:spPr>
          <a:xfrm>
            <a:off x="4176361" y="3704094"/>
            <a:ext cx="2760117" cy="1328945"/>
          </a:xfrm>
          <a:prstGeom prst="rect">
            <a:avLst/>
          </a:prstGeom>
        </p:spPr>
      </p:pic>
      <p:sp>
        <p:nvSpPr>
          <p:cNvPr id="10" name="Rectángulo 9">
            <a:extLst>
              <a:ext uri="{FF2B5EF4-FFF2-40B4-BE49-F238E27FC236}">
                <a16:creationId xmlns:a16="http://schemas.microsoft.com/office/drawing/2014/main" id="{F383C2AF-DEEF-F5FA-E3C0-0FB1AF1B9E4E}"/>
              </a:ext>
            </a:extLst>
          </p:cNvPr>
          <p:cNvSpPr/>
          <p:nvPr/>
        </p:nvSpPr>
        <p:spPr>
          <a:xfrm>
            <a:off x="7065804" y="5786464"/>
            <a:ext cx="4806445" cy="830997"/>
          </a:xfrm>
          <a:prstGeom prst="rect">
            <a:avLst/>
          </a:prstGeom>
          <a:noFill/>
        </p:spPr>
        <p:txBody>
          <a:bodyPr wrap="square" lIns="91440" tIns="45720" rIns="91440" bIns="45720">
            <a:spAutoFit/>
          </a:bodyPr>
          <a:lstStyle/>
          <a:p>
            <a:pPr algn="r"/>
            <a:r>
              <a:rPr lang="es-ES" sz="2400" b="0" cap="none" spc="0" dirty="0">
                <a:ln w="0"/>
                <a:solidFill>
                  <a:schemeClr val="tx1"/>
                </a:solidFill>
                <a:effectLst>
                  <a:outerShdw blurRad="38100" dist="19050" dir="2700000" algn="tl" rotWithShape="0">
                    <a:schemeClr val="dk1">
                      <a:alpha val="40000"/>
                    </a:schemeClr>
                  </a:outerShdw>
                </a:effectLst>
              </a:rPr>
              <a:t>Alumno: Hugo Sergio Lotito</a:t>
            </a:r>
            <a:br>
              <a:rPr lang="es-ES" sz="2400" b="0" cap="none" spc="0" dirty="0">
                <a:ln w="0"/>
                <a:solidFill>
                  <a:schemeClr val="tx1"/>
                </a:solidFill>
                <a:effectLst>
                  <a:outerShdw blurRad="38100" dist="19050" dir="2700000" algn="tl" rotWithShape="0">
                    <a:schemeClr val="dk1">
                      <a:alpha val="40000"/>
                    </a:schemeClr>
                  </a:outerShdw>
                </a:effectLst>
              </a:rPr>
            </a:br>
            <a:r>
              <a:rPr lang="es-ES" sz="2400" b="0" cap="none" spc="0" dirty="0">
                <a:ln w="0"/>
                <a:solidFill>
                  <a:schemeClr val="tx1"/>
                </a:solidFill>
                <a:effectLst>
                  <a:outerShdw blurRad="38100" dist="19050" dir="2700000" algn="tl" rotWithShape="0">
                    <a:schemeClr val="dk1">
                      <a:alpha val="40000"/>
                    </a:schemeClr>
                  </a:outerShdw>
                </a:effectLst>
              </a:rPr>
              <a:t>Octubre / 2023</a:t>
            </a:r>
          </a:p>
        </p:txBody>
      </p:sp>
    </p:spTree>
    <p:extLst>
      <p:ext uri="{BB962C8B-B14F-4D97-AF65-F5344CB8AC3E}">
        <p14:creationId xmlns:p14="http://schemas.microsoft.com/office/powerpoint/2010/main" val="118899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8C74E3F-4302-90AD-551B-6648DA92DABB}"/>
              </a:ext>
            </a:extLst>
          </p:cNvPr>
          <p:cNvSpPr/>
          <p:nvPr/>
        </p:nvSpPr>
        <p:spPr>
          <a:xfrm>
            <a:off x="2144944" y="2615334"/>
            <a:ext cx="4280452" cy="954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dirty="0"/>
              <a:t>Inflación (IPC) </a:t>
            </a:r>
          </a:p>
          <a:p>
            <a:pPr algn="ctr"/>
            <a:r>
              <a:rPr lang="es-UY" dirty="0"/>
              <a:t>(Instituto Nacional de Estadística)</a:t>
            </a:r>
          </a:p>
        </p:txBody>
      </p:sp>
      <p:sp>
        <p:nvSpPr>
          <p:cNvPr id="5" name="Rectángulo: esquinas redondeadas 4">
            <a:extLst>
              <a:ext uri="{FF2B5EF4-FFF2-40B4-BE49-F238E27FC236}">
                <a16:creationId xmlns:a16="http://schemas.microsoft.com/office/drawing/2014/main" id="{B7E9BCF3-0ED6-34E5-E1B9-F59F437030FC}"/>
              </a:ext>
            </a:extLst>
          </p:cNvPr>
          <p:cNvSpPr/>
          <p:nvPr/>
        </p:nvSpPr>
        <p:spPr>
          <a:xfrm>
            <a:off x="2144944" y="4268543"/>
            <a:ext cx="4280452" cy="95415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UY" dirty="0"/>
              <a:t>Precios Censados</a:t>
            </a:r>
          </a:p>
          <a:p>
            <a:pPr algn="ctr"/>
            <a:r>
              <a:rPr lang="es-UY" dirty="0"/>
              <a:t>(Unidad de Defensa del Consumidor)</a:t>
            </a:r>
            <a:br>
              <a:rPr lang="es-UY" dirty="0"/>
            </a:br>
            <a:r>
              <a:rPr lang="es-UY" sz="1100" dirty="0"/>
              <a:t>Precios diarios de 300 productos de 600 comercios, en 5 años más de 100 millones de registros</a:t>
            </a:r>
          </a:p>
        </p:txBody>
      </p:sp>
      <p:sp>
        <p:nvSpPr>
          <p:cNvPr id="6" name="Rectángulo 5">
            <a:extLst>
              <a:ext uri="{FF2B5EF4-FFF2-40B4-BE49-F238E27FC236}">
                <a16:creationId xmlns:a16="http://schemas.microsoft.com/office/drawing/2014/main" id="{FAB961A0-8C84-FCEC-11B8-E5B942CA8EAB}"/>
              </a:ext>
            </a:extLst>
          </p:cNvPr>
          <p:cNvSpPr/>
          <p:nvPr/>
        </p:nvSpPr>
        <p:spPr>
          <a:xfrm>
            <a:off x="4083201" y="3695890"/>
            <a:ext cx="761747" cy="461665"/>
          </a:xfrm>
          <a:prstGeom prst="rect">
            <a:avLst/>
          </a:prstGeom>
          <a:noFill/>
        </p:spPr>
        <p:txBody>
          <a:bodyPr wrap="none" lIns="91440" tIns="45720" rIns="91440" bIns="45720">
            <a:spAutoFit/>
          </a:bodyPr>
          <a:lstStyle/>
          <a:p>
            <a:pPr algn="ctr"/>
            <a:r>
              <a:rPr lang="es-ES" sz="2400" dirty="0">
                <a:ln w="0"/>
                <a:effectLst>
                  <a:outerShdw blurRad="38100" dist="19050" dir="2700000" algn="tl" rotWithShape="0">
                    <a:schemeClr val="dk1">
                      <a:alpha val="40000"/>
                    </a:schemeClr>
                  </a:outerShdw>
                </a:effectLst>
              </a:rPr>
              <a:t>¿ </a:t>
            </a:r>
            <a:r>
              <a:rPr lang="es-ES" sz="2400" b="0" cap="none" spc="0" dirty="0">
                <a:ln w="0"/>
                <a:solidFill>
                  <a:schemeClr val="tx1"/>
                </a:solidFill>
                <a:effectLst>
                  <a:outerShdw blurRad="38100" dist="19050" dir="2700000" algn="tl" rotWithShape="0">
                    <a:schemeClr val="dk1">
                      <a:alpha val="40000"/>
                    </a:schemeClr>
                  </a:outerShdw>
                </a:effectLst>
              </a:rPr>
              <a:t>= ?</a:t>
            </a:r>
          </a:p>
        </p:txBody>
      </p:sp>
      <p:sp>
        <p:nvSpPr>
          <p:cNvPr id="7" name="Abrir llave 6">
            <a:extLst>
              <a:ext uri="{FF2B5EF4-FFF2-40B4-BE49-F238E27FC236}">
                <a16:creationId xmlns:a16="http://schemas.microsoft.com/office/drawing/2014/main" id="{E4130C02-D9FA-6AE6-E933-B69BAE56D8B0}"/>
              </a:ext>
            </a:extLst>
          </p:cNvPr>
          <p:cNvSpPr/>
          <p:nvPr/>
        </p:nvSpPr>
        <p:spPr>
          <a:xfrm>
            <a:off x="1552044" y="2422535"/>
            <a:ext cx="477078" cy="2868265"/>
          </a:xfrm>
          <a:prstGeom prst="leftBrace">
            <a:avLst>
              <a:gd name="adj1" fmla="val 8333"/>
              <a:gd name="adj2" fmla="val 490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Y" dirty="0"/>
          </a:p>
        </p:txBody>
      </p:sp>
      <p:sp>
        <p:nvSpPr>
          <p:cNvPr id="8" name="CuadroTexto 7">
            <a:extLst>
              <a:ext uri="{FF2B5EF4-FFF2-40B4-BE49-F238E27FC236}">
                <a16:creationId xmlns:a16="http://schemas.microsoft.com/office/drawing/2014/main" id="{38F3CA22-528E-CBF7-59AF-A69EC2863C4A}"/>
              </a:ext>
            </a:extLst>
          </p:cNvPr>
          <p:cNvSpPr txBox="1"/>
          <p:nvPr/>
        </p:nvSpPr>
        <p:spPr>
          <a:xfrm>
            <a:off x="452601" y="3528555"/>
            <a:ext cx="1052927" cy="646331"/>
          </a:xfrm>
          <a:prstGeom prst="rect">
            <a:avLst/>
          </a:prstGeom>
          <a:noFill/>
        </p:spPr>
        <p:txBody>
          <a:bodyPr wrap="square" rtlCol="0">
            <a:spAutoFit/>
          </a:bodyPr>
          <a:lstStyle/>
          <a:p>
            <a:r>
              <a:rPr lang="es-UY" dirty="0"/>
              <a:t>Análisis principal</a:t>
            </a:r>
          </a:p>
        </p:txBody>
      </p:sp>
      <p:cxnSp>
        <p:nvCxnSpPr>
          <p:cNvPr id="9" name="Conector recto de flecha 8">
            <a:extLst>
              <a:ext uri="{FF2B5EF4-FFF2-40B4-BE49-F238E27FC236}">
                <a16:creationId xmlns:a16="http://schemas.microsoft.com/office/drawing/2014/main" id="{B8F44086-B063-E2F7-B7DF-8FAD67A7EA10}"/>
              </a:ext>
            </a:extLst>
          </p:cNvPr>
          <p:cNvCxnSpPr>
            <a:cxnSpLocks/>
          </p:cNvCxnSpPr>
          <p:nvPr/>
        </p:nvCxnSpPr>
        <p:spPr>
          <a:xfrm flipV="1">
            <a:off x="8479483" y="3851720"/>
            <a:ext cx="551975" cy="7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1966B47-F8F4-F124-1494-2507CFA8E3F0}"/>
              </a:ext>
            </a:extLst>
          </p:cNvPr>
          <p:cNvSpPr txBox="1"/>
          <p:nvPr/>
        </p:nvSpPr>
        <p:spPr>
          <a:xfrm>
            <a:off x="9397107" y="3066890"/>
            <a:ext cx="2794893" cy="1569660"/>
          </a:xfrm>
          <a:prstGeom prst="rect">
            <a:avLst/>
          </a:prstGeom>
          <a:noFill/>
        </p:spPr>
        <p:txBody>
          <a:bodyPr wrap="square" rtlCol="0">
            <a:spAutoFit/>
          </a:bodyPr>
          <a:lstStyle/>
          <a:p>
            <a:pPr marL="285750" indent="-285750">
              <a:buFontTx/>
              <a:buChar char="-"/>
            </a:pPr>
            <a:r>
              <a:rPr lang="es-UY" sz="1600" dirty="0"/>
              <a:t>Por Productos</a:t>
            </a:r>
          </a:p>
          <a:p>
            <a:pPr marL="285750" indent="-285750">
              <a:buFontTx/>
              <a:buChar char="-"/>
            </a:pPr>
            <a:r>
              <a:rPr lang="es-UY" sz="1600" dirty="0"/>
              <a:t>Por Grupo de Productos</a:t>
            </a:r>
          </a:p>
          <a:p>
            <a:pPr marL="285750" indent="-285750">
              <a:buFontTx/>
              <a:buChar char="-"/>
            </a:pPr>
            <a:r>
              <a:rPr lang="es-UY" sz="1600" dirty="0"/>
              <a:t>Por Comercio</a:t>
            </a:r>
          </a:p>
          <a:p>
            <a:pPr marL="285750" indent="-285750">
              <a:buFontTx/>
              <a:buChar char="-"/>
            </a:pPr>
            <a:r>
              <a:rPr lang="es-UY" sz="1600" dirty="0"/>
              <a:t>Por Cadena de Comercios</a:t>
            </a:r>
          </a:p>
          <a:p>
            <a:pPr marL="285750" indent="-285750">
              <a:buFontTx/>
              <a:buChar char="-"/>
            </a:pPr>
            <a:r>
              <a:rPr lang="es-UY" sz="1600" dirty="0"/>
              <a:t>Por Localidades</a:t>
            </a:r>
          </a:p>
          <a:p>
            <a:pPr marL="285750" indent="-285750">
              <a:buFontTx/>
              <a:buChar char="-"/>
            </a:pPr>
            <a:r>
              <a:rPr lang="es-UY" sz="1600" dirty="0"/>
              <a:t>Por Barrios</a:t>
            </a:r>
          </a:p>
        </p:txBody>
      </p:sp>
      <p:sp>
        <p:nvSpPr>
          <p:cNvPr id="11" name="Abrir llave 10">
            <a:extLst>
              <a:ext uri="{FF2B5EF4-FFF2-40B4-BE49-F238E27FC236}">
                <a16:creationId xmlns:a16="http://schemas.microsoft.com/office/drawing/2014/main" id="{239400CE-1159-C2D0-5624-612F7581E1E1}"/>
              </a:ext>
            </a:extLst>
          </p:cNvPr>
          <p:cNvSpPr/>
          <p:nvPr/>
        </p:nvSpPr>
        <p:spPr>
          <a:xfrm rot="10800000">
            <a:off x="6789865" y="2492589"/>
            <a:ext cx="477078" cy="2868265"/>
          </a:xfrm>
          <a:prstGeom prst="leftBrace">
            <a:avLst>
              <a:gd name="adj1" fmla="val 8333"/>
              <a:gd name="adj2" fmla="val 49076"/>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UY" dirty="0"/>
          </a:p>
        </p:txBody>
      </p:sp>
      <p:sp>
        <p:nvSpPr>
          <p:cNvPr id="12" name="CuadroTexto 11">
            <a:extLst>
              <a:ext uri="{FF2B5EF4-FFF2-40B4-BE49-F238E27FC236}">
                <a16:creationId xmlns:a16="http://schemas.microsoft.com/office/drawing/2014/main" id="{DCA37B48-1496-C8A0-5796-BACC8325EC37}"/>
              </a:ext>
            </a:extLst>
          </p:cNvPr>
          <p:cNvSpPr txBox="1"/>
          <p:nvPr/>
        </p:nvSpPr>
        <p:spPr>
          <a:xfrm>
            <a:off x="7351440" y="3627890"/>
            <a:ext cx="1128035" cy="646331"/>
          </a:xfrm>
          <a:prstGeom prst="rect">
            <a:avLst/>
          </a:prstGeom>
          <a:noFill/>
        </p:spPr>
        <p:txBody>
          <a:bodyPr wrap="square" rtlCol="0">
            <a:spAutoFit/>
          </a:bodyPr>
          <a:lstStyle/>
          <a:p>
            <a:r>
              <a:rPr lang="es-UY" dirty="0"/>
              <a:t>Análisis Derivados</a:t>
            </a:r>
          </a:p>
        </p:txBody>
      </p:sp>
      <p:sp>
        <p:nvSpPr>
          <p:cNvPr id="22" name="Rectángulo 21">
            <a:extLst>
              <a:ext uri="{FF2B5EF4-FFF2-40B4-BE49-F238E27FC236}">
                <a16:creationId xmlns:a16="http://schemas.microsoft.com/office/drawing/2014/main" id="{78552C2C-1792-AAF2-7942-3B7F3EEF66D6}"/>
              </a:ext>
            </a:extLst>
          </p:cNvPr>
          <p:cNvSpPr/>
          <p:nvPr/>
        </p:nvSpPr>
        <p:spPr>
          <a:xfrm>
            <a:off x="1327613" y="313317"/>
            <a:ext cx="4806445" cy="830997"/>
          </a:xfrm>
          <a:prstGeom prst="rect">
            <a:avLst/>
          </a:prstGeom>
          <a:noFill/>
        </p:spPr>
        <p:txBody>
          <a:bodyPr wrap="squar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 El IPC oficial </a:t>
            </a:r>
            <a:r>
              <a:rPr lang="es-ES" sz="2400" dirty="0">
                <a:ln w="0"/>
                <a:effectLst>
                  <a:outerShdw blurRad="38100" dist="19050" dir="2700000" algn="tl" rotWithShape="0">
                    <a:schemeClr val="dk1">
                      <a:alpha val="40000"/>
                    </a:schemeClr>
                  </a:outerShdw>
                </a:effectLst>
              </a:rPr>
              <a:t>se corresponde con ajuste de precios en los comercios ?</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BA7881FC-4052-6F5A-AB6F-2BBE8D12A69D}"/>
              </a:ext>
            </a:extLst>
          </p:cNvPr>
          <p:cNvSpPr/>
          <p:nvPr/>
        </p:nvSpPr>
        <p:spPr>
          <a:xfrm>
            <a:off x="433274" y="1500125"/>
            <a:ext cx="6595129" cy="954107"/>
          </a:xfrm>
          <a:prstGeom prst="rect">
            <a:avLst/>
          </a:prstGeom>
          <a:noFill/>
        </p:spPr>
        <p:txBody>
          <a:bodyPr wrap="square" lIns="91440" tIns="45720" rIns="91440" bIns="45720">
            <a:spAutoFit/>
          </a:bodyPr>
          <a:lstStyle/>
          <a:p>
            <a:pPr algn="ctr"/>
            <a:r>
              <a:rPr lang="es-ES" sz="1400" b="0" cap="none" spc="0" dirty="0">
                <a:ln w="0"/>
                <a:solidFill>
                  <a:schemeClr val="tx1"/>
                </a:solidFill>
                <a:effectLst>
                  <a:outerShdw blurRad="38100" dist="19050" dir="2700000" algn="tl" rotWithShape="0">
                    <a:schemeClr val="dk1">
                      <a:alpha val="40000"/>
                    </a:schemeClr>
                  </a:outerShdw>
                </a:effectLst>
              </a:rPr>
              <a:t>Explicación: A menudo se escucha en la “calle” de la percepción del público en general es que el ajuste periódico de precios en los comercios es más alto que el IPC oficial publicado, es decir, el nivel de vida es más caro que el que nos cuentan los números oficiales.</a:t>
            </a:r>
          </a:p>
        </p:txBody>
      </p:sp>
      <p:sp>
        <p:nvSpPr>
          <p:cNvPr id="24" name="Rectángulo 23">
            <a:extLst>
              <a:ext uri="{FF2B5EF4-FFF2-40B4-BE49-F238E27FC236}">
                <a16:creationId xmlns:a16="http://schemas.microsoft.com/office/drawing/2014/main" id="{0696C8FF-2A98-3080-0DDA-5B1A7519F4E2}"/>
              </a:ext>
            </a:extLst>
          </p:cNvPr>
          <p:cNvSpPr/>
          <p:nvPr/>
        </p:nvSpPr>
        <p:spPr>
          <a:xfrm>
            <a:off x="433272" y="5690575"/>
            <a:ext cx="6595129" cy="1169551"/>
          </a:xfrm>
          <a:prstGeom prst="rect">
            <a:avLst/>
          </a:prstGeom>
          <a:noFill/>
        </p:spPr>
        <p:txBody>
          <a:bodyPr wrap="square" lIns="91440" tIns="45720" rIns="91440" bIns="45720">
            <a:spAutoFit/>
          </a:bodyPr>
          <a:lstStyle/>
          <a:p>
            <a:pPr algn="ctr"/>
            <a:r>
              <a:rPr lang="es-ES" sz="1400" b="0" cap="none" spc="0" dirty="0">
                <a:ln w="0"/>
                <a:solidFill>
                  <a:schemeClr val="tx1"/>
                </a:solidFill>
                <a:effectLst>
                  <a:outerShdw blurRad="38100" dist="19050" dir="2700000" algn="tl" rotWithShape="0">
                    <a:schemeClr val="dk1">
                      <a:alpha val="40000"/>
                    </a:schemeClr>
                  </a:outerShdw>
                </a:effectLst>
              </a:rPr>
              <a:t>¿ Cómo se puede tener una aproximación al problema ?</a:t>
            </a:r>
          </a:p>
          <a:p>
            <a:pPr algn="ctr"/>
            <a:r>
              <a:rPr lang="es-ES" sz="1400" dirty="0">
                <a:ln w="0"/>
                <a:effectLst>
                  <a:outerShdw blurRad="38100" dist="19050" dir="2700000" algn="tl" rotWithShape="0">
                    <a:schemeClr val="dk1">
                      <a:alpha val="40000"/>
                    </a:schemeClr>
                  </a:outerShdw>
                </a:effectLst>
              </a:rPr>
              <a:t>Hace algunos años la Unidad de Defensa del Consumidor, dependiente del Ministerio de Economía y Finanzas publica diariamente precios de determinados comercios que se pueden contrastar con el IPC publicado por el Instituto de Estadísticas y Censos y que oficia de inflación oficial para el URUGUAY</a:t>
            </a:r>
            <a:endParaRPr lang="es-ES" sz="1400" b="0" cap="none" spc="0" dirty="0">
              <a:ln w="0"/>
              <a:solidFill>
                <a:schemeClr val="tx1"/>
              </a:solidFill>
              <a:effectLst>
                <a:outerShdw blurRad="38100" dist="19050" dir="2700000" algn="tl" rotWithShape="0">
                  <a:schemeClr val="dk1">
                    <a:alpha val="40000"/>
                  </a:schemeClr>
                </a:outerShdw>
              </a:effectLst>
            </a:endParaRPr>
          </a:p>
        </p:txBody>
      </p:sp>
      <p:sp>
        <p:nvSpPr>
          <p:cNvPr id="25" name="Rectángulo 24">
            <a:extLst>
              <a:ext uri="{FF2B5EF4-FFF2-40B4-BE49-F238E27FC236}">
                <a16:creationId xmlns:a16="http://schemas.microsoft.com/office/drawing/2014/main" id="{71A4A59D-819E-524B-4429-4A71E0C653C4}"/>
              </a:ext>
            </a:extLst>
          </p:cNvPr>
          <p:cNvSpPr/>
          <p:nvPr/>
        </p:nvSpPr>
        <p:spPr>
          <a:xfrm>
            <a:off x="8810787" y="5222699"/>
            <a:ext cx="2673392" cy="1384995"/>
          </a:xfrm>
          <a:prstGeom prst="rect">
            <a:avLst/>
          </a:prstGeom>
          <a:noFill/>
        </p:spPr>
        <p:txBody>
          <a:bodyPr wrap="square" lIns="91440" tIns="45720" rIns="91440" bIns="45720">
            <a:spAutoFit/>
          </a:bodyPr>
          <a:lstStyle/>
          <a:p>
            <a:pPr algn="ctr"/>
            <a:r>
              <a:rPr lang="es-ES" sz="1400" dirty="0">
                <a:ln w="0"/>
                <a:effectLst>
                  <a:outerShdw blurRad="38100" dist="19050" dir="2700000" algn="tl" rotWithShape="0">
                    <a:schemeClr val="dk1">
                      <a:alpha val="40000"/>
                    </a:schemeClr>
                  </a:outerShdw>
                </a:effectLst>
              </a:rPr>
              <a:t>¿ Por qué análisis derivados ?</a:t>
            </a:r>
            <a:br>
              <a:rPr lang="es-ES" sz="1400" dirty="0">
                <a:ln w="0"/>
                <a:effectLst>
                  <a:outerShdw blurRad="38100" dist="19050" dir="2700000" algn="tl" rotWithShape="0">
                    <a:schemeClr val="dk1">
                      <a:alpha val="40000"/>
                    </a:schemeClr>
                  </a:outerShdw>
                </a:effectLst>
              </a:rPr>
            </a:br>
            <a:r>
              <a:rPr lang="es-ES" sz="1400" b="0" cap="none" spc="0" dirty="0">
                <a:ln w="0"/>
                <a:solidFill>
                  <a:schemeClr val="tx1"/>
                </a:solidFill>
                <a:effectLst>
                  <a:outerShdw blurRad="38100" dist="19050" dir="2700000" algn="tl" rotWithShape="0">
                    <a:schemeClr val="dk1">
                      <a:alpha val="40000"/>
                    </a:schemeClr>
                  </a:outerShdw>
                </a:effectLst>
              </a:rPr>
              <a:t>Al margen de la cuestión principal, se puede ampliar el elenco de análisis a fin de entender el tema y cuantificarlo en muchas dimensiones</a:t>
            </a:r>
          </a:p>
        </p:txBody>
      </p:sp>
      <p:sp>
        <p:nvSpPr>
          <p:cNvPr id="27" name="Abrir llave 26">
            <a:extLst>
              <a:ext uri="{FF2B5EF4-FFF2-40B4-BE49-F238E27FC236}">
                <a16:creationId xmlns:a16="http://schemas.microsoft.com/office/drawing/2014/main" id="{CAF48D27-4B6C-3CA8-E67A-FDD4F734E1AE}"/>
              </a:ext>
            </a:extLst>
          </p:cNvPr>
          <p:cNvSpPr/>
          <p:nvPr/>
        </p:nvSpPr>
        <p:spPr>
          <a:xfrm>
            <a:off x="9107568" y="2987004"/>
            <a:ext cx="393831" cy="178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UY" dirty="0"/>
          </a:p>
        </p:txBody>
      </p:sp>
      <p:sp>
        <p:nvSpPr>
          <p:cNvPr id="3" name="Rectángulo 2">
            <a:extLst>
              <a:ext uri="{FF2B5EF4-FFF2-40B4-BE49-F238E27FC236}">
                <a16:creationId xmlns:a16="http://schemas.microsoft.com/office/drawing/2014/main" id="{6D00CB0E-B55B-B25F-CC74-B8CF4EB41D8C}"/>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13" name="Rectángulo 12">
            <a:extLst>
              <a:ext uri="{FF2B5EF4-FFF2-40B4-BE49-F238E27FC236}">
                <a16:creationId xmlns:a16="http://schemas.microsoft.com/office/drawing/2014/main" id="{7B19D4CE-11D0-F991-67A6-11E54137FCAE}"/>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pic>
        <p:nvPicPr>
          <p:cNvPr id="18" name="Gráfico 17" descr="Preguntas contorno">
            <a:extLst>
              <a:ext uri="{FF2B5EF4-FFF2-40B4-BE49-F238E27FC236}">
                <a16:creationId xmlns:a16="http://schemas.microsoft.com/office/drawing/2014/main" id="{CB488F05-04CB-1C9F-CFB7-B668E31B62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4387" y="313317"/>
            <a:ext cx="914400" cy="914400"/>
          </a:xfrm>
          <a:prstGeom prst="rect">
            <a:avLst/>
          </a:prstGeom>
        </p:spPr>
      </p:pic>
    </p:spTree>
    <p:extLst>
      <p:ext uri="{BB962C8B-B14F-4D97-AF65-F5344CB8AC3E}">
        <p14:creationId xmlns:p14="http://schemas.microsoft.com/office/powerpoint/2010/main" val="213411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8552C2C-1792-AAF2-7942-3B7F3EEF66D6}"/>
              </a:ext>
            </a:extLst>
          </p:cNvPr>
          <p:cNvSpPr/>
          <p:nvPr/>
        </p:nvSpPr>
        <p:spPr>
          <a:xfrm>
            <a:off x="2559696" y="519798"/>
            <a:ext cx="6610808" cy="461665"/>
          </a:xfrm>
          <a:prstGeom prst="rect">
            <a:avLst/>
          </a:prstGeom>
          <a:noFill/>
        </p:spPr>
        <p:txBody>
          <a:bodyPr wrap="square" lIns="91440" tIns="45720" rIns="91440" bIns="45720">
            <a:spAutoFit/>
          </a:bodyPr>
          <a:lstStyle/>
          <a:p>
            <a:pPr algn="ctr"/>
            <a:r>
              <a:rPr lang="es-ES" sz="2400" b="0" cap="none" spc="0" dirty="0">
                <a:ln w="0"/>
                <a:solidFill>
                  <a:schemeClr val="tx1"/>
                </a:solidFill>
                <a:effectLst>
                  <a:outerShdw blurRad="38100" dist="19050" dir="2700000" algn="tl" rotWithShape="0">
                    <a:schemeClr val="dk1">
                      <a:alpha val="40000"/>
                    </a:schemeClr>
                  </a:outerShdw>
                </a:effectLst>
              </a:rPr>
              <a:t>¿ Cóm</a:t>
            </a:r>
            <a:r>
              <a:rPr lang="es-ES" sz="2400" dirty="0">
                <a:ln w="0"/>
                <a:effectLst>
                  <a:outerShdw blurRad="38100" dist="19050" dir="2700000" algn="tl" rotWithShape="0">
                    <a:schemeClr val="dk1">
                      <a:alpha val="40000"/>
                    </a:schemeClr>
                  </a:outerShdw>
                </a:effectLst>
              </a:rPr>
              <a:t>o se plantea el análisis de la información ?</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BA7881FC-4052-6F5A-AB6F-2BBE8D12A69D}"/>
              </a:ext>
            </a:extLst>
          </p:cNvPr>
          <p:cNvSpPr/>
          <p:nvPr/>
        </p:nvSpPr>
        <p:spPr>
          <a:xfrm>
            <a:off x="2520354" y="1177559"/>
            <a:ext cx="7021625" cy="3323987"/>
          </a:xfrm>
          <a:prstGeom prst="rect">
            <a:avLst/>
          </a:prstGeom>
          <a:noFill/>
        </p:spPr>
        <p:txBody>
          <a:bodyPr wrap="square" lIns="91440" tIns="45720" rIns="91440" bIns="45720">
            <a:spAutoFit/>
          </a:bodyPr>
          <a:lstStyle/>
          <a:p>
            <a:r>
              <a:rPr lang="es-ES" sz="1400" dirty="0">
                <a:ln w="0"/>
                <a:effectLst>
                  <a:outerShdw blurRad="38100" dist="19050" dir="2700000" algn="tl" rotWithShape="0">
                    <a:schemeClr val="dk1">
                      <a:alpha val="40000"/>
                    </a:schemeClr>
                  </a:outerShdw>
                </a:effectLst>
              </a:rPr>
              <a:t>Los datasets consolidados (“Precios”) suponen más de 100 millones de registros correspondiente a los 5 años de información, entonces se propone pre-procesar el dataset bajo estas 2 premisas: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 Considerar solamente el último registro por producto y comercio de cada mes</a:t>
            </a:r>
          </a:p>
          <a:p>
            <a:r>
              <a:rPr lang="es-ES" sz="1400" dirty="0">
                <a:ln w="0"/>
                <a:effectLst>
                  <a:outerShdw blurRad="38100" dist="19050" dir="2700000" algn="tl" rotWithShape="0">
                    <a:schemeClr val="dk1">
                      <a:alpha val="40000"/>
                    </a:schemeClr>
                  </a:outerShdw>
                </a:effectLst>
              </a:rPr>
              <a:t>Justificación: en el contexto de una inflación baja en que los precios no cambian diariamente, tomar una medida mensual para reducir la cantidad de data a procesar</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  Considerar análisis periódicos, en la notebook presentada el análisis se hará semestral.</a:t>
            </a:r>
          </a:p>
          <a:p>
            <a:r>
              <a:rPr lang="es-ES" sz="1400" dirty="0">
                <a:ln w="0"/>
                <a:effectLst>
                  <a:outerShdw blurRad="38100" dist="19050" dir="2700000" algn="tl" rotWithShape="0">
                    <a:schemeClr val="dk1">
                      <a:alpha val="40000"/>
                    </a:schemeClr>
                  </a:outerShdw>
                </a:effectLst>
              </a:rPr>
              <a:t>(meses de Junio y Diciembre)</a:t>
            </a:r>
          </a:p>
          <a:p>
            <a:r>
              <a:rPr lang="es-ES" sz="1400" dirty="0">
                <a:ln w="0"/>
                <a:effectLst>
                  <a:outerShdw blurRad="38100" dist="19050" dir="2700000" algn="tl" rotWithShape="0">
                    <a:schemeClr val="dk1">
                      <a:alpha val="40000"/>
                    </a:schemeClr>
                  </a:outerShdw>
                </a:effectLst>
              </a:rPr>
              <a:t>Justificación: el enfoque será de mediano plazo, en el contexto de baja inflación tomar periodos muy cortos permite omitir fluctuaciones de corto plazo.</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El proveedor de información ofrece otras tablas asociadas que se utilizarán en la notebook:</a:t>
            </a:r>
          </a:p>
          <a:p>
            <a:endParaRPr lang="es-ES" sz="1400" dirty="0">
              <a:ln w="0"/>
              <a:effectLst>
                <a:outerShdw blurRad="38100" dist="19050" dir="2700000" algn="tl" rotWithShape="0">
                  <a:schemeClr val="dk1">
                    <a:alpha val="40000"/>
                  </a:schemeClr>
                </a:outerShdw>
              </a:effectLst>
            </a:endParaRPr>
          </a:p>
        </p:txBody>
      </p:sp>
      <p:pic>
        <p:nvPicPr>
          <p:cNvPr id="3" name="Imagen 2">
            <a:extLst>
              <a:ext uri="{FF2B5EF4-FFF2-40B4-BE49-F238E27FC236}">
                <a16:creationId xmlns:a16="http://schemas.microsoft.com/office/drawing/2014/main" id="{1BB7C613-3F68-9FA9-D254-07AA39DF12A7}"/>
              </a:ext>
            </a:extLst>
          </p:cNvPr>
          <p:cNvPicPr>
            <a:picLocks noChangeAspect="1"/>
          </p:cNvPicPr>
          <p:nvPr/>
        </p:nvPicPr>
        <p:blipFill>
          <a:blip r:embed="rId2"/>
          <a:stretch>
            <a:fillRect/>
          </a:stretch>
        </p:blipFill>
        <p:spPr>
          <a:xfrm>
            <a:off x="3088562" y="4192430"/>
            <a:ext cx="5553075" cy="1981200"/>
          </a:xfrm>
          <a:prstGeom prst="rect">
            <a:avLst/>
          </a:prstGeom>
        </p:spPr>
      </p:pic>
      <p:sp>
        <p:nvSpPr>
          <p:cNvPr id="13" name="Rectángulo 12">
            <a:extLst>
              <a:ext uri="{FF2B5EF4-FFF2-40B4-BE49-F238E27FC236}">
                <a16:creationId xmlns:a16="http://schemas.microsoft.com/office/drawing/2014/main" id="{C33DE106-B60A-750B-3A4B-10433E84D646}"/>
              </a:ext>
            </a:extLst>
          </p:cNvPr>
          <p:cNvSpPr/>
          <p:nvPr/>
        </p:nvSpPr>
        <p:spPr>
          <a:xfrm>
            <a:off x="2946850" y="6338202"/>
            <a:ext cx="6595129" cy="307777"/>
          </a:xfrm>
          <a:prstGeom prst="rect">
            <a:avLst/>
          </a:prstGeom>
          <a:noFill/>
        </p:spPr>
        <p:txBody>
          <a:bodyPr wrap="square" lIns="91440" tIns="45720" rIns="91440" bIns="45720">
            <a:spAutoFit/>
          </a:bodyPr>
          <a:lstStyle/>
          <a:p>
            <a:r>
              <a:rPr lang="es-ES" sz="1400" b="0" cap="none" spc="0" dirty="0">
                <a:ln w="0"/>
                <a:solidFill>
                  <a:schemeClr val="tx1"/>
                </a:solidFill>
                <a:effectLst>
                  <a:outerShdw blurRad="38100" dist="19050" dir="2700000" algn="tl" rotWithShape="0">
                    <a:schemeClr val="dk1">
                      <a:alpha val="40000"/>
                    </a:schemeClr>
                  </a:outerShdw>
                </a:effectLst>
              </a:rPr>
              <a:t>Fuente: https://catalogodatos.gub.uy/organization/defensa-del-consumidor</a:t>
            </a:r>
          </a:p>
        </p:txBody>
      </p:sp>
      <p:sp>
        <p:nvSpPr>
          <p:cNvPr id="4" name="Rectángulo 3">
            <a:extLst>
              <a:ext uri="{FF2B5EF4-FFF2-40B4-BE49-F238E27FC236}">
                <a16:creationId xmlns:a16="http://schemas.microsoft.com/office/drawing/2014/main" id="{F7E45752-4A9E-7FBA-5C45-888B911F36B6}"/>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5" name="Rectángulo 4">
            <a:extLst>
              <a:ext uri="{FF2B5EF4-FFF2-40B4-BE49-F238E27FC236}">
                <a16:creationId xmlns:a16="http://schemas.microsoft.com/office/drawing/2014/main" id="{3849DC15-8C10-F4B7-4DDB-9F2F451BD555}"/>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pic>
        <p:nvPicPr>
          <p:cNvPr id="7" name="Gráfico 6" descr="Rompecabezas contorno">
            <a:extLst>
              <a:ext uri="{FF2B5EF4-FFF2-40B4-BE49-F238E27FC236}">
                <a16:creationId xmlns:a16="http://schemas.microsoft.com/office/drawing/2014/main" id="{071A6E85-7449-2D4A-87CA-60D8E1B61A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7905" y="293430"/>
            <a:ext cx="914400" cy="914400"/>
          </a:xfrm>
          <a:prstGeom prst="rect">
            <a:avLst/>
          </a:prstGeom>
        </p:spPr>
      </p:pic>
    </p:spTree>
    <p:extLst>
      <p:ext uri="{BB962C8B-B14F-4D97-AF65-F5344CB8AC3E}">
        <p14:creationId xmlns:p14="http://schemas.microsoft.com/office/powerpoint/2010/main" val="336025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8552C2C-1792-AAF2-7942-3B7F3EEF66D6}"/>
              </a:ext>
            </a:extLst>
          </p:cNvPr>
          <p:cNvSpPr/>
          <p:nvPr/>
        </p:nvSpPr>
        <p:spPr>
          <a:xfrm>
            <a:off x="1968961" y="346270"/>
            <a:ext cx="8254078" cy="461665"/>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Resumen de la metodología y puntos importantes de la misma</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BA7881FC-4052-6F5A-AB6F-2BBE8D12A69D}"/>
              </a:ext>
            </a:extLst>
          </p:cNvPr>
          <p:cNvSpPr/>
          <p:nvPr/>
        </p:nvSpPr>
        <p:spPr>
          <a:xfrm>
            <a:off x="1802918" y="1012954"/>
            <a:ext cx="8786192" cy="5693866"/>
          </a:xfrm>
          <a:prstGeom prst="rect">
            <a:avLst/>
          </a:prstGeom>
          <a:noFill/>
        </p:spPr>
        <p:txBody>
          <a:bodyPr wrap="square" lIns="91440" tIns="45720" rIns="91440" bIns="45720">
            <a:spAutoFit/>
          </a:bodyPr>
          <a:lstStyle/>
          <a:p>
            <a:r>
              <a:rPr lang="es-ES" sz="1400" dirty="0">
                <a:ln w="0"/>
                <a:effectLst>
                  <a:outerShdw blurRad="38100" dist="19050" dir="2700000" algn="tl" rotWithShape="0">
                    <a:schemeClr val="dk1">
                      <a:alpha val="40000"/>
                    </a:schemeClr>
                  </a:outerShdw>
                </a:effectLst>
              </a:rPr>
              <a:t>Algunos pasos seguidos: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El dataset “Precios” enriquecido con información de “Productos” y “Establecimientos” es combinado con información de IPC del periodo correspondiente proveniente del sitio del INE</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Para ello se crea una variable auxiliar “Cod_AnoMes” (Año + Mes, formato YYYYMM) la que se usa para “mergear” ambos datasets.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A modo de poder comparar precios en Pesos Uruguayos del dataset “Precios” y el Índice del dataset IPC se toma la óptica de la </a:t>
            </a:r>
            <a:r>
              <a:rPr lang="es-ES" sz="1400" b="1" u="sng" dirty="0">
                <a:ln w="0"/>
                <a:solidFill>
                  <a:srgbClr val="FF0000"/>
                </a:solidFill>
              </a:rPr>
              <a:t>variación porcentual</a:t>
            </a:r>
            <a:r>
              <a:rPr lang="es-ES" sz="1400" dirty="0">
                <a:ln w="0"/>
              </a:rPr>
              <a:t> </a:t>
            </a:r>
            <a:r>
              <a:rPr lang="es-ES" sz="1400" dirty="0">
                <a:ln w="0"/>
                <a:effectLst>
                  <a:outerShdw blurRad="38100" dist="19050" dir="2700000" algn="tl" rotWithShape="0">
                    <a:schemeClr val="dk1">
                      <a:alpha val="40000"/>
                    </a:schemeClr>
                  </a:outerShdw>
                </a:effectLst>
              </a:rPr>
              <a:t>de dichos valores.</a:t>
            </a:r>
          </a:p>
          <a:p>
            <a:r>
              <a:rPr lang="es-ES" sz="1400" dirty="0">
                <a:ln w="0"/>
                <a:effectLst>
                  <a:outerShdw blurRad="38100" dist="19050" dir="2700000" algn="tl" rotWithShape="0">
                    <a:schemeClr val="dk1">
                      <a:alpha val="40000"/>
                    </a:schemeClr>
                  </a:outerShdw>
                </a:effectLst>
              </a:rPr>
              <a:t>Para ello se crean varias variables auxiliares para el despliegue de este análisis y algunos secundarios en el correr del curso, algunos: como ser variación mensual y acumulado de precios de productos e inflación, además de la variación entre las mismas.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Para enriquecer este </a:t>
            </a:r>
            <a:r>
              <a:rPr lang="es-ES" sz="1400" dirty="0" err="1">
                <a:ln w="0"/>
                <a:effectLst>
                  <a:outerShdw blurRad="38100" dist="19050" dir="2700000" algn="tl" rotWithShape="0">
                    <a:schemeClr val="dk1">
                      <a:alpha val="40000"/>
                    </a:schemeClr>
                  </a:outerShdw>
                </a:effectLst>
              </a:rPr>
              <a:t>dataset</a:t>
            </a:r>
            <a:r>
              <a:rPr lang="es-ES" sz="1400" dirty="0">
                <a:ln w="0"/>
                <a:effectLst>
                  <a:outerShdw blurRad="38100" dist="19050" dir="2700000" algn="tl" rotWithShape="0">
                    <a:schemeClr val="dk1">
                      <a:alpha val="40000"/>
                    </a:schemeClr>
                  </a:outerShdw>
                </a:effectLst>
              </a:rPr>
              <a:t> se “</a:t>
            </a:r>
            <a:r>
              <a:rPr lang="es-ES" sz="1400" dirty="0" err="1">
                <a:ln w="0"/>
                <a:effectLst>
                  <a:outerShdw blurRad="38100" dist="19050" dir="2700000" algn="tl" rotWithShape="0">
                    <a:schemeClr val="dk1">
                      <a:alpha val="40000"/>
                    </a:schemeClr>
                  </a:outerShdw>
                </a:effectLst>
              </a:rPr>
              <a:t>mergean</a:t>
            </a:r>
            <a:r>
              <a:rPr lang="es-ES" sz="1400" dirty="0">
                <a:ln w="0"/>
                <a:effectLst>
                  <a:outerShdw blurRad="38100" dist="19050" dir="2700000" algn="tl" rotWithShape="0">
                    <a:schemeClr val="dk1">
                      <a:alpha val="40000"/>
                    </a:schemeClr>
                  </a:outerShdw>
                </a:effectLst>
              </a:rPr>
              <a:t>” de otras tablas características auxiliares como División, Clase y Subclase del Producto.</a:t>
            </a:r>
          </a:p>
          <a:p>
            <a:r>
              <a:rPr lang="es-ES" sz="1400" dirty="0">
                <a:ln w="0"/>
                <a:effectLst>
                  <a:outerShdw blurRad="38100" dist="19050" dir="2700000" algn="tl" rotWithShape="0">
                    <a:schemeClr val="dk1">
                      <a:alpha val="40000"/>
                    </a:schemeClr>
                  </a:outerShdw>
                </a:effectLst>
              </a:rPr>
              <a:t>Para ellos se hizo un importante trabajo de mapeo “manual” ya que los productos y códigos publicados por el Instituto Nacional de Estadística no son los mismos que la Unidad de Defensa del Consumidor.</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Se deja un trazo de varios </a:t>
            </a:r>
            <a:r>
              <a:rPr lang="es-ES" sz="1400" dirty="0" err="1">
                <a:ln w="0"/>
                <a:effectLst>
                  <a:outerShdw blurRad="38100" dist="19050" dir="2700000" algn="tl" rotWithShape="0">
                    <a:schemeClr val="dk1">
                      <a:alpha val="40000"/>
                    </a:schemeClr>
                  </a:outerShdw>
                </a:effectLst>
              </a:rPr>
              <a:t>datasets</a:t>
            </a:r>
            <a:r>
              <a:rPr lang="es-ES" sz="1400" dirty="0">
                <a:ln w="0"/>
                <a:effectLst>
                  <a:outerShdw blurRad="38100" dist="19050" dir="2700000" algn="tl" rotWithShape="0">
                    <a:schemeClr val="dk1">
                      <a:alpha val="40000"/>
                    </a:schemeClr>
                  </a:outerShdw>
                </a:effectLst>
              </a:rPr>
              <a:t> a medida que se avanza ya que las posibilidades de análisis sugieren que se puede seguir caminos alternativos y bifurcados, no es un análisis con un punto inicial y final en una sola vía. Es decir, se puede volver hacia atrás y retomar hacia otra dirección en un paso previo.</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Uno análisis posible, y es el que se propone, es clasificar el aumento de precios respecto a la inflación de los distintos productos en función del tamaño del comercio dado por la cantidad de cajas (cajeros). Se aplica entonces una segmentación de productos en tres categorías: bajo, neutro, alto; con parámetros discrecionales para su clasificación.</a:t>
            </a:r>
          </a:p>
        </p:txBody>
      </p:sp>
      <p:sp>
        <p:nvSpPr>
          <p:cNvPr id="3" name="Rectángulo 2">
            <a:extLst>
              <a:ext uri="{FF2B5EF4-FFF2-40B4-BE49-F238E27FC236}">
                <a16:creationId xmlns:a16="http://schemas.microsoft.com/office/drawing/2014/main" id="{5D9C163E-F2E7-284A-70E5-7F61191EE565}"/>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4" name="Rectángulo 3">
            <a:extLst>
              <a:ext uri="{FF2B5EF4-FFF2-40B4-BE49-F238E27FC236}">
                <a16:creationId xmlns:a16="http://schemas.microsoft.com/office/drawing/2014/main" id="{943F1BED-45CC-84BF-19C1-C7F3E7C47763}"/>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pic>
        <p:nvPicPr>
          <p:cNvPr id="6" name="Gráfico 5" descr="Gafas 3D contorno">
            <a:extLst>
              <a:ext uri="{FF2B5EF4-FFF2-40B4-BE49-F238E27FC236}">
                <a16:creationId xmlns:a16="http://schemas.microsoft.com/office/drawing/2014/main" id="{829A3895-4D15-95A6-69B0-ADF99B3D39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80644" y="350735"/>
            <a:ext cx="914400" cy="914400"/>
          </a:xfrm>
          <a:prstGeom prst="rect">
            <a:avLst/>
          </a:prstGeom>
        </p:spPr>
      </p:pic>
    </p:spTree>
    <p:extLst>
      <p:ext uri="{BB962C8B-B14F-4D97-AF65-F5344CB8AC3E}">
        <p14:creationId xmlns:p14="http://schemas.microsoft.com/office/powerpoint/2010/main" val="143607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8552C2C-1792-AAF2-7942-3B7F3EEF66D6}"/>
              </a:ext>
            </a:extLst>
          </p:cNvPr>
          <p:cNvSpPr/>
          <p:nvPr/>
        </p:nvSpPr>
        <p:spPr>
          <a:xfrm>
            <a:off x="1968961" y="493293"/>
            <a:ext cx="8254078" cy="461665"/>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Algunas conclusiones</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23" name="Rectángulo 22">
            <a:extLst>
              <a:ext uri="{FF2B5EF4-FFF2-40B4-BE49-F238E27FC236}">
                <a16:creationId xmlns:a16="http://schemas.microsoft.com/office/drawing/2014/main" id="{BA7881FC-4052-6F5A-AB6F-2BBE8D12A69D}"/>
              </a:ext>
            </a:extLst>
          </p:cNvPr>
          <p:cNvSpPr/>
          <p:nvPr/>
        </p:nvSpPr>
        <p:spPr>
          <a:xfrm>
            <a:off x="1702904" y="1292889"/>
            <a:ext cx="8786192" cy="5262979"/>
          </a:xfrm>
          <a:prstGeom prst="rect">
            <a:avLst/>
          </a:prstGeom>
          <a:noFill/>
        </p:spPr>
        <p:txBody>
          <a:bodyPr wrap="square" lIns="91440" tIns="45720" rIns="91440" bIns="45720">
            <a:spAutoFit/>
          </a:bodyPr>
          <a:lstStyle/>
          <a:p>
            <a:r>
              <a:rPr lang="es-ES" sz="1400" dirty="0">
                <a:ln w="0"/>
                <a:effectLst>
                  <a:outerShdw blurRad="38100" dist="19050" dir="2700000" algn="tl" rotWithShape="0">
                    <a:schemeClr val="dk1">
                      <a:alpha val="40000"/>
                    </a:schemeClr>
                  </a:outerShdw>
                </a:effectLst>
              </a:rPr>
              <a:t>En el análisis EDA se pudo obtener la previa de los resultados. Se observó que los productos tenían una fluctuación distribuida en torno a la inflación, algunos por debajo otros por encima pero en cantidades a la vista similares. </a:t>
            </a:r>
          </a:p>
          <a:p>
            <a:r>
              <a:rPr lang="es-ES" sz="1400" dirty="0">
                <a:ln w="0"/>
                <a:effectLst>
                  <a:outerShdw blurRad="38100" dist="19050" dir="2700000" algn="tl" rotWithShape="0">
                    <a:schemeClr val="dk1">
                      <a:alpha val="40000"/>
                    </a:schemeClr>
                  </a:outerShdw>
                </a:effectLst>
              </a:rPr>
              <a:t>Esto anticipaba la dificultad de precisión de los futuros modelos, de cualquier forma en algunos casos se llegó cerca al 70%</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Se aplicó un modelo de </a:t>
            </a:r>
            <a:r>
              <a:rPr lang="es-ES" sz="1400" b="1" dirty="0">
                <a:ln w="0"/>
                <a:solidFill>
                  <a:srgbClr val="FF0000"/>
                </a:solidFill>
                <a:effectLst>
                  <a:outerShdw blurRad="38100" dist="19050" dir="2700000" algn="tl" rotWithShape="0">
                    <a:schemeClr val="dk1">
                      <a:alpha val="40000"/>
                    </a:schemeClr>
                  </a:outerShdw>
                </a:effectLst>
              </a:rPr>
              <a:t>Regresión Lineal</a:t>
            </a:r>
            <a:r>
              <a:rPr lang="es-ES" sz="1400" dirty="0">
                <a:ln w="0"/>
                <a:effectLst>
                  <a:outerShdw blurRad="38100" dist="19050" dir="2700000" algn="tl" rotWithShape="0">
                    <a:schemeClr val="dk1">
                      <a:alpha val="40000"/>
                    </a:schemeClr>
                  </a:outerShdw>
                </a:effectLst>
              </a:rPr>
              <a:t> para predecir precios futuros de los productos. El modelo es medianamente preciso para algunos productos pero no en otros ya que en economía hay más factores que influyen. Por ejemplo, la diferencia de precios entre Uruguay y Argentina hizo que el gobierno uruguayo aplique subsidios a productos en los departamentos del litoral. Con lo cual con una inflación baja pero permanente no se puede predecir precios de productos de debido a esta medida bajan. El análisis debería segmentarse por departamento, por ejemplo.</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También se aplicaron modelos de clasificación </a:t>
            </a:r>
            <a:r>
              <a:rPr lang="es-ES" sz="1400" b="1" dirty="0">
                <a:ln w="0"/>
                <a:solidFill>
                  <a:srgbClr val="FF0000"/>
                </a:solidFill>
              </a:rPr>
              <a:t>K-NN, </a:t>
            </a:r>
            <a:r>
              <a:rPr lang="es-ES" sz="1400" b="1" dirty="0" err="1">
                <a:ln w="0"/>
                <a:solidFill>
                  <a:srgbClr val="FF0000"/>
                </a:solidFill>
              </a:rPr>
              <a:t>Random</a:t>
            </a:r>
            <a:r>
              <a:rPr lang="es-ES" sz="1400" b="1" dirty="0">
                <a:ln w="0"/>
                <a:solidFill>
                  <a:srgbClr val="FF0000"/>
                </a:solidFill>
              </a:rPr>
              <a:t>-Forest</a:t>
            </a:r>
            <a:r>
              <a:rPr lang="es-ES" sz="1400" dirty="0">
                <a:ln w="0"/>
                <a:effectLst>
                  <a:outerShdw blurRad="38100" dist="19050" dir="2700000" algn="tl" rotWithShape="0">
                    <a:schemeClr val="dk1">
                      <a:alpha val="40000"/>
                    </a:schemeClr>
                  </a:outerShdw>
                </a:effectLst>
              </a:rPr>
              <a:t>. También se compara </a:t>
            </a:r>
            <a:r>
              <a:rPr lang="es-ES" sz="1400" b="1" dirty="0">
                <a:ln w="0"/>
                <a:solidFill>
                  <a:srgbClr val="FF0000"/>
                </a:solidFill>
                <a:effectLst>
                  <a:outerShdw blurRad="38100" dist="19050" dir="2700000" algn="tl" rotWithShape="0">
                    <a:schemeClr val="dk1">
                      <a:alpha val="40000"/>
                    </a:schemeClr>
                  </a:outerShdw>
                </a:effectLst>
              </a:rPr>
              <a:t>K-NN y </a:t>
            </a:r>
            <a:r>
              <a:rPr lang="es-ES" sz="1400" b="1" dirty="0" err="1">
                <a:ln w="0"/>
                <a:solidFill>
                  <a:srgbClr val="FF0000"/>
                </a:solidFill>
                <a:effectLst>
                  <a:outerShdw blurRad="38100" dist="19050" dir="2700000" algn="tl" rotWithShape="0">
                    <a:schemeClr val="dk1">
                      <a:alpha val="40000"/>
                    </a:schemeClr>
                  </a:outerShdw>
                </a:effectLst>
              </a:rPr>
              <a:t>Decision-Tree</a:t>
            </a:r>
            <a:r>
              <a:rPr lang="es-ES" sz="1400" dirty="0">
                <a:ln w="0"/>
                <a:effectLst>
                  <a:outerShdw blurRad="38100" dist="19050" dir="2700000" algn="tl" rotWithShape="0">
                    <a:schemeClr val="dk1">
                      <a:alpha val="40000"/>
                    </a:schemeClr>
                  </a:outerShdw>
                </a:effectLst>
              </a:rPr>
              <a:t>.</a:t>
            </a:r>
          </a:p>
          <a:p>
            <a:r>
              <a:rPr lang="es-ES" sz="1400" dirty="0">
                <a:ln w="0"/>
                <a:effectLst>
                  <a:outerShdw blurRad="38100" dist="19050" dir="2700000" algn="tl" rotWithShape="0">
                    <a:schemeClr val="dk1">
                      <a:alpha val="40000"/>
                    </a:schemeClr>
                  </a:outerShdw>
                </a:effectLst>
              </a:rPr>
              <a:t>Si bien la precisión de </a:t>
            </a:r>
            <a:r>
              <a:rPr lang="es-ES" sz="1400" dirty="0" err="1">
                <a:ln w="0"/>
                <a:effectLst>
                  <a:outerShdw blurRad="38100" dist="19050" dir="2700000" algn="tl" rotWithShape="0">
                    <a:schemeClr val="dk1">
                      <a:alpha val="40000"/>
                    </a:schemeClr>
                  </a:outerShdw>
                </a:effectLst>
              </a:rPr>
              <a:t>Random</a:t>
            </a:r>
            <a:r>
              <a:rPr lang="es-ES" sz="1400" dirty="0">
                <a:ln w="0"/>
                <a:effectLst>
                  <a:outerShdw blurRad="38100" dist="19050" dir="2700000" algn="tl" rotWithShape="0">
                    <a:schemeClr val="dk1">
                      <a:alpha val="40000"/>
                    </a:schemeClr>
                  </a:outerShdw>
                </a:effectLst>
              </a:rPr>
              <a:t>-Forest es mejor que K-NN en todos los casos, la diferencia no es demasiado importante y en algunos productos es casi igual. Ambos con un acierto que oscila entre el 51 al 65% de casos.</a:t>
            </a:r>
          </a:p>
          <a:p>
            <a:r>
              <a:rPr lang="es-ES" sz="1400" dirty="0">
                <a:ln w="0"/>
                <a:effectLst>
                  <a:outerShdw blurRad="38100" dist="19050" dir="2700000" algn="tl" rotWithShape="0">
                    <a:schemeClr val="dk1">
                      <a:alpha val="40000"/>
                    </a:schemeClr>
                  </a:outerShdw>
                </a:effectLst>
              </a:rPr>
              <a:t>Similar resultado de </a:t>
            </a:r>
            <a:r>
              <a:rPr lang="es-ES" sz="1400" dirty="0" err="1">
                <a:ln w="0"/>
                <a:effectLst>
                  <a:outerShdw blurRad="38100" dist="19050" dir="2700000" algn="tl" rotWithShape="0">
                    <a:schemeClr val="dk1">
                      <a:alpha val="40000"/>
                    </a:schemeClr>
                  </a:outerShdw>
                </a:effectLst>
              </a:rPr>
              <a:t>Decision-Tree</a:t>
            </a:r>
            <a:r>
              <a:rPr lang="es-ES" sz="1400" dirty="0">
                <a:ln w="0"/>
                <a:effectLst>
                  <a:outerShdw blurRad="38100" dist="19050" dir="2700000" algn="tl" rotWithShape="0">
                    <a:schemeClr val="dk1">
                      <a:alpha val="40000"/>
                    </a:schemeClr>
                  </a:outerShdw>
                </a:effectLst>
              </a:rPr>
              <a:t>  respecto a K-NN, algo mejor en la mayoría de los casos pero para algunos productos o departamentos se presentaron resultados muy similares.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Con ello se dejan planteados estos modelos para poder probar en productos y departamentos de interés.</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La sugerencia es un análisis particular por Clase, </a:t>
            </a:r>
            <a:r>
              <a:rPr lang="es-ES" sz="1400" dirty="0" err="1">
                <a:ln w="0"/>
                <a:effectLst>
                  <a:outerShdw blurRad="38100" dist="19050" dir="2700000" algn="tl" rotWithShape="0">
                    <a:schemeClr val="dk1">
                      <a:alpha val="40000"/>
                    </a:schemeClr>
                  </a:outerShdw>
                </a:effectLst>
              </a:rPr>
              <a:t>Sublclase</a:t>
            </a:r>
            <a:r>
              <a:rPr lang="es-ES" sz="1400" dirty="0">
                <a:ln w="0"/>
                <a:effectLst>
                  <a:outerShdw blurRad="38100" dist="19050" dir="2700000" algn="tl" rotWithShape="0">
                    <a:schemeClr val="dk1">
                      <a:alpha val="40000"/>
                    </a:schemeClr>
                  </a:outerShdw>
                </a:effectLst>
              </a:rPr>
              <a:t> o producto en  particular, ya que un análisis consolidado hace promediar los valores y con un contexto de inflación baja no hay grandes diferencias en la información.</a:t>
            </a:r>
          </a:p>
          <a:p>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De cualquier forma se puede concluir que el tamaño del comercio no es determinante para una variación significativa de precios respecto a comercios más chicos.</a:t>
            </a:r>
          </a:p>
        </p:txBody>
      </p:sp>
      <p:pic>
        <p:nvPicPr>
          <p:cNvPr id="2" name="Gráfico 1" descr="Información contorno">
            <a:extLst>
              <a:ext uri="{FF2B5EF4-FFF2-40B4-BE49-F238E27FC236}">
                <a16:creationId xmlns:a16="http://schemas.microsoft.com/office/drawing/2014/main" id="{13E45BBD-9435-B6FB-1173-7643ABDF36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7572" y="378489"/>
            <a:ext cx="914400" cy="914400"/>
          </a:xfrm>
          <a:prstGeom prst="rect">
            <a:avLst/>
          </a:prstGeom>
        </p:spPr>
      </p:pic>
      <p:sp>
        <p:nvSpPr>
          <p:cNvPr id="3" name="Rectángulo 2">
            <a:extLst>
              <a:ext uri="{FF2B5EF4-FFF2-40B4-BE49-F238E27FC236}">
                <a16:creationId xmlns:a16="http://schemas.microsoft.com/office/drawing/2014/main" id="{5D9C163E-F2E7-284A-70E5-7F61191EE565}"/>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4" name="Rectángulo 3">
            <a:extLst>
              <a:ext uri="{FF2B5EF4-FFF2-40B4-BE49-F238E27FC236}">
                <a16:creationId xmlns:a16="http://schemas.microsoft.com/office/drawing/2014/main" id="{943F1BED-45CC-84BF-19C1-C7F3E7C47763}"/>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Tree>
    <p:extLst>
      <p:ext uri="{BB962C8B-B14F-4D97-AF65-F5344CB8AC3E}">
        <p14:creationId xmlns:p14="http://schemas.microsoft.com/office/powerpoint/2010/main" val="302036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8552C2C-1792-AAF2-7942-3B7F3EEF66D6}"/>
              </a:ext>
            </a:extLst>
          </p:cNvPr>
          <p:cNvSpPr/>
          <p:nvPr/>
        </p:nvSpPr>
        <p:spPr>
          <a:xfrm>
            <a:off x="839489" y="851103"/>
            <a:ext cx="6610808" cy="461665"/>
          </a:xfrm>
          <a:prstGeom prst="rect">
            <a:avLst/>
          </a:prstGeom>
          <a:noFill/>
        </p:spPr>
        <p:txBody>
          <a:bodyPr wrap="square" lIns="91440" tIns="45720" rIns="91440" bIns="45720">
            <a:spAutoFit/>
          </a:bodyPr>
          <a:lstStyle/>
          <a:p>
            <a:r>
              <a:rPr lang="es-ES" sz="2400" dirty="0" err="1">
                <a:ln w="0"/>
                <a:effectLst>
                  <a:outerShdw blurRad="38100" dist="19050" dir="2700000" algn="tl" rotWithShape="0">
                    <a:schemeClr val="dk1">
                      <a:alpha val="40000"/>
                    </a:schemeClr>
                  </a:outerShdw>
                </a:effectLst>
              </a:rPr>
              <a:t>Disclaimer</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4" name="Rectángulo 3">
            <a:extLst>
              <a:ext uri="{FF2B5EF4-FFF2-40B4-BE49-F238E27FC236}">
                <a16:creationId xmlns:a16="http://schemas.microsoft.com/office/drawing/2014/main" id="{8E4BB40A-8B07-087D-987C-60E47A1FE4CE}"/>
              </a:ext>
            </a:extLst>
          </p:cNvPr>
          <p:cNvSpPr/>
          <p:nvPr/>
        </p:nvSpPr>
        <p:spPr>
          <a:xfrm>
            <a:off x="839489" y="1767006"/>
            <a:ext cx="10513022" cy="4401205"/>
          </a:xfrm>
          <a:prstGeom prst="rect">
            <a:avLst/>
          </a:prstGeom>
          <a:noFill/>
        </p:spPr>
        <p:txBody>
          <a:bodyPr wrap="square" lIns="91440" tIns="45720" rIns="91440" bIns="45720">
            <a:spAutoFit/>
          </a:bodyPr>
          <a:lstStyle/>
          <a:p>
            <a:pPr algn="l"/>
            <a:r>
              <a:rPr lang="es-ES" sz="1400" b="0" i="0" dirty="0">
                <a:solidFill>
                  <a:srgbClr val="374151"/>
                </a:solidFill>
                <a:effectLst/>
                <a:latin typeface="Söhne"/>
              </a:rPr>
              <a:t>En las primeras clases del curso, se planteó la premisa de buscar un dataset para abordar un problema real. </a:t>
            </a:r>
          </a:p>
          <a:p>
            <a:pPr algn="l"/>
            <a:endParaRPr lang="es-ES" sz="1400" dirty="0">
              <a:solidFill>
                <a:srgbClr val="374151"/>
              </a:solidFill>
              <a:latin typeface="Söhne"/>
            </a:endParaRPr>
          </a:p>
          <a:p>
            <a:pPr algn="l"/>
            <a:r>
              <a:rPr lang="es-ES" sz="1400" b="0" i="0" dirty="0">
                <a:solidFill>
                  <a:srgbClr val="374151"/>
                </a:solidFill>
                <a:effectLst/>
                <a:latin typeface="Söhne"/>
              </a:rPr>
              <a:t>Exploré diferentes opciones en mi área de interés,  </a:t>
            </a:r>
            <a:r>
              <a:rPr lang="es-ES" sz="1400" dirty="0">
                <a:solidFill>
                  <a:srgbClr val="374151"/>
                </a:solidFill>
                <a:latin typeface="Söhne"/>
              </a:rPr>
              <a:t>e</a:t>
            </a:r>
            <a:r>
              <a:rPr lang="es-ES" sz="1400" b="0" i="0" dirty="0">
                <a:solidFill>
                  <a:srgbClr val="374151"/>
                </a:solidFill>
                <a:effectLst/>
                <a:latin typeface="Söhne"/>
              </a:rPr>
              <a:t>ntonces opté por un conjunto de datos que no provenía de una plataforma específica de ciencia de datos, pero que ofrecía un gran potencial para análisis futuros. </a:t>
            </a:r>
          </a:p>
          <a:p>
            <a:pPr algn="l"/>
            <a:endParaRPr lang="es-ES" sz="1400" dirty="0">
              <a:solidFill>
                <a:srgbClr val="374151"/>
              </a:solidFill>
              <a:latin typeface="Söhne"/>
            </a:endParaRPr>
          </a:p>
          <a:p>
            <a:pPr algn="l"/>
            <a:r>
              <a:rPr lang="es-ES" sz="1400" b="0" i="0" dirty="0">
                <a:solidFill>
                  <a:srgbClr val="374151"/>
                </a:solidFill>
                <a:effectLst/>
                <a:latin typeface="Söhne"/>
              </a:rPr>
              <a:t>El dataset principal contenía información sobre los precios de productos, publicados por la entidad mencionada, y tenía la ventaja de ser compatible con múltiples fuentes de datos, pero para combinar dicha información se requiere tiempo y esfuerzo, no sale muchas veces directamente.</a:t>
            </a:r>
          </a:p>
          <a:p>
            <a:pPr algn="l"/>
            <a:endParaRPr lang="es-ES" sz="1400" dirty="0">
              <a:solidFill>
                <a:srgbClr val="374151"/>
              </a:solidFill>
              <a:latin typeface="Söhne"/>
            </a:endParaRPr>
          </a:p>
          <a:p>
            <a:pPr algn="l"/>
            <a:r>
              <a:rPr lang="es-ES" sz="1400" b="0" i="0" dirty="0">
                <a:solidFill>
                  <a:srgbClr val="374151"/>
                </a:solidFill>
                <a:effectLst/>
                <a:latin typeface="Söhne"/>
              </a:rPr>
              <a:t>Por tanto, existían diversas perspectivas desde las cuales se podía abordar el análisis. Para este proyecto, seleccioné un enfoque en particular, pero en las entregas parciales se exploraron otras posibilidades.</a:t>
            </a:r>
          </a:p>
          <a:p>
            <a:pPr algn="l"/>
            <a:endParaRPr lang="es-ES" sz="1400" b="0" i="0" dirty="0">
              <a:solidFill>
                <a:srgbClr val="374151"/>
              </a:solidFill>
              <a:effectLst/>
              <a:latin typeface="Söhne"/>
            </a:endParaRPr>
          </a:p>
          <a:p>
            <a:pPr algn="l"/>
            <a:r>
              <a:rPr lang="es-ES" sz="1400" b="0" i="0" dirty="0">
                <a:solidFill>
                  <a:srgbClr val="374151"/>
                </a:solidFill>
                <a:effectLst/>
                <a:latin typeface="Söhne"/>
              </a:rPr>
              <a:t>Parte fundamental del trabajo de un científico de datos es la exploración de datos y la identificación de nuevas asociaciones que enriquezcan el análisis. Por lo tanto, además del dataset principal, busqué formas de combinarlo con información de otras fuentes de datos, que se detallan en una sección específica de este resumen, aunque no se incluyen en el trabajo final. Estas exploraciones adicionales, si bien no formaban parte del objetivo principal, contribuyen al mayor entendimiento del tema.</a:t>
            </a:r>
          </a:p>
          <a:p>
            <a:pPr algn="l"/>
            <a:endParaRPr lang="es-ES" sz="1400" b="0" i="0" dirty="0">
              <a:solidFill>
                <a:srgbClr val="374151"/>
              </a:solidFill>
              <a:effectLst/>
              <a:latin typeface="Söhne"/>
            </a:endParaRPr>
          </a:p>
          <a:p>
            <a:pPr algn="l"/>
            <a:r>
              <a:rPr lang="es-ES" sz="1400" b="0" i="0" dirty="0">
                <a:solidFill>
                  <a:srgbClr val="374151"/>
                </a:solidFill>
                <a:effectLst/>
                <a:latin typeface="Söhne"/>
              </a:rPr>
              <a:t>En el campo de la economía, no existen verdades absolutas ni certezas permanentes. Los algoritmos que hoy explican una variación o relación causal pueden volverse menos precisos con el tiempo o quedar obsoletos. Es por esto que, en ocasiones, se presentan varios algoritmos sin determinar cuál es el mejor, ya que la elección puede depender de factores como la clase de productos o subclases seleccionados.</a:t>
            </a:r>
          </a:p>
        </p:txBody>
      </p:sp>
      <p:sp>
        <p:nvSpPr>
          <p:cNvPr id="2" name="Rectángulo 1">
            <a:extLst>
              <a:ext uri="{FF2B5EF4-FFF2-40B4-BE49-F238E27FC236}">
                <a16:creationId xmlns:a16="http://schemas.microsoft.com/office/drawing/2014/main" id="{82DB2249-9BA3-61A6-8FA1-D552B8357FF5}"/>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3" name="Rectángulo 2">
            <a:extLst>
              <a:ext uri="{FF2B5EF4-FFF2-40B4-BE49-F238E27FC236}">
                <a16:creationId xmlns:a16="http://schemas.microsoft.com/office/drawing/2014/main" id="{BC32B351-9A59-43D6-FF7C-9252E0D530E7}"/>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pic>
        <p:nvPicPr>
          <p:cNvPr id="5" name="Gráfico 4" descr="Maestro contorno">
            <a:extLst>
              <a:ext uri="{FF2B5EF4-FFF2-40B4-BE49-F238E27FC236}">
                <a16:creationId xmlns:a16="http://schemas.microsoft.com/office/drawing/2014/main" id="{F8DAD0F5-4FC3-E4BE-6476-58E2956E62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5311" y="232589"/>
            <a:ext cx="914400" cy="914400"/>
          </a:xfrm>
          <a:prstGeom prst="rect">
            <a:avLst/>
          </a:prstGeom>
        </p:spPr>
      </p:pic>
    </p:spTree>
    <p:extLst>
      <p:ext uri="{BB962C8B-B14F-4D97-AF65-F5344CB8AC3E}">
        <p14:creationId xmlns:p14="http://schemas.microsoft.com/office/powerpoint/2010/main" val="275701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78552C2C-1792-AAF2-7942-3B7F3EEF66D6}"/>
              </a:ext>
            </a:extLst>
          </p:cNvPr>
          <p:cNvSpPr/>
          <p:nvPr/>
        </p:nvSpPr>
        <p:spPr>
          <a:xfrm>
            <a:off x="2572948" y="201372"/>
            <a:ext cx="6610808" cy="461665"/>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 Cuáles son las fuentes de información ?</a:t>
            </a:r>
            <a:endParaRPr lang="es-ES"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C33DE106-B60A-750B-3A4B-10433E84D646}"/>
              </a:ext>
            </a:extLst>
          </p:cNvPr>
          <p:cNvSpPr/>
          <p:nvPr/>
        </p:nvSpPr>
        <p:spPr>
          <a:xfrm>
            <a:off x="927653" y="733246"/>
            <a:ext cx="10548730" cy="6124754"/>
          </a:xfrm>
          <a:prstGeom prst="rect">
            <a:avLst/>
          </a:prstGeom>
          <a:noFill/>
        </p:spPr>
        <p:txBody>
          <a:bodyPr wrap="square" lIns="91440" tIns="45720" rIns="91440" bIns="45720">
            <a:spAutoFit/>
          </a:bodyPr>
          <a:lstStyle/>
          <a:p>
            <a:r>
              <a:rPr lang="es-ES" sz="1400" b="1" u="sng" dirty="0">
                <a:ln w="0"/>
                <a:solidFill>
                  <a:srgbClr val="FF0000"/>
                </a:solidFill>
                <a:effectLst>
                  <a:outerShdw blurRad="38100" dist="19050" dir="2700000" algn="tl" rotWithShape="0">
                    <a:schemeClr val="dk1">
                      <a:alpha val="40000"/>
                    </a:schemeClr>
                  </a:outerShdw>
                </a:effectLst>
              </a:rPr>
              <a:t>Fuentes Principales</a:t>
            </a:r>
          </a:p>
          <a:p>
            <a:endParaRPr lang="es-ES" sz="1400" b="1" cap="none" spc="0" dirty="0">
              <a:ln w="0"/>
              <a:solidFill>
                <a:srgbClr val="FF0000"/>
              </a:solidFill>
              <a:effectLst>
                <a:outerShdw blurRad="38100" dist="19050" dir="2700000" algn="tl" rotWithShape="0">
                  <a:schemeClr val="dk1">
                    <a:alpha val="40000"/>
                  </a:schemeClr>
                </a:outerShdw>
              </a:effectLst>
            </a:endParaRPr>
          </a:p>
          <a:p>
            <a:r>
              <a:rPr lang="es-ES" sz="1400" b="0" cap="none" spc="0" dirty="0">
                <a:ln w="0"/>
                <a:solidFill>
                  <a:srgbClr val="FF0000"/>
                </a:solidFill>
                <a:effectLst>
                  <a:outerShdw blurRad="38100" dist="19050" dir="2700000" algn="tl" rotWithShape="0">
                    <a:schemeClr val="dk1">
                      <a:alpha val="40000"/>
                    </a:schemeClr>
                  </a:outerShdw>
                </a:effectLst>
              </a:rPr>
              <a:t>Catálogo de Precios (Unidad de Defensa del Consumidor)</a:t>
            </a:r>
          </a:p>
          <a:p>
            <a:r>
              <a:rPr lang="es-ES" sz="1400" b="0" cap="none" spc="0" dirty="0">
                <a:ln w="0"/>
                <a:solidFill>
                  <a:schemeClr val="tx1"/>
                </a:solidFill>
                <a:effectLst>
                  <a:outerShdw blurRad="38100" dist="19050" dir="2700000" algn="tl" rotWithShape="0">
                    <a:schemeClr val="dk1">
                      <a:alpha val="40000"/>
                    </a:schemeClr>
                  </a:outerShdw>
                </a:effectLst>
              </a:rPr>
              <a:t>Fuente: </a:t>
            </a:r>
            <a:r>
              <a:rPr lang="es-ES" sz="1400" b="0" cap="none" spc="0" dirty="0">
                <a:ln w="0"/>
                <a:solidFill>
                  <a:schemeClr val="tx1"/>
                </a:solidFill>
                <a:effectLst>
                  <a:outerShdw blurRad="38100" dist="19050" dir="2700000" algn="tl" rotWithShape="0">
                    <a:schemeClr val="dk1">
                      <a:alpha val="40000"/>
                    </a:schemeClr>
                  </a:outerShdw>
                </a:effectLst>
                <a:hlinkClick r:id="rId2"/>
              </a:rPr>
              <a:t>https://catalogodatos.gub.uy/organization/defensa-del-consumidor</a:t>
            </a:r>
            <a:endParaRPr lang="es-ES" sz="1400" b="0" cap="none" spc="0" dirty="0">
              <a:ln w="0"/>
              <a:solidFill>
                <a:schemeClr val="tx1"/>
              </a:solidFill>
              <a:effectLst>
                <a:outerShdw blurRad="38100" dist="19050" dir="2700000" algn="tl" rotWithShape="0">
                  <a:schemeClr val="dk1">
                    <a:alpha val="40000"/>
                  </a:schemeClr>
                </a:outerShdw>
              </a:effectLst>
            </a:endParaRPr>
          </a:p>
          <a:p>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dirty="0">
                <a:ln w="0"/>
                <a:solidFill>
                  <a:srgbClr val="FF0000"/>
                </a:solidFill>
                <a:effectLst>
                  <a:outerShdw blurRad="38100" dist="19050" dir="2700000" algn="tl" rotWithShape="0">
                    <a:schemeClr val="dk1">
                      <a:alpha val="40000"/>
                    </a:schemeClr>
                  </a:outerShdw>
                </a:effectLst>
              </a:rPr>
              <a:t>IPC Oficial – Instituto de Estadística y Censos</a:t>
            </a:r>
            <a:br>
              <a:rPr lang="es-ES" sz="1400" b="0" cap="none" spc="0" dirty="0">
                <a:ln w="0"/>
                <a:solidFill>
                  <a:schemeClr val="tx1"/>
                </a:solidFill>
                <a:effectLst>
                  <a:outerShdw blurRad="38100" dist="19050" dir="2700000" algn="tl" rotWithShape="0">
                    <a:schemeClr val="dk1">
                      <a:alpha val="40000"/>
                    </a:schemeClr>
                  </a:outerShdw>
                </a:effectLst>
              </a:rPr>
            </a:br>
            <a:r>
              <a:rPr lang="es-ES" sz="1400" b="0" cap="none" spc="0" dirty="0">
                <a:ln w="0"/>
                <a:solidFill>
                  <a:schemeClr val="tx1"/>
                </a:solidFill>
                <a:effectLst>
                  <a:outerShdw blurRad="38100" dist="19050" dir="2700000" algn="tl" rotWithShape="0">
                    <a:schemeClr val="dk1">
                      <a:alpha val="40000"/>
                    </a:schemeClr>
                  </a:outerShdw>
                </a:effectLst>
              </a:rPr>
              <a:t>Fuente: </a:t>
            </a:r>
            <a:r>
              <a:rPr lang="es-ES" sz="1400" b="0" cap="none" spc="0" dirty="0">
                <a:ln w="0"/>
                <a:solidFill>
                  <a:schemeClr val="tx1"/>
                </a:solidFill>
                <a:effectLst>
                  <a:outerShdw blurRad="38100" dist="19050" dir="2700000" algn="tl" rotWithShape="0">
                    <a:schemeClr val="dk1">
                      <a:alpha val="40000"/>
                    </a:schemeClr>
                  </a:outerShdw>
                </a:effectLst>
                <a:hlinkClick r:id="rId3"/>
              </a:rPr>
              <a:t>https://www5.ine.gub.uy/documents/Estad%C3%ADsticasecon%C3%B3micas/SERIES%20Y%20OTROS/IPC/Base%20Octubre%202022=100/IPC%20general_Total%20Pais_Montevideo_Interior_base%202022.xlsx</a:t>
            </a:r>
            <a:endParaRPr lang="es-ES" sz="1400" b="0" cap="none" spc="0" dirty="0">
              <a:ln w="0"/>
              <a:solidFill>
                <a:schemeClr val="tx1"/>
              </a:solidFill>
              <a:effectLst>
                <a:outerShdw blurRad="38100" dist="19050" dir="2700000" algn="tl" rotWithShape="0">
                  <a:schemeClr val="dk1">
                    <a:alpha val="40000"/>
                  </a:schemeClr>
                </a:outerShdw>
              </a:effectLst>
            </a:endParaRPr>
          </a:p>
          <a:p>
            <a:endParaRPr lang="es-ES" sz="1400" dirty="0">
              <a:ln w="0"/>
              <a:effectLst>
                <a:outerShdw blurRad="38100" dist="19050" dir="2700000" algn="tl" rotWithShape="0">
                  <a:schemeClr val="dk1">
                    <a:alpha val="40000"/>
                  </a:schemeClr>
                </a:outerShdw>
              </a:effectLst>
            </a:endParaRPr>
          </a:p>
          <a:p>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b="1" u="sng" dirty="0">
                <a:ln w="0"/>
                <a:effectLst>
                  <a:outerShdw blurRad="38100" dist="19050" dir="2700000" algn="tl" rotWithShape="0">
                    <a:schemeClr val="dk1">
                      <a:alpha val="40000"/>
                    </a:schemeClr>
                  </a:outerShdw>
                </a:effectLst>
              </a:rPr>
              <a:t>Fuentes secundarias</a:t>
            </a:r>
            <a:r>
              <a:rPr lang="es-ES" sz="1400" dirty="0">
                <a:ln w="0"/>
                <a:effectLst>
                  <a:outerShdw blurRad="38100" dist="19050" dir="2700000" algn="tl" rotWithShape="0">
                    <a:schemeClr val="dk1">
                      <a:alpha val="40000"/>
                    </a:schemeClr>
                  </a:outerShdw>
                </a:effectLst>
              </a:rPr>
              <a:t>: (información no presentada en este trabajo final pero si usada en las entregas parciales, a sólo efectos de mostrar el potencial del análisis que en parte se abordó durante el curso)</a:t>
            </a:r>
          </a:p>
          <a:p>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Encuesta Continua de Hogares – Instituto de Estadísticas y Censos</a:t>
            </a:r>
          </a:p>
          <a:p>
            <a:r>
              <a:rPr lang="es-ES" sz="1400" b="0" cap="none" spc="0" dirty="0">
                <a:ln w="0"/>
                <a:solidFill>
                  <a:schemeClr val="tx1"/>
                </a:solidFill>
                <a:effectLst>
                  <a:outerShdw blurRad="38100" dist="19050" dir="2700000" algn="tl" rotWithShape="0">
                    <a:schemeClr val="dk1">
                      <a:alpha val="40000"/>
                    </a:schemeClr>
                  </a:outerShdw>
                </a:effectLst>
              </a:rPr>
              <a:t>Fuente: </a:t>
            </a:r>
            <a:r>
              <a:rPr lang="es-ES" sz="1400" b="0" cap="none" spc="0" dirty="0">
                <a:ln w="0"/>
                <a:solidFill>
                  <a:schemeClr val="tx1"/>
                </a:solidFill>
                <a:effectLst>
                  <a:outerShdw blurRad="38100" dist="19050" dir="2700000" algn="tl" rotWithShape="0">
                    <a:schemeClr val="dk1">
                      <a:alpha val="40000"/>
                    </a:schemeClr>
                  </a:outerShdw>
                </a:effectLst>
                <a:hlinkClick r:id="rId4"/>
              </a:rPr>
              <a:t>https://www4.ine.gub.uy/Anda5/index.php/catalog/735</a:t>
            </a:r>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b="0" cap="none" spc="0" dirty="0">
                <a:ln w="0"/>
                <a:solidFill>
                  <a:schemeClr val="tx1"/>
                </a:solidFill>
                <a:effectLst>
                  <a:outerShdw blurRad="38100" dist="19050" dir="2700000" algn="tl" rotWithShape="0">
                    <a:schemeClr val="dk1">
                      <a:alpha val="40000"/>
                    </a:schemeClr>
                  </a:outerShdw>
                </a:effectLst>
              </a:rPr>
              <a:t>Explicación: </a:t>
            </a:r>
            <a:r>
              <a:rPr lang="es-ES" sz="1400" dirty="0">
                <a:ln w="0"/>
                <a:effectLst>
                  <a:outerShdw blurRad="38100" dist="19050" dir="2700000" algn="tl" rotWithShape="0">
                    <a:schemeClr val="dk1">
                      <a:alpha val="40000"/>
                    </a:schemeClr>
                  </a:outerShdw>
                </a:effectLst>
              </a:rPr>
              <a:t>ofrece información estadística sobre hogares y personas, situación económica, educativa, social, vivienda, empleo, etc.</a:t>
            </a:r>
          </a:p>
          <a:p>
            <a:r>
              <a:rPr lang="es-ES" sz="1400" dirty="0">
                <a:ln w="0"/>
                <a:effectLst>
                  <a:outerShdw blurRad="38100" dist="19050" dir="2700000" algn="tl" rotWithShape="0">
                    <a:schemeClr val="dk1">
                      <a:alpha val="40000"/>
                    </a:schemeClr>
                  </a:outerShdw>
                </a:effectLst>
              </a:rPr>
              <a:t>Se cruzó esta información usando el Ciudad y Barrio. Con esto se puede determinar que incrementos de precios se corresponden con cuál segmento de población.</a:t>
            </a:r>
          </a:p>
          <a:p>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ANCAP – Administración Nacional de Combustibles, Alcohol y Portland</a:t>
            </a:r>
          </a:p>
          <a:p>
            <a:r>
              <a:rPr lang="es-ES" sz="1400" dirty="0">
                <a:ln w="0"/>
                <a:effectLst>
                  <a:outerShdw blurRad="38100" dist="19050" dir="2700000" algn="tl" rotWithShape="0">
                    <a:schemeClr val="dk1">
                      <a:alpha val="40000"/>
                    </a:schemeClr>
                  </a:outerShdw>
                </a:effectLst>
              </a:rPr>
              <a:t>Fuente: </a:t>
            </a:r>
            <a:r>
              <a:rPr lang="es-UY" sz="1400" dirty="0">
                <a:hlinkClick r:id="rId5"/>
              </a:rPr>
              <a:t>ANCAP - Petróleo crudo</a:t>
            </a:r>
            <a:endParaRPr lang="es-ES" sz="1400" dirty="0">
              <a:ln w="0"/>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Explicación: información de precios del combustible a fin de encontrar relación con las variables de precios.</a:t>
            </a:r>
          </a:p>
          <a:p>
            <a:endParaRPr lang="es-ES" sz="1400" b="0" cap="none" spc="0" dirty="0">
              <a:ln w="0"/>
              <a:solidFill>
                <a:schemeClr val="tx1"/>
              </a:solidFill>
              <a:effectLst>
                <a:outerShdw blurRad="38100" dist="19050" dir="2700000" algn="tl" rotWithShape="0">
                  <a:schemeClr val="dk1">
                    <a:alpha val="40000"/>
                  </a:schemeClr>
                </a:outerShdw>
              </a:effectLst>
            </a:endParaRPr>
          </a:p>
          <a:p>
            <a:r>
              <a:rPr lang="es-ES" sz="1400" dirty="0">
                <a:ln w="0"/>
                <a:effectLst>
                  <a:outerShdw blurRad="38100" dist="19050" dir="2700000" algn="tl" rotWithShape="0">
                    <a:schemeClr val="dk1">
                      <a:alpha val="40000"/>
                    </a:schemeClr>
                  </a:outerShdw>
                </a:effectLst>
              </a:rPr>
              <a:t>FRED – Federal Reserve </a:t>
            </a:r>
            <a:r>
              <a:rPr lang="es-ES" sz="1400" dirty="0" err="1">
                <a:ln w="0"/>
                <a:effectLst>
                  <a:outerShdw blurRad="38100" dist="19050" dir="2700000" algn="tl" rotWithShape="0">
                    <a:schemeClr val="dk1">
                      <a:alpha val="40000"/>
                    </a:schemeClr>
                  </a:outerShdw>
                </a:effectLst>
              </a:rPr>
              <a:t>Economic</a:t>
            </a:r>
            <a:r>
              <a:rPr lang="es-ES" sz="1400" dirty="0">
                <a:ln w="0"/>
                <a:effectLst>
                  <a:outerShdw blurRad="38100" dist="19050" dir="2700000" algn="tl" rotWithShape="0">
                    <a:schemeClr val="dk1">
                      <a:alpha val="40000"/>
                    </a:schemeClr>
                  </a:outerShdw>
                </a:effectLst>
              </a:rPr>
              <a:t> Data</a:t>
            </a:r>
          </a:p>
          <a:p>
            <a:r>
              <a:rPr lang="es-ES" sz="1400" dirty="0">
                <a:ln w="0"/>
                <a:effectLst>
                  <a:outerShdw blurRad="38100" dist="19050" dir="2700000" algn="tl" rotWithShape="0">
                    <a:schemeClr val="dk1">
                      <a:alpha val="40000"/>
                    </a:schemeClr>
                  </a:outerShdw>
                </a:effectLst>
              </a:rPr>
              <a:t>Fuente: </a:t>
            </a:r>
            <a:r>
              <a:rPr lang="en-US" sz="1400" dirty="0">
                <a:hlinkClick r:id="rId6"/>
              </a:rPr>
              <a:t>Federal Reserve Economic Data | FRED | St. Louis Fed (stlouisfed.org)</a:t>
            </a:r>
            <a:endParaRPr lang="es-ES" sz="1400" dirty="0">
              <a:ln w="0"/>
              <a:effectLst>
                <a:outerShdw blurRad="38100" dist="19050" dir="2700000" algn="tl" rotWithShape="0">
                  <a:schemeClr val="dk1">
                    <a:alpha val="40000"/>
                  </a:schemeClr>
                </a:outerShdw>
              </a:effectLst>
            </a:endParaRPr>
          </a:p>
          <a:p>
            <a:r>
              <a:rPr lang="es-ES" sz="1400" b="0" cap="none" spc="0" dirty="0">
                <a:ln w="0"/>
                <a:solidFill>
                  <a:schemeClr val="tx1"/>
                </a:solidFill>
                <a:effectLst>
                  <a:outerShdw blurRad="38100" dist="19050" dir="2700000" algn="tl" rotWithShape="0">
                    <a:schemeClr val="dk1">
                      <a:alpha val="40000"/>
                    </a:schemeClr>
                  </a:outerShdw>
                </a:effectLst>
              </a:rPr>
              <a:t>Explicación: </a:t>
            </a:r>
            <a:r>
              <a:rPr lang="es-ES" sz="1400" dirty="0">
                <a:ln w="0"/>
                <a:effectLst>
                  <a:outerShdw blurRad="38100" dist="19050" dir="2700000" algn="tl" rotWithShape="0">
                    <a:schemeClr val="dk1">
                      <a:alpha val="40000"/>
                    </a:schemeClr>
                  </a:outerShdw>
                </a:effectLst>
              </a:rPr>
              <a:t>API para obtener precios relevantes de </a:t>
            </a:r>
            <a:r>
              <a:rPr lang="es-ES" sz="1400" dirty="0" err="1">
                <a:ln w="0"/>
                <a:effectLst>
                  <a:outerShdw blurRad="38100" dist="19050" dir="2700000" algn="tl" rotWithShape="0">
                    <a:schemeClr val="dk1">
                      <a:alpha val="40000"/>
                    </a:schemeClr>
                  </a:outerShdw>
                </a:effectLst>
              </a:rPr>
              <a:t>commodities</a:t>
            </a:r>
            <a:r>
              <a:rPr lang="es-ES" sz="1400" dirty="0">
                <a:ln w="0"/>
                <a:effectLst>
                  <a:outerShdw blurRad="38100" dist="19050" dir="2700000" algn="tl" rotWithShape="0">
                    <a:schemeClr val="dk1">
                      <a:alpha val="40000"/>
                    </a:schemeClr>
                  </a:outerShdw>
                </a:effectLst>
              </a:rPr>
              <a:t>, particularmente precio petróleo Brent</a:t>
            </a:r>
            <a:endParaRPr lang="es-ES" sz="1400" b="0" cap="none" spc="0" dirty="0">
              <a:ln w="0"/>
              <a:solidFill>
                <a:schemeClr val="tx1"/>
              </a:solidFill>
              <a:effectLst>
                <a:outerShdw blurRad="38100" dist="19050" dir="2700000" algn="tl" rotWithShape="0">
                  <a:schemeClr val="dk1">
                    <a:alpha val="40000"/>
                  </a:schemeClr>
                </a:outerShdw>
              </a:effectLst>
            </a:endParaRPr>
          </a:p>
          <a:p>
            <a:endParaRPr lang="es-ES" sz="1400" b="0" cap="none" spc="0" dirty="0">
              <a:ln w="0"/>
              <a:solidFill>
                <a:schemeClr val="tx1"/>
              </a:solidFill>
              <a:effectLst>
                <a:outerShdw blurRad="38100" dist="19050" dir="2700000" algn="tl" rotWithShape="0">
                  <a:schemeClr val="dk1">
                    <a:alpha val="40000"/>
                  </a:schemeClr>
                </a:outerShdw>
              </a:effectLst>
            </a:endParaRPr>
          </a:p>
        </p:txBody>
      </p:sp>
      <p:pic>
        <p:nvPicPr>
          <p:cNvPr id="2" name="Gráfico 1" descr="Cuaderno de estrategias contorno">
            <a:extLst>
              <a:ext uri="{FF2B5EF4-FFF2-40B4-BE49-F238E27FC236}">
                <a16:creationId xmlns:a16="http://schemas.microsoft.com/office/drawing/2014/main" id="{3644ECCC-71F5-DF73-DB04-BC110D5D0C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07147" y="201372"/>
            <a:ext cx="914400" cy="914400"/>
          </a:xfrm>
          <a:prstGeom prst="rect">
            <a:avLst/>
          </a:prstGeom>
        </p:spPr>
      </p:pic>
      <p:sp>
        <p:nvSpPr>
          <p:cNvPr id="3" name="Rectángulo 2">
            <a:extLst>
              <a:ext uri="{FF2B5EF4-FFF2-40B4-BE49-F238E27FC236}">
                <a16:creationId xmlns:a16="http://schemas.microsoft.com/office/drawing/2014/main" id="{CCA6A016-4683-70DA-3CE3-E3107ED46E61}"/>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4" name="Rectángulo 3">
            <a:extLst>
              <a:ext uri="{FF2B5EF4-FFF2-40B4-BE49-F238E27FC236}">
                <a16:creationId xmlns:a16="http://schemas.microsoft.com/office/drawing/2014/main" id="{9842A5CB-9A30-1085-125B-556A29B643DA}"/>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Tree>
    <p:extLst>
      <p:ext uri="{BB962C8B-B14F-4D97-AF65-F5344CB8AC3E}">
        <p14:creationId xmlns:p14="http://schemas.microsoft.com/office/powerpoint/2010/main" val="126804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2DB2249-9BA3-61A6-8FA1-D552B8357FF5}"/>
              </a:ext>
            </a:extLst>
          </p:cNvPr>
          <p:cNvSpPr/>
          <p:nvPr/>
        </p:nvSpPr>
        <p:spPr>
          <a:xfrm>
            <a:off x="0" y="0"/>
            <a:ext cx="200028"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3" name="Rectángulo 2">
            <a:extLst>
              <a:ext uri="{FF2B5EF4-FFF2-40B4-BE49-F238E27FC236}">
                <a16:creationId xmlns:a16="http://schemas.microsoft.com/office/drawing/2014/main" id="{BC32B351-9A59-43D6-FF7C-9252E0D530E7}"/>
              </a:ext>
            </a:extLst>
          </p:cNvPr>
          <p:cNvSpPr/>
          <p:nvPr/>
        </p:nvSpPr>
        <p:spPr>
          <a:xfrm rot="5400000">
            <a:off x="6017592" y="-6033156"/>
            <a:ext cx="156816" cy="1219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UY"/>
          </a:p>
        </p:txBody>
      </p:sp>
      <p:sp>
        <p:nvSpPr>
          <p:cNvPr id="6" name="Rectángulo 5">
            <a:extLst>
              <a:ext uri="{FF2B5EF4-FFF2-40B4-BE49-F238E27FC236}">
                <a16:creationId xmlns:a16="http://schemas.microsoft.com/office/drawing/2014/main" id="{A83AF6AD-5B6A-F30C-9A35-7097D2F2B93C}"/>
              </a:ext>
            </a:extLst>
          </p:cNvPr>
          <p:cNvSpPr/>
          <p:nvPr/>
        </p:nvSpPr>
        <p:spPr>
          <a:xfrm>
            <a:off x="1611152" y="3268793"/>
            <a:ext cx="8254078" cy="461665"/>
          </a:xfrm>
          <a:prstGeom prst="rect">
            <a:avLst/>
          </a:prstGeom>
          <a:noFill/>
        </p:spPr>
        <p:txBody>
          <a:bodyPr wrap="square" lIns="91440" tIns="45720" rIns="91440" bIns="45720">
            <a:spAutoFit/>
          </a:bodyPr>
          <a:lstStyle/>
          <a:p>
            <a:pPr algn="ctr"/>
            <a:r>
              <a:rPr lang="es-ES" sz="2400" dirty="0">
                <a:ln w="0"/>
                <a:effectLst>
                  <a:outerShdw blurRad="38100" dist="19050" dir="2700000" algn="tl" rotWithShape="0">
                    <a:schemeClr val="dk1">
                      <a:alpha val="40000"/>
                    </a:schemeClr>
                  </a:outerShdw>
                </a:effectLst>
              </a:rPr>
              <a:t>Gracias</a:t>
            </a:r>
            <a:endParaRPr lang="es-ES" sz="2400" b="0" cap="none" spc="0" dirty="0">
              <a:ln w="0"/>
              <a:solidFill>
                <a:schemeClr val="tx1"/>
              </a:solidFill>
              <a:effectLst>
                <a:outerShdw blurRad="38100" dist="19050" dir="2700000" algn="tl" rotWithShape="0">
                  <a:schemeClr val="dk1">
                    <a:alpha val="40000"/>
                  </a:schemeClr>
                </a:outerShdw>
              </a:effectLst>
            </a:endParaRPr>
          </a:p>
        </p:txBody>
      </p:sp>
      <p:pic>
        <p:nvPicPr>
          <p:cNvPr id="8" name="Gráfico 7" descr="Gesto de saludar contorno">
            <a:extLst>
              <a:ext uri="{FF2B5EF4-FFF2-40B4-BE49-F238E27FC236}">
                <a16:creationId xmlns:a16="http://schemas.microsoft.com/office/drawing/2014/main" id="{11AAF0B3-37F1-A71C-894F-A0D9F75108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0991" y="3886200"/>
            <a:ext cx="914400" cy="914400"/>
          </a:xfrm>
          <a:prstGeom prst="rect">
            <a:avLst/>
          </a:prstGeom>
        </p:spPr>
      </p:pic>
    </p:spTree>
    <p:extLst>
      <p:ext uri="{BB962C8B-B14F-4D97-AF65-F5344CB8AC3E}">
        <p14:creationId xmlns:p14="http://schemas.microsoft.com/office/powerpoint/2010/main" val="14203632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1647</Words>
  <Application>Microsoft Office PowerPoint</Application>
  <PresentationFormat>Panorámica</PresentationFormat>
  <Paragraphs>98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Lotito</dc:creator>
  <cp:lastModifiedBy>Sergio Lotito</cp:lastModifiedBy>
  <cp:revision>15</cp:revision>
  <dcterms:created xsi:type="dcterms:W3CDTF">2023-10-16T22:17:00Z</dcterms:created>
  <dcterms:modified xsi:type="dcterms:W3CDTF">2023-10-22T22:53:33Z</dcterms:modified>
</cp:coreProperties>
</file>