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yobithemes.com/demo/html/whoiam/black/"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1100">
              <a:solidFill>
                <a:schemeClr val="dk1"/>
              </a:solidFill>
              <a:highlight>
                <a:srgbClr val="FFFFFF"/>
              </a:highlight>
            </a:endParaRPr>
          </a:p>
        </p:txBody>
      </p:sp>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1100">
              <a:solidFill>
                <a:schemeClr val="dk1"/>
              </a:solidFill>
              <a:highlight>
                <a:srgbClr val="FFFFFF"/>
              </a:highlight>
            </a:endParaRPr>
          </a:p>
        </p:txBody>
      </p:sp>
      <p:sp>
        <p:nvSpPr>
          <p:cNvPr id="149" name="Shape 1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1100">
              <a:solidFill>
                <a:schemeClr val="dk1"/>
              </a:solidFill>
              <a:highlight>
                <a:srgbClr val="FFFFFF"/>
              </a:highlight>
            </a:endParaRPr>
          </a:p>
        </p:txBody>
      </p:sp>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1100">
              <a:solidFill>
                <a:schemeClr val="dk1"/>
              </a:solidFill>
              <a:highlight>
                <a:srgbClr val="FFFFFF"/>
              </a:highlight>
            </a:endParaRPr>
          </a:p>
        </p:txBody>
      </p:sp>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1100">
              <a:solidFill>
                <a:schemeClr val="dk1"/>
              </a:solidFill>
              <a:highlight>
                <a:srgbClr val="FFFFFF"/>
              </a:highlight>
            </a:endParaRPr>
          </a:p>
        </p:txBody>
      </p:sp>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s-ES" sz="1100">
                <a:solidFill>
                  <a:schemeClr val="dk1"/>
                </a:solidFill>
                <a:highlight>
                  <a:srgbClr val="FFFFFF"/>
                </a:highlight>
              </a:rPr>
              <a:t>Ver ejemplos </a:t>
            </a:r>
          </a:p>
        </p:txBody>
      </p:sp>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s-ES" sz="1100">
                <a:solidFill>
                  <a:schemeClr val="dk1"/>
                </a:solidFill>
                <a:highlight>
                  <a:srgbClr val="FFFFFF"/>
                </a:highlight>
              </a:rPr>
              <a:t>Ver ejemplos </a:t>
            </a:r>
          </a:p>
        </p:txBody>
      </p:sp>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00000"/>
              <a:buFont typeface="Arial"/>
              <a:buNone/>
            </a:pPr>
            <a:r>
              <a:rPr lang="es-ES" sz="1100" u="sng">
                <a:solidFill>
                  <a:schemeClr val="hlink"/>
                </a:solidFill>
                <a:hlinkClick r:id="rId2"/>
              </a:rPr>
              <a:t>http://yobithemes.com/demo/html/whoiam/black/</a:t>
            </a:r>
          </a:p>
          <a:p>
            <a:pPr lvl="0" rtl="0">
              <a:lnSpc>
                <a:spcPct val="115000"/>
              </a:lnSpc>
              <a:spcBef>
                <a:spcPts val="0"/>
              </a:spcBef>
              <a:buClr>
                <a:schemeClr val="dk1"/>
              </a:buClr>
              <a:buFont typeface="Arial"/>
              <a:buNone/>
            </a:pPr>
            <a:r>
              <a:t/>
            </a:r>
            <a:endParaRPr sz="1100">
              <a:solidFill>
                <a:schemeClr val="dk1"/>
              </a:solidFill>
            </a:endParaRPr>
          </a:p>
        </p:txBody>
      </p:sp>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1100">
              <a:solidFill>
                <a:schemeClr val="dk1"/>
              </a:solidFill>
              <a:highlight>
                <a:srgbClr val="FFFFFF"/>
              </a:highlight>
            </a:endParaRPr>
          </a:p>
        </p:txBody>
      </p:sp>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9" name="Shape 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298450" lvl="0" marL="457200" rtl="0">
              <a:lnSpc>
                <a:spcPct val="115000"/>
              </a:lnSpc>
              <a:spcBef>
                <a:spcPts val="0"/>
              </a:spcBef>
              <a:buClr>
                <a:schemeClr val="dk1"/>
              </a:buClr>
              <a:buSzPct val="100000"/>
              <a:buChar char="•"/>
            </a:pPr>
            <a:r>
              <a:rPr b="1" lang="es-ES" sz="1100">
                <a:solidFill>
                  <a:schemeClr val="dk1"/>
                </a:solidFill>
                <a:highlight>
                  <a:srgbClr val="FFFFFF"/>
                </a:highlight>
              </a:rPr>
              <a:t>Logica de  negocio</a:t>
            </a:r>
            <a:r>
              <a:rPr lang="es-ES" sz="1100">
                <a:solidFill>
                  <a:schemeClr val="dk1"/>
                </a:solidFill>
                <a:highlight>
                  <a:srgbClr val="FFFFFF"/>
                </a:highlight>
              </a:rPr>
              <a:t>:Para ello hay que conocer la lógica de negocio para la cual estamos trabajando. </a:t>
            </a:r>
          </a:p>
          <a:p>
            <a:pPr indent="-298450" lvl="0" marL="457200" rtl="0">
              <a:lnSpc>
                <a:spcPct val="115000"/>
              </a:lnSpc>
              <a:spcBef>
                <a:spcPts val="0"/>
              </a:spcBef>
              <a:buClr>
                <a:schemeClr val="dk1"/>
              </a:buClr>
              <a:buSzPct val="100000"/>
              <a:buChar char="•"/>
            </a:pPr>
            <a:r>
              <a:rPr b="1" lang="es-ES" sz="1100">
                <a:solidFill>
                  <a:schemeClr val="dk1"/>
                </a:solidFill>
                <a:highlight>
                  <a:srgbClr val="FFFFFF"/>
                </a:highlight>
              </a:rPr>
              <a:t>Roles</a:t>
            </a:r>
            <a:r>
              <a:rPr lang="es-ES" sz="1100">
                <a:solidFill>
                  <a:schemeClr val="dk1"/>
                </a:solidFill>
                <a:highlight>
                  <a:srgbClr val="FFFFFF"/>
                </a:highlight>
              </a:rPr>
              <a:t>: Generalmente la esta informacion nos llega digerida, gracias a que existen diferentes roles, como analista de requerimientos, arquitectos y diseñadores. </a:t>
            </a:r>
          </a:p>
          <a:p>
            <a:pPr indent="-298450" lvl="0" marL="457200" rtl="0">
              <a:lnSpc>
                <a:spcPct val="115000"/>
              </a:lnSpc>
              <a:spcBef>
                <a:spcPts val="0"/>
              </a:spcBef>
              <a:buClr>
                <a:schemeClr val="dk1"/>
              </a:buClr>
              <a:buSzPct val="100000"/>
              <a:buChar char="•"/>
            </a:pPr>
            <a:r>
              <a:rPr b="1" lang="es-ES" sz="1100">
                <a:solidFill>
                  <a:schemeClr val="dk1"/>
                </a:solidFill>
                <a:highlight>
                  <a:srgbClr val="FFFFFF"/>
                </a:highlight>
              </a:rPr>
              <a:t>Relación de ida y vuelta:</a:t>
            </a:r>
            <a:r>
              <a:rPr lang="es-ES" sz="1100">
                <a:solidFill>
                  <a:schemeClr val="dk1"/>
                </a:solidFill>
                <a:highlight>
                  <a:srgbClr val="FFFFFF"/>
                </a:highlight>
              </a:rPr>
              <a:t> Como frontenders existe una relación de ida y vuelta con el diseñador el cual usualmente nos brinda los requerimientos de diseño. </a:t>
            </a:r>
          </a:p>
          <a:p>
            <a:pPr indent="-298450" lvl="0" marL="457200" rtl="0">
              <a:lnSpc>
                <a:spcPct val="115000"/>
              </a:lnSpc>
              <a:spcBef>
                <a:spcPts val="0"/>
              </a:spcBef>
              <a:buClr>
                <a:schemeClr val="dk1"/>
              </a:buClr>
              <a:buSzPct val="100000"/>
              <a:buChar char="•"/>
            </a:pPr>
            <a:r>
              <a:rPr b="1" lang="es-ES" sz="1100">
                <a:solidFill>
                  <a:schemeClr val="dk1"/>
                </a:solidFill>
                <a:highlight>
                  <a:srgbClr val="FFFFFF"/>
                </a:highlight>
              </a:rPr>
              <a:t>Herramientas</a:t>
            </a:r>
            <a:r>
              <a:rPr lang="es-ES" sz="1100">
                <a:solidFill>
                  <a:schemeClr val="dk1"/>
                </a:solidFill>
                <a:highlight>
                  <a:srgbClr val="FFFFFF"/>
                </a:highlight>
              </a:rPr>
              <a:t>: Existen herramientas que utilizan para mostrarnos lo que el cliente acepta. Adobe Illustrator es una de ellas. Con ella podemos empezar a crear la estructura de HTML como valores establecidos de estilos, como también la visualización en diferentes dispositivos.</a:t>
            </a:r>
          </a:p>
          <a:p>
            <a:pPr indent="-298450" lvl="0" marL="457200" rtl="0">
              <a:lnSpc>
                <a:spcPct val="115000"/>
              </a:lnSpc>
              <a:spcBef>
                <a:spcPts val="0"/>
              </a:spcBef>
              <a:buClr>
                <a:schemeClr val="dk1"/>
              </a:buClr>
              <a:buChar char="•"/>
            </a:pPr>
            <a:r>
              <a:t/>
            </a:r>
            <a:endParaRPr sz="1100">
              <a:solidFill>
                <a:schemeClr val="dk1"/>
              </a:solidFill>
              <a:highlight>
                <a:srgbClr val="FFFFFF"/>
              </a:highlight>
            </a:endParaRPr>
          </a:p>
          <a:p>
            <a:pPr lvl="0" rtl="0">
              <a:lnSpc>
                <a:spcPct val="115000"/>
              </a:lnSpc>
              <a:spcBef>
                <a:spcPts val="0"/>
              </a:spcBef>
              <a:buClr>
                <a:srgbClr val="000000"/>
              </a:buClr>
              <a:buNone/>
            </a:pPr>
            <a:r>
              <a:t/>
            </a:r>
            <a:endParaRPr sz="1100">
              <a:solidFill>
                <a:schemeClr val="dk1"/>
              </a:solidFill>
              <a:highlight>
                <a:srgbClr val="FFFFFF"/>
              </a:highlight>
            </a:endParaRPr>
          </a:p>
          <a:p>
            <a:pPr indent="-298450" lvl="0" marL="457200" rtl="0">
              <a:lnSpc>
                <a:spcPct val="115000"/>
              </a:lnSpc>
              <a:spcBef>
                <a:spcPts val="0"/>
              </a:spcBef>
              <a:buClr>
                <a:schemeClr val="dk1"/>
              </a:buClr>
              <a:buChar char="•"/>
            </a:pPr>
            <a:r>
              <a:t/>
            </a:r>
            <a:endParaRPr sz="1100">
              <a:solidFill>
                <a:schemeClr val="dk1"/>
              </a:solidFill>
              <a:highlight>
                <a:srgbClr val="FFFFFF"/>
              </a:highlight>
            </a:endParaRPr>
          </a:p>
        </p:txBody>
      </p:sp>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1100">
              <a:solidFill>
                <a:schemeClr val="dk1"/>
              </a:solidFill>
              <a:highlight>
                <a:srgbClr val="FFFFFF"/>
              </a:highlight>
            </a:endParaRPr>
          </a:p>
        </p:txBody>
      </p:sp>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1100">
              <a:solidFill>
                <a:schemeClr val="dk1"/>
              </a:solidFill>
              <a:highlight>
                <a:srgbClr val="FFFFFF"/>
              </a:highlight>
            </a:endParaRPr>
          </a:p>
        </p:txBody>
      </p:sp>
      <p:sp>
        <p:nvSpPr>
          <p:cNvPr id="114" name="Shape 1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1100">
              <a:solidFill>
                <a:schemeClr val="dk1"/>
              </a:solidFill>
              <a:highlight>
                <a:srgbClr val="FFFFFF"/>
              </a:highlight>
            </a:endParaRPr>
          </a:p>
        </p:txBody>
      </p:sp>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1100">
              <a:solidFill>
                <a:schemeClr val="dk1"/>
              </a:solidFill>
              <a:highlight>
                <a:srgbClr val="FFFFFF"/>
              </a:highlight>
            </a:endParaRPr>
          </a:p>
        </p:txBody>
      </p:sp>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1100">
              <a:solidFill>
                <a:schemeClr val="dk1"/>
              </a:solidFill>
              <a:highlight>
                <a:srgbClr val="FFFFFF"/>
              </a:highlight>
            </a:endParaRPr>
          </a:p>
        </p:txBody>
      </p:sp>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Diapositiva de título">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E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ítulo y texto vertical">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s-E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Título vertical y texto">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s-E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ítulo y objetos">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s-ES" sz="12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Encabezado de sección">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s-E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Dos objetos">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s-E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ació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s-E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Sólo el título">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s-E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En blanco">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s-E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ido con título">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s-E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Imagen con título">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s-E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E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a:off x="717175" y="2241176"/>
            <a:ext cx="7829177" cy="2308323"/>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ES" sz="7000">
                <a:solidFill>
                  <a:srgbClr val="004080"/>
                </a:solidFill>
              </a:rPr>
              <a:t>UX</a:t>
            </a:r>
          </a:p>
        </p:txBody>
      </p:sp>
      <p:pic>
        <p:nvPicPr>
          <p:cNvPr descr="logo.png" id="85" name="Shape 85"/>
          <p:cNvPicPr preferRelativeResize="0"/>
          <p:nvPr/>
        </p:nvPicPr>
        <p:blipFill rotWithShape="1">
          <a:blip r:embed="rId3">
            <a:alphaModFix/>
          </a:blip>
          <a:srcRect b="0" l="0" r="0" t="0"/>
          <a:stretch/>
        </p:blipFill>
        <p:spPr>
          <a:xfrm>
            <a:off x="6041216" y="0"/>
            <a:ext cx="2863725" cy="1718235"/>
          </a:xfrm>
          <a:prstGeom prst="rect">
            <a:avLst/>
          </a:prstGeom>
          <a:noFill/>
          <a:ln>
            <a:noFill/>
          </a:ln>
        </p:spPr>
      </p:pic>
      <p:sp>
        <p:nvSpPr>
          <p:cNvPr id="86" name="Shape 86"/>
          <p:cNvSpPr txBox="1"/>
          <p:nvPr/>
        </p:nvSpPr>
        <p:spPr>
          <a:xfrm>
            <a:off x="2859483" y="3384028"/>
            <a:ext cx="3544500" cy="7080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ES" sz="2000">
                <a:solidFill>
                  <a:srgbClr val="004080"/>
                </a:solidFill>
              </a:rPr>
              <a:t>User Experience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Malos </a:t>
            </a:r>
            <a:r>
              <a:rPr b="1" lang="es-ES" sz="3959">
                <a:solidFill>
                  <a:srgbClr val="004080"/>
                </a:solidFill>
                <a:latin typeface="Arial"/>
                <a:ea typeface="Arial"/>
                <a:cs typeface="Arial"/>
                <a:sym typeface="Arial"/>
              </a:rPr>
              <a:t>Diseños</a:t>
            </a:r>
          </a:p>
        </p:txBody>
      </p:sp>
      <p:sp>
        <p:nvSpPr>
          <p:cNvPr id="145" name="Shape 145"/>
          <p:cNvSpPr txBox="1"/>
          <p:nvPr>
            <p:ph idx="1" type="body"/>
          </p:nvPr>
        </p:nvSpPr>
        <p:spPr>
          <a:xfrm>
            <a:off x="457200" y="2033500"/>
            <a:ext cx="7366800" cy="45261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t/>
            </a:r>
            <a:endParaRPr sz="900">
              <a:highlight>
                <a:srgbClr val="FFFFFF"/>
              </a:highlight>
              <a:latin typeface="Arial"/>
              <a:ea typeface="Arial"/>
              <a:cs typeface="Arial"/>
              <a:sym typeface="Arial"/>
            </a:endParaRPr>
          </a:p>
        </p:txBody>
      </p:sp>
      <p:pic>
        <p:nvPicPr>
          <p:cNvPr descr="disenoswebm_3.jpg" id="146" name="Shape 146"/>
          <p:cNvPicPr preferRelativeResize="0"/>
          <p:nvPr/>
        </p:nvPicPr>
        <p:blipFill>
          <a:blip r:embed="rId3">
            <a:alphaModFix/>
          </a:blip>
          <a:stretch>
            <a:fillRect/>
          </a:stretch>
        </p:blipFill>
        <p:spPr>
          <a:xfrm>
            <a:off x="854275" y="1593575"/>
            <a:ext cx="5441649" cy="3863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Buenos </a:t>
            </a:r>
            <a:r>
              <a:rPr b="1" lang="es-ES" sz="3959">
                <a:solidFill>
                  <a:srgbClr val="004080"/>
                </a:solidFill>
                <a:latin typeface="Arial"/>
                <a:ea typeface="Arial"/>
                <a:cs typeface="Arial"/>
                <a:sym typeface="Arial"/>
              </a:rPr>
              <a:t>Diseños</a:t>
            </a:r>
          </a:p>
        </p:txBody>
      </p:sp>
      <p:sp>
        <p:nvSpPr>
          <p:cNvPr id="152" name="Shape 152"/>
          <p:cNvSpPr txBox="1"/>
          <p:nvPr>
            <p:ph idx="1" type="body"/>
          </p:nvPr>
        </p:nvSpPr>
        <p:spPr>
          <a:xfrm>
            <a:off x="457200" y="2033500"/>
            <a:ext cx="7366800" cy="45261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t/>
            </a:r>
            <a:endParaRPr sz="900">
              <a:highlight>
                <a:srgbClr val="FFFFFF"/>
              </a:highlight>
              <a:latin typeface="Arial"/>
              <a:ea typeface="Arial"/>
              <a:cs typeface="Arial"/>
              <a:sym typeface="Arial"/>
            </a:endParaRPr>
          </a:p>
        </p:txBody>
      </p:sp>
      <p:pic>
        <p:nvPicPr>
          <p:cNvPr descr="disenoswebb_1.jpg" id="153" name="Shape 153"/>
          <p:cNvPicPr preferRelativeResize="0"/>
          <p:nvPr/>
        </p:nvPicPr>
        <p:blipFill>
          <a:blip r:embed="rId3">
            <a:alphaModFix/>
          </a:blip>
          <a:stretch>
            <a:fillRect/>
          </a:stretch>
        </p:blipFill>
        <p:spPr>
          <a:xfrm>
            <a:off x="969699" y="1528149"/>
            <a:ext cx="6100350" cy="3633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Buenos </a:t>
            </a:r>
            <a:r>
              <a:rPr b="1" lang="es-ES" sz="3959">
                <a:solidFill>
                  <a:srgbClr val="004080"/>
                </a:solidFill>
                <a:latin typeface="Arial"/>
                <a:ea typeface="Arial"/>
                <a:cs typeface="Arial"/>
                <a:sym typeface="Arial"/>
              </a:rPr>
              <a:t>Diseños</a:t>
            </a:r>
          </a:p>
        </p:txBody>
      </p:sp>
      <p:sp>
        <p:nvSpPr>
          <p:cNvPr id="159" name="Shape 159"/>
          <p:cNvSpPr txBox="1"/>
          <p:nvPr>
            <p:ph idx="1" type="body"/>
          </p:nvPr>
        </p:nvSpPr>
        <p:spPr>
          <a:xfrm>
            <a:off x="457200" y="2033500"/>
            <a:ext cx="7366800" cy="45261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t/>
            </a:r>
            <a:endParaRPr sz="900">
              <a:highlight>
                <a:srgbClr val="FFFFFF"/>
              </a:highlight>
              <a:latin typeface="Arial"/>
              <a:ea typeface="Arial"/>
              <a:cs typeface="Arial"/>
              <a:sym typeface="Arial"/>
            </a:endParaRPr>
          </a:p>
        </p:txBody>
      </p:sp>
      <p:pic>
        <p:nvPicPr>
          <p:cNvPr descr="disenoswebb_2.jpg" id="160" name="Shape 160"/>
          <p:cNvPicPr preferRelativeResize="0"/>
          <p:nvPr/>
        </p:nvPicPr>
        <p:blipFill>
          <a:blip r:embed="rId3">
            <a:alphaModFix/>
          </a:blip>
          <a:stretch>
            <a:fillRect/>
          </a:stretch>
        </p:blipFill>
        <p:spPr>
          <a:xfrm>
            <a:off x="1151725" y="1418725"/>
            <a:ext cx="5479674" cy="4526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Buenos </a:t>
            </a:r>
            <a:r>
              <a:rPr b="1" lang="es-ES" sz="3959">
                <a:solidFill>
                  <a:srgbClr val="004080"/>
                </a:solidFill>
                <a:latin typeface="Arial"/>
                <a:ea typeface="Arial"/>
                <a:cs typeface="Arial"/>
                <a:sym typeface="Arial"/>
              </a:rPr>
              <a:t>Diseños</a:t>
            </a:r>
          </a:p>
        </p:txBody>
      </p:sp>
      <p:sp>
        <p:nvSpPr>
          <p:cNvPr id="166" name="Shape 166"/>
          <p:cNvSpPr txBox="1"/>
          <p:nvPr>
            <p:ph idx="1" type="body"/>
          </p:nvPr>
        </p:nvSpPr>
        <p:spPr>
          <a:xfrm>
            <a:off x="457200" y="2033500"/>
            <a:ext cx="7366800" cy="45261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t/>
            </a:r>
            <a:endParaRPr sz="900">
              <a:highlight>
                <a:srgbClr val="FFFFFF"/>
              </a:highlight>
              <a:latin typeface="Arial"/>
              <a:ea typeface="Arial"/>
              <a:cs typeface="Arial"/>
              <a:sym typeface="Arial"/>
            </a:endParaRPr>
          </a:p>
        </p:txBody>
      </p:sp>
      <p:pic>
        <p:nvPicPr>
          <p:cNvPr descr="disenowebb_3.PNG" id="167" name="Shape 167"/>
          <p:cNvPicPr preferRelativeResize="0"/>
          <p:nvPr/>
        </p:nvPicPr>
        <p:blipFill>
          <a:blip r:embed="rId3">
            <a:alphaModFix/>
          </a:blip>
          <a:stretch>
            <a:fillRect/>
          </a:stretch>
        </p:blipFill>
        <p:spPr>
          <a:xfrm>
            <a:off x="743483" y="1697185"/>
            <a:ext cx="7657029" cy="346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Elementos de </a:t>
            </a:r>
            <a:r>
              <a:rPr b="1" lang="es-ES" sz="3959">
                <a:solidFill>
                  <a:srgbClr val="004080"/>
                </a:solidFill>
                <a:latin typeface="Arial"/>
                <a:ea typeface="Arial"/>
                <a:cs typeface="Arial"/>
                <a:sym typeface="Arial"/>
              </a:rPr>
              <a:t>Diseño</a:t>
            </a:r>
          </a:p>
        </p:txBody>
      </p:sp>
      <p:sp>
        <p:nvSpPr>
          <p:cNvPr id="173" name="Shape 173"/>
          <p:cNvSpPr txBox="1"/>
          <p:nvPr>
            <p:ph idx="1" type="body"/>
          </p:nvPr>
        </p:nvSpPr>
        <p:spPr>
          <a:xfrm>
            <a:off x="457200" y="2033500"/>
            <a:ext cx="3341400" cy="4526100"/>
          </a:xfrm>
          <a:prstGeom prst="rect">
            <a:avLst/>
          </a:prstGeom>
          <a:noFill/>
          <a:ln>
            <a:noFill/>
          </a:ln>
        </p:spPr>
        <p:txBody>
          <a:bodyPr anchorCtr="0" anchor="t" bIns="45700" lIns="91425" rIns="91425" tIns="45700">
            <a:noAutofit/>
          </a:bodyPr>
          <a:lstStyle/>
          <a:p>
            <a:pPr indent="-342900" lvl="0" marL="457200" rtl="0">
              <a:lnSpc>
                <a:spcPct val="115000"/>
              </a:lnSpc>
              <a:spcBef>
                <a:spcPts val="0"/>
              </a:spcBef>
              <a:buSzPct val="100000"/>
            </a:pPr>
            <a:r>
              <a:rPr lang="es-ES" sz="1800">
                <a:highlight>
                  <a:srgbClr val="FFFFFF"/>
                </a:highlight>
                <a:latin typeface="Arial"/>
                <a:ea typeface="Arial"/>
                <a:cs typeface="Arial"/>
                <a:sym typeface="Arial"/>
              </a:rPr>
              <a:t>Line</a:t>
            </a:r>
            <a:r>
              <a:rPr lang="es-ES" sz="1000">
                <a:highlight>
                  <a:srgbClr val="FFFFFF"/>
                </a:highlight>
                <a:latin typeface="Arial"/>
                <a:ea typeface="Arial"/>
                <a:cs typeface="Arial"/>
                <a:sym typeface="Arial"/>
              </a:rPr>
              <a:t> (Derechas, curvas,etc..)</a:t>
            </a:r>
          </a:p>
          <a:p>
            <a:pPr indent="0" lvl="0" marL="0" rtl="0">
              <a:lnSpc>
                <a:spcPct val="115000"/>
              </a:lnSpc>
              <a:spcBef>
                <a:spcPts val="0"/>
              </a:spcBef>
              <a:buNone/>
            </a:pPr>
            <a:r>
              <a:t/>
            </a:r>
            <a:endParaRPr sz="1200">
              <a:highlight>
                <a:srgbClr val="FFFFFF"/>
              </a:highlight>
              <a:latin typeface="Arial"/>
              <a:ea typeface="Arial"/>
              <a:cs typeface="Arial"/>
              <a:sym typeface="Arial"/>
            </a:endParaRPr>
          </a:p>
          <a:p>
            <a:pPr indent="-342900" lvl="0" marL="457200" rtl="0">
              <a:lnSpc>
                <a:spcPct val="115000"/>
              </a:lnSpc>
              <a:spcBef>
                <a:spcPts val="0"/>
              </a:spcBef>
              <a:buSzPct val="100000"/>
              <a:buFont typeface="Arial"/>
            </a:pPr>
            <a:r>
              <a:rPr lang="es-ES" sz="1800">
                <a:highlight>
                  <a:srgbClr val="FFFFFF"/>
                </a:highlight>
                <a:latin typeface="Arial"/>
                <a:ea typeface="Arial"/>
                <a:cs typeface="Arial"/>
                <a:sym typeface="Arial"/>
              </a:rPr>
              <a:t>Shape </a:t>
            </a:r>
            <a:r>
              <a:rPr lang="es-ES" sz="1000">
                <a:highlight>
                  <a:srgbClr val="FFFFFF"/>
                </a:highlight>
                <a:latin typeface="Arial"/>
                <a:ea typeface="Arial"/>
                <a:cs typeface="Arial"/>
                <a:sym typeface="Arial"/>
              </a:rPr>
              <a:t>(width, height)</a:t>
            </a:r>
          </a:p>
          <a:p>
            <a:pPr indent="0" lvl="0" marL="0" rtl="0">
              <a:lnSpc>
                <a:spcPct val="115000"/>
              </a:lnSpc>
              <a:spcBef>
                <a:spcPts val="0"/>
              </a:spcBef>
              <a:buNone/>
            </a:pPr>
            <a:r>
              <a:t/>
            </a:r>
            <a:endParaRPr sz="1000">
              <a:highlight>
                <a:srgbClr val="FFFFFF"/>
              </a:highlight>
              <a:latin typeface="Arial"/>
              <a:ea typeface="Arial"/>
              <a:cs typeface="Arial"/>
              <a:sym typeface="Arial"/>
            </a:endParaRPr>
          </a:p>
          <a:p>
            <a:pPr indent="-342900" lvl="0" marL="457200" rtl="0">
              <a:lnSpc>
                <a:spcPct val="115000"/>
              </a:lnSpc>
              <a:spcBef>
                <a:spcPts val="0"/>
              </a:spcBef>
              <a:buSzPct val="100000"/>
              <a:buFont typeface="Arial"/>
            </a:pPr>
            <a:r>
              <a:rPr lang="es-ES" sz="1800">
                <a:highlight>
                  <a:srgbClr val="FFFFFF"/>
                </a:highlight>
                <a:latin typeface="Arial"/>
                <a:ea typeface="Arial"/>
                <a:cs typeface="Arial"/>
                <a:sym typeface="Arial"/>
              </a:rPr>
              <a:t>Value </a:t>
            </a:r>
            <a:r>
              <a:rPr lang="es-ES" sz="1000">
                <a:highlight>
                  <a:srgbClr val="FFFFFF"/>
                </a:highlight>
                <a:latin typeface="Arial"/>
                <a:ea typeface="Arial"/>
                <a:cs typeface="Arial"/>
                <a:sym typeface="Arial"/>
              </a:rPr>
              <a:t>(Que zonas oscuras o claras)</a:t>
            </a:r>
          </a:p>
          <a:p>
            <a:pPr indent="0" lvl="0" marL="0" rtl="0">
              <a:lnSpc>
                <a:spcPct val="115000"/>
              </a:lnSpc>
              <a:spcBef>
                <a:spcPts val="0"/>
              </a:spcBef>
              <a:buNone/>
            </a:pPr>
            <a:r>
              <a:t/>
            </a:r>
            <a:endParaRPr sz="1000">
              <a:highlight>
                <a:srgbClr val="FFFFFF"/>
              </a:highlight>
              <a:latin typeface="Arial"/>
              <a:ea typeface="Arial"/>
              <a:cs typeface="Arial"/>
              <a:sym typeface="Arial"/>
            </a:endParaRPr>
          </a:p>
          <a:p>
            <a:pPr indent="-342900" lvl="0" marL="457200" rtl="0">
              <a:lnSpc>
                <a:spcPct val="115000"/>
              </a:lnSpc>
              <a:spcBef>
                <a:spcPts val="0"/>
              </a:spcBef>
              <a:buSzPct val="100000"/>
              <a:buFont typeface="Arial"/>
            </a:pPr>
            <a:r>
              <a:rPr lang="es-ES" sz="1800">
                <a:highlight>
                  <a:srgbClr val="FFFFFF"/>
                </a:highlight>
                <a:latin typeface="Arial"/>
                <a:ea typeface="Arial"/>
                <a:cs typeface="Arial"/>
                <a:sym typeface="Arial"/>
              </a:rPr>
              <a:t>Color </a:t>
            </a:r>
            <a:r>
              <a:rPr lang="es-ES" sz="1000">
                <a:highlight>
                  <a:srgbClr val="FFFFFF"/>
                </a:highlight>
                <a:latin typeface="Arial"/>
                <a:ea typeface="Arial"/>
                <a:cs typeface="Arial"/>
                <a:sym typeface="Arial"/>
              </a:rPr>
              <a:t>(RGB, Hexadecimal)</a:t>
            </a:r>
          </a:p>
          <a:p>
            <a:pPr indent="0" lvl="0" marL="0" rtl="0">
              <a:lnSpc>
                <a:spcPct val="115000"/>
              </a:lnSpc>
              <a:spcBef>
                <a:spcPts val="0"/>
              </a:spcBef>
              <a:buNone/>
            </a:pPr>
            <a:r>
              <a:t/>
            </a:r>
            <a:endParaRPr sz="1000">
              <a:highlight>
                <a:srgbClr val="FFFFFF"/>
              </a:highlight>
              <a:latin typeface="Arial"/>
              <a:ea typeface="Arial"/>
              <a:cs typeface="Arial"/>
              <a:sym typeface="Arial"/>
            </a:endParaRPr>
          </a:p>
          <a:p>
            <a:pPr indent="-342900" lvl="0" marL="457200" rtl="0">
              <a:lnSpc>
                <a:spcPct val="115000"/>
              </a:lnSpc>
              <a:spcBef>
                <a:spcPts val="0"/>
              </a:spcBef>
              <a:buSzPct val="100000"/>
              <a:buFont typeface="Arial"/>
            </a:pPr>
            <a:r>
              <a:rPr lang="es-ES" sz="1800">
                <a:highlight>
                  <a:srgbClr val="FFFFFF"/>
                </a:highlight>
                <a:latin typeface="Arial"/>
                <a:ea typeface="Arial"/>
                <a:cs typeface="Arial"/>
                <a:sym typeface="Arial"/>
              </a:rPr>
              <a:t>Textura </a:t>
            </a:r>
            <a:r>
              <a:rPr lang="es-ES" sz="1000">
                <a:highlight>
                  <a:srgbClr val="FFFFFF"/>
                </a:highlight>
                <a:latin typeface="Arial"/>
                <a:ea typeface="Arial"/>
                <a:cs typeface="Arial"/>
                <a:sym typeface="Arial"/>
              </a:rPr>
              <a:t>(Profundidad)</a:t>
            </a:r>
          </a:p>
          <a:p>
            <a:pPr indent="0" lvl="0" marL="0" rtl="0">
              <a:lnSpc>
                <a:spcPct val="115000"/>
              </a:lnSpc>
              <a:spcBef>
                <a:spcPts val="0"/>
              </a:spcBef>
              <a:buNone/>
            </a:pPr>
            <a:r>
              <a:t/>
            </a:r>
            <a:endParaRPr sz="1000">
              <a:highlight>
                <a:srgbClr val="FFFFFF"/>
              </a:highlight>
              <a:latin typeface="Arial"/>
              <a:ea typeface="Arial"/>
              <a:cs typeface="Arial"/>
              <a:sym typeface="Arial"/>
            </a:endParaRPr>
          </a:p>
          <a:p>
            <a:pPr indent="-342900" lvl="0" marL="457200" rtl="0">
              <a:lnSpc>
                <a:spcPct val="115000"/>
              </a:lnSpc>
              <a:spcBef>
                <a:spcPts val="0"/>
              </a:spcBef>
              <a:buSzPct val="100000"/>
              <a:buFont typeface="Arial"/>
            </a:pPr>
            <a:r>
              <a:rPr lang="es-ES" sz="1800">
                <a:highlight>
                  <a:srgbClr val="FFFFFF"/>
                </a:highlight>
                <a:latin typeface="Arial"/>
                <a:ea typeface="Arial"/>
                <a:cs typeface="Arial"/>
                <a:sym typeface="Arial"/>
              </a:rPr>
              <a:t>Size </a:t>
            </a:r>
            <a:r>
              <a:rPr lang="es-ES" sz="1000">
                <a:highlight>
                  <a:srgbClr val="FFFFFF"/>
                </a:highlight>
                <a:latin typeface="Arial"/>
                <a:ea typeface="Arial"/>
                <a:cs typeface="Arial"/>
                <a:sym typeface="Arial"/>
              </a:rPr>
              <a:t>(Altura de Página)</a:t>
            </a:r>
          </a:p>
          <a:p>
            <a:pPr indent="0" lvl="0" marL="0" rtl="0">
              <a:lnSpc>
                <a:spcPct val="115000"/>
              </a:lnSpc>
              <a:spcBef>
                <a:spcPts val="0"/>
              </a:spcBef>
              <a:buNone/>
            </a:pPr>
            <a:r>
              <a:t/>
            </a:r>
            <a:endParaRPr sz="1000">
              <a:highlight>
                <a:srgbClr val="FFFFFF"/>
              </a:highlight>
              <a:latin typeface="Arial"/>
              <a:ea typeface="Arial"/>
              <a:cs typeface="Arial"/>
              <a:sym typeface="Arial"/>
            </a:endParaRPr>
          </a:p>
        </p:txBody>
      </p:sp>
      <p:sp>
        <p:nvSpPr>
          <p:cNvPr id="174" name="Shape 174"/>
          <p:cNvSpPr txBox="1"/>
          <p:nvPr/>
        </p:nvSpPr>
        <p:spPr>
          <a:xfrm>
            <a:off x="5303625" y="2033500"/>
            <a:ext cx="3242700" cy="19380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t/>
            </a:r>
            <a:endParaRPr sz="1000">
              <a:solidFill>
                <a:schemeClr val="dk1"/>
              </a:solidFill>
              <a:highlight>
                <a:srgbClr val="FFFFFF"/>
              </a:highlight>
            </a:endParaRPr>
          </a:p>
          <a:p>
            <a:pPr indent="-342900" lvl="0" marL="457200" rtl="0">
              <a:lnSpc>
                <a:spcPct val="115000"/>
              </a:lnSpc>
              <a:spcBef>
                <a:spcPts val="0"/>
              </a:spcBef>
              <a:buClr>
                <a:schemeClr val="dk1"/>
              </a:buClr>
              <a:buSzPct val="100000"/>
              <a:buChar char="•"/>
            </a:pPr>
            <a:r>
              <a:rPr lang="es-ES" sz="1800">
                <a:solidFill>
                  <a:schemeClr val="dk1"/>
                </a:solidFill>
                <a:highlight>
                  <a:srgbClr val="FFFFFF"/>
                </a:highlight>
              </a:rPr>
              <a:t>Space </a:t>
            </a:r>
            <a:r>
              <a:rPr lang="es-ES" sz="1000">
                <a:solidFill>
                  <a:schemeClr val="dk1"/>
                </a:solidFill>
                <a:highlight>
                  <a:srgbClr val="FFFFFF"/>
                </a:highlight>
              </a:rPr>
              <a:t>(Area alrededor del elemento)</a:t>
            </a:r>
          </a:p>
          <a:p>
            <a:pPr lvl="0" rtl="0">
              <a:lnSpc>
                <a:spcPct val="115000"/>
              </a:lnSpc>
              <a:spcBef>
                <a:spcPts val="0"/>
              </a:spcBef>
              <a:buNone/>
            </a:pPr>
            <a:r>
              <a:t/>
            </a:r>
            <a:endParaRPr sz="1000">
              <a:solidFill>
                <a:schemeClr val="dk1"/>
              </a:solidFill>
              <a:highlight>
                <a:srgbClr val="FFFFFF"/>
              </a:highlight>
            </a:endParaRPr>
          </a:p>
          <a:p>
            <a:pPr indent="-342900" lvl="0" marL="457200" rtl="0">
              <a:lnSpc>
                <a:spcPct val="115000"/>
              </a:lnSpc>
              <a:spcBef>
                <a:spcPts val="0"/>
              </a:spcBef>
              <a:buClr>
                <a:schemeClr val="dk1"/>
              </a:buClr>
              <a:buSzPct val="100000"/>
              <a:buChar char="•"/>
            </a:pPr>
            <a:r>
              <a:rPr lang="es-ES" sz="1800">
                <a:solidFill>
                  <a:schemeClr val="dk1"/>
                </a:solidFill>
                <a:highlight>
                  <a:srgbClr val="FFFFFF"/>
                </a:highlight>
              </a:rPr>
              <a:t>Alignment </a:t>
            </a:r>
            <a:r>
              <a:rPr lang="es-ES" sz="1000">
                <a:solidFill>
                  <a:schemeClr val="dk1"/>
                </a:solidFill>
                <a:highlight>
                  <a:srgbClr val="FFFFFF"/>
                </a:highlight>
              </a:rPr>
              <a:t>(L,R,C)</a:t>
            </a:r>
          </a:p>
          <a:p>
            <a:pPr lvl="0" rtl="0">
              <a:lnSpc>
                <a:spcPct val="115000"/>
              </a:lnSpc>
              <a:spcBef>
                <a:spcPts val="0"/>
              </a:spcBef>
              <a:buNone/>
            </a:pPr>
            <a:r>
              <a:t/>
            </a:r>
            <a:endParaRPr sz="1000">
              <a:solidFill>
                <a:schemeClr val="dk1"/>
              </a:solidFill>
              <a:highlight>
                <a:srgbClr val="FFFFFF"/>
              </a:highlight>
            </a:endParaRPr>
          </a:p>
          <a:p>
            <a:pPr indent="-342900" lvl="0" marL="457200" rtl="0">
              <a:lnSpc>
                <a:spcPct val="115000"/>
              </a:lnSpc>
              <a:spcBef>
                <a:spcPts val="0"/>
              </a:spcBef>
              <a:buClr>
                <a:schemeClr val="dk1"/>
              </a:buClr>
              <a:buSzPct val="100000"/>
              <a:buChar char="•"/>
            </a:pPr>
            <a:r>
              <a:rPr lang="es-ES" sz="1800">
                <a:solidFill>
                  <a:schemeClr val="dk1"/>
                </a:solidFill>
                <a:highlight>
                  <a:srgbClr val="FFFFFF"/>
                </a:highlight>
              </a:rPr>
              <a:t>Proximity </a:t>
            </a:r>
            <a:r>
              <a:rPr lang="es-ES" sz="1000">
                <a:solidFill>
                  <a:schemeClr val="dk1"/>
                </a:solidFill>
                <a:highlight>
                  <a:srgbClr val="FFFFFF"/>
                </a:highlight>
              </a:rPr>
              <a:t>(Relación entre compoentnes)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nvSpPr>
        <p:spPr>
          <a:xfrm>
            <a:off x="717175" y="2241176"/>
            <a:ext cx="7829100" cy="23081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s-ES" sz="7000">
                <a:solidFill>
                  <a:srgbClr val="004080"/>
                </a:solidFill>
              </a:rPr>
              <a:t>CSS</a:t>
            </a:r>
          </a:p>
        </p:txBody>
      </p:sp>
      <p:pic>
        <p:nvPicPr>
          <p:cNvPr descr="logo.png" id="180" name="Shape 180"/>
          <p:cNvPicPr preferRelativeResize="0"/>
          <p:nvPr/>
        </p:nvPicPr>
        <p:blipFill rotWithShape="1">
          <a:blip r:embed="rId3">
            <a:alphaModFix/>
          </a:blip>
          <a:srcRect b="0" l="0" r="0" t="0"/>
          <a:stretch/>
        </p:blipFill>
        <p:spPr>
          <a:xfrm>
            <a:off x="6041216" y="0"/>
            <a:ext cx="2863800" cy="1718100"/>
          </a:xfrm>
          <a:prstGeom prst="rect">
            <a:avLst/>
          </a:prstGeom>
          <a:noFill/>
          <a:ln>
            <a:noFill/>
          </a:ln>
        </p:spPr>
      </p:pic>
      <p:sp>
        <p:nvSpPr>
          <p:cNvPr id="181" name="Shape 181"/>
          <p:cNvSpPr txBox="1"/>
          <p:nvPr/>
        </p:nvSpPr>
        <p:spPr>
          <a:xfrm>
            <a:off x="2859483" y="3384028"/>
            <a:ext cx="3544500" cy="7080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ES" sz="2000">
                <a:solidFill>
                  <a:srgbClr val="004080"/>
                </a:solidFill>
              </a:rPr>
              <a:t>Técnicas populares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Git</a:t>
            </a:r>
          </a:p>
        </p:txBody>
      </p:sp>
      <p:sp>
        <p:nvSpPr>
          <p:cNvPr id="187" name="Shape 187"/>
          <p:cNvSpPr txBox="1"/>
          <p:nvPr>
            <p:ph idx="1" type="body"/>
          </p:nvPr>
        </p:nvSpPr>
        <p:spPr>
          <a:xfrm>
            <a:off x="457200" y="2033500"/>
            <a:ext cx="6845100" cy="45261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t/>
            </a:r>
            <a:endParaRPr sz="1800">
              <a:latin typeface="Arial"/>
              <a:ea typeface="Arial"/>
              <a:cs typeface="Arial"/>
              <a:sym typeface="Arial"/>
            </a:endParaRPr>
          </a:p>
          <a:p>
            <a:pPr indent="-342900" lvl="0" marL="457200" rtl="0">
              <a:lnSpc>
                <a:spcPct val="115000"/>
              </a:lnSpc>
              <a:spcBef>
                <a:spcPts val="0"/>
              </a:spcBef>
              <a:buSzPct val="100000"/>
              <a:buFont typeface="Arial"/>
            </a:pPr>
            <a:r>
              <a:rPr lang="es-ES" sz="1800">
                <a:latin typeface="Arial"/>
                <a:ea typeface="Arial"/>
                <a:cs typeface="Arial"/>
                <a:sym typeface="Arial"/>
              </a:rPr>
              <a:t>Pasos:</a:t>
            </a:r>
          </a:p>
          <a:p>
            <a:pPr indent="-342900" lvl="1" marL="914400" rtl="0">
              <a:lnSpc>
                <a:spcPct val="115000"/>
              </a:lnSpc>
              <a:spcBef>
                <a:spcPts val="0"/>
              </a:spcBef>
              <a:buSzPct val="100000"/>
              <a:buFont typeface="Arial"/>
            </a:pPr>
            <a:r>
              <a:rPr lang="es-ES" sz="1800">
                <a:latin typeface="Arial"/>
                <a:ea typeface="Arial"/>
                <a:cs typeface="Arial"/>
                <a:sym typeface="Arial"/>
              </a:rPr>
              <a:t>Crearse una cuenta o loguearse en GIT(</a:t>
            </a:r>
            <a:r>
              <a:rPr lang="es-ES" sz="1800" u="sng">
                <a:solidFill>
                  <a:schemeClr val="hlink"/>
                </a:solidFill>
                <a:latin typeface="Arial"/>
                <a:ea typeface="Arial"/>
                <a:cs typeface="Arial"/>
                <a:sym typeface="Arial"/>
                <a:hlinkClick r:id="rId3"/>
              </a:rPr>
              <a:t>https://github.com/</a:t>
            </a:r>
            <a:r>
              <a:rPr lang="es-ES" sz="1800">
                <a:latin typeface="Arial"/>
                <a:ea typeface="Arial"/>
                <a:cs typeface="Arial"/>
                <a:sym typeface="Arial"/>
              </a:rPr>
              <a:t>)</a:t>
            </a:r>
          </a:p>
          <a:p>
            <a:pPr indent="-342900" lvl="1" marL="914400" rtl="0">
              <a:lnSpc>
                <a:spcPct val="115000"/>
              </a:lnSpc>
              <a:spcBef>
                <a:spcPts val="0"/>
              </a:spcBef>
              <a:buSzPct val="100000"/>
              <a:buFont typeface="Arial"/>
            </a:pPr>
            <a:r>
              <a:rPr lang="es-ES" sz="1800">
                <a:latin typeface="Arial"/>
                <a:ea typeface="Arial"/>
                <a:cs typeface="Arial"/>
                <a:sym typeface="Arial"/>
              </a:rPr>
              <a:t>Crear</a:t>
            </a:r>
            <a:r>
              <a:rPr lang="es-ES" sz="1800">
                <a:latin typeface="Arial"/>
                <a:ea typeface="Arial"/>
                <a:cs typeface="Arial"/>
                <a:sym typeface="Arial"/>
              </a:rPr>
              <a:t> un repositorio en la web con nombre awdAlianzaProTuNombre</a:t>
            </a:r>
          </a:p>
          <a:p>
            <a:pPr indent="-342900" lvl="1" marL="914400" rtl="0">
              <a:lnSpc>
                <a:spcPct val="115000"/>
              </a:lnSpc>
              <a:spcBef>
                <a:spcPts val="0"/>
              </a:spcBef>
              <a:buSzPct val="100000"/>
              <a:buFont typeface="Arial"/>
            </a:pPr>
            <a:r>
              <a:rPr lang="es-ES" sz="1800">
                <a:latin typeface="Arial"/>
                <a:ea typeface="Arial"/>
                <a:cs typeface="Arial"/>
                <a:sym typeface="Arial"/>
              </a:rPr>
              <a:t>Clonar este repositorio a traves de https en el escritorio de tu pc.</a:t>
            </a:r>
          </a:p>
          <a:p>
            <a:pPr indent="-342900" lvl="1" marL="914400" rtl="0">
              <a:lnSpc>
                <a:spcPct val="115000"/>
              </a:lnSpc>
              <a:spcBef>
                <a:spcPts val="0"/>
              </a:spcBef>
              <a:buSzPct val="100000"/>
              <a:buFont typeface="Arial"/>
            </a:pPr>
            <a:r>
              <a:rPr lang="es-ES" sz="1800">
                <a:latin typeface="Arial"/>
                <a:ea typeface="Arial"/>
                <a:cs typeface="Arial"/>
                <a:sym typeface="Arial"/>
              </a:rPr>
              <a:t>agrear un directorio con un archivo.</a:t>
            </a:r>
          </a:p>
          <a:p>
            <a:pPr indent="-342900" lvl="1" marL="914400" rtl="0">
              <a:lnSpc>
                <a:spcPct val="115000"/>
              </a:lnSpc>
              <a:spcBef>
                <a:spcPts val="0"/>
              </a:spcBef>
              <a:buSzPct val="100000"/>
              <a:buFont typeface="Arial"/>
            </a:pPr>
            <a:r>
              <a:rPr lang="es-ES" sz="1800">
                <a:latin typeface="Arial"/>
                <a:ea typeface="Arial"/>
                <a:cs typeface="Arial"/>
                <a:sym typeface="Arial"/>
              </a:rPr>
              <a:t>git add .</a:t>
            </a:r>
          </a:p>
          <a:p>
            <a:pPr indent="-342900" lvl="1" marL="914400" rtl="0">
              <a:lnSpc>
                <a:spcPct val="115000"/>
              </a:lnSpc>
              <a:spcBef>
                <a:spcPts val="0"/>
              </a:spcBef>
              <a:buSzPct val="100000"/>
              <a:buFont typeface="Arial"/>
            </a:pPr>
            <a:r>
              <a:rPr lang="es-ES" sz="1800">
                <a:latin typeface="Arial"/>
                <a:ea typeface="Arial"/>
                <a:cs typeface="Arial"/>
                <a:sym typeface="Arial"/>
              </a:rPr>
              <a:t>git push origin master</a:t>
            </a:r>
          </a:p>
          <a:p>
            <a:pPr indent="-342900" lvl="1" marL="914400" rtl="0">
              <a:lnSpc>
                <a:spcPct val="115000"/>
              </a:lnSpc>
              <a:spcBef>
                <a:spcPts val="0"/>
              </a:spcBef>
              <a:buSzPct val="100000"/>
              <a:buFont typeface="Arial"/>
            </a:pPr>
            <a:r>
              <a:rPr lang="es-ES" sz="1800">
                <a:latin typeface="Arial"/>
                <a:ea typeface="Arial"/>
                <a:cs typeface="Arial"/>
                <a:sym typeface="Arial"/>
              </a:rPr>
              <a:t>si es la primera vez stear tus credenciales de git.</a:t>
            </a:r>
          </a:p>
          <a:p>
            <a:pPr indent="0" lvl="0" marL="0" rtl="0">
              <a:lnSpc>
                <a:spcPct val="115000"/>
              </a:lnSpc>
              <a:spcBef>
                <a:spcPts val="0"/>
              </a:spcBef>
              <a:buNone/>
            </a:pPr>
            <a:r>
              <a:t/>
            </a:r>
            <a:endParaRPr sz="18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Ejemplos CSS</a:t>
            </a:r>
          </a:p>
        </p:txBody>
      </p:sp>
      <p:sp>
        <p:nvSpPr>
          <p:cNvPr id="193" name="Shape 193"/>
          <p:cNvSpPr txBox="1"/>
          <p:nvPr>
            <p:ph idx="1" type="body"/>
          </p:nvPr>
        </p:nvSpPr>
        <p:spPr>
          <a:xfrm>
            <a:off x="457200" y="2033500"/>
            <a:ext cx="6845100" cy="4526100"/>
          </a:xfrm>
          <a:prstGeom prst="rect">
            <a:avLst/>
          </a:prstGeom>
          <a:noFill/>
          <a:ln>
            <a:noFill/>
          </a:ln>
        </p:spPr>
        <p:txBody>
          <a:bodyPr anchorCtr="0" anchor="t" bIns="45700" lIns="91425" rIns="91425" tIns="45700">
            <a:noAutofit/>
          </a:bodyPr>
          <a:lstStyle/>
          <a:p>
            <a:pPr indent="-69850" lvl="0" marL="0" rtl="0">
              <a:lnSpc>
                <a:spcPct val="115000"/>
              </a:lnSpc>
              <a:spcBef>
                <a:spcPts val="0"/>
              </a:spcBef>
              <a:buClr>
                <a:srgbClr val="000000"/>
              </a:buClr>
              <a:buSzPct val="61111"/>
              <a:buNone/>
            </a:pPr>
            <a:r>
              <a:t/>
            </a:r>
            <a:endParaRPr sz="1800">
              <a:latin typeface="Arial"/>
              <a:ea typeface="Arial"/>
              <a:cs typeface="Arial"/>
              <a:sym typeface="Arial"/>
            </a:endParaRPr>
          </a:p>
          <a:p>
            <a:pPr indent="-342900" lvl="0" marL="457200" rtl="0">
              <a:lnSpc>
                <a:spcPct val="115000"/>
              </a:lnSpc>
              <a:spcBef>
                <a:spcPts val="0"/>
              </a:spcBef>
              <a:buSzPct val="100000"/>
            </a:pPr>
            <a:r>
              <a:rPr lang="es-ES" sz="1800">
                <a:latin typeface="Arial"/>
                <a:ea typeface="Arial"/>
                <a:cs typeface="Arial"/>
                <a:sym typeface="Arial"/>
              </a:rPr>
              <a:t>Background</a:t>
            </a:r>
          </a:p>
          <a:p>
            <a:pPr indent="-69850" lvl="0" marL="0" rtl="0">
              <a:lnSpc>
                <a:spcPct val="115000"/>
              </a:lnSpc>
              <a:spcBef>
                <a:spcPts val="0"/>
              </a:spcBef>
              <a:buClr>
                <a:srgbClr val="000000"/>
              </a:buClr>
              <a:buSzPct val="61111"/>
              <a:buNone/>
            </a:pPr>
            <a:r>
              <a:t/>
            </a:r>
            <a:endParaRPr sz="1800">
              <a:latin typeface="Arial"/>
              <a:ea typeface="Arial"/>
              <a:cs typeface="Arial"/>
              <a:sym typeface="Arial"/>
            </a:endParaRPr>
          </a:p>
          <a:p>
            <a:pPr indent="-342900" lvl="0" marL="457200" rtl="0">
              <a:lnSpc>
                <a:spcPct val="115000"/>
              </a:lnSpc>
              <a:spcBef>
                <a:spcPts val="0"/>
              </a:spcBef>
              <a:buSzPct val="100000"/>
              <a:buFont typeface="Arial"/>
            </a:pPr>
            <a:r>
              <a:rPr lang="es-ES" sz="1800">
                <a:latin typeface="Arial"/>
                <a:ea typeface="Arial"/>
                <a:cs typeface="Arial"/>
                <a:sym typeface="Arial"/>
              </a:rPr>
              <a:t>Transaction</a:t>
            </a:r>
          </a:p>
          <a:p>
            <a:pPr indent="0" lvl="0" marL="0" rtl="0">
              <a:lnSpc>
                <a:spcPct val="115000"/>
              </a:lnSpc>
              <a:spcBef>
                <a:spcPts val="0"/>
              </a:spcBef>
              <a:buNone/>
            </a:pPr>
            <a:r>
              <a:t/>
            </a:r>
            <a:endParaRPr sz="1800">
              <a:latin typeface="Arial"/>
              <a:ea typeface="Arial"/>
              <a:cs typeface="Arial"/>
              <a:sym typeface="Arial"/>
            </a:endParaRPr>
          </a:p>
          <a:p>
            <a:pPr indent="-342900" lvl="0" marL="457200" rtl="0">
              <a:lnSpc>
                <a:spcPct val="115000"/>
              </a:lnSpc>
              <a:spcBef>
                <a:spcPts val="0"/>
              </a:spcBef>
              <a:buSzPct val="100000"/>
              <a:buFont typeface="Arial"/>
            </a:pPr>
            <a:r>
              <a:rPr lang="es-ES" sz="1800">
                <a:latin typeface="Arial"/>
                <a:ea typeface="Arial"/>
                <a:cs typeface="Arial"/>
                <a:sym typeface="Arial"/>
              </a:rPr>
              <a:t>Parallax</a:t>
            </a:r>
          </a:p>
          <a:p>
            <a:pPr indent="0" lvl="0" marL="0" rtl="0">
              <a:lnSpc>
                <a:spcPct val="115000"/>
              </a:lnSpc>
              <a:spcBef>
                <a:spcPts val="0"/>
              </a:spcBef>
              <a:buNone/>
            </a:pPr>
            <a:r>
              <a:t/>
            </a:r>
            <a:endParaRPr sz="1800">
              <a:latin typeface="Arial"/>
              <a:ea typeface="Arial"/>
              <a:cs typeface="Arial"/>
              <a:sym typeface="Arial"/>
            </a:endParaRPr>
          </a:p>
          <a:p>
            <a:pPr indent="-342900" lvl="0" marL="457200" rtl="0">
              <a:lnSpc>
                <a:spcPct val="115000"/>
              </a:lnSpc>
              <a:spcBef>
                <a:spcPts val="0"/>
              </a:spcBef>
              <a:buSzPct val="100000"/>
              <a:buFont typeface="Arial"/>
            </a:pPr>
            <a:r>
              <a:rPr lang="es-ES" sz="1800">
                <a:latin typeface="Arial"/>
                <a:ea typeface="Arial"/>
                <a:cs typeface="Arial"/>
                <a:sym typeface="Arial"/>
              </a:rPr>
              <a:t>Zoom In/Out</a:t>
            </a:r>
          </a:p>
          <a:p>
            <a:pPr indent="0" lvl="0" marL="0" rtl="0">
              <a:lnSpc>
                <a:spcPct val="115000"/>
              </a:lnSpc>
              <a:spcBef>
                <a:spcPts val="0"/>
              </a:spcBef>
              <a:buNone/>
            </a:pPr>
            <a:r>
              <a:t/>
            </a:r>
            <a:endParaRPr sz="18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Ejemplo de </a:t>
            </a:r>
            <a:r>
              <a:rPr b="1" lang="es-ES" sz="3959">
                <a:solidFill>
                  <a:srgbClr val="004080"/>
                </a:solidFill>
                <a:latin typeface="Arial"/>
                <a:ea typeface="Arial"/>
                <a:cs typeface="Arial"/>
                <a:sym typeface="Arial"/>
              </a:rPr>
              <a:t>Template</a:t>
            </a:r>
          </a:p>
        </p:txBody>
      </p:sp>
      <p:sp>
        <p:nvSpPr>
          <p:cNvPr id="199" name="Shape 199"/>
          <p:cNvSpPr txBox="1"/>
          <p:nvPr>
            <p:ph idx="1" type="body"/>
          </p:nvPr>
        </p:nvSpPr>
        <p:spPr>
          <a:xfrm>
            <a:off x="457200" y="2033500"/>
            <a:ext cx="6845100" cy="4526100"/>
          </a:xfrm>
          <a:prstGeom prst="rect">
            <a:avLst/>
          </a:prstGeom>
          <a:noFill/>
          <a:ln>
            <a:noFill/>
          </a:ln>
        </p:spPr>
        <p:txBody>
          <a:bodyPr anchorCtr="0" anchor="t" bIns="45700" lIns="91425" rIns="91425" tIns="45700">
            <a:noAutofit/>
          </a:bodyPr>
          <a:lstStyle/>
          <a:p>
            <a:pPr indent="-69850" lvl="0" marL="0" rtl="0">
              <a:lnSpc>
                <a:spcPct val="115000"/>
              </a:lnSpc>
              <a:spcBef>
                <a:spcPts val="0"/>
              </a:spcBef>
              <a:buClr>
                <a:schemeClr val="dk1"/>
              </a:buClr>
              <a:buSzPct val="100000"/>
              <a:buFont typeface="Arial"/>
              <a:buNone/>
            </a:pPr>
            <a:r>
              <a:t/>
            </a:r>
            <a:endParaRPr sz="1100">
              <a:latin typeface="Arial"/>
              <a:ea typeface="Arial"/>
              <a:cs typeface="Arial"/>
              <a:sym typeface="Arial"/>
            </a:endParaRPr>
          </a:p>
          <a:p>
            <a:pPr indent="0" lvl="0" marL="0" rtl="0">
              <a:lnSpc>
                <a:spcPct val="115000"/>
              </a:lnSpc>
              <a:spcBef>
                <a:spcPts val="0"/>
              </a:spcBef>
              <a:buNone/>
            </a:pPr>
            <a:r>
              <a:t/>
            </a:r>
            <a:endParaRPr sz="1100">
              <a:highlight>
                <a:srgbClr val="FFFFFF"/>
              </a:highlight>
              <a:latin typeface="Arial"/>
              <a:ea typeface="Arial"/>
              <a:cs typeface="Arial"/>
              <a:sym typeface="Arial"/>
            </a:endParaRPr>
          </a:p>
        </p:txBody>
      </p:sp>
      <p:pic>
        <p:nvPicPr>
          <p:cNvPr descr="Capture.PNG" id="200" name="Shape 200"/>
          <p:cNvPicPr preferRelativeResize="0"/>
          <p:nvPr/>
        </p:nvPicPr>
        <p:blipFill>
          <a:blip r:embed="rId3">
            <a:alphaModFix/>
          </a:blip>
          <a:stretch>
            <a:fillRect/>
          </a:stretch>
        </p:blipFill>
        <p:spPr>
          <a:xfrm>
            <a:off x="0" y="1234536"/>
            <a:ext cx="9143999" cy="43889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Próximos temas</a:t>
            </a:r>
          </a:p>
        </p:txBody>
      </p:sp>
      <p:sp>
        <p:nvSpPr>
          <p:cNvPr id="206" name="Shape 206"/>
          <p:cNvSpPr txBox="1"/>
          <p:nvPr>
            <p:ph idx="1" type="body"/>
          </p:nvPr>
        </p:nvSpPr>
        <p:spPr>
          <a:xfrm>
            <a:off x="457200" y="2033500"/>
            <a:ext cx="6845100" cy="4526100"/>
          </a:xfrm>
          <a:prstGeom prst="rect">
            <a:avLst/>
          </a:prstGeom>
          <a:noFill/>
          <a:ln>
            <a:noFill/>
          </a:ln>
        </p:spPr>
        <p:txBody>
          <a:bodyPr anchorCtr="0" anchor="t" bIns="45700" lIns="91425" rIns="91425" tIns="45700">
            <a:noAutofit/>
          </a:bodyPr>
          <a:lstStyle/>
          <a:p>
            <a:pPr indent="-342900" lvl="0" marL="457200" rtl="0">
              <a:lnSpc>
                <a:spcPct val="115000"/>
              </a:lnSpc>
              <a:spcBef>
                <a:spcPts val="0"/>
              </a:spcBef>
              <a:buSzPct val="100000"/>
              <a:buFont typeface="Arial"/>
            </a:pPr>
            <a:r>
              <a:rPr lang="es-ES" sz="1800">
                <a:highlight>
                  <a:srgbClr val="FFFFFF"/>
                </a:highlight>
                <a:latin typeface="Arial"/>
                <a:ea typeface="Arial"/>
                <a:cs typeface="Arial"/>
                <a:sym typeface="Arial"/>
              </a:rPr>
              <a:t>Responsive</a:t>
            </a:r>
          </a:p>
          <a:p>
            <a:pPr indent="0" lvl="0" marL="0" rtl="0">
              <a:lnSpc>
                <a:spcPct val="115000"/>
              </a:lnSpc>
              <a:spcBef>
                <a:spcPts val="0"/>
              </a:spcBef>
              <a:buNone/>
            </a:pPr>
            <a:r>
              <a:t/>
            </a:r>
            <a:endParaRPr sz="1100">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1846728" y="534337"/>
            <a:ext cx="6699623" cy="730344"/>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t/>
            </a:r>
            <a:endParaRPr b="1" i="0" sz="3959" u="none" cap="none" strike="noStrike">
              <a:solidFill>
                <a:srgbClr val="004080"/>
              </a:solidFill>
              <a:latin typeface="Arial"/>
              <a:ea typeface="Arial"/>
              <a:cs typeface="Arial"/>
              <a:sym typeface="Arial"/>
            </a:endParaRPr>
          </a:p>
        </p:txBody>
      </p:sp>
      <p:sp>
        <p:nvSpPr>
          <p:cNvPr id="92" name="Shape 92"/>
          <p:cNvSpPr txBox="1"/>
          <p:nvPr>
            <p:ph idx="1" type="body"/>
          </p:nvPr>
        </p:nvSpPr>
        <p:spPr>
          <a:xfrm>
            <a:off x="457200" y="2033493"/>
            <a:ext cx="8229600" cy="4526100"/>
          </a:xfrm>
          <a:prstGeom prst="rect">
            <a:avLst/>
          </a:prstGeom>
          <a:noFill/>
          <a:ln>
            <a:noFill/>
          </a:ln>
        </p:spPr>
        <p:txBody>
          <a:bodyPr anchorCtr="0" anchor="t" bIns="45700" lIns="91425" rIns="91425" tIns="45700">
            <a:noAutofit/>
          </a:bodyPr>
          <a:lstStyle/>
          <a:p>
            <a:pPr indent="0" lvl="0" marL="0" marR="0" rtl="0" algn="l">
              <a:spcBef>
                <a:spcPts val="0"/>
              </a:spcBef>
              <a:buClr>
                <a:srgbClr val="3F3F3F"/>
              </a:buClr>
              <a:buSzPct val="25000"/>
              <a:buFont typeface="Arial"/>
              <a:buNone/>
            </a:pPr>
            <a:r>
              <a:t/>
            </a:r>
            <a:endParaRPr b="0" i="0" sz="2800" u="none" cap="none" strike="noStrike">
              <a:solidFill>
                <a:srgbClr val="3F3F3F"/>
              </a:solidFill>
              <a:latin typeface="Arial"/>
              <a:ea typeface="Arial"/>
              <a:cs typeface="Arial"/>
              <a:sym typeface="Arial"/>
            </a:endParaRPr>
          </a:p>
        </p:txBody>
      </p:sp>
      <p:sp>
        <p:nvSpPr>
          <p:cNvPr id="93" name="Shape 93"/>
          <p:cNvSpPr/>
          <p:nvPr/>
        </p:nvSpPr>
        <p:spPr>
          <a:xfrm>
            <a:off x="2195950" y="2096550"/>
            <a:ext cx="4752108" cy="2664900"/>
          </a:xfrm>
          <a:prstGeom prst="clou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s-ES" sz="1800"/>
              <a:t>Qué</a:t>
            </a:r>
            <a:r>
              <a:rPr lang="es-ES" sz="1800"/>
              <a:t> palabras se nos vienen a la </a:t>
            </a:r>
            <a:r>
              <a:rPr lang="es-ES" sz="1800"/>
              <a:t>cabeza</a:t>
            </a:r>
            <a:r>
              <a:rPr lang="es-ES" sz="1800"/>
              <a:t> cuando nos dicen UX?</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Frase a analizar...</a:t>
            </a:r>
          </a:p>
        </p:txBody>
      </p:sp>
      <p:sp>
        <p:nvSpPr>
          <p:cNvPr id="99" name="Shape 99"/>
          <p:cNvSpPr txBox="1"/>
          <p:nvPr>
            <p:ph idx="1" type="body"/>
          </p:nvPr>
        </p:nvSpPr>
        <p:spPr>
          <a:xfrm>
            <a:off x="457200" y="2033500"/>
            <a:ext cx="7366800" cy="4526100"/>
          </a:xfrm>
          <a:prstGeom prst="rect">
            <a:avLst/>
          </a:prstGeom>
          <a:noFill/>
          <a:ln>
            <a:noFill/>
          </a:ln>
        </p:spPr>
        <p:txBody>
          <a:bodyPr anchorCtr="0" anchor="t" bIns="45700" lIns="91425" rIns="91425" tIns="45700">
            <a:noAutofit/>
          </a:bodyPr>
          <a:lstStyle/>
          <a:p>
            <a:pPr indent="-69850" lvl="0" marL="914400" rtl="0" algn="ctr">
              <a:lnSpc>
                <a:spcPct val="115000"/>
              </a:lnSpc>
              <a:spcBef>
                <a:spcPts val="0"/>
              </a:spcBef>
              <a:buClr>
                <a:schemeClr val="dk1"/>
              </a:buClr>
              <a:buSzPct val="61111"/>
              <a:buFont typeface="Arial"/>
              <a:buNone/>
            </a:pPr>
            <a:r>
              <a:rPr lang="es-ES" sz="1800">
                <a:solidFill>
                  <a:srgbClr val="000000"/>
                </a:solidFill>
                <a:latin typeface="Arial"/>
                <a:ea typeface="Arial"/>
                <a:cs typeface="Arial"/>
                <a:sym typeface="Arial"/>
              </a:rPr>
              <a:t>... “lo que el cliente percibe al usar o probar un producto, logrando encontrar una forma de ver estos productos de manera integral desde el punto de vista de un usuario que probablemente no le importa cómo se hacen esos productos, sólo el producto en sí mismo”</a:t>
            </a:r>
            <a:br>
              <a:rPr lang="es-ES" sz="1800">
                <a:solidFill>
                  <a:srgbClr val="000000"/>
                </a:solidFill>
                <a:latin typeface="Arial"/>
                <a:ea typeface="Arial"/>
                <a:cs typeface="Arial"/>
                <a:sym typeface="Arial"/>
              </a:rPr>
            </a:br>
            <a:r>
              <a:rPr lang="es-ES" sz="1800">
                <a:solidFill>
                  <a:srgbClr val="000000"/>
                </a:solidFill>
                <a:latin typeface="Arial"/>
                <a:ea typeface="Arial"/>
                <a:cs typeface="Arial"/>
                <a:sym typeface="Arial"/>
              </a:rPr>
              <a:t> Dan Saffer, director de Kicker Studios.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Consideraciones</a:t>
            </a:r>
          </a:p>
        </p:txBody>
      </p:sp>
      <p:sp>
        <p:nvSpPr>
          <p:cNvPr id="105" name="Shape 105"/>
          <p:cNvSpPr txBox="1"/>
          <p:nvPr>
            <p:ph idx="1" type="body"/>
          </p:nvPr>
        </p:nvSpPr>
        <p:spPr>
          <a:xfrm>
            <a:off x="457200" y="2033500"/>
            <a:ext cx="7366800" cy="4526100"/>
          </a:xfrm>
          <a:prstGeom prst="rect">
            <a:avLst/>
          </a:prstGeom>
          <a:noFill/>
          <a:ln>
            <a:noFill/>
          </a:ln>
        </p:spPr>
        <p:txBody>
          <a:bodyPr anchorCtr="0" anchor="t" bIns="45700" lIns="91425" rIns="91425" tIns="45700">
            <a:noAutofit/>
          </a:bodyPr>
          <a:lstStyle/>
          <a:p>
            <a:pPr indent="-342900" lvl="0" marL="457200" marR="0" rtl="0" algn="l">
              <a:lnSpc>
                <a:spcPct val="115000"/>
              </a:lnSpc>
              <a:spcBef>
                <a:spcPts val="0"/>
              </a:spcBef>
              <a:spcAft>
                <a:spcPts val="0"/>
              </a:spcAft>
              <a:buSzPct val="100000"/>
              <a:buFont typeface="Arial"/>
            </a:pPr>
            <a:r>
              <a:rPr lang="es-ES" sz="1800">
                <a:highlight>
                  <a:srgbClr val="FFFFFF"/>
                </a:highlight>
                <a:latin typeface="Arial"/>
                <a:ea typeface="Arial"/>
                <a:cs typeface="Arial"/>
                <a:sym typeface="Arial"/>
              </a:rPr>
              <a:t>Lógica de  negocio</a:t>
            </a:r>
          </a:p>
          <a:p>
            <a:pPr indent="0" lvl="0" marL="0" marR="0" rtl="0" algn="l">
              <a:lnSpc>
                <a:spcPct val="115000"/>
              </a:lnSpc>
              <a:spcBef>
                <a:spcPts val="0"/>
              </a:spcBef>
              <a:spcAft>
                <a:spcPts val="0"/>
              </a:spcAft>
              <a:buNone/>
            </a:pPr>
            <a:r>
              <a:t/>
            </a:r>
            <a:endParaRPr sz="1800">
              <a:highlight>
                <a:srgbClr val="FFFFFF"/>
              </a:highlight>
              <a:latin typeface="Arial"/>
              <a:ea typeface="Arial"/>
              <a:cs typeface="Arial"/>
              <a:sym typeface="Arial"/>
            </a:endParaRPr>
          </a:p>
          <a:p>
            <a:pPr indent="-342900" lvl="0" marL="457200" marR="0" rtl="0" algn="l">
              <a:lnSpc>
                <a:spcPct val="115000"/>
              </a:lnSpc>
              <a:spcBef>
                <a:spcPts val="0"/>
              </a:spcBef>
              <a:spcAft>
                <a:spcPts val="0"/>
              </a:spcAft>
              <a:buSzPct val="100000"/>
              <a:buFont typeface="Arial"/>
            </a:pPr>
            <a:r>
              <a:rPr lang="es-ES" sz="1800">
                <a:highlight>
                  <a:srgbClr val="FFFFFF"/>
                </a:highlight>
                <a:latin typeface="Arial"/>
                <a:ea typeface="Arial"/>
                <a:cs typeface="Arial"/>
                <a:sym typeface="Arial"/>
              </a:rPr>
              <a:t>Roles </a:t>
            </a:r>
          </a:p>
          <a:p>
            <a:pPr indent="0" lvl="0" marL="0" marR="0" rtl="0" algn="l">
              <a:lnSpc>
                <a:spcPct val="115000"/>
              </a:lnSpc>
              <a:spcBef>
                <a:spcPts val="0"/>
              </a:spcBef>
              <a:spcAft>
                <a:spcPts val="0"/>
              </a:spcAft>
              <a:buNone/>
            </a:pPr>
            <a:r>
              <a:t/>
            </a:r>
            <a:endParaRPr sz="1800">
              <a:highlight>
                <a:srgbClr val="FFFFFF"/>
              </a:highlight>
              <a:latin typeface="Arial"/>
              <a:ea typeface="Arial"/>
              <a:cs typeface="Arial"/>
              <a:sym typeface="Arial"/>
            </a:endParaRPr>
          </a:p>
          <a:p>
            <a:pPr indent="-342900" lvl="0" marL="457200" marR="0" rtl="0" algn="l">
              <a:lnSpc>
                <a:spcPct val="115000"/>
              </a:lnSpc>
              <a:spcBef>
                <a:spcPts val="0"/>
              </a:spcBef>
              <a:spcAft>
                <a:spcPts val="0"/>
              </a:spcAft>
              <a:buSzPct val="100000"/>
              <a:buFont typeface="Arial"/>
            </a:pPr>
            <a:r>
              <a:rPr lang="es-ES" sz="1800">
                <a:highlight>
                  <a:srgbClr val="FFFFFF"/>
                </a:highlight>
                <a:latin typeface="Arial"/>
                <a:ea typeface="Arial"/>
                <a:cs typeface="Arial"/>
                <a:sym typeface="Arial"/>
              </a:rPr>
              <a:t>Relación de ida y vuelta.</a:t>
            </a:r>
          </a:p>
          <a:p>
            <a:pPr indent="0" lvl="0" marL="0" marR="0" rtl="0" algn="l">
              <a:lnSpc>
                <a:spcPct val="115000"/>
              </a:lnSpc>
              <a:spcBef>
                <a:spcPts val="0"/>
              </a:spcBef>
              <a:spcAft>
                <a:spcPts val="0"/>
              </a:spcAft>
              <a:buNone/>
            </a:pPr>
            <a:r>
              <a:t/>
            </a:r>
            <a:endParaRPr sz="1800">
              <a:highlight>
                <a:srgbClr val="FFFFFF"/>
              </a:highlight>
              <a:latin typeface="Arial"/>
              <a:ea typeface="Arial"/>
              <a:cs typeface="Arial"/>
              <a:sym typeface="Arial"/>
            </a:endParaRPr>
          </a:p>
          <a:p>
            <a:pPr indent="-342900" lvl="0" marL="457200" marR="0" rtl="0" algn="l">
              <a:lnSpc>
                <a:spcPct val="115000"/>
              </a:lnSpc>
              <a:spcBef>
                <a:spcPts val="0"/>
              </a:spcBef>
              <a:spcAft>
                <a:spcPts val="0"/>
              </a:spcAft>
              <a:buSzPct val="100000"/>
              <a:buFont typeface="Arial"/>
            </a:pPr>
            <a:r>
              <a:rPr lang="es-ES" sz="1800">
                <a:solidFill>
                  <a:srgbClr val="000000"/>
                </a:solidFill>
                <a:latin typeface="Arial"/>
                <a:ea typeface="Arial"/>
                <a:cs typeface="Arial"/>
                <a:sym typeface="Arial"/>
              </a:rPr>
              <a:t>Herramientas para entregas parciales.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Diseño</a:t>
            </a:r>
          </a:p>
        </p:txBody>
      </p:sp>
      <p:sp>
        <p:nvSpPr>
          <p:cNvPr id="111" name="Shape 111"/>
          <p:cNvSpPr txBox="1"/>
          <p:nvPr>
            <p:ph idx="1" type="body"/>
          </p:nvPr>
        </p:nvSpPr>
        <p:spPr>
          <a:xfrm>
            <a:off x="457200" y="2033500"/>
            <a:ext cx="7366800" cy="4526100"/>
          </a:xfrm>
          <a:prstGeom prst="rect">
            <a:avLst/>
          </a:prstGeom>
          <a:noFill/>
          <a:ln>
            <a:noFill/>
          </a:ln>
        </p:spPr>
        <p:txBody>
          <a:bodyPr anchorCtr="0" anchor="t" bIns="45700" lIns="91425" rIns="91425" tIns="45700">
            <a:noAutofit/>
          </a:bodyPr>
          <a:lstStyle/>
          <a:p>
            <a:pPr indent="-342900" lvl="0" marL="457200" rtl="0">
              <a:lnSpc>
                <a:spcPct val="115000"/>
              </a:lnSpc>
              <a:spcBef>
                <a:spcPts val="0"/>
              </a:spcBef>
              <a:buSzPct val="100000"/>
            </a:pPr>
            <a:r>
              <a:rPr lang="es-ES" sz="1800">
                <a:highlight>
                  <a:srgbClr val="FFFFFF"/>
                </a:highlight>
                <a:latin typeface="Arial"/>
                <a:ea typeface="Arial"/>
                <a:cs typeface="Arial"/>
                <a:sym typeface="Arial"/>
              </a:rPr>
              <a:t>Los desarrolladores front-end son los encargados de traducir el diseño de las páginas en código para construir la interfaz de los sitios.</a:t>
            </a:r>
          </a:p>
          <a:p>
            <a:pPr indent="0" lvl="0" marL="0" rtl="0">
              <a:lnSpc>
                <a:spcPct val="115000"/>
              </a:lnSpc>
              <a:spcBef>
                <a:spcPts val="0"/>
              </a:spcBef>
              <a:buNone/>
            </a:pPr>
            <a:r>
              <a:t/>
            </a:r>
            <a:endParaRPr sz="1800">
              <a:highlight>
                <a:srgbClr val="FFFFFF"/>
              </a:highlight>
              <a:latin typeface="Arial"/>
              <a:ea typeface="Arial"/>
              <a:cs typeface="Arial"/>
              <a:sym typeface="Arial"/>
            </a:endParaRPr>
          </a:p>
          <a:p>
            <a:pPr indent="0" lvl="0" marL="0" rtl="0">
              <a:lnSpc>
                <a:spcPct val="115000"/>
              </a:lnSpc>
              <a:spcBef>
                <a:spcPts val="0"/>
              </a:spcBef>
              <a:buNone/>
            </a:pPr>
            <a:r>
              <a:t/>
            </a:r>
            <a:endParaRPr sz="900">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Malos </a:t>
            </a:r>
            <a:r>
              <a:rPr b="1" lang="es-ES" sz="3959">
                <a:solidFill>
                  <a:srgbClr val="004080"/>
                </a:solidFill>
                <a:latin typeface="Arial"/>
                <a:ea typeface="Arial"/>
                <a:cs typeface="Arial"/>
                <a:sym typeface="Arial"/>
              </a:rPr>
              <a:t>Diseños</a:t>
            </a:r>
          </a:p>
        </p:txBody>
      </p:sp>
      <p:sp>
        <p:nvSpPr>
          <p:cNvPr id="117" name="Shape 117"/>
          <p:cNvSpPr txBox="1"/>
          <p:nvPr>
            <p:ph idx="1" type="body"/>
          </p:nvPr>
        </p:nvSpPr>
        <p:spPr>
          <a:xfrm>
            <a:off x="457200" y="2033500"/>
            <a:ext cx="7366800" cy="45261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t/>
            </a:r>
            <a:endParaRPr sz="900">
              <a:highlight>
                <a:srgbClr val="FFFFFF"/>
              </a:highlight>
              <a:latin typeface="Arial"/>
              <a:ea typeface="Arial"/>
              <a:cs typeface="Arial"/>
              <a:sym typeface="Arial"/>
            </a:endParaRPr>
          </a:p>
        </p:txBody>
      </p:sp>
      <p:pic>
        <p:nvPicPr>
          <p:cNvPr descr="disenosbm_1.jpg" id="118" name="Shape 118"/>
          <p:cNvPicPr preferRelativeResize="0"/>
          <p:nvPr/>
        </p:nvPicPr>
        <p:blipFill>
          <a:blip r:embed="rId3">
            <a:alphaModFix/>
          </a:blip>
          <a:stretch>
            <a:fillRect/>
          </a:stretch>
        </p:blipFill>
        <p:spPr>
          <a:xfrm>
            <a:off x="1202626" y="1557500"/>
            <a:ext cx="4608774" cy="434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Malos </a:t>
            </a:r>
            <a:r>
              <a:rPr b="1" lang="es-ES" sz="3959">
                <a:solidFill>
                  <a:srgbClr val="004080"/>
                </a:solidFill>
                <a:latin typeface="Arial"/>
                <a:ea typeface="Arial"/>
                <a:cs typeface="Arial"/>
                <a:sym typeface="Arial"/>
              </a:rPr>
              <a:t>Diseño</a:t>
            </a:r>
          </a:p>
        </p:txBody>
      </p:sp>
      <p:sp>
        <p:nvSpPr>
          <p:cNvPr id="124" name="Shape 124"/>
          <p:cNvSpPr txBox="1"/>
          <p:nvPr>
            <p:ph idx="1" type="body"/>
          </p:nvPr>
        </p:nvSpPr>
        <p:spPr>
          <a:xfrm>
            <a:off x="457200" y="2033500"/>
            <a:ext cx="7366800" cy="45261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t/>
            </a:r>
            <a:endParaRPr sz="900">
              <a:highlight>
                <a:srgbClr val="FFFFFF"/>
              </a:highlight>
              <a:latin typeface="Arial"/>
              <a:ea typeface="Arial"/>
              <a:cs typeface="Arial"/>
              <a:sym typeface="Arial"/>
            </a:endParaRPr>
          </a:p>
        </p:txBody>
      </p:sp>
      <p:pic>
        <p:nvPicPr>
          <p:cNvPr descr="disenosbm_2.jpg" id="125" name="Shape 125"/>
          <p:cNvPicPr preferRelativeResize="0"/>
          <p:nvPr/>
        </p:nvPicPr>
        <p:blipFill>
          <a:blip r:embed="rId3">
            <a:alphaModFix/>
          </a:blip>
          <a:stretch>
            <a:fillRect/>
          </a:stretch>
        </p:blipFill>
        <p:spPr>
          <a:xfrm>
            <a:off x="1146625" y="1491025"/>
            <a:ext cx="5167950" cy="3875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Malos </a:t>
            </a:r>
            <a:r>
              <a:rPr b="1" lang="es-ES" sz="3959">
                <a:solidFill>
                  <a:srgbClr val="004080"/>
                </a:solidFill>
                <a:latin typeface="Arial"/>
                <a:ea typeface="Arial"/>
                <a:cs typeface="Arial"/>
                <a:sym typeface="Arial"/>
              </a:rPr>
              <a:t>Diseños</a:t>
            </a:r>
          </a:p>
        </p:txBody>
      </p:sp>
      <p:sp>
        <p:nvSpPr>
          <p:cNvPr id="131" name="Shape 131"/>
          <p:cNvSpPr txBox="1"/>
          <p:nvPr>
            <p:ph idx="1" type="body"/>
          </p:nvPr>
        </p:nvSpPr>
        <p:spPr>
          <a:xfrm>
            <a:off x="457200" y="2033500"/>
            <a:ext cx="7366800" cy="45261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t/>
            </a:r>
            <a:endParaRPr sz="900">
              <a:highlight>
                <a:srgbClr val="FFFFFF"/>
              </a:highlight>
              <a:latin typeface="Arial"/>
              <a:ea typeface="Arial"/>
              <a:cs typeface="Arial"/>
              <a:sym typeface="Arial"/>
            </a:endParaRPr>
          </a:p>
        </p:txBody>
      </p:sp>
      <p:pic>
        <p:nvPicPr>
          <p:cNvPr descr="disenoswebm_1.gif" id="132" name="Shape 132"/>
          <p:cNvPicPr preferRelativeResize="0"/>
          <p:nvPr/>
        </p:nvPicPr>
        <p:blipFill>
          <a:blip r:embed="rId3">
            <a:alphaModFix/>
          </a:blip>
          <a:stretch>
            <a:fillRect/>
          </a:stretch>
        </p:blipFill>
        <p:spPr>
          <a:xfrm>
            <a:off x="1025750" y="1575799"/>
            <a:ext cx="5376299" cy="370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1846728" y="534337"/>
            <a:ext cx="6699600" cy="730200"/>
          </a:xfrm>
          <a:prstGeom prst="rect">
            <a:avLst/>
          </a:prstGeom>
          <a:noFill/>
          <a:ln>
            <a:noFill/>
          </a:ln>
        </p:spPr>
        <p:txBody>
          <a:bodyPr anchorCtr="0" anchor="ctr" bIns="45700" lIns="91425" rIns="91425" tIns="45700">
            <a:noAutofit/>
          </a:bodyPr>
          <a:lstStyle/>
          <a:p>
            <a:pPr indent="0" lvl="0" marL="0" marR="0" rtl="0" algn="r">
              <a:spcBef>
                <a:spcPts val="0"/>
              </a:spcBef>
              <a:buClr>
                <a:srgbClr val="004080"/>
              </a:buClr>
              <a:buSzPct val="25000"/>
              <a:buFont typeface="Arial"/>
              <a:buNone/>
            </a:pPr>
            <a:r>
              <a:rPr b="1" lang="es-ES" sz="3959">
                <a:solidFill>
                  <a:srgbClr val="004080"/>
                </a:solidFill>
                <a:latin typeface="Arial"/>
                <a:ea typeface="Arial"/>
                <a:cs typeface="Arial"/>
                <a:sym typeface="Arial"/>
              </a:rPr>
              <a:t>Malos </a:t>
            </a:r>
            <a:r>
              <a:rPr b="1" lang="es-ES" sz="3959">
                <a:solidFill>
                  <a:srgbClr val="004080"/>
                </a:solidFill>
                <a:latin typeface="Arial"/>
                <a:ea typeface="Arial"/>
                <a:cs typeface="Arial"/>
                <a:sym typeface="Arial"/>
              </a:rPr>
              <a:t>Diseños</a:t>
            </a:r>
          </a:p>
        </p:txBody>
      </p:sp>
      <p:sp>
        <p:nvSpPr>
          <p:cNvPr id="138" name="Shape 138"/>
          <p:cNvSpPr txBox="1"/>
          <p:nvPr>
            <p:ph idx="1" type="body"/>
          </p:nvPr>
        </p:nvSpPr>
        <p:spPr>
          <a:xfrm>
            <a:off x="457200" y="2033500"/>
            <a:ext cx="7366800" cy="45261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t/>
            </a:r>
            <a:endParaRPr sz="900">
              <a:highlight>
                <a:srgbClr val="FFFFFF"/>
              </a:highlight>
              <a:latin typeface="Arial"/>
              <a:ea typeface="Arial"/>
              <a:cs typeface="Arial"/>
              <a:sym typeface="Arial"/>
            </a:endParaRPr>
          </a:p>
        </p:txBody>
      </p:sp>
      <p:pic>
        <p:nvPicPr>
          <p:cNvPr descr="disenoswebm_2.jpg" id="139" name="Shape 139"/>
          <p:cNvPicPr preferRelativeResize="0"/>
          <p:nvPr/>
        </p:nvPicPr>
        <p:blipFill>
          <a:blip r:embed="rId3">
            <a:alphaModFix/>
          </a:blip>
          <a:stretch>
            <a:fillRect/>
          </a:stretch>
        </p:blipFill>
        <p:spPr>
          <a:xfrm>
            <a:off x="1096525" y="1552174"/>
            <a:ext cx="5772774" cy="362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