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0.xml.rels" ContentType="application/vnd.openxmlformats-package.relationships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_rels/presentation.xml.rels" ContentType="application/vnd.openxmlformats-package.relationships+xml"/>
  <Override PartName="/ppt/media/image1.jpeg" ContentType="image/jpe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88825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ffffff"/>
                </a:solidFill>
                <a:latin typeface="Century Gothic"/>
              </a:rPr>
              <a:t>Click to move the slide</a:t>
            </a:r>
            <a:endParaRPr b="0" lang="pt-BR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Click to edit the notes 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F78B786C-CA04-4A31-B31F-8378290F78EC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92640" cy="3428640"/>
          </a:xfrm>
          <a:prstGeom prst="rect">
            <a:avLst/>
          </a:prstGeom>
          <a:ln w="0">
            <a:noFill/>
          </a:ln>
        </p:spPr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Verdana"/>
              </a:rPr>
              <a:t>Exercícios de construção e adequação de gramáticas.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1A9A28A-8286-4989-A023-B3DE2CA7A25B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92640" cy="3428640"/>
          </a:xfrm>
          <a:prstGeom prst="rect">
            <a:avLst/>
          </a:prstGeom>
          <a:ln w="0">
            <a:noFill/>
          </a:ln>
        </p:spPr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latin typeface="Arial"/>
              </a:rPr>
              <a:t>* Será o nosso próximo passo (na 2ª unidade do curso)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97CFBDF-B5CC-48C6-B10C-D984D7F1B7F4}" type="slidenum">
              <a:rPr b="0" lang="pt-BR" sz="1200" spc="-1" strike="noStrike">
                <a:latin typeface="Times New Roman"/>
              </a:rPr>
              <a:t>&lt;number&gt;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92640" cy="3428640"/>
          </a:xfrm>
          <a:prstGeom prst="rect">
            <a:avLst/>
          </a:prstGeom>
          <a:ln w="0">
            <a:noFill/>
          </a:ln>
        </p:spPr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1" lang="pt-BR" sz="2000" spc="-1" strike="noStrike">
                <a:latin typeface="Arial"/>
              </a:rPr>
              <a:t>access</a:t>
            </a:r>
            <a:r>
              <a:rPr b="0" lang="pt-BR" sz="2000" spc="-1" strike="noStrike">
                <a:latin typeface="Arial"/>
              </a:rPr>
              <a:t> poderia ser um token igual a </a:t>
            </a:r>
            <a:r>
              <a:rPr b="1" lang="pt-BR" sz="2000" spc="-1" strike="noStrike">
                <a:latin typeface="Arial"/>
              </a:rPr>
              <a:t>type</a:t>
            </a:r>
            <a:r>
              <a:rPr b="0" lang="pt-BR" sz="2000" spc="-1" strike="noStrike">
                <a:latin typeface="Arial"/>
              </a:rPr>
              <a:t>: neste caso o analisador léxico passaria o token </a:t>
            </a:r>
            <a:r>
              <a:rPr b="1" lang="pt-BR" sz="2000" spc="-1" strike="noStrike">
                <a:latin typeface="Arial"/>
              </a:rPr>
              <a:t>access</a:t>
            </a:r>
            <a:r>
              <a:rPr b="0" lang="pt-BR" sz="2000" spc="-1" strike="noStrike">
                <a:latin typeface="Arial"/>
              </a:rPr>
              <a:t> com atributos que poderiam ser “private”, “public” ou “protected”. Na implementação atual, os nomes private, public e protected terão que ser tokens.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CD9F770-1392-4296-9114-AF43C789E67D}" type="slidenum">
              <a:rPr b="0" lang="pt-BR" sz="1200" spc="-1" strike="noStrike">
                <a:latin typeface="Times New Roman"/>
              </a:rPr>
              <a:t>&lt;number&gt;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92640" cy="3428640"/>
          </a:xfrm>
          <a:prstGeom prst="rect">
            <a:avLst/>
          </a:prstGeom>
          <a:ln w="0">
            <a:noFill/>
          </a:ln>
        </p:spPr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068FD96-5BFF-41F1-A2B2-4CD28140CEB4}" type="slidenum">
              <a:rPr b="0" lang="pt-BR" sz="1200" spc="-1" strike="noStrike">
                <a:latin typeface="Times New Roman"/>
              </a:rPr>
              <a:t>&lt;number&gt;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92640" cy="3428640"/>
          </a:xfrm>
          <a:prstGeom prst="rect">
            <a:avLst/>
          </a:prstGeom>
          <a:ln w="0">
            <a:noFill/>
          </a:ln>
        </p:spPr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7B642E0-194F-400A-AF19-2F3975C6BE48}" type="slidenum">
              <a:rPr b="0" lang="pt-BR" sz="1200" spc="-1" strike="noStrike">
                <a:latin typeface="Times New Roman"/>
              </a:rPr>
              <a:t>&lt;number&gt;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92640" cy="3428640"/>
          </a:xfrm>
          <a:prstGeom prst="rect">
            <a:avLst/>
          </a:prstGeom>
          <a:ln w="0">
            <a:noFill/>
          </a:ln>
        </p:spPr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latin typeface="Arial"/>
              </a:rPr>
              <a:t>A gramática resultante não tem recursão à esquerda, mas ainda não pode ser implementada por um analisador preditivo porque os conjuntos FIRST não são disjuntos</a:t>
            </a:r>
            <a:r>
              <a:rPr b="0" lang="pt-BR" sz="2000" spc="-1" strike="noStrike">
                <a:latin typeface="Consolas"/>
              </a:rPr>
              <a:t>. A gramática pode ser modificada para funcionar com um analisador preditivo mas veremos essas transformações mais a frente.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DD29E50-6861-4AA0-A56B-9383C43D49D7}" type="slidenum">
              <a:rPr b="0" lang="pt-BR" sz="1200" spc="-1" strike="noStrike">
                <a:latin typeface="Times New Roman"/>
              </a:rPr>
              <a:t>&lt;number&gt;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909720" y="380880"/>
            <a:ext cx="10656720" cy="121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909720" y="1828800"/>
            <a:ext cx="1065672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pt-BR" sz="2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909720" y="4137120"/>
            <a:ext cx="1065672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pt-BR" sz="24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909720" y="380880"/>
            <a:ext cx="10656720" cy="121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909720" y="1828800"/>
            <a:ext cx="520020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pt-BR" sz="2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370200" y="1828800"/>
            <a:ext cx="520020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pt-BR" sz="2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909720" y="4137120"/>
            <a:ext cx="520020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pt-BR" sz="2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370200" y="4137120"/>
            <a:ext cx="520020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pt-BR" sz="24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909720" y="380880"/>
            <a:ext cx="10656720" cy="121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909720" y="1828800"/>
            <a:ext cx="343116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pt-BR" sz="2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512960" y="1828800"/>
            <a:ext cx="343116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pt-BR" sz="2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8115840" y="1828800"/>
            <a:ext cx="343116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pt-BR" sz="2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909720" y="4137120"/>
            <a:ext cx="343116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pt-BR" sz="2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512960" y="4137120"/>
            <a:ext cx="343116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pt-BR" sz="2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8115840" y="4137120"/>
            <a:ext cx="343116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pt-BR" sz="24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4361382-12F6-46F9-89D7-42190F75559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909720" y="380880"/>
            <a:ext cx="10656720" cy="121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909720" y="1828800"/>
            <a:ext cx="10656720" cy="441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B605CC9-D386-4F41-AEE2-D5A5D7E98F5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09720" y="380880"/>
            <a:ext cx="10656720" cy="121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909720" y="1828800"/>
            <a:ext cx="10656720" cy="441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pt-BR" sz="2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FA17A51-E210-41DE-8917-30017C09FAB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909720" y="380880"/>
            <a:ext cx="10656720" cy="121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909720" y="1828800"/>
            <a:ext cx="5200200" cy="441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pt-BR" sz="2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370200" y="1828800"/>
            <a:ext cx="5200200" cy="441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pt-BR" sz="2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70E35DB-E8F0-4731-8989-3D064C73B45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909720" y="380880"/>
            <a:ext cx="10656720" cy="121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B33E091-74C1-41F3-A389-3845A36709A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909720" y="380880"/>
            <a:ext cx="10656720" cy="56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4CCE5C8-0BE6-43B4-A60F-0B2EACB364B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909720" y="380880"/>
            <a:ext cx="10656720" cy="121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909720" y="1828800"/>
            <a:ext cx="520020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pt-BR" sz="2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370200" y="1828800"/>
            <a:ext cx="5200200" cy="441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pt-BR" sz="2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909720" y="4137120"/>
            <a:ext cx="520020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pt-BR" sz="2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BEF35B8-160D-4774-A73E-21331E32C75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09720" y="380880"/>
            <a:ext cx="10656720" cy="121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909720" y="1828800"/>
            <a:ext cx="10656720" cy="441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909720" y="380880"/>
            <a:ext cx="10656720" cy="121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909720" y="1828800"/>
            <a:ext cx="5200200" cy="441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pt-BR" sz="2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370200" y="1828800"/>
            <a:ext cx="520020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pt-BR" sz="2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6370200" y="4137120"/>
            <a:ext cx="520020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pt-BR" sz="2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D9C50A6-AAA2-4AB4-9C79-59A0E881FD0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909720" y="380880"/>
            <a:ext cx="10656720" cy="121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909720" y="1828800"/>
            <a:ext cx="520020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pt-BR" sz="2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370200" y="1828800"/>
            <a:ext cx="520020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pt-BR" sz="2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909720" y="4137120"/>
            <a:ext cx="1065672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pt-BR" sz="2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50A7E47-69A3-46DB-8329-928C0E1D47A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909720" y="380880"/>
            <a:ext cx="10656720" cy="121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909720" y="1828800"/>
            <a:ext cx="1065672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pt-BR" sz="2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909720" y="4137120"/>
            <a:ext cx="1065672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pt-BR" sz="2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D97AD44-4F2D-49D3-A3E3-925F176A178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909720" y="380880"/>
            <a:ext cx="10656720" cy="121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909720" y="1828800"/>
            <a:ext cx="520020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pt-BR" sz="2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370200" y="1828800"/>
            <a:ext cx="520020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pt-BR" sz="2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909720" y="4137120"/>
            <a:ext cx="520020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pt-BR" sz="2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6370200" y="4137120"/>
            <a:ext cx="520020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pt-BR" sz="2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92EBC92-DFEC-44CA-92CD-9F6789DB4B0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909720" y="380880"/>
            <a:ext cx="10656720" cy="121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909720" y="1828800"/>
            <a:ext cx="343116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pt-BR" sz="2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512960" y="1828800"/>
            <a:ext cx="343116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pt-BR" sz="2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8115840" y="1828800"/>
            <a:ext cx="343116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pt-BR" sz="2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909720" y="4137120"/>
            <a:ext cx="343116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pt-BR" sz="2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4512960" y="4137120"/>
            <a:ext cx="343116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pt-BR" sz="2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8115840" y="4137120"/>
            <a:ext cx="343116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pt-BR" sz="2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BF50063-537A-4215-B38B-5359E5349DF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909720" y="380880"/>
            <a:ext cx="10656720" cy="121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909720" y="1828800"/>
            <a:ext cx="10656720" cy="441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pt-BR" sz="24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909720" y="380880"/>
            <a:ext cx="10656720" cy="121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909720" y="1828800"/>
            <a:ext cx="5200200" cy="441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pt-BR" sz="2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370200" y="1828800"/>
            <a:ext cx="5200200" cy="441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pt-BR" sz="24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909720" y="380880"/>
            <a:ext cx="10656720" cy="121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909720" y="380880"/>
            <a:ext cx="10656720" cy="56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09720" y="380880"/>
            <a:ext cx="10656720" cy="121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909720" y="1828800"/>
            <a:ext cx="520020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pt-BR" sz="2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370200" y="1828800"/>
            <a:ext cx="5200200" cy="441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pt-BR" sz="2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909720" y="4137120"/>
            <a:ext cx="520020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pt-BR" sz="24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09720" y="380880"/>
            <a:ext cx="10656720" cy="121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909720" y="1828800"/>
            <a:ext cx="5200200" cy="441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pt-BR" sz="2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370200" y="1828800"/>
            <a:ext cx="520020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pt-BR" sz="2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370200" y="4137120"/>
            <a:ext cx="520020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pt-BR" sz="24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09720" y="380880"/>
            <a:ext cx="10656720" cy="121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909720" y="1828800"/>
            <a:ext cx="520020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pt-BR" sz="2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370200" y="1828800"/>
            <a:ext cx="520020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pt-BR" sz="2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909720" y="4137120"/>
            <a:ext cx="10656720" cy="21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pt-BR" sz="24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6171c"/>
            </a:gs>
            <a:gs pos="100000">
              <a:srgbClr val="20362d"/>
            </a:gs>
          </a:gsLst>
          <a:lin ang="8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tângulo 10" hidden="1"/>
          <p:cNvSpPr/>
          <p:nvPr/>
        </p:nvSpPr>
        <p:spPr>
          <a:xfrm>
            <a:off x="-2160" y="0"/>
            <a:ext cx="456840" cy="6857640"/>
          </a:xfrm>
          <a:prstGeom prst="rect">
            <a:avLst/>
          </a:prstGeom>
          <a:solidFill>
            <a:srgbClr val="0a100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Imagem 6" descr=""/>
          <p:cNvPicPr/>
          <p:nvPr/>
        </p:nvPicPr>
        <p:blipFill>
          <a:blip r:embed="rId2"/>
          <a:stretch/>
        </p:blipFill>
        <p:spPr>
          <a:xfrm>
            <a:off x="0" y="0"/>
            <a:ext cx="5853240" cy="686232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742440" y="1600200"/>
            <a:ext cx="4838040" cy="37335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buNone/>
            </a:pPr>
            <a:r>
              <a:rPr b="0" lang="pt-BR" sz="5400" spc="-1" strike="noStrike">
                <a:solidFill>
                  <a:srgbClr val="ffffff"/>
                </a:solidFill>
                <a:latin typeface="Century Gothic"/>
              </a:rPr>
              <a:t>Clique para editar o título mestre</a:t>
            </a:r>
            <a:endParaRPr b="0" lang="pt-BR" sz="5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Retângulo 7"/>
          <p:cNvSpPr/>
          <p:nvPr/>
        </p:nvSpPr>
        <p:spPr>
          <a:xfrm>
            <a:off x="5819400" y="4680"/>
            <a:ext cx="456840" cy="6857640"/>
          </a:xfrm>
          <a:prstGeom prst="rect">
            <a:avLst/>
          </a:prstGeom>
          <a:solidFill>
            <a:srgbClr val="0a100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aixaDeTexto 3"/>
          <p:cNvSpPr/>
          <p:nvPr/>
        </p:nvSpPr>
        <p:spPr>
          <a:xfrm rot="16200000">
            <a:off x="4532400" y="5074920"/>
            <a:ext cx="30178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Century Gothic"/>
              </a:rPr>
              <a:t>Judson Santos Santiago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2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ffffff"/>
                </a:solidFill>
                <a:latin typeface="Century Gothic"/>
              </a:rPr>
              <a:t>Click to edit the outline text format</a:t>
            </a:r>
            <a:endParaRPr b="0" lang="pt-BR" sz="2400" spc="-1" strike="noStrike">
              <a:solidFill>
                <a:srgbClr val="ffffff"/>
              </a:solidFill>
              <a:latin typeface="Century Gothic"/>
            </a:endParaRPr>
          </a:p>
          <a:p>
            <a:pPr lvl="1" marL="864000" indent="-324000">
              <a:lnSpc>
                <a:spcPct val="12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ffffff"/>
                </a:solidFill>
                <a:latin typeface="Century Gothic"/>
              </a:rPr>
              <a:t>Second Outline Level</a:t>
            </a:r>
            <a:endParaRPr b="0" lang="pt-BR" sz="1800" spc="-1" strike="noStrike">
              <a:solidFill>
                <a:srgbClr val="ffffff"/>
              </a:solidFill>
              <a:latin typeface="Century Gothic"/>
            </a:endParaRPr>
          </a:p>
          <a:p>
            <a:pPr lvl="2" marL="1296000" indent="-288000">
              <a:lnSpc>
                <a:spcPct val="12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ffffff"/>
                </a:solidFill>
                <a:latin typeface="Century Gothic"/>
              </a:rPr>
              <a:t>Third Outline Level</a:t>
            </a:r>
            <a:endParaRPr b="0" lang="pt-BR" sz="1600" spc="-1" strike="noStrike">
              <a:solidFill>
                <a:srgbClr val="ffffff"/>
              </a:solidFill>
              <a:latin typeface="Century Gothic"/>
            </a:endParaRPr>
          </a:p>
          <a:p>
            <a:pPr lvl="3" marL="1728000" indent="-216000">
              <a:lnSpc>
                <a:spcPct val="12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600" spc="-1" strike="noStrike">
                <a:solidFill>
                  <a:srgbClr val="ffffff"/>
                </a:solidFill>
                <a:latin typeface="Century Gothic"/>
              </a:rPr>
              <a:t>Fourth Outline Level</a:t>
            </a:r>
            <a:endParaRPr b="0" lang="pt-BR" sz="1600" spc="-1" strike="noStrike">
              <a:solidFill>
                <a:srgbClr val="ffffff"/>
              </a:solidFill>
              <a:latin typeface="Century Gothic"/>
            </a:endParaRPr>
          </a:p>
          <a:p>
            <a:pPr lvl="4" marL="2160000" indent="-216000">
              <a:lnSpc>
                <a:spcPct val="12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ffffff"/>
                </a:solidFill>
                <a:latin typeface="Century Gothic"/>
              </a:rPr>
              <a:t>Fifth Outline Level</a:t>
            </a:r>
            <a:endParaRPr b="0" lang="pt-BR" sz="2000" spc="-1" strike="noStrike">
              <a:solidFill>
                <a:srgbClr val="ffffff"/>
              </a:solidFill>
              <a:latin typeface="Century Gothic"/>
            </a:endParaRPr>
          </a:p>
          <a:p>
            <a:pPr lvl="5" marL="2592000" indent="-216000">
              <a:lnSpc>
                <a:spcPct val="12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ffffff"/>
                </a:solidFill>
                <a:latin typeface="Century Gothic"/>
              </a:rPr>
              <a:t>Sixth Outline Level</a:t>
            </a:r>
            <a:endParaRPr b="0" lang="pt-BR" sz="2000" spc="-1" strike="noStrike">
              <a:solidFill>
                <a:srgbClr val="ffffff"/>
              </a:solidFill>
              <a:latin typeface="Century Gothic"/>
            </a:endParaRPr>
          </a:p>
          <a:p>
            <a:pPr lvl="6" marL="3024000" indent="-216000">
              <a:lnSpc>
                <a:spcPct val="12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ffffff"/>
                </a:solidFill>
                <a:latin typeface="Century Gothic"/>
              </a:rPr>
              <a:t>Seventh Outline Level</a:t>
            </a:r>
            <a:endParaRPr b="0" lang="pt-BR" sz="2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0000">
              <a:srgbClr val="0a100e"/>
            </a:gs>
            <a:gs pos="100000">
              <a:srgbClr val="20362d"/>
            </a:gs>
          </a:gsLst>
          <a:lin ang="8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tângulo 10"/>
          <p:cNvSpPr/>
          <p:nvPr/>
        </p:nvSpPr>
        <p:spPr>
          <a:xfrm>
            <a:off x="-2160" y="0"/>
            <a:ext cx="456840" cy="6857640"/>
          </a:xfrm>
          <a:prstGeom prst="rect">
            <a:avLst/>
          </a:prstGeom>
          <a:solidFill>
            <a:srgbClr val="0a100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909720" y="380880"/>
            <a:ext cx="10656720" cy="1218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pt-BR" sz="4000" spc="-1" strike="noStrike">
                <a:solidFill>
                  <a:srgbClr val="ffffff"/>
                </a:solidFill>
                <a:latin typeface="Century Gothic"/>
              </a:rPr>
              <a:t>Clique para editar o título mestre</a:t>
            </a:r>
            <a:endParaRPr b="0" lang="pt-BR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909720" y="1828800"/>
            <a:ext cx="10656720" cy="4419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3920" indent="-223920">
              <a:lnSpc>
                <a:spcPct val="120000"/>
              </a:lnSpc>
              <a:spcBef>
                <a:spcPts val="1800"/>
              </a:spcBef>
              <a:buClr>
                <a:srgbClr val="ffffff"/>
              </a:buClr>
              <a:buSzPct val="80000"/>
              <a:buFont typeface="Arial"/>
              <a:buChar char="•"/>
            </a:pPr>
            <a:r>
              <a:rPr b="0" lang="pt-BR" sz="2400" spc="-1" strike="noStrike">
                <a:solidFill>
                  <a:srgbClr val="ffffff"/>
                </a:solidFill>
                <a:latin typeface="Century Gothic"/>
              </a:rPr>
              <a:t>Editar estilos de texto Mestre</a:t>
            </a:r>
            <a:endParaRPr b="0" lang="pt-BR" sz="2400" spc="-1" strike="noStrike">
              <a:solidFill>
                <a:srgbClr val="ffffff"/>
              </a:solidFill>
              <a:latin typeface="Century Gothic"/>
            </a:endParaRPr>
          </a:p>
          <a:p>
            <a:pPr lvl="1" marL="685800" indent="-228600">
              <a:lnSpc>
                <a:spcPct val="120000"/>
              </a:lnSpc>
              <a:spcBef>
                <a:spcPts val="601"/>
              </a:spcBef>
              <a:buClr>
                <a:srgbClr val="ffffff"/>
              </a:buClr>
              <a:buSzPct val="80000"/>
              <a:buFont typeface="Arial"/>
              <a:buChar char="•"/>
            </a:pPr>
            <a:r>
              <a:rPr b="0" lang="pt-BR" sz="2000" spc="-1" strike="noStrike">
                <a:solidFill>
                  <a:srgbClr val="ffffff"/>
                </a:solidFill>
                <a:latin typeface="Century Gothic"/>
              </a:rPr>
              <a:t>Segundo nível</a:t>
            </a:r>
            <a:endParaRPr b="0" lang="pt-BR" sz="2000" spc="-1" strike="noStrike">
              <a:solidFill>
                <a:srgbClr val="ffffff"/>
              </a:solidFill>
              <a:latin typeface="Century Gothic"/>
            </a:endParaRPr>
          </a:p>
          <a:p>
            <a:pPr lvl="2" marL="1143000" indent="-228600">
              <a:lnSpc>
                <a:spcPct val="120000"/>
              </a:lnSpc>
              <a:spcBef>
                <a:spcPts val="601"/>
              </a:spcBef>
              <a:buClr>
                <a:srgbClr val="ffffff"/>
              </a:buClr>
              <a:buSzPct val="80000"/>
              <a:buFont typeface="Arial"/>
              <a:buChar char="•"/>
            </a:pPr>
            <a:r>
              <a:rPr b="0" lang="pt-BR" sz="1800" spc="-1" strike="noStrike">
                <a:solidFill>
                  <a:srgbClr val="ffffff"/>
                </a:solidFill>
                <a:latin typeface="Century Gothic"/>
              </a:rPr>
              <a:t>Terceiro nível</a:t>
            </a:r>
            <a:endParaRPr b="0" lang="pt-BR" sz="1800" spc="-1" strike="noStrike">
              <a:solidFill>
                <a:srgbClr val="ffffff"/>
              </a:solidFill>
              <a:latin typeface="Century Gothic"/>
            </a:endParaRPr>
          </a:p>
          <a:p>
            <a:pPr lvl="3" marL="1600200" indent="-228600">
              <a:lnSpc>
                <a:spcPct val="120000"/>
              </a:lnSpc>
              <a:spcBef>
                <a:spcPts val="601"/>
              </a:spcBef>
              <a:buClr>
                <a:srgbClr val="ffffff"/>
              </a:buClr>
              <a:buSzPct val="80000"/>
              <a:buFont typeface="Arial"/>
              <a:buChar char="•"/>
            </a:pPr>
            <a:r>
              <a:rPr b="0" lang="pt-BR" sz="1600" spc="-1" strike="noStrike">
                <a:solidFill>
                  <a:srgbClr val="ffffff"/>
                </a:solidFill>
                <a:latin typeface="Century Gothic"/>
              </a:rPr>
              <a:t>Quarto nível</a:t>
            </a:r>
            <a:endParaRPr b="0" lang="pt-BR" sz="1600" spc="-1" strike="noStrike">
              <a:solidFill>
                <a:srgbClr val="ffffff"/>
              </a:solidFill>
              <a:latin typeface="Century Gothic"/>
            </a:endParaRPr>
          </a:p>
          <a:p>
            <a:pPr lvl="4" marL="2057400" indent="-228600">
              <a:lnSpc>
                <a:spcPct val="120000"/>
              </a:lnSpc>
              <a:spcBef>
                <a:spcPts val="601"/>
              </a:spcBef>
              <a:buClr>
                <a:srgbClr val="ffffff"/>
              </a:buClr>
              <a:buSzPct val="80000"/>
              <a:buFont typeface="Arial"/>
              <a:buChar char="•"/>
            </a:pPr>
            <a:r>
              <a:rPr b="0" lang="pt-BR" sz="1600" spc="-1" strike="noStrike">
                <a:solidFill>
                  <a:srgbClr val="ffffff"/>
                </a:solidFill>
                <a:latin typeface="Century Gothic"/>
              </a:rPr>
              <a:t>Quinto nível</a:t>
            </a:r>
            <a:endParaRPr b="0" lang="pt-BR" sz="1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ftr" idx="1"/>
          </p:nvPr>
        </p:nvSpPr>
        <p:spPr>
          <a:xfrm>
            <a:off x="909720" y="6400800"/>
            <a:ext cx="7024320" cy="275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pt-BR" sz="1100" spc="-1" strike="noStrike">
                <a:solidFill>
                  <a:srgbClr val="ffffff"/>
                </a:solidFill>
                <a:latin typeface="Century Gothic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ffffff"/>
                </a:solidFill>
                <a:latin typeface="Century Gothic"/>
              </a:rPr>
              <a:t>&lt;footer&gt;</a:t>
            </a:r>
            <a:endParaRPr b="0" lang="pt-BR" sz="1100" spc="-1" strike="noStrike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dt" idx="2"/>
          </p:nvPr>
        </p:nvSpPr>
        <p:spPr>
          <a:xfrm>
            <a:off x="8228160" y="6400800"/>
            <a:ext cx="1548360" cy="275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pt-BR" sz="1100" spc="-1" strike="noStrike">
                <a:solidFill>
                  <a:srgbClr val="ffffff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ffffff"/>
                </a:solidFill>
                <a:latin typeface="Century Gothic"/>
              </a:rPr>
              <a:t>&lt;date/time&gt;</a:t>
            </a:r>
            <a:endParaRPr b="0" lang="pt-BR" sz="1100" spc="-1" strike="noStrike"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 idx="3"/>
          </p:nvPr>
        </p:nvSpPr>
        <p:spPr>
          <a:xfrm>
            <a:off x="10056960" y="6400800"/>
            <a:ext cx="1066320" cy="275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pt-BR" sz="1100" spc="-1" strike="noStrike">
                <a:solidFill>
                  <a:srgbClr val="ffffff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C4FC79C-9D23-4F49-AE0C-9388AE30736F}" type="slidenum">
              <a:rPr b="0" lang="pt-BR" sz="1100" spc="-1" strike="noStrike">
                <a:solidFill>
                  <a:srgbClr val="ffffff"/>
                </a:solidFill>
                <a:latin typeface="Century Gothic"/>
              </a:rPr>
              <a:t>&lt;number&gt;</a:t>
            </a:fld>
            <a:endParaRPr b="0" lang="pt-BR" sz="11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742440" y="1600200"/>
            <a:ext cx="4838040" cy="37335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buNone/>
            </a:pPr>
            <a:r>
              <a:rPr b="0" lang="pt-BR" sz="5400" spc="-1" strike="noStrike">
                <a:solidFill>
                  <a:srgbClr val="ffffff"/>
                </a:solidFill>
                <a:latin typeface="Century Gothic"/>
              </a:rPr>
              <a:t>Exercícios e Revisão</a:t>
            </a:r>
            <a:endParaRPr b="0" lang="pt-BR" sz="5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6742440" y="5562720"/>
            <a:ext cx="4838040" cy="834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20000"/>
              </a:lnSpc>
              <a:buNone/>
              <a:tabLst>
                <a:tab algn="l" pos="0"/>
              </a:tabLst>
            </a:pPr>
            <a:r>
              <a:rPr b="1" lang="pt-BR" sz="2000" spc="-1" strike="noStrike">
                <a:solidFill>
                  <a:srgbClr val="83bec0"/>
                </a:solidFill>
                <a:latin typeface="Century Gothic"/>
              </a:rPr>
              <a:t>Compiladores</a:t>
            </a:r>
            <a:endParaRPr b="0" lang="pt-BR" sz="2000" spc="-1" strike="noStrike">
              <a:latin typeface="Arial"/>
            </a:endParaRPr>
          </a:p>
        </p:txBody>
      </p:sp>
    </p:spTree>
  </p:cSld>
  <p:transition spd="med">
    <p:pull dir="r"/>
  </p:transition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909720" y="380880"/>
            <a:ext cx="10656720" cy="1218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pt-BR" sz="4000" spc="-1" strike="noStrike">
                <a:solidFill>
                  <a:srgbClr val="ffffff"/>
                </a:solidFill>
                <a:latin typeface="Century Gothic"/>
              </a:rPr>
              <a:t>Resumo</a:t>
            </a:r>
            <a:endParaRPr b="0" lang="pt-BR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909720" y="1828800"/>
            <a:ext cx="10656720" cy="4419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3920" indent="-223920">
              <a:lnSpc>
                <a:spcPct val="120000"/>
              </a:lnSpc>
              <a:spcBef>
                <a:spcPts val="1800"/>
              </a:spcBef>
              <a:buClr>
                <a:srgbClr val="ffffff"/>
              </a:buClr>
              <a:buSzPct val="80000"/>
              <a:buFont typeface="Arial"/>
              <a:buChar char="•"/>
            </a:pPr>
            <a:r>
              <a:rPr b="0" lang="pt-BR" sz="2400" spc="-1" strike="noStrike">
                <a:solidFill>
                  <a:srgbClr val="ffffff"/>
                </a:solidFill>
                <a:latin typeface="Century Gothic"/>
              </a:rPr>
              <a:t>Um </a:t>
            </a:r>
            <a:r>
              <a:rPr b="1" lang="pt-BR" sz="2400" spc="-1" strike="noStrike">
                <a:solidFill>
                  <a:srgbClr val="267577"/>
                </a:solidFill>
                <a:latin typeface="Century Gothic"/>
              </a:rPr>
              <a:t>processador de linguagem</a:t>
            </a:r>
            <a:r>
              <a:rPr b="0" lang="pt-BR" sz="2400" spc="-1" strike="noStrike">
                <a:solidFill>
                  <a:srgbClr val="ffffff"/>
                </a:solidFill>
                <a:latin typeface="Century Gothic"/>
              </a:rPr>
              <a:t> pode ser obtido:</a:t>
            </a:r>
            <a:endParaRPr b="0" lang="pt-BR" sz="2400" spc="-1" strike="noStrike">
              <a:solidFill>
                <a:srgbClr val="ffffff"/>
              </a:solidFill>
              <a:latin typeface="Century Gothic"/>
            </a:endParaRPr>
          </a:p>
          <a:p>
            <a:pPr lvl="1" marL="914400" indent="-457200">
              <a:lnSpc>
                <a:spcPct val="120000"/>
              </a:lnSpc>
              <a:spcBef>
                <a:spcPts val="601"/>
              </a:spcBef>
              <a:buClr>
                <a:srgbClr val="ffffff"/>
              </a:buClr>
              <a:buSzPct val="80000"/>
              <a:buFont typeface="Century Gothic"/>
              <a:buAutoNum type="arabicPeriod"/>
            </a:pPr>
            <a:r>
              <a:rPr b="0" lang="pt-BR" sz="2000" spc="-1" strike="noStrike">
                <a:solidFill>
                  <a:srgbClr val="ffffff"/>
                </a:solidFill>
                <a:latin typeface="Century Gothic"/>
              </a:rPr>
              <a:t>Escrevendo uma </a:t>
            </a:r>
            <a:r>
              <a:rPr b="0" lang="pt-BR" sz="2000" spc="-1" strike="noStrike">
                <a:solidFill>
                  <a:srgbClr val="267577"/>
                </a:solidFill>
                <a:latin typeface="Century Gothic"/>
              </a:rPr>
              <a:t>gramática</a:t>
            </a:r>
            <a:r>
              <a:rPr b="0" lang="pt-BR" sz="2000" spc="-1" strike="noStrike">
                <a:solidFill>
                  <a:srgbClr val="ffffff"/>
                </a:solidFill>
                <a:latin typeface="Century Gothic"/>
              </a:rPr>
              <a:t> apropriada</a:t>
            </a:r>
            <a:endParaRPr b="0" lang="pt-BR" sz="2000" spc="-1" strike="noStrike">
              <a:solidFill>
                <a:srgbClr val="ffffff"/>
              </a:solidFill>
              <a:latin typeface="Century Gothic"/>
            </a:endParaRPr>
          </a:p>
          <a:p>
            <a:pPr lvl="1" marL="914400" indent="-457200">
              <a:lnSpc>
                <a:spcPct val="120000"/>
              </a:lnSpc>
              <a:spcBef>
                <a:spcPts val="601"/>
              </a:spcBef>
              <a:buClr>
                <a:srgbClr val="ffffff"/>
              </a:buClr>
              <a:buSzPct val="80000"/>
              <a:buFont typeface="Century Gothic"/>
              <a:buAutoNum type="arabicPeriod"/>
            </a:pPr>
            <a:r>
              <a:rPr b="0" lang="pt-BR" sz="2000" spc="-1" strike="noStrike">
                <a:solidFill>
                  <a:srgbClr val="ffffff"/>
                </a:solidFill>
                <a:latin typeface="Century Gothic"/>
              </a:rPr>
              <a:t>Criando um </a:t>
            </a:r>
            <a:r>
              <a:rPr b="0" lang="pt-BR" sz="2000" spc="-1" strike="noStrike">
                <a:solidFill>
                  <a:srgbClr val="267577"/>
                </a:solidFill>
                <a:latin typeface="Century Gothic"/>
              </a:rPr>
              <a:t>analisador léxico</a:t>
            </a:r>
            <a:endParaRPr b="0" lang="pt-BR" sz="2000" spc="-1" strike="noStrike">
              <a:solidFill>
                <a:srgbClr val="ffffff"/>
              </a:solidFill>
              <a:latin typeface="Century Gothic"/>
            </a:endParaRPr>
          </a:p>
          <a:p>
            <a:pPr lvl="1" marL="914400" indent="-457200">
              <a:lnSpc>
                <a:spcPct val="120000"/>
              </a:lnSpc>
              <a:spcBef>
                <a:spcPts val="601"/>
              </a:spcBef>
              <a:buClr>
                <a:srgbClr val="ffffff"/>
              </a:buClr>
              <a:buSzPct val="80000"/>
              <a:buFont typeface="Century Gothic"/>
              <a:buAutoNum type="arabicPeriod"/>
            </a:pPr>
            <a:r>
              <a:rPr b="0" lang="pt-BR" sz="2000" spc="-1" strike="noStrike">
                <a:solidFill>
                  <a:srgbClr val="ffffff"/>
                </a:solidFill>
                <a:latin typeface="Century Gothic"/>
              </a:rPr>
              <a:t>Criando um </a:t>
            </a:r>
            <a:r>
              <a:rPr b="0" lang="pt-BR" sz="2000" spc="-1" strike="noStrike">
                <a:solidFill>
                  <a:srgbClr val="267577"/>
                </a:solidFill>
                <a:latin typeface="Century Gothic"/>
              </a:rPr>
              <a:t>analisador sintático</a:t>
            </a:r>
            <a:endParaRPr b="0" lang="pt-BR" sz="2000" spc="-1" strike="noStrike">
              <a:solidFill>
                <a:srgbClr val="ffffff"/>
              </a:solidFill>
              <a:latin typeface="Century Gothic"/>
            </a:endParaRPr>
          </a:p>
          <a:p>
            <a:pPr lvl="2" marL="1143000" indent="-228600">
              <a:lnSpc>
                <a:spcPct val="120000"/>
              </a:lnSpc>
              <a:spcBef>
                <a:spcPts val="601"/>
              </a:spcBef>
              <a:buClr>
                <a:srgbClr val="ffffff"/>
              </a:buClr>
              <a:buSzPct val="80000"/>
              <a:buFont typeface="Arial"/>
              <a:buChar char="•"/>
            </a:pPr>
            <a:r>
              <a:rPr b="0" lang="pt-BR" sz="1800" spc="-1" strike="noStrike">
                <a:solidFill>
                  <a:srgbClr val="ffffff"/>
                </a:solidFill>
                <a:latin typeface="Century Gothic"/>
              </a:rPr>
              <a:t>Um analisador preditivo requer:</a:t>
            </a:r>
            <a:endParaRPr b="0" lang="pt-BR" sz="1800" spc="-1" strike="noStrike">
              <a:solidFill>
                <a:srgbClr val="ffffff"/>
              </a:solidFill>
              <a:latin typeface="Century Gothic"/>
            </a:endParaRPr>
          </a:p>
          <a:p>
            <a:pPr lvl="3" marL="1600200" indent="-228600">
              <a:lnSpc>
                <a:spcPct val="120000"/>
              </a:lnSpc>
              <a:spcBef>
                <a:spcPts val="601"/>
              </a:spcBef>
              <a:buClr>
                <a:srgbClr val="ffffff"/>
              </a:buClr>
              <a:buSzPct val="80000"/>
              <a:buFont typeface="Arial"/>
              <a:buChar char="•"/>
            </a:pPr>
            <a:r>
              <a:rPr b="0" lang="pt-BR" sz="1600" spc="-1" strike="noStrike">
                <a:solidFill>
                  <a:srgbClr val="ffffff"/>
                </a:solidFill>
                <a:latin typeface="Century Gothic"/>
              </a:rPr>
              <a:t>Remoção da recursão à esquerda</a:t>
            </a:r>
            <a:endParaRPr b="0" lang="pt-BR" sz="1600" spc="-1" strike="noStrike">
              <a:solidFill>
                <a:srgbClr val="ffffff"/>
              </a:solidFill>
              <a:latin typeface="Century Gothic"/>
            </a:endParaRPr>
          </a:p>
          <a:p>
            <a:pPr lvl="3" marL="1600200" indent="-228600">
              <a:lnSpc>
                <a:spcPct val="120000"/>
              </a:lnSpc>
              <a:spcBef>
                <a:spcPts val="601"/>
              </a:spcBef>
              <a:buClr>
                <a:srgbClr val="ffffff"/>
              </a:buClr>
              <a:buSzPct val="80000"/>
              <a:buFont typeface="Arial"/>
              <a:buChar char="•"/>
            </a:pPr>
            <a:r>
              <a:rPr b="0" lang="pt-BR" sz="1600" spc="-1" strike="noStrike">
                <a:solidFill>
                  <a:srgbClr val="ffffff"/>
                </a:solidFill>
                <a:latin typeface="Century Gothic"/>
              </a:rPr>
              <a:t>Garantia de que os conjuntos FIRST são disjuntos</a:t>
            </a:r>
            <a:endParaRPr b="0" lang="pt-BR" sz="1600" spc="-1" strike="noStrike">
              <a:solidFill>
                <a:srgbClr val="ffffff"/>
              </a:solidFill>
              <a:latin typeface="Century Gothic"/>
            </a:endParaRPr>
          </a:p>
          <a:p>
            <a:pPr lvl="1" marL="914400" indent="-457200">
              <a:lnSpc>
                <a:spcPct val="120000"/>
              </a:lnSpc>
              <a:spcBef>
                <a:spcPts val="601"/>
              </a:spcBef>
              <a:buClr>
                <a:srgbClr val="ffffff"/>
              </a:buClr>
              <a:buSzPct val="80000"/>
              <a:buFont typeface="Century Gothic"/>
              <a:buAutoNum type="arabicPeriod"/>
            </a:pPr>
            <a:r>
              <a:rPr b="0" lang="pt-BR" sz="2000" spc="-1" strike="noStrike">
                <a:solidFill>
                  <a:srgbClr val="ffffff"/>
                </a:solidFill>
                <a:latin typeface="Century Gothic"/>
              </a:rPr>
              <a:t>Criando uma </a:t>
            </a:r>
            <a:r>
              <a:rPr b="0" lang="pt-BR" sz="2000" spc="-1" strike="noStrike">
                <a:solidFill>
                  <a:srgbClr val="267577"/>
                </a:solidFill>
                <a:latin typeface="Century Gothic"/>
              </a:rPr>
              <a:t>tabela de símbolos</a:t>
            </a:r>
            <a:endParaRPr b="0" lang="pt-BR" sz="2000" spc="-1" strike="noStrike">
              <a:solidFill>
                <a:srgbClr val="ffffff"/>
              </a:solidFill>
              <a:latin typeface="Century Gothic"/>
            </a:endParaRPr>
          </a:p>
          <a:p>
            <a:pPr lvl="1" marL="914400" indent="-457200">
              <a:lnSpc>
                <a:spcPct val="120000"/>
              </a:lnSpc>
              <a:spcBef>
                <a:spcPts val="601"/>
              </a:spcBef>
              <a:buClr>
                <a:srgbClr val="ffffff"/>
              </a:buClr>
              <a:buSzPct val="80000"/>
              <a:buFont typeface="Century Gothic"/>
              <a:buAutoNum type="arabicPeriod"/>
            </a:pPr>
            <a:r>
              <a:rPr b="0" lang="pt-BR" sz="2000" spc="-1" strike="noStrike">
                <a:solidFill>
                  <a:srgbClr val="ffffff"/>
                </a:solidFill>
                <a:latin typeface="Century Gothic"/>
              </a:rPr>
              <a:t>Gerando </a:t>
            </a:r>
            <a:r>
              <a:rPr b="0" lang="pt-BR" sz="2000" spc="-1" strike="noStrike">
                <a:solidFill>
                  <a:srgbClr val="267577"/>
                </a:solidFill>
                <a:latin typeface="Century Gothic"/>
              </a:rPr>
              <a:t>código intermediário</a:t>
            </a:r>
            <a:r>
              <a:rPr b="0" lang="pt-BR" sz="2000" spc="-1" strike="noStrike">
                <a:solidFill>
                  <a:srgbClr val="ffffff"/>
                </a:solidFill>
                <a:latin typeface="Century Gothic"/>
              </a:rPr>
              <a:t>*</a:t>
            </a:r>
            <a:endParaRPr b="0" lang="pt-BR" sz="2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p:transition spd="med">
    <p:pull dir="r"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909720" y="380880"/>
            <a:ext cx="10656720" cy="1218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pt-BR" sz="4000" spc="-1" strike="noStrike">
                <a:solidFill>
                  <a:srgbClr val="ffffff"/>
                </a:solidFill>
                <a:latin typeface="Century Gothic"/>
              </a:rPr>
              <a:t>Exercício</a:t>
            </a:r>
            <a:endParaRPr b="0" lang="pt-BR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909720" y="1828800"/>
            <a:ext cx="10656720" cy="4419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57200" indent="-457200">
              <a:lnSpc>
                <a:spcPct val="120000"/>
              </a:lnSpc>
              <a:spcBef>
                <a:spcPts val="1800"/>
              </a:spcBef>
              <a:buClr>
                <a:srgbClr val="ffffff"/>
              </a:buClr>
              <a:buSzPct val="80000"/>
              <a:buFont typeface="Century Gothic"/>
              <a:buAutoNum type="arabicPeriod"/>
            </a:pPr>
            <a:r>
              <a:rPr b="0" lang="pt-BR" sz="2400" spc="-1" strike="noStrike">
                <a:solidFill>
                  <a:srgbClr val="ffffff"/>
                </a:solidFill>
                <a:latin typeface="Century Gothic"/>
              </a:rPr>
              <a:t>Escreva uma </a:t>
            </a:r>
            <a:r>
              <a:rPr b="0" lang="pt-BR" sz="2400" spc="-1" strike="noStrike">
                <a:solidFill>
                  <a:srgbClr val="267577"/>
                </a:solidFill>
                <a:latin typeface="Century Gothic"/>
              </a:rPr>
              <a:t>gramática</a:t>
            </a:r>
            <a:r>
              <a:rPr b="0" lang="pt-BR" sz="2400" spc="-1" strike="noStrike">
                <a:solidFill>
                  <a:srgbClr val="ffffff"/>
                </a:solidFill>
                <a:latin typeface="Century Gothic"/>
              </a:rPr>
              <a:t> para representar declarações de classes, como a do exemplo abaixo:</a:t>
            </a:r>
            <a:endParaRPr b="0" lang="pt-BR" sz="2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4" name="CaixaDeTexto 4"/>
          <p:cNvSpPr/>
          <p:nvPr/>
        </p:nvSpPr>
        <p:spPr>
          <a:xfrm>
            <a:off x="1558080" y="3213000"/>
            <a:ext cx="2232000" cy="239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5000"/>
              </a:lnSpc>
              <a:spcAft>
                <a:spcPts val="1001"/>
              </a:spcAft>
              <a:buNone/>
            </a:pPr>
            <a:r>
              <a:rPr b="0" lang="en-US" sz="1800" spc="-1" strike="noStrike">
                <a:solidFill>
                  <a:srgbClr val="59b9d8"/>
                </a:solidFill>
                <a:latin typeface="Consolas"/>
                <a:ea typeface="Times New Roman"/>
              </a:rPr>
              <a:t>class</a:t>
            </a:r>
            <a:r>
              <a:rPr b="0" lang="en-US" sz="1800" spc="-1" strike="noStrike">
                <a:solidFill>
                  <a:srgbClr val="ffffff"/>
                </a:solidFill>
                <a:latin typeface="Consolas"/>
                <a:ea typeface="Times New Roman"/>
              </a:rPr>
              <a:t> Ponto</a:t>
            </a:r>
            <a:br>
              <a:rPr sz="1800"/>
            </a:br>
            <a:r>
              <a:rPr b="0" lang="en-US" sz="1800" spc="-1" strike="noStrike">
                <a:solidFill>
                  <a:srgbClr val="ffffff"/>
                </a:solidFill>
                <a:latin typeface="Consolas"/>
                <a:ea typeface="Times New Roman"/>
              </a:rPr>
              <a:t>{</a:t>
            </a:r>
            <a:br>
              <a:rPr sz="1800"/>
            </a:br>
            <a:r>
              <a:rPr b="0" lang="en-US" sz="1800" spc="-1" strike="noStrike">
                <a:solidFill>
                  <a:srgbClr val="59b9d8"/>
                </a:solidFill>
                <a:latin typeface="Consolas"/>
                <a:ea typeface="Times New Roman"/>
              </a:rPr>
              <a:t>private:</a:t>
            </a:r>
            <a:br>
              <a:rPr sz="1800"/>
            </a:br>
            <a:r>
              <a:rPr b="0" lang="en-US" sz="1800" spc="-1" strike="noStrike">
                <a:solidFill>
                  <a:srgbClr val="ffffff"/>
                </a:solidFill>
                <a:latin typeface="Consolas"/>
                <a:ea typeface="Times New Roman"/>
              </a:rPr>
              <a:t>    </a:t>
            </a:r>
            <a:r>
              <a:rPr b="0" lang="en-US" sz="1800" spc="-1" strike="noStrike">
                <a:solidFill>
                  <a:srgbClr val="59b9d8"/>
                </a:solidFill>
                <a:latin typeface="Consolas"/>
                <a:ea typeface="Times New Roman"/>
              </a:rPr>
              <a:t>int</a:t>
            </a:r>
            <a:r>
              <a:rPr b="0" lang="en-US" sz="1800" spc="-1" strike="noStrike">
                <a:solidFill>
                  <a:srgbClr val="ffffff"/>
                </a:solidFill>
                <a:latin typeface="Consolas"/>
                <a:ea typeface="Times New Roman"/>
              </a:rPr>
              <a:t> x;</a:t>
            </a:r>
            <a:br>
              <a:rPr sz="1800"/>
            </a:br>
            <a:r>
              <a:rPr b="0" lang="en-US" sz="1800" spc="-1" strike="noStrike">
                <a:solidFill>
                  <a:srgbClr val="ffffff"/>
                </a:solidFill>
                <a:latin typeface="Consolas"/>
                <a:ea typeface="Times New Roman"/>
              </a:rPr>
              <a:t>    </a:t>
            </a:r>
            <a:r>
              <a:rPr b="0" lang="en-US" sz="1800" spc="-1" strike="noStrike">
                <a:solidFill>
                  <a:srgbClr val="59b9d8"/>
                </a:solidFill>
                <a:latin typeface="Consolas"/>
                <a:ea typeface="Times New Roman"/>
              </a:rPr>
              <a:t>int</a:t>
            </a:r>
            <a:r>
              <a:rPr b="0" lang="en-US" sz="1800" spc="-1" strike="noStrike">
                <a:solidFill>
                  <a:srgbClr val="ffffff"/>
                </a:solidFill>
                <a:latin typeface="Consolas"/>
                <a:ea typeface="Times New Roman"/>
              </a:rPr>
              <a:t> y;</a:t>
            </a:r>
            <a:br>
              <a:rPr sz="1800"/>
            </a:br>
            <a:r>
              <a:rPr b="0" lang="en-US" sz="1800" spc="-1" strike="noStrike">
                <a:solidFill>
                  <a:srgbClr val="59b9d8"/>
                </a:solidFill>
                <a:latin typeface="Consolas"/>
                <a:ea typeface="Times New Roman"/>
              </a:rPr>
              <a:t>public:</a:t>
            </a:r>
            <a:br>
              <a:rPr sz="1800"/>
            </a:br>
            <a:r>
              <a:rPr b="0" lang="en-US" sz="1800" spc="-1" strike="noStrike">
                <a:solidFill>
                  <a:srgbClr val="ffffff"/>
                </a:solidFill>
                <a:latin typeface="Consolas"/>
                <a:ea typeface="Times New Roman"/>
              </a:rPr>
              <a:t>    Ponto();</a:t>
            </a:r>
            <a:br>
              <a:rPr sz="1800"/>
            </a:br>
            <a:r>
              <a:rPr b="0" lang="en-US" sz="1800" spc="-1" strike="noStrike">
                <a:solidFill>
                  <a:srgbClr val="ffffff"/>
                </a:solidFill>
                <a:latin typeface="Consolas"/>
                <a:ea typeface="Times New Roman"/>
              </a:rPr>
              <a:t>};</a:t>
            </a:r>
            <a:endParaRPr b="0" lang="pt-BR" sz="1800" spc="-1" strike="noStrike">
              <a:latin typeface="Arial"/>
            </a:endParaRPr>
          </a:p>
        </p:txBody>
      </p:sp>
    </p:spTree>
  </p:cSld>
  <p:transition spd="med">
    <p:pull dir="r"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909720" y="380880"/>
            <a:ext cx="10656720" cy="1218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pt-BR" sz="4000" spc="-1" strike="noStrike">
                <a:solidFill>
                  <a:srgbClr val="ffffff"/>
                </a:solidFill>
                <a:latin typeface="Century Gothic"/>
              </a:rPr>
              <a:t>Solução</a:t>
            </a:r>
            <a:endParaRPr b="0" lang="pt-BR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6" name="CaixaDeTexto 3"/>
          <p:cNvSpPr/>
          <p:nvPr/>
        </p:nvSpPr>
        <p:spPr>
          <a:xfrm>
            <a:off x="5374440" y="1917000"/>
            <a:ext cx="5321880" cy="398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ffffff"/>
                </a:solidFill>
                <a:latin typeface="Consolas"/>
              </a:rPr>
              <a:t>program     -&gt; </a:t>
            </a:r>
            <a:r>
              <a:rPr b="0" lang="pt-BR" sz="1600" spc="-1" strike="noStrike">
                <a:solidFill>
                  <a:srgbClr val="ff4343"/>
                </a:solidFill>
                <a:latin typeface="Consolas"/>
              </a:rPr>
              <a:t>class</a:t>
            </a:r>
            <a:r>
              <a:rPr b="0" lang="pt-BR" sz="1600" spc="-1" strike="noStrike">
                <a:solidFill>
                  <a:srgbClr val="ffffff"/>
                </a:solidFill>
                <a:latin typeface="Consolas"/>
              </a:rPr>
              <a:t> </a:t>
            </a:r>
            <a:r>
              <a:rPr b="0" lang="pt-BR" sz="1600" spc="-1" strike="noStrike">
                <a:solidFill>
                  <a:srgbClr val="ff4343"/>
                </a:solidFill>
                <a:latin typeface="Consolas"/>
              </a:rPr>
              <a:t>id</a:t>
            </a:r>
            <a:r>
              <a:rPr b="0" lang="pt-BR" sz="1600" spc="-1" strike="noStrike">
                <a:solidFill>
                  <a:srgbClr val="ffffff"/>
                </a:solidFill>
                <a:latin typeface="Consolas"/>
              </a:rPr>
              <a:t> </a:t>
            </a:r>
            <a:r>
              <a:rPr b="0" lang="pt-BR" sz="1600" spc="-1" strike="noStrike">
                <a:solidFill>
                  <a:srgbClr val="ff4343"/>
                </a:solidFill>
                <a:latin typeface="Consolas"/>
              </a:rPr>
              <a:t>{</a:t>
            </a:r>
            <a:r>
              <a:rPr b="0" lang="pt-BR" sz="1600" spc="-1" strike="noStrike">
                <a:solidFill>
                  <a:srgbClr val="ffffff"/>
                </a:solidFill>
                <a:latin typeface="Consolas"/>
              </a:rPr>
              <a:t> class_decls </a:t>
            </a:r>
            <a:r>
              <a:rPr b="0" lang="pt-BR" sz="1600" spc="-1" strike="noStrike">
                <a:solidFill>
                  <a:srgbClr val="ff4343"/>
                </a:solidFill>
                <a:latin typeface="Consolas"/>
              </a:rPr>
              <a:t>};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ffffff"/>
                </a:solidFill>
                <a:latin typeface="Consolas"/>
              </a:rPr>
              <a:t>class_decls -&gt; class_decl class_decls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ffffff"/>
                </a:solidFill>
                <a:latin typeface="Consolas"/>
              </a:rPr>
              <a:t>             </a:t>
            </a:r>
            <a:r>
              <a:rPr b="0" lang="pt-BR" sz="1600" spc="-1" strike="noStrike">
                <a:solidFill>
                  <a:srgbClr val="ffffff"/>
                </a:solidFill>
                <a:latin typeface="Consolas"/>
              </a:rPr>
              <a:t>| </a:t>
            </a:r>
            <a:r>
              <a:rPr b="0" lang="el-GR" sz="1600" spc="-1" strike="noStrike">
                <a:solidFill>
                  <a:srgbClr val="ffffff"/>
                </a:solidFill>
                <a:latin typeface="Cambria Math"/>
                <a:ea typeface="Cambria Math"/>
              </a:rPr>
              <a:t>ϵ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ffffff"/>
                </a:solidFill>
                <a:latin typeface="Consolas"/>
                <a:ea typeface="Cambria Math"/>
              </a:rPr>
              <a:t>class_decl  -&gt; access </a:t>
            </a:r>
            <a:r>
              <a:rPr b="0" lang="pt-BR" sz="1600" spc="-1" strike="noStrike">
                <a:solidFill>
                  <a:srgbClr val="ff4343"/>
                </a:solidFill>
                <a:latin typeface="Consolas"/>
                <a:ea typeface="Cambria Math"/>
              </a:rPr>
              <a:t>:</a:t>
            </a:r>
            <a:r>
              <a:rPr b="0" lang="pt-BR" sz="1600" spc="-1" strike="noStrike">
                <a:solidFill>
                  <a:srgbClr val="ffffff"/>
                </a:solidFill>
                <a:latin typeface="Consolas"/>
                <a:ea typeface="Cambria Math"/>
              </a:rPr>
              <a:t> decls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ffffff"/>
                </a:solidFill>
                <a:latin typeface="Consolas"/>
                <a:ea typeface="Cambria Math"/>
              </a:rPr>
              <a:t>access      -&gt; </a:t>
            </a:r>
            <a:r>
              <a:rPr b="0" lang="pt-BR" sz="1600" spc="-1" strike="noStrike">
                <a:solidFill>
                  <a:srgbClr val="ff4343"/>
                </a:solidFill>
                <a:latin typeface="Consolas"/>
                <a:ea typeface="Cambria Math"/>
              </a:rPr>
              <a:t>private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ffffff"/>
                </a:solidFill>
                <a:latin typeface="Consolas"/>
                <a:ea typeface="Cambria Math"/>
              </a:rPr>
              <a:t>             </a:t>
            </a:r>
            <a:r>
              <a:rPr b="0" lang="pt-BR" sz="1600" spc="-1" strike="noStrike">
                <a:solidFill>
                  <a:srgbClr val="ffffff"/>
                </a:solidFill>
                <a:latin typeface="Consolas"/>
                <a:ea typeface="Cambria Math"/>
              </a:rPr>
              <a:t>| </a:t>
            </a:r>
            <a:r>
              <a:rPr b="0" lang="pt-BR" sz="1600" spc="-1" strike="noStrike">
                <a:solidFill>
                  <a:srgbClr val="ff4343"/>
                </a:solidFill>
                <a:latin typeface="Consolas"/>
                <a:ea typeface="Cambria Math"/>
              </a:rPr>
              <a:t>public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ffffff"/>
                </a:solidFill>
                <a:latin typeface="Consolas"/>
                <a:ea typeface="Cambria Math"/>
              </a:rPr>
              <a:t>             </a:t>
            </a:r>
            <a:r>
              <a:rPr b="0" lang="pt-BR" sz="1600" spc="-1" strike="noStrike">
                <a:solidFill>
                  <a:srgbClr val="ffffff"/>
                </a:solidFill>
                <a:latin typeface="Consolas"/>
                <a:ea typeface="Cambria Math"/>
              </a:rPr>
              <a:t>| </a:t>
            </a:r>
            <a:r>
              <a:rPr b="0" lang="pt-BR" sz="1600" spc="-1" strike="noStrike">
                <a:solidFill>
                  <a:srgbClr val="ff4343"/>
                </a:solidFill>
                <a:latin typeface="Consolas"/>
                <a:ea typeface="Cambria Math"/>
              </a:rPr>
              <a:t>protected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ffffff"/>
                </a:solidFill>
                <a:latin typeface="Consolas"/>
                <a:ea typeface="Cambria Math"/>
              </a:rPr>
              <a:t>decls       -&gt; decl decls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ffffff"/>
                </a:solidFill>
                <a:latin typeface="Consolas"/>
                <a:ea typeface="Cambria Math"/>
              </a:rPr>
              <a:t>             </a:t>
            </a:r>
            <a:r>
              <a:rPr b="0" lang="pt-BR" sz="1600" spc="-1" strike="noStrike">
                <a:solidFill>
                  <a:srgbClr val="ffffff"/>
                </a:solidFill>
                <a:latin typeface="Consolas"/>
                <a:ea typeface="Cambria Math"/>
              </a:rPr>
              <a:t>| </a:t>
            </a:r>
            <a:r>
              <a:rPr b="0" lang="el-GR" sz="1600" spc="-1" strike="noStrike">
                <a:solidFill>
                  <a:srgbClr val="ffffff"/>
                </a:solidFill>
                <a:latin typeface="Cambria Math"/>
                <a:ea typeface="Cambria Math"/>
              </a:rPr>
              <a:t>ϵ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ffffff"/>
                </a:solidFill>
                <a:latin typeface="Consolas"/>
                <a:ea typeface="Cambria Math"/>
              </a:rPr>
              <a:t>decl        -&gt; </a:t>
            </a:r>
            <a:r>
              <a:rPr b="0" lang="pt-BR" sz="1600" spc="-1" strike="noStrike">
                <a:solidFill>
                  <a:srgbClr val="ff4343"/>
                </a:solidFill>
                <a:latin typeface="Consolas"/>
                <a:ea typeface="Cambria Math"/>
              </a:rPr>
              <a:t>type</a:t>
            </a:r>
            <a:r>
              <a:rPr b="0" lang="pt-BR" sz="1600" spc="-1" strike="noStrike">
                <a:solidFill>
                  <a:srgbClr val="ffffff"/>
                </a:solidFill>
                <a:latin typeface="Consolas"/>
                <a:ea typeface="Cambria Math"/>
              </a:rPr>
              <a:t> </a:t>
            </a:r>
            <a:r>
              <a:rPr b="0" lang="pt-BR" sz="1600" spc="-1" strike="noStrike">
                <a:solidFill>
                  <a:srgbClr val="ff4343"/>
                </a:solidFill>
                <a:latin typeface="Consolas"/>
                <a:ea typeface="Cambria Math"/>
              </a:rPr>
              <a:t>id;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ffffff"/>
                </a:solidFill>
                <a:latin typeface="Consolas"/>
                <a:ea typeface="Cambria Math"/>
              </a:rPr>
              <a:t>             </a:t>
            </a:r>
            <a:r>
              <a:rPr b="0" lang="pt-BR" sz="1600" spc="-1" strike="noStrike">
                <a:solidFill>
                  <a:srgbClr val="ffffff"/>
                </a:solidFill>
                <a:latin typeface="Consolas"/>
                <a:ea typeface="Cambria Math"/>
              </a:rPr>
              <a:t>| </a:t>
            </a:r>
            <a:r>
              <a:rPr b="0" lang="pt-BR" sz="1600" spc="-1" strike="noStrike">
                <a:solidFill>
                  <a:srgbClr val="ff4343"/>
                </a:solidFill>
                <a:latin typeface="Consolas"/>
                <a:ea typeface="Cambria Math"/>
              </a:rPr>
              <a:t>id();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97" name="CaixaDeTexto 4"/>
          <p:cNvSpPr/>
          <p:nvPr/>
        </p:nvSpPr>
        <p:spPr>
          <a:xfrm>
            <a:off x="1524240" y="2730600"/>
            <a:ext cx="2232000" cy="239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5000"/>
              </a:lnSpc>
              <a:spcAft>
                <a:spcPts val="1001"/>
              </a:spcAft>
              <a:buNone/>
            </a:pPr>
            <a:r>
              <a:rPr b="0" lang="en-US" sz="1800" spc="-1" strike="noStrike">
                <a:solidFill>
                  <a:srgbClr val="59b9d8"/>
                </a:solidFill>
                <a:latin typeface="Consolas"/>
                <a:ea typeface="Times New Roman"/>
              </a:rPr>
              <a:t>class</a:t>
            </a:r>
            <a:r>
              <a:rPr b="0" lang="en-US" sz="1800" spc="-1" strike="noStrike">
                <a:solidFill>
                  <a:srgbClr val="ffffff"/>
                </a:solidFill>
                <a:latin typeface="Consolas"/>
                <a:ea typeface="Times New Roman"/>
              </a:rPr>
              <a:t> Ponto</a:t>
            </a:r>
            <a:br>
              <a:rPr sz="1800"/>
            </a:br>
            <a:r>
              <a:rPr b="0" lang="en-US" sz="1800" spc="-1" strike="noStrike">
                <a:solidFill>
                  <a:srgbClr val="ffffff"/>
                </a:solidFill>
                <a:latin typeface="Consolas"/>
                <a:ea typeface="Times New Roman"/>
              </a:rPr>
              <a:t>{</a:t>
            </a:r>
            <a:br>
              <a:rPr sz="1800"/>
            </a:br>
            <a:r>
              <a:rPr b="0" lang="en-US" sz="1800" spc="-1" strike="noStrike">
                <a:solidFill>
                  <a:srgbClr val="59b9d8"/>
                </a:solidFill>
                <a:latin typeface="Consolas"/>
                <a:ea typeface="Times New Roman"/>
              </a:rPr>
              <a:t>private:</a:t>
            </a:r>
            <a:br>
              <a:rPr sz="1800"/>
            </a:br>
            <a:r>
              <a:rPr b="0" lang="en-US" sz="1800" spc="-1" strike="noStrike">
                <a:solidFill>
                  <a:srgbClr val="ffffff"/>
                </a:solidFill>
                <a:latin typeface="Consolas"/>
                <a:ea typeface="Times New Roman"/>
              </a:rPr>
              <a:t>    </a:t>
            </a:r>
            <a:r>
              <a:rPr b="0" lang="en-US" sz="1800" spc="-1" strike="noStrike">
                <a:solidFill>
                  <a:srgbClr val="59b9d8"/>
                </a:solidFill>
                <a:latin typeface="Consolas"/>
                <a:ea typeface="Times New Roman"/>
              </a:rPr>
              <a:t>int</a:t>
            </a:r>
            <a:r>
              <a:rPr b="0" lang="en-US" sz="1800" spc="-1" strike="noStrike">
                <a:solidFill>
                  <a:srgbClr val="ffffff"/>
                </a:solidFill>
                <a:latin typeface="Consolas"/>
                <a:ea typeface="Times New Roman"/>
              </a:rPr>
              <a:t> x;</a:t>
            </a:r>
            <a:br>
              <a:rPr sz="1800"/>
            </a:br>
            <a:r>
              <a:rPr b="0" lang="en-US" sz="1800" spc="-1" strike="noStrike">
                <a:solidFill>
                  <a:srgbClr val="ffffff"/>
                </a:solidFill>
                <a:latin typeface="Consolas"/>
                <a:ea typeface="Times New Roman"/>
              </a:rPr>
              <a:t>    </a:t>
            </a:r>
            <a:r>
              <a:rPr b="0" lang="en-US" sz="1800" spc="-1" strike="noStrike">
                <a:solidFill>
                  <a:srgbClr val="59b9d8"/>
                </a:solidFill>
                <a:latin typeface="Consolas"/>
                <a:ea typeface="Times New Roman"/>
              </a:rPr>
              <a:t>int</a:t>
            </a:r>
            <a:r>
              <a:rPr b="0" lang="en-US" sz="1800" spc="-1" strike="noStrike">
                <a:solidFill>
                  <a:srgbClr val="ffffff"/>
                </a:solidFill>
                <a:latin typeface="Consolas"/>
                <a:ea typeface="Times New Roman"/>
              </a:rPr>
              <a:t> y;</a:t>
            </a:r>
            <a:br>
              <a:rPr sz="1800"/>
            </a:br>
            <a:r>
              <a:rPr b="0" lang="en-US" sz="1800" spc="-1" strike="noStrike">
                <a:solidFill>
                  <a:srgbClr val="59b9d8"/>
                </a:solidFill>
                <a:latin typeface="Consolas"/>
                <a:ea typeface="Times New Roman"/>
              </a:rPr>
              <a:t>public:</a:t>
            </a:r>
            <a:br>
              <a:rPr sz="1800"/>
            </a:br>
            <a:r>
              <a:rPr b="0" lang="en-US" sz="1800" spc="-1" strike="noStrike">
                <a:solidFill>
                  <a:srgbClr val="ffffff"/>
                </a:solidFill>
                <a:latin typeface="Consolas"/>
                <a:ea typeface="Times New Roman"/>
              </a:rPr>
              <a:t>    Ponto();</a:t>
            </a:r>
            <a:br>
              <a:rPr sz="1800"/>
            </a:br>
            <a:r>
              <a:rPr b="0" lang="en-US" sz="1800" spc="-1" strike="noStrike">
                <a:solidFill>
                  <a:srgbClr val="ffffff"/>
                </a:solidFill>
                <a:latin typeface="Consolas"/>
                <a:ea typeface="Times New Roman"/>
              </a:rPr>
              <a:t>};</a:t>
            </a:r>
            <a:endParaRPr b="0" lang="pt-BR" sz="1800" spc="-1" strike="noStrike">
              <a:latin typeface="Arial"/>
            </a:endParaRPr>
          </a:p>
        </p:txBody>
      </p:sp>
    </p:spTree>
  </p:cSld>
  <p:transition spd="med">
    <p:pull dir="r"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909720" y="380880"/>
            <a:ext cx="10656720" cy="1218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pt-BR" sz="4000" spc="-1" strike="noStrike">
                <a:solidFill>
                  <a:srgbClr val="ffffff"/>
                </a:solidFill>
                <a:latin typeface="Century Gothic"/>
              </a:rPr>
              <a:t>Exercício</a:t>
            </a:r>
            <a:endParaRPr b="0" lang="pt-BR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909720" y="1828800"/>
            <a:ext cx="10656720" cy="4419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57200" indent="-457200">
              <a:lnSpc>
                <a:spcPct val="120000"/>
              </a:lnSpc>
              <a:spcBef>
                <a:spcPts val="1800"/>
              </a:spcBef>
              <a:buClr>
                <a:srgbClr val="ffffff"/>
              </a:buClr>
              <a:buSzPct val="80000"/>
              <a:buFont typeface="Century Gothic"/>
              <a:buAutoNum type="arabicPeriod" startAt="2"/>
            </a:pPr>
            <a:r>
              <a:rPr b="0" lang="pt-BR" sz="2400" spc="-1" strike="noStrike">
                <a:solidFill>
                  <a:srgbClr val="ffffff"/>
                </a:solidFill>
                <a:latin typeface="Century Gothic"/>
              </a:rPr>
              <a:t>Mostre como representar a </a:t>
            </a:r>
            <a:r>
              <a:rPr b="0" lang="pt-BR" sz="2400" spc="-1" strike="noStrike">
                <a:solidFill>
                  <a:srgbClr val="267577"/>
                </a:solidFill>
                <a:latin typeface="Century Gothic"/>
              </a:rPr>
              <a:t>precedência</a:t>
            </a:r>
            <a:r>
              <a:rPr b="0" lang="pt-BR" sz="2400" spc="-1" strike="noStrike">
                <a:solidFill>
                  <a:srgbClr val="ffffff"/>
                </a:solidFill>
                <a:latin typeface="Century Gothic"/>
              </a:rPr>
              <a:t> entre operadores lógicos e relacionais.</a:t>
            </a:r>
            <a:endParaRPr b="0" lang="pt-BR" sz="2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0" name="CaixaDeTexto 4"/>
          <p:cNvSpPr/>
          <p:nvPr/>
        </p:nvSpPr>
        <p:spPr>
          <a:xfrm>
            <a:off x="1558080" y="3069000"/>
            <a:ext cx="2016000" cy="252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ffffff"/>
                </a:solidFill>
                <a:latin typeface="Consolas"/>
              </a:rPr>
              <a:t>expr </a:t>
            </a:r>
            <a:r>
              <a:rPr b="0" lang="pt-BR" sz="1600" spc="-1" strike="noStrike">
                <a:solidFill>
                  <a:srgbClr val="77d1d3"/>
                </a:solidFill>
                <a:latin typeface="Consolas"/>
              </a:rPr>
              <a:t>&amp;&amp;</a:t>
            </a:r>
            <a:r>
              <a:rPr b="0" lang="pt-BR" sz="1600" spc="-1" strike="noStrike">
                <a:solidFill>
                  <a:srgbClr val="ffffff"/>
                </a:solidFill>
                <a:latin typeface="Consolas"/>
              </a:rPr>
              <a:t> expr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ffffff"/>
                </a:solidFill>
                <a:latin typeface="Consolas"/>
              </a:rPr>
              <a:t>expr </a:t>
            </a:r>
            <a:r>
              <a:rPr b="0" lang="pt-BR" sz="1600" spc="-1" strike="noStrike">
                <a:solidFill>
                  <a:srgbClr val="77d1d3"/>
                </a:solidFill>
                <a:latin typeface="Consolas"/>
              </a:rPr>
              <a:t>||</a:t>
            </a:r>
            <a:r>
              <a:rPr b="0" lang="pt-BR" sz="1600" spc="-1" strike="noStrike">
                <a:solidFill>
                  <a:srgbClr val="ffffff"/>
                </a:solidFill>
                <a:latin typeface="Consolas"/>
              </a:rPr>
              <a:t> expr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77d1d3"/>
                </a:solidFill>
                <a:latin typeface="Consolas"/>
              </a:rPr>
              <a:t>!</a:t>
            </a:r>
            <a:r>
              <a:rPr b="0" lang="pt-BR" sz="1600" spc="-1" strike="noStrike">
                <a:solidFill>
                  <a:srgbClr val="ffffff"/>
                </a:solidFill>
                <a:latin typeface="Consolas"/>
              </a:rPr>
              <a:t>expr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ffffff"/>
                </a:solidFill>
                <a:latin typeface="Consolas"/>
              </a:rPr>
              <a:t>expr </a:t>
            </a:r>
            <a:r>
              <a:rPr b="0" lang="pt-BR" sz="1600" spc="-1" strike="noStrike">
                <a:solidFill>
                  <a:srgbClr val="77d1d3"/>
                </a:solidFill>
                <a:latin typeface="Consolas"/>
              </a:rPr>
              <a:t>&gt;</a:t>
            </a:r>
            <a:r>
              <a:rPr b="0" lang="pt-BR" sz="1600" spc="-1" strike="noStrike">
                <a:solidFill>
                  <a:srgbClr val="ffffff"/>
                </a:solidFill>
                <a:latin typeface="Consolas"/>
              </a:rPr>
              <a:t> expr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ffffff"/>
                </a:solidFill>
                <a:latin typeface="Consolas"/>
              </a:rPr>
              <a:t>expr </a:t>
            </a:r>
            <a:r>
              <a:rPr b="0" lang="pt-BR" sz="1600" spc="-1" strike="noStrike">
                <a:solidFill>
                  <a:srgbClr val="77d1d3"/>
                </a:solidFill>
                <a:latin typeface="Consolas"/>
              </a:rPr>
              <a:t>&gt;=</a:t>
            </a:r>
            <a:r>
              <a:rPr b="0" lang="pt-BR" sz="1600" spc="-1" strike="noStrike">
                <a:solidFill>
                  <a:srgbClr val="ffffff"/>
                </a:solidFill>
                <a:latin typeface="Consolas"/>
              </a:rPr>
              <a:t> expr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ffffff"/>
                </a:solidFill>
                <a:latin typeface="Consolas"/>
              </a:rPr>
              <a:t>expr </a:t>
            </a:r>
            <a:r>
              <a:rPr b="0" lang="pt-BR" sz="1600" spc="-1" strike="noStrike">
                <a:solidFill>
                  <a:srgbClr val="77d1d3"/>
                </a:solidFill>
                <a:latin typeface="Consolas"/>
              </a:rPr>
              <a:t>&lt;</a:t>
            </a:r>
            <a:r>
              <a:rPr b="0" lang="pt-BR" sz="1600" spc="-1" strike="noStrike">
                <a:solidFill>
                  <a:srgbClr val="ffffff"/>
                </a:solidFill>
                <a:latin typeface="Consolas"/>
              </a:rPr>
              <a:t> expr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ffffff"/>
                </a:solidFill>
                <a:latin typeface="Consolas"/>
              </a:rPr>
              <a:t>expr </a:t>
            </a:r>
            <a:r>
              <a:rPr b="0" lang="pt-BR" sz="1600" spc="-1" strike="noStrike">
                <a:solidFill>
                  <a:srgbClr val="77d1d3"/>
                </a:solidFill>
                <a:latin typeface="Consolas"/>
              </a:rPr>
              <a:t>&lt;=</a:t>
            </a:r>
            <a:r>
              <a:rPr b="0" lang="pt-BR" sz="1600" spc="-1" strike="noStrike">
                <a:solidFill>
                  <a:srgbClr val="ffffff"/>
                </a:solidFill>
                <a:latin typeface="Consolas"/>
              </a:rPr>
              <a:t> expr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ffffff"/>
                </a:solidFill>
                <a:latin typeface="Consolas"/>
              </a:rPr>
              <a:t>expr </a:t>
            </a:r>
            <a:r>
              <a:rPr b="0" lang="pt-BR" sz="1600" spc="-1" strike="noStrike">
                <a:solidFill>
                  <a:srgbClr val="77d1d3"/>
                </a:solidFill>
                <a:latin typeface="Consolas"/>
              </a:rPr>
              <a:t>!=</a:t>
            </a:r>
            <a:r>
              <a:rPr b="0" lang="pt-BR" sz="1600" spc="-1" strike="noStrike">
                <a:solidFill>
                  <a:srgbClr val="ffffff"/>
                </a:solidFill>
                <a:latin typeface="Consolas"/>
              </a:rPr>
              <a:t> expr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ffffff"/>
                </a:solidFill>
                <a:latin typeface="Consolas"/>
              </a:rPr>
              <a:t>expr </a:t>
            </a:r>
            <a:r>
              <a:rPr b="0" lang="pt-BR" sz="1600" spc="-1" strike="noStrike">
                <a:solidFill>
                  <a:srgbClr val="77d1d3"/>
                </a:solidFill>
                <a:latin typeface="Consolas"/>
              </a:rPr>
              <a:t>==</a:t>
            </a:r>
            <a:r>
              <a:rPr b="0" lang="pt-BR" sz="1600" spc="-1" strike="noStrike">
                <a:solidFill>
                  <a:srgbClr val="ffffff"/>
                </a:solidFill>
                <a:latin typeface="Consolas"/>
              </a:rPr>
              <a:t> expr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01" name="CaixaDeTexto 5"/>
          <p:cNvSpPr/>
          <p:nvPr/>
        </p:nvSpPr>
        <p:spPr>
          <a:xfrm>
            <a:off x="4736880" y="3069000"/>
            <a:ext cx="3593160" cy="182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77d1d3"/>
                </a:solidFill>
                <a:latin typeface="Century Gothic"/>
              </a:rPr>
              <a:t>Exemplos: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ffffff"/>
                </a:solidFill>
                <a:latin typeface="Consolas"/>
              </a:rPr>
              <a:t>  </a:t>
            </a:r>
            <a:r>
              <a:rPr b="0" lang="pt-BR" sz="1600" spc="-1" strike="noStrike">
                <a:solidFill>
                  <a:srgbClr val="ffffff"/>
                </a:solidFill>
                <a:latin typeface="Consolas"/>
              </a:rPr>
              <a:t>x &amp;&amp; y &gt; 6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ffffff"/>
                </a:solidFill>
                <a:latin typeface="Consolas"/>
              </a:rPr>
              <a:t>  </a:t>
            </a:r>
            <a:r>
              <a:rPr b="0" lang="pt-BR" sz="1600" spc="-1" strike="noStrike">
                <a:solidFill>
                  <a:srgbClr val="ffffff"/>
                </a:solidFill>
                <a:latin typeface="Consolas"/>
              </a:rPr>
              <a:t>y &gt; x &gt; 8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ffffff"/>
                </a:solidFill>
                <a:latin typeface="Consolas"/>
              </a:rPr>
              <a:t>  </a:t>
            </a:r>
            <a:r>
              <a:rPr b="0" lang="pt-BR" sz="1600" spc="-1" strike="noStrike">
                <a:solidFill>
                  <a:srgbClr val="ffffff"/>
                </a:solidFill>
                <a:latin typeface="Consolas"/>
              </a:rPr>
              <a:t>x &gt; 2 || !(y &lt; 2) &amp;&amp; y &gt; z</a:t>
            </a:r>
            <a:endParaRPr b="0" lang="pt-BR" sz="1600" spc="-1" strike="noStrike">
              <a:latin typeface="Arial"/>
            </a:endParaRPr>
          </a:p>
        </p:txBody>
      </p:sp>
    </p:spTree>
  </p:cSld>
  <p:transition spd="med">
    <p:pull dir="r"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909720" y="380880"/>
            <a:ext cx="10656720" cy="1218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pt-BR" sz="4000" spc="-1" strike="noStrike">
                <a:solidFill>
                  <a:srgbClr val="ffffff"/>
                </a:solidFill>
                <a:latin typeface="Century Gothic"/>
              </a:rPr>
              <a:t>Solução</a:t>
            </a:r>
            <a:endParaRPr b="0" lang="pt-BR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3" name="CaixaDeTexto 4"/>
          <p:cNvSpPr/>
          <p:nvPr/>
        </p:nvSpPr>
        <p:spPr>
          <a:xfrm>
            <a:off x="4114080" y="2349000"/>
            <a:ext cx="237600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log -&gt; log </a:t>
            </a:r>
            <a:r>
              <a:rPr b="0" lang="pt-BR" sz="1800" spc="-1" strike="noStrike">
                <a:solidFill>
                  <a:srgbClr val="ff4343"/>
                </a:solidFill>
                <a:latin typeface="Consolas"/>
              </a:rPr>
              <a:t>&amp;&amp;</a:t>
            </a: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 neg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     </a:t>
            </a: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| log </a:t>
            </a:r>
            <a:r>
              <a:rPr b="0" lang="pt-BR" sz="1800" spc="-1" strike="noStrike">
                <a:solidFill>
                  <a:srgbClr val="ff4343"/>
                </a:solidFill>
                <a:latin typeface="Consolas"/>
              </a:rPr>
              <a:t>||</a:t>
            </a: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 neg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     </a:t>
            </a: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| neg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neg -&gt; </a:t>
            </a:r>
            <a:r>
              <a:rPr b="0" lang="pt-BR" sz="1800" spc="-1" strike="noStrike">
                <a:solidFill>
                  <a:srgbClr val="ff4343"/>
                </a:solidFill>
                <a:latin typeface="Consolas"/>
              </a:rPr>
              <a:t>!</a:t>
            </a: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 rel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     </a:t>
            </a: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| rel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4" name="CaixaDeTexto 5"/>
          <p:cNvSpPr/>
          <p:nvPr/>
        </p:nvSpPr>
        <p:spPr>
          <a:xfrm>
            <a:off x="1486080" y="2349000"/>
            <a:ext cx="1800000" cy="447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expr </a:t>
            </a:r>
            <a:r>
              <a:rPr b="0" lang="pt-BR" sz="1800" spc="-1" strike="noStrike">
                <a:solidFill>
                  <a:srgbClr val="77d1d3"/>
                </a:solidFill>
                <a:latin typeface="Consolas"/>
              </a:rPr>
              <a:t>&amp;&amp;</a:t>
            </a: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 expr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expr </a:t>
            </a:r>
            <a:r>
              <a:rPr b="0" lang="pt-BR" sz="1800" spc="-1" strike="noStrike">
                <a:solidFill>
                  <a:srgbClr val="77d1d3"/>
                </a:solidFill>
                <a:latin typeface="Consolas"/>
              </a:rPr>
              <a:t>||</a:t>
            </a: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 expr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77d1d3"/>
                </a:solidFill>
                <a:latin typeface="Consolas"/>
              </a:rPr>
              <a:t>!</a:t>
            </a: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expr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expr </a:t>
            </a:r>
            <a:r>
              <a:rPr b="0" lang="pt-BR" sz="1800" spc="-1" strike="noStrike">
                <a:solidFill>
                  <a:srgbClr val="77d1d3"/>
                </a:solidFill>
                <a:latin typeface="Consolas"/>
              </a:rPr>
              <a:t>&gt;</a:t>
            </a: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 expr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expr </a:t>
            </a:r>
            <a:r>
              <a:rPr b="0" lang="pt-BR" sz="1800" spc="-1" strike="noStrike">
                <a:solidFill>
                  <a:srgbClr val="77d1d3"/>
                </a:solidFill>
                <a:latin typeface="Consolas"/>
              </a:rPr>
              <a:t>&gt;=</a:t>
            </a: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 expr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expr </a:t>
            </a:r>
            <a:r>
              <a:rPr b="0" lang="pt-BR" sz="1800" spc="-1" strike="noStrike">
                <a:solidFill>
                  <a:srgbClr val="77d1d3"/>
                </a:solidFill>
                <a:latin typeface="Consolas"/>
              </a:rPr>
              <a:t>&lt;</a:t>
            </a: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 expr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expr </a:t>
            </a:r>
            <a:r>
              <a:rPr b="0" lang="pt-BR" sz="1800" spc="-1" strike="noStrike">
                <a:solidFill>
                  <a:srgbClr val="77d1d3"/>
                </a:solidFill>
                <a:latin typeface="Consolas"/>
              </a:rPr>
              <a:t>&lt;=</a:t>
            </a: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 expr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expr </a:t>
            </a:r>
            <a:r>
              <a:rPr b="0" lang="pt-BR" sz="1800" spc="-1" strike="noStrike">
                <a:solidFill>
                  <a:srgbClr val="77d1d3"/>
                </a:solidFill>
                <a:latin typeface="Consolas"/>
              </a:rPr>
              <a:t>!=</a:t>
            </a: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 expr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expr </a:t>
            </a:r>
            <a:r>
              <a:rPr b="0" lang="pt-BR" sz="1800" spc="-1" strike="noStrike">
                <a:solidFill>
                  <a:srgbClr val="77d1d3"/>
                </a:solidFill>
                <a:latin typeface="Consolas"/>
              </a:rPr>
              <a:t>==</a:t>
            </a: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 expr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5" name="CaixaDeTexto 7"/>
          <p:cNvSpPr/>
          <p:nvPr/>
        </p:nvSpPr>
        <p:spPr>
          <a:xfrm>
            <a:off x="7318440" y="2349000"/>
            <a:ext cx="2376000" cy="420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rel -&gt; rel </a:t>
            </a:r>
            <a:r>
              <a:rPr b="0" lang="pt-BR" sz="1800" spc="-1" strike="noStrike">
                <a:solidFill>
                  <a:srgbClr val="ff4343"/>
                </a:solidFill>
                <a:latin typeface="Consolas"/>
              </a:rPr>
              <a:t>&gt;</a:t>
            </a: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 exp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     </a:t>
            </a: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| rel </a:t>
            </a:r>
            <a:r>
              <a:rPr b="0" lang="pt-BR" sz="1800" spc="-1" strike="noStrike">
                <a:solidFill>
                  <a:srgbClr val="ff4343"/>
                </a:solidFill>
                <a:latin typeface="Consolas"/>
              </a:rPr>
              <a:t>&gt;=</a:t>
            </a: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 exp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     </a:t>
            </a: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| rel </a:t>
            </a:r>
            <a:r>
              <a:rPr b="0" lang="pt-BR" sz="1800" spc="-1" strike="noStrike">
                <a:solidFill>
                  <a:srgbClr val="ff4343"/>
                </a:solidFill>
                <a:latin typeface="Consolas"/>
              </a:rPr>
              <a:t>&lt;</a:t>
            </a: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 exp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     </a:t>
            </a: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| rel </a:t>
            </a:r>
            <a:r>
              <a:rPr b="0" lang="pt-BR" sz="1800" spc="-1" strike="noStrike">
                <a:solidFill>
                  <a:srgbClr val="ff4343"/>
                </a:solidFill>
                <a:latin typeface="Consolas"/>
              </a:rPr>
              <a:t>&lt;=</a:t>
            </a: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 exp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     </a:t>
            </a: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| rel </a:t>
            </a:r>
            <a:r>
              <a:rPr b="0" lang="pt-BR" sz="1800" spc="-1" strike="noStrike">
                <a:solidFill>
                  <a:srgbClr val="ff4343"/>
                </a:solidFill>
                <a:latin typeface="Consolas"/>
              </a:rPr>
              <a:t>!=</a:t>
            </a: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 exp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     </a:t>
            </a: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| rel </a:t>
            </a:r>
            <a:r>
              <a:rPr b="0" lang="pt-BR" sz="1800" spc="-1" strike="noStrike">
                <a:solidFill>
                  <a:srgbClr val="ff4343"/>
                </a:solidFill>
                <a:latin typeface="Consolas"/>
              </a:rPr>
              <a:t>==</a:t>
            </a: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 exp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     </a:t>
            </a: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| exp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exp -&gt; </a:t>
            </a:r>
            <a:r>
              <a:rPr b="0" lang="pt-BR" sz="1800" spc="-1" strike="noStrike">
                <a:solidFill>
                  <a:srgbClr val="ff4343"/>
                </a:solidFill>
                <a:latin typeface="Consolas"/>
              </a:rPr>
              <a:t>id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     </a:t>
            </a: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| </a:t>
            </a:r>
            <a:r>
              <a:rPr b="0" lang="pt-BR" sz="1800" spc="-1" strike="noStrike">
                <a:solidFill>
                  <a:srgbClr val="ff4343"/>
                </a:solidFill>
                <a:latin typeface="Consolas"/>
              </a:rPr>
              <a:t>num</a:t>
            </a:r>
            <a:br>
              <a:rPr sz="1800"/>
            </a:br>
            <a:r>
              <a:rPr b="0" lang="pt-BR" sz="1800" spc="-1" strike="noStrike">
                <a:solidFill>
                  <a:srgbClr val="ff4343"/>
                </a:solidFill>
                <a:latin typeface="Consolas"/>
              </a:rPr>
              <a:t>     </a:t>
            </a: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| </a:t>
            </a:r>
            <a:r>
              <a:rPr b="0" lang="pt-BR" sz="1800" spc="-1" strike="noStrike">
                <a:solidFill>
                  <a:srgbClr val="ff4343"/>
                </a:solidFill>
                <a:latin typeface="Consolas"/>
              </a:rPr>
              <a:t>(</a:t>
            </a: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log</a:t>
            </a:r>
            <a:r>
              <a:rPr b="0" lang="pt-BR" sz="1800" spc="-1" strike="noStrike">
                <a:solidFill>
                  <a:srgbClr val="ff4343"/>
                </a:solidFill>
                <a:latin typeface="Consolas"/>
              </a:rPr>
              <a:t>)</a:t>
            </a:r>
            <a:endParaRPr b="0" lang="pt-BR" sz="1800" spc="-1" strike="noStrike">
              <a:latin typeface="Arial"/>
            </a:endParaRPr>
          </a:p>
        </p:txBody>
      </p:sp>
    </p:spTree>
  </p:cSld>
  <p:transition spd="med">
    <p:pull dir="r"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909720" y="380880"/>
            <a:ext cx="10656720" cy="1218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pt-BR" sz="4000" spc="-1" strike="noStrike">
                <a:solidFill>
                  <a:srgbClr val="ffffff"/>
                </a:solidFill>
                <a:latin typeface="Century Gothic"/>
              </a:rPr>
              <a:t>Exercício</a:t>
            </a:r>
            <a:endParaRPr b="0" lang="pt-BR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909720" y="1828800"/>
            <a:ext cx="10656720" cy="4419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57200" indent="-457200">
              <a:lnSpc>
                <a:spcPct val="120000"/>
              </a:lnSpc>
              <a:spcBef>
                <a:spcPts val="1800"/>
              </a:spcBef>
              <a:buClr>
                <a:srgbClr val="ffffff"/>
              </a:buClr>
              <a:buSzPct val="80000"/>
              <a:buFont typeface="Century Gothic"/>
              <a:buAutoNum type="arabicPeriod" startAt="3"/>
            </a:pPr>
            <a:r>
              <a:rPr b="0" lang="pt-BR" sz="2400" spc="-1" strike="noStrike">
                <a:solidFill>
                  <a:srgbClr val="ffffff"/>
                </a:solidFill>
                <a:latin typeface="Century Gothic"/>
              </a:rPr>
              <a:t>Construa um </a:t>
            </a:r>
            <a:r>
              <a:rPr b="0" lang="pt-BR" sz="2400" spc="-1" strike="noStrike">
                <a:solidFill>
                  <a:srgbClr val="267577"/>
                </a:solidFill>
                <a:latin typeface="Century Gothic"/>
              </a:rPr>
              <a:t>esquema de tradução</a:t>
            </a:r>
            <a:r>
              <a:rPr b="0" lang="pt-BR" sz="2400" spc="-1" strike="noStrike">
                <a:solidFill>
                  <a:srgbClr val="ffffff"/>
                </a:solidFill>
                <a:latin typeface="Century Gothic"/>
              </a:rPr>
              <a:t> para converter expressões aritméticas da notação pós-fixada para a notação infixada.</a:t>
            </a:r>
            <a:endParaRPr b="0" lang="pt-BR" sz="2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8" name="CaixaDeTexto 5"/>
          <p:cNvSpPr/>
          <p:nvPr/>
        </p:nvSpPr>
        <p:spPr>
          <a:xfrm>
            <a:off x="1558080" y="3141000"/>
            <a:ext cx="2880000" cy="283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expr -&gt; expr expr </a:t>
            </a:r>
            <a:r>
              <a:rPr b="0" lang="pt-BR" sz="1800" spc="-1" strike="noStrike">
                <a:solidFill>
                  <a:srgbClr val="ff4343"/>
                </a:solidFill>
                <a:latin typeface="Consolas"/>
              </a:rPr>
              <a:t>+</a:t>
            </a: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onsolas"/>
                <a:ea typeface="Noto Sans CJK SC"/>
              </a:rPr>
              <a:t>      </a:t>
            </a:r>
            <a:r>
              <a:rPr b="0" lang="pt-BR" sz="1800" spc="-1" strike="noStrike">
                <a:solidFill>
                  <a:srgbClr val="ffffff"/>
                </a:solidFill>
                <a:latin typeface="Consolas"/>
                <a:ea typeface="Noto Sans CJK SC"/>
              </a:rPr>
              <a:t>| expr </a:t>
            </a: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expr </a:t>
            </a:r>
            <a:r>
              <a:rPr b="0" lang="pt-BR" sz="1800" spc="-1" strike="noStrike">
                <a:solidFill>
                  <a:srgbClr val="ff4343"/>
                </a:solidFill>
                <a:latin typeface="Consolas"/>
              </a:rPr>
              <a:t>-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onsolas"/>
                <a:ea typeface="Noto Sans CJK SC"/>
              </a:rPr>
              <a:t>      </a:t>
            </a:r>
            <a:r>
              <a:rPr b="0" lang="pt-BR" sz="1800" spc="-1" strike="noStrike">
                <a:solidFill>
                  <a:srgbClr val="ffffff"/>
                </a:solidFill>
                <a:latin typeface="Consolas"/>
                <a:ea typeface="Noto Sans CJK SC"/>
              </a:rPr>
              <a:t>| expr </a:t>
            </a: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expr </a:t>
            </a:r>
            <a:r>
              <a:rPr b="0" lang="pt-BR" sz="1800" spc="-1" strike="noStrike">
                <a:solidFill>
                  <a:srgbClr val="ff4343"/>
                </a:solidFill>
                <a:latin typeface="Consolas"/>
              </a:rPr>
              <a:t>*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onsolas"/>
                <a:ea typeface="Noto Sans CJK SC"/>
              </a:rPr>
              <a:t>      </a:t>
            </a:r>
            <a:r>
              <a:rPr b="0" lang="pt-BR" sz="1800" spc="-1" strike="noStrike">
                <a:solidFill>
                  <a:srgbClr val="ffffff"/>
                </a:solidFill>
                <a:latin typeface="Consolas"/>
                <a:ea typeface="Noto Sans CJK SC"/>
              </a:rPr>
              <a:t>| expr </a:t>
            </a: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expr </a:t>
            </a:r>
            <a:r>
              <a:rPr b="0" lang="pt-BR" sz="1800" spc="-1" strike="noStrike">
                <a:solidFill>
                  <a:srgbClr val="ff4343"/>
                </a:solidFill>
                <a:latin typeface="Consolas"/>
              </a:rPr>
              <a:t>/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      </a:t>
            </a: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| digi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digi -&gt; </a:t>
            </a:r>
            <a:r>
              <a:rPr b="0" lang="pt-BR" sz="1800" spc="-1" strike="noStrike">
                <a:solidFill>
                  <a:srgbClr val="ff4343"/>
                </a:solidFill>
                <a:latin typeface="Consolas"/>
              </a:rPr>
              <a:t>0</a:t>
            </a: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      </a:t>
            </a: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| </a:t>
            </a:r>
            <a:r>
              <a:rPr b="0" lang="pt-BR" sz="1800" spc="-1" strike="noStrike">
                <a:solidFill>
                  <a:srgbClr val="ff4343"/>
                </a:solidFill>
                <a:latin typeface="Consolas"/>
              </a:rPr>
              <a:t>1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      </a:t>
            </a: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| ...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      </a:t>
            </a: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| </a:t>
            </a:r>
            <a:r>
              <a:rPr b="0" lang="pt-BR" sz="1800" spc="-1" strike="noStrike">
                <a:solidFill>
                  <a:srgbClr val="ff4343"/>
                </a:solidFill>
                <a:latin typeface="Consolas"/>
              </a:rPr>
              <a:t>9</a:t>
            </a: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 </a:t>
            </a:r>
            <a:endParaRPr b="0" lang="pt-BR" sz="1800" spc="-1" strike="noStrike">
              <a:latin typeface="Arial"/>
            </a:endParaRPr>
          </a:p>
        </p:txBody>
      </p:sp>
    </p:spTree>
  </p:cSld>
  <p:transition spd="med">
    <p:pull dir="r"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909720" y="380880"/>
            <a:ext cx="10656720" cy="1218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pt-BR" sz="4000" spc="-1" strike="noStrike">
                <a:solidFill>
                  <a:srgbClr val="ffffff"/>
                </a:solidFill>
                <a:latin typeface="Century Gothic"/>
              </a:rPr>
              <a:t>Solução</a:t>
            </a:r>
            <a:endParaRPr b="0" lang="pt-BR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0" name="CaixaDeTexto 6"/>
          <p:cNvSpPr/>
          <p:nvPr/>
        </p:nvSpPr>
        <p:spPr>
          <a:xfrm>
            <a:off x="1341720" y="2205000"/>
            <a:ext cx="9216720" cy="393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onsolas"/>
                <a:ea typeface="Noto Sans CJK SC"/>
              </a:rPr>
              <a:t>expr -&gt; { print(</a:t>
            </a:r>
            <a:r>
              <a:rPr b="0" lang="pt-BR" sz="1800" spc="-1" strike="noStrike">
                <a:solidFill>
                  <a:srgbClr val="ff7575"/>
                </a:solidFill>
                <a:latin typeface="Consolas"/>
                <a:ea typeface="Noto Sans CJK SC"/>
              </a:rPr>
              <a:t>'('</a:t>
            </a:r>
            <a:r>
              <a:rPr b="0" lang="pt-BR" sz="1800" spc="-1" strike="noStrike">
                <a:solidFill>
                  <a:srgbClr val="ffffff"/>
                </a:solidFill>
                <a:latin typeface="Consolas"/>
                <a:ea typeface="Noto Sans CJK SC"/>
              </a:rPr>
              <a:t>); } expr  { print(</a:t>
            </a:r>
            <a:r>
              <a:rPr b="0" lang="pt-BR" sz="1800" spc="-1" strike="noStrike">
                <a:solidFill>
                  <a:srgbClr val="ff7575"/>
                </a:solidFill>
                <a:latin typeface="Consolas"/>
                <a:ea typeface="Noto Sans CJK SC"/>
              </a:rPr>
              <a:t>'+'</a:t>
            </a:r>
            <a:r>
              <a:rPr b="0" lang="pt-BR" sz="1800" spc="-1" strike="noStrike">
                <a:solidFill>
                  <a:srgbClr val="ffffff"/>
                </a:solidFill>
                <a:latin typeface="Consolas"/>
                <a:ea typeface="Noto Sans CJK SC"/>
              </a:rPr>
              <a:t>); } </a:t>
            </a: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expr </a:t>
            </a:r>
            <a:r>
              <a:rPr b="0" lang="pt-BR" sz="1800" spc="-1" strike="noStrike">
                <a:solidFill>
                  <a:srgbClr val="ff4343"/>
                </a:solidFill>
                <a:latin typeface="Consolas"/>
              </a:rPr>
              <a:t>+</a:t>
            </a: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 { print(</a:t>
            </a:r>
            <a:r>
              <a:rPr b="0" lang="pt-BR" sz="1800" spc="-1" strike="noStrike">
                <a:solidFill>
                  <a:srgbClr val="ff7575"/>
                </a:solidFill>
                <a:latin typeface="Consolas"/>
              </a:rPr>
              <a:t>')'</a:t>
            </a: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); }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onsolas"/>
                <a:ea typeface="Noto Sans CJK SC"/>
              </a:rPr>
              <a:t>      </a:t>
            </a:r>
            <a:r>
              <a:rPr b="0" lang="pt-BR" sz="1800" spc="-1" strike="noStrike">
                <a:solidFill>
                  <a:srgbClr val="ffffff"/>
                </a:solidFill>
                <a:latin typeface="Consolas"/>
                <a:ea typeface="Noto Sans CJK SC"/>
              </a:rPr>
              <a:t>| { print(</a:t>
            </a:r>
            <a:r>
              <a:rPr b="0" lang="pt-BR" sz="1800" spc="-1" strike="noStrike">
                <a:solidFill>
                  <a:srgbClr val="ff7575"/>
                </a:solidFill>
                <a:latin typeface="Consolas"/>
                <a:ea typeface="Noto Sans CJK SC"/>
              </a:rPr>
              <a:t>'('</a:t>
            </a:r>
            <a:r>
              <a:rPr b="0" lang="pt-BR" sz="1800" spc="-1" strike="noStrike">
                <a:solidFill>
                  <a:srgbClr val="ffffff"/>
                </a:solidFill>
                <a:latin typeface="Consolas"/>
                <a:ea typeface="Noto Sans CJK SC"/>
              </a:rPr>
              <a:t>); } expr  { print(</a:t>
            </a:r>
            <a:r>
              <a:rPr b="0" lang="pt-BR" sz="1800" spc="-1" strike="noStrike">
                <a:solidFill>
                  <a:srgbClr val="ff7575"/>
                </a:solidFill>
                <a:latin typeface="Consolas"/>
                <a:ea typeface="Noto Sans CJK SC"/>
              </a:rPr>
              <a:t>'-'</a:t>
            </a:r>
            <a:r>
              <a:rPr b="0" lang="pt-BR" sz="1800" spc="-1" strike="noStrike">
                <a:solidFill>
                  <a:srgbClr val="ffffff"/>
                </a:solidFill>
                <a:latin typeface="Consolas"/>
                <a:ea typeface="Noto Sans CJK SC"/>
              </a:rPr>
              <a:t>); } </a:t>
            </a: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expr </a:t>
            </a:r>
            <a:r>
              <a:rPr b="0" lang="pt-BR" sz="1800" spc="-1" strike="noStrike">
                <a:solidFill>
                  <a:srgbClr val="ff4343"/>
                </a:solidFill>
                <a:latin typeface="Consolas"/>
              </a:rPr>
              <a:t>-</a:t>
            </a: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 { print(</a:t>
            </a:r>
            <a:r>
              <a:rPr b="0" lang="pt-BR" sz="1800" spc="-1" strike="noStrike">
                <a:solidFill>
                  <a:srgbClr val="ff7575"/>
                </a:solidFill>
                <a:latin typeface="Consolas"/>
              </a:rPr>
              <a:t>')'</a:t>
            </a: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); }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onsolas"/>
                <a:ea typeface="Noto Sans CJK SC"/>
              </a:rPr>
              <a:t>      </a:t>
            </a:r>
            <a:r>
              <a:rPr b="0" lang="pt-BR" sz="1800" spc="-1" strike="noStrike">
                <a:solidFill>
                  <a:srgbClr val="ffffff"/>
                </a:solidFill>
                <a:latin typeface="Consolas"/>
                <a:ea typeface="Noto Sans CJK SC"/>
              </a:rPr>
              <a:t>| { print(</a:t>
            </a:r>
            <a:r>
              <a:rPr b="0" lang="pt-BR" sz="1800" spc="-1" strike="noStrike">
                <a:solidFill>
                  <a:srgbClr val="ff7575"/>
                </a:solidFill>
                <a:latin typeface="Consolas"/>
                <a:ea typeface="Noto Sans CJK SC"/>
              </a:rPr>
              <a:t>'('</a:t>
            </a:r>
            <a:r>
              <a:rPr b="0" lang="pt-BR" sz="1800" spc="-1" strike="noStrike">
                <a:solidFill>
                  <a:srgbClr val="ffffff"/>
                </a:solidFill>
                <a:latin typeface="Consolas"/>
                <a:ea typeface="Noto Sans CJK SC"/>
              </a:rPr>
              <a:t>); } expr  { print(</a:t>
            </a:r>
            <a:r>
              <a:rPr b="0" lang="pt-BR" sz="1800" spc="-1" strike="noStrike">
                <a:solidFill>
                  <a:srgbClr val="ff7575"/>
                </a:solidFill>
                <a:latin typeface="Consolas"/>
                <a:ea typeface="Noto Sans CJK SC"/>
              </a:rPr>
              <a:t>'*'</a:t>
            </a:r>
            <a:r>
              <a:rPr b="0" lang="pt-BR" sz="1800" spc="-1" strike="noStrike">
                <a:solidFill>
                  <a:srgbClr val="ffffff"/>
                </a:solidFill>
                <a:latin typeface="Consolas"/>
                <a:ea typeface="Noto Sans CJK SC"/>
              </a:rPr>
              <a:t>); } </a:t>
            </a: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expr </a:t>
            </a:r>
            <a:r>
              <a:rPr b="0" lang="pt-BR" sz="1800" spc="-1" strike="noStrike">
                <a:solidFill>
                  <a:srgbClr val="ff4343"/>
                </a:solidFill>
                <a:latin typeface="Consolas"/>
              </a:rPr>
              <a:t>*</a:t>
            </a: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 { print(</a:t>
            </a:r>
            <a:r>
              <a:rPr b="0" lang="pt-BR" sz="1800" spc="-1" strike="noStrike">
                <a:solidFill>
                  <a:srgbClr val="ff7575"/>
                </a:solidFill>
                <a:latin typeface="Consolas"/>
              </a:rPr>
              <a:t>')'</a:t>
            </a: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); }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onsolas"/>
                <a:ea typeface="Noto Sans CJK SC"/>
              </a:rPr>
              <a:t>      </a:t>
            </a:r>
            <a:r>
              <a:rPr b="0" lang="pt-BR" sz="1800" spc="-1" strike="noStrike">
                <a:solidFill>
                  <a:srgbClr val="ffffff"/>
                </a:solidFill>
                <a:latin typeface="Consolas"/>
                <a:ea typeface="Noto Sans CJK SC"/>
              </a:rPr>
              <a:t>| { print(</a:t>
            </a:r>
            <a:r>
              <a:rPr b="0" lang="pt-BR" sz="1800" spc="-1" strike="noStrike">
                <a:solidFill>
                  <a:srgbClr val="ff7575"/>
                </a:solidFill>
                <a:latin typeface="Consolas"/>
                <a:ea typeface="Noto Sans CJK SC"/>
              </a:rPr>
              <a:t>'('</a:t>
            </a:r>
            <a:r>
              <a:rPr b="0" lang="pt-BR" sz="1800" spc="-1" strike="noStrike">
                <a:solidFill>
                  <a:srgbClr val="ffffff"/>
                </a:solidFill>
                <a:latin typeface="Consolas"/>
                <a:ea typeface="Noto Sans CJK SC"/>
              </a:rPr>
              <a:t>); } expr  { print(</a:t>
            </a:r>
            <a:r>
              <a:rPr b="0" lang="pt-BR" sz="1800" spc="-1" strike="noStrike">
                <a:solidFill>
                  <a:srgbClr val="ff7575"/>
                </a:solidFill>
                <a:latin typeface="Consolas"/>
                <a:ea typeface="Noto Sans CJK SC"/>
              </a:rPr>
              <a:t>'/'</a:t>
            </a:r>
            <a:r>
              <a:rPr b="0" lang="pt-BR" sz="1800" spc="-1" strike="noStrike">
                <a:solidFill>
                  <a:srgbClr val="ffffff"/>
                </a:solidFill>
                <a:latin typeface="Consolas"/>
                <a:ea typeface="Noto Sans CJK SC"/>
              </a:rPr>
              <a:t>); } </a:t>
            </a: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expr </a:t>
            </a:r>
            <a:r>
              <a:rPr b="0" lang="pt-BR" sz="1800" spc="-1" strike="noStrike">
                <a:solidFill>
                  <a:srgbClr val="ff4343"/>
                </a:solidFill>
                <a:latin typeface="Consolas"/>
              </a:rPr>
              <a:t>/</a:t>
            </a: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 { print(</a:t>
            </a:r>
            <a:r>
              <a:rPr b="0" lang="pt-BR" sz="1800" spc="-1" strike="noStrike">
                <a:solidFill>
                  <a:srgbClr val="ff7575"/>
                </a:solidFill>
                <a:latin typeface="Consolas"/>
              </a:rPr>
              <a:t>')'</a:t>
            </a: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); }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      </a:t>
            </a: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| digi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digi -&gt; </a:t>
            </a:r>
            <a:r>
              <a:rPr b="0" lang="pt-BR" sz="1800" spc="-1" strike="noStrike">
                <a:solidFill>
                  <a:srgbClr val="ff4343"/>
                </a:solidFill>
                <a:latin typeface="Consolas"/>
              </a:rPr>
              <a:t>0</a:t>
            </a: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 { print(</a:t>
            </a:r>
            <a:r>
              <a:rPr b="0" lang="pt-BR" sz="1800" spc="-1" strike="noStrike">
                <a:solidFill>
                  <a:srgbClr val="ff7575"/>
                </a:solidFill>
                <a:latin typeface="Consolas"/>
              </a:rPr>
              <a:t>'0'</a:t>
            </a: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); }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      </a:t>
            </a: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| </a:t>
            </a:r>
            <a:r>
              <a:rPr b="0" lang="pt-BR" sz="1800" spc="-1" strike="noStrike">
                <a:solidFill>
                  <a:srgbClr val="ff4343"/>
                </a:solidFill>
                <a:latin typeface="Consolas"/>
              </a:rPr>
              <a:t>1</a:t>
            </a: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 { print(</a:t>
            </a:r>
            <a:r>
              <a:rPr b="0" lang="pt-BR" sz="1800" spc="-1" strike="noStrike">
                <a:solidFill>
                  <a:srgbClr val="ff7575"/>
                </a:solidFill>
                <a:latin typeface="Consolas"/>
              </a:rPr>
              <a:t>'1'</a:t>
            </a: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); }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      </a:t>
            </a: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| ...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      </a:t>
            </a: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| </a:t>
            </a:r>
            <a:r>
              <a:rPr b="0" lang="pt-BR" sz="1800" spc="-1" strike="noStrike">
                <a:solidFill>
                  <a:srgbClr val="ff4343"/>
                </a:solidFill>
                <a:latin typeface="Consolas"/>
              </a:rPr>
              <a:t>9</a:t>
            </a: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 { print(</a:t>
            </a:r>
            <a:r>
              <a:rPr b="0" lang="pt-BR" sz="1800" spc="-1" strike="noStrike">
                <a:solidFill>
                  <a:srgbClr val="ff7575"/>
                </a:solidFill>
                <a:latin typeface="Consolas"/>
              </a:rPr>
              <a:t>'9'</a:t>
            </a: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); }  </a:t>
            </a:r>
            <a:endParaRPr b="0" lang="pt-BR" sz="1800" spc="-1" strike="noStrike">
              <a:latin typeface="Arial"/>
            </a:endParaRPr>
          </a:p>
        </p:txBody>
      </p:sp>
    </p:spTree>
  </p:cSld>
  <p:transition spd="med">
    <p:pull dir="r"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909720" y="380880"/>
            <a:ext cx="10656720" cy="1218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pt-BR" sz="4000" spc="-1" strike="noStrike">
                <a:solidFill>
                  <a:srgbClr val="ffffff"/>
                </a:solidFill>
                <a:latin typeface="Century Gothic"/>
              </a:rPr>
              <a:t>Exercício</a:t>
            </a:r>
            <a:endParaRPr b="0" lang="pt-BR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909720" y="1828800"/>
            <a:ext cx="10656720" cy="4419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57200" indent="-457200">
              <a:lnSpc>
                <a:spcPct val="120000"/>
              </a:lnSpc>
              <a:spcBef>
                <a:spcPts val="1800"/>
              </a:spcBef>
              <a:buClr>
                <a:srgbClr val="ffffff"/>
              </a:buClr>
              <a:buSzPct val="80000"/>
              <a:buFont typeface="Century Gothic"/>
              <a:buAutoNum type="arabicPeriod" startAt="4"/>
            </a:pPr>
            <a:r>
              <a:rPr b="0" lang="pt-BR" sz="2400" spc="-1" strike="noStrike">
                <a:solidFill>
                  <a:srgbClr val="ffffff"/>
                </a:solidFill>
                <a:latin typeface="Century Gothic"/>
              </a:rPr>
              <a:t>Remova a </a:t>
            </a:r>
            <a:r>
              <a:rPr b="0" lang="pt-BR" sz="2400" spc="-1" strike="noStrike">
                <a:solidFill>
                  <a:srgbClr val="267577"/>
                </a:solidFill>
                <a:latin typeface="Century Gothic"/>
              </a:rPr>
              <a:t>recursão à esquerda</a:t>
            </a:r>
            <a:r>
              <a:rPr b="0" lang="pt-BR" sz="2400" spc="-1" strike="noStrike">
                <a:solidFill>
                  <a:srgbClr val="ffffff"/>
                </a:solidFill>
                <a:latin typeface="Century Gothic"/>
              </a:rPr>
              <a:t> da gramática abaixo para a construção de um analisador sintático preditivo:</a:t>
            </a:r>
            <a:endParaRPr b="0" lang="pt-BR" sz="2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3" name="CaixaDeTexto 4"/>
          <p:cNvSpPr/>
          <p:nvPr/>
        </p:nvSpPr>
        <p:spPr>
          <a:xfrm>
            <a:off x="1558080" y="3141000"/>
            <a:ext cx="2880000" cy="283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onsolas"/>
                <a:ea typeface="Noto Sans CJK SC"/>
              </a:rPr>
              <a:t>expr -&gt; expr </a:t>
            </a: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expr </a:t>
            </a:r>
            <a:r>
              <a:rPr b="0" lang="pt-BR" sz="1800" spc="-1" strike="noStrike">
                <a:solidFill>
                  <a:srgbClr val="ff4343"/>
                </a:solidFill>
                <a:latin typeface="Consolas"/>
              </a:rPr>
              <a:t>+</a:t>
            </a: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onsolas"/>
                <a:ea typeface="Noto Sans CJK SC"/>
              </a:rPr>
              <a:t>      </a:t>
            </a:r>
            <a:r>
              <a:rPr b="0" lang="pt-BR" sz="1800" spc="-1" strike="noStrike">
                <a:solidFill>
                  <a:srgbClr val="ffffff"/>
                </a:solidFill>
                <a:latin typeface="Consolas"/>
                <a:ea typeface="Noto Sans CJK SC"/>
              </a:rPr>
              <a:t>| expr </a:t>
            </a: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expr </a:t>
            </a:r>
            <a:r>
              <a:rPr b="0" lang="pt-BR" sz="1800" spc="-1" strike="noStrike">
                <a:solidFill>
                  <a:srgbClr val="ff4343"/>
                </a:solidFill>
                <a:latin typeface="Consolas"/>
              </a:rPr>
              <a:t>-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onsolas"/>
                <a:ea typeface="Noto Sans CJK SC"/>
              </a:rPr>
              <a:t>      </a:t>
            </a:r>
            <a:r>
              <a:rPr b="0" lang="pt-BR" sz="1800" spc="-1" strike="noStrike">
                <a:solidFill>
                  <a:srgbClr val="ffffff"/>
                </a:solidFill>
                <a:latin typeface="Consolas"/>
                <a:ea typeface="Noto Sans CJK SC"/>
              </a:rPr>
              <a:t>| expr </a:t>
            </a: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expr </a:t>
            </a:r>
            <a:r>
              <a:rPr b="0" lang="pt-BR" sz="1800" spc="-1" strike="noStrike">
                <a:solidFill>
                  <a:srgbClr val="ff4343"/>
                </a:solidFill>
                <a:latin typeface="Consolas"/>
              </a:rPr>
              <a:t>*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onsolas"/>
                <a:ea typeface="Noto Sans CJK SC"/>
              </a:rPr>
              <a:t>      </a:t>
            </a:r>
            <a:r>
              <a:rPr b="0" lang="pt-BR" sz="1800" spc="-1" strike="noStrike">
                <a:solidFill>
                  <a:srgbClr val="ffffff"/>
                </a:solidFill>
                <a:latin typeface="Consolas"/>
                <a:ea typeface="Noto Sans CJK SC"/>
              </a:rPr>
              <a:t>| expr </a:t>
            </a: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expr </a:t>
            </a:r>
            <a:r>
              <a:rPr b="0" lang="pt-BR" sz="1800" spc="-1" strike="noStrike">
                <a:solidFill>
                  <a:srgbClr val="ff4343"/>
                </a:solidFill>
                <a:latin typeface="Consolas"/>
              </a:rPr>
              <a:t>/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      </a:t>
            </a: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| digi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digi -&gt; </a:t>
            </a:r>
            <a:r>
              <a:rPr b="0" lang="pt-BR" sz="1800" spc="-1" strike="noStrike">
                <a:solidFill>
                  <a:srgbClr val="ff4343"/>
                </a:solidFill>
                <a:latin typeface="Consolas"/>
              </a:rPr>
              <a:t>0</a:t>
            </a: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      </a:t>
            </a: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| </a:t>
            </a:r>
            <a:r>
              <a:rPr b="0" lang="pt-BR" sz="1800" spc="-1" strike="noStrike">
                <a:solidFill>
                  <a:srgbClr val="ff4343"/>
                </a:solidFill>
                <a:latin typeface="Consolas"/>
              </a:rPr>
              <a:t>1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      </a:t>
            </a: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| ...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      </a:t>
            </a: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| </a:t>
            </a:r>
            <a:r>
              <a:rPr b="0" lang="pt-BR" sz="1800" spc="-1" strike="noStrike">
                <a:solidFill>
                  <a:srgbClr val="ff4343"/>
                </a:solidFill>
                <a:latin typeface="Consolas"/>
              </a:rPr>
              <a:t>9</a:t>
            </a: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 </a:t>
            </a:r>
            <a:endParaRPr b="0" lang="pt-BR" sz="1800" spc="-1" strike="noStrike">
              <a:latin typeface="Arial"/>
            </a:endParaRPr>
          </a:p>
        </p:txBody>
      </p:sp>
    </p:spTree>
  </p:cSld>
  <p:transition spd="med">
    <p:pull dir="r"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909720" y="380880"/>
            <a:ext cx="10656720" cy="1218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pt-BR" sz="4000" spc="-1" strike="noStrike">
                <a:solidFill>
                  <a:srgbClr val="ffffff"/>
                </a:solidFill>
                <a:latin typeface="Century Gothic"/>
              </a:rPr>
              <a:t>Solução</a:t>
            </a:r>
            <a:endParaRPr b="0" lang="pt-BR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5" name="CaixaDeTexto 5"/>
          <p:cNvSpPr/>
          <p:nvPr/>
        </p:nvSpPr>
        <p:spPr>
          <a:xfrm>
            <a:off x="5209560" y="2060280"/>
            <a:ext cx="2972880" cy="310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expr -&gt; digit oper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oper -&gt; expr </a:t>
            </a:r>
            <a:r>
              <a:rPr b="0" lang="pt-BR" sz="1800" spc="-1" strike="noStrike">
                <a:solidFill>
                  <a:srgbClr val="ff4343"/>
                </a:solidFill>
                <a:latin typeface="Consolas"/>
              </a:rPr>
              <a:t>+</a:t>
            </a: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 oper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      </a:t>
            </a: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| expr </a:t>
            </a:r>
            <a:r>
              <a:rPr b="0" lang="pt-BR" sz="1800" spc="-1" strike="noStrike">
                <a:solidFill>
                  <a:srgbClr val="ff4343"/>
                </a:solidFill>
                <a:latin typeface="Consolas"/>
              </a:rPr>
              <a:t>-</a:t>
            </a: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 oper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      </a:t>
            </a: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| expr </a:t>
            </a:r>
            <a:r>
              <a:rPr b="0" lang="pt-BR" sz="1800" spc="-1" strike="noStrike">
                <a:solidFill>
                  <a:srgbClr val="ff4343"/>
                </a:solidFill>
                <a:latin typeface="Consolas"/>
              </a:rPr>
              <a:t>*</a:t>
            </a: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 oper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      </a:t>
            </a: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| expr </a:t>
            </a:r>
            <a:r>
              <a:rPr b="0" lang="pt-BR" sz="1800" spc="-1" strike="noStrike">
                <a:solidFill>
                  <a:srgbClr val="ff4343"/>
                </a:solidFill>
                <a:latin typeface="Consolas"/>
              </a:rPr>
              <a:t>/</a:t>
            </a: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 oper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      </a:t>
            </a: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| </a:t>
            </a:r>
            <a:r>
              <a:rPr b="0" lang="el-GR" sz="1800" spc="-1" strike="noStrike">
                <a:solidFill>
                  <a:srgbClr val="ffffff"/>
                </a:solidFill>
                <a:latin typeface="Cambria Math"/>
                <a:ea typeface="Cambria Math"/>
              </a:rPr>
              <a:t>ϵ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onsolas"/>
                <a:ea typeface="Cambria Math"/>
              </a:rPr>
              <a:t>digi -&gt; </a:t>
            </a:r>
            <a:r>
              <a:rPr b="0" lang="pt-BR" sz="1800" spc="-1" strike="noStrike">
                <a:solidFill>
                  <a:srgbClr val="ff4343"/>
                </a:solidFill>
                <a:latin typeface="Consolas"/>
                <a:ea typeface="Cambria Math"/>
              </a:rPr>
              <a:t>0</a:t>
            </a:r>
            <a:r>
              <a:rPr b="0" lang="pt-BR" sz="1800" spc="-1" strike="noStrike">
                <a:solidFill>
                  <a:srgbClr val="ffffff"/>
                </a:solidFill>
                <a:latin typeface="Consolas"/>
                <a:ea typeface="Cambria Math"/>
              </a:rPr>
              <a:t>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onsolas"/>
                <a:ea typeface="Cambria Math"/>
              </a:rPr>
              <a:t>      </a:t>
            </a:r>
            <a:r>
              <a:rPr b="0" lang="pt-BR" sz="1800" spc="-1" strike="noStrike">
                <a:solidFill>
                  <a:srgbClr val="ffffff"/>
                </a:solidFill>
                <a:latin typeface="Consolas"/>
                <a:ea typeface="Cambria Math"/>
              </a:rPr>
              <a:t>| </a:t>
            </a:r>
            <a:r>
              <a:rPr b="0" lang="pt-BR" sz="1800" spc="-1" strike="noStrike">
                <a:solidFill>
                  <a:srgbClr val="ff4343"/>
                </a:solidFill>
                <a:latin typeface="Consolas"/>
                <a:ea typeface="Cambria Math"/>
              </a:rPr>
              <a:t>1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onsolas"/>
                <a:ea typeface="Cambria Math"/>
              </a:rPr>
              <a:t>      </a:t>
            </a:r>
            <a:r>
              <a:rPr b="0" lang="pt-BR" sz="1800" spc="-1" strike="noStrike">
                <a:solidFill>
                  <a:srgbClr val="ffffff"/>
                </a:solidFill>
                <a:latin typeface="Consolas"/>
                <a:ea typeface="Cambria Math"/>
              </a:rPr>
              <a:t>| ...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onsolas"/>
                <a:ea typeface="Cambria Math"/>
              </a:rPr>
              <a:t>      </a:t>
            </a:r>
            <a:r>
              <a:rPr b="0" lang="pt-BR" sz="1800" spc="-1" strike="noStrike">
                <a:solidFill>
                  <a:srgbClr val="ffffff"/>
                </a:solidFill>
                <a:latin typeface="Consolas"/>
                <a:ea typeface="Cambria Math"/>
              </a:rPr>
              <a:t>| </a:t>
            </a:r>
            <a:r>
              <a:rPr b="0" lang="pt-BR" sz="1800" spc="-1" strike="noStrike">
                <a:solidFill>
                  <a:srgbClr val="ff4343"/>
                </a:solidFill>
                <a:latin typeface="Consolas"/>
                <a:ea typeface="Cambria Math"/>
              </a:rPr>
              <a:t>9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6" name="CaixaDeTexto 7"/>
          <p:cNvSpPr/>
          <p:nvPr/>
        </p:nvSpPr>
        <p:spPr>
          <a:xfrm>
            <a:off x="1197720" y="2061000"/>
            <a:ext cx="2880000" cy="283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onsolas"/>
                <a:ea typeface="Noto Sans CJK SC"/>
              </a:rPr>
              <a:t>expr -&gt; expr </a:t>
            </a: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expr </a:t>
            </a:r>
            <a:r>
              <a:rPr b="0" lang="pt-BR" sz="1800" spc="-1" strike="noStrike">
                <a:solidFill>
                  <a:srgbClr val="ff4343"/>
                </a:solidFill>
                <a:latin typeface="Consolas"/>
              </a:rPr>
              <a:t>+</a:t>
            </a: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onsolas"/>
                <a:ea typeface="Noto Sans CJK SC"/>
              </a:rPr>
              <a:t>      </a:t>
            </a:r>
            <a:r>
              <a:rPr b="0" lang="pt-BR" sz="1800" spc="-1" strike="noStrike">
                <a:solidFill>
                  <a:srgbClr val="ffffff"/>
                </a:solidFill>
                <a:latin typeface="Consolas"/>
                <a:ea typeface="Noto Sans CJK SC"/>
              </a:rPr>
              <a:t>| expr </a:t>
            </a: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expr </a:t>
            </a:r>
            <a:r>
              <a:rPr b="0" lang="pt-BR" sz="1800" spc="-1" strike="noStrike">
                <a:solidFill>
                  <a:srgbClr val="ff4343"/>
                </a:solidFill>
                <a:latin typeface="Consolas"/>
              </a:rPr>
              <a:t>-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onsolas"/>
                <a:ea typeface="Noto Sans CJK SC"/>
              </a:rPr>
              <a:t>      </a:t>
            </a:r>
            <a:r>
              <a:rPr b="0" lang="pt-BR" sz="1800" spc="-1" strike="noStrike">
                <a:solidFill>
                  <a:srgbClr val="ffffff"/>
                </a:solidFill>
                <a:latin typeface="Consolas"/>
                <a:ea typeface="Noto Sans CJK SC"/>
              </a:rPr>
              <a:t>| expr </a:t>
            </a: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expr </a:t>
            </a:r>
            <a:r>
              <a:rPr b="0" lang="pt-BR" sz="1800" spc="-1" strike="noStrike">
                <a:solidFill>
                  <a:srgbClr val="ff4343"/>
                </a:solidFill>
                <a:latin typeface="Consolas"/>
              </a:rPr>
              <a:t>*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onsolas"/>
                <a:ea typeface="Noto Sans CJK SC"/>
              </a:rPr>
              <a:t>      </a:t>
            </a:r>
            <a:r>
              <a:rPr b="0" lang="pt-BR" sz="1800" spc="-1" strike="noStrike">
                <a:solidFill>
                  <a:srgbClr val="ffffff"/>
                </a:solidFill>
                <a:latin typeface="Consolas"/>
                <a:ea typeface="Noto Sans CJK SC"/>
              </a:rPr>
              <a:t>| expr </a:t>
            </a: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expr </a:t>
            </a:r>
            <a:r>
              <a:rPr b="0" lang="pt-BR" sz="1800" spc="-1" strike="noStrike">
                <a:solidFill>
                  <a:srgbClr val="ff4343"/>
                </a:solidFill>
                <a:latin typeface="Consolas"/>
              </a:rPr>
              <a:t>/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      </a:t>
            </a: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| digi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digi -&gt; </a:t>
            </a:r>
            <a:r>
              <a:rPr b="0" lang="pt-BR" sz="1800" spc="-1" strike="noStrike">
                <a:solidFill>
                  <a:srgbClr val="ff4343"/>
                </a:solidFill>
                <a:latin typeface="Consolas"/>
              </a:rPr>
              <a:t>0</a:t>
            </a: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      </a:t>
            </a: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| </a:t>
            </a:r>
            <a:r>
              <a:rPr b="0" lang="pt-BR" sz="1800" spc="-1" strike="noStrike">
                <a:solidFill>
                  <a:srgbClr val="ff4343"/>
                </a:solidFill>
                <a:latin typeface="Consolas"/>
              </a:rPr>
              <a:t>1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      </a:t>
            </a: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| ...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      </a:t>
            </a: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| </a:t>
            </a:r>
            <a:r>
              <a:rPr b="0" lang="pt-BR" sz="1800" spc="-1" strike="noStrike">
                <a:solidFill>
                  <a:srgbClr val="ff4343"/>
                </a:solidFill>
                <a:latin typeface="Consolas"/>
              </a:rPr>
              <a:t>9</a:t>
            </a: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 </a:t>
            </a:r>
            <a:endParaRPr b="0" lang="pt-BR" sz="1800" spc="-1" strike="noStrike">
              <a:latin typeface="Arial"/>
            </a:endParaRPr>
          </a:p>
        </p:txBody>
      </p:sp>
    </p:spTree>
  </p:cSld>
  <p:transition spd="med">
    <p:pull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5C5BB1-9D2C-412A-AE6C-0FC75190A4CE}">
  <ds:schemaRefs>
    <ds:schemaRef ds:uri="http://schemas.microsoft.com/office/2006/metadata/properties"/>
    <ds:schemaRef ds:uri="http://schemas.microsoft.com/office/infopath/2007/PartnerControls"/>
    <ds:schemaRef ds:uri="40262f94-9f35-4ac3-9a90-690165a166b7"/>
  </ds:schemaRefs>
</ds:datastoreItem>
</file>

<file path=customXml/itemProps2.xml><?xml version="1.0" encoding="utf-8"?>
<ds:datastoreItem xmlns:ds="http://schemas.openxmlformats.org/officeDocument/2006/customXml" ds:itemID="{2B6DE00F-F2BC-4082-AB87-D0D78777DE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6A2223A-9182-462D-922F-5606A5A907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natureza de ondas do mar (widescreen)</Template>
  <TotalTime>5526</TotalTime>
  <Application>LibreOffice/7.3.7.2$Linux_X86_64 LibreOffice_project/30$Build-2</Application>
  <AppVersion>15.0000</AppVersion>
  <Words>738</Words>
  <Paragraphs>146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2017-12-04T02:17:29Z</dcterms:created>
  <dc:creator>Judson Santiago</dc:creator>
  <dc:description/>
  <cp:keywords>Compiladores Tradutor Sintaxe</cp:keywords>
  <dc:language>pt-BR</dc:language>
  <cp:lastModifiedBy/>
  <dcterms:modified xsi:type="dcterms:W3CDTF">2023-08-21T21:15:06Z</dcterms:modified>
  <cp:revision>18</cp:revision>
  <dc:subject/>
  <dc:title>Análise Semântica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ampaign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InternalTags">
    <vt:lpwstr/>
  </property>
  <property fmtid="{D5CDD505-2E9C-101B-9397-08002B2CF9AE}" pid="6" name="LocalizationTags">
    <vt:lpwstr/>
  </property>
  <property fmtid="{D5CDD505-2E9C-101B-9397-08002B2CF9AE}" pid="7" name="Notes">
    <vt:i4>6</vt:i4>
  </property>
  <property fmtid="{D5CDD505-2E9C-101B-9397-08002B2CF9AE}" pid="8" name="PresentationFormat">
    <vt:lpwstr>Personalizar</vt:lpwstr>
  </property>
  <property fmtid="{D5CDD505-2E9C-101B-9397-08002B2CF9AE}" pid="9" name="ScenarioTags">
    <vt:lpwstr/>
  </property>
  <property fmtid="{D5CDD505-2E9C-101B-9397-08002B2CF9AE}" pid="10" name="Slides">
    <vt:i4>10</vt:i4>
  </property>
</Properties>
</file>