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9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9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1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77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89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42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08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51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7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3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6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8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1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9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3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5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C3C521D-EE6D-4F8F-9F41-3C3075675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Objects recognition</a:t>
            </a:r>
            <a:endParaRPr lang="aa-ET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F4F016A6-6052-49C7-B49F-4131F0135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Коломієць Сергій км-73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40905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C86637C-A00E-4C14-95A3-90F033D8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Необхідні бібліотеки та технології</a:t>
            </a:r>
            <a:endParaRPr lang="aa-ET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88C4226-6FE9-4851-A1EB-FA09B439D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Мова реалізації – </a:t>
            </a:r>
            <a:r>
              <a:rPr lang="en-US" dirty="0"/>
              <a:t>Python 3.X.</a:t>
            </a:r>
          </a:p>
          <a:p>
            <a:r>
              <a:rPr lang="uk-UA" dirty="0"/>
              <a:t>Бібліотека для роботи с картинками – </a:t>
            </a:r>
            <a:r>
              <a:rPr lang="en-US" dirty="0" smtClean="0"/>
              <a:t>Image Ai</a:t>
            </a:r>
            <a:endParaRPr lang="en-US" dirty="0"/>
          </a:p>
          <a:p>
            <a:r>
              <a:rPr lang="uk-UA" dirty="0"/>
              <a:t>Бібліотеки для математичних обчислювань </a:t>
            </a:r>
            <a:r>
              <a:rPr lang="ru-RU" dirty="0"/>
              <a:t>– </a:t>
            </a:r>
            <a:r>
              <a:rPr lang="en-US" dirty="0" err="1" smtClean="0"/>
              <a:t>NumPy</a:t>
            </a:r>
            <a:r>
              <a:rPr lang="uk-UA" dirty="0" smtClean="0"/>
              <a:t> та </a:t>
            </a:r>
            <a:r>
              <a:rPr lang="en-US" dirty="0" err="1" smtClean="0"/>
              <a:t>Scipy</a:t>
            </a:r>
            <a:endParaRPr lang="en-US" dirty="0"/>
          </a:p>
          <a:p>
            <a:r>
              <a:rPr lang="uk-UA" dirty="0"/>
              <a:t>Бібліотека для роботи с алгоритмами комп’ютерного зору – </a:t>
            </a:r>
            <a:r>
              <a:rPr lang="en-US" dirty="0"/>
              <a:t>OpenCV</a:t>
            </a:r>
            <a:r>
              <a:rPr lang="uk-UA" dirty="0"/>
              <a:t>(2 версія</a:t>
            </a:r>
            <a:r>
              <a:rPr lang="uk-UA" dirty="0" smtClean="0"/>
              <a:t>)</a:t>
            </a:r>
            <a:endParaRPr lang="en-US" dirty="0" smtClean="0"/>
          </a:p>
          <a:p>
            <a:r>
              <a:rPr lang="uk-UA" dirty="0" smtClean="0"/>
              <a:t>Бібліотека для класифікації образів – </a:t>
            </a:r>
            <a:r>
              <a:rPr lang="en-US" dirty="0" err="1" smtClean="0"/>
              <a:t>Tensorflow</a:t>
            </a:r>
            <a:endParaRPr lang="uk-UA" dirty="0" smtClean="0"/>
          </a:p>
          <a:p>
            <a:r>
              <a:rPr lang="uk-UA" dirty="0" smtClean="0"/>
              <a:t>Бібліотека </a:t>
            </a:r>
            <a:r>
              <a:rPr lang="en-US" dirty="0" smtClean="0"/>
              <a:t>- </a:t>
            </a:r>
            <a:r>
              <a:rPr lang="en-US" dirty="0" err="1" smtClean="0"/>
              <a:t>Matplotlib</a:t>
            </a:r>
            <a:endParaRPr lang="en-US" dirty="0" smtClean="0"/>
          </a:p>
          <a:p>
            <a:endParaRPr lang="uk-UA" dirty="0"/>
          </a:p>
          <a:p>
            <a:endParaRPr lang="en-US" dirty="0"/>
          </a:p>
          <a:p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7365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19811D3-7F0E-47BD-8ED4-2F3676DC7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421" y="922868"/>
            <a:ext cx="8761413" cy="1007532"/>
          </a:xfrm>
        </p:spPr>
        <p:txBody>
          <a:bodyPr/>
          <a:lstStyle/>
          <a:p>
            <a:r>
              <a:rPr lang="uk-UA" dirty="0" smtClean="0"/>
              <a:t>Алгоритм</a:t>
            </a:r>
            <a:r>
              <a:rPr lang="uk-UA" dirty="0"/>
              <a:t>и</a:t>
            </a:r>
            <a:r>
              <a:rPr lang="uk-UA" dirty="0" smtClean="0"/>
              <a:t> </a:t>
            </a:r>
            <a:r>
              <a:rPr lang="en-US" dirty="0" smtClean="0"/>
              <a:t>Yolo</a:t>
            </a:r>
            <a:r>
              <a:rPr lang="uk-UA" dirty="0"/>
              <a:t> </a:t>
            </a:r>
            <a:r>
              <a:rPr lang="uk-UA" dirty="0" smtClean="0"/>
              <a:t>і </a:t>
            </a:r>
            <a:r>
              <a:rPr lang="en-US" dirty="0" smtClean="0"/>
              <a:t>SSD </a:t>
            </a:r>
            <a:r>
              <a:rPr lang="uk-UA" dirty="0" smtClean="0"/>
              <a:t>та</a:t>
            </a:r>
            <a:r>
              <a:rPr lang="en-US" dirty="0" smtClean="0"/>
              <a:t> </a:t>
            </a:r>
            <a:r>
              <a:rPr lang="uk-UA" dirty="0" smtClean="0"/>
              <a:t>їх </a:t>
            </a:r>
            <a:r>
              <a:rPr lang="uk-UA" dirty="0"/>
              <a:t>особливості</a:t>
            </a:r>
            <a:endParaRPr lang="aa-ET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E56B554-CDEC-4BB1-B6F8-E4E11714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27238"/>
            <a:ext cx="9601200" cy="1565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Розпізнання </a:t>
            </a:r>
            <a:r>
              <a:rPr lang="uk-UA" sz="1600" dirty="0" smtClean="0"/>
              <a:t>об</a:t>
            </a:r>
            <a:r>
              <a:rPr lang="en-US" sz="1600" dirty="0" smtClean="0"/>
              <a:t>’</a:t>
            </a:r>
            <a:r>
              <a:rPr lang="uk-UA" sz="1600" dirty="0" err="1" smtClean="0"/>
              <a:t>єктів</a:t>
            </a:r>
            <a:r>
              <a:rPr lang="uk-UA" sz="1600" dirty="0" smtClean="0"/>
              <a:t> на фото</a:t>
            </a:r>
            <a:r>
              <a:rPr lang="en-US" sz="1600" dirty="0" smtClean="0"/>
              <a:t> </a:t>
            </a:r>
            <a:r>
              <a:rPr lang="uk-UA" sz="1600" dirty="0" smtClean="0"/>
              <a:t>чи на відео </a:t>
            </a:r>
            <a:r>
              <a:rPr lang="uk-UA" sz="1600" dirty="0"/>
              <a:t>не є проблемою для людини, оскільки подивившись на фото, людина одразу розуміє де знаходиться </a:t>
            </a:r>
            <a:r>
              <a:rPr lang="uk-UA" sz="1600" dirty="0" smtClean="0"/>
              <a:t>об</a:t>
            </a:r>
            <a:r>
              <a:rPr lang="en-US" sz="1600" dirty="0" smtClean="0"/>
              <a:t>’</a:t>
            </a:r>
            <a:r>
              <a:rPr lang="uk-UA" sz="1600" dirty="0" err="1" smtClean="0"/>
              <a:t>єкт</a:t>
            </a:r>
            <a:r>
              <a:rPr lang="uk-UA" sz="1600" dirty="0" smtClean="0"/>
              <a:t>, </a:t>
            </a:r>
            <a:r>
              <a:rPr lang="uk-UA" sz="1600" dirty="0"/>
              <a:t>але це є не простим завданням для комп’ютера. Для того щоб комп’ютер міг </a:t>
            </a:r>
            <a:r>
              <a:rPr lang="uk-UA" sz="1600" dirty="0" smtClean="0"/>
              <a:t>знайти ці об</a:t>
            </a:r>
            <a:r>
              <a:rPr lang="en-US" sz="1600" dirty="0" smtClean="0"/>
              <a:t>’</a:t>
            </a:r>
            <a:r>
              <a:rPr lang="uk-UA" sz="1600" dirty="0" err="1" smtClean="0"/>
              <a:t>єкт</a:t>
            </a:r>
            <a:r>
              <a:rPr lang="uk-UA" sz="1600" dirty="0" err="1"/>
              <a:t>и</a:t>
            </a:r>
            <a:r>
              <a:rPr lang="uk-UA" sz="1600" dirty="0" smtClean="0"/>
              <a:t> </a:t>
            </a:r>
            <a:r>
              <a:rPr lang="uk-UA" sz="1600" dirty="0"/>
              <a:t>потрібно </a:t>
            </a:r>
            <a:r>
              <a:rPr lang="uk-UA" sz="1600" dirty="0" smtClean="0"/>
              <a:t>накласти на </a:t>
            </a:r>
            <a:r>
              <a:rPr lang="uk-UA" sz="1600" dirty="0" err="1" smtClean="0"/>
              <a:t>зоображення</a:t>
            </a:r>
            <a:r>
              <a:rPr lang="uk-UA" sz="1600" dirty="0" smtClean="0"/>
              <a:t> сітку</a:t>
            </a:r>
            <a:r>
              <a:rPr lang="en-US" sz="1600" dirty="0" smtClean="0"/>
              <a:t>, </a:t>
            </a:r>
            <a:r>
              <a:rPr lang="uk-UA" sz="1600" dirty="0" smtClean="0"/>
              <a:t>розділяючи його на комірки.</a:t>
            </a:r>
            <a:endParaRPr lang="aa-ET" sz="1600" dirty="0"/>
          </a:p>
        </p:txBody>
      </p:sp>
      <p:pic>
        <p:nvPicPr>
          <p:cNvPr id="1026" name="Picture 2" descr="https://habrastorage.org/webt/hj/ym/yr/hjymyrsnmlrfoj2k7o6-ecbe-z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421" y="3548666"/>
            <a:ext cx="6608979" cy="180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machinelearningmastery.ru/img/0-243389-3764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107" y="2310054"/>
            <a:ext cx="2083160" cy="40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/>
          <a:srcRect l="20002" t="43841" r="38808" b="34920"/>
          <a:stretch/>
        </p:blipFill>
        <p:spPr>
          <a:xfrm>
            <a:off x="4473888" y="5427133"/>
            <a:ext cx="4933245" cy="14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72AF905-5BD2-4C0D-98A5-E72F3588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Алгоритм </a:t>
            </a:r>
            <a:r>
              <a:rPr lang="en-US" dirty="0" smtClean="0"/>
              <a:t>Retina NET</a:t>
            </a:r>
            <a:endParaRPr lang="aa-ET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221FA2A-F544-4C46-BFF8-3E300013BD73}"/>
              </a:ext>
            </a:extLst>
          </p:cNvPr>
          <p:cNvSpPr txBox="1"/>
          <p:nvPr/>
        </p:nvSpPr>
        <p:spPr>
          <a:xfrm>
            <a:off x="3047104" y="324702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aa-ET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74EAFBB-4B61-4367-92C7-63067DC60800}"/>
              </a:ext>
            </a:extLst>
          </p:cNvPr>
          <p:cNvSpPr txBox="1"/>
          <p:nvPr/>
        </p:nvSpPr>
        <p:spPr>
          <a:xfrm>
            <a:off x="3047104" y="324702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aa-ET" dirty="0"/>
          </a:p>
        </p:txBody>
      </p:sp>
      <p:pic>
        <p:nvPicPr>
          <p:cNvPr id="2050" name="Picture 2" descr="https://habrastorage.org/webt/rt/25/cm/rt25cm_eaw2czxs2lfrgz55yfq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31" y="4787883"/>
            <a:ext cx="6857557" cy="175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habrastorage.org/webt/jx/tt/6u/jxtt6uvxbovwik-ak7kowiqibyq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019" y="4787883"/>
            <a:ext cx="2951380" cy="202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 rot="10800000" flipV="1">
            <a:off x="1274523" y="2382678"/>
            <a:ext cx="8324186" cy="209801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Архітектура </a:t>
            </a:r>
            <a:r>
              <a:rPr lang="uk-UA" altLang="uk-UA" sz="1200" dirty="0" err="1" smtClean="0">
                <a:solidFill>
                  <a:srgbClr val="202124"/>
                </a:solidFill>
                <a:latin typeface="inherit"/>
              </a:rPr>
              <a:t>згорткової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нейронної мережі (СНС)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RetinaNet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складається з 4 основних частин, кожна з яких має своє призначення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uk-UA" sz="1200" dirty="0" smtClean="0"/>
              <a:t>.</a:t>
            </a:r>
            <a:r>
              <a:rPr lang="uk-UA" altLang="uk-UA" sz="1200" dirty="0">
                <a:solidFill>
                  <a:srgbClr val="202124"/>
                </a:solidFill>
                <a:latin typeface="inherit"/>
              </a:rPr>
              <a:t> </a:t>
            </a:r>
            <a:endParaRPr lang="uk-UA" altLang="uk-UA" sz="1200" dirty="0" smtClean="0">
              <a:solidFill>
                <a:srgbClr val="202124"/>
              </a:solidFill>
              <a:latin typeface="inherit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uk-UA" sz="1200" dirty="0" smtClean="0">
              <a:solidFill>
                <a:srgbClr val="202124"/>
              </a:solidFill>
              <a:latin typeface="inherit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200" dirty="0" smtClean="0">
                <a:solidFill>
                  <a:srgbClr val="202124"/>
                </a:solidFill>
                <a:latin typeface="inherit"/>
              </a:rPr>
              <a:t>Припустимо</a:t>
            </a:r>
            <a:r>
              <a:rPr lang="uk-UA" altLang="uk-UA" sz="1200" dirty="0">
                <a:solidFill>
                  <a:srgbClr val="202124"/>
                </a:solidFill>
                <a:latin typeface="inherit"/>
              </a:rPr>
              <a:t>, мережа має на виході карту ознак розміром 3 * 3. У </a:t>
            </a:r>
            <a:r>
              <a:rPr lang="uk-UA" altLang="uk-UA" sz="1200" dirty="0" err="1">
                <a:solidFill>
                  <a:srgbClr val="202124"/>
                </a:solidFill>
                <a:latin typeface="inherit"/>
              </a:rPr>
              <a:t>RetinaNet</a:t>
            </a:r>
            <a:r>
              <a:rPr lang="uk-UA" altLang="uk-UA" sz="1200" dirty="0">
                <a:solidFill>
                  <a:srgbClr val="202124"/>
                </a:solidFill>
                <a:latin typeface="inherit"/>
              </a:rPr>
              <a:t> кожна з осередків має 9 якірних рамок, кожна з яких має різний розмір і співвідношення сторін (рис. 7). Під час навчання кожної цільової рамці підбираються у відповідність якірні рамки. Якщо їх показник </a:t>
            </a:r>
            <a:r>
              <a:rPr lang="uk-UA" altLang="uk-UA" sz="1200" dirty="0" err="1">
                <a:solidFill>
                  <a:srgbClr val="202124"/>
                </a:solidFill>
                <a:latin typeface="inherit"/>
              </a:rPr>
              <a:t>IoU</a:t>
            </a:r>
            <a:r>
              <a:rPr lang="uk-UA" altLang="uk-UA" sz="1200" dirty="0">
                <a:solidFill>
                  <a:srgbClr val="202124"/>
                </a:solidFill>
                <a:latin typeface="inherit"/>
              </a:rPr>
              <a:t> має значення від 0.5, то якірна рамка призначається цільової, якщо значення менше 0.4, то вона вважається фоном, в інших випадках якірна рамка буде проігнорована для навчання. Класифікаційна мережа навчається </a:t>
            </a:r>
            <a:r>
              <a:rPr lang="uk-UA" altLang="uk-UA" sz="1200" dirty="0" smtClean="0">
                <a:solidFill>
                  <a:srgbClr val="202124"/>
                </a:solidFill>
                <a:latin typeface="inherit"/>
              </a:rPr>
              <a:t>відносно </a:t>
            </a:r>
            <a:r>
              <a:rPr lang="uk-UA" altLang="uk-UA" sz="1200" dirty="0">
                <a:solidFill>
                  <a:srgbClr val="202124"/>
                </a:solidFill>
                <a:latin typeface="inherit"/>
              </a:rPr>
              <a:t>виконана призначення (клас об'єкта або фон), регресійна мережа навчається </a:t>
            </a:r>
            <a:r>
              <a:rPr lang="uk-UA" altLang="uk-UA" sz="1200" dirty="0" smtClean="0">
                <a:solidFill>
                  <a:srgbClr val="202124"/>
                </a:solidFill>
                <a:latin typeface="inherit"/>
              </a:rPr>
              <a:t>відносно координат </a:t>
            </a:r>
            <a:r>
              <a:rPr lang="uk-UA" altLang="uk-UA" sz="1200" dirty="0">
                <a:solidFill>
                  <a:srgbClr val="202124"/>
                </a:solidFill>
                <a:latin typeface="inherit"/>
              </a:rPr>
              <a:t>якірної рамки (важливо зазначити, що помилка обчислюється </a:t>
            </a:r>
            <a:r>
              <a:rPr lang="uk-UA" altLang="uk-UA" sz="1200" dirty="0" smtClean="0">
                <a:solidFill>
                  <a:srgbClr val="202124"/>
                </a:solidFill>
                <a:latin typeface="inherit"/>
              </a:rPr>
              <a:t>відносно </a:t>
            </a:r>
            <a:r>
              <a:rPr lang="uk-UA" altLang="uk-UA" sz="1200" dirty="0">
                <a:solidFill>
                  <a:srgbClr val="202124"/>
                </a:solidFill>
                <a:latin typeface="inherit"/>
              </a:rPr>
              <a:t>якірної, але не цільовий рамки).</a:t>
            </a:r>
            <a:r>
              <a:rPr lang="uk-UA" altLang="uk-UA" sz="1200" dirty="0"/>
              <a:t> </a:t>
            </a:r>
            <a:endParaRPr lang="uk-UA" altLang="uk-UA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uk-UA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uk-UA" sz="800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6014" y="3306008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0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571ABD0-14D1-418D-8727-1C1FA122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76887"/>
            <a:ext cx="8761413" cy="984180"/>
          </a:xfrm>
        </p:spPr>
        <p:txBody>
          <a:bodyPr/>
          <a:lstStyle/>
          <a:p>
            <a:r>
              <a:rPr lang="ru-RU" b="1" dirty="0" err="1"/>
              <a:t>Виявлення</a:t>
            </a:r>
            <a:r>
              <a:rPr lang="ru-RU" b="1" dirty="0"/>
              <a:t>, </a:t>
            </a:r>
            <a:r>
              <a:rPr lang="ru-RU" b="1" dirty="0" err="1"/>
              <a:t>видобування</a:t>
            </a:r>
            <a:r>
              <a:rPr lang="ru-RU" b="1" dirty="0"/>
              <a:t> та </a:t>
            </a:r>
            <a:r>
              <a:rPr lang="ru-RU" b="1" dirty="0" err="1"/>
              <a:t>точне</a:t>
            </a:r>
            <a:r>
              <a:rPr lang="ru-RU" b="1" dirty="0"/>
              <a:t> </a:t>
            </a:r>
            <a:r>
              <a:rPr lang="ru-RU" b="1" dirty="0" err="1"/>
              <a:t>налаштування</a:t>
            </a:r>
            <a:r>
              <a:rPr lang="ru-RU" b="1" dirty="0"/>
              <a:t> </a:t>
            </a:r>
            <a:r>
              <a:rPr lang="ru-RU" b="1" dirty="0" err="1"/>
              <a:t>об'єктів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BB86221-D1D4-4760-AC4F-F4FC99DCF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27" y="2408542"/>
            <a:ext cx="8825659" cy="113949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Retina NET </a:t>
            </a:r>
            <a:r>
              <a:rPr lang="uk-UA" dirty="0" smtClean="0"/>
              <a:t>надає не тільки можливість виявлення фото, а й витягання цих фото окремо, що є корисним для усіляких охоронних систем.</a:t>
            </a:r>
            <a:endParaRPr lang="aa-ET" dirty="0"/>
          </a:p>
        </p:txBody>
      </p:sp>
      <p:pic>
        <p:nvPicPr>
          <p:cNvPr id="4098" name="Picture 2" descr="Input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3" y="3696967"/>
            <a:ext cx="3994102" cy="273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utput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819" y="3696967"/>
            <a:ext cx="3972981" cy="271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835" y="2977561"/>
            <a:ext cx="594549" cy="143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otorcyc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35" y="4565302"/>
            <a:ext cx="757609" cy="109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850" y="2142068"/>
            <a:ext cx="1752022" cy="143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bicyc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283" y="3719257"/>
            <a:ext cx="651646" cy="121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pers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026" y="3696967"/>
            <a:ext cx="558642" cy="127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pers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431" y="3662380"/>
            <a:ext cx="4953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pers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072" y="5224990"/>
            <a:ext cx="475659" cy="104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pers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464" y="5111931"/>
            <a:ext cx="475033" cy="143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pers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828" y="5100474"/>
            <a:ext cx="525239" cy="144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71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6A563EE-D1BE-454D-B35D-707113A7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2694"/>
          </a:xfrm>
        </p:spPr>
        <p:txBody>
          <a:bodyPr/>
          <a:lstStyle/>
          <a:p>
            <a:r>
              <a:rPr lang="en-US" dirty="0" smtClean="0"/>
              <a:t>Image AI</a:t>
            </a:r>
            <a:endParaRPr lang="aa-ET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68AC507-B082-4BA8-A5B8-48C17D6C3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260002"/>
            <a:ext cx="9601200" cy="431013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uk-UA" dirty="0" smtClean="0"/>
              <a:t>Бібліотека </a:t>
            </a:r>
            <a:r>
              <a:rPr lang="en-US" dirty="0"/>
              <a:t>python </a:t>
            </a:r>
            <a:r>
              <a:rPr lang="uk-UA" dirty="0"/>
              <a:t>з відкритим кодом, створена для розширення можливостей розробників створювати додатки та системи з автономними можливостями глибокого навчання та </a:t>
            </a:r>
            <a:r>
              <a:rPr lang="en-US" dirty="0"/>
              <a:t>Computer </a:t>
            </a:r>
            <a:r>
              <a:rPr lang="en-US" dirty="0" smtClean="0"/>
              <a:t>Vision.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ImageAI</a:t>
            </a:r>
            <a:r>
              <a:rPr lang="en-US" dirty="0" smtClean="0"/>
              <a:t> </a:t>
            </a:r>
            <a:r>
              <a:rPr lang="uk-UA" dirty="0"/>
              <a:t>забезпечує дуже зручні і потужні методи для виконання виявлення об'єктів на зображеннях і вилучення кожного об'єкта з зображення. Клас виявлення об'єктів підтримує </a:t>
            </a:r>
            <a:r>
              <a:rPr lang="en-US" dirty="0" err="1"/>
              <a:t>RetinaNet</a:t>
            </a:r>
            <a:r>
              <a:rPr lang="en-US" dirty="0"/>
              <a:t>, YOLOv3 </a:t>
            </a:r>
            <a:r>
              <a:rPr lang="uk-UA" dirty="0"/>
              <a:t>і </a:t>
            </a:r>
            <a:r>
              <a:rPr lang="en-US" dirty="0" smtClean="0"/>
              <a:t>TinyYOLOv3.</a:t>
            </a:r>
            <a:r>
              <a:rPr lang="uk-UA" dirty="0"/>
              <a:t> </a:t>
            </a:r>
            <a:endParaRPr lang="en-US" dirty="0" smtClean="0"/>
          </a:p>
        </p:txBody>
      </p:sp>
      <p:pic>
        <p:nvPicPr>
          <p:cNvPr id="2050" name="Picture 2" descr="https://github.com/OlafenwaMoses/ImageAI/raw/master/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210" y="2831524"/>
            <a:ext cx="2128790" cy="212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7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478A5C2-6DCB-4555-BC32-C17F3FEC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5725"/>
          </a:xfrm>
        </p:spPr>
        <p:txBody>
          <a:bodyPr/>
          <a:lstStyle/>
          <a:p>
            <a:r>
              <a:rPr lang="ru-RU" b="1" dirty="0" err="1"/>
              <a:t>Типи</a:t>
            </a:r>
            <a:r>
              <a:rPr lang="ru-RU" b="1" dirty="0"/>
              <a:t> вводу та </a:t>
            </a:r>
            <a:r>
              <a:rPr lang="ru-RU" b="1" dirty="0" err="1"/>
              <a:t>виводу</a:t>
            </a:r>
            <a:r>
              <a:rPr lang="ru-RU" b="1" dirty="0"/>
              <a:t> </a:t>
            </a:r>
            <a:r>
              <a:rPr lang="ru-RU" b="1" dirty="0" err="1"/>
              <a:t>зображень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9172C7D-04C6-4A61-856B-4528D8843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28944"/>
            <a:ext cx="9601200" cy="432905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ImageAI</a:t>
            </a:r>
            <a:r>
              <a:rPr lang="en-US" dirty="0"/>
              <a:t> </a:t>
            </a:r>
            <a:r>
              <a:rPr lang="uk-UA" dirty="0"/>
              <a:t>підтримує 3 типи вхідних даних, які є </a:t>
            </a:r>
            <a:r>
              <a:rPr lang="uk-UA" b="1" dirty="0"/>
              <a:t>шляхом до файлу зображення</a:t>
            </a:r>
            <a:r>
              <a:rPr lang="uk-UA" dirty="0"/>
              <a:t>(за замовчуванням), </a:t>
            </a:r>
            <a:r>
              <a:rPr lang="en-US" b="1" dirty="0" err="1"/>
              <a:t>numpy</a:t>
            </a:r>
            <a:r>
              <a:rPr lang="en-US" b="1" dirty="0"/>
              <a:t> </a:t>
            </a:r>
            <a:r>
              <a:rPr lang="uk-UA" b="1" dirty="0"/>
              <a:t>масив потоку</a:t>
            </a:r>
            <a:r>
              <a:rPr lang="uk-UA" dirty="0"/>
              <a:t> файлів зображень і </a:t>
            </a:r>
            <a:r>
              <a:rPr lang="uk-UA" b="1" dirty="0"/>
              <a:t>зображень,</a:t>
            </a:r>
            <a:r>
              <a:rPr lang="uk-UA" dirty="0"/>
              <a:t> а також 2 типи виводу, які </a:t>
            </a:r>
            <a:r>
              <a:rPr lang="uk-UA" b="1" dirty="0"/>
              <a:t>є файлом зображення</a:t>
            </a:r>
            <a:r>
              <a:rPr lang="uk-UA" dirty="0"/>
              <a:t>(за замовчуванням) і </a:t>
            </a:r>
            <a:r>
              <a:rPr lang="en-US" dirty="0" err="1"/>
              <a:t>numpy</a:t>
            </a:r>
            <a:r>
              <a:rPr lang="en-US" dirty="0"/>
              <a:t> **array **. </a:t>
            </a:r>
            <a:r>
              <a:rPr lang="uk-UA" dirty="0"/>
              <a:t>Це означає, що </a:t>
            </a:r>
            <a:r>
              <a:rPr lang="uk-UA" dirty="0" smtClean="0"/>
              <a:t>тепер можна </a:t>
            </a:r>
            <a:r>
              <a:rPr lang="uk-UA" dirty="0"/>
              <a:t>виконувати виявлення об'єктів у виробничих програмах, таких як веб-сервер і система, яка повертає файл у будь-якому з перерахованих вище форматів.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51695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258BC90-BC9A-4EFE-ADB1-621BF6D4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54" y="821268"/>
            <a:ext cx="8761413" cy="100753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Приклади розпізнавання об</a:t>
            </a:r>
            <a:r>
              <a:rPr lang="en-US" dirty="0" smtClean="0"/>
              <a:t>’</a:t>
            </a:r>
            <a:r>
              <a:rPr lang="uk-UA" dirty="0" err="1" smtClean="0"/>
              <a:t>єктів</a:t>
            </a:r>
            <a:r>
              <a:rPr lang="uk-UA" dirty="0" smtClean="0"/>
              <a:t> на </a:t>
            </a:r>
            <a:r>
              <a:rPr lang="uk-UA" dirty="0" err="1" smtClean="0"/>
              <a:t>аерофотоснімках</a:t>
            </a:r>
            <a:r>
              <a:rPr lang="uk-UA" dirty="0" smtClean="0"/>
              <a:t> архітектури </a:t>
            </a:r>
            <a:r>
              <a:rPr lang="en-US" dirty="0" smtClean="0"/>
              <a:t>Retina NET</a:t>
            </a:r>
            <a:endParaRPr lang="aa-ET" dirty="0"/>
          </a:p>
        </p:txBody>
      </p:sp>
      <p:pic>
        <p:nvPicPr>
          <p:cNvPr id="3078" name="Picture 6" descr="https://www.machinelearningmastery.ru/img/0-447433-67286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42" y="3751791"/>
            <a:ext cx="5288492" cy="264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www.machinelearningmastery.ru/img/0-131242-167067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67" y="3758670"/>
            <a:ext cx="5274733" cy="263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93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Открытки картинки гиф смайлики: Спасибо за внимание.Улыбчивй смайлик.  Анимации для презентаций. Спасибо за внимание скачать">
            <a:extLst>
              <a:ext uri="{FF2B5EF4-FFF2-40B4-BE49-F238E27FC236}">
                <a16:creationId xmlns="" xmlns:a16="http://schemas.microsoft.com/office/drawing/2014/main" id="{AD1E1E10-BEDB-457C-9F85-D32A43AB7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8" y="1049867"/>
            <a:ext cx="9990303" cy="563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95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959</TotalTime>
  <Words>365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inherit</vt:lpstr>
      <vt:lpstr>Wingdings 3</vt:lpstr>
      <vt:lpstr>Ион (конференц-зал)</vt:lpstr>
      <vt:lpstr> Objects recognition</vt:lpstr>
      <vt:lpstr>Необхідні бібліотеки та технології</vt:lpstr>
      <vt:lpstr>Алгоритми Yolo і SSD та їх особливості</vt:lpstr>
      <vt:lpstr>Алгоритм Retina NET</vt:lpstr>
      <vt:lpstr>Виявлення, видобування та точне налаштування об'єктів</vt:lpstr>
      <vt:lpstr>Image AI</vt:lpstr>
      <vt:lpstr>Типи вводу та виводу зображень</vt:lpstr>
      <vt:lpstr>Приклади розпізнавання об’єктів на аерофотоснімках архітектури Retina NET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</dc:title>
  <dc:creator>Константин Зинчук</dc:creator>
  <cp:lastModifiedBy>Sergio</cp:lastModifiedBy>
  <cp:revision>32</cp:revision>
  <dcterms:created xsi:type="dcterms:W3CDTF">2020-12-09T23:43:52Z</dcterms:created>
  <dcterms:modified xsi:type="dcterms:W3CDTF">2020-12-17T09:44:18Z</dcterms:modified>
</cp:coreProperties>
</file>