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Loveys" initials="SL" lastIdx="0" clrIdx="0">
    <p:extLst>
      <p:ext uri="{19B8F6BF-5375-455C-9EA6-DF929625EA0E}">
        <p15:presenceInfo xmlns:p15="http://schemas.microsoft.com/office/powerpoint/2012/main" userId="Samuel Lovey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-11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82D72-7C97-4A69-998E-69AEE7C61E17}" type="datetimeFigureOut">
              <a:rPr lang="en-CA" smtClean="0"/>
              <a:t>2018-11-07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D0019-908C-40D6-9AA0-CB7E0D736F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10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D0019-908C-40D6-9AA0-CB7E0D736F7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01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D0019-908C-40D6-9AA0-CB7E0D736F7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37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8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05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42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6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4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9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7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9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6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23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875" y="1249680"/>
            <a:ext cx="6868125" cy="26754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Quantum in Bits: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60685"/>
            <a:ext cx="7355000" cy="170511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 Introduction to Quantum Computation</a:t>
            </a:r>
          </a:p>
          <a:p>
            <a:r>
              <a:rPr lang="en-US" sz="2400" cap="none" dirty="0">
                <a:solidFill>
                  <a:srgbClr val="FFFFFF"/>
                </a:solidFill>
              </a:rPr>
              <a:t>By Samuel Crawford Loveys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D11EA-35D4-4891-AFB8-8BE9A13D5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20" y="679199"/>
            <a:ext cx="4523423" cy="549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30FC-0455-42C5-8C34-5B01AEF7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808056"/>
            <a:ext cx="10401299" cy="1077229"/>
          </a:xfrm>
        </p:spPr>
        <p:txBody>
          <a:bodyPr/>
          <a:lstStyle/>
          <a:p>
            <a:pPr algn="ctr"/>
            <a:r>
              <a:rPr lang="en-CA" dirty="0"/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2650-D76E-4370-9091-BD19A454D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2024" y="1400175"/>
                <a:ext cx="10401299" cy="5295900"/>
              </a:xfrm>
            </p:spPr>
            <p:txBody>
              <a:bodyPr>
                <a:normAutofit/>
              </a:bodyPr>
              <a:lstStyle/>
              <a:p>
                <a:r>
                  <a:rPr lang="en-CA" sz="2000" dirty="0"/>
                  <a:t>Unlike in classical computing, measurement is an operation which changes a state.</a:t>
                </a:r>
              </a:p>
              <a:p>
                <a:pPr lvl="1"/>
                <a:r>
                  <a:rPr lang="en-CA" sz="1800" dirty="0"/>
                  <a:t>Recall that a superposition is a state in the present that is determined in the future. When we attempt to observe which position that state is in (i.e. 1 or 0), then the state collapses into only be in one of its positions.</a:t>
                </a:r>
              </a:p>
              <a:p>
                <a:r>
                  <a:rPr lang="en-CA" sz="2000" dirty="0"/>
                  <a:t>Consider the Bell State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|00&gt; + |11&gt;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CA" sz="2000" dirty="0"/>
              </a:p>
              <a:p>
                <a:pPr lvl="1"/>
                <a:r>
                  <a:rPr lang="en-CA" sz="1800" dirty="0"/>
                  <a:t>If we observe this Bell State we will find the result 00 with a 50% probability or we will find 11 with a 50% probability.</a:t>
                </a:r>
              </a:p>
              <a:p>
                <a:pPr lvl="1"/>
                <a:r>
                  <a:rPr lang="en-CA" sz="1800" dirty="0"/>
                  <a:t>If we repeat this measurement on the same qubits, then we will find the same state as the first measurement.</a:t>
                </a:r>
              </a:p>
              <a:p>
                <a:pPr lvl="1"/>
                <a:r>
                  <a:rPr lang="en-CA" sz="1800" dirty="0"/>
                  <a:t>We no longer have the Bell State, instead we have the state |00&gt; OR the state |11&gt;.</a:t>
                </a:r>
              </a:p>
              <a:p>
                <a:pPr lvl="1"/>
                <a:r>
                  <a:rPr lang="en-CA" sz="1800" dirty="0"/>
                  <a:t>What happens if we only measure one qubit?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2650-D76E-4370-9091-BD19A454D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024" y="1400175"/>
                <a:ext cx="10401299" cy="5295900"/>
              </a:xfrm>
              <a:blipFill>
                <a:blip r:embed="rId2"/>
                <a:stretch>
                  <a:fillRect l="-528" r="-8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6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5F75E-6E68-458A-96E8-A179FB81D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96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30FC-0455-42C5-8C34-5B01AEF7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77523" cy="1456267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Is Entanglement a Form of Communication?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AC293D-3620-41AA-AB3C-E66C8DE7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6" y="1885285"/>
            <a:ext cx="10401298" cy="4810790"/>
          </a:xfrm>
        </p:spPr>
        <p:txBody>
          <a:bodyPr>
            <a:normAutofit/>
          </a:bodyPr>
          <a:lstStyle/>
          <a:p>
            <a:r>
              <a:rPr lang="en-CA" sz="2000" dirty="0"/>
              <a:t>Yes! But it’s a bit weird.</a:t>
            </a:r>
          </a:p>
          <a:p>
            <a:r>
              <a:rPr lang="en-CA" sz="2000" b="1" dirty="0"/>
              <a:t>Disclaimer: </a:t>
            </a:r>
            <a:r>
              <a:rPr lang="en-CA" sz="2000" dirty="0"/>
              <a:t>Nothing I say in this talk should be considered IT security advice.</a:t>
            </a:r>
          </a:p>
          <a:p>
            <a:r>
              <a:rPr lang="en-CA" sz="2000" dirty="0"/>
              <a:t>Some quantum key distribution (QKD) algorithms use this entanglement “communication” to generate a random key between parties in a way that is provably secure. Such as the BB84 and E91 protocols.</a:t>
            </a:r>
          </a:p>
          <a:p>
            <a:r>
              <a:rPr lang="en-CA" sz="2000" dirty="0"/>
              <a:t>We will not be getting into QKD algorithms today.</a:t>
            </a:r>
          </a:p>
          <a:p>
            <a:r>
              <a:rPr lang="en-CA" sz="2000" dirty="0"/>
              <a:t>Please do </a:t>
            </a:r>
            <a:r>
              <a:rPr lang="en-CA" sz="2000" u="sng" dirty="0"/>
              <a:t>NOT</a:t>
            </a:r>
            <a:r>
              <a:rPr lang="en-CA" sz="2000" dirty="0"/>
              <a:t> directly use these algorithms we’re going over for QKD. They are not secure.</a:t>
            </a:r>
          </a:p>
          <a:p>
            <a:r>
              <a:rPr lang="en-CA" sz="2000" dirty="0"/>
              <a:t>Case examples:</a:t>
            </a:r>
          </a:p>
          <a:p>
            <a:pPr lvl="1"/>
            <a:r>
              <a:rPr lang="en-CA" sz="1800" dirty="0" err="1"/>
              <a:t>Superdense</a:t>
            </a:r>
            <a:r>
              <a:rPr lang="en-CA" sz="1800" dirty="0"/>
              <a:t> Coding algorithm</a:t>
            </a:r>
          </a:p>
          <a:p>
            <a:pPr lvl="1"/>
            <a:r>
              <a:rPr lang="en-CA" sz="1800" dirty="0"/>
              <a:t>Quantum Teleportation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46389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30FC-0455-42C5-8C34-5B01AEF7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77522" cy="1456267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Fields of Study in Quantum Computation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8C5F443-45FA-4009-BDE4-9B832F4C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074" y="1400175"/>
            <a:ext cx="9620249" cy="5295900"/>
          </a:xfrm>
        </p:spPr>
        <p:txBody>
          <a:bodyPr>
            <a:normAutofit/>
          </a:bodyPr>
          <a:lstStyle/>
          <a:p>
            <a:r>
              <a:rPr lang="en-CA" sz="2400" dirty="0"/>
              <a:t>Cryptography</a:t>
            </a:r>
          </a:p>
          <a:p>
            <a:r>
              <a:rPr lang="en-CA" sz="2400" dirty="0"/>
              <a:t>Quantum Search</a:t>
            </a:r>
          </a:p>
          <a:p>
            <a:r>
              <a:rPr lang="en-CA" sz="2400" dirty="0"/>
              <a:t>Error-Correction</a:t>
            </a:r>
          </a:p>
          <a:p>
            <a:pPr lvl="1"/>
            <a:r>
              <a:rPr lang="en-CA" sz="2000" dirty="0"/>
              <a:t>One of the primary problems currently being faced in QC.</a:t>
            </a:r>
          </a:p>
          <a:p>
            <a:r>
              <a:rPr lang="en-CA" sz="2400" dirty="0"/>
              <a:t>Quantum Simulation</a:t>
            </a:r>
          </a:p>
          <a:p>
            <a:pPr lvl="1"/>
            <a:r>
              <a:rPr lang="en-CA" sz="2000" dirty="0"/>
              <a:t>Of chemistry and nanotechnology </a:t>
            </a:r>
            <a:r>
              <a:rPr lang="en-CA" sz="2000" dirty="0" err="1"/>
              <a:t>ect</a:t>
            </a:r>
            <a:r>
              <a:rPr lang="en-CA" sz="2000" dirty="0"/>
              <a:t>.</a:t>
            </a:r>
          </a:p>
          <a:p>
            <a:r>
              <a:rPr lang="en-CA" sz="2400" dirty="0"/>
              <a:t>Machine Learning</a:t>
            </a:r>
          </a:p>
          <a:p>
            <a:r>
              <a:rPr lang="en-CA" sz="2400" dirty="0"/>
              <a:t>Quantum Circuits</a:t>
            </a:r>
          </a:p>
          <a:p>
            <a:r>
              <a:rPr lang="en-CA" sz="2400" dirty="0"/>
              <a:t>And many more…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8693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30FC-0455-42C5-8C34-5B01AEF7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66" y="808056"/>
            <a:ext cx="10579068" cy="1077229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How Does This Relate to Computational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2650-D76E-4370-9091-BD19A454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402" y="1885285"/>
            <a:ext cx="10380132" cy="48965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2000" dirty="0"/>
              <a:t>For an n qubit computer, there is at most a superposition between 2</a:t>
            </a:r>
            <a:r>
              <a:rPr lang="en-CA" sz="2000" baseline="30000" dirty="0"/>
              <a:t>n</a:t>
            </a:r>
            <a:r>
              <a:rPr lang="en-CA" sz="2000" dirty="0"/>
              <a:t> distinct states which can be operated upon within a single execution.</a:t>
            </a:r>
          </a:p>
          <a:p>
            <a:pPr lvl="1">
              <a:lnSpc>
                <a:spcPct val="110000"/>
              </a:lnSpc>
            </a:pPr>
            <a:r>
              <a:rPr lang="en-CA" sz="1800" dirty="0"/>
              <a:t>For comparison the number of atoms in the observable universe is approximately 2</a:t>
            </a:r>
            <a:r>
              <a:rPr lang="en-CA" sz="1800" baseline="30000" dirty="0"/>
              <a:t>286</a:t>
            </a:r>
            <a:r>
              <a:rPr lang="en-CA" sz="18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CA" sz="1800" dirty="0"/>
              <a:t>It is easy to simulate very small quantum computers, however for computers greater then 20 or 60 qubits this simulation quickly becomes a very hard problem.</a:t>
            </a:r>
          </a:p>
          <a:p>
            <a:pPr lvl="1">
              <a:lnSpc>
                <a:spcPct val="110000"/>
              </a:lnSpc>
            </a:pPr>
            <a:r>
              <a:rPr lang="en-CA" sz="1800" dirty="0"/>
              <a:t>This scaling is a good </a:t>
            </a:r>
            <a:r>
              <a:rPr lang="en-CA" sz="1800" u="sng" dirty="0"/>
              <a:t>approximation</a:t>
            </a:r>
            <a:r>
              <a:rPr lang="en-CA" sz="1800" dirty="0"/>
              <a:t> of the efficiency gain that quantum algorithms can </a:t>
            </a:r>
            <a:r>
              <a:rPr lang="en-CA" sz="1800" u="sng" dirty="0"/>
              <a:t>approach</a:t>
            </a:r>
            <a:r>
              <a:rPr lang="en-CA" sz="1800" dirty="0"/>
              <a:t> over classical algorithms.</a:t>
            </a:r>
          </a:p>
          <a:p>
            <a:pPr>
              <a:lnSpc>
                <a:spcPct val="110000"/>
              </a:lnSpc>
            </a:pPr>
            <a:r>
              <a:rPr lang="en-CA" sz="2000" dirty="0"/>
              <a:t>There are many practical algorithms which take advantage of this efficiency.</a:t>
            </a:r>
          </a:p>
          <a:p>
            <a:pPr lvl="1">
              <a:lnSpc>
                <a:spcPct val="110000"/>
              </a:lnSpc>
            </a:pPr>
            <a:r>
              <a:rPr lang="en-CA" sz="1800" dirty="0"/>
              <a:t>Graph colouring, Shor's algorithm, neural network optimization and many more.</a:t>
            </a:r>
          </a:p>
          <a:p>
            <a:pPr lvl="1">
              <a:lnSpc>
                <a:spcPct val="110000"/>
              </a:lnSpc>
            </a:pPr>
            <a:r>
              <a:rPr lang="en-CA" sz="1800" dirty="0"/>
              <a:t>There are still many simple problems yet to be solved!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16854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30FC-0455-42C5-8C34-5B01AEF7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66" y="808056"/>
            <a:ext cx="10579068" cy="1077229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Why can we only run some of these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2650-D76E-4370-9091-BD19A454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402" y="1885285"/>
            <a:ext cx="10380132" cy="30874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2000" dirty="0"/>
              <a:t>Our quantum computers don’t have enough memory (qubits) to represent the problem.</a:t>
            </a:r>
          </a:p>
          <a:p>
            <a:pPr lvl="1">
              <a:lnSpc>
                <a:spcPct val="110000"/>
              </a:lnSpc>
            </a:pPr>
            <a:r>
              <a:rPr lang="en-CA" sz="1800" dirty="0"/>
              <a:t>Can we simplify our algorithm?</a:t>
            </a:r>
          </a:p>
          <a:p>
            <a:pPr lvl="1">
              <a:lnSpc>
                <a:spcPct val="110000"/>
              </a:lnSpc>
            </a:pPr>
            <a:r>
              <a:rPr lang="en-CA" sz="1800" dirty="0"/>
              <a:t>What trade offs between efficiency and required qubits are there?</a:t>
            </a:r>
          </a:p>
          <a:p>
            <a:pPr>
              <a:lnSpc>
                <a:spcPct val="110000"/>
              </a:lnSpc>
            </a:pPr>
            <a:r>
              <a:rPr lang="en-CA" sz="2000" dirty="0"/>
              <a:t>The algorithm is programmed for a perfectly noise free system.</a:t>
            </a:r>
          </a:p>
          <a:p>
            <a:pPr lvl="1">
              <a:lnSpc>
                <a:spcPct val="110000"/>
              </a:lnSpc>
            </a:pPr>
            <a:r>
              <a:rPr lang="en-CA" sz="1800" dirty="0"/>
              <a:t>Our real quantum computers have lots of noise.</a:t>
            </a:r>
          </a:p>
          <a:p>
            <a:pPr lvl="1">
              <a:lnSpc>
                <a:spcPct val="110000"/>
              </a:lnSpc>
            </a:pPr>
            <a:r>
              <a:rPr lang="en-CA" sz="1800" dirty="0"/>
              <a:t>Can we redesign these algorithms to induce less noise?</a:t>
            </a:r>
          </a:p>
          <a:p>
            <a:pPr lvl="1">
              <a:lnSpc>
                <a:spcPct val="110000"/>
              </a:lnSpc>
            </a:pPr>
            <a:r>
              <a:rPr lang="en-CA" sz="1800" dirty="0"/>
              <a:t>Can we implement error correction?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9D10F-C6A4-43C3-9455-D678EC913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015" y="4358641"/>
            <a:ext cx="5754985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C7D1-FB73-4091-B51E-E368E945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6" y="808056"/>
            <a:ext cx="10401300" cy="10772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Quantum Mechanics: Real Black Magic Calculus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6985-38FC-47C6-AC64-BA1EAF70D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374" y="1346670"/>
            <a:ext cx="2493726" cy="62440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- Albert Einstein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7C05AF-4208-42DD-B073-02E251578CB7}"/>
              </a:ext>
            </a:extLst>
          </p:cNvPr>
          <p:cNvSpPr txBox="1">
            <a:spLocks/>
          </p:cNvSpPr>
          <p:nvPr/>
        </p:nvSpPr>
        <p:spPr>
          <a:xfrm>
            <a:off x="1400174" y="1788161"/>
            <a:ext cx="9963152" cy="490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000" dirty="0"/>
              <a:t>Agenda:</a:t>
            </a:r>
          </a:p>
          <a:p>
            <a:r>
              <a:rPr lang="en-CA" sz="2200" dirty="0"/>
              <a:t>Introduce central concepts relating to Computer Science.</a:t>
            </a:r>
          </a:p>
          <a:p>
            <a:r>
              <a:rPr lang="en-CA" sz="2200" dirty="0"/>
              <a:t>How does Quantum Mechanics change how we think of communication?</a:t>
            </a:r>
          </a:p>
          <a:p>
            <a:pPr lvl="1"/>
            <a:r>
              <a:rPr lang="en-CA" sz="1900" dirty="0"/>
              <a:t>Code along of the </a:t>
            </a:r>
            <a:r>
              <a:rPr lang="en-CA" sz="1900" dirty="0" err="1"/>
              <a:t>Superdense</a:t>
            </a:r>
            <a:r>
              <a:rPr lang="en-CA" sz="1900" dirty="0"/>
              <a:t> Coding algorithm.</a:t>
            </a:r>
          </a:p>
          <a:p>
            <a:pPr lvl="1"/>
            <a:r>
              <a:rPr lang="en-CA" sz="1900" dirty="0"/>
              <a:t>Quick talk through of Quantum Teleportation algorithm.</a:t>
            </a:r>
          </a:p>
          <a:p>
            <a:pPr lvl="1"/>
            <a:r>
              <a:rPr lang="en-CA" sz="1900" dirty="0"/>
              <a:t>Applications in cryptography?</a:t>
            </a:r>
          </a:p>
          <a:p>
            <a:r>
              <a:rPr lang="en-CA" sz="2200" dirty="0"/>
              <a:t>What can I study in the field of Quantum Computation / Information?</a:t>
            </a:r>
          </a:p>
          <a:p>
            <a:r>
              <a:rPr lang="en-CA" sz="2200" dirty="0"/>
              <a:t>How does Quantum Mechanics change how we think of computational complexity?</a:t>
            </a:r>
            <a:endParaRPr lang="en-CA" sz="1900" dirty="0"/>
          </a:p>
          <a:p>
            <a:pPr lvl="1"/>
            <a:r>
              <a:rPr lang="en-CA" sz="1900" dirty="0"/>
              <a:t>Graph colouring, prime factorization, physics simulations, oh my!</a:t>
            </a:r>
          </a:p>
        </p:txBody>
      </p:sp>
    </p:spTree>
    <p:extLst>
      <p:ext uri="{BB962C8B-B14F-4D97-AF65-F5344CB8AC3E}">
        <p14:creationId xmlns:p14="http://schemas.microsoft.com/office/powerpoint/2010/main" val="164128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D773-8FF6-47F1-B1E1-35F3E0AD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6" y="808056"/>
            <a:ext cx="10429874" cy="1077229"/>
          </a:xfrm>
        </p:spPr>
        <p:txBody>
          <a:bodyPr/>
          <a:lstStyle/>
          <a:p>
            <a:pPr algn="ctr"/>
            <a:r>
              <a:rPr lang="en-CA" dirty="0"/>
              <a:t>Three Central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F649-48BA-4B47-B6F1-BBDE5F26C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052116"/>
            <a:ext cx="9505950" cy="4672534"/>
          </a:xfrm>
        </p:spPr>
        <p:txBody>
          <a:bodyPr/>
          <a:lstStyle/>
          <a:p>
            <a:r>
              <a:rPr lang="en-CA" sz="2400" dirty="0"/>
              <a:t>Superposition</a:t>
            </a:r>
          </a:p>
          <a:p>
            <a:pPr lvl="1"/>
            <a:r>
              <a:rPr lang="en-CA" sz="1800" dirty="0"/>
              <a:t>*When a state in the present is determined in the future.</a:t>
            </a:r>
          </a:p>
          <a:p>
            <a:r>
              <a:rPr lang="en-CA" sz="2400" dirty="0"/>
              <a:t>Entanglement</a:t>
            </a:r>
          </a:p>
          <a:p>
            <a:pPr lvl="1"/>
            <a:r>
              <a:rPr lang="en-CA" sz="1800" dirty="0"/>
              <a:t>*When a state is changed by a second state that is in a superposition.</a:t>
            </a:r>
          </a:p>
          <a:p>
            <a:r>
              <a:rPr lang="en-CA" sz="2400" dirty="0"/>
              <a:t>Measurement</a:t>
            </a:r>
          </a:p>
          <a:p>
            <a:pPr lvl="1"/>
            <a:r>
              <a:rPr lang="en-CA" sz="1800" dirty="0"/>
              <a:t>When we observe a state, collapsing any superposition describing that state.</a:t>
            </a:r>
          </a:p>
          <a:p>
            <a:pPr marL="0" indent="0">
              <a:buNone/>
            </a:pPr>
            <a:r>
              <a:rPr lang="en-CA" dirty="0"/>
              <a:t>*There are other ways of describing these concepts.</a:t>
            </a:r>
          </a:p>
        </p:txBody>
      </p:sp>
    </p:spTree>
    <p:extLst>
      <p:ext uri="{BB962C8B-B14F-4D97-AF65-F5344CB8AC3E}">
        <p14:creationId xmlns:p14="http://schemas.microsoft.com/office/powerpoint/2010/main" val="21502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98F6A-802D-4A35-AA52-78A9858B0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25416"/>
            <a:ext cx="10905066" cy="52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0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A950-ADAA-4817-8800-7A896594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68960"/>
            <a:ext cx="10401300" cy="1316325"/>
          </a:xfrm>
        </p:spPr>
        <p:txBody>
          <a:bodyPr/>
          <a:lstStyle/>
          <a:p>
            <a:pPr algn="ctr"/>
            <a:r>
              <a:rPr lang="en-CA" dirty="0"/>
              <a:t>Superposition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6639F-8064-4926-9E96-431A2B565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3436" y="2052116"/>
                <a:ext cx="9149414" cy="4443934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CA" sz="2800" dirty="0"/>
                  <a:t>Bloch Sphere notation:</a:t>
                </a:r>
              </a:p>
              <a:p>
                <a:pPr marL="457200" lvl="1" indent="0">
                  <a:buNone/>
                </a:pPr>
                <a:endParaRPr lang="en-CA" dirty="0"/>
              </a:p>
              <a:p>
                <a:pPr marL="457200" lvl="1" indent="0">
                  <a:buNone/>
                </a:pPr>
                <a:endParaRPr lang="en-CA" dirty="0"/>
              </a:p>
              <a:p>
                <a:pPr marL="457200" lvl="1" indent="0">
                  <a:buNone/>
                </a:pPr>
                <a:endParaRPr lang="en-CA" dirty="0"/>
              </a:p>
              <a:p>
                <a:pPr marL="457200" lvl="1" indent="0">
                  <a:buNone/>
                </a:pPr>
                <a:r>
                  <a:rPr lang="en-CA" sz="2800" dirty="0"/>
                  <a:t>Bra–</a:t>
                </a:r>
                <a:r>
                  <a:rPr lang="en-CA" sz="2800" dirty="0" err="1"/>
                  <a:t>ket</a:t>
                </a:r>
                <a:r>
                  <a:rPr lang="en-CA" sz="2800" dirty="0"/>
                  <a:t> notation:	qubit =</a:t>
                </a:r>
                <a:r>
                  <a:rPr lang="el-GR" sz="2800" i="1" dirty="0"/>
                  <a:t> α</a:t>
                </a:r>
                <a:r>
                  <a:rPr lang="en-CA" sz="2800" dirty="0"/>
                  <a:t>|0&gt; + </a:t>
                </a:r>
                <a:r>
                  <a:rPr lang="el-GR" sz="2800" dirty="0"/>
                  <a:t>β</a:t>
                </a:r>
                <a:r>
                  <a:rPr lang="en-CA" sz="2800" dirty="0"/>
                  <a:t>|1&gt;</a:t>
                </a:r>
              </a:p>
              <a:p>
                <a:pPr lvl="2"/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l-GR" sz="2000" dirty="0" smtClean="0"/>
                          <m:t>α</m:t>
                        </m:r>
                        <m:r>
                          <m:rPr>
                            <m:nor/>
                          </m:rPr>
                          <a:rPr lang="en-CA" sz="2000" dirty="0"/>
                          <m:t>|</m:t>
                        </m:r>
                      </m:e>
                      <m:sup>
                        <m:r>
                          <m:rPr>
                            <m:nor/>
                          </m:rPr>
                          <a:rPr lang="en-CA" sz="2000" dirty="0"/>
                          <m:t>2</m:t>
                        </m:r>
                      </m:sup>
                    </m:sSup>
                  </m:oMath>
                </a14:m>
                <a:r>
                  <a:rPr lang="en-CA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CA" sz="2000" dirty="0"/>
                          <m:t>|</m:t>
                        </m:r>
                        <m:r>
                          <m:rPr>
                            <m:nor/>
                          </m:rPr>
                          <a:rPr lang="el-GR" sz="2000" dirty="0"/>
                          <m:t>β</m:t>
                        </m:r>
                        <m:r>
                          <m:rPr>
                            <m:nor/>
                          </m:rPr>
                          <a:rPr lang="en-CA" sz="2000" dirty="0"/>
                          <m:t>|</m:t>
                        </m:r>
                      </m:e>
                      <m:sup>
                        <m:r>
                          <m:rPr>
                            <m:nor/>
                          </m:rPr>
                          <a:rPr lang="en-CA" sz="2000" dirty="0"/>
                          <m:t>2</m:t>
                        </m:r>
                      </m:sup>
                    </m:sSup>
                  </m:oMath>
                </a14:m>
                <a:r>
                  <a:rPr lang="en-CA" sz="2000" dirty="0"/>
                  <a:t> = 1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/>
                      <m:t>α</m:t>
                    </m:r>
                  </m:oMath>
                </a14:m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/>
                      <m:t>β</m:t>
                    </m:r>
                  </m:oMath>
                </a14:m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complex numbers</a:t>
                </a:r>
              </a:p>
              <a:p>
                <a:pPr lvl="2"/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Matrix representation: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2000" dirty="0"/>
                                <m:t>α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2000" dirty="0"/>
                                <m:t>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6639F-8064-4926-9E96-431A2B565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3436" y="2052116"/>
                <a:ext cx="9149414" cy="444393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ACC8CD1-DF6A-4837-895A-E2F1A84CEE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383" y="1603210"/>
            <a:ext cx="1997187" cy="226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0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30FC-0455-42C5-8C34-5B01AEF7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808056"/>
            <a:ext cx="10401299" cy="1077229"/>
          </a:xfrm>
        </p:spPr>
        <p:txBody>
          <a:bodyPr/>
          <a:lstStyle/>
          <a:p>
            <a:pPr algn="ctr"/>
            <a:r>
              <a:rPr lang="en-CA" dirty="0"/>
              <a:t>Single Qubit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2650-D76E-4370-9091-BD19A454D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074" y="1400175"/>
                <a:ext cx="9620249" cy="5295900"/>
              </a:xfrm>
            </p:spPr>
            <p:txBody>
              <a:bodyPr>
                <a:normAutofit/>
              </a:bodyPr>
              <a:lstStyle/>
              <a:p>
                <a:r>
                  <a:rPr lang="en-CA" sz="2000" dirty="0"/>
                  <a:t>Pauli-X Gate</a:t>
                </a:r>
              </a:p>
              <a:p>
                <a:pPr lvl="1"/>
                <a:r>
                  <a:rPr lang="en-CA" sz="1800" dirty="0"/>
                  <a:t>X = </a:t>
                </a:r>
                <a14:m>
                  <m:oMath xmlns:m="http://schemas.openxmlformats.org/officeDocument/2006/math">
                    <m:r>
                      <a:rPr lang="en-CA" sz="18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1800" dirty="0"/>
              </a:p>
              <a:p>
                <a:pPr lvl="1"/>
                <a:r>
                  <a:rPr lang="en-CA" sz="1800" dirty="0"/>
                  <a:t>X</a:t>
                </a:r>
                <a:r>
                  <a:rPr lang="en-CA" sz="18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1800" dirty="0"/>
                                <m:t>α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1800" dirty="0"/>
                                <m:t>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CA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1800" dirty="0"/>
                                <m:t>β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1800" dirty="0"/>
                                <m:t>α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1800" dirty="0"/>
              </a:p>
              <a:p>
                <a:pPr lvl="1"/>
                <a:r>
                  <a:rPr lang="en-CA" sz="1800" dirty="0"/>
                  <a:t>Classical equivalent is the not gate.</a:t>
                </a:r>
              </a:p>
              <a:p>
                <a:pPr lvl="1"/>
                <a:r>
                  <a:rPr lang="en-CA" sz="1800" dirty="0"/>
                  <a:t>Performs a rotation of pi around the x (normal) axis of the Bloch Sphere.</a:t>
                </a:r>
              </a:p>
              <a:p>
                <a:pPr marL="349250" indent="-342900"/>
                <a:r>
                  <a:rPr lang="en-CA" sz="2000" dirty="0"/>
                  <a:t>Consider qubit q with state |0&gt;</a:t>
                </a:r>
              </a:p>
              <a:p>
                <a:pPr marL="800100" lvl="1" indent="-342900"/>
                <a:r>
                  <a:rPr lang="en-CA" sz="1800" dirty="0"/>
                  <a:t>X(q) results in q having the state |1&gt;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2650-D76E-4370-9091-BD19A454D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074" y="1400175"/>
                <a:ext cx="9620249" cy="5295900"/>
              </a:xfrm>
              <a:blipFill>
                <a:blip r:embed="rId2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59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30FC-0455-42C5-8C34-5B01AEF7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808056"/>
            <a:ext cx="10401299" cy="1077229"/>
          </a:xfrm>
        </p:spPr>
        <p:txBody>
          <a:bodyPr/>
          <a:lstStyle/>
          <a:p>
            <a:pPr algn="ctr"/>
            <a:r>
              <a:rPr lang="en-CA" dirty="0"/>
              <a:t>Single Qubit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2650-D76E-4370-9091-BD19A454D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074" y="1400175"/>
                <a:ext cx="9620249" cy="5295900"/>
              </a:xfrm>
            </p:spPr>
            <p:txBody>
              <a:bodyPr>
                <a:normAutofit/>
              </a:bodyPr>
              <a:lstStyle/>
              <a:p>
                <a:r>
                  <a:rPr lang="en-CA" sz="2000" dirty="0"/>
                  <a:t>Pauli-Y </a:t>
                </a:r>
              </a:p>
              <a:p>
                <a:pPr lvl="1"/>
                <a:r>
                  <a:rPr lang="en-CA" sz="1800" dirty="0"/>
                  <a:t>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CA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1800" dirty="0"/>
              </a:p>
              <a:p>
                <a:pPr lvl="1"/>
                <a:r>
                  <a:rPr lang="en-CA" sz="1800" dirty="0"/>
                  <a:t>Performs a rotation of pi around the y (imaginary) axis of the Bloch Sphere.</a:t>
                </a:r>
              </a:p>
              <a:p>
                <a:r>
                  <a:rPr lang="en-CA" sz="2000" dirty="0"/>
                  <a:t>Pauli-Z</a:t>
                </a:r>
              </a:p>
              <a:p>
                <a:pPr lvl="1"/>
                <a:r>
                  <a:rPr lang="en-CA" sz="1800" dirty="0"/>
                  <a:t>Z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1800" dirty="0"/>
              </a:p>
              <a:p>
                <a:pPr lvl="1"/>
                <a:r>
                  <a:rPr lang="en-CA" sz="1800" dirty="0"/>
                  <a:t>Performs a rotation of pi around the z (phase) axis of the Bloch Sphere.</a:t>
                </a:r>
              </a:p>
              <a:p>
                <a:r>
                  <a:rPr lang="en-CA" sz="2000" dirty="0"/>
                  <a:t>Identity</a:t>
                </a:r>
              </a:p>
              <a:p>
                <a:pPr lvl="1"/>
                <a:r>
                  <a:rPr lang="en-CA" sz="1800" dirty="0"/>
                  <a:t>I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CA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2650-D76E-4370-9091-BD19A454D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074" y="1400175"/>
                <a:ext cx="9620249" cy="5295900"/>
              </a:xfrm>
              <a:blipFill>
                <a:blip r:embed="rId2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80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30FC-0455-42C5-8C34-5B01AEF7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808056"/>
            <a:ext cx="10401299" cy="1077229"/>
          </a:xfrm>
        </p:spPr>
        <p:txBody>
          <a:bodyPr/>
          <a:lstStyle/>
          <a:p>
            <a:pPr algn="ctr"/>
            <a:r>
              <a:rPr lang="en-CA" dirty="0"/>
              <a:t>Single Qubit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2650-D76E-4370-9091-BD19A454D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075" y="1400175"/>
                <a:ext cx="9620250" cy="5295900"/>
              </a:xfrm>
            </p:spPr>
            <p:txBody>
              <a:bodyPr>
                <a:normAutofit/>
              </a:bodyPr>
              <a:lstStyle/>
              <a:p>
                <a:r>
                  <a:rPr lang="en-CA" sz="2000" dirty="0"/>
                  <a:t>Hadamard</a:t>
                </a:r>
              </a:p>
              <a:p>
                <a:pPr lvl="1"/>
                <a:r>
                  <a:rPr lang="en-CA" sz="1800" dirty="0"/>
                  <a:t>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CA" sz="18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CA" sz="1800" dirty="0"/>
              </a:p>
              <a:p>
                <a:pPr lvl="1"/>
                <a:r>
                  <a:rPr lang="en-CA" sz="1800" dirty="0"/>
                  <a:t>Commonly used to create some even superpositions.</a:t>
                </a:r>
              </a:p>
              <a:p>
                <a:r>
                  <a:rPr lang="en-CA" sz="2000" dirty="0"/>
                  <a:t>What are some common solutions with the Hadamard gate?</a:t>
                </a:r>
              </a:p>
              <a:p>
                <a:pPr lvl="1"/>
                <a:r>
                  <a:rPr lang="en-CA" sz="1800" dirty="0"/>
                  <a:t>H |0&gt;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|0&gt; +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1800" dirty="0"/>
                  <a:t>	and	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|0&gt; +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1800" dirty="0"/>
                  <a:t> = |0&gt;</a:t>
                </a:r>
              </a:p>
              <a:p>
                <a:pPr lvl="1"/>
                <a:r>
                  <a:rPr lang="en-CA" sz="1800" dirty="0"/>
                  <a:t>H |1&gt;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|0&gt;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1800" dirty="0"/>
                  <a:t>	and	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|0&gt;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1800" dirty="0"/>
                  <a:t> = |1&gt;</a:t>
                </a:r>
              </a:p>
              <a:p>
                <a:pPr lvl="1"/>
                <a:r>
                  <a:rPr lang="en-CA" sz="1800" dirty="0"/>
                  <a:t>In fact HH is the identity matrix! This is not a coincidence.</a:t>
                </a:r>
              </a:p>
              <a:p>
                <a:r>
                  <a:rPr lang="en-CA" sz="2000" dirty="0"/>
                  <a:t>A gate is a valid quantum gate </a:t>
                </a:r>
                <a:r>
                  <a:rPr lang="en-CA" sz="2000" dirty="0" err="1"/>
                  <a:t>iff</a:t>
                </a:r>
                <a:r>
                  <a:rPr lang="en-CA" sz="2000" dirty="0"/>
                  <a:t> it is unitary.  A gate U is unitary </a:t>
                </a:r>
                <a:r>
                  <a:rPr lang="en-CA" sz="2000" dirty="0" err="1"/>
                  <a:t>iff</a:t>
                </a:r>
                <a:r>
                  <a:rPr lang="en-CA" sz="2000" dirty="0"/>
                  <a:t> UU</a:t>
                </a:r>
                <a:r>
                  <a:rPr lang="en-CA" sz="2000" baseline="30000" dirty="0"/>
                  <a:t>†</a:t>
                </a:r>
                <a:r>
                  <a:rPr lang="en-CA" sz="2000" dirty="0"/>
                  <a:t> = U</a:t>
                </a:r>
                <a:r>
                  <a:rPr lang="en-CA" sz="2000" baseline="30000" dirty="0"/>
                  <a:t>†</a:t>
                </a:r>
                <a:r>
                  <a:rPr lang="en-CA" sz="2000" dirty="0"/>
                  <a:t>U = I</a:t>
                </a:r>
              </a:p>
              <a:p>
                <a:r>
                  <a:rPr lang="en-CA" sz="2000" dirty="0"/>
                  <a:t>There’s an infinite number of valid single qubit quantum gates!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2650-D76E-4370-9091-BD19A454D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075" y="1400175"/>
                <a:ext cx="9620250" cy="5295900"/>
              </a:xfrm>
              <a:blipFill>
                <a:blip r:embed="rId2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53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30FC-0455-42C5-8C34-5B01AEF7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808056"/>
            <a:ext cx="10401299" cy="1077229"/>
          </a:xfrm>
        </p:spPr>
        <p:txBody>
          <a:bodyPr/>
          <a:lstStyle/>
          <a:p>
            <a:pPr algn="ctr"/>
            <a:r>
              <a:rPr lang="en-CA" dirty="0"/>
              <a:t>Entanglement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2650-D76E-4370-9091-BD19A454D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074" y="1400175"/>
                <a:ext cx="9620249" cy="5295900"/>
              </a:xfrm>
            </p:spPr>
            <p:txBody>
              <a:bodyPr>
                <a:normAutofit/>
              </a:bodyPr>
              <a:lstStyle/>
              <a:p>
                <a:r>
                  <a:rPr lang="en-CA" sz="2000" dirty="0"/>
                  <a:t>What would happen if we performed a controlled-not operation with a superposition state as the control bit?</a:t>
                </a:r>
              </a:p>
              <a:p>
                <a:pPr lvl="1"/>
                <a:r>
                  <a:rPr lang="en-CA" sz="1800" dirty="0"/>
                  <a:t>Controlled-Not gate representation CX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CA" sz="1800" dirty="0"/>
              </a:p>
              <a:p>
                <a:r>
                  <a:rPr lang="en-CA" sz="2000" dirty="0"/>
                  <a:t>Consider q</a:t>
                </a:r>
                <a:r>
                  <a:rPr lang="en-CA" sz="2000" baseline="-25000" dirty="0"/>
                  <a:t>0</a:t>
                </a:r>
                <a:r>
                  <a:rPr lang="en-CA" sz="2000" dirty="0"/>
                  <a:t> and q</a:t>
                </a:r>
                <a:r>
                  <a:rPr lang="en-CA" sz="2000" baseline="-25000" dirty="0"/>
                  <a:t>1</a:t>
                </a:r>
                <a:r>
                  <a:rPr lang="en-CA" sz="2000" dirty="0"/>
                  <a:t> as our control and target qubits respectively.</a:t>
                </a:r>
              </a:p>
              <a:p>
                <a:pPr lvl="1"/>
                <a:r>
                  <a:rPr lang="en-CA" sz="1800" dirty="0"/>
                  <a:t>If q</a:t>
                </a:r>
                <a:r>
                  <a:rPr lang="en-CA" sz="1800" baseline="-25000" dirty="0"/>
                  <a:t>0</a:t>
                </a:r>
                <a:r>
                  <a:rPr lang="en-CA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|0&gt; +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1800" dirty="0"/>
                  <a:t> and q</a:t>
                </a:r>
                <a:r>
                  <a:rPr lang="en-CA" sz="1800" baseline="-25000" dirty="0"/>
                  <a:t>1</a:t>
                </a:r>
                <a:r>
                  <a:rPr lang="en-CA" sz="1800" dirty="0"/>
                  <a:t> = |0&gt;, then collectively q</a:t>
                </a:r>
                <a:r>
                  <a:rPr lang="en-CA" sz="1800" baseline="-25000" dirty="0"/>
                  <a:t>1</a:t>
                </a:r>
                <a:r>
                  <a:rPr lang="en-CA" sz="1800" dirty="0"/>
                  <a:t>q</a:t>
                </a:r>
                <a:r>
                  <a:rPr lang="en-CA" sz="1800" baseline="-25000" dirty="0"/>
                  <a:t>0</a:t>
                </a:r>
                <a:r>
                  <a:rPr lang="en-CA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0&gt; +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CA" sz="1800" dirty="0"/>
              </a:p>
              <a:p>
                <a:pPr lvl="1"/>
                <a:r>
                  <a:rPr lang="en-CA" sz="1800" dirty="0"/>
                  <a:t>After applying CX(q</a:t>
                </a:r>
                <a:r>
                  <a:rPr lang="en-CA" sz="1800" baseline="-25000" dirty="0"/>
                  <a:t>0</a:t>
                </a:r>
                <a:r>
                  <a:rPr lang="en-CA" sz="1800" dirty="0"/>
                  <a:t>, q</a:t>
                </a:r>
                <a:r>
                  <a:rPr lang="en-CA" sz="1800" baseline="-25000" dirty="0"/>
                  <a:t>1</a:t>
                </a:r>
                <a:r>
                  <a:rPr lang="en-CA" sz="1800" dirty="0"/>
                  <a:t>), the new sate of q</a:t>
                </a:r>
                <a:r>
                  <a:rPr lang="en-CA" sz="1800" baseline="-25000" dirty="0"/>
                  <a:t>1</a:t>
                </a:r>
                <a:r>
                  <a:rPr lang="en-CA" sz="1800" dirty="0"/>
                  <a:t>q</a:t>
                </a:r>
                <a:r>
                  <a:rPr lang="en-CA" sz="1800" baseline="-25000" dirty="0"/>
                  <a:t>0</a:t>
                </a:r>
                <a:r>
                  <a:rPr lang="en-CA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&gt; +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|1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CA" sz="1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|00&gt; 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|11&gt;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CA" sz="2000" dirty="0"/>
                  <a:t> is called the Bell State.</a:t>
                </a:r>
              </a:p>
              <a:p>
                <a:pPr lvl="1"/>
                <a:r>
                  <a:rPr lang="en-CA" sz="1800" dirty="0"/>
                  <a:t>The Bell State is </a:t>
                </a:r>
                <a:r>
                  <a:rPr lang="en-CA" sz="1800" u="sng" dirty="0"/>
                  <a:t>a</a:t>
                </a:r>
                <a:r>
                  <a:rPr lang="en-CA" sz="1800" dirty="0"/>
                  <a:t> superposition between 00 and 11 with an even probability.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2650-D76E-4370-9091-BD19A454D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074" y="1400175"/>
                <a:ext cx="9620249" cy="5295900"/>
              </a:xfrm>
              <a:blipFill>
                <a:blip r:embed="rId2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124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283</TotalTime>
  <Words>899</Words>
  <Application>Microsoft Office PowerPoint</Application>
  <PresentationFormat>Widescreen</PresentationFormat>
  <Paragraphs>111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Celestial</vt:lpstr>
      <vt:lpstr>Quantum in Bits:</vt:lpstr>
      <vt:lpstr>Quantum Mechanics: Real Black Magic Calculus </vt:lpstr>
      <vt:lpstr>Three Central Concepts</vt:lpstr>
      <vt:lpstr>PowerPoint Presentation</vt:lpstr>
      <vt:lpstr>Superposition</vt:lpstr>
      <vt:lpstr>Single Qubit Gates</vt:lpstr>
      <vt:lpstr>Single Qubit Gates</vt:lpstr>
      <vt:lpstr>Single Qubit Gates</vt:lpstr>
      <vt:lpstr>Entanglement</vt:lpstr>
      <vt:lpstr>Measurement</vt:lpstr>
      <vt:lpstr>PowerPoint Presentation</vt:lpstr>
      <vt:lpstr>Is Entanglement a Form of Communication?</vt:lpstr>
      <vt:lpstr>Fields of Study in Quantum Computation</vt:lpstr>
      <vt:lpstr>How Does This Relate to Computational Complexity?</vt:lpstr>
      <vt:lpstr>Why can we only run some of these algorithms?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in Bits:</dc:title>
  <dc:creator>Samuel Loveys</dc:creator>
  <cp:lastModifiedBy>Samuel Loveys</cp:lastModifiedBy>
  <cp:revision>44</cp:revision>
  <dcterms:created xsi:type="dcterms:W3CDTF">2018-11-05T16:31:00Z</dcterms:created>
  <dcterms:modified xsi:type="dcterms:W3CDTF">2018-11-07T22:58:23Z</dcterms:modified>
</cp:coreProperties>
</file>