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10287000" cy="18288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+z4VHcvh4WbTWIS1VAiwCC42+S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Kateryna Boik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9-09T07:42:13.177">
    <p:pos x="1871" y="2611"/>
    <p:text>name of category or industry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b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9-09T07:46:01.125">
    <p:pos x="6000" y="0"/>
    <p:text>information for this slide is generated based on url of appeexchange listing, sample: https://appexchange.salesforce.com/appxListingDetail?listingId=95782e8c-19c5-4d7c-ae0a-3524594e46d4 https://prnt.sc/R9A6HIRZWn9c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Q"/>
      </p:ext>
    </p:extLst>
  </p:cm>
  <p:cm authorId="0" idx="3" dt="2025-09-09T07:43:58.775">
    <p:pos x="624" y="3037"/>
    <p:text>name of the app from appexchange listing, sample: listing: https://appexchange.salesforce.com/appxListingDetail?listingId=95782e8c-19c5-4d7c-ae0a-3524594e46d4
name: Extreme Dynamic Forms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I"/>
      </p:ext>
    </p:extLst>
  </p:cm>
  <p:cm authorId="0" idx="4" dt="2025-09-09T07:43:15.704">
    <p:pos x="624" y="1381"/>
    <p:text>image taken from appexchange listing, sample: listing: https://appexchange.salesforce.com/appxListingDetail?listingId=95782e8c-19c5-4d7c-ae0a-3524594e46d4
image: https://appexchange.salesforce.com/image_host/d48ba608-8a7f-419a-b4ad-d63899269670.png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E"/>
      </p:ext>
    </p:extLst>
  </p:cm>
  <p:cm authorId="0" idx="5" dt="2025-09-09T07:45:07.668">
    <p:pos x="624" y="4024"/>
    <p:text>developer from appexchange listing, sample:
listing: https://appexchange.salesforce.com/appxListingDetail?listingId=95782e8c-19c5-4d7c-ae0a-3524594e46d4 developer: By Salesforce Labs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5-09-09T07:42:25.509">
    <p:pos x="1706" y="4698"/>
    <p:text>name of category or industry (same as on the cover slide)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A"/>
      </p:ext>
    </p:extLst>
  </p:cm>
  <p:cm authorId="0" idx="7" dt="2025-09-09T07:47:44.451">
    <p:pos x="1706" y="4798"/>
    <p:text>link on the button is according to the provided in the interface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14.png"/><Relationship Id="rId13" Type="http://schemas.openxmlformats.org/officeDocument/2006/relationships/image" Target="../media/image22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36.png"/><Relationship Id="rId9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7.png"/><Relationship Id="rId16" Type="http://schemas.openxmlformats.org/officeDocument/2006/relationships/image" Target="../media/image18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93.png"/><Relationship Id="rId1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6.png"/><Relationship Id="rId4" Type="http://schemas.openxmlformats.org/officeDocument/2006/relationships/hyperlink" Target="https://www.sfapps.info/" TargetMode="External"/><Relationship Id="rId9" Type="http://schemas.openxmlformats.org/officeDocument/2006/relationships/image" Target="../media/image56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Relationship Id="rId7" Type="http://schemas.openxmlformats.org/officeDocument/2006/relationships/image" Target="../media/image58.png"/><Relationship Id="rId8" Type="http://schemas.openxmlformats.org/officeDocument/2006/relationships/image" Target="../media/image6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4.png"/><Relationship Id="rId10" Type="http://schemas.openxmlformats.org/officeDocument/2006/relationships/image" Target="../media/image101.png"/><Relationship Id="rId13" Type="http://schemas.openxmlformats.org/officeDocument/2006/relationships/image" Target="../media/image106.png"/><Relationship Id="rId12" Type="http://schemas.openxmlformats.org/officeDocument/2006/relationships/hyperlink" Target="https://www.sfapps.inf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7.png"/><Relationship Id="rId4" Type="http://schemas.openxmlformats.org/officeDocument/2006/relationships/image" Target="../media/image92.png"/><Relationship Id="rId9" Type="http://schemas.openxmlformats.org/officeDocument/2006/relationships/image" Target="../media/image100.png"/><Relationship Id="rId5" Type="http://schemas.openxmlformats.org/officeDocument/2006/relationships/image" Target="../media/image63.png"/><Relationship Id="rId6" Type="http://schemas.openxmlformats.org/officeDocument/2006/relationships/image" Target="../media/image91.png"/><Relationship Id="rId7" Type="http://schemas.openxmlformats.org/officeDocument/2006/relationships/image" Target="../media/image85.png"/><Relationship Id="rId8" Type="http://schemas.openxmlformats.org/officeDocument/2006/relationships/image" Target="../media/image1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Relationship Id="rId4" Type="http://schemas.openxmlformats.org/officeDocument/2006/relationships/image" Target="../media/image103.png"/><Relationship Id="rId9" Type="http://schemas.openxmlformats.org/officeDocument/2006/relationships/image" Target="../media/image99.png"/><Relationship Id="rId5" Type="http://schemas.openxmlformats.org/officeDocument/2006/relationships/image" Target="../media/image95.png"/><Relationship Id="rId6" Type="http://schemas.openxmlformats.org/officeDocument/2006/relationships/image" Target="../media/image105.png"/><Relationship Id="rId7" Type="http://schemas.openxmlformats.org/officeDocument/2006/relationships/hyperlink" Target="https://www.sfapps.info/top-salesforce-apps-for-manufacturing/" TargetMode="External"/><Relationship Id="rId8" Type="http://schemas.openxmlformats.org/officeDocument/2006/relationships/image" Target="../media/image98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5.png"/><Relationship Id="rId4" Type="http://schemas.openxmlformats.org/officeDocument/2006/relationships/image" Target="../media/image21.png"/><Relationship Id="rId9" Type="http://schemas.openxmlformats.org/officeDocument/2006/relationships/hyperlink" Target="https://www.sfapps.info/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44.png"/><Relationship Id="rId7" Type="http://schemas.openxmlformats.org/officeDocument/2006/relationships/image" Target="../media/image34.png"/><Relationship Id="rId8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52.png"/><Relationship Id="rId13" Type="http://schemas.openxmlformats.org/officeDocument/2006/relationships/image" Target="../media/image39.png"/><Relationship Id="rId12" Type="http://schemas.openxmlformats.org/officeDocument/2006/relationships/hyperlink" Target="https://www.sfapps.inf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9.png"/><Relationship Id="rId4" Type="http://schemas.openxmlformats.org/officeDocument/2006/relationships/hyperlink" Target="https://www.sfapps.info/" TargetMode="External"/><Relationship Id="rId9" Type="http://schemas.openxmlformats.org/officeDocument/2006/relationships/image" Target="../media/image41.png"/><Relationship Id="rId5" Type="http://schemas.openxmlformats.org/officeDocument/2006/relationships/image" Target="../media/image38.png"/><Relationship Id="rId6" Type="http://schemas.openxmlformats.org/officeDocument/2006/relationships/image" Target="../media/image46.png"/><Relationship Id="rId7" Type="http://schemas.openxmlformats.org/officeDocument/2006/relationships/image" Target="../media/image42.png"/><Relationship Id="rId8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60.png"/><Relationship Id="rId13" Type="http://schemas.openxmlformats.org/officeDocument/2006/relationships/hyperlink" Target="https://www.sfapps.info/" TargetMode="External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2.png"/><Relationship Id="rId4" Type="http://schemas.openxmlformats.org/officeDocument/2006/relationships/image" Target="../media/image50.png"/><Relationship Id="rId9" Type="http://schemas.openxmlformats.org/officeDocument/2006/relationships/image" Target="../media/image69.png"/><Relationship Id="rId14" Type="http://schemas.openxmlformats.org/officeDocument/2006/relationships/image" Target="../media/image55.png"/><Relationship Id="rId5" Type="http://schemas.openxmlformats.org/officeDocument/2006/relationships/image" Target="../media/image48.png"/><Relationship Id="rId6" Type="http://schemas.openxmlformats.org/officeDocument/2006/relationships/image" Target="../media/image54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90.png"/><Relationship Id="rId10" Type="http://schemas.openxmlformats.org/officeDocument/2006/relationships/image" Target="../media/image57.png"/><Relationship Id="rId13" Type="http://schemas.openxmlformats.org/officeDocument/2006/relationships/image" Target="../media/image65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6.png"/><Relationship Id="rId4" Type="http://schemas.openxmlformats.org/officeDocument/2006/relationships/hyperlink" Target="https://www.sfapps.info/" TargetMode="External"/><Relationship Id="rId9" Type="http://schemas.openxmlformats.org/officeDocument/2006/relationships/image" Target="../media/image56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Relationship Id="rId7" Type="http://schemas.openxmlformats.org/officeDocument/2006/relationships/image" Target="../media/image58.png"/><Relationship Id="rId8" Type="http://schemas.openxmlformats.org/officeDocument/2006/relationships/image" Target="../media/image6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83.png"/><Relationship Id="rId10" Type="http://schemas.openxmlformats.org/officeDocument/2006/relationships/image" Target="../media/image102.png"/><Relationship Id="rId13" Type="http://schemas.openxmlformats.org/officeDocument/2006/relationships/image" Target="../media/image97.png"/><Relationship Id="rId1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4.png"/><Relationship Id="rId4" Type="http://schemas.openxmlformats.org/officeDocument/2006/relationships/image" Target="../media/image63.png"/><Relationship Id="rId9" Type="http://schemas.openxmlformats.org/officeDocument/2006/relationships/image" Target="../media/image82.png"/><Relationship Id="rId15" Type="http://schemas.openxmlformats.org/officeDocument/2006/relationships/hyperlink" Target="https://www.sfapps.info/" TargetMode="External"/><Relationship Id="rId14" Type="http://schemas.openxmlformats.org/officeDocument/2006/relationships/image" Target="../media/image78.png"/><Relationship Id="rId17" Type="http://schemas.openxmlformats.org/officeDocument/2006/relationships/image" Target="../media/image81.png"/><Relationship Id="rId16" Type="http://schemas.openxmlformats.org/officeDocument/2006/relationships/image" Target="../media/image55.png"/><Relationship Id="rId5" Type="http://schemas.openxmlformats.org/officeDocument/2006/relationships/image" Target="../media/image88.png"/><Relationship Id="rId6" Type="http://schemas.openxmlformats.org/officeDocument/2006/relationships/image" Target="../media/image32.png"/><Relationship Id="rId7" Type="http://schemas.openxmlformats.org/officeDocument/2006/relationships/image" Target="../media/image86.png"/><Relationship Id="rId8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9795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4775" y="286393"/>
            <a:ext cx="3638846" cy="8489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63256" y="1896537"/>
            <a:ext cx="2020005" cy="2020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9756" y="2410035"/>
            <a:ext cx="1029046" cy="990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34931" y="765619"/>
            <a:ext cx="6553209" cy="3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" y="767667"/>
            <a:ext cx="6553209" cy="3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" name="Google Shape;2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7310913"/>
            <a:ext cx="18289795" cy="2979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" name="Google Shape;2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8549845"/>
            <a:ext cx="18289795" cy="1740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648968" y="1132676"/>
            <a:ext cx="4611211" cy="3182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48046" y="1554365"/>
            <a:ext cx="3391718" cy="2344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687377" y="6171495"/>
            <a:ext cx="8820522" cy="1069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" name="Google Shape;27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53962" y="6085487"/>
            <a:ext cx="9896903" cy="12321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 rot="-585">
            <a:off x="2971792" y="4143926"/>
            <a:ext cx="123447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7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5929"/>
              <a:buFont typeface="Poppins"/>
              <a:buNone/>
            </a:pP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Best Apps for</a:t>
            </a:r>
            <a:r>
              <a:rPr b="1" i="0" lang="en-US" sz="5929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5929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$industry</a:t>
            </a: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 Available on </a:t>
            </a:r>
            <a:endParaRPr b="0" i="0" sz="59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rot="-678">
            <a:off x="6155688" y="6347177"/>
            <a:ext cx="7608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12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3628"/>
              <a:buFont typeface="Poppins SemiBold"/>
              <a:buNone/>
            </a:pPr>
            <a:r>
              <a:rPr b="0" i="0" lang="en-US" sz="3628" u="none" cap="none" strike="noStrike">
                <a:solidFill>
                  <a:srgbClr val="1635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AppExchange | AgentExchange</a:t>
            </a:r>
            <a:endParaRPr b="0" i="0" sz="36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828" y="1881207"/>
            <a:ext cx="10478967" cy="8408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83" y="9069627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4" name="Google Shape;17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232" y="2192832"/>
            <a:ext cx="2629818" cy="2629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783" y="1050298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1522" y="7574902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7" name="Google Shape;177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3896" y="91594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39680" y="2607778"/>
            <a:ext cx="9250116" cy="7071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68232" y="881791"/>
            <a:ext cx="4097180" cy="4097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/>
          <p:nvPr/>
        </p:nvSpPr>
        <p:spPr>
          <a:xfrm rot="-600">
            <a:off x="1086691" y="4821700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Extreme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 rot="-613">
            <a:off x="1143190" y="6374599"/>
            <a:ext cx="3362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 rot="-600">
            <a:off x="1143246" y="1412544"/>
            <a:ext cx="971658" cy="61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#9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5063"/>
            <a:ext cx="9308703" cy="5145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9" name="Google Shape;1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306937" cy="580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0" name="Google Shape;19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60397" y="7573153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1" name="Google Shape;19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0609" y="915162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9888" y="2362546"/>
            <a:ext cx="2639170" cy="213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3" name="Google Shape;19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8296" y="696876"/>
            <a:ext cx="4391853" cy="2373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4" name="Google Shape;194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5609" y="915668"/>
            <a:ext cx="2762925" cy="19345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477" y="3740150"/>
            <a:ext cx="7755162" cy="5193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40133" y="133318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11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984298" y="9153063"/>
            <a:ext cx="3505456" cy="73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/>
          <p:nvPr/>
        </p:nvSpPr>
        <p:spPr>
          <a:xfrm rot="-600">
            <a:off x="11287346" y="1267857"/>
            <a:ext cx="1124058" cy="619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#10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/>
          <p:nvPr/>
        </p:nvSpPr>
        <p:spPr>
          <a:xfrm rot="-610">
            <a:off x="11040300" y="5076900"/>
            <a:ext cx="6767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 rot="-564">
            <a:off x="11040076" y="7886427"/>
            <a:ext cx="1828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9795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7" name="Google Shape;2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151" y="1153848"/>
            <a:ext cx="5163793" cy="3564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31582" y="6914207"/>
            <a:ext cx="3858214" cy="3182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p1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83671" y="7429357"/>
            <a:ext cx="3867486" cy="96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0" name="Google Shape;210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8706" y="1895454"/>
            <a:ext cx="6437705" cy="41264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 rot="-600">
            <a:off x="2295525" y="6477402"/>
            <a:ext cx="13697093" cy="821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7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5929"/>
              <a:buFont typeface="Poppins"/>
              <a:buNone/>
            </a:pP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View Full List of Best Salesforce </a:t>
            </a:r>
            <a:endParaRPr b="0" i="0" sz="59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 rot="-609">
            <a:off x="2709446" y="7457881"/>
            <a:ext cx="8467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2007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5929"/>
              <a:buFont typeface="Poppins"/>
              <a:buNone/>
            </a:pP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Apps for </a:t>
            </a:r>
            <a:r>
              <a:rPr b="1" i="0" lang="en-US" sz="5929" u="none" cap="none" strike="noStrike">
                <a:solidFill>
                  <a:srgbClr val="12BCFF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$industry</a:t>
            </a: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 at</a:t>
            </a: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</a:t>
            </a:r>
            <a:endParaRPr b="0" i="0" sz="59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9668" y="0"/>
            <a:ext cx="10480127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p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683" y="9069629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48696" y="978374"/>
            <a:ext cx="11041100" cy="850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" name="Google Shape;3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1522" y="7574909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" name="Google Shape;3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3895" y="91594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" name="Google Shape;4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0982" y="2192850"/>
            <a:ext cx="2629615" cy="2048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" name="Google Shape;41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5533" y="1050317"/>
            <a:ext cx="1343494" cy="13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/>
          <p:nvPr/>
        </p:nvSpPr>
        <p:spPr>
          <a:xfrm rot="-600">
            <a:off x="991441" y="4821713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Extreme Dynamic</a:t>
            </a:r>
            <a:r>
              <a:rPr b="1" lang="en-US" sz="4050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 rot="-600">
            <a:off x="1124196" y="1412564"/>
            <a:ext cx="847833" cy="619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#1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 rot="-613">
            <a:off x="991322" y="6388636"/>
            <a:ext cx="3362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" name="Google Shape;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5071"/>
            <a:ext cx="9308703" cy="5145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" name="Google Shape;5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"/>
            <a:ext cx="9306937" cy="580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p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69525"/>
          <a:stretch/>
        </p:blipFill>
        <p:spPr>
          <a:xfrm>
            <a:off x="13984025" y="9182906"/>
            <a:ext cx="3505999" cy="7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399392"/>
            <a:ext cx="9565781" cy="6986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49660" y="1342702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20633" y="1048515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39911" y="2495894"/>
            <a:ext cx="2639171" cy="2134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 rot="-600">
            <a:off x="11392146" y="1410756"/>
            <a:ext cx="943083" cy="619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#2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 rot="-614">
            <a:off x="11040325" y="5210272"/>
            <a:ext cx="67197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</a:t>
            </a: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 rot="-564">
            <a:off x="11115349" y="7948232"/>
            <a:ext cx="1828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828" y="1881213"/>
            <a:ext cx="10478967" cy="8408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4119" y="1397516"/>
            <a:ext cx="10145676" cy="6871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8607" y="2192842"/>
            <a:ext cx="2629818" cy="2629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3158" y="1050313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1522" y="7574912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" name="Google Shape;7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3895" y="915942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1683" y="9069632"/>
            <a:ext cx="3505486" cy="8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/>
          <p:nvPr/>
        </p:nvSpPr>
        <p:spPr>
          <a:xfrm rot="-600">
            <a:off x="1039066" y="4821705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Extreme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 rot="-613">
            <a:off x="1105090" y="6392504"/>
            <a:ext cx="3362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 rot="-600">
            <a:off x="1105146" y="1412550"/>
            <a:ext cx="962133" cy="619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#3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116911" cy="7805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60397" y="7573158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2" name="Google Shape;8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0633" y="1048517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3" name="Google Shape;8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911" y="2495895"/>
            <a:ext cx="2639170" cy="2134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655" y="3362615"/>
            <a:ext cx="10860461" cy="6023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2460" y="630829"/>
            <a:ext cx="1832053" cy="1832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11244" y="1006205"/>
            <a:ext cx="1048116" cy="1048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20144" y="1401765"/>
            <a:ext cx="1181512" cy="1181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49660" y="1342701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p5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984282" y="9067329"/>
            <a:ext cx="3505486" cy="8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 rot="-600">
            <a:off x="11373096" y="1410748"/>
            <a:ext cx="1000233" cy="619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#4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 rot="-613">
            <a:off x="11040325" y="5210274"/>
            <a:ext cx="67314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 rot="-564">
            <a:off x="11042124" y="8037702"/>
            <a:ext cx="1828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9716" y="0"/>
            <a:ext cx="10480079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9" name="Google Shape;99;p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83" y="9069631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232" y="2192832"/>
            <a:ext cx="2629818" cy="2629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783" y="1050303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1522" y="7574911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3895" y="915941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53448" y="855707"/>
            <a:ext cx="11336348" cy="7645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/>
          <p:nvPr/>
        </p:nvSpPr>
        <p:spPr>
          <a:xfrm rot="-600">
            <a:off x="1086691" y="4821700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Extreme</a:t>
            </a: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 rot="-613">
            <a:off x="1133665" y="6374595"/>
            <a:ext cx="3362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 rot="-600">
            <a:off x="1133721" y="1412536"/>
            <a:ext cx="990708" cy="619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#5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9233"/>
            <a:ext cx="10194230" cy="8640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544" y="0"/>
            <a:ext cx="5039604" cy="443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4548" y="3359740"/>
            <a:ext cx="1357812" cy="1433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12770" y="913965"/>
            <a:ext cx="3488694" cy="728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20633" y="1048517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39911" y="2495891"/>
            <a:ext cx="2639170" cy="213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9226" y="4688134"/>
            <a:ext cx="7020816" cy="5106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00391" y="525625"/>
            <a:ext cx="2934375" cy="193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52445" y="2811765"/>
            <a:ext cx="2076729" cy="1600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0168" y="3116625"/>
            <a:ext cx="3172244" cy="1201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7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984282" y="9067338"/>
            <a:ext cx="3505486" cy="8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 rot="-600">
            <a:off x="11392146" y="1410747"/>
            <a:ext cx="981183" cy="6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#6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 rot="-612">
            <a:off x="11040325" y="5210255"/>
            <a:ext cx="67434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 rot="-564">
            <a:off x="11089012" y="7894577"/>
            <a:ext cx="1828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828" y="1881207"/>
            <a:ext cx="10478967" cy="8408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83" y="9069627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4" name="Google Shape;13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6232" y="2192832"/>
            <a:ext cx="2629818" cy="2629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783" y="1050298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1522" y="7574902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7" name="Google Shape;137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3896" y="91594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8" name="Google Shape;138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182687" y="828053"/>
            <a:ext cx="5269790" cy="771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9" name="Google Shape;139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44311" y="495561"/>
            <a:ext cx="2934375" cy="193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039941" y="3724974"/>
            <a:ext cx="3057918" cy="1775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211591" y="5582461"/>
            <a:ext cx="3181802" cy="19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 rot="-600">
            <a:off x="1086691" y="4821700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Extreme Dynamic Forms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 rot="-613">
            <a:off x="1162240" y="6392474"/>
            <a:ext cx="3362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Salesforce Labs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 rot="-600">
            <a:off x="1162296" y="1412541"/>
            <a:ext cx="933558" cy="619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#7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884" y="914522"/>
            <a:ext cx="8184488" cy="7203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60397" y="7573153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0633" y="1048512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3" name="Google Shape;15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911" y="2495891"/>
            <a:ext cx="2639170" cy="213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1888" y="4231591"/>
            <a:ext cx="1191037" cy="11815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5" name="Google Shape;15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49402" y="7460188"/>
            <a:ext cx="1171994" cy="1200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83317" y="2312724"/>
            <a:ext cx="7041023" cy="5869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06558" y="4686850"/>
            <a:ext cx="3019425" cy="1419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8" name="Google Shape;158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4366144"/>
            <a:ext cx="4269578" cy="20204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58898" y="7012031"/>
            <a:ext cx="2334440" cy="233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4742" y="382067"/>
            <a:ext cx="4553997" cy="3001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60" y="2202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9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984282" y="9067338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3" name="Google Shape;163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335349" y="1285575"/>
            <a:ext cx="2848314" cy="972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 rot="-600">
            <a:off x="11382619" y="1401220"/>
            <a:ext cx="990708" cy="619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#8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/>
          <p:nvPr/>
        </p:nvSpPr>
        <p:spPr>
          <a:xfrm rot="-616">
            <a:off x="11040325" y="5210276"/>
            <a:ext cx="66960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Connector for Jira, ServiceNow, AzureDevOps, Freshdesk, Zendesk, Freshservice...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 rot="-564">
            <a:off x="11040099" y="8001902"/>
            <a:ext cx="1828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495"/>
              </a:lnSpc>
              <a:spcBef>
                <a:spcPts val="0"/>
              </a:spcBef>
              <a:spcAft>
                <a:spcPts val="0"/>
              </a:spcAft>
              <a:buClr>
                <a:srgbClr val="3DBFFF"/>
              </a:buClr>
              <a:buSzPts val="2775"/>
              <a:buFont typeface="Poppins"/>
              <a:buNone/>
            </a:pPr>
            <a:r>
              <a:rPr b="0" i="0" lang="en-US" sz="2775" u="none" cap="none" strike="noStrike">
                <a:solidFill>
                  <a:srgbClr val="3DBFFF"/>
                </a:solidFill>
                <a:latin typeface="Poppins"/>
                <a:ea typeface="Poppins"/>
                <a:cs typeface="Poppins"/>
                <a:sym typeface="Poppins"/>
              </a:rPr>
              <a:t>By Exalate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2025-09-09T06:41:34Z</dcterms:created>
  <dc:creator>PptxGenJS</dc:creator>
</cp:coreProperties>
</file>