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10287000" cy="18288000"/>
  <p:embeddedFontLst>
    <p:embeddedFont>
      <p:font typeface="Poppins"/>
      <p:regular r:id="rId18"/>
      <p:bold r:id="rId19"/>
      <p:italic r:id="rId20"/>
      <p:boldItalic r:id="rId21"/>
    </p:embeddedFont>
    <p:embeddedFont>
      <p:font typeface="Poppins SemiBol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P56zr0xQrB6GBB8YeIq5SlrtRg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7" name="Kateryna Boik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PoppinsSemiBold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PoppinsSemiBold-italic.fntdata"/><Relationship Id="rId23" Type="http://schemas.openxmlformats.org/officeDocument/2006/relationships/font" Target="fonts/Poppins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Poppin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9-09T07:42:13.177">
    <p:pos x="1871" y="2611"/>
    <p:text>name of category or industry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7J7eb8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5-09-09T07:46:01.125">
    <p:pos x="6000" y="0"/>
    <p:text>information for this slide is generated based on url of appeexchange listing, sample: https://appexchange.salesforce.com/appxListingDetail?listingId=95782e8c-19c5-4d7c-ae0a-3524594e46d4 https://prnt.sc/R9A6HIRZWn9c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7J7ecQ"/>
      </p:ext>
    </p:extLst>
  </p:cm>
  <p:cm authorId="0" idx="3" dt="2025-09-09T07:43:58.775">
    <p:pos x="624" y="3037"/>
    <p:text>name of the app from appexchange listing, sample: listing: https://appexchange.salesforce.com/appxListingDetail?listingId=95782e8c-19c5-4d7c-ae0a-3524594e46d4
name: Extreme Dynamic Forms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7J7ecI"/>
      </p:ext>
    </p:extLst>
  </p:cm>
  <p:cm authorId="0" idx="4" dt="2025-09-09T07:43:15.704">
    <p:pos x="624" y="1381"/>
    <p:text>image taken from appexchange listing, sample: listing: https://appexchange.salesforce.com/appxListingDetail?listingId=95782e8c-19c5-4d7c-ae0a-3524594e46d4
image: https://appexchange.salesforce.com/image_host/d48ba608-8a7f-419a-b4ad-d63899269670.png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7J7ecE"/>
      </p:ext>
    </p:extLst>
  </p:cm>
  <p:cm authorId="0" idx="5" dt="2025-09-09T07:45:07.668">
    <p:pos x="744" y="4039"/>
    <p:text>developer from appexchange listing, sample:
listing: https://appexchange.salesforce.com/appxListingDetail?listingId=95782e8c-19c5-4d7c-ae0a-3524594e46d4 developer: By Salesforce Labs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7J7ecM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5-09-09T07:42:25.509">
    <p:pos x="1817" y="4693"/>
    <p:text>name of category or industry (same as on the cover slide)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7J7ecA"/>
      </p:ext>
    </p:extLst>
  </p:cm>
  <p:cm authorId="0" idx="7" dt="2025-09-09T07:47:44.451">
    <p:pos x="1817" y="4793"/>
    <p:text>link on the button is according to the provided in the interface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7J7ecU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" name="Google Shape;3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6.png"/><Relationship Id="rId13" Type="http://schemas.openxmlformats.org/officeDocument/2006/relationships/image" Target="../media/image25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Relationship Id="rId9" Type="http://schemas.openxmlformats.org/officeDocument/2006/relationships/image" Target="../media/image1.png"/><Relationship Id="rId15" Type="http://schemas.openxmlformats.org/officeDocument/2006/relationships/image" Target="../media/image27.png"/><Relationship Id="rId14" Type="http://schemas.openxmlformats.org/officeDocument/2006/relationships/image" Target="../media/image24.png"/><Relationship Id="rId16" Type="http://schemas.openxmlformats.org/officeDocument/2006/relationships/image" Target="../media/image9.png"/><Relationship Id="rId5" Type="http://schemas.openxmlformats.org/officeDocument/2006/relationships/hyperlink" Target="https://www.sfapps.info/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23.png"/><Relationship Id="rId8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8.png"/><Relationship Id="rId10" Type="http://schemas.openxmlformats.org/officeDocument/2006/relationships/image" Target="../media/image64.png"/><Relationship Id="rId1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5.png"/><Relationship Id="rId4" Type="http://schemas.openxmlformats.org/officeDocument/2006/relationships/hyperlink" Target="https://www.sfapps.info/" TargetMode="External"/><Relationship Id="rId9" Type="http://schemas.openxmlformats.org/officeDocument/2006/relationships/image" Target="../media/image70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56.png"/><Relationship Id="rId8" Type="http://schemas.openxmlformats.org/officeDocument/2006/relationships/image" Target="../media/image55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3.png"/><Relationship Id="rId10" Type="http://schemas.openxmlformats.org/officeDocument/2006/relationships/image" Target="../media/image100.png"/><Relationship Id="rId13" Type="http://schemas.openxmlformats.org/officeDocument/2006/relationships/hyperlink" Target="https://www.sfapps.info/" TargetMode="External"/><Relationship Id="rId1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0.png"/><Relationship Id="rId4" Type="http://schemas.openxmlformats.org/officeDocument/2006/relationships/image" Target="../media/image110.png"/><Relationship Id="rId9" Type="http://schemas.openxmlformats.org/officeDocument/2006/relationships/image" Target="../media/image104.png"/><Relationship Id="rId14" Type="http://schemas.openxmlformats.org/officeDocument/2006/relationships/image" Target="../media/image112.png"/><Relationship Id="rId5" Type="http://schemas.openxmlformats.org/officeDocument/2006/relationships/image" Target="../media/image89.png"/><Relationship Id="rId6" Type="http://schemas.openxmlformats.org/officeDocument/2006/relationships/image" Target="../media/image92.png"/><Relationship Id="rId7" Type="http://schemas.openxmlformats.org/officeDocument/2006/relationships/image" Target="../media/image111.png"/><Relationship Id="rId8" Type="http://schemas.openxmlformats.org/officeDocument/2006/relationships/image" Target="../media/image9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3.xml"/><Relationship Id="rId4" Type="http://schemas.openxmlformats.org/officeDocument/2006/relationships/image" Target="../media/image109.png"/><Relationship Id="rId9" Type="http://schemas.openxmlformats.org/officeDocument/2006/relationships/image" Target="../media/image113.png"/><Relationship Id="rId5" Type="http://schemas.openxmlformats.org/officeDocument/2006/relationships/image" Target="../media/image105.png"/><Relationship Id="rId6" Type="http://schemas.openxmlformats.org/officeDocument/2006/relationships/image" Target="../media/image107.png"/><Relationship Id="rId7" Type="http://schemas.openxmlformats.org/officeDocument/2006/relationships/hyperlink" Target="https://www.sfapps.info/top-salesforce-apps-for-manufacturing/" TargetMode="External"/><Relationship Id="rId8" Type="http://schemas.openxmlformats.org/officeDocument/2006/relationships/image" Target="../media/image114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8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Relationship Id="rId4" Type="http://schemas.openxmlformats.org/officeDocument/2006/relationships/image" Target="../media/image10.png"/><Relationship Id="rId9" Type="http://schemas.openxmlformats.org/officeDocument/2006/relationships/image" Target="../media/image3.png"/><Relationship Id="rId5" Type="http://schemas.openxmlformats.org/officeDocument/2006/relationships/hyperlink" Target="https://www.sfapps.info/" TargetMode="External"/><Relationship Id="rId6" Type="http://schemas.openxmlformats.org/officeDocument/2006/relationships/image" Target="../media/image38.png"/><Relationship Id="rId7" Type="http://schemas.openxmlformats.org/officeDocument/2006/relationships/image" Target="../media/image8.png"/><Relationship Id="rId8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34.png"/><Relationship Id="rId9" Type="http://schemas.openxmlformats.org/officeDocument/2006/relationships/image" Target="../media/image14.png"/><Relationship Id="rId5" Type="http://schemas.openxmlformats.org/officeDocument/2006/relationships/hyperlink" Target="https://www.sfapps.info/" TargetMode="External"/><Relationship Id="rId6" Type="http://schemas.openxmlformats.org/officeDocument/2006/relationships/image" Target="../media/image15.png"/><Relationship Id="rId7" Type="http://schemas.openxmlformats.org/officeDocument/2006/relationships/image" Target="../media/image39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hyperlink" Target="https://www.sfapps.inf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5.png"/><Relationship Id="rId4" Type="http://schemas.openxmlformats.org/officeDocument/2006/relationships/image" Target="../media/image21.png"/><Relationship Id="rId9" Type="http://schemas.openxmlformats.org/officeDocument/2006/relationships/image" Target="../media/image43.png"/><Relationship Id="rId5" Type="http://schemas.openxmlformats.org/officeDocument/2006/relationships/image" Target="../media/image32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37.png"/><Relationship Id="rId13" Type="http://schemas.openxmlformats.org/officeDocument/2006/relationships/hyperlink" Target="https://www.sfapps.info/" TargetMode="External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png"/><Relationship Id="rId4" Type="http://schemas.openxmlformats.org/officeDocument/2006/relationships/image" Target="../media/image68.png"/><Relationship Id="rId9" Type="http://schemas.openxmlformats.org/officeDocument/2006/relationships/image" Target="../media/image45.png"/><Relationship Id="rId14" Type="http://schemas.openxmlformats.org/officeDocument/2006/relationships/image" Target="../media/image51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63.png"/><Relationship Id="rId8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61.png"/><Relationship Id="rId1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3.png"/><Relationship Id="rId4" Type="http://schemas.openxmlformats.org/officeDocument/2006/relationships/hyperlink" Target="https://www.sfapps.info/" TargetMode="External"/><Relationship Id="rId9" Type="http://schemas.openxmlformats.org/officeDocument/2006/relationships/image" Target="../media/image28.png"/><Relationship Id="rId5" Type="http://schemas.openxmlformats.org/officeDocument/2006/relationships/image" Target="../media/image30.png"/><Relationship Id="rId6" Type="http://schemas.openxmlformats.org/officeDocument/2006/relationships/image" Target="../media/image106.png"/><Relationship Id="rId7" Type="http://schemas.openxmlformats.org/officeDocument/2006/relationships/image" Target="../media/image75.png"/><Relationship Id="rId8" Type="http://schemas.openxmlformats.org/officeDocument/2006/relationships/image" Target="../media/image42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60.png"/><Relationship Id="rId10" Type="http://schemas.openxmlformats.org/officeDocument/2006/relationships/image" Target="../media/image52.png"/><Relationship Id="rId13" Type="http://schemas.openxmlformats.org/officeDocument/2006/relationships/image" Target="../media/image87.png"/><Relationship Id="rId1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0.png"/><Relationship Id="rId4" Type="http://schemas.openxmlformats.org/officeDocument/2006/relationships/image" Target="../media/image73.png"/><Relationship Id="rId9" Type="http://schemas.openxmlformats.org/officeDocument/2006/relationships/image" Target="../media/image63.png"/><Relationship Id="rId15" Type="http://schemas.openxmlformats.org/officeDocument/2006/relationships/image" Target="../media/image57.png"/><Relationship Id="rId14" Type="http://schemas.openxmlformats.org/officeDocument/2006/relationships/hyperlink" Target="https://www.sfapps.info/" TargetMode="External"/><Relationship Id="rId5" Type="http://schemas.openxmlformats.org/officeDocument/2006/relationships/image" Target="../media/image47.png"/><Relationship Id="rId6" Type="http://schemas.openxmlformats.org/officeDocument/2006/relationships/image" Target="../media/image71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66.png"/><Relationship Id="rId10" Type="http://schemas.openxmlformats.org/officeDocument/2006/relationships/image" Target="../media/image64.png"/><Relationship Id="rId13" Type="http://schemas.openxmlformats.org/officeDocument/2006/relationships/image" Target="../media/image77.png"/><Relationship Id="rId1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5.png"/><Relationship Id="rId4" Type="http://schemas.openxmlformats.org/officeDocument/2006/relationships/hyperlink" Target="https://www.sfapps.info/" TargetMode="External"/><Relationship Id="rId9" Type="http://schemas.openxmlformats.org/officeDocument/2006/relationships/image" Target="../media/image70.png"/><Relationship Id="rId14" Type="http://schemas.openxmlformats.org/officeDocument/2006/relationships/image" Target="../media/image69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56.png"/><Relationship Id="rId8" Type="http://schemas.openxmlformats.org/officeDocument/2006/relationships/image" Target="../media/image55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74.png"/><Relationship Id="rId10" Type="http://schemas.openxmlformats.org/officeDocument/2006/relationships/image" Target="../media/image83.png"/><Relationship Id="rId13" Type="http://schemas.openxmlformats.org/officeDocument/2006/relationships/image" Target="../media/image99.png"/><Relationship Id="rId1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7.png"/><Relationship Id="rId4" Type="http://schemas.openxmlformats.org/officeDocument/2006/relationships/image" Target="../media/image89.png"/><Relationship Id="rId9" Type="http://schemas.openxmlformats.org/officeDocument/2006/relationships/image" Target="../media/image93.png"/><Relationship Id="rId15" Type="http://schemas.openxmlformats.org/officeDocument/2006/relationships/image" Target="../media/image95.png"/><Relationship Id="rId14" Type="http://schemas.openxmlformats.org/officeDocument/2006/relationships/image" Target="../media/image76.png"/><Relationship Id="rId17" Type="http://schemas.openxmlformats.org/officeDocument/2006/relationships/image" Target="../media/image57.png"/><Relationship Id="rId16" Type="http://schemas.openxmlformats.org/officeDocument/2006/relationships/hyperlink" Target="https://www.sfapps.info/" TargetMode="External"/><Relationship Id="rId5" Type="http://schemas.openxmlformats.org/officeDocument/2006/relationships/image" Target="../media/image81.png"/><Relationship Id="rId6" Type="http://schemas.openxmlformats.org/officeDocument/2006/relationships/image" Target="../media/image13.png"/><Relationship Id="rId18" Type="http://schemas.openxmlformats.org/officeDocument/2006/relationships/image" Target="../media/image79.png"/><Relationship Id="rId7" Type="http://schemas.openxmlformats.org/officeDocument/2006/relationships/image" Target="../media/image63.png"/><Relationship Id="rId8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" name="Google Shape;1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9795" cy="102901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" name="Google Shape;17;p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24775" y="286393"/>
            <a:ext cx="3638846" cy="8489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" name="Google Shape;1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63256" y="1896537"/>
            <a:ext cx="2020005" cy="20200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" name="Google Shape;19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9756" y="2410035"/>
            <a:ext cx="1029046" cy="9909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" name="Google Shape;20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734931" y="765619"/>
            <a:ext cx="6553209" cy="30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" name="Google Shape;21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1" y="767667"/>
            <a:ext cx="6553209" cy="30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" name="Google Shape;22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0" y="7310913"/>
            <a:ext cx="18289795" cy="29792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" name="Google Shape;23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0" y="8549845"/>
            <a:ext cx="18289795" cy="17403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" name="Google Shape;24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648968" y="1132676"/>
            <a:ext cx="4611211" cy="31829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" name="Google Shape;25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48046" y="1554365"/>
            <a:ext cx="3391718" cy="23443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" name="Google Shape;26;p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687377" y="6171495"/>
            <a:ext cx="8820522" cy="10698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" name="Google Shape;27;p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153962" y="6085487"/>
            <a:ext cx="9896903" cy="123218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"/>
          <p:cNvSpPr/>
          <p:nvPr/>
        </p:nvSpPr>
        <p:spPr>
          <a:xfrm rot="-585">
            <a:off x="2971792" y="4143926"/>
            <a:ext cx="123447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2007"/>
              </a:lnSpc>
              <a:spcBef>
                <a:spcPts val="0"/>
              </a:spcBef>
              <a:spcAft>
                <a:spcPts val="0"/>
              </a:spcAft>
              <a:buClr>
                <a:srgbClr val="163560"/>
              </a:buClr>
              <a:buSzPts val="5929"/>
              <a:buFont typeface="Poppins"/>
              <a:buNone/>
            </a:pPr>
            <a:r>
              <a:rPr b="1" i="0" lang="en-US" sz="5929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</a:rPr>
              <a:t>Best Apps for</a:t>
            </a:r>
            <a:r>
              <a:rPr b="1" i="0" lang="en-US" sz="5929" u="none" cap="none" strike="noStrike">
                <a:solidFill>
                  <a:srgbClr val="3DB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i="0" lang="en-US" sz="5929" u="none" cap="none" strike="noStrike">
                <a:solidFill>
                  <a:srgbClr val="3DBFFF"/>
                </a:solidFill>
                <a:latin typeface="Poppins"/>
                <a:ea typeface="Poppins"/>
                <a:cs typeface="Poppins"/>
                <a:sym typeface="Poppins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$industry</a:t>
            </a:r>
            <a:r>
              <a:rPr b="1" i="0" lang="en-US" sz="5929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</a:rPr>
              <a:t> Available on </a:t>
            </a:r>
            <a:endParaRPr b="0" i="0" sz="592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 rot="-678">
            <a:off x="6155688" y="6347177"/>
            <a:ext cx="76083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2012"/>
              </a:lnSpc>
              <a:spcBef>
                <a:spcPts val="0"/>
              </a:spcBef>
              <a:spcAft>
                <a:spcPts val="0"/>
              </a:spcAft>
              <a:buClr>
                <a:srgbClr val="163560"/>
              </a:buClr>
              <a:buSzPts val="3628"/>
              <a:buFont typeface="Poppins SemiBold"/>
              <a:buNone/>
            </a:pPr>
            <a:r>
              <a:rPr b="0" i="0" lang="en-US" sz="3628" u="none" cap="none" strike="noStrike">
                <a:solidFill>
                  <a:srgbClr val="16356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AppExchange | AgentExchange</a:t>
            </a:r>
            <a:endParaRPr b="0" i="0" sz="362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0" name="Google Shape;1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0828" y="1881207"/>
            <a:ext cx="10478967" cy="84089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1" name="Google Shape;181;p1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683" y="9069627"/>
            <a:ext cx="3505486" cy="820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2" name="Google Shape;182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6232" y="2192832"/>
            <a:ext cx="2629818" cy="2629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3" name="Google Shape;183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6947" y="6288159"/>
            <a:ext cx="3876921" cy="706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4" name="Google Shape;184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0783" y="1050298"/>
            <a:ext cx="1343494" cy="134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5" name="Google Shape;185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11522" y="7574902"/>
            <a:ext cx="1838545" cy="629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6" name="Google Shape;186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63896" y="915941"/>
            <a:ext cx="2848314" cy="972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7" name="Google Shape;187;p1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039680" y="2607778"/>
            <a:ext cx="9250116" cy="70712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8" name="Google Shape;188;p1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168232" y="881791"/>
            <a:ext cx="4097180" cy="409718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0"/>
          <p:cNvSpPr/>
          <p:nvPr/>
        </p:nvSpPr>
        <p:spPr>
          <a:xfrm rot="-600">
            <a:off x="1086691" y="4821700"/>
            <a:ext cx="5534241" cy="1239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163560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</a:rPr>
              <a:t>Extreme Dynamic Forms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/>
          <p:nvPr/>
        </p:nvSpPr>
        <p:spPr>
          <a:xfrm rot="-600">
            <a:off x="1401287" y="6374606"/>
            <a:ext cx="3362418" cy="533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495"/>
              </a:lnSpc>
              <a:spcBef>
                <a:spcPts val="0"/>
              </a:spcBef>
              <a:spcAft>
                <a:spcPts val="0"/>
              </a:spcAft>
              <a:buClr>
                <a:srgbClr val="3DBFFF"/>
              </a:buClr>
              <a:buSzPts val="2775"/>
              <a:buFont typeface="Poppins"/>
              <a:buNone/>
            </a:pPr>
            <a:r>
              <a:rPr b="0" i="0" lang="en-US" sz="2775" u="none" cap="none" strike="noStrike">
                <a:solidFill>
                  <a:srgbClr val="3DBFFF"/>
                </a:solidFill>
                <a:latin typeface="Poppins"/>
                <a:ea typeface="Poppins"/>
                <a:cs typeface="Poppins"/>
                <a:sym typeface="Poppins"/>
              </a:rPr>
              <a:t>By Salesforce Labs</a:t>
            </a:r>
            <a:endParaRPr b="0" i="0" sz="27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"/>
          <p:cNvSpPr/>
          <p:nvPr/>
        </p:nvSpPr>
        <p:spPr>
          <a:xfrm rot="-600">
            <a:off x="1143246" y="1412544"/>
            <a:ext cx="971658" cy="619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#9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7" name="Google Shape;1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145063"/>
            <a:ext cx="9308703" cy="51451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8" name="Google Shape;19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306937" cy="580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9" name="Google Shape;19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60397" y="7573153"/>
            <a:ext cx="1838545" cy="629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0" name="Google Shape;200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20609" y="915162"/>
            <a:ext cx="1343494" cy="134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1" name="Google Shape;201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40833" y="7782336"/>
            <a:ext cx="2448171" cy="7057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2" name="Google Shape;202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039888" y="2362546"/>
            <a:ext cx="2639170" cy="2134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3" name="Google Shape;203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8296" y="696876"/>
            <a:ext cx="4391853" cy="23732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4" name="Google Shape;204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05609" y="915668"/>
            <a:ext cx="2762925" cy="19345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5" name="Google Shape;205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4477" y="3740150"/>
            <a:ext cx="7755162" cy="5193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6" name="Google Shape;206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440133" y="1333181"/>
            <a:ext cx="2848314" cy="972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7" name="Google Shape;207;p11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984298" y="9153063"/>
            <a:ext cx="3505456" cy="73464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1"/>
          <p:cNvSpPr/>
          <p:nvPr/>
        </p:nvSpPr>
        <p:spPr>
          <a:xfrm rot="-600">
            <a:off x="11287346" y="1267857"/>
            <a:ext cx="1124058" cy="619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#10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1"/>
          <p:cNvSpPr/>
          <p:nvPr/>
        </p:nvSpPr>
        <p:spPr>
          <a:xfrm rot="-610">
            <a:off x="11040300" y="5076900"/>
            <a:ext cx="67671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163560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</a:rPr>
              <a:t>Connector for Jira, ServiceNow, AzureDevOps, Freshdesk, Zendesk, Freshservice...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1"/>
          <p:cNvSpPr/>
          <p:nvPr/>
        </p:nvSpPr>
        <p:spPr>
          <a:xfrm rot="-600">
            <a:off x="11383748" y="7868542"/>
            <a:ext cx="1828893" cy="533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495"/>
              </a:lnSpc>
              <a:spcBef>
                <a:spcPts val="0"/>
              </a:spcBef>
              <a:spcAft>
                <a:spcPts val="0"/>
              </a:spcAft>
              <a:buClr>
                <a:srgbClr val="3DBFFF"/>
              </a:buClr>
              <a:buSzPts val="2775"/>
              <a:buFont typeface="Poppins"/>
              <a:buNone/>
            </a:pPr>
            <a:r>
              <a:rPr b="0" i="0" lang="en-US" sz="2775" u="none" cap="none" strike="noStrike">
                <a:solidFill>
                  <a:srgbClr val="3DBFFF"/>
                </a:solidFill>
                <a:latin typeface="Poppins"/>
                <a:ea typeface="Poppins"/>
                <a:cs typeface="Poppins"/>
                <a:sym typeface="Poppins"/>
              </a:rPr>
              <a:t>By Exalate</a:t>
            </a:r>
            <a:endParaRPr b="0" i="0" sz="27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16" name="Google Shape;21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9795" cy="102901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7" name="Google Shape;21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2151" y="1153848"/>
            <a:ext cx="5163793" cy="35641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8" name="Google Shape;218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431582" y="6914207"/>
            <a:ext cx="3858214" cy="31829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9" name="Google Shape;219;p12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383671" y="7429357"/>
            <a:ext cx="3867486" cy="963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0" name="Google Shape;220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48706" y="1895454"/>
            <a:ext cx="6437705" cy="412649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2"/>
          <p:cNvSpPr/>
          <p:nvPr/>
        </p:nvSpPr>
        <p:spPr>
          <a:xfrm rot="-600">
            <a:off x="2295525" y="6477402"/>
            <a:ext cx="13697093" cy="8215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2007"/>
              </a:lnSpc>
              <a:spcBef>
                <a:spcPts val="0"/>
              </a:spcBef>
              <a:spcAft>
                <a:spcPts val="0"/>
              </a:spcAft>
              <a:buClr>
                <a:srgbClr val="163560"/>
              </a:buClr>
              <a:buSzPts val="5929"/>
              <a:buFont typeface="Poppins"/>
              <a:buNone/>
            </a:pPr>
            <a:r>
              <a:rPr b="1" i="0" lang="en-US" sz="5929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</a:rPr>
              <a:t>View Full List of Best Salesforce </a:t>
            </a:r>
            <a:endParaRPr b="0" i="0" sz="592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2"/>
          <p:cNvSpPr/>
          <p:nvPr/>
        </p:nvSpPr>
        <p:spPr>
          <a:xfrm rot="-600">
            <a:off x="2886075" y="7449792"/>
            <a:ext cx="8467883" cy="906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2007"/>
              </a:lnSpc>
              <a:spcBef>
                <a:spcPts val="0"/>
              </a:spcBef>
              <a:spcAft>
                <a:spcPts val="0"/>
              </a:spcAft>
              <a:buClr>
                <a:srgbClr val="163560"/>
              </a:buClr>
              <a:buSzPts val="5929"/>
              <a:buFont typeface="Poppins"/>
              <a:buNone/>
            </a:pPr>
            <a:r>
              <a:rPr b="1" i="0" lang="en-US" sz="5929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</a:rPr>
              <a:t>Apps for </a:t>
            </a:r>
            <a:r>
              <a:rPr b="1" i="0" lang="en-US" sz="5929" u="none" cap="none" strike="noStrike">
                <a:solidFill>
                  <a:srgbClr val="12BCFF"/>
                </a:solidFill>
                <a:latin typeface="Poppins"/>
                <a:ea typeface="Poppins"/>
                <a:cs typeface="Poppins"/>
                <a:sym typeface="Poppins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$industry</a:t>
            </a:r>
            <a:r>
              <a:rPr b="1" i="0" lang="en-US" sz="5929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</a:rPr>
              <a:t> at</a:t>
            </a:r>
            <a:r>
              <a:rPr b="1" i="0" lang="en-US" sz="5929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 </a:t>
            </a:r>
            <a:endParaRPr b="0" i="0" sz="592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5" name="Google Shape;3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9668" y="0"/>
            <a:ext cx="10480127" cy="102901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" name="Google Shape;36;p2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1683" y="9069629"/>
            <a:ext cx="3505486" cy="820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" name="Google Shape;37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48696" y="978374"/>
            <a:ext cx="11041100" cy="850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" name="Google Shape;38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11522" y="7574909"/>
            <a:ext cx="1838545" cy="629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" name="Google Shape;39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763895" y="915941"/>
            <a:ext cx="2848314" cy="972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0" name="Google Shape;40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90982" y="2192850"/>
            <a:ext cx="2629615" cy="20487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" name="Google Shape;41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95533" y="1050317"/>
            <a:ext cx="1343494" cy="134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2" name="Google Shape;42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67879" y="6326287"/>
            <a:ext cx="3876921" cy="70620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"/>
          <p:cNvSpPr/>
          <p:nvPr/>
        </p:nvSpPr>
        <p:spPr>
          <a:xfrm rot="-600">
            <a:off x="991441" y="4821713"/>
            <a:ext cx="5534241" cy="1239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163560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Extreme Dynamic Forms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"/>
          <p:cNvSpPr/>
          <p:nvPr/>
        </p:nvSpPr>
        <p:spPr>
          <a:xfrm rot="-600">
            <a:off x="1124196" y="1412564"/>
            <a:ext cx="847833" cy="6192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#1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"/>
          <p:cNvSpPr/>
          <p:nvPr/>
        </p:nvSpPr>
        <p:spPr>
          <a:xfrm rot="-600">
            <a:off x="1182219" y="6412743"/>
            <a:ext cx="3362418" cy="533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495"/>
              </a:lnSpc>
              <a:spcBef>
                <a:spcPts val="0"/>
              </a:spcBef>
              <a:spcAft>
                <a:spcPts val="0"/>
              </a:spcAft>
              <a:buClr>
                <a:srgbClr val="3DBFFF"/>
              </a:buClr>
              <a:buSzPts val="2775"/>
              <a:buFont typeface="Poppins"/>
              <a:buNone/>
            </a:pPr>
            <a:r>
              <a:rPr b="0" i="0" lang="en-US" sz="2775" u="none" cap="none" strike="noStrike">
                <a:solidFill>
                  <a:srgbClr val="3DBFFF"/>
                </a:solidFill>
                <a:latin typeface="Poppins"/>
                <a:ea typeface="Poppins"/>
                <a:cs typeface="Poppins"/>
                <a:sym typeface="Poppins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By Salesforce Labs</a:t>
            </a:r>
            <a:endParaRPr b="0" i="0" sz="27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1" name="Google Shape;5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145071"/>
            <a:ext cx="9308703" cy="51451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2" name="Google Shape;5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"/>
            <a:ext cx="9306937" cy="580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3" name="Google Shape;53;p3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69525"/>
          <a:stretch/>
        </p:blipFill>
        <p:spPr>
          <a:xfrm>
            <a:off x="13984025" y="9182906"/>
            <a:ext cx="3505999" cy="705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4" name="Google Shape;54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1399392"/>
            <a:ext cx="9565781" cy="6986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449660" y="1342702"/>
            <a:ext cx="2848314" cy="9725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220633" y="1048515"/>
            <a:ext cx="1343494" cy="134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7" name="Google Shape;57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040856" y="7915685"/>
            <a:ext cx="2448171" cy="7057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8" name="Google Shape;58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039911" y="2495894"/>
            <a:ext cx="2639171" cy="213452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"/>
          <p:cNvSpPr/>
          <p:nvPr/>
        </p:nvSpPr>
        <p:spPr>
          <a:xfrm rot="-600">
            <a:off x="11392146" y="1410756"/>
            <a:ext cx="943083" cy="6192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#2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 rot="-614">
            <a:off x="11040325" y="5210272"/>
            <a:ext cx="67197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163560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</a:rPr>
              <a:t>Connector for Jira, ServiceNow, AzureDevOps, Freshdesk, Zendesk, Freshservice...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 rot="-600">
            <a:off x="11383771" y="8001897"/>
            <a:ext cx="1828893" cy="533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495"/>
              </a:lnSpc>
              <a:spcBef>
                <a:spcPts val="0"/>
              </a:spcBef>
              <a:spcAft>
                <a:spcPts val="0"/>
              </a:spcAft>
              <a:buClr>
                <a:srgbClr val="3DBFFF"/>
              </a:buClr>
              <a:buSzPts val="2775"/>
              <a:buFont typeface="Poppins"/>
              <a:buNone/>
            </a:pPr>
            <a:r>
              <a:rPr b="0" i="0" lang="en-US" sz="2775" u="none" cap="none" strike="noStrike">
                <a:solidFill>
                  <a:srgbClr val="3DBFFF"/>
                </a:solidFill>
                <a:latin typeface="Poppins"/>
                <a:ea typeface="Poppins"/>
                <a:cs typeface="Poppins"/>
                <a:sym typeface="Poppins"/>
              </a:rPr>
              <a:t>By Exalate</a:t>
            </a:r>
            <a:endParaRPr b="0" i="0" sz="27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7" name="Google Shape;6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0828" y="1881213"/>
            <a:ext cx="10478967" cy="84089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8" name="Google Shape;6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4119" y="1397516"/>
            <a:ext cx="10145676" cy="68719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9" name="Google Shape;6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8607" y="2192842"/>
            <a:ext cx="2629818" cy="26298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0" name="Google Shape;7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9322" y="6288160"/>
            <a:ext cx="3876921" cy="706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1" name="Google Shape;71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43158" y="1050313"/>
            <a:ext cx="1343494" cy="134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2" name="Google Shape;72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11522" y="7574912"/>
            <a:ext cx="1838545" cy="629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3" name="Google Shape;73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763895" y="915942"/>
            <a:ext cx="2848314" cy="9725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4" name="Google Shape;74;p4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01683" y="9069632"/>
            <a:ext cx="3505486" cy="8203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/>
          <p:nvPr/>
        </p:nvSpPr>
        <p:spPr>
          <a:xfrm rot="-600">
            <a:off x="1039066" y="4821705"/>
            <a:ext cx="5534241" cy="1239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163560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</a:rPr>
              <a:t>Extreme Dynamic Forms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/>
          <p:nvPr/>
        </p:nvSpPr>
        <p:spPr>
          <a:xfrm rot="-600">
            <a:off x="1353662" y="6374611"/>
            <a:ext cx="3362418" cy="533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495"/>
              </a:lnSpc>
              <a:spcBef>
                <a:spcPts val="0"/>
              </a:spcBef>
              <a:spcAft>
                <a:spcPts val="0"/>
              </a:spcAft>
              <a:buClr>
                <a:srgbClr val="3DBFFF"/>
              </a:buClr>
              <a:buSzPts val="2775"/>
              <a:buFont typeface="Poppins"/>
              <a:buNone/>
            </a:pPr>
            <a:r>
              <a:rPr b="0" i="0" lang="en-US" sz="2775" u="none" cap="none" strike="noStrike">
                <a:solidFill>
                  <a:srgbClr val="3DBFFF"/>
                </a:solidFill>
                <a:latin typeface="Poppins"/>
                <a:ea typeface="Poppins"/>
                <a:cs typeface="Poppins"/>
                <a:sym typeface="Poppins"/>
              </a:rPr>
              <a:t>By Salesforce Labs</a:t>
            </a:r>
            <a:endParaRPr b="0" i="0" sz="27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"/>
          <p:cNvSpPr/>
          <p:nvPr/>
        </p:nvSpPr>
        <p:spPr>
          <a:xfrm rot="-600">
            <a:off x="1105146" y="1412550"/>
            <a:ext cx="962133" cy="619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#3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3" name="Google Shape;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116911" cy="78052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4" name="Google Shape;8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60397" y="7573158"/>
            <a:ext cx="1838545" cy="629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20633" y="1048517"/>
            <a:ext cx="1343494" cy="134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6" name="Google Shape;8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40856" y="7915686"/>
            <a:ext cx="2448171" cy="7057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7" name="Google Shape;87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39911" y="2495895"/>
            <a:ext cx="2639170" cy="21345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8" name="Google Shape;88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1655" y="3362615"/>
            <a:ext cx="10860461" cy="60236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9" name="Google Shape;89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62460" y="630829"/>
            <a:ext cx="1832053" cy="18320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0" name="Google Shape;90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311244" y="1006205"/>
            <a:ext cx="1048116" cy="10481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1" name="Google Shape;91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20144" y="1401765"/>
            <a:ext cx="1181512" cy="11815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2" name="Google Shape;92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449660" y="1342701"/>
            <a:ext cx="2848314" cy="9725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5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984282" y="9067329"/>
            <a:ext cx="3505486" cy="8203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/>
          <p:nvPr/>
        </p:nvSpPr>
        <p:spPr>
          <a:xfrm rot="-600">
            <a:off x="11373096" y="1410748"/>
            <a:ext cx="1000233" cy="6192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#4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/>
          <p:nvPr/>
        </p:nvSpPr>
        <p:spPr>
          <a:xfrm rot="-613">
            <a:off x="11040325" y="5210274"/>
            <a:ext cx="67314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163560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</a:rPr>
              <a:t>Connector for Jira, ServiceNow, AzureDevOps, Freshdesk, Zendesk, Freshservice...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 rot="-600">
            <a:off x="11383771" y="8001892"/>
            <a:ext cx="1828893" cy="533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495"/>
              </a:lnSpc>
              <a:spcBef>
                <a:spcPts val="0"/>
              </a:spcBef>
              <a:spcAft>
                <a:spcPts val="0"/>
              </a:spcAft>
              <a:buClr>
                <a:srgbClr val="3DBFFF"/>
              </a:buClr>
              <a:buSzPts val="2775"/>
              <a:buFont typeface="Poppins"/>
              <a:buNone/>
            </a:pPr>
            <a:r>
              <a:rPr b="0" i="0" lang="en-US" sz="2775" u="none" cap="none" strike="noStrike">
                <a:solidFill>
                  <a:srgbClr val="3DBFFF"/>
                </a:solidFill>
                <a:latin typeface="Poppins"/>
                <a:ea typeface="Poppins"/>
                <a:cs typeface="Poppins"/>
                <a:sym typeface="Poppins"/>
              </a:rPr>
              <a:t>By Exalate</a:t>
            </a:r>
            <a:endParaRPr b="0" i="0" sz="27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2" name="Google Shape;10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9716" y="0"/>
            <a:ext cx="10480079" cy="102901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3" name="Google Shape;103;p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683" y="9069631"/>
            <a:ext cx="3505486" cy="820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4" name="Google Shape;104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6232" y="2192832"/>
            <a:ext cx="2629818" cy="26298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5" name="Google Shape;105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6947" y="6288146"/>
            <a:ext cx="3876921" cy="706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6" name="Google Shape;106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0783" y="1050303"/>
            <a:ext cx="1343494" cy="134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7" name="Google Shape;107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11522" y="7574911"/>
            <a:ext cx="1838545" cy="629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8" name="Google Shape;108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63895" y="915941"/>
            <a:ext cx="2848314" cy="9725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9" name="Google Shape;109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953448" y="855707"/>
            <a:ext cx="11336348" cy="764509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6"/>
          <p:cNvSpPr/>
          <p:nvPr/>
        </p:nvSpPr>
        <p:spPr>
          <a:xfrm rot="-600">
            <a:off x="1086691" y="4821700"/>
            <a:ext cx="5534241" cy="1239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163560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</a:rPr>
              <a:t>Extreme Dynamic Forms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"/>
          <p:cNvSpPr/>
          <p:nvPr/>
        </p:nvSpPr>
        <p:spPr>
          <a:xfrm rot="-600">
            <a:off x="1401287" y="6374602"/>
            <a:ext cx="3362418" cy="533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495"/>
              </a:lnSpc>
              <a:spcBef>
                <a:spcPts val="0"/>
              </a:spcBef>
              <a:spcAft>
                <a:spcPts val="0"/>
              </a:spcAft>
              <a:buClr>
                <a:srgbClr val="3DBFFF"/>
              </a:buClr>
              <a:buSzPts val="2775"/>
              <a:buFont typeface="Poppins"/>
              <a:buNone/>
            </a:pPr>
            <a:r>
              <a:rPr b="0" i="0" lang="en-US" sz="2775" u="none" cap="none" strike="noStrike">
                <a:solidFill>
                  <a:srgbClr val="3DBFFF"/>
                </a:solidFill>
                <a:latin typeface="Poppins"/>
                <a:ea typeface="Poppins"/>
                <a:cs typeface="Poppins"/>
                <a:sym typeface="Poppins"/>
              </a:rPr>
              <a:t>By Salesforce Labs</a:t>
            </a:r>
            <a:endParaRPr b="0" i="0" sz="27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6"/>
          <p:cNvSpPr/>
          <p:nvPr/>
        </p:nvSpPr>
        <p:spPr>
          <a:xfrm rot="-600">
            <a:off x="1133721" y="1412536"/>
            <a:ext cx="990708" cy="619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#5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8" name="Google Shape;1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49233"/>
            <a:ext cx="10194230" cy="8640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9" name="Google Shape;11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0544" y="0"/>
            <a:ext cx="5039604" cy="4432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0" name="Google Shape;12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4548" y="3359740"/>
            <a:ext cx="1357812" cy="14336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1" name="Google Shape;12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12770" y="913965"/>
            <a:ext cx="3488694" cy="72878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2" name="Google Shape;122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220633" y="1048517"/>
            <a:ext cx="1343494" cy="134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3" name="Google Shape;123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040856" y="7915686"/>
            <a:ext cx="2448171" cy="7057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4" name="Google Shape;124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039911" y="2495891"/>
            <a:ext cx="2639170" cy="2134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5" name="Google Shape;125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29226" y="4688134"/>
            <a:ext cx="7020816" cy="51066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6" name="Google Shape;126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400391" y="525625"/>
            <a:ext cx="2934375" cy="1934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7" name="Google Shape;127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52445" y="2811765"/>
            <a:ext cx="2076729" cy="16005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8" name="Google Shape;128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10168" y="3116625"/>
            <a:ext cx="3172244" cy="12012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9" name="Google Shape;129;p7">
            <a:hlinkClick r:id="rId14"/>
          </p:cNvPr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3984282" y="9067338"/>
            <a:ext cx="3505486" cy="82037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 rot="-600">
            <a:off x="11392146" y="1410747"/>
            <a:ext cx="981183" cy="61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#6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7"/>
          <p:cNvSpPr/>
          <p:nvPr/>
        </p:nvSpPr>
        <p:spPr>
          <a:xfrm rot="-612">
            <a:off x="11040325" y="5210255"/>
            <a:ext cx="67434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163560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</a:rPr>
              <a:t>Connector for Jira, ServiceNow, AzureDevOps, Freshdesk, Zendesk, Freshservice...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7"/>
          <p:cNvSpPr/>
          <p:nvPr/>
        </p:nvSpPr>
        <p:spPr>
          <a:xfrm rot="-600">
            <a:off x="11383771" y="8001892"/>
            <a:ext cx="1828893" cy="533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495"/>
              </a:lnSpc>
              <a:spcBef>
                <a:spcPts val="0"/>
              </a:spcBef>
              <a:spcAft>
                <a:spcPts val="0"/>
              </a:spcAft>
              <a:buClr>
                <a:srgbClr val="3DBFFF"/>
              </a:buClr>
              <a:buSzPts val="2775"/>
              <a:buFont typeface="Poppins"/>
              <a:buNone/>
            </a:pPr>
            <a:r>
              <a:rPr b="0" i="0" lang="en-US" sz="2775" u="none" cap="none" strike="noStrike">
                <a:solidFill>
                  <a:srgbClr val="3DBFFF"/>
                </a:solidFill>
                <a:latin typeface="Poppins"/>
                <a:ea typeface="Poppins"/>
                <a:cs typeface="Poppins"/>
                <a:sym typeface="Poppins"/>
              </a:rPr>
              <a:t>By Exalate</a:t>
            </a:r>
            <a:endParaRPr b="0" i="0" sz="27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0828" y="1881207"/>
            <a:ext cx="10478967" cy="84089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9" name="Google Shape;139;p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683" y="9069627"/>
            <a:ext cx="3505486" cy="820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0" name="Google Shape;14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6232" y="2192832"/>
            <a:ext cx="2629818" cy="2629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1" name="Google Shape;141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6947" y="6288159"/>
            <a:ext cx="3876921" cy="706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2" name="Google Shape;142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0783" y="1050298"/>
            <a:ext cx="1343494" cy="134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3" name="Google Shape;143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11522" y="7574902"/>
            <a:ext cx="1838545" cy="629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4" name="Google Shape;144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63896" y="915941"/>
            <a:ext cx="2848314" cy="972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5" name="Google Shape;145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182687" y="828053"/>
            <a:ext cx="5269790" cy="77132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6" name="Google Shape;146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944311" y="495561"/>
            <a:ext cx="2934375" cy="1934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7" name="Google Shape;147;p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039941" y="3724974"/>
            <a:ext cx="3057918" cy="1775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8" name="Google Shape;148;p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211591" y="5582461"/>
            <a:ext cx="3181802" cy="1943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8"/>
          <p:cNvSpPr/>
          <p:nvPr/>
        </p:nvSpPr>
        <p:spPr>
          <a:xfrm rot="-600">
            <a:off x="1086691" y="4821700"/>
            <a:ext cx="5534241" cy="1239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163560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</a:rPr>
              <a:t>Extreme Dynamic Forms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/>
          <p:nvPr/>
        </p:nvSpPr>
        <p:spPr>
          <a:xfrm rot="-600">
            <a:off x="1401287" y="6374606"/>
            <a:ext cx="3362418" cy="533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495"/>
              </a:lnSpc>
              <a:spcBef>
                <a:spcPts val="0"/>
              </a:spcBef>
              <a:spcAft>
                <a:spcPts val="0"/>
              </a:spcAft>
              <a:buClr>
                <a:srgbClr val="3DBFFF"/>
              </a:buClr>
              <a:buSzPts val="2775"/>
              <a:buFont typeface="Poppins"/>
              <a:buNone/>
            </a:pPr>
            <a:r>
              <a:rPr b="0" i="0" lang="en-US" sz="2775" u="none" cap="none" strike="noStrike">
                <a:solidFill>
                  <a:srgbClr val="3DBFFF"/>
                </a:solidFill>
                <a:latin typeface="Poppins"/>
                <a:ea typeface="Poppins"/>
                <a:cs typeface="Poppins"/>
                <a:sym typeface="Poppins"/>
              </a:rPr>
              <a:t>By Salesforce Labs</a:t>
            </a:r>
            <a:endParaRPr b="0" i="0" sz="27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"/>
          <p:cNvSpPr/>
          <p:nvPr/>
        </p:nvSpPr>
        <p:spPr>
          <a:xfrm rot="-600">
            <a:off x="1162296" y="1412541"/>
            <a:ext cx="933558" cy="6192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#7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7" name="Google Shape;1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8884" y="914522"/>
            <a:ext cx="8184488" cy="7203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8" name="Google Shape;15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60397" y="7573153"/>
            <a:ext cx="1838545" cy="629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9" name="Google Shape;15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20633" y="1048512"/>
            <a:ext cx="1343494" cy="134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0" name="Google Shape;16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40856" y="7915686"/>
            <a:ext cx="2448171" cy="7057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1" name="Google Shape;161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39911" y="2495891"/>
            <a:ext cx="2639170" cy="2134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2" name="Google Shape;162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81888" y="4231591"/>
            <a:ext cx="1191037" cy="11815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3" name="Google Shape;163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49402" y="7460188"/>
            <a:ext cx="1171994" cy="12005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4" name="Google Shape;164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883317" y="2312724"/>
            <a:ext cx="7041023" cy="5869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5" name="Google Shape;165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906558" y="4686850"/>
            <a:ext cx="3019425" cy="1419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6" name="Google Shape;166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0" y="4366144"/>
            <a:ext cx="4269578" cy="20204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7" name="Google Shape;167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258898" y="7012031"/>
            <a:ext cx="2334440" cy="23344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8" name="Google Shape;168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14742" y="382067"/>
            <a:ext cx="4553997" cy="30019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9" name="Google Shape;169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360" y="2202"/>
            <a:ext cx="2848314" cy="972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0" name="Google Shape;170;p9">
            <a:hlinkClick r:id="rId16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3984282" y="9067338"/>
            <a:ext cx="3505486" cy="820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1" name="Google Shape;171;p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4335349" y="1285575"/>
            <a:ext cx="2848314" cy="97254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/>
          <p:nvPr/>
        </p:nvSpPr>
        <p:spPr>
          <a:xfrm rot="-600">
            <a:off x="11382619" y="1401220"/>
            <a:ext cx="990708" cy="619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#8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9"/>
          <p:cNvSpPr/>
          <p:nvPr/>
        </p:nvSpPr>
        <p:spPr>
          <a:xfrm rot="-616">
            <a:off x="11040325" y="5210276"/>
            <a:ext cx="66960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163560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</a:rPr>
              <a:t>Connector for Jira, ServiceNow, AzureDevOps, Freshdesk, Zendesk, Freshservice...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9"/>
          <p:cNvSpPr/>
          <p:nvPr/>
        </p:nvSpPr>
        <p:spPr>
          <a:xfrm rot="-600">
            <a:off x="11383771" y="8001892"/>
            <a:ext cx="1828893" cy="533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495"/>
              </a:lnSpc>
              <a:spcBef>
                <a:spcPts val="0"/>
              </a:spcBef>
              <a:spcAft>
                <a:spcPts val="0"/>
              </a:spcAft>
              <a:buClr>
                <a:srgbClr val="3DBFFF"/>
              </a:buClr>
              <a:buSzPts val="2775"/>
              <a:buFont typeface="Poppins"/>
              <a:buNone/>
            </a:pPr>
            <a:r>
              <a:rPr b="0" i="0" lang="en-US" sz="2775" u="none" cap="none" strike="noStrike">
                <a:solidFill>
                  <a:srgbClr val="3DBFFF"/>
                </a:solidFill>
                <a:latin typeface="Poppins"/>
                <a:ea typeface="Poppins"/>
                <a:cs typeface="Poppins"/>
                <a:sym typeface="Poppins"/>
              </a:rPr>
              <a:t>By Exalate</a:t>
            </a:r>
            <a:endParaRPr b="0" i="0" sz="27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2025-09-09T06:41:34Z</dcterms:created>
  <dc:creator>PptxGenJS</dc:creator>
</cp:coreProperties>
</file>