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8"/>
  </p:notesMasterIdLst>
  <p:sldIdLst>
    <p:sldId id="256" r:id="rId2"/>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49"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50" r:id="rId31"/>
    <p:sldId id="310" r:id="rId32"/>
    <p:sldId id="335" r:id="rId33"/>
    <p:sldId id="336" r:id="rId34"/>
    <p:sldId id="337" r:id="rId35"/>
    <p:sldId id="338" r:id="rId36"/>
    <p:sldId id="311" r:id="rId37"/>
    <p:sldId id="339" r:id="rId38"/>
    <p:sldId id="340" r:id="rId39"/>
    <p:sldId id="341" r:id="rId40"/>
    <p:sldId id="342" r:id="rId41"/>
    <p:sldId id="343" r:id="rId42"/>
    <p:sldId id="344" r:id="rId43"/>
    <p:sldId id="345" r:id="rId44"/>
    <p:sldId id="346" r:id="rId45"/>
    <p:sldId id="347" r:id="rId46"/>
    <p:sldId id="348" r:id="rId47"/>
  </p:sldIdLst>
  <p:sldSz cx="6858000" cy="9906000" type="A4"/>
  <p:notesSz cx="6858000" cy="9144000"/>
  <p:embeddedFontLst>
    <p:embeddedFont>
      <p:font typeface="Calibri" panose="020F0502020204030204" pitchFamily="34" charset="0"/>
      <p:regular r:id="rId49"/>
      <p:bold r:id="rId50"/>
      <p:italic r:id="rId51"/>
      <p:boldItalic r:id="rId52"/>
    </p:embeddedFont>
    <p:embeddedFont>
      <p:font typeface="Calibri Light" panose="020F0302020204030204" pitchFamily="34" charset="0"/>
      <p:regular r:id="rId53"/>
      <p:italic r:id="rId54"/>
    </p:embeddedFont>
    <p:embeddedFont>
      <p:font typeface="Quantic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945015-698C-4A7D-8B1F-4CC38D0CF2EF}">
  <a:tblStyle styleId="{8C945015-698C-4A7D-8B1F-4CC38D0CF2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857E80-F0E3-4369-ADA3-FF2186EE96D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14" autoAdjust="0"/>
    <p:restoredTop sz="94773" autoAdjust="0"/>
  </p:normalViewPr>
  <p:slideViewPr>
    <p:cSldViewPr snapToGrid="0">
      <p:cViewPr varScale="1">
        <p:scale>
          <a:sx n="52" d="100"/>
          <a:sy n="52" d="100"/>
        </p:scale>
        <p:origin x="21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780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129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29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48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479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55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889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469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765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461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2348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713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837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4308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939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172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425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919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9693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450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81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704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412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095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6421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1710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9639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1560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9219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811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7995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504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722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27847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787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33627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668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749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2117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14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862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33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388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839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2241550" y="685800"/>
            <a:ext cx="2374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55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EC28-696D-4BA1-9E6F-90201FC49A62}"/>
              </a:ext>
            </a:extLst>
          </p:cNvPr>
          <p:cNvSpPr>
            <a:spLocks noGrp="1"/>
          </p:cNvSpPr>
          <p:nvPr>
            <p:ph type="ctrTitle"/>
          </p:nvPr>
        </p:nvSpPr>
        <p:spPr>
          <a:xfrm>
            <a:off x="857250" y="1621191"/>
            <a:ext cx="5143500" cy="3448756"/>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E3C3F33A-F84C-5B6A-C80C-3474855E002B}"/>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9A471037-76B7-B1C3-12F2-E3B954396A61}"/>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DAE5D08D-C6A9-F8BE-56D5-754A64F8F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E7F20-7BC2-AB51-83CB-4700DE62E27C}"/>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22608415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984F-F869-BCA0-13DD-B2208BD0B5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A04B03-55E1-BB14-430E-46E0CAF7DB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FF4AB-AF6A-F396-82D1-D4A17402610B}"/>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2F2F7255-36A6-9A61-AAFB-D76CB0CB1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ACAE9-6652-48EC-16CF-393C00B1B4E6}"/>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42616200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4C706-F58E-29A5-99AA-24CFB5127456}"/>
              </a:ext>
            </a:extLst>
          </p:cNvPr>
          <p:cNvSpPr>
            <a:spLocks noGrp="1"/>
          </p:cNvSpPr>
          <p:nvPr>
            <p:ph type="title" orient="vert"/>
          </p:nvPr>
        </p:nvSpPr>
        <p:spPr>
          <a:xfrm>
            <a:off x="4907756" y="527403"/>
            <a:ext cx="1478756" cy="839487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A5FAB5-657A-CDB8-8AF3-FFF7B2CF5E74}"/>
              </a:ext>
            </a:extLst>
          </p:cNvPr>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80DD-98B7-4064-A965-D9CB0A202A79}"/>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B6A9C20A-5FCD-A462-9C85-7D555317B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CC874-C920-187A-82DA-7DC212A3AADC}"/>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14749640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6EE7-D23A-AAC6-8528-4C52D6C076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D60AF-4796-2428-722A-93517D88D9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81462-A592-ADCD-84A8-4FA43099B86F}"/>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909E10C7-FD23-D9AD-F296-53FC90C4E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241C7-5C60-4916-E98F-ADB24325DF5E}"/>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419345204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E793-4C27-7E7C-2916-F11B645D210D}"/>
              </a:ext>
            </a:extLst>
          </p:cNvPr>
          <p:cNvSpPr>
            <a:spLocks noGrp="1"/>
          </p:cNvSpPr>
          <p:nvPr>
            <p:ph type="title"/>
          </p:nvPr>
        </p:nvSpPr>
        <p:spPr>
          <a:xfrm>
            <a:off x="467916" y="2469622"/>
            <a:ext cx="5915025" cy="4120620"/>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ED51A390-58B0-EAE3-3B6C-6476624E5CF9}"/>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0AAF7A-D4AB-1FFD-4BCD-19B39D04DE42}"/>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5D721CAF-3813-A3E1-1DB8-F1454EEBF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6A7732-4CB2-1959-5782-B77EDB34AE50}"/>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18285244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8AE4-2E74-5F78-BCD9-B00943DAEB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7EDE6-87F5-86A2-5484-606F73F17A7E}"/>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7AE27-9072-417B-3E4A-F673C4529A16}"/>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E6E2F9-C12D-B1E2-3007-D67ABCAA0460}"/>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6" name="Footer Placeholder 5">
            <a:extLst>
              <a:ext uri="{FF2B5EF4-FFF2-40B4-BE49-F238E27FC236}">
                <a16:creationId xmlns:a16="http://schemas.microsoft.com/office/drawing/2014/main" id="{BB0DB0F6-09EA-9656-8C71-FCA068E5C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4360F-D6DE-ADC1-C660-8FE2B6C6FA2A}"/>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37453318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EDB5-A580-44B6-0C46-3283CB357916}"/>
              </a:ext>
            </a:extLst>
          </p:cNvPr>
          <p:cNvSpPr>
            <a:spLocks noGrp="1"/>
          </p:cNvSpPr>
          <p:nvPr>
            <p:ph type="title"/>
          </p:nvPr>
        </p:nvSpPr>
        <p:spPr>
          <a:xfrm>
            <a:off x="472381" y="527404"/>
            <a:ext cx="5915025" cy="1914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738A57-F506-531E-D341-7CE91CA86F68}"/>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8795DC4D-1176-A6D8-12FB-72B7E1FC9F36}"/>
              </a:ext>
            </a:extLst>
          </p:cNvPr>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F95AE4-AAB9-22CE-07AE-87C0917BA518}"/>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B3DD6-42D0-2A9B-4B60-1DA631DB084A}"/>
              </a:ext>
            </a:extLst>
          </p:cNvPr>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B87AF-4275-8484-6F18-B02BB9233A5E}"/>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8" name="Footer Placeholder 7">
            <a:extLst>
              <a:ext uri="{FF2B5EF4-FFF2-40B4-BE49-F238E27FC236}">
                <a16:creationId xmlns:a16="http://schemas.microsoft.com/office/drawing/2014/main" id="{B1416C5F-0F69-7875-55DC-7DA6D99F1C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0BF2F-3FE0-DEDC-34F1-85C2D7B560CB}"/>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27523173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2C2E-0D5D-84AF-06E1-43D2107AD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402B8E-C629-5ECA-7B36-21885E33B922}"/>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4" name="Footer Placeholder 3">
            <a:extLst>
              <a:ext uri="{FF2B5EF4-FFF2-40B4-BE49-F238E27FC236}">
                <a16:creationId xmlns:a16="http://schemas.microsoft.com/office/drawing/2014/main" id="{40819577-AC3F-B030-1791-7BD198A819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519760-13CA-CEFD-001E-0F8CF09DC613}"/>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18518697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695743-F3B8-1155-F6CE-E717A242FC5D}"/>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3" name="Footer Placeholder 2">
            <a:extLst>
              <a:ext uri="{FF2B5EF4-FFF2-40B4-BE49-F238E27FC236}">
                <a16:creationId xmlns:a16="http://schemas.microsoft.com/office/drawing/2014/main" id="{4C62A3CE-AB6E-FB97-CD07-9AB6CEE51A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8DF8E8-02DD-FECA-4DE4-2EBB2AA87542}"/>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200517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F94F-6471-D812-7373-97FB8C121EC9}"/>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D4743244-BBB2-F4F7-C415-B75DDFF440EF}"/>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1A9A4E-EB15-90F0-032A-6A44EF93FFC3}"/>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098DE671-7ACD-FF22-F1C1-4BF5E75F8C86}"/>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6" name="Footer Placeholder 5">
            <a:extLst>
              <a:ext uri="{FF2B5EF4-FFF2-40B4-BE49-F238E27FC236}">
                <a16:creationId xmlns:a16="http://schemas.microsoft.com/office/drawing/2014/main" id="{D392706F-9544-57E6-4A2B-41F972DAC1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05E622-C783-DBC7-3F1A-5456D4FD65C9}"/>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23240749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FFB1-9016-6934-E60F-A3539AF54A3C}"/>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C7E2D682-12A3-FF4B-6E43-4A11726B1588}"/>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ABEB3FDC-DB72-65EC-A4F1-340A5FF3349E}"/>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F297B5B-01BB-DA40-959F-BF37F1AF942A}"/>
              </a:ext>
            </a:extLst>
          </p:cNvPr>
          <p:cNvSpPr>
            <a:spLocks noGrp="1"/>
          </p:cNvSpPr>
          <p:nvPr>
            <p:ph type="dt" sz="half" idx="10"/>
          </p:nvPr>
        </p:nvSpPr>
        <p:spPr/>
        <p:txBody>
          <a:bodyPr/>
          <a:lstStyle/>
          <a:p>
            <a:fld id="{1FE12598-92D9-42F4-83AA-89676A8467C1}" type="datetimeFigureOut">
              <a:rPr lang="en-US" smtClean="0"/>
              <a:t>6/7/2025</a:t>
            </a:fld>
            <a:endParaRPr lang="en-US"/>
          </a:p>
        </p:txBody>
      </p:sp>
      <p:sp>
        <p:nvSpPr>
          <p:cNvPr id="6" name="Footer Placeholder 5">
            <a:extLst>
              <a:ext uri="{FF2B5EF4-FFF2-40B4-BE49-F238E27FC236}">
                <a16:creationId xmlns:a16="http://schemas.microsoft.com/office/drawing/2014/main" id="{035F1E1B-FD99-BFC2-B11D-71777D557C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36597E-8E8F-6A30-9A0E-596FCE50740F}"/>
              </a:ext>
            </a:extLst>
          </p:cNvPr>
          <p:cNvSpPr>
            <a:spLocks noGrp="1"/>
          </p:cNvSpPr>
          <p:nvPr>
            <p:ph type="sldNum" sz="quarter" idx="12"/>
          </p:nvPr>
        </p:nvSpPr>
        <p:spPr/>
        <p:txBody>
          <a:bodyPr/>
          <a:lstStyle/>
          <a:p>
            <a:fld id="{EAA5B2B2-C612-4E2C-8E09-BDE6A1E610B3}" type="slidenum">
              <a:rPr lang="en-US" smtClean="0"/>
              <a:t>‹#›</a:t>
            </a:fld>
            <a:endParaRPr lang="en-US"/>
          </a:p>
        </p:txBody>
      </p:sp>
    </p:spTree>
    <p:extLst>
      <p:ext uri="{BB962C8B-B14F-4D97-AF65-F5344CB8AC3E}">
        <p14:creationId xmlns:p14="http://schemas.microsoft.com/office/powerpoint/2010/main" val="7805706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00E9F-3DB0-6FF2-3536-045822048900}"/>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369B7A-6045-8D2C-22F8-8186862DAA13}"/>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ECD87-AAE0-B2E2-574F-E3A8D2588C4A}"/>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1FE12598-92D9-42F4-83AA-89676A8467C1}" type="datetimeFigureOut">
              <a:rPr lang="en-US" smtClean="0"/>
              <a:t>6/7/2025</a:t>
            </a:fld>
            <a:endParaRPr lang="en-US"/>
          </a:p>
        </p:txBody>
      </p:sp>
      <p:sp>
        <p:nvSpPr>
          <p:cNvPr id="5" name="Footer Placeholder 4">
            <a:extLst>
              <a:ext uri="{FF2B5EF4-FFF2-40B4-BE49-F238E27FC236}">
                <a16:creationId xmlns:a16="http://schemas.microsoft.com/office/drawing/2014/main" id="{3322B48A-9F7D-8987-5889-E6438A95CA1B}"/>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2492AC-A355-D639-FF88-410E6880676A}"/>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EAA5B2B2-C612-4E2C-8E09-BDE6A1E610B3}" type="slidenum">
              <a:rPr lang="en-US" smtClean="0"/>
              <a:t>‹#›</a:t>
            </a:fld>
            <a:endParaRPr lang="en-US"/>
          </a:p>
        </p:txBody>
      </p:sp>
    </p:spTree>
    <p:extLst>
      <p:ext uri="{BB962C8B-B14F-4D97-AF65-F5344CB8AC3E}">
        <p14:creationId xmlns:p14="http://schemas.microsoft.com/office/powerpoint/2010/main" val="24005656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grpSp>
        <p:nvGrpSpPr>
          <p:cNvPr id="208" name="Google Shape;208;p27"/>
          <p:cNvGrpSpPr/>
          <p:nvPr/>
        </p:nvGrpSpPr>
        <p:grpSpPr>
          <a:xfrm>
            <a:off x="546557" y="1083008"/>
            <a:ext cx="5764886" cy="8127171"/>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grpSp>
        <p:nvGrpSpPr>
          <p:cNvPr id="211" name="Google Shape;211;p27"/>
          <p:cNvGrpSpPr/>
          <p:nvPr/>
        </p:nvGrpSpPr>
        <p:grpSpPr>
          <a:xfrm>
            <a:off x="3725587" y="7056419"/>
            <a:ext cx="2585475" cy="2005694"/>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grpSp>
        <p:nvGrpSpPr>
          <p:cNvPr id="214" name="Google Shape;214;p27"/>
          <p:cNvGrpSpPr/>
          <p:nvPr/>
        </p:nvGrpSpPr>
        <p:grpSpPr>
          <a:xfrm>
            <a:off x="5286165" y="2167878"/>
            <a:ext cx="1398625" cy="1227782"/>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sp>
        <p:nvSpPr>
          <p:cNvPr id="217" name="Google Shape;217;p27"/>
          <p:cNvSpPr txBox="1"/>
          <p:nvPr/>
        </p:nvSpPr>
        <p:spPr>
          <a:xfrm>
            <a:off x="685402" y="2263618"/>
            <a:ext cx="1400346" cy="926757"/>
          </a:xfrm>
          <a:prstGeom prst="rect">
            <a:avLst/>
          </a:prstGeom>
          <a:noFill/>
          <a:ln>
            <a:noFill/>
          </a:ln>
        </p:spPr>
        <p:txBody>
          <a:bodyPr spcFirstLastPara="1" wrap="square" lIns="68569" tIns="68569" rIns="68569" bIns="68569" anchor="ctr" anchorCtr="0">
            <a:noAutofit/>
          </a:bodyPr>
          <a:lstStyle/>
          <a:p>
            <a:pPr>
              <a:lnSpc>
                <a:spcPct val="90000"/>
              </a:lnSpc>
            </a:pPr>
            <a:r>
              <a:rPr lang="en" sz="8800" dirty="0">
                <a:solidFill>
                  <a:schemeClr val="accent1">
                    <a:lumMod val="75000"/>
                  </a:schemeClr>
                </a:solidFill>
                <a:latin typeface="Quantico"/>
                <a:ea typeface="Quantico"/>
                <a:cs typeface="Quantico"/>
                <a:sym typeface="Quantico"/>
              </a:rPr>
              <a:t>&lt;/</a:t>
            </a:r>
            <a:endParaRPr sz="8800" dirty="0">
              <a:solidFill>
                <a:schemeClr val="accent1">
                  <a:lumMod val="75000"/>
                </a:schemeClr>
              </a:solidFill>
            </a:endParaRPr>
          </a:p>
        </p:txBody>
      </p:sp>
      <p:sp>
        <p:nvSpPr>
          <p:cNvPr id="218" name="Google Shape;218;p27"/>
          <p:cNvSpPr txBox="1"/>
          <p:nvPr/>
        </p:nvSpPr>
        <p:spPr>
          <a:xfrm>
            <a:off x="5018324" y="5334275"/>
            <a:ext cx="1398619" cy="1343194"/>
          </a:xfrm>
          <a:prstGeom prst="rect">
            <a:avLst/>
          </a:prstGeom>
          <a:noFill/>
          <a:ln>
            <a:noFill/>
          </a:ln>
        </p:spPr>
        <p:txBody>
          <a:bodyPr spcFirstLastPara="1" wrap="square" lIns="68569" tIns="68569" rIns="68569" bIns="68569" anchor="ctr" anchorCtr="0">
            <a:noAutofit/>
          </a:bodyPr>
          <a:lstStyle/>
          <a:p>
            <a:pPr>
              <a:lnSpc>
                <a:spcPct val="90000"/>
              </a:lnSpc>
            </a:pPr>
            <a:r>
              <a:rPr lang="en" sz="8800" dirty="0">
                <a:solidFill>
                  <a:schemeClr val="accent6">
                    <a:lumMod val="75000"/>
                  </a:schemeClr>
                </a:solidFill>
                <a:latin typeface="Quantico"/>
                <a:ea typeface="Quantico"/>
                <a:cs typeface="Quantico"/>
                <a:sym typeface="Quantico"/>
              </a:rPr>
              <a:t>/&gt;</a:t>
            </a:r>
            <a:endParaRPr sz="8800" dirty="0">
              <a:solidFill>
                <a:schemeClr val="accent6">
                  <a:lumMod val="75000"/>
                </a:schemeClr>
              </a:solidFill>
            </a:endParaRPr>
          </a:p>
        </p:txBody>
      </p:sp>
      <p:sp>
        <p:nvSpPr>
          <p:cNvPr id="219" name="Google Shape;219;p27"/>
          <p:cNvSpPr txBox="1"/>
          <p:nvPr/>
        </p:nvSpPr>
        <p:spPr>
          <a:xfrm>
            <a:off x="5604142" y="2560984"/>
            <a:ext cx="912600" cy="559575"/>
          </a:xfrm>
          <a:prstGeom prst="rect">
            <a:avLst/>
          </a:prstGeom>
          <a:noFill/>
          <a:ln>
            <a:noFill/>
          </a:ln>
        </p:spPr>
        <p:txBody>
          <a:bodyPr spcFirstLastPara="1" wrap="square" lIns="68569" tIns="68569" rIns="68569" bIns="68569" anchor="t" anchorCtr="0">
            <a:noAutofit/>
          </a:bodyPr>
          <a:lstStyle/>
          <a:p>
            <a:pPr algn="ctr">
              <a:lnSpc>
                <a:spcPct val="90000"/>
              </a:lnSpc>
            </a:pPr>
            <a:r>
              <a:rPr lang="en" sz="2700">
                <a:solidFill>
                  <a:schemeClr val="accent2"/>
                </a:solidFill>
              </a:rPr>
              <a:t>}</a:t>
            </a:r>
            <a:r>
              <a:rPr lang="en" sz="2700">
                <a:solidFill>
                  <a:schemeClr val="dk1"/>
                </a:solidFill>
              </a:rPr>
              <a:t> /&gt; </a:t>
            </a:r>
            <a:r>
              <a:rPr lang="en" sz="2700">
                <a:solidFill>
                  <a:schemeClr val="accent1"/>
                </a:solidFill>
              </a:rPr>
              <a:t>[</a:t>
            </a:r>
            <a:endParaRPr sz="2700">
              <a:solidFill>
                <a:schemeClr val="accent1"/>
              </a:solidFill>
            </a:endParaRPr>
          </a:p>
        </p:txBody>
      </p:sp>
      <p:sp>
        <p:nvSpPr>
          <p:cNvPr id="220" name="Google Shape;220;p27"/>
          <p:cNvSpPr txBox="1">
            <a:spLocks noGrp="1"/>
          </p:cNvSpPr>
          <p:nvPr>
            <p:ph type="ctrTitle"/>
          </p:nvPr>
        </p:nvSpPr>
        <p:spPr>
          <a:xfrm>
            <a:off x="1058748" y="3158693"/>
            <a:ext cx="4545394" cy="2277287"/>
          </a:xfrm>
          <a:prstGeom prst="rect">
            <a:avLst/>
          </a:prstGeom>
        </p:spPr>
        <p:txBody>
          <a:bodyPr spcFirstLastPara="1" wrap="square" lIns="68569" tIns="68569" rIns="68569" bIns="68569" anchor="t" anchorCtr="0">
            <a:noAutofit/>
          </a:bodyPr>
          <a:lstStyle/>
          <a:p>
            <a:pPr algn="ctr"/>
            <a:r>
              <a:rPr lang="en-US" sz="7200" dirty="0">
                <a:solidFill>
                  <a:schemeClr val="accent2"/>
                </a:solidFill>
                <a:latin typeface="Courier New" panose="02070309020205020404" pitchFamily="49" charset="0"/>
                <a:cs typeface="Courier New" panose="02070309020205020404" pitchFamily="49" charset="0"/>
              </a:rPr>
              <a:t>Online Shopping</a:t>
            </a:r>
            <a:endParaRPr sz="7200" dirty="0">
              <a:solidFill>
                <a:schemeClr val="accent2"/>
              </a:solidFill>
              <a:latin typeface="Courier New" panose="02070309020205020404" pitchFamily="49" charset="0"/>
              <a:cs typeface="Courier New" panose="02070309020205020404" pitchFamily="49" charset="0"/>
            </a:endParaRPr>
          </a:p>
        </p:txBody>
      </p:sp>
      <p:sp>
        <p:nvSpPr>
          <p:cNvPr id="221" name="Google Shape;221;p27"/>
          <p:cNvSpPr txBox="1">
            <a:spLocks noGrp="1"/>
          </p:cNvSpPr>
          <p:nvPr>
            <p:ph type="subTitle" idx="1"/>
          </p:nvPr>
        </p:nvSpPr>
        <p:spPr>
          <a:xfrm>
            <a:off x="3777592" y="7018165"/>
            <a:ext cx="2282850" cy="2393639"/>
          </a:xfrm>
          <a:prstGeom prst="rect">
            <a:avLst/>
          </a:prstGeom>
        </p:spPr>
        <p:txBody>
          <a:bodyPr spcFirstLastPara="1" wrap="square" lIns="68569" tIns="68569" rIns="68569" bIns="68569" anchor="ctr" anchorCtr="0">
            <a:noAutofit/>
          </a:bodyPr>
          <a:lstStyle/>
          <a:p>
            <a:pPr marL="0" indent="0" algn="l"/>
            <a:r>
              <a:rPr lang="en" sz="1400" dirty="0">
                <a:latin typeface="Courier New" panose="02070309020205020404" pitchFamily="49" charset="0"/>
                <a:cs typeface="Courier New" panose="02070309020205020404" pitchFamily="49" charset="0"/>
              </a:rPr>
              <a:t>Made by-</a:t>
            </a:r>
          </a:p>
          <a:p>
            <a:pPr marL="0" indent="0" algn="l"/>
            <a:endParaRPr lang="en" sz="1400" dirty="0">
              <a:latin typeface="Courier New" panose="02070309020205020404" pitchFamily="49" charset="0"/>
              <a:cs typeface="Courier New" panose="02070309020205020404" pitchFamily="49" charset="0"/>
            </a:endParaRPr>
          </a:p>
          <a:p>
            <a:pPr marL="0" indent="0" algn="l"/>
            <a:r>
              <a:rPr lang="en" sz="1400" dirty="0">
                <a:latin typeface="Courier New" panose="02070309020205020404" pitchFamily="49" charset="0"/>
                <a:cs typeface="Courier New" panose="02070309020205020404" pitchFamily="49" charset="0"/>
              </a:rPr>
              <a:t>Anshuman Verma</a:t>
            </a:r>
          </a:p>
          <a:p>
            <a:pPr marL="0" indent="0" algn="l"/>
            <a:endParaRPr lang="en" sz="1400" dirty="0">
              <a:latin typeface="Courier New" panose="02070309020205020404" pitchFamily="49" charset="0"/>
              <a:cs typeface="Courier New" panose="02070309020205020404" pitchFamily="49" charset="0"/>
            </a:endParaRPr>
          </a:p>
          <a:p>
            <a:pPr marL="0" indent="0" algn="l"/>
            <a:endParaRPr sz="14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76022" y="751160"/>
            <a:ext cx="6474642" cy="9571851"/>
          </a:xfrm>
          <a:prstGeom prst="rect">
            <a:avLst/>
          </a:prstGeom>
          <a:noFill/>
        </p:spPr>
        <p:txBody>
          <a:bodyPr wrap="square" rtlCol="0">
            <a:spAutoFit/>
          </a:bodyPr>
          <a:lstStyle/>
          <a:p>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"stationary":</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stationery")</a:t>
            </a:r>
          </a:p>
          <a:p>
            <a:r>
              <a:rPr lang="en-US" dirty="0">
                <a:solidFill>
                  <a:schemeClr val="tx1"/>
                </a:solidFill>
                <a:latin typeface="Courier New" panose="02070309020205020404" pitchFamily="49" charset="0"/>
                <a:cs typeface="Courier New" panose="02070309020205020404" pitchFamily="49" charset="0"/>
              </a:rPr>
              <a:t>        stationery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Name\t\</a:t>
            </a:r>
            <a:r>
              <a:rPr lang="en-US" dirty="0" err="1">
                <a:solidFill>
                  <a:schemeClr val="tx1"/>
                </a:solidFill>
                <a:latin typeface="Courier New" panose="02070309020205020404" pitchFamily="49" charset="0"/>
                <a:cs typeface="Courier New" panose="02070309020205020404" pitchFamily="49" charset="0"/>
              </a:rPr>
              <a:t>t|Type</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Brand \t\t| </a:t>
            </a:r>
            <a:r>
              <a:rPr lang="en-US" dirty="0" err="1">
                <a:solidFill>
                  <a:schemeClr val="tx1"/>
                </a:solidFill>
                <a:latin typeface="Courier New" panose="02070309020205020404" pitchFamily="49" charset="0"/>
                <a:cs typeface="Courier New" panose="02070309020205020404" pitchFamily="49" charset="0"/>
              </a:rPr>
              <a:t>Availabilit_of_Product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\t\</a:t>
            </a:r>
            <a:r>
              <a:rPr lang="en-US" dirty="0" err="1">
                <a:solidFill>
                  <a:schemeClr val="tx1"/>
                </a:solidFill>
                <a:latin typeface="Courier New" panose="02070309020205020404" pitchFamily="49" charset="0"/>
                <a:cs typeface="Courier New" panose="02070309020205020404" pitchFamily="49" charset="0"/>
              </a:rPr>
              <a:t>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stationery:</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Type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row[4]</a:t>
            </a:r>
          </a:p>
          <a:p>
            <a:r>
              <a:rPr lang="en-US" dirty="0">
                <a:solidFill>
                  <a:schemeClr val="tx1"/>
                </a:solidFill>
                <a:latin typeface="Courier New" panose="02070309020205020404" pitchFamily="49" charset="0"/>
                <a:cs typeface="Courier New" panose="02070309020205020404" pitchFamily="49" charset="0"/>
              </a:rPr>
              <a:t>                Brand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Type,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a:t>
            </a:r>
          </a:p>
          <a:p>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Quantity,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"back":</a:t>
            </a:r>
          </a:p>
          <a:p>
            <a:r>
              <a:rPr lang="en-US" dirty="0">
                <a:solidFill>
                  <a:schemeClr val="tx1"/>
                </a:solidFill>
                <a:latin typeface="Courier New" panose="02070309020205020404" pitchFamily="49" charset="0"/>
                <a:cs typeface="Courier New" panose="02070309020205020404" pitchFamily="49" charset="0"/>
              </a:rPr>
              <a:t>        start();</a:t>
            </a:r>
          </a:p>
          <a:p>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a:t>
            </a:r>
          </a:p>
        </p:txBody>
      </p:sp>
      <p:sp>
        <p:nvSpPr>
          <p:cNvPr id="4" name="Google Shape;220;p27">
            <a:extLst>
              <a:ext uri="{FF2B5EF4-FFF2-40B4-BE49-F238E27FC236}">
                <a16:creationId xmlns:a16="http://schemas.microsoft.com/office/drawing/2014/main" id="{F1649D15-12F6-F954-A3AE-4911218E1653}"/>
              </a:ext>
            </a:extLst>
          </p:cNvPr>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608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3358" y="865460"/>
            <a:ext cx="6474642" cy="7632859"/>
          </a:xfrm>
          <a:prstGeom prst="rect">
            <a:avLst/>
          </a:prstGeom>
          <a:noFill/>
        </p:spPr>
        <p:txBody>
          <a:bodyPr wrap="square" rtlCol="0">
            <a:spAutoFit/>
          </a:bodyPr>
          <a:lstStyle/>
          <a:p>
            <a:r>
              <a:rPr lang="en-US" dirty="0">
                <a:solidFill>
                  <a:srgbClr val="7030A0"/>
                </a:solidFill>
                <a:latin typeface="Courier New" panose="02070309020205020404" pitchFamily="49" charset="0"/>
                <a:cs typeface="Courier New" panose="02070309020205020404" pitchFamily="49" charset="0"/>
              </a:rPr>
              <a:t>else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print("Please enter a valid category")</a:t>
            </a:r>
          </a:p>
          <a:p>
            <a:r>
              <a:rPr lang="en-US" dirty="0">
                <a:solidFill>
                  <a:schemeClr val="tx1"/>
                </a:solidFill>
                <a:latin typeface="Courier New" panose="02070309020205020404" pitchFamily="49" charset="0"/>
                <a:cs typeface="Courier New" panose="02070309020205020404" pitchFamily="49" charset="0"/>
              </a:rPr>
              <a:t>        start();</a:t>
            </a:r>
          </a:p>
          <a:p>
            <a:r>
              <a:rPr lang="en-US" dirty="0">
                <a:solidFill>
                  <a:schemeClr val="tx1"/>
                </a:solidFill>
                <a:latin typeface="Courier New" panose="02070309020205020404" pitchFamily="49" charset="0"/>
                <a:cs typeface="Courier New" panose="02070309020205020404" pitchFamily="49" charset="0"/>
              </a:rPr>
              <a:t>        selection();</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rgbClr val="7030A0"/>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1"/>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global Cart_</a:t>
            </a:r>
          </a:p>
          <a:p>
            <a:r>
              <a:rPr lang="en-US" dirty="0">
                <a:solidFill>
                  <a:schemeClr val="tx1"/>
                </a:solidFill>
                <a:latin typeface="Courier New" panose="02070309020205020404" pitchFamily="49" charset="0"/>
                <a:cs typeface="Courier New" panose="02070309020205020404" pitchFamily="49" charset="0"/>
              </a:rPr>
              <a:t>    Cart_ = input("Enter the serial number for your desired product: ")</a:t>
            </a:r>
          </a:p>
          <a:p>
            <a:r>
              <a:rPr lang="en-US" dirty="0">
                <a:solidFill>
                  <a:schemeClr val="tx1"/>
                </a:solidFill>
                <a:latin typeface="Courier New" panose="02070309020205020404" pitchFamily="49" charset="0"/>
                <a:cs typeface="Courier New" panose="02070309020205020404" pitchFamily="49" charset="0"/>
              </a:rPr>
              <a:t>    if Cart_ == 'back':</a:t>
            </a:r>
          </a:p>
          <a:p>
            <a:r>
              <a:rPr lang="en-US" dirty="0">
                <a:solidFill>
                  <a:schemeClr val="tx1"/>
                </a:solidFill>
                <a:latin typeface="Courier New" panose="02070309020205020404" pitchFamily="49" charset="0"/>
                <a:cs typeface="Courier New" panose="02070309020205020404" pitchFamily="49" charset="0"/>
              </a:rPr>
              <a:t>        start();</a:t>
            </a:r>
          </a:p>
          <a:p>
            <a:r>
              <a:rPr lang="en-US" dirty="0">
                <a:solidFill>
                  <a:schemeClr val="tx1"/>
                </a:solidFill>
                <a:latin typeface="Courier New" panose="02070309020205020404" pitchFamily="49" charset="0"/>
                <a:cs typeface="Courier New" panose="02070309020205020404" pitchFamily="49" charset="0"/>
              </a:rPr>
              <a:t>        selection();</a:t>
            </a:r>
          </a:p>
          <a:p>
            <a:r>
              <a:rPr lang="en-US" dirty="0">
                <a:solidFill>
                  <a:schemeClr val="tx1"/>
                </a:solidFill>
                <a:latin typeface="Courier New" panose="02070309020205020404" pitchFamily="49" charset="0"/>
                <a:cs typeface="Courier New" panose="02070309020205020404" pitchFamily="49" charset="0"/>
              </a:rPr>
              <a:t>    else:</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asasd</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a:t>
            </a:r>
            <a:r>
              <a:rPr lang="en-US" dirty="0" err="1">
                <a:solidFill>
                  <a:schemeClr val="tx1"/>
                </a:solidFill>
                <a:latin typeface="Courier New" panose="02070309020205020404" pitchFamily="49" charset="0"/>
                <a:cs typeface="Courier New" panose="02070309020205020404" pitchFamily="49" charset="0"/>
              </a:rPr>
              <a:t>product_code,product_name,Price_in_inr</a:t>
            </a:r>
            <a:r>
              <a:rPr lang="en-US" dirty="0">
                <a:solidFill>
                  <a:schemeClr val="tx1"/>
                </a:solidFill>
                <a:latin typeface="Courier New" panose="02070309020205020404" pitchFamily="49" charset="0"/>
                <a:cs typeface="Courier New" panose="02070309020205020404" pitchFamily="49" charset="0"/>
              </a:rPr>
              <a:t> from %s where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%s" % (select, Cart_))</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indacart</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\t\t|      MRP ")</a:t>
            </a:r>
          </a:p>
          <a:p>
            <a:r>
              <a:rPr lang="en-US" dirty="0">
                <a:solidFill>
                  <a:schemeClr val="tx1"/>
                </a:solidFill>
                <a:latin typeface="Courier New" panose="02070309020205020404" pitchFamily="49" charset="0"/>
                <a:cs typeface="Courier New" panose="02070309020205020404" pitchFamily="49" charset="0"/>
              </a:rPr>
              <a:t>             global </a:t>
            </a:r>
            <a:r>
              <a:rPr lang="en-US" dirty="0" err="1">
                <a:solidFill>
                  <a:schemeClr val="tx1"/>
                </a:solidFill>
                <a:latin typeface="Courier New" panose="02070309020205020404" pitchFamily="49" charset="0"/>
                <a:cs typeface="Courier New" panose="02070309020205020404" pitchFamily="49" charset="0"/>
              </a:rPr>
              <a:t>Product_Name</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for row in </a:t>
            </a:r>
            <a:r>
              <a:rPr lang="en-US" dirty="0" err="1">
                <a:solidFill>
                  <a:schemeClr val="tx1"/>
                </a:solidFill>
                <a:latin typeface="Courier New" panose="02070309020205020404" pitchFamily="49" charset="0"/>
                <a:cs typeface="Courier New" panose="02070309020205020404" pitchFamily="49" charset="0"/>
              </a:rPr>
              <a:t>indacart</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global </a:t>
            </a:r>
            <a:r>
              <a:rPr lang="en-US" dirty="0" err="1">
                <a:solidFill>
                  <a:schemeClr val="tx1"/>
                </a:solidFill>
                <a:latin typeface="Courier New" panose="02070309020205020404" pitchFamily="49" charset="0"/>
                <a:cs typeface="Courier New" panose="02070309020205020404" pitchFamily="49" charset="0"/>
              </a:rPr>
              <a:t>Product_code</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global </a:t>
            </a:r>
            <a:r>
              <a:rPr lang="en-US" dirty="0" err="1">
                <a:solidFill>
                  <a:schemeClr val="tx1"/>
                </a:solidFill>
                <a:latin typeface="Courier New" panose="02070309020205020404" pitchFamily="49" charset="0"/>
                <a:cs typeface="Courier New" panose="02070309020205020404" pitchFamily="49" charset="0"/>
              </a:rPr>
              <a:t>Proudct_Name</a:t>
            </a:r>
            <a:endParaRPr lang="en-US" dirty="0">
              <a:solidFill>
                <a:schemeClr val="tx1"/>
              </a:solidFill>
              <a:latin typeface="Courier New" panose="02070309020205020404" pitchFamily="49" charset="0"/>
              <a:cs typeface="Courier New" panose="02070309020205020404" pitchFamily="49" charset="0"/>
            </a:endParaRP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global MRP</a:t>
            </a:r>
          </a:p>
          <a:p>
            <a:r>
              <a:rPr lang="en-US" dirty="0">
                <a:solidFill>
                  <a:schemeClr val="tx1"/>
                </a:solidFill>
                <a:latin typeface="Courier New" panose="02070309020205020404" pitchFamily="49" charset="0"/>
                <a:cs typeface="Courier New" panose="02070309020205020404" pitchFamily="49" charset="0"/>
              </a:rPr>
              <a:t>                 MRP  = row[2]</a:t>
            </a:r>
          </a:p>
          <a:p>
            <a:r>
              <a:rPr lang="en-US" dirty="0">
                <a:solidFill>
                  <a:schemeClr val="tx1"/>
                </a:solidFill>
                <a:latin typeface="Courier New" panose="02070309020205020404" pitchFamily="49" charset="0"/>
                <a:cs typeface="Courier New" panose="02070309020205020404" pitchFamily="49" charset="0"/>
              </a:rPr>
              <a:t>                 print ("%s         \t\t| %s      \t\t|       %s \t\t| " %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Product_Name,int</a:t>
            </a:r>
            <a:r>
              <a:rPr lang="en-US" dirty="0">
                <a:solidFill>
                  <a:schemeClr val="tx1"/>
                </a:solidFill>
                <a:latin typeface="Courier New" panose="02070309020205020404" pitchFamily="49" charset="0"/>
                <a:cs typeface="Courier New" panose="02070309020205020404" pitchFamily="49" charset="0"/>
              </a:rPr>
              <a:t>(MRP)));</a:t>
            </a:r>
          </a:p>
          <a:p>
            <a:r>
              <a:rPr lang="en-US" dirty="0">
                <a:solidFill>
                  <a:schemeClr val="tx1"/>
                </a:solidFill>
                <a:latin typeface="Courier New" panose="02070309020205020404" pitchFamily="49" charset="0"/>
                <a:cs typeface="Courier New" panose="02070309020205020404" pitchFamily="49" charset="0"/>
              </a:rPr>
              <a:t>                 print("----------------------------------------------------------------------------------------------------------")        </a:t>
            </a:r>
          </a:p>
        </p:txBody>
      </p:sp>
      <p:sp>
        <p:nvSpPr>
          <p:cNvPr id="4" name="Google Shape;220;p27">
            <a:extLst>
              <a:ext uri="{FF2B5EF4-FFF2-40B4-BE49-F238E27FC236}">
                <a16:creationId xmlns:a16="http://schemas.microsoft.com/office/drawing/2014/main" id="{874BC756-354D-5170-9C54-CF1C943B76C3}"/>
              </a:ext>
            </a:extLst>
          </p:cNvPr>
          <p:cNvSpPr txBox="1">
            <a:spLocks noGrp="1"/>
          </p:cNvSpPr>
          <p:nvPr>
            <p:ph type="ctrTitle"/>
          </p:nvPr>
        </p:nvSpPr>
        <p:spPr>
          <a:xfrm>
            <a:off x="260528" y="10178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8582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3997" y="636860"/>
            <a:ext cx="6597472" cy="9571851"/>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 YON = (input("Do you want to add %s to the cart(Yes/No): " % (</a:t>
            </a:r>
            <a:r>
              <a:rPr lang="en-GB" dirty="0" err="1">
                <a:solidFill>
                  <a:schemeClr val="tx1"/>
                </a:solidFill>
                <a:latin typeface="Courier New" panose="02070309020205020404" pitchFamily="49" charset="0"/>
                <a:cs typeface="Courier New" panose="02070309020205020404" pitchFamily="49" charset="0"/>
              </a:rPr>
              <a:t>Product_Name</a:t>
            </a:r>
            <a:r>
              <a:rPr lang="en-GB" dirty="0">
                <a:solidFill>
                  <a:schemeClr val="tx1"/>
                </a:solidFill>
                <a:latin typeface="Courier New" panose="02070309020205020404" pitchFamily="49" charset="0"/>
                <a:cs typeface="Courier New" panose="02070309020205020404" pitchFamily="49" charset="0"/>
              </a:rPr>
              <a:t>))).lower()</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("Insert into Cart (</a:t>
            </a:r>
            <a:r>
              <a:rPr lang="en-GB" dirty="0" err="1">
                <a:solidFill>
                  <a:schemeClr val="tx1"/>
                </a:solidFill>
                <a:latin typeface="Courier New" panose="02070309020205020404" pitchFamily="49" charset="0"/>
                <a:cs typeface="Courier New" panose="02070309020205020404" pitchFamily="49" charset="0"/>
              </a:rPr>
              <a:t>Product_code,Product_Name,MRP</a:t>
            </a:r>
            <a:r>
              <a:rPr lang="en-GB" dirty="0">
                <a:solidFill>
                  <a:schemeClr val="tx1"/>
                </a:solidFill>
                <a:latin typeface="Courier New" panose="02070309020205020404" pitchFamily="49" charset="0"/>
                <a:cs typeface="Courier New" panose="02070309020205020404" pitchFamily="49" charset="0"/>
              </a:rPr>
              <a:t>) values('%</a:t>
            </a:r>
            <a:r>
              <a:rPr lang="en-GB" dirty="0" err="1">
                <a:solidFill>
                  <a:schemeClr val="tx1"/>
                </a:solidFill>
                <a:latin typeface="Courier New" panose="02070309020205020404" pitchFamily="49" charset="0"/>
                <a:cs typeface="Courier New" panose="02070309020205020404" pitchFamily="49" charset="0"/>
              </a:rPr>
              <a:t>s','%s',%s</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Product_Name,MRP</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print("'%s' is added to cart </a:t>
            </a:r>
            <a:r>
              <a:rPr lang="en-GB" dirty="0" err="1">
                <a:solidFill>
                  <a:schemeClr val="tx1"/>
                </a:solidFill>
                <a:latin typeface="Courier New" panose="02070309020205020404" pitchFamily="49" charset="0"/>
                <a:cs typeface="Courier New" panose="02070309020205020404" pitchFamily="49" charset="0"/>
              </a:rPr>
              <a:t>succesfully</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Product_Name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("select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from %s where </a:t>
            </a:r>
            <a:r>
              <a:rPr lang="en-GB" dirty="0" err="1">
                <a:solidFill>
                  <a:schemeClr val="tx1"/>
                </a:solidFill>
                <a:latin typeface="Courier New" panose="02070309020205020404" pitchFamily="49" charset="0"/>
                <a:cs typeface="Courier New" panose="02070309020205020404" pitchFamily="49" charset="0"/>
              </a:rPr>
              <a:t>Sr_no</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select,Cart</a:t>
            </a:r>
            <a:r>
              <a:rPr lang="en-GB" dirty="0">
                <a:solidFill>
                  <a:schemeClr val="tx1"/>
                </a:solidFill>
                <a:latin typeface="Courier New" panose="02070309020205020404" pitchFamily="49" charset="0"/>
                <a:cs typeface="Courier New" panose="02070309020205020404" pitchFamily="49" charset="0"/>
              </a:rPr>
              <a:t>_))</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cursor.fetchall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global </a:t>
            </a:r>
            <a:r>
              <a:rPr lang="en-GB" dirty="0" err="1">
                <a:solidFill>
                  <a:schemeClr val="tx1"/>
                </a:solidFill>
                <a:latin typeface="Courier New" panose="02070309020205020404" pitchFamily="49" charset="0"/>
                <a:cs typeface="Courier New" panose="02070309020205020404" pitchFamily="49" charset="0"/>
              </a:rPr>
              <a:t>instock</a:t>
            </a:r>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global qty</a:t>
            </a:r>
          </a:p>
          <a:p>
            <a:r>
              <a:rPr lang="en-GB" dirty="0">
                <a:solidFill>
                  <a:schemeClr val="tx1"/>
                </a:solidFill>
                <a:latin typeface="Courier New" panose="02070309020205020404" pitchFamily="49" charset="0"/>
                <a:cs typeface="Courier New" panose="02070309020205020404" pitchFamily="49" charset="0"/>
              </a:rPr>
              <a:t>                 for row in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global </a:t>
            </a:r>
            <a:r>
              <a:rPr lang="en-GB" dirty="0" err="1">
                <a:solidFill>
                  <a:schemeClr val="tx1"/>
                </a:solidFill>
                <a:latin typeface="Courier New" panose="02070309020205020404" pitchFamily="49" charset="0"/>
                <a:cs typeface="Courier New" panose="02070309020205020404" pitchFamily="49" charset="0"/>
              </a:rPr>
              <a:t>instock</a:t>
            </a:r>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 = row[0]</a:t>
            </a:r>
          </a:p>
          <a:p>
            <a:r>
              <a:rPr lang="en-GB" dirty="0">
                <a:solidFill>
                  <a:schemeClr val="tx1"/>
                </a:solidFill>
                <a:latin typeface="Courier New" panose="02070309020205020404" pitchFamily="49" charset="0"/>
                <a:cs typeface="Courier New" panose="02070309020205020404" pitchFamily="49" charset="0"/>
              </a:rPr>
              <a:t>                         break;</a:t>
            </a:r>
          </a:p>
          <a:p>
            <a:r>
              <a:rPr lang="en-GB" dirty="0">
                <a:solidFill>
                  <a:schemeClr val="tx1"/>
                </a:solidFill>
                <a:latin typeface="Courier New" panose="02070309020205020404" pitchFamily="49" charset="0"/>
                <a:cs typeface="Courier New" panose="02070309020205020404" pitchFamily="49" charset="0"/>
              </a:rPr>
              <a:t>                 global qty</a:t>
            </a:r>
          </a:p>
          <a:p>
            <a:r>
              <a:rPr lang="en-GB" dirty="0">
                <a:solidFill>
                  <a:schemeClr val="tx1"/>
                </a:solidFill>
                <a:latin typeface="Courier New" panose="02070309020205020404" pitchFamily="49" charset="0"/>
                <a:cs typeface="Courier New" panose="02070309020205020404" pitchFamily="49" charset="0"/>
              </a:rPr>
              <a:t>                 qty = input("How many %s do want in your cart?" % (</a:t>
            </a:r>
            <a:r>
              <a:rPr lang="en-GB" dirty="0" err="1">
                <a:solidFill>
                  <a:schemeClr val="tx1"/>
                </a:solidFill>
                <a:latin typeface="Courier New" panose="02070309020205020404" pitchFamily="49" charset="0"/>
                <a:cs typeface="Courier New" panose="02070309020205020404" pitchFamily="49" charset="0"/>
              </a:rPr>
              <a:t>Product_Name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if </a:t>
            </a:r>
            <a:r>
              <a:rPr lang="en-GB" dirty="0" err="1">
                <a:solidFill>
                  <a:schemeClr val="tx1"/>
                </a:solidFill>
                <a:latin typeface="Courier New" panose="02070309020205020404" pitchFamily="49" charset="0"/>
                <a:cs typeface="Courier New" panose="02070309020205020404" pitchFamily="49" charset="0"/>
              </a:rPr>
              <a:t>isinstance</a:t>
            </a:r>
            <a:r>
              <a:rPr lang="en-GB" dirty="0">
                <a:solidFill>
                  <a:schemeClr val="tx1"/>
                </a:solidFill>
                <a:latin typeface="Courier New" panose="02070309020205020404" pitchFamily="49" charset="0"/>
                <a:cs typeface="Courier New" panose="02070309020205020404" pitchFamily="49" charset="0"/>
              </a:rPr>
              <a:t>(qty, int):</a:t>
            </a:r>
          </a:p>
          <a:p>
            <a:r>
              <a:rPr lang="en-GB" dirty="0">
                <a:solidFill>
                  <a:schemeClr val="tx1"/>
                </a:solidFill>
                <a:latin typeface="Courier New" panose="02070309020205020404" pitchFamily="49" charset="0"/>
                <a:cs typeface="Courier New" panose="02070309020205020404" pitchFamily="49" charset="0"/>
              </a:rPr>
              <a:t>                     print("added")                      </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elif</a:t>
            </a:r>
            <a:r>
              <a:rPr lang="en-GB" dirty="0">
                <a:solidFill>
                  <a:schemeClr val="tx1"/>
                </a:solidFill>
                <a:latin typeface="Courier New" panose="02070309020205020404" pitchFamily="49" charset="0"/>
                <a:cs typeface="Courier New" panose="02070309020205020404" pitchFamily="49" charset="0"/>
              </a:rPr>
              <a:t> qty == '':</a:t>
            </a:r>
          </a:p>
          <a:p>
            <a:r>
              <a:rPr lang="en-GB" dirty="0">
                <a:solidFill>
                  <a:schemeClr val="tx1"/>
                </a:solidFill>
                <a:latin typeface="Courier New" panose="02070309020205020404" pitchFamily="49" charset="0"/>
                <a:cs typeface="Courier New" panose="02070309020205020404" pitchFamily="49" charset="0"/>
              </a:rPr>
              <a:t>                        print("Please Enter a valid quantity")</a:t>
            </a:r>
          </a:p>
          <a:p>
            <a:r>
              <a:rPr lang="en-GB" dirty="0">
                <a:solidFill>
                  <a:schemeClr val="tx1"/>
                </a:solidFill>
                <a:latin typeface="Courier New" panose="02070309020205020404" pitchFamily="49" charset="0"/>
                <a:cs typeface="Courier New" panose="02070309020205020404" pitchFamily="49" charset="0"/>
              </a:rPr>
              <a:t>                        Cart();</a:t>
            </a:r>
          </a:p>
          <a:p>
            <a:r>
              <a:rPr lang="en-GB" dirty="0">
                <a:solidFill>
                  <a:schemeClr val="tx1"/>
                </a:solidFill>
                <a:latin typeface="Courier New" panose="02070309020205020404" pitchFamily="49" charset="0"/>
                <a:cs typeface="Courier New" panose="02070309020205020404" pitchFamily="49" charset="0"/>
              </a:rPr>
              <a:t>                        break;</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elif</a:t>
            </a:r>
            <a:r>
              <a:rPr lang="en-GB" dirty="0">
                <a:solidFill>
                  <a:schemeClr val="tx1"/>
                </a:solidFill>
                <a:latin typeface="Courier New" panose="02070309020205020404" pitchFamily="49" charset="0"/>
                <a:cs typeface="Courier New" panose="02070309020205020404" pitchFamily="49" charset="0"/>
              </a:rPr>
              <a:t> qty == 0:</a:t>
            </a:r>
          </a:p>
          <a:p>
            <a:r>
              <a:rPr lang="en-GB" dirty="0">
                <a:solidFill>
                  <a:schemeClr val="tx1"/>
                </a:solidFill>
                <a:latin typeface="Courier New" panose="02070309020205020404" pitchFamily="49" charset="0"/>
                <a:cs typeface="Courier New" panose="02070309020205020404" pitchFamily="49" charset="0"/>
              </a:rPr>
              <a:t>                        print("Quantity can not be zero")</a:t>
            </a:r>
          </a:p>
          <a:p>
            <a:r>
              <a:rPr lang="en-GB" dirty="0">
                <a:solidFill>
                  <a:schemeClr val="tx1"/>
                </a:solidFill>
                <a:latin typeface="Courier New" panose="02070309020205020404" pitchFamily="49" charset="0"/>
                <a:cs typeface="Courier New" panose="02070309020205020404" pitchFamily="49" charset="0"/>
              </a:rPr>
              <a:t>                        Cart();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elif</a:t>
            </a:r>
            <a:r>
              <a:rPr lang="en-GB" dirty="0">
                <a:solidFill>
                  <a:schemeClr val="tx1"/>
                </a:solidFill>
                <a:latin typeface="Courier New" panose="02070309020205020404" pitchFamily="49" charset="0"/>
                <a:cs typeface="Courier New" panose="02070309020205020404" pitchFamily="49" charset="0"/>
              </a:rPr>
              <a:t> int(qty) &gt; int(</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print("Only %s units are(is) </a:t>
            </a:r>
            <a:r>
              <a:rPr lang="en-GB" dirty="0" err="1">
                <a:solidFill>
                  <a:schemeClr val="tx1"/>
                </a:solidFill>
                <a:latin typeface="Courier New" panose="02070309020205020404" pitchFamily="49" charset="0"/>
                <a:cs typeface="Courier New" panose="02070309020205020404" pitchFamily="49" charset="0"/>
              </a:rPr>
              <a:t>avaiable</a:t>
            </a:r>
            <a:r>
              <a:rPr lang="en-GB" dirty="0">
                <a:solidFill>
                  <a:schemeClr val="tx1"/>
                </a:solidFill>
                <a:latin typeface="Courier New" panose="02070309020205020404" pitchFamily="49" charset="0"/>
                <a:cs typeface="Courier New" panose="02070309020205020404" pitchFamily="49" charset="0"/>
              </a:rPr>
              <a:t> of %s, Now you will be redirected to the cart" % (</a:t>
            </a:r>
            <a:r>
              <a:rPr lang="en-GB" dirty="0" err="1">
                <a:solidFill>
                  <a:schemeClr val="tx1"/>
                </a:solidFill>
                <a:latin typeface="Courier New" panose="02070309020205020404" pitchFamily="49" charset="0"/>
                <a:cs typeface="Courier New" panose="02070309020205020404" pitchFamily="49" charset="0"/>
              </a:rPr>
              <a:t>qty,Product_Name</a:t>
            </a:r>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Cart();</a:t>
            </a:r>
          </a:p>
          <a:p>
            <a:r>
              <a:rPr lang="en-GB" dirty="0">
                <a:solidFill>
                  <a:schemeClr val="tx1"/>
                </a:solidFill>
                <a:latin typeface="Courier New" panose="02070309020205020404" pitchFamily="49" charset="0"/>
                <a:cs typeface="Courier New" panose="02070309020205020404" pitchFamily="49" charset="0"/>
              </a:rPr>
              <a:t>                        break;</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Cart set Quantity = %s where </a:t>
            </a:r>
            <a:r>
              <a:rPr lang="en-GB" dirty="0" err="1">
                <a:solidFill>
                  <a:schemeClr val="tx1"/>
                </a:solidFill>
                <a:latin typeface="Courier New" panose="02070309020205020404" pitchFamily="49" charset="0"/>
                <a:cs typeface="Courier New" panose="02070309020205020404" pitchFamily="49" charset="0"/>
              </a:rPr>
              <a:t>product_Name</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qty,Product_Name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cart set total = MRP*Quantity") </a:t>
            </a:r>
          </a:p>
          <a:p>
            <a:r>
              <a:rPr lang="en-GB" dirty="0">
                <a:solidFill>
                  <a:schemeClr val="tx1"/>
                </a:solidFill>
                <a:latin typeface="Courier New" panose="02070309020205020404" pitchFamily="49" charset="0"/>
                <a:cs typeface="Courier New" panose="02070309020205020404" pitchFamily="49" charset="0"/>
              </a:rPr>
              <a:t>                 global PC</a:t>
            </a:r>
          </a:p>
          <a:p>
            <a:r>
              <a:rPr lang="en-GB" dirty="0">
                <a:solidFill>
                  <a:schemeClr val="tx1"/>
                </a:solidFill>
                <a:latin typeface="Courier New" panose="02070309020205020404" pitchFamily="49" charset="0"/>
                <a:cs typeface="Courier New" panose="02070309020205020404" pitchFamily="49" charset="0"/>
              </a:rPr>
              <a:t>                 PC = </a:t>
            </a:r>
            <a:r>
              <a:rPr lang="en-GB" dirty="0" err="1">
                <a:solidFill>
                  <a:schemeClr val="tx1"/>
                </a:solidFill>
                <a:latin typeface="Courier New" panose="02070309020205020404" pitchFamily="49" charset="0"/>
                <a:cs typeface="Courier New" panose="02070309020205020404" pitchFamily="49" charset="0"/>
              </a:rPr>
              <a:t>Product_code</a:t>
            </a:r>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updation</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another_product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endParaRPr lang="en-US" dirty="0">
              <a:solidFill>
                <a:schemeClr val="tx1"/>
              </a:solidFill>
              <a:latin typeface="Courier New" panose="02070309020205020404" pitchFamily="49" charset="0"/>
              <a:cs typeface="Courier New" panose="02070309020205020404" pitchFamily="49" charset="0"/>
            </a:endParaRPr>
          </a:p>
        </p:txBody>
      </p:sp>
      <p:sp>
        <p:nvSpPr>
          <p:cNvPr id="4" name="Google Shape;220;p27">
            <a:extLst>
              <a:ext uri="{FF2B5EF4-FFF2-40B4-BE49-F238E27FC236}">
                <a16:creationId xmlns:a16="http://schemas.microsoft.com/office/drawing/2014/main" id="{28C1C7D7-DA56-5515-39DB-00DEB89DC5B2}"/>
              </a:ext>
            </a:extLst>
          </p:cNvPr>
          <p:cNvSpPr txBox="1">
            <a:spLocks noGrp="1"/>
          </p:cNvSpPr>
          <p:nvPr>
            <p:ph type="ctrTitle"/>
          </p:nvPr>
        </p:nvSpPr>
        <p:spPr>
          <a:xfrm>
            <a:off x="260528" y="1"/>
            <a:ext cx="6336943" cy="363972"/>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4501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13720" y="857682"/>
            <a:ext cx="6577001" cy="7848302"/>
          </a:xfrm>
          <a:prstGeom prst="rect">
            <a:avLst/>
          </a:prstGeom>
          <a:noFill/>
        </p:spPr>
        <p:txBody>
          <a:bodyPr wrap="square" rtlCol="0">
            <a:spAutoFit/>
          </a:bodyPr>
          <a:lstStyle/>
          <a:p>
            <a:r>
              <a:rPr lang="en-GB" dirty="0">
                <a:solidFill>
                  <a:srgbClr val="7030A0"/>
                </a:solidFill>
                <a:latin typeface="Courier New" panose="02070309020205020404" pitchFamily="49" charset="0"/>
                <a:cs typeface="Courier New" panose="02070309020205020404" pitchFamily="49" charset="0"/>
              </a:rPr>
              <a:t>def</a:t>
            </a:r>
            <a:r>
              <a:rPr lang="en-GB" dirty="0">
                <a:solidFill>
                  <a:schemeClr val="tx1"/>
                </a:solidFill>
                <a:latin typeface="Courier New" panose="02070309020205020404" pitchFamily="49" charset="0"/>
                <a:cs typeface="Courier New" panose="02070309020205020404" pitchFamily="49" charset="0"/>
              </a:rPr>
              <a:t> </a:t>
            </a:r>
            <a:r>
              <a:rPr lang="en-GB" dirty="0" err="1">
                <a:solidFill>
                  <a:srgbClr val="00B0F0"/>
                </a:solidFill>
                <a:latin typeface="Courier New" panose="02070309020205020404" pitchFamily="49" charset="0"/>
                <a:cs typeface="Courier New" panose="02070309020205020404" pitchFamily="49" charset="0"/>
              </a:rPr>
              <a:t>updation</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("select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from %s where </a:t>
            </a:r>
            <a:r>
              <a:rPr lang="en-GB" dirty="0" err="1">
                <a:solidFill>
                  <a:schemeClr val="tx1"/>
                </a:solidFill>
                <a:latin typeface="Courier New" panose="02070309020205020404" pitchFamily="49" charset="0"/>
                <a:cs typeface="Courier New" panose="02070309020205020404" pitchFamily="49" charset="0"/>
              </a:rPr>
              <a:t>Sr_no</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select,Cart</a:t>
            </a:r>
            <a:r>
              <a:rPr lang="en-GB" dirty="0">
                <a:solidFill>
                  <a:schemeClr val="tx1"/>
                </a:solidFill>
                <a:latin typeface="Courier New" panose="02070309020205020404" pitchFamily="49" charset="0"/>
                <a:cs typeface="Courier New" panose="02070309020205020404" pitchFamily="49" charset="0"/>
              </a:rPr>
              <a:t>_))</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cursor.fetchall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global </a:t>
            </a:r>
            <a:r>
              <a:rPr lang="en-GB" dirty="0" err="1">
                <a:solidFill>
                  <a:schemeClr val="tx1"/>
                </a:solidFill>
                <a:latin typeface="Courier New" panose="02070309020205020404" pitchFamily="49" charset="0"/>
                <a:cs typeface="Courier New" panose="02070309020205020404" pitchFamily="49" charset="0"/>
              </a:rPr>
              <a:t>instock</a:t>
            </a:r>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for</a:t>
            </a:r>
            <a:r>
              <a:rPr lang="en-GB" dirty="0">
                <a:solidFill>
                  <a:schemeClr val="tx1"/>
                </a:solidFill>
                <a:latin typeface="Courier New" panose="02070309020205020404" pitchFamily="49" charset="0"/>
                <a:cs typeface="Courier New" panose="02070309020205020404" pitchFamily="49" charset="0"/>
              </a:rPr>
              <a:t> row in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global </a:t>
            </a:r>
            <a:r>
              <a:rPr lang="en-GB" dirty="0" err="1">
                <a:solidFill>
                  <a:schemeClr val="tx1"/>
                </a:solidFill>
                <a:latin typeface="Courier New" panose="02070309020205020404" pitchFamily="49" charset="0"/>
                <a:cs typeface="Courier New" panose="02070309020205020404" pitchFamily="49" charset="0"/>
              </a:rPr>
              <a:t>instock</a:t>
            </a:r>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 = row[0]</a:t>
            </a:r>
          </a:p>
          <a:p>
            <a:r>
              <a:rPr lang="en-GB" dirty="0">
                <a:solidFill>
                  <a:schemeClr val="tx1"/>
                </a:solidFill>
                <a:latin typeface="Courier New" panose="02070309020205020404" pitchFamily="49" charset="0"/>
                <a:cs typeface="Courier New" panose="02070309020205020404" pitchFamily="49" charset="0"/>
              </a:rPr>
              <a:t>    print(</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updated = int(</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 - int(qty)</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if</a:t>
            </a:r>
            <a:r>
              <a:rPr lang="en-GB" dirty="0">
                <a:solidFill>
                  <a:schemeClr val="tx1"/>
                </a:solidFill>
                <a:latin typeface="Courier New" panose="02070309020205020404" pitchFamily="49" charset="0"/>
                <a:cs typeface="Courier New" panose="02070309020205020404" pitchFamily="49" charset="0"/>
              </a:rPr>
              <a:t> updated == 0:</a:t>
            </a:r>
          </a:p>
          <a:p>
            <a:r>
              <a:rPr lang="en-GB" dirty="0">
                <a:solidFill>
                  <a:schemeClr val="tx1"/>
                </a:solidFill>
                <a:latin typeface="Courier New" panose="02070309020205020404" pitchFamily="49" charset="0"/>
                <a:cs typeface="Courier New" panose="02070309020205020404" pitchFamily="49" charset="0"/>
              </a:rPr>
              <a:t>        print("This Product in not </a:t>
            </a:r>
            <a:r>
              <a:rPr lang="en-GB" dirty="0" err="1">
                <a:solidFill>
                  <a:schemeClr val="tx1"/>
                </a:solidFill>
                <a:latin typeface="Courier New" panose="02070309020205020404" pitchFamily="49" charset="0"/>
                <a:cs typeface="Courier New" panose="02070309020205020404" pitchFamily="49" charset="0"/>
              </a:rPr>
              <a:t>instock</a:t>
            </a:r>
            <a:r>
              <a:rPr lang="en-GB" dirty="0">
                <a:solidFill>
                  <a:schemeClr val="tx1"/>
                </a:solidFill>
                <a:latin typeface="Courier New" panose="02070309020205020404" pitchFamily="49" charset="0"/>
                <a:cs typeface="Courier New" panose="02070309020205020404" pitchFamily="49" charset="0"/>
              </a:rPr>
              <a:t>")</a:t>
            </a:r>
          </a:p>
          <a:p>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%s set </a:t>
            </a:r>
            <a:r>
              <a:rPr lang="en-GB" dirty="0" err="1">
                <a:solidFill>
                  <a:schemeClr val="tx1"/>
                </a:solidFill>
                <a:latin typeface="Courier New" panose="02070309020205020404" pitchFamily="49" charset="0"/>
                <a:cs typeface="Courier New" panose="02070309020205020404" pitchFamily="49" charset="0"/>
              </a:rPr>
              <a:t>Availability_of_product</a:t>
            </a:r>
            <a:r>
              <a:rPr lang="en-GB" dirty="0">
                <a:solidFill>
                  <a:schemeClr val="tx1"/>
                </a:solidFill>
                <a:latin typeface="Courier New" panose="02070309020205020404" pitchFamily="49" charset="0"/>
                <a:cs typeface="Courier New" panose="02070309020205020404" pitchFamily="49" charset="0"/>
              </a:rPr>
              <a:t> = 'Not Available' where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select,Product_code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%s set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 0 where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select,Product_code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else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%s set </a:t>
            </a:r>
            <a:r>
              <a:rPr lang="en-GB" dirty="0" err="1">
                <a:solidFill>
                  <a:schemeClr val="tx1"/>
                </a:solidFill>
                <a:latin typeface="Courier New" panose="02070309020205020404" pitchFamily="49" charset="0"/>
                <a:cs typeface="Courier New" panose="02070309020205020404" pitchFamily="49" charset="0"/>
              </a:rPr>
              <a:t>In_stock</a:t>
            </a:r>
            <a:r>
              <a:rPr lang="en-GB" dirty="0">
                <a:solidFill>
                  <a:schemeClr val="tx1"/>
                </a:solidFill>
                <a:latin typeface="Courier New" panose="02070309020205020404" pitchFamily="49" charset="0"/>
                <a:cs typeface="Courier New" panose="02070309020205020404" pitchFamily="49" charset="0"/>
              </a:rPr>
              <a:t> = %s where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 '%s'" % (</a:t>
            </a:r>
            <a:r>
              <a:rPr lang="en-GB" dirty="0" err="1">
                <a:solidFill>
                  <a:schemeClr val="tx1"/>
                </a:solidFill>
                <a:latin typeface="Courier New" panose="02070309020205020404" pitchFamily="49" charset="0"/>
                <a:cs typeface="Courier New" panose="02070309020205020404" pitchFamily="49" charset="0"/>
              </a:rPr>
              <a:t>select,updated,PC</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mycon.commit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a:t>
            </a:r>
          </a:p>
          <a:p>
            <a:r>
              <a:rPr lang="en-GB" dirty="0">
                <a:solidFill>
                  <a:srgbClr val="7030A0"/>
                </a:solidFill>
                <a:latin typeface="Courier New" panose="02070309020205020404" pitchFamily="49" charset="0"/>
                <a:cs typeface="Courier New" panose="02070309020205020404" pitchFamily="49" charset="0"/>
              </a:rPr>
              <a:t>def</a:t>
            </a:r>
            <a:r>
              <a:rPr lang="en-GB" dirty="0">
                <a:solidFill>
                  <a:schemeClr val="tx1"/>
                </a:solidFill>
                <a:latin typeface="Courier New" panose="02070309020205020404" pitchFamily="49" charset="0"/>
                <a:cs typeface="Courier New" panose="02070309020205020404" pitchFamily="49" charset="0"/>
              </a:rPr>
              <a:t> </a:t>
            </a:r>
            <a:r>
              <a:rPr lang="en-GB" dirty="0" err="1">
                <a:solidFill>
                  <a:srgbClr val="00B0F0"/>
                </a:solidFill>
                <a:latin typeface="Courier New" panose="02070309020205020404" pitchFamily="49" charset="0"/>
                <a:cs typeface="Courier New" panose="02070309020205020404" pitchFamily="49" charset="0"/>
              </a:rPr>
              <a:t>another_product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product2 = input("Do you want to add another product to your cart?(Yes/No): ")</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if</a:t>
            </a:r>
            <a:r>
              <a:rPr lang="en-GB" dirty="0">
                <a:solidFill>
                  <a:schemeClr val="tx1"/>
                </a:solidFill>
                <a:latin typeface="Courier New" panose="02070309020205020404" pitchFamily="49" charset="0"/>
                <a:cs typeface="Courier New" panose="02070309020205020404" pitchFamily="49" charset="0"/>
              </a:rPr>
              <a:t> product2 == "yes":</a:t>
            </a:r>
          </a:p>
          <a:p>
            <a:r>
              <a:rPr lang="en-GB" dirty="0">
                <a:solidFill>
                  <a:schemeClr val="tx1"/>
                </a:solidFill>
                <a:latin typeface="Courier New" panose="02070309020205020404" pitchFamily="49" charset="0"/>
                <a:cs typeface="Courier New" panose="02070309020205020404" pitchFamily="49" charset="0"/>
              </a:rPr>
              <a:t>        selection();</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rgbClr val="7030A0"/>
                </a:solidFill>
                <a:latin typeface="Courier New" panose="02070309020205020404" pitchFamily="49" charset="0"/>
                <a:cs typeface="Courier New" panose="02070309020205020404" pitchFamily="49" charset="0"/>
              </a:rPr>
              <a:t>elif</a:t>
            </a:r>
            <a:r>
              <a:rPr lang="en-GB" dirty="0">
                <a:solidFill>
                  <a:schemeClr val="tx1"/>
                </a:solidFill>
                <a:latin typeface="Courier New" panose="02070309020205020404" pitchFamily="49" charset="0"/>
                <a:cs typeface="Courier New" panose="02070309020205020404" pitchFamily="49" charset="0"/>
              </a:rPr>
              <a:t> product2 == "no":</a:t>
            </a:r>
          </a:p>
          <a:p>
            <a:r>
              <a:rPr lang="en-GB" dirty="0">
                <a:solidFill>
                  <a:schemeClr val="tx1"/>
                </a:solidFill>
                <a:latin typeface="Courier New" panose="02070309020205020404" pitchFamily="49" charset="0"/>
                <a:cs typeface="Courier New" panose="02070309020205020404" pitchFamily="49" charset="0"/>
              </a:rPr>
              <a:t>        checkout();</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else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print("Please choose from yes or no")</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another_product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a:t>
            </a:r>
          </a:p>
        </p:txBody>
      </p:sp>
      <p:sp>
        <p:nvSpPr>
          <p:cNvPr id="4" name="Google Shape;220;p27">
            <a:extLst>
              <a:ext uri="{FF2B5EF4-FFF2-40B4-BE49-F238E27FC236}">
                <a16:creationId xmlns:a16="http://schemas.microsoft.com/office/drawing/2014/main" id="{ADC84CE6-E9B1-9989-7C47-C97BF8FB8849}"/>
              </a:ext>
            </a:extLst>
          </p:cNvPr>
          <p:cNvSpPr txBox="1">
            <a:spLocks noGrp="1"/>
          </p:cNvSpPr>
          <p:nvPr>
            <p:ph type="ctrTitle"/>
          </p:nvPr>
        </p:nvSpPr>
        <p:spPr>
          <a:xfrm>
            <a:off x="260528" y="17847"/>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223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3358" y="751160"/>
            <a:ext cx="6597472" cy="7848302"/>
          </a:xfrm>
          <a:prstGeom prst="rect">
            <a:avLst/>
          </a:prstGeom>
          <a:noFill/>
        </p:spPr>
        <p:txBody>
          <a:bodyPr wrap="square" rtlCol="0">
            <a:spAutoFit/>
          </a:bodyPr>
          <a:lstStyle/>
          <a:p>
            <a:r>
              <a:rPr lang="en-GB" dirty="0">
                <a:solidFill>
                  <a:srgbClr val="7030A0"/>
                </a:solidFill>
                <a:latin typeface="Courier New" panose="02070309020205020404" pitchFamily="49" charset="0"/>
                <a:cs typeface="Courier New" panose="02070309020205020404" pitchFamily="49" charset="0"/>
              </a:rPr>
              <a:t>def</a:t>
            </a:r>
            <a:r>
              <a:rPr lang="en-GB" dirty="0">
                <a:solidFill>
                  <a:schemeClr val="tx1"/>
                </a:solidFill>
                <a:latin typeface="Courier New" panose="02070309020205020404" pitchFamily="49" charset="0"/>
                <a:cs typeface="Courier New" panose="02070309020205020404" pitchFamily="49" charset="0"/>
              </a:rPr>
              <a:t> </a:t>
            </a:r>
            <a:r>
              <a:rPr lang="en-GB" dirty="0">
                <a:solidFill>
                  <a:srgbClr val="00B0F0"/>
                </a:solidFill>
                <a:latin typeface="Courier New" panose="02070309020205020404" pitchFamily="49" charset="0"/>
                <a:cs typeface="Courier New" panose="02070309020205020404" pitchFamily="49" charset="0"/>
              </a:rPr>
              <a:t>total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("Update cart set total = MRP*Quantity;")  </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mycon.commit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("select sum(total) from cart")</a:t>
            </a:r>
          </a:p>
          <a:p>
            <a:r>
              <a:rPr lang="en-GB" dirty="0">
                <a:solidFill>
                  <a:schemeClr val="tx1"/>
                </a:solidFill>
                <a:latin typeface="Courier New" panose="02070309020205020404" pitchFamily="49" charset="0"/>
                <a:cs typeface="Courier New" panose="02070309020205020404" pitchFamily="49" charset="0"/>
              </a:rPr>
              <a:t>    global sum</a:t>
            </a:r>
          </a:p>
          <a:p>
            <a:r>
              <a:rPr lang="en-GB" dirty="0">
                <a:solidFill>
                  <a:schemeClr val="tx1"/>
                </a:solidFill>
                <a:latin typeface="Courier New" panose="02070309020205020404" pitchFamily="49" charset="0"/>
                <a:cs typeface="Courier New" panose="02070309020205020404" pitchFamily="49" charset="0"/>
              </a:rPr>
              <a:t>    sum = </a:t>
            </a:r>
            <a:r>
              <a:rPr lang="en-GB" dirty="0" err="1">
                <a:solidFill>
                  <a:schemeClr val="tx1"/>
                </a:solidFill>
                <a:latin typeface="Courier New" panose="02070309020205020404" pitchFamily="49" charset="0"/>
                <a:cs typeface="Courier New" panose="02070309020205020404" pitchFamily="49" charset="0"/>
              </a:rPr>
              <a:t>cursor.fetchall</a:t>
            </a:r>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for</a:t>
            </a:r>
            <a:r>
              <a:rPr lang="en-GB" dirty="0">
                <a:solidFill>
                  <a:schemeClr val="tx1"/>
                </a:solidFill>
                <a:latin typeface="Courier New" panose="02070309020205020404" pitchFamily="49" charset="0"/>
                <a:cs typeface="Courier New" panose="02070309020205020404" pitchFamily="49" charset="0"/>
              </a:rPr>
              <a:t> row in sum:    </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summ</a:t>
            </a:r>
            <a:r>
              <a:rPr lang="en-GB" dirty="0">
                <a:solidFill>
                  <a:schemeClr val="tx1"/>
                </a:solidFill>
                <a:latin typeface="Courier New" panose="02070309020205020404" pitchFamily="49" charset="0"/>
                <a:cs typeface="Courier New" panose="02070309020205020404" pitchFamily="49" charset="0"/>
              </a:rPr>
              <a:t>_   = row[0]</a:t>
            </a:r>
          </a:p>
          <a:p>
            <a:r>
              <a:rPr lang="en-GB" dirty="0">
                <a:solidFill>
                  <a:schemeClr val="tx1"/>
                </a:solidFill>
                <a:latin typeface="Courier New" panose="02070309020205020404" pitchFamily="49" charset="0"/>
                <a:cs typeface="Courier New" panose="02070309020205020404" pitchFamily="49" charset="0"/>
              </a:rPr>
              <a:t>            print ("                                                 Your total sum is %s" % (</a:t>
            </a:r>
            <a:r>
              <a:rPr lang="en-GB" dirty="0" err="1">
                <a:solidFill>
                  <a:schemeClr val="tx1"/>
                </a:solidFill>
                <a:latin typeface="Courier New" panose="02070309020205020404" pitchFamily="49" charset="0"/>
                <a:cs typeface="Courier New" panose="02070309020205020404" pitchFamily="49" charset="0"/>
              </a:rPr>
              <a:t>summ</a:t>
            </a:r>
            <a:r>
              <a:rPr lang="en-GB" dirty="0">
                <a:solidFill>
                  <a:schemeClr val="tx1"/>
                </a:solidFill>
                <a:latin typeface="Courier New" panose="02070309020205020404" pitchFamily="49" charset="0"/>
                <a:cs typeface="Courier New" panose="02070309020205020404" pitchFamily="49" charset="0"/>
              </a:rPr>
              <a:t>_));</a:t>
            </a:r>
          </a:p>
          <a:p>
            <a:endParaRPr lang="en-GB" dirty="0">
              <a:solidFill>
                <a:srgbClr val="7030A0"/>
              </a:solidFill>
              <a:latin typeface="Courier New" panose="02070309020205020404" pitchFamily="49" charset="0"/>
              <a:cs typeface="Courier New" panose="02070309020205020404" pitchFamily="49" charset="0"/>
            </a:endParaRPr>
          </a:p>
          <a:p>
            <a:r>
              <a:rPr lang="en-GB" dirty="0">
                <a:solidFill>
                  <a:srgbClr val="7030A0"/>
                </a:solidFill>
                <a:latin typeface="Courier New" panose="02070309020205020404" pitchFamily="49" charset="0"/>
                <a:cs typeface="Courier New" panose="02070309020205020404" pitchFamily="49" charset="0"/>
              </a:rPr>
              <a:t>def</a:t>
            </a:r>
            <a:r>
              <a:rPr lang="en-GB" dirty="0">
                <a:solidFill>
                  <a:schemeClr val="tx1"/>
                </a:solidFill>
                <a:latin typeface="Courier New" panose="02070309020205020404" pitchFamily="49" charset="0"/>
                <a:cs typeface="Courier New" panose="02070309020205020404" pitchFamily="49" charset="0"/>
              </a:rPr>
              <a:t> </a:t>
            </a:r>
            <a:r>
              <a:rPr lang="en-GB" dirty="0">
                <a:solidFill>
                  <a:srgbClr val="00B0F0"/>
                </a:solidFill>
                <a:latin typeface="Courier New" panose="02070309020205020404" pitchFamily="49" charset="0"/>
                <a:cs typeface="Courier New" panose="02070309020205020404" pitchFamily="49" charset="0"/>
              </a:rPr>
              <a:t>checkout</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checkOut</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("select * from cart")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indacart</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cursor.fetchall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a:t>
            </a:r>
          </a:p>
          <a:p>
            <a:r>
              <a:rPr lang="en-GB" dirty="0">
                <a:solidFill>
                  <a:schemeClr val="tx1"/>
                </a:solidFill>
                <a:latin typeface="Courier New" panose="02070309020205020404" pitchFamily="49" charset="0"/>
                <a:cs typeface="Courier New" panose="02070309020205020404" pitchFamily="49" charset="0"/>
              </a:rPr>
              <a:t>    print ("\t\t\t|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\t\t|  Product Name \t\t|      MRP \t\t|      Quantity \t\t|      Total")</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for</a:t>
            </a:r>
            <a:r>
              <a:rPr lang="en-GB" dirty="0">
                <a:solidFill>
                  <a:schemeClr val="tx1"/>
                </a:solidFill>
                <a:latin typeface="Courier New" panose="02070309020205020404" pitchFamily="49" charset="0"/>
                <a:cs typeface="Courier New" panose="02070309020205020404" pitchFamily="49" charset="0"/>
              </a:rPr>
              <a:t> row in </a:t>
            </a:r>
            <a:r>
              <a:rPr lang="en-GB" dirty="0" err="1">
                <a:solidFill>
                  <a:schemeClr val="tx1"/>
                </a:solidFill>
                <a:latin typeface="Courier New" panose="02070309020205020404" pitchFamily="49" charset="0"/>
                <a:cs typeface="Courier New" panose="02070309020205020404" pitchFamily="49" charset="0"/>
              </a:rPr>
              <a:t>indacart</a:t>
            </a:r>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 row[0]</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Product_Name</a:t>
            </a:r>
            <a:r>
              <a:rPr lang="en-GB" dirty="0">
                <a:solidFill>
                  <a:schemeClr val="tx1"/>
                </a:solidFill>
                <a:latin typeface="Courier New" panose="02070309020205020404" pitchFamily="49" charset="0"/>
                <a:cs typeface="Courier New" panose="02070309020205020404" pitchFamily="49" charset="0"/>
              </a:rPr>
              <a:t>  = row[1]</a:t>
            </a:r>
          </a:p>
          <a:p>
            <a:r>
              <a:rPr lang="en-GB" dirty="0">
                <a:solidFill>
                  <a:schemeClr val="tx1"/>
                </a:solidFill>
                <a:latin typeface="Courier New" panose="02070309020205020404" pitchFamily="49" charset="0"/>
                <a:cs typeface="Courier New" panose="02070309020205020404" pitchFamily="49" charset="0"/>
              </a:rPr>
              <a:t>            MRP  = row[2]</a:t>
            </a:r>
          </a:p>
          <a:p>
            <a:r>
              <a:rPr lang="en-GB" dirty="0">
                <a:solidFill>
                  <a:schemeClr val="tx1"/>
                </a:solidFill>
                <a:latin typeface="Courier New" panose="02070309020205020404" pitchFamily="49" charset="0"/>
                <a:cs typeface="Courier New" panose="02070309020205020404" pitchFamily="49" charset="0"/>
              </a:rPr>
              <a:t>            Quantity = row[3]</a:t>
            </a:r>
          </a:p>
          <a:p>
            <a:r>
              <a:rPr lang="en-GB" dirty="0">
                <a:solidFill>
                  <a:schemeClr val="tx1"/>
                </a:solidFill>
                <a:latin typeface="Courier New" panose="02070309020205020404" pitchFamily="49" charset="0"/>
                <a:cs typeface="Courier New" panose="02070309020205020404" pitchFamily="49" charset="0"/>
              </a:rPr>
              <a:t>            Total = row[4]</a:t>
            </a:r>
          </a:p>
          <a:p>
            <a:r>
              <a:rPr lang="en-GB" dirty="0">
                <a:solidFill>
                  <a:schemeClr val="tx1"/>
                </a:solidFill>
                <a:latin typeface="Courier New" panose="02070309020205020404" pitchFamily="49" charset="0"/>
                <a:cs typeface="Courier New" panose="02070309020205020404" pitchFamily="49" charset="0"/>
              </a:rPr>
              <a:t>            print ("%s         \t\t| %s      \t\t|       %s \t\t|  %s \t\t| " % (</a:t>
            </a:r>
            <a:r>
              <a:rPr lang="en-GB" dirty="0" err="1">
                <a:solidFill>
                  <a:schemeClr val="tx1"/>
                </a:solidFill>
                <a:latin typeface="Courier New" panose="02070309020205020404" pitchFamily="49" charset="0"/>
                <a:cs typeface="Courier New" panose="02070309020205020404" pitchFamily="49" charset="0"/>
              </a:rPr>
              <a:t>Product_code</a:t>
            </a:r>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Product_Name,int</a:t>
            </a:r>
            <a:r>
              <a:rPr lang="en-GB" dirty="0">
                <a:solidFill>
                  <a:schemeClr val="tx1"/>
                </a:solidFill>
                <a:latin typeface="Courier New" panose="02070309020205020404" pitchFamily="49" charset="0"/>
                <a:cs typeface="Courier New" panose="02070309020205020404" pitchFamily="49" charset="0"/>
              </a:rPr>
              <a:t>(MRP),Quantity),Total);</a:t>
            </a:r>
          </a:p>
          <a:p>
            <a:r>
              <a:rPr lang="en-GB" dirty="0">
                <a:solidFill>
                  <a:schemeClr val="tx1"/>
                </a:solidFill>
                <a:latin typeface="Courier New" panose="02070309020205020404" pitchFamily="49" charset="0"/>
                <a:cs typeface="Courier New" panose="02070309020205020404" pitchFamily="49" charset="0"/>
              </a:rPr>
              <a:t>    total();</a:t>
            </a:r>
          </a:p>
          <a:p>
            <a:r>
              <a:rPr lang="en-GB" dirty="0">
                <a:solidFill>
                  <a:schemeClr val="tx1"/>
                </a:solidFill>
                <a:latin typeface="Courier New" panose="02070309020205020404" pitchFamily="49" charset="0"/>
                <a:cs typeface="Courier New" panose="02070309020205020404" pitchFamily="49" charset="0"/>
              </a:rPr>
              <a:t>    print("------------------------------------------------------------------------------------------------------------------------")</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cursor.close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endParaRPr lang="en-GB"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p:txBody>
      </p:sp>
      <p:sp>
        <p:nvSpPr>
          <p:cNvPr id="4" name="Google Shape;220;p27">
            <a:extLst>
              <a:ext uri="{FF2B5EF4-FFF2-40B4-BE49-F238E27FC236}">
                <a16:creationId xmlns:a16="http://schemas.microsoft.com/office/drawing/2014/main" id="{BF649F17-BA8B-9ADF-B432-81A76A5BC50A}"/>
              </a:ext>
            </a:extLst>
          </p:cNvPr>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487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13720" y="751160"/>
            <a:ext cx="6201405" cy="6124754"/>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x = ['electronics','clothes','grocery','book','cosmetics','furniture','stationery','medicine','toygames’]</a:t>
            </a:r>
          </a:p>
          <a:p>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y = [231,417,1881,909,1778,1700,3570,1690,1685]</a:t>
            </a:r>
          </a:p>
          <a:p>
            <a:r>
              <a:rPr lang="en-GB" dirty="0" err="1">
                <a:solidFill>
                  <a:schemeClr val="tx1"/>
                </a:solidFill>
                <a:latin typeface="Courier New" panose="02070309020205020404" pitchFamily="49" charset="0"/>
                <a:cs typeface="Courier New" panose="02070309020205020404" pitchFamily="49" charset="0"/>
              </a:rPr>
              <a:t>plt.xticks</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fontsize</a:t>
            </a:r>
            <a:r>
              <a:rPr lang="en-GB" dirty="0">
                <a:solidFill>
                  <a:schemeClr val="tx1"/>
                </a:solidFill>
                <a:latin typeface="Courier New" panose="02070309020205020404" pitchFamily="49" charset="0"/>
                <a:cs typeface="Courier New" panose="02070309020205020404" pitchFamily="49" charset="0"/>
              </a:rPr>
              <a:t>=6)</a:t>
            </a:r>
          </a:p>
          <a:p>
            <a:r>
              <a:rPr lang="en-GB" dirty="0" err="1">
                <a:solidFill>
                  <a:schemeClr val="tx1"/>
                </a:solidFill>
                <a:latin typeface="Courier New" panose="02070309020205020404" pitchFamily="49" charset="0"/>
                <a:cs typeface="Courier New" panose="02070309020205020404" pitchFamily="49" charset="0"/>
              </a:rPr>
              <a:t>plt.bar</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x,y,color</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r','c','k','y','m','c</a:t>
            </a:r>
            <a:r>
              <a:rPr lang="en-GB" dirty="0">
                <a:solidFill>
                  <a:schemeClr val="tx1"/>
                </a:solidFill>
                <a:latin typeface="Courier New" panose="02070309020205020404" pitchFamily="49" charset="0"/>
                <a:cs typeface="Courier New" panose="02070309020205020404" pitchFamily="49" charset="0"/>
              </a:rPr>
              <a:t>'])</a:t>
            </a:r>
          </a:p>
          <a:p>
            <a:r>
              <a:rPr lang="en-GB" dirty="0" err="1">
                <a:solidFill>
                  <a:schemeClr val="tx1"/>
                </a:solidFill>
                <a:latin typeface="Courier New" panose="02070309020205020404" pitchFamily="49" charset="0"/>
                <a:cs typeface="Courier New" panose="02070309020205020404" pitchFamily="49" charset="0"/>
              </a:rPr>
              <a:t>plt.xlabel</a:t>
            </a:r>
            <a:r>
              <a:rPr lang="en-GB" dirty="0">
                <a:solidFill>
                  <a:schemeClr val="tx1"/>
                </a:solidFill>
                <a:latin typeface="Courier New" panose="02070309020205020404" pitchFamily="49" charset="0"/>
                <a:cs typeface="Courier New" panose="02070309020205020404" pitchFamily="49" charset="0"/>
              </a:rPr>
              <a:t>('Different Categories', </a:t>
            </a:r>
            <a:r>
              <a:rPr lang="en-GB" dirty="0" err="1">
                <a:solidFill>
                  <a:schemeClr val="tx1"/>
                </a:solidFill>
                <a:latin typeface="Courier New" panose="02070309020205020404" pitchFamily="49" charset="0"/>
                <a:cs typeface="Courier New" panose="02070309020205020404" pitchFamily="49" charset="0"/>
              </a:rPr>
              <a:t>fontsize</a:t>
            </a:r>
            <a:r>
              <a:rPr lang="en-GB" dirty="0">
                <a:solidFill>
                  <a:schemeClr val="tx1"/>
                </a:solidFill>
                <a:latin typeface="Courier New" panose="02070309020205020404" pitchFamily="49" charset="0"/>
                <a:cs typeface="Courier New" panose="02070309020205020404" pitchFamily="49" charset="0"/>
              </a:rPr>
              <a:t>=12)</a:t>
            </a:r>
          </a:p>
          <a:p>
            <a:r>
              <a:rPr lang="en-GB" dirty="0" err="1">
                <a:solidFill>
                  <a:schemeClr val="tx1"/>
                </a:solidFill>
                <a:latin typeface="Courier New" panose="02070309020205020404" pitchFamily="49" charset="0"/>
                <a:cs typeface="Courier New" panose="02070309020205020404" pitchFamily="49" charset="0"/>
              </a:rPr>
              <a:t>plt.ylabel</a:t>
            </a:r>
            <a:r>
              <a:rPr lang="en-GB" dirty="0">
                <a:solidFill>
                  <a:schemeClr val="tx1"/>
                </a:solidFill>
                <a:latin typeface="Courier New" panose="02070309020205020404" pitchFamily="49" charset="0"/>
                <a:cs typeface="Courier New" panose="02070309020205020404" pitchFamily="49" charset="0"/>
              </a:rPr>
              <a:t>('Collection of items for each </a:t>
            </a:r>
            <a:r>
              <a:rPr lang="en-GB" dirty="0" err="1">
                <a:solidFill>
                  <a:schemeClr val="tx1"/>
                </a:solidFill>
                <a:latin typeface="Courier New" panose="02070309020205020404" pitchFamily="49" charset="0"/>
                <a:cs typeface="Courier New" panose="02070309020205020404" pitchFamily="49" charset="0"/>
              </a:rPr>
              <a:t>indivual</a:t>
            </a:r>
            <a:r>
              <a:rPr lang="en-GB" dirty="0">
                <a:solidFill>
                  <a:schemeClr val="tx1"/>
                </a:solidFill>
                <a:latin typeface="Courier New" panose="02070309020205020404" pitchFamily="49" charset="0"/>
                <a:cs typeface="Courier New" panose="02070309020205020404" pitchFamily="49" charset="0"/>
              </a:rPr>
              <a:t> category')</a:t>
            </a:r>
          </a:p>
          <a:p>
            <a:r>
              <a:rPr lang="en-GB" dirty="0" err="1">
                <a:solidFill>
                  <a:schemeClr val="tx1"/>
                </a:solidFill>
                <a:latin typeface="Courier New" panose="02070309020205020404" pitchFamily="49" charset="0"/>
                <a:cs typeface="Courier New" panose="02070309020205020404" pitchFamily="49" charset="0"/>
              </a:rPr>
              <a:t>plt.title</a:t>
            </a:r>
            <a:r>
              <a:rPr lang="en-GB" dirty="0">
                <a:solidFill>
                  <a:schemeClr val="tx1"/>
                </a:solidFill>
                <a:latin typeface="Courier New" panose="02070309020205020404" pitchFamily="49" charset="0"/>
                <a:cs typeface="Courier New" panose="02070309020205020404" pitchFamily="49" charset="0"/>
              </a:rPr>
              <a:t>('Number of Items in stock for each category')</a:t>
            </a:r>
          </a:p>
          <a:p>
            <a:r>
              <a:rPr lang="en-GB" dirty="0" err="1">
                <a:solidFill>
                  <a:schemeClr val="tx1"/>
                </a:solidFill>
                <a:latin typeface="Courier New" panose="02070309020205020404" pitchFamily="49" charset="0"/>
                <a:cs typeface="Courier New" panose="02070309020205020404" pitchFamily="49" charset="0"/>
              </a:rPr>
              <a:t>plt.figure</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figsize</a:t>
            </a:r>
            <a:r>
              <a:rPr lang="en-GB" dirty="0">
                <a:solidFill>
                  <a:schemeClr val="tx1"/>
                </a:solidFill>
                <a:latin typeface="Courier New" panose="02070309020205020404" pitchFamily="49" charset="0"/>
                <a:cs typeface="Courier New" panose="02070309020205020404" pitchFamily="49" charset="0"/>
              </a:rPr>
              <a:t>=(50,50))</a:t>
            </a:r>
          </a:p>
          <a:p>
            <a:r>
              <a:rPr lang="en-GB" dirty="0" err="1">
                <a:solidFill>
                  <a:schemeClr val="tx1"/>
                </a:solidFill>
                <a:latin typeface="Courier New" panose="02070309020205020404" pitchFamily="49" charset="0"/>
                <a:cs typeface="Courier New" panose="02070309020205020404" pitchFamily="49" charset="0"/>
              </a:rPr>
              <a:t>plt.show</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endParaRPr lang="en-GB"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x = ['electronics','clothes','grocery','book','cosmetics','furniture','stationery','medicine','toygames’]</a:t>
            </a:r>
          </a:p>
          <a:p>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y = [106,240,496,104,68,153,98,162,134]</a:t>
            </a:r>
          </a:p>
          <a:p>
            <a:r>
              <a:rPr lang="en-GB" dirty="0" err="1">
                <a:solidFill>
                  <a:schemeClr val="tx1"/>
                </a:solidFill>
                <a:latin typeface="Courier New" panose="02070309020205020404" pitchFamily="49" charset="0"/>
                <a:cs typeface="Courier New" panose="02070309020205020404" pitchFamily="49" charset="0"/>
              </a:rPr>
              <a:t>plt.xticks</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fontsize</a:t>
            </a:r>
            <a:r>
              <a:rPr lang="en-GB" dirty="0">
                <a:solidFill>
                  <a:schemeClr val="tx1"/>
                </a:solidFill>
                <a:latin typeface="Courier New" panose="02070309020205020404" pitchFamily="49" charset="0"/>
                <a:cs typeface="Courier New" panose="02070309020205020404" pitchFamily="49" charset="0"/>
              </a:rPr>
              <a:t>=6)</a:t>
            </a:r>
          </a:p>
          <a:p>
            <a:r>
              <a:rPr lang="en-GB" dirty="0" err="1">
                <a:solidFill>
                  <a:schemeClr val="tx1"/>
                </a:solidFill>
                <a:latin typeface="Courier New" panose="02070309020205020404" pitchFamily="49" charset="0"/>
                <a:cs typeface="Courier New" panose="02070309020205020404" pitchFamily="49" charset="0"/>
              </a:rPr>
              <a:t>plt.bar</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x,y,color</a:t>
            </a:r>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r','c','k','y','m','c</a:t>
            </a:r>
            <a:r>
              <a:rPr lang="en-GB" dirty="0">
                <a:solidFill>
                  <a:schemeClr val="tx1"/>
                </a:solidFill>
                <a:latin typeface="Courier New" panose="02070309020205020404" pitchFamily="49" charset="0"/>
                <a:cs typeface="Courier New" panose="02070309020205020404" pitchFamily="49" charset="0"/>
              </a:rPr>
              <a:t>'])</a:t>
            </a:r>
          </a:p>
          <a:p>
            <a:r>
              <a:rPr lang="en-GB" dirty="0" err="1">
                <a:solidFill>
                  <a:schemeClr val="tx1"/>
                </a:solidFill>
                <a:latin typeface="Courier New" panose="02070309020205020404" pitchFamily="49" charset="0"/>
                <a:cs typeface="Courier New" panose="02070309020205020404" pitchFamily="49" charset="0"/>
              </a:rPr>
              <a:t>plt.xlabel</a:t>
            </a:r>
            <a:r>
              <a:rPr lang="en-GB" dirty="0">
                <a:solidFill>
                  <a:schemeClr val="tx1"/>
                </a:solidFill>
                <a:latin typeface="Courier New" panose="02070309020205020404" pitchFamily="49" charset="0"/>
                <a:cs typeface="Courier New" panose="02070309020205020404" pitchFamily="49" charset="0"/>
              </a:rPr>
              <a:t>('Different Categories', </a:t>
            </a:r>
            <a:r>
              <a:rPr lang="en-GB" dirty="0" err="1">
                <a:solidFill>
                  <a:schemeClr val="tx1"/>
                </a:solidFill>
                <a:latin typeface="Courier New" panose="02070309020205020404" pitchFamily="49" charset="0"/>
                <a:cs typeface="Courier New" panose="02070309020205020404" pitchFamily="49" charset="0"/>
              </a:rPr>
              <a:t>fontsize</a:t>
            </a:r>
            <a:r>
              <a:rPr lang="en-GB" dirty="0">
                <a:solidFill>
                  <a:schemeClr val="tx1"/>
                </a:solidFill>
                <a:latin typeface="Courier New" panose="02070309020205020404" pitchFamily="49" charset="0"/>
                <a:cs typeface="Courier New" panose="02070309020205020404" pitchFamily="49" charset="0"/>
              </a:rPr>
              <a:t>=12)</a:t>
            </a:r>
          </a:p>
          <a:p>
            <a:r>
              <a:rPr lang="en-GB" dirty="0" err="1">
                <a:solidFill>
                  <a:schemeClr val="tx1"/>
                </a:solidFill>
                <a:latin typeface="Courier New" panose="02070309020205020404" pitchFamily="49" charset="0"/>
                <a:cs typeface="Courier New" panose="02070309020205020404" pitchFamily="49" charset="0"/>
              </a:rPr>
              <a:t>plt.ylabel</a:t>
            </a:r>
            <a:r>
              <a:rPr lang="en-GB" dirty="0">
                <a:solidFill>
                  <a:schemeClr val="tx1"/>
                </a:solidFill>
                <a:latin typeface="Courier New" panose="02070309020205020404" pitchFamily="49" charset="0"/>
                <a:cs typeface="Courier New" panose="02070309020205020404" pitchFamily="49" charset="0"/>
              </a:rPr>
              <a:t>('Number of products sold')</a:t>
            </a:r>
          </a:p>
          <a:p>
            <a:r>
              <a:rPr lang="en-GB" dirty="0" err="1">
                <a:solidFill>
                  <a:schemeClr val="tx1"/>
                </a:solidFill>
                <a:latin typeface="Courier New" panose="02070309020205020404" pitchFamily="49" charset="0"/>
                <a:cs typeface="Courier New" panose="02070309020205020404" pitchFamily="49" charset="0"/>
              </a:rPr>
              <a:t>plt.title</a:t>
            </a:r>
            <a:r>
              <a:rPr lang="en-GB" dirty="0">
                <a:solidFill>
                  <a:schemeClr val="tx1"/>
                </a:solidFill>
                <a:latin typeface="Courier New" panose="02070309020205020404" pitchFamily="49" charset="0"/>
                <a:cs typeface="Courier New" panose="02070309020205020404" pitchFamily="49" charset="0"/>
              </a:rPr>
              <a:t>('Number of Items sold in each category')</a:t>
            </a:r>
          </a:p>
          <a:p>
            <a:r>
              <a:rPr lang="en-GB" dirty="0" err="1">
                <a:solidFill>
                  <a:schemeClr val="tx1"/>
                </a:solidFill>
                <a:latin typeface="Courier New" panose="02070309020205020404" pitchFamily="49" charset="0"/>
                <a:cs typeface="Courier New" panose="02070309020205020404" pitchFamily="49" charset="0"/>
              </a:rPr>
              <a:t>plt.figure</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figsize</a:t>
            </a:r>
            <a:r>
              <a:rPr lang="en-GB" dirty="0">
                <a:solidFill>
                  <a:schemeClr val="tx1"/>
                </a:solidFill>
                <a:latin typeface="Courier New" panose="02070309020205020404" pitchFamily="49" charset="0"/>
                <a:cs typeface="Courier New" panose="02070309020205020404" pitchFamily="49" charset="0"/>
              </a:rPr>
              <a:t>=(50,50))</a:t>
            </a:r>
          </a:p>
          <a:p>
            <a:r>
              <a:rPr lang="en-GB" dirty="0" err="1">
                <a:solidFill>
                  <a:schemeClr val="tx1"/>
                </a:solidFill>
                <a:latin typeface="Courier New" panose="02070309020205020404" pitchFamily="49" charset="0"/>
                <a:cs typeface="Courier New" panose="02070309020205020404" pitchFamily="49" charset="0"/>
              </a:rPr>
              <a:t>plt.show</a:t>
            </a:r>
            <a:r>
              <a:rPr lang="en-GB" dirty="0">
                <a:solidFill>
                  <a:schemeClr val="tx1"/>
                </a:solidFill>
                <a:latin typeface="Courier New" panose="02070309020205020404" pitchFamily="49" charset="0"/>
                <a:cs typeface="Courier New" panose="02070309020205020404" pitchFamily="49" charset="0"/>
              </a:rPr>
              <a:t>()</a:t>
            </a:r>
          </a:p>
        </p:txBody>
      </p:sp>
      <p:sp>
        <p:nvSpPr>
          <p:cNvPr id="4" name="Google Shape;220;p27">
            <a:extLst>
              <a:ext uri="{FF2B5EF4-FFF2-40B4-BE49-F238E27FC236}">
                <a16:creationId xmlns:a16="http://schemas.microsoft.com/office/drawing/2014/main" id="{8286B262-444C-09C2-BE0F-AD80CE968E20}"/>
              </a:ext>
            </a:extLst>
          </p:cNvPr>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930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13720" y="751160"/>
            <a:ext cx="6597472" cy="7417415"/>
          </a:xfrm>
          <a:prstGeom prst="rect">
            <a:avLst/>
          </a:prstGeom>
          <a:noFill/>
        </p:spPr>
        <p:txBody>
          <a:bodyPr wrap="square" rtlCol="0">
            <a:spAutoFit/>
          </a:bodyPr>
          <a:lstStyle/>
          <a:p>
            <a:r>
              <a:rPr lang="en-GB" dirty="0">
                <a:solidFill>
                  <a:srgbClr val="7030A0"/>
                </a:solidFill>
                <a:latin typeface="Courier New" panose="02070309020205020404" pitchFamily="49" charset="0"/>
                <a:cs typeface="Courier New" panose="02070309020205020404" pitchFamily="49" charset="0"/>
              </a:rPr>
              <a:t>if</a:t>
            </a:r>
            <a:r>
              <a:rPr lang="en-GB" dirty="0">
                <a:solidFill>
                  <a:schemeClr val="tx1"/>
                </a:solidFill>
                <a:latin typeface="Courier New" panose="02070309020205020404" pitchFamily="49" charset="0"/>
                <a:cs typeface="Courier New" panose="02070309020205020404" pitchFamily="49" charset="0"/>
              </a:rPr>
              <a:t> </a:t>
            </a:r>
            <a:r>
              <a:rPr lang="en-GB" dirty="0" err="1">
                <a:solidFill>
                  <a:srgbClr val="00B0F0"/>
                </a:solidFill>
                <a:latin typeface="Courier New" panose="02070309020205020404" pitchFamily="49" charset="0"/>
                <a:cs typeface="Courier New" panose="02070309020205020404" pitchFamily="49" charset="0"/>
              </a:rPr>
              <a:t>mycon.is_connected</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print("Connected </a:t>
            </a:r>
            <a:r>
              <a:rPr lang="en-GB" dirty="0" err="1">
                <a:solidFill>
                  <a:schemeClr val="tx1"/>
                </a:solidFill>
                <a:latin typeface="Courier New" panose="02070309020205020404" pitchFamily="49" charset="0"/>
                <a:cs typeface="Courier New" panose="02070309020205020404" pitchFamily="49" charset="0"/>
              </a:rPr>
              <a:t>succesfully</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r>
              <a:rPr lang="en-GB" dirty="0">
                <a:solidFill>
                  <a:srgbClr val="7030A0"/>
                </a:solidFill>
                <a:latin typeface="Courier New" panose="02070309020205020404" pitchFamily="49" charset="0"/>
                <a:cs typeface="Courier New" panose="02070309020205020404" pitchFamily="49" charset="0"/>
              </a:rPr>
              <a:t>def</a:t>
            </a:r>
            <a:r>
              <a:rPr lang="en-GB" dirty="0">
                <a:solidFill>
                  <a:schemeClr val="tx1"/>
                </a:solidFill>
                <a:latin typeface="Courier New" panose="02070309020205020404" pitchFamily="49" charset="0"/>
                <a:cs typeface="Courier New" panose="02070309020205020404" pitchFamily="49" charset="0"/>
              </a:rPr>
              <a:t> </a:t>
            </a:r>
            <a:r>
              <a:rPr lang="en-GB" dirty="0">
                <a:solidFill>
                  <a:srgbClr val="00B0F0"/>
                </a:solidFill>
                <a:latin typeface="Courier New" panose="02070309020205020404" pitchFamily="49" charset="0"/>
                <a:cs typeface="Courier New" panose="02070309020205020404" pitchFamily="49" charset="0"/>
              </a:rPr>
              <a:t>login</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username = input("Enter your username: ")  </a:t>
            </a:r>
          </a:p>
          <a:p>
            <a:r>
              <a:rPr lang="en-GB" dirty="0">
                <a:solidFill>
                  <a:schemeClr val="tx1"/>
                </a:solidFill>
                <a:latin typeface="Courier New" panose="02070309020205020404" pitchFamily="49" charset="0"/>
                <a:cs typeface="Courier New" panose="02070309020205020404" pitchFamily="49" charset="0"/>
              </a:rPr>
              <a:t>    password = input("Enter your password: ")      </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sql</a:t>
            </a:r>
            <a:r>
              <a:rPr lang="en-GB" dirty="0">
                <a:solidFill>
                  <a:schemeClr val="tx1"/>
                </a:solidFill>
                <a:latin typeface="Courier New" panose="02070309020205020404" pitchFamily="49" charset="0"/>
                <a:cs typeface="Courier New" panose="02070309020205020404" pitchFamily="49" charset="0"/>
              </a:rPr>
              <a:t> = "SELECT * FROM login"</a:t>
            </a:r>
          </a:p>
          <a:p>
            <a:endParaRPr lang="en-GB" dirty="0">
              <a:solidFill>
                <a:schemeClr val="tx1"/>
              </a:solidFill>
              <a:latin typeface="Courier New" panose="02070309020205020404" pitchFamily="49" charset="0"/>
              <a:cs typeface="Courier New" panose="02070309020205020404" pitchFamily="49" charset="0"/>
            </a:endParaRPr>
          </a:p>
          <a:p>
            <a:endParaRPr lang="en-GB" dirty="0">
              <a:solidFill>
                <a:schemeClr val="tx1"/>
              </a:solidFill>
              <a:latin typeface="Courier New" panose="02070309020205020404" pitchFamily="49" charset="0"/>
              <a:cs typeface="Courier New" panose="02070309020205020404" pitchFamily="49" charset="0"/>
            </a:endParaRP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cursor.execute</a:t>
            </a:r>
            <a:r>
              <a:rPr lang="en-GB" dirty="0">
                <a:solidFill>
                  <a:schemeClr val="tx1"/>
                </a:solidFill>
                <a:latin typeface="Courier New" panose="02070309020205020404" pitchFamily="49" charset="0"/>
                <a:cs typeface="Courier New" panose="02070309020205020404" pitchFamily="49" charset="0"/>
              </a:rPr>
              <a:t>(</a:t>
            </a:r>
            <a:r>
              <a:rPr lang="en-GB" dirty="0" err="1">
                <a:solidFill>
                  <a:schemeClr val="tx1"/>
                </a:solidFill>
                <a:latin typeface="Courier New" panose="02070309020205020404" pitchFamily="49" charset="0"/>
                <a:cs typeface="Courier New" panose="02070309020205020404" pitchFamily="49" charset="0"/>
              </a:rPr>
              <a:t>sql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results = </a:t>
            </a:r>
            <a:r>
              <a:rPr lang="en-GB" dirty="0" err="1">
                <a:solidFill>
                  <a:schemeClr val="tx1"/>
                </a:solidFill>
                <a:latin typeface="Courier New" panose="02070309020205020404" pitchFamily="49" charset="0"/>
                <a:cs typeface="Courier New" panose="02070309020205020404" pitchFamily="49" charset="0"/>
              </a:rPr>
              <a:t>cursor.fetchall</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for</a:t>
            </a:r>
            <a:r>
              <a:rPr lang="en-GB" dirty="0">
                <a:solidFill>
                  <a:schemeClr val="tx1"/>
                </a:solidFill>
                <a:latin typeface="Courier New" panose="02070309020205020404" pitchFamily="49" charset="0"/>
                <a:cs typeface="Courier New" panose="02070309020205020404" pitchFamily="49" charset="0"/>
              </a:rPr>
              <a:t> row in results:</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user,pwd</a:t>
            </a:r>
            <a:r>
              <a:rPr lang="en-GB" dirty="0">
                <a:solidFill>
                  <a:schemeClr val="tx1"/>
                </a:solidFill>
                <a:latin typeface="Courier New" panose="02070309020205020404" pitchFamily="49" charset="0"/>
                <a:cs typeface="Courier New" panose="02070309020205020404" pitchFamily="49" charset="0"/>
              </a:rPr>
              <a:t> = row[0],row[1]</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if</a:t>
            </a:r>
            <a:r>
              <a:rPr lang="en-GB" dirty="0">
                <a:solidFill>
                  <a:schemeClr val="tx1"/>
                </a:solidFill>
                <a:latin typeface="Courier New" panose="02070309020205020404" pitchFamily="49" charset="0"/>
                <a:cs typeface="Courier New" panose="02070309020205020404" pitchFamily="49" charset="0"/>
              </a:rPr>
              <a:t> username == user and password == </a:t>
            </a:r>
            <a:r>
              <a:rPr lang="en-GB" dirty="0" err="1">
                <a:solidFill>
                  <a:schemeClr val="tx1"/>
                </a:solidFill>
                <a:latin typeface="Courier New" panose="02070309020205020404" pitchFamily="49" charset="0"/>
                <a:cs typeface="Courier New" panose="02070309020205020404" pitchFamily="49" charset="0"/>
              </a:rPr>
              <a:t>pwd</a:t>
            </a:r>
            <a:r>
              <a:rPr lang="en-GB" dirty="0">
                <a:solidFill>
                  <a:schemeClr val="tx1"/>
                </a:solidFill>
                <a:latin typeface="Courier New" panose="02070309020205020404" pitchFamily="49" charset="0"/>
                <a:cs typeface="Courier New" panose="02070309020205020404" pitchFamily="49" charset="0"/>
              </a:rPr>
              <a:t>:  </a:t>
            </a:r>
          </a:p>
          <a:p>
            <a:r>
              <a:rPr lang="en-GB" dirty="0">
                <a:solidFill>
                  <a:schemeClr val="tx1"/>
                </a:solidFill>
                <a:latin typeface="Courier New" panose="02070309020205020404" pitchFamily="49" charset="0"/>
                <a:cs typeface="Courier New" panose="02070309020205020404" pitchFamily="49" charset="0"/>
              </a:rPr>
              <a:t>                    print("Login successful!")</a:t>
            </a:r>
          </a:p>
          <a:p>
            <a:r>
              <a:rPr lang="en-GB" dirty="0">
                <a:solidFill>
                  <a:schemeClr val="tx1"/>
                </a:solidFill>
                <a:latin typeface="Courier New" panose="02070309020205020404" pitchFamily="49" charset="0"/>
                <a:cs typeface="Courier New" panose="02070309020205020404" pitchFamily="49" charset="0"/>
              </a:rPr>
              <a:t>                    global qt</a:t>
            </a:r>
          </a:p>
          <a:p>
            <a:r>
              <a:rPr lang="en-GB" dirty="0">
                <a:solidFill>
                  <a:schemeClr val="tx1"/>
                </a:solidFill>
                <a:latin typeface="Courier New" panose="02070309020205020404" pitchFamily="49" charset="0"/>
                <a:cs typeface="Courier New" panose="02070309020205020404" pitchFamily="49" charset="0"/>
              </a:rPr>
              <a:t>                    qt =5</a:t>
            </a:r>
          </a:p>
          <a:p>
            <a:r>
              <a:rPr lang="en-GB" dirty="0">
                <a:solidFill>
                  <a:schemeClr val="tx1"/>
                </a:solidFill>
                <a:latin typeface="Courier New" panose="02070309020205020404" pitchFamily="49" charset="0"/>
                <a:cs typeface="Courier New" panose="02070309020205020404" pitchFamily="49" charset="0"/>
              </a:rPr>
              <a:t>                    break</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else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qt = 6</a:t>
            </a:r>
          </a:p>
          <a:p>
            <a:r>
              <a:rPr lang="en-GB" dirty="0">
                <a:solidFill>
                  <a:schemeClr val="tx1"/>
                </a:solidFill>
                <a:latin typeface="Courier New" panose="02070309020205020404" pitchFamily="49" charset="0"/>
                <a:cs typeface="Courier New" panose="02070309020205020404" pitchFamily="49" charset="0"/>
              </a:rPr>
              <a:t>                print("Invalid username or password. Please try again.")</a:t>
            </a:r>
          </a:p>
          <a:p>
            <a:r>
              <a:rPr lang="en-GB" dirty="0">
                <a:solidFill>
                  <a:schemeClr val="tx1"/>
                </a:solidFill>
                <a:latin typeface="Courier New" panose="02070309020205020404" pitchFamily="49" charset="0"/>
                <a:cs typeface="Courier New" panose="02070309020205020404" pitchFamily="49" charset="0"/>
              </a:rPr>
              <a:t>                return;</a:t>
            </a:r>
          </a:p>
          <a:p>
            <a:r>
              <a:rPr lang="en-GB" dirty="0">
                <a:solidFill>
                  <a:schemeClr val="tx1"/>
                </a:solidFill>
                <a:latin typeface="Courier New" panose="02070309020205020404" pitchFamily="49" charset="0"/>
                <a:cs typeface="Courier New" panose="02070309020205020404" pitchFamily="49" charset="0"/>
              </a:rPr>
              <a:t>                </a:t>
            </a:r>
            <a:r>
              <a:rPr lang="en-GB" dirty="0">
                <a:solidFill>
                  <a:srgbClr val="7030A0"/>
                </a:solidFill>
                <a:latin typeface="Courier New" panose="02070309020205020404" pitchFamily="49" charset="0"/>
                <a:cs typeface="Courier New" panose="02070309020205020404" pitchFamily="49" charset="0"/>
              </a:rPr>
              <a:t>login</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                return;</a:t>
            </a:r>
          </a:p>
          <a:p>
            <a:endParaRPr lang="en-GB" dirty="0">
              <a:solidFill>
                <a:schemeClr val="tx1"/>
              </a:solidFill>
              <a:latin typeface="Courier New" panose="02070309020205020404" pitchFamily="49" charset="0"/>
              <a:cs typeface="Courier New" panose="02070309020205020404" pitchFamily="49" charset="0"/>
            </a:endParaRPr>
          </a:p>
          <a:p>
            <a:r>
              <a:rPr lang="en-GB" dirty="0">
                <a:solidFill>
                  <a:srgbClr val="7030A0"/>
                </a:solidFill>
                <a:latin typeface="Courier New" panose="02070309020205020404" pitchFamily="49" charset="0"/>
                <a:cs typeface="Courier New" panose="02070309020205020404" pitchFamily="49" charset="0"/>
              </a:rPr>
              <a:t>login</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if qt ==5:</a:t>
            </a:r>
          </a:p>
          <a:p>
            <a:r>
              <a:rPr lang="en-GB" dirty="0">
                <a:solidFill>
                  <a:schemeClr val="tx1"/>
                </a:solidFill>
                <a:latin typeface="Courier New" panose="02070309020205020404" pitchFamily="49" charset="0"/>
                <a:cs typeface="Courier New" panose="02070309020205020404" pitchFamily="49" charset="0"/>
              </a:rPr>
              <a:t>    start();</a:t>
            </a:r>
          </a:p>
          <a:p>
            <a:r>
              <a:rPr lang="en-GB" dirty="0">
                <a:solidFill>
                  <a:schemeClr val="tx1"/>
                </a:solidFill>
                <a:latin typeface="Courier New" panose="02070309020205020404" pitchFamily="49" charset="0"/>
                <a:cs typeface="Courier New" panose="02070309020205020404" pitchFamily="49" charset="0"/>
              </a:rPr>
              <a:t>    selection();</a:t>
            </a:r>
          </a:p>
          <a:p>
            <a:r>
              <a:rPr lang="en-GB" dirty="0">
                <a:solidFill>
                  <a:schemeClr val="tx1"/>
                </a:solidFill>
                <a:latin typeface="Courier New" panose="02070309020205020404" pitchFamily="49" charset="0"/>
                <a:cs typeface="Courier New" panose="02070309020205020404" pitchFamily="49" charset="0"/>
              </a:rPr>
              <a:t>    </a:t>
            </a:r>
            <a:r>
              <a:rPr lang="en-GB" dirty="0" err="1">
                <a:solidFill>
                  <a:schemeClr val="tx1"/>
                </a:solidFill>
                <a:latin typeface="Courier New" panose="02070309020205020404" pitchFamily="49" charset="0"/>
                <a:cs typeface="Courier New" panose="02070309020205020404" pitchFamily="49" charset="0"/>
              </a:rPr>
              <a:t>cursor.close</a:t>
            </a:r>
            <a:r>
              <a:rPr lang="en-GB" dirty="0">
                <a:solidFill>
                  <a:schemeClr val="tx1"/>
                </a:solidFill>
                <a:latin typeface="Courier New" panose="02070309020205020404" pitchFamily="49" charset="0"/>
                <a:cs typeface="Courier New" panose="02070309020205020404" pitchFamily="49" charset="0"/>
              </a:rPr>
              <a:t>();</a:t>
            </a:r>
          </a:p>
          <a:p>
            <a:r>
              <a:rPr lang="en-GB" dirty="0">
                <a:solidFill>
                  <a:schemeClr val="tx1"/>
                </a:solidFill>
                <a:latin typeface="Courier New" panose="02070309020205020404" pitchFamily="49" charset="0"/>
                <a:cs typeface="Courier New" panose="02070309020205020404" pitchFamily="49" charset="0"/>
              </a:rPr>
              <a:t>else:</a:t>
            </a:r>
          </a:p>
          <a:p>
            <a:r>
              <a:rPr lang="en-GB" dirty="0">
                <a:solidFill>
                  <a:schemeClr val="tx1"/>
                </a:solidFill>
                <a:latin typeface="Courier New" panose="02070309020205020404" pitchFamily="49" charset="0"/>
                <a:cs typeface="Courier New" panose="02070309020205020404" pitchFamily="49" charset="0"/>
              </a:rPr>
              <a:t>    print("Login </a:t>
            </a:r>
            <a:r>
              <a:rPr lang="en-GB" dirty="0" err="1">
                <a:solidFill>
                  <a:schemeClr val="tx1"/>
                </a:solidFill>
                <a:latin typeface="Courier New" panose="02070309020205020404" pitchFamily="49" charset="0"/>
                <a:cs typeface="Courier New" panose="02070309020205020404" pitchFamily="49" charset="0"/>
              </a:rPr>
              <a:t>Unsuccesful</a:t>
            </a:r>
            <a:r>
              <a:rPr lang="en-GB" dirty="0">
                <a:solidFill>
                  <a:schemeClr val="tx1"/>
                </a:solidFill>
                <a:latin typeface="Courier New" panose="02070309020205020404" pitchFamily="49" charset="0"/>
                <a:cs typeface="Courier New" panose="02070309020205020404" pitchFamily="49" charset="0"/>
              </a:rPr>
              <a:t> mate!")</a:t>
            </a:r>
          </a:p>
        </p:txBody>
      </p:sp>
      <p:sp>
        <p:nvSpPr>
          <p:cNvPr id="4" name="Google Shape;220;p27">
            <a:extLst>
              <a:ext uri="{FF2B5EF4-FFF2-40B4-BE49-F238E27FC236}">
                <a16:creationId xmlns:a16="http://schemas.microsoft.com/office/drawing/2014/main" id="{8286B262-444C-09C2-BE0F-AD80CE968E20}"/>
              </a:ext>
            </a:extLst>
          </p:cNvPr>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8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2377" y="832267"/>
            <a:ext cx="5662598" cy="2031325"/>
          </a:xfrm>
          <a:prstGeom prst="rect">
            <a:avLst/>
          </a:prstGeom>
          <a:noFill/>
        </p:spPr>
        <p:txBody>
          <a:bodyPr wrap="square" rtlCol="0">
            <a:spAutoFit/>
          </a:bodyPr>
          <a:lstStyle/>
          <a:p>
            <a:r>
              <a:rPr lang="en-GB" dirty="0">
                <a:latin typeface="Courier New" panose="02070309020205020404" pitchFamily="49" charset="0"/>
                <a:cs typeface="Courier New" panose="02070309020205020404" pitchFamily="49" charset="0"/>
              </a:rPr>
              <a:t>CREATE TABLE BOOK (    </a:t>
            </a:r>
          </a:p>
          <a:p>
            <a:r>
              <a:rPr lang="en-GB" dirty="0" err="1">
                <a:latin typeface="Courier New" panose="02070309020205020404" pitchFamily="49" charset="0"/>
                <a:cs typeface="Courier New" panose="02070309020205020404" pitchFamily="49" charset="0"/>
              </a:rPr>
              <a:t>Sr_no</a:t>
            </a:r>
            <a:r>
              <a:rPr lang="en-GB" dirty="0">
                <a:latin typeface="Courier New" panose="02070309020205020404" pitchFamily="49" charset="0"/>
                <a:cs typeface="Courier New" panose="02070309020205020404" pitchFamily="49" charset="0"/>
              </a:rPr>
              <a:t> INT ,    </a:t>
            </a:r>
          </a:p>
          <a:p>
            <a:r>
              <a:rPr lang="en-GB" dirty="0" err="1">
                <a:latin typeface="Courier New" panose="02070309020205020404" pitchFamily="49" charset="0"/>
                <a:cs typeface="Courier New" panose="02070309020205020404" pitchFamily="49" charset="0"/>
              </a:rPr>
              <a:t>Product_code</a:t>
            </a:r>
            <a:r>
              <a:rPr lang="en-GB" dirty="0">
                <a:latin typeface="Courier New" panose="02070309020205020404" pitchFamily="49" charset="0"/>
                <a:cs typeface="Courier New" panose="02070309020205020404" pitchFamily="49" charset="0"/>
              </a:rPr>
              <a:t> VARCHAR(20) PRIMARY KEY,   </a:t>
            </a:r>
          </a:p>
          <a:p>
            <a:r>
              <a:rPr lang="en-GB" dirty="0" err="1">
                <a:latin typeface="Courier New" panose="02070309020205020404" pitchFamily="49" charset="0"/>
                <a:cs typeface="Courier New" panose="02070309020205020404" pitchFamily="49" charset="0"/>
              </a:rPr>
              <a:t>Product_name</a:t>
            </a:r>
            <a:r>
              <a:rPr lang="en-GB" dirty="0">
                <a:latin typeface="Courier New" panose="02070309020205020404" pitchFamily="49" charset="0"/>
                <a:cs typeface="Courier New" panose="02070309020205020404" pitchFamily="49" charset="0"/>
              </a:rPr>
              <a:t> VARCHAR(255) NOT NULL,    </a:t>
            </a:r>
          </a:p>
          <a:p>
            <a:r>
              <a:rPr lang="en-GB" dirty="0">
                <a:latin typeface="Courier New" panose="02070309020205020404" pitchFamily="49" charset="0"/>
                <a:cs typeface="Courier New" panose="02070309020205020404" pitchFamily="49" charset="0"/>
              </a:rPr>
              <a:t>Publication VARCHAR(100) NOT NULL,   </a:t>
            </a:r>
          </a:p>
          <a:p>
            <a:r>
              <a:rPr lang="en-GB" dirty="0" err="1">
                <a:latin typeface="Courier New" panose="02070309020205020404" pitchFamily="49" charset="0"/>
                <a:cs typeface="Courier New" panose="02070309020205020404" pitchFamily="49" charset="0"/>
              </a:rPr>
              <a:t>Product_rating</a:t>
            </a:r>
            <a:r>
              <a:rPr lang="en-GB" dirty="0">
                <a:latin typeface="Courier New" panose="02070309020205020404" pitchFamily="49" charset="0"/>
                <a:cs typeface="Courier New" panose="02070309020205020404" pitchFamily="49" charset="0"/>
              </a:rPr>
              <a:t> NUMERIC,    </a:t>
            </a:r>
          </a:p>
          <a:p>
            <a:r>
              <a:rPr lang="en-GB" dirty="0" err="1">
                <a:latin typeface="Courier New" panose="02070309020205020404" pitchFamily="49" charset="0"/>
                <a:cs typeface="Courier New" panose="02070309020205020404" pitchFamily="49" charset="0"/>
              </a:rPr>
              <a:t>MRP_Per_product</a:t>
            </a:r>
            <a:r>
              <a:rPr lang="en-GB" dirty="0">
                <a:latin typeface="Courier New" panose="02070309020205020404" pitchFamily="49" charset="0"/>
                <a:cs typeface="Courier New" panose="02070309020205020404" pitchFamily="49" charset="0"/>
              </a:rPr>
              <a:t> NUMERIC(10, 2) NOT NULL,   </a:t>
            </a:r>
          </a:p>
          <a:p>
            <a:r>
              <a:rPr lang="en-GB" dirty="0" err="1">
                <a:latin typeface="Courier New" panose="02070309020205020404" pitchFamily="49" charset="0"/>
                <a:cs typeface="Courier New" panose="02070309020205020404" pitchFamily="49" charset="0"/>
              </a:rPr>
              <a:t>Availability_of_product</a:t>
            </a:r>
            <a:r>
              <a:rPr lang="en-GB" dirty="0">
                <a:latin typeface="Courier New" panose="02070309020205020404" pitchFamily="49" charset="0"/>
                <a:cs typeface="Courier New" panose="02070309020205020404" pitchFamily="49" charset="0"/>
              </a:rPr>
              <a:t> VARCHAR(15),    </a:t>
            </a:r>
          </a:p>
          <a:p>
            <a:r>
              <a:rPr lang="en-GB" dirty="0" err="1">
                <a:latin typeface="Courier New" panose="02070309020205020404" pitchFamily="49" charset="0"/>
                <a:cs typeface="Courier New" panose="02070309020205020404" pitchFamily="49" charset="0"/>
              </a:rPr>
              <a:t>In_stock</a:t>
            </a:r>
            <a:r>
              <a:rPr lang="en-GB" dirty="0">
                <a:latin typeface="Courier New" panose="02070309020205020404" pitchFamily="49" charset="0"/>
                <a:cs typeface="Courier New" panose="02070309020205020404" pitchFamily="49" charset="0"/>
              </a:rPr>
              <a:t> INT);</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F61173C-A829-0653-F34B-40B5C6A67E19}"/>
              </a:ext>
            </a:extLst>
          </p:cNvPr>
          <p:cNvSpPr txBox="1"/>
          <p:nvPr/>
        </p:nvSpPr>
        <p:spPr>
          <a:xfrm>
            <a:off x="4502481" y="468921"/>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
        <p:nvSpPr>
          <p:cNvPr id="8" name="TextBox 7">
            <a:extLst>
              <a:ext uri="{FF2B5EF4-FFF2-40B4-BE49-F238E27FC236}">
                <a16:creationId xmlns:a16="http://schemas.microsoft.com/office/drawing/2014/main" id="{96CABA56-E180-23EF-59C2-912064177125}"/>
              </a:ext>
            </a:extLst>
          </p:cNvPr>
          <p:cNvSpPr txBox="1"/>
          <p:nvPr/>
        </p:nvSpPr>
        <p:spPr>
          <a:xfrm>
            <a:off x="362377" y="2877530"/>
            <a:ext cx="6495623" cy="655564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INSERT INTO BOOK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Publication, </a:t>
            </a:r>
            <a:r>
              <a:rPr lang="en-US" dirty="0" err="1">
                <a:latin typeface="Courier New" panose="02070309020205020404" pitchFamily="49" charset="0"/>
                <a:cs typeface="Courier New" panose="02070309020205020404" pitchFamily="49" charset="0"/>
              </a:rPr>
              <a:t>MRP_Per_product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(1, 'ASD123', 'The Book Thief', 'Knopf', 1798, 'Available', 21, 3),    </a:t>
            </a:r>
          </a:p>
          <a:p>
            <a:r>
              <a:rPr lang="en-US" dirty="0">
                <a:latin typeface="Courier New" panose="02070309020205020404" pitchFamily="49" charset="0"/>
                <a:cs typeface="Courier New" panose="02070309020205020404" pitchFamily="49" charset="0"/>
              </a:rPr>
              <a:t>(2, 'ASD234', 'The Time </a:t>
            </a:r>
            <a:r>
              <a:rPr lang="en-US" dirty="0" err="1">
                <a:latin typeface="Courier New" panose="02070309020205020404" pitchFamily="49" charset="0"/>
                <a:cs typeface="Courier New" panose="02070309020205020404" pitchFamily="49" charset="0"/>
              </a:rPr>
              <a:t>Traveler''s</a:t>
            </a:r>
            <a:r>
              <a:rPr lang="en-US" dirty="0">
                <a:latin typeface="Courier New" panose="02070309020205020404" pitchFamily="49" charset="0"/>
                <a:cs typeface="Courier New" panose="02070309020205020404" pitchFamily="49" charset="0"/>
              </a:rPr>
              <a:t> Wife', '</a:t>
            </a:r>
            <a:r>
              <a:rPr lang="en-US" dirty="0" err="1">
                <a:latin typeface="Courier New" panose="02070309020205020404" pitchFamily="49" charset="0"/>
                <a:cs typeface="Courier New" panose="02070309020205020404" pitchFamily="49" charset="0"/>
              </a:rPr>
              <a:t>MacAdam</a:t>
            </a:r>
            <a:r>
              <a:rPr lang="en-US" dirty="0">
                <a:latin typeface="Courier New" panose="02070309020205020404" pitchFamily="49" charset="0"/>
                <a:cs typeface="Courier New" panose="02070309020205020404" pitchFamily="49" charset="0"/>
              </a:rPr>
              <a:t>/Cage', 1498, 'Available', 27, 4),    </a:t>
            </a:r>
          </a:p>
          <a:p>
            <a:r>
              <a:rPr lang="en-US" dirty="0">
                <a:latin typeface="Courier New" panose="02070309020205020404" pitchFamily="49" charset="0"/>
                <a:cs typeface="Courier New" panose="02070309020205020404" pitchFamily="49" charset="0"/>
              </a:rPr>
              <a:t>(3, 'ASD345', 'Atonement', 'Jonathan Cape', 1398, 'Available', 24, 2),    </a:t>
            </a:r>
          </a:p>
          <a:p>
            <a:r>
              <a:rPr lang="en-US" dirty="0">
                <a:latin typeface="Courier New" panose="02070309020205020404" pitchFamily="49" charset="0"/>
                <a:cs typeface="Courier New" panose="02070309020205020404" pitchFamily="49" charset="0"/>
              </a:rPr>
              <a:t>(4, 'ASD456', 'The Grapes of Wrath', 'The Viking Press', 1398, 'Available', 29, 5),    </a:t>
            </a:r>
          </a:p>
          <a:p>
            <a:r>
              <a:rPr lang="en-US" dirty="0">
                <a:latin typeface="Courier New" panose="02070309020205020404" pitchFamily="49" charset="0"/>
                <a:cs typeface="Courier New" panose="02070309020205020404" pitchFamily="49" charset="0"/>
              </a:rPr>
              <a:t>(5, 'ASD567', 'The Little Prince', '</a:t>
            </a:r>
            <a:r>
              <a:rPr lang="en-US" dirty="0" err="1">
                <a:latin typeface="Courier New" panose="02070309020205020404" pitchFamily="49" charset="0"/>
                <a:cs typeface="Courier New" panose="02070309020205020404" pitchFamily="49" charset="0"/>
              </a:rPr>
              <a:t>Reynal</a:t>
            </a:r>
            <a:r>
              <a:rPr lang="en-US" dirty="0">
                <a:latin typeface="Courier New" panose="02070309020205020404" pitchFamily="49" charset="0"/>
                <a:cs typeface="Courier New" panose="02070309020205020404" pitchFamily="49" charset="0"/>
              </a:rPr>
              <a:t> &amp; Hitchcock', 1498, 'Available', 44, 1),    </a:t>
            </a:r>
          </a:p>
          <a:p>
            <a:r>
              <a:rPr lang="en-US" dirty="0">
                <a:latin typeface="Courier New" panose="02070309020205020404" pitchFamily="49" charset="0"/>
                <a:cs typeface="Courier New" panose="02070309020205020404" pitchFamily="49" charset="0"/>
              </a:rPr>
              <a:t>(6, 'ASD678', 'The Brothers Karamazov', 'The Russian Messenger', 1598, 'Available', 69, 3),    </a:t>
            </a:r>
          </a:p>
          <a:p>
            <a:r>
              <a:rPr lang="en-US" dirty="0">
                <a:latin typeface="Courier New" panose="02070309020205020404" pitchFamily="49" charset="0"/>
                <a:cs typeface="Courier New" panose="02070309020205020404" pitchFamily="49" charset="0"/>
              </a:rPr>
              <a:t>(7, 'ASD789', 'The Name of the Wind', 'DAW Books', 1698, 'Available', 56, 4),    </a:t>
            </a:r>
          </a:p>
          <a:p>
            <a:r>
              <a:rPr lang="en-US" dirty="0">
                <a:latin typeface="Courier New" panose="02070309020205020404" pitchFamily="49" charset="0"/>
                <a:cs typeface="Courier New" panose="02070309020205020404" pitchFamily="49" charset="0"/>
              </a:rPr>
              <a:t>(8, 'ASD890', 'The Martian', 'Crown Publishing', 1198, 'Available', 52, 2),    </a:t>
            </a:r>
          </a:p>
          <a:p>
            <a:r>
              <a:rPr lang="en-US" dirty="0">
                <a:latin typeface="Courier New" panose="02070309020205020404" pitchFamily="49" charset="0"/>
                <a:cs typeface="Courier New" panose="02070309020205020404" pitchFamily="49" charset="0"/>
              </a:rPr>
              <a:t>(9, 'QUE123', 'The Catcher in the Rye', 'Little, Brown and Company', 1098, 'Available', 55, 5),    </a:t>
            </a:r>
          </a:p>
          <a:p>
            <a:r>
              <a:rPr lang="en-US" dirty="0">
                <a:latin typeface="Courier New" panose="02070309020205020404" pitchFamily="49" charset="0"/>
                <a:cs typeface="Courier New" panose="02070309020205020404" pitchFamily="49" charset="0"/>
              </a:rPr>
              <a:t>(10, 'QUE234', 'The Road', 'Alfred A. Knopf', 1098, 'Available', 62, 1),    </a:t>
            </a:r>
          </a:p>
          <a:p>
            <a:r>
              <a:rPr lang="en-US" dirty="0">
                <a:latin typeface="Courier New" panose="02070309020205020404" pitchFamily="49" charset="0"/>
                <a:cs typeface="Courier New" panose="02070309020205020404" pitchFamily="49" charset="0"/>
              </a:rPr>
              <a:t>(11, 'QUE345', 'The Hobbit', 'George Allen &amp; Unwin', 1598, 'Available', 67, 4),    </a:t>
            </a:r>
          </a:p>
          <a:p>
            <a:r>
              <a:rPr lang="en-US" dirty="0">
                <a:latin typeface="Courier New" panose="02070309020205020404" pitchFamily="49" charset="0"/>
                <a:cs typeface="Courier New" panose="02070309020205020404" pitchFamily="49" charset="0"/>
              </a:rPr>
              <a:t>(12, 'QUE456', 'Dune', 'Chilton Books', 1298, 'Available', 48, 3),    </a:t>
            </a:r>
          </a:p>
          <a:p>
            <a:r>
              <a:rPr lang="en-US" dirty="0">
                <a:latin typeface="Courier New" panose="02070309020205020404" pitchFamily="49" charset="0"/>
                <a:cs typeface="Courier New" panose="02070309020205020404" pitchFamily="49" charset="0"/>
              </a:rPr>
              <a:t>(13, 'QUE567', 'The Night Circus', 'Doubleday', 1298, 'Available', 42, 2),    </a:t>
            </a:r>
          </a:p>
          <a:p>
            <a:r>
              <a:rPr lang="en-US" dirty="0">
                <a:latin typeface="Courier New" panose="02070309020205020404" pitchFamily="49" charset="0"/>
                <a:cs typeface="Courier New" panose="02070309020205020404" pitchFamily="49" charset="0"/>
              </a:rPr>
              <a:t>(14, 'QUE678', 'Siddhartha', 'New Directions', 1898, 'Available', 68, 5),    </a:t>
            </a:r>
          </a:p>
        </p:txBody>
      </p:sp>
    </p:spTree>
    <p:extLst>
      <p:ext uri="{BB962C8B-B14F-4D97-AF65-F5344CB8AC3E}">
        <p14:creationId xmlns:p14="http://schemas.microsoft.com/office/powerpoint/2010/main" val="598658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3535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77048" y="831951"/>
            <a:ext cx="6480952" cy="87100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(15, 'YVH123', 'The Secret Garden', 'Frederick A. Stokes Company', 1098, 'Available', 63, 1),    </a:t>
            </a:r>
          </a:p>
          <a:p>
            <a:r>
              <a:rPr lang="en-US" dirty="0">
                <a:latin typeface="Courier New" panose="02070309020205020404" pitchFamily="49" charset="0"/>
                <a:cs typeface="Courier New" panose="02070309020205020404" pitchFamily="49" charset="0"/>
              </a:rPr>
              <a:t>(16, 'YVH234', 'The Time Machine', 'William Heinemann', 1398, 'Available', 43, 4),    </a:t>
            </a:r>
          </a:p>
          <a:p>
            <a:r>
              <a:rPr lang="en-US" dirty="0">
                <a:latin typeface="Courier New" panose="02070309020205020404" pitchFamily="49" charset="0"/>
                <a:cs typeface="Courier New" panose="02070309020205020404" pitchFamily="49" charset="0"/>
              </a:rPr>
              <a:t>(17, 'YVH345', 'The Grapes of Wrath', 'The Viking Press', 1398, 'Available', 29, 3),    </a:t>
            </a:r>
          </a:p>
          <a:p>
            <a:r>
              <a:rPr lang="en-US" dirty="0">
                <a:latin typeface="Courier New" panose="02070309020205020404" pitchFamily="49" charset="0"/>
                <a:cs typeface="Courier New" panose="02070309020205020404" pitchFamily="49" charset="0"/>
              </a:rPr>
              <a:t>(18, 'YVH456', 'The Martian', 'Crown Publishing', 1198, 'Available', 52, 2),    </a:t>
            </a:r>
          </a:p>
          <a:p>
            <a:r>
              <a:rPr lang="en-US" dirty="0">
                <a:latin typeface="Courier New" panose="02070309020205020404" pitchFamily="49" charset="0"/>
                <a:cs typeface="Courier New" panose="02070309020205020404" pitchFamily="49" charset="0"/>
              </a:rPr>
              <a:t>(19, 'YVH567', 'The Time </a:t>
            </a:r>
            <a:r>
              <a:rPr lang="en-US" dirty="0" err="1">
                <a:latin typeface="Courier New" panose="02070309020205020404" pitchFamily="49" charset="0"/>
                <a:cs typeface="Courier New" panose="02070309020205020404" pitchFamily="49" charset="0"/>
              </a:rPr>
              <a:t>Traveler''s</a:t>
            </a:r>
            <a:r>
              <a:rPr lang="en-US" dirty="0">
                <a:latin typeface="Courier New" panose="02070309020205020404" pitchFamily="49" charset="0"/>
                <a:cs typeface="Courier New" panose="02070309020205020404" pitchFamily="49" charset="0"/>
              </a:rPr>
              <a:t> Wife', '</a:t>
            </a:r>
            <a:r>
              <a:rPr lang="en-US" dirty="0" err="1">
                <a:latin typeface="Courier New" panose="02070309020205020404" pitchFamily="49" charset="0"/>
                <a:cs typeface="Courier New" panose="02070309020205020404" pitchFamily="49" charset="0"/>
              </a:rPr>
              <a:t>MacAdam</a:t>
            </a:r>
            <a:r>
              <a:rPr lang="en-US" dirty="0">
                <a:latin typeface="Courier New" panose="02070309020205020404" pitchFamily="49" charset="0"/>
                <a:cs typeface="Courier New" panose="02070309020205020404" pitchFamily="49" charset="0"/>
              </a:rPr>
              <a:t>/Cage', 1498, 'Available', 27, 5),    </a:t>
            </a:r>
          </a:p>
          <a:p>
            <a:r>
              <a:rPr lang="en-US" dirty="0">
                <a:latin typeface="Courier New" panose="02070309020205020404" pitchFamily="49" charset="0"/>
                <a:cs typeface="Courier New" panose="02070309020205020404" pitchFamily="49" charset="0"/>
              </a:rPr>
              <a:t>(20, 'YVH678', 'The Ocean at the End of the Lane', 'William Morrow', 1698, 'Available', 31, 1);</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ELECTRONICS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ELECTRONICS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(1, 'ELC001', 'Samsung Galaxy S21', 'Samsung', 48749.25, 'Available', 14, 5),    (2, 'ELC002', 'Apple iPhone 13', 'Apple', 59999.25, 'Available', 15, 4),    (3, 'ELC003', 'Dell XPS 13 Laptop', 'Dell', 82499.25, 'Available', 10, 3),    (4, 'ELC004', 'Sony PlayStation 5', 'Sony', 33749.25, 'Available', 8, 4),    (5, 'ELC005', 'Bose Noise-Canceling Headphones', 'Bose', 22499.25, 'Available', 20, 5),    (6, 'ELC006', 'Canon EOS R6 Camera', 'Canon', 172499.25, 'Available', 5, 3),    (7, 'ELC007', 'Xbox Series X', 'Microsoft', 33749.25, 'Available', 12, 4),    (8, 'ELC008', 'LG OLED 4K TV', 'LG', 93749.25, 'Available', 18, 5),    (9, 'ELC009', 'Sony WH-1000XM4 Headphones', 'Sony', 22499.25, 'Available', 30, 4),    (10, 'ELC010', 'HP </a:t>
            </a:r>
            <a:r>
              <a:rPr lang="en-US" dirty="0" err="1">
                <a:latin typeface="Courier New" panose="02070309020205020404" pitchFamily="49" charset="0"/>
                <a:cs typeface="Courier New" panose="02070309020205020404" pitchFamily="49" charset="0"/>
              </a:rPr>
              <a:t>Spectre</a:t>
            </a:r>
            <a:r>
              <a:rPr lang="en-US" dirty="0">
                <a:latin typeface="Courier New" panose="02070309020205020404" pitchFamily="49" charset="0"/>
                <a:cs typeface="Courier New" panose="02070309020205020404" pitchFamily="49" charset="0"/>
              </a:rPr>
              <a:t> x360 Laptop', 'HP', 71249.25, 'Available', 6, 3);    </a:t>
            </a:r>
          </a:p>
        </p:txBody>
      </p:sp>
      <p:sp>
        <p:nvSpPr>
          <p:cNvPr id="5" name="TextBox 4">
            <a:extLst>
              <a:ext uri="{FF2B5EF4-FFF2-40B4-BE49-F238E27FC236}">
                <a16:creationId xmlns:a16="http://schemas.microsoft.com/office/drawing/2014/main" id="{1F61173C-A829-0653-F34B-40B5C6A67E19}"/>
              </a:ext>
            </a:extLst>
          </p:cNvPr>
          <p:cNvSpPr txBox="1"/>
          <p:nvPr/>
        </p:nvSpPr>
        <p:spPr>
          <a:xfrm>
            <a:off x="4559631" y="501563"/>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9636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77048" y="772799"/>
            <a:ext cx="6480952" cy="849463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(11, 'ELC011', 'Apple </a:t>
            </a:r>
            <a:r>
              <a:rPr lang="en-US" dirty="0" err="1">
                <a:latin typeface="Courier New" panose="02070309020205020404" pitchFamily="49" charset="0"/>
                <a:cs typeface="Courier New" panose="02070309020205020404" pitchFamily="49" charset="0"/>
              </a:rPr>
              <a:t>AirPods</a:t>
            </a:r>
            <a:r>
              <a:rPr lang="en-US" dirty="0">
                <a:latin typeface="Courier New" panose="02070309020205020404" pitchFamily="49" charset="0"/>
                <a:cs typeface="Courier New" panose="02070309020205020404" pitchFamily="49" charset="0"/>
              </a:rPr>
              <a:t> Pro', 'Apple', 14249.25, 'Available', 24, 5),    (12, 'ELC012', 'Nvidia GeForce RTX 3080', 'Nvidia', 44999.25, 'Available', 4, 4),    (13, 'ELC013', 'Samsung Smart TV', 'Samsung', 44999.25, 'Available', 25, 3),    (14, 'ELC014', 'Canon EOS R5 Camera', 'Canon', 262499.25, 'Available', 3, 4),    (15, 'ELC015', 'DJI Mavic Air 2 Drone', 'DJI', 56249.25, 'Available', 9, 5),    (16, 'ELC016', 'Xiaomi Mi 11 Smartphone', 'Xiaomi', 41249.25, 'Available', 11, 4),    (17, 'ELC017', 'Logitech G Pro X Keyboard', 'Logitech', 10499.25, 'Available', 22, 5),    (18, 'ELC018', 'Acer Predator Helios 300', 'Acer', 74999.25, 'Available', 7, 4),    (19, 'ELC019', 'Google Pixel 6', 'Google', 44999.25, 'Available', 13, 3),    (20, 'ELC020', 'Panasonic Lumix GH5 Camera', 'Panasonic', 142499.25, 'Available', 2,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UTENSILS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Quantity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UTENSILS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Quantity,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('UTN001', 'Cookware Set', '10 pieces', 599.99, 'Cuisinart', 'Available', 50, 4),    ('UTN002', 'Cutlery Set', '20 pieces', 199.99, 'Oneida', 'Available', 80, 5),    ('UTN003', 'Non-Stick Pan', '1 piece', 49.99, 'T-</a:t>
            </a:r>
            <a:r>
              <a:rPr lang="en-US" dirty="0" err="1">
                <a:latin typeface="Courier New" panose="02070309020205020404" pitchFamily="49" charset="0"/>
                <a:cs typeface="Courier New" panose="02070309020205020404" pitchFamily="49" charset="0"/>
              </a:rPr>
              <a:t>fal</a:t>
            </a:r>
            <a:r>
              <a:rPr lang="en-US" dirty="0">
                <a:latin typeface="Courier New" panose="02070309020205020404" pitchFamily="49" charset="0"/>
                <a:cs typeface="Courier New" panose="02070309020205020404" pitchFamily="49" charset="0"/>
              </a:rPr>
              <a:t>', 'Available', 120, 4),    ('UTN004', 'Pressure Cooker', '5 liters', 89.99, 'Hawkins', 'Available', 70, 5),    ('UTN005', 'Kitchen Knife Set', '7 pieces', 39.99, 'J.A. Henckels', 'Available', 60, 4),    ('UTN006', 'Cooking Utensils', '8 pieces', 29.99, 'OXO', 'Available', 100, 5);</a:t>
            </a: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465022"/>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50843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51433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About the Project</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560997"/>
            <a:ext cx="6076413" cy="7478970"/>
          </a:xfrm>
          <a:prstGeom prst="rect">
            <a:avLst/>
          </a:prstGeom>
          <a:noFill/>
        </p:spPr>
        <p:txBody>
          <a:bodyPr wrap="square" rtlCol="0">
            <a:spAutoFit/>
          </a:bodyPr>
          <a:lstStyle/>
          <a:p>
            <a:pPr algn="just"/>
            <a:r>
              <a:rPr lang="en-US" sz="2000" dirty="0">
                <a:latin typeface="Courier New" panose="02070309020205020404" pitchFamily="49" charset="0"/>
                <a:cs typeface="Courier New" panose="02070309020205020404" pitchFamily="49" charset="0"/>
              </a:rPr>
              <a:t>Overview - The project is based on online shopping services, it provides the user with necessary filters and features to shop for their desired products. It is very intuitive and user – friendly, making it very helpful for shopping for all age groups.</a:t>
            </a:r>
          </a:p>
          <a:p>
            <a:pPr algn="just"/>
            <a:endParaRPr lang="en-US" sz="2000" dirty="0">
              <a:latin typeface="Courier New" panose="02070309020205020404" pitchFamily="49" charset="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Key features – </a:t>
            </a:r>
          </a:p>
          <a:p>
            <a:pPr algn="just"/>
            <a:endParaRPr lang="en-US" sz="2000" dirty="0">
              <a:latin typeface="Courier New" panose="02070309020205020404" pitchFamily="49" charset="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1.Login – One can gain access to the service by logging in, using their respective username and passwords.</a:t>
            </a:r>
          </a:p>
          <a:p>
            <a:pPr algn="just"/>
            <a:endParaRPr lang="en-US" sz="2000" dirty="0">
              <a:latin typeface="Courier New" panose="02070309020205020404" pitchFamily="49" charset="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2.Categories – The Items available are categorized, to make it easy for the user to find the product that best suits their needs.</a:t>
            </a:r>
          </a:p>
          <a:p>
            <a:pPr algn="just"/>
            <a:endParaRPr lang="en-US" sz="2000" dirty="0">
              <a:latin typeface="Courier New" panose="02070309020205020404" pitchFamily="49" charset="0"/>
              <a:cs typeface="Courier New" panose="02070309020205020404" pitchFamily="49" charset="0"/>
            </a:endParaRPr>
          </a:p>
          <a:p>
            <a:pPr algn="just"/>
            <a:r>
              <a:rPr lang="en-US" sz="2000" dirty="0">
                <a:latin typeface="Courier New" panose="02070309020205020404" pitchFamily="49" charset="0"/>
                <a:cs typeface="Courier New" panose="02070309020205020404" pitchFamily="49" charset="0"/>
              </a:rPr>
              <a:t>3.Cart – The user has also been provided feature of adding their products into a cart which at checkout can shock them with bills</a:t>
            </a:r>
          </a:p>
        </p:txBody>
      </p:sp>
    </p:spTree>
    <p:extLst>
      <p:ext uri="{BB962C8B-B14F-4D97-AF65-F5344CB8AC3E}">
        <p14:creationId xmlns:p14="http://schemas.microsoft.com/office/powerpoint/2010/main" val="289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9115"/>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9712" y="778462"/>
            <a:ext cx="6480952" cy="849463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('UTN007', 'Bakeware Set', '6 pieces', 79.99, '</a:t>
            </a:r>
            <a:r>
              <a:rPr lang="en-US" dirty="0" err="1">
                <a:latin typeface="Courier New" panose="02070309020205020404" pitchFamily="49" charset="0"/>
                <a:cs typeface="Courier New" panose="02070309020205020404" pitchFamily="49" charset="0"/>
              </a:rPr>
              <a:t>Calphalon</a:t>
            </a:r>
            <a:r>
              <a:rPr lang="en-US" dirty="0">
                <a:latin typeface="Courier New" panose="02070309020205020404" pitchFamily="49" charset="0"/>
                <a:cs typeface="Courier New" panose="02070309020205020404" pitchFamily="49" charset="0"/>
              </a:rPr>
              <a:t>', 'Available', 45, 4),    ('UTN008', 'Dinnerware Set', '16 pieces', 129.99, 'Corelle', 'Available', 70, 5),    ('UTN009', 'Glassware Set', '12 pieces', 59.99, 'Libbey', 'Available', 90, 4),    ('UTN010', 'Tea Kettle', '1 piece', 24.99, 'Mr. Coffee', 'Available', 110, 5),    ('UTN011', 'Toaster', '1 piece', 34.99, 'Hamilton Beach', 'Available', 75, 4),    ('UTN012', 'Dish Rack', '1 piece', 19.99, '</a:t>
            </a:r>
            <a:r>
              <a:rPr lang="en-US" dirty="0" err="1">
                <a:latin typeface="Courier New" panose="02070309020205020404" pitchFamily="49" charset="0"/>
                <a:cs typeface="Courier New" panose="02070309020205020404" pitchFamily="49" charset="0"/>
              </a:rPr>
              <a:t>Simplehuman</a:t>
            </a:r>
            <a:r>
              <a:rPr lang="en-US" dirty="0">
                <a:latin typeface="Courier New" panose="02070309020205020404" pitchFamily="49" charset="0"/>
                <a:cs typeface="Courier New" panose="02070309020205020404" pitchFamily="49" charset="0"/>
              </a:rPr>
              <a:t>', 'Available', 85, 4),    ('UTN013', 'Food Storage Containers', '12 pieces', 29.99, 'Rubbermaid', 'Available', 95, 5),    ('UTN014', 'Mixing Bowls', '5 pieces', 14.99, 'Pyrex', 'Available', 100, 4),    ('UTN015', 'Pressure Cooker', '3 liters', 59.99, 'Prestige', 'Available', 65, 5),    ('UTN016', 'Can Opener', '1 piece', 9.99, 'OXO', 'Available', 110, 4),    ('UTN017', 'Peeler', '1 piece', 5.99, 'Kuhn </a:t>
            </a:r>
            <a:r>
              <a:rPr lang="en-US" dirty="0" err="1">
                <a:latin typeface="Courier New" panose="02070309020205020404" pitchFamily="49" charset="0"/>
                <a:cs typeface="Courier New" panose="02070309020205020404" pitchFamily="49" charset="0"/>
              </a:rPr>
              <a:t>Rikon</a:t>
            </a:r>
            <a:r>
              <a:rPr lang="en-US" dirty="0">
                <a:latin typeface="Courier New" panose="02070309020205020404" pitchFamily="49" charset="0"/>
                <a:cs typeface="Courier New" panose="02070309020205020404" pitchFamily="49" charset="0"/>
              </a:rPr>
              <a:t>', 'Available', 75, 4),    ('UTN018', 'Colander', '1 piece', 12.99, '</a:t>
            </a:r>
            <a:r>
              <a:rPr lang="en-US" dirty="0" err="1">
                <a:latin typeface="Courier New" panose="02070309020205020404" pitchFamily="49" charset="0"/>
                <a:cs typeface="Courier New" panose="02070309020205020404" pitchFamily="49" charset="0"/>
              </a:rPr>
              <a:t>Farberware</a:t>
            </a:r>
            <a:r>
              <a:rPr lang="en-US" dirty="0">
                <a:latin typeface="Courier New" panose="02070309020205020404" pitchFamily="49" charset="0"/>
                <a:cs typeface="Courier New" panose="02070309020205020404" pitchFamily="49" charset="0"/>
              </a:rPr>
              <a:t>', 'Available', 90, 5),    ('UTN019', 'Spatula Set', '3 pieces', 7.99, '</a:t>
            </a:r>
            <a:r>
              <a:rPr lang="en-US" dirty="0" err="1">
                <a:latin typeface="Courier New" panose="02070309020205020404" pitchFamily="49" charset="0"/>
                <a:cs typeface="Courier New" panose="02070309020205020404" pitchFamily="49" charset="0"/>
              </a:rPr>
              <a:t>Tovolo</a:t>
            </a:r>
            <a:r>
              <a:rPr lang="en-US" dirty="0">
                <a:latin typeface="Courier New" panose="02070309020205020404" pitchFamily="49" charset="0"/>
                <a:cs typeface="Courier New" panose="02070309020205020404" pitchFamily="49" charset="0"/>
              </a:rPr>
              <a:t>', 'Available', 80, 5),    ('UTN020', 'Strainer', '1 piece', 9.99, 'Cuisinart', 'Available', 70,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COSMETICS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Quantity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COSMETICS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Quantity,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('COS001', 'Foundation', '30ml', 39.99, 'Maybelline', 'Available', 100, 5),    ('COS002', 'Lipstick', '4g', 14.99, '</a:t>
            </a:r>
            <a:r>
              <a:rPr lang="en-US" dirty="0" err="1">
                <a:latin typeface="Courier New" panose="02070309020205020404" pitchFamily="49" charset="0"/>
                <a:cs typeface="Courier New" panose="02070309020205020404" pitchFamily="49" charset="0"/>
              </a:rPr>
              <a:t>LOréal</a:t>
            </a:r>
            <a:r>
              <a:rPr lang="en-US" dirty="0">
                <a:latin typeface="Courier New" panose="02070309020205020404" pitchFamily="49" charset="0"/>
                <a:cs typeface="Courier New" panose="02070309020205020404" pitchFamily="49" charset="0"/>
              </a:rPr>
              <a:t>', 'Available', 120, 4),    </a:t>
            </a:r>
          </a:p>
        </p:txBody>
      </p:sp>
      <p:sp>
        <p:nvSpPr>
          <p:cNvPr id="5" name="TextBox 4">
            <a:extLst>
              <a:ext uri="{FF2B5EF4-FFF2-40B4-BE49-F238E27FC236}">
                <a16:creationId xmlns:a16="http://schemas.microsoft.com/office/drawing/2014/main" id="{1F61173C-A829-0653-F34B-40B5C6A67E19}"/>
              </a:ext>
            </a:extLst>
          </p:cNvPr>
          <p:cNvSpPr txBox="1"/>
          <p:nvPr/>
        </p:nvSpPr>
        <p:spPr>
          <a:xfrm>
            <a:off x="4459618" y="470685"/>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1539019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14242"/>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95785" y="751160"/>
            <a:ext cx="6454879" cy="827919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('COS003', 'Mascara', '8ml', 19.99, 'CoverGirl', 'Available', 80, 4),    ('COS004', 'Eyeshadow Palette', '12g', 29.99, 'Urban Decay', 'Available', 90, 5),    ('COS005', 'Blush', '10g', 12.99, 'Revlon', 'Available', 60, 4),    ('COS006', 'Concealer', '5g', 9.99, 'NYX', 'Available', 110, 4),    ('COS007', 'Makeup Brushes Set', '10 pieces', 24.99, 'Real Techniques', 'Available', 75, 5),    ('COS008', 'Nail Polish', '10ml', 7.99, 'Essie', 'Available', 85, 4),    ('COS009', 'Facial Cleanser', '150ml', 15.99, 'Neutrogena', 'Available', 70, 5),    ('COS010', 'Shampoo', '250ml', 9.99, '</a:t>
            </a:r>
            <a:r>
              <a:rPr lang="en-US" dirty="0" err="1">
                <a:latin typeface="Courier New" panose="02070309020205020404" pitchFamily="49" charset="0"/>
                <a:cs typeface="Courier New" panose="02070309020205020404" pitchFamily="49" charset="0"/>
              </a:rPr>
              <a:t>LOreal</a:t>
            </a:r>
            <a:r>
              <a:rPr lang="en-US" dirty="0">
                <a:latin typeface="Courier New" panose="02070309020205020404" pitchFamily="49" charset="0"/>
                <a:cs typeface="Courier New" panose="02070309020205020404" pitchFamily="49" charset="0"/>
              </a:rPr>
              <a:t> Paris', 'Available', 60, 4),    ('COS011', 'Conditioner', '250ml', 9.99, 'Pantene', 'Available', 70, 4),    ('COS012', 'Body Lotion', '200ml', 12.99, 'Nivea', 'Available', 110, 4),    ('COS013', 'Sunscreen', '50ml', 19.99, 'Coppertone', 'Available', 80, 5),    ('COS014', 'Perfume', '50ml', 34.99, 'Calvin Klein', 'Available', 120, 5),    ('COS015', 'Facial Moisturizer', '50ml', 14.99, 'Olay', 'Available', 100, 4),    ('COS016', 'Lip Balm', '4g', 5.99, '</a:t>
            </a:r>
            <a:r>
              <a:rPr lang="en-US" dirty="0" err="1">
                <a:latin typeface="Courier New" panose="02070309020205020404" pitchFamily="49" charset="0"/>
                <a:cs typeface="Courier New" panose="02070309020205020404" pitchFamily="49" charset="0"/>
              </a:rPr>
              <a:t>Burts</a:t>
            </a:r>
            <a:r>
              <a:rPr lang="en-US" dirty="0">
                <a:latin typeface="Courier New" panose="02070309020205020404" pitchFamily="49" charset="0"/>
                <a:cs typeface="Courier New" panose="02070309020205020404" pitchFamily="49" charset="0"/>
              </a:rPr>
              <a:t> Bees', 'Available', 90, 5),    ('COS017', 'Hair Styling Gel', '150ml', 9.99, 'Garnier', 'Available', 70, 4),    ('COS018', 'Deodorant', '150ml', 6.99, 'Dove', 'Available', 110, 4),    ('COS019', 'Face Mask', '100ml', 7.99, 'Freeman', 'Available', 85, 4),    ('COS020', 'Eye Cream', '15ml', 18.99, '</a:t>
            </a:r>
            <a:r>
              <a:rPr lang="en-US" dirty="0" err="1">
                <a:latin typeface="Courier New" panose="02070309020205020404" pitchFamily="49" charset="0"/>
                <a:cs typeface="Courier New" panose="02070309020205020404" pitchFamily="49" charset="0"/>
              </a:rPr>
              <a:t>LOreal</a:t>
            </a:r>
            <a:r>
              <a:rPr lang="en-US" dirty="0">
                <a:latin typeface="Courier New" panose="02070309020205020404" pitchFamily="49" charset="0"/>
                <a:cs typeface="Courier New" panose="02070309020205020404" pitchFamily="49" charset="0"/>
              </a:rPr>
              <a:t> Paris', 'Available', 95, 5);</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FURNITURE_HOME_DECOR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Category VARCHAR(50)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F61173C-A829-0653-F34B-40B5C6A67E19}"/>
              </a:ext>
            </a:extLst>
          </p:cNvPr>
          <p:cNvSpPr txBox="1"/>
          <p:nvPr/>
        </p:nvSpPr>
        <p:spPr>
          <a:xfrm>
            <a:off x="4431043" y="512642"/>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289362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8306"/>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95785" y="762612"/>
            <a:ext cx="6454879" cy="7417415"/>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INSERT INTO FURNITURE_HOME_DECOR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Category,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('FH001', 'Sofa', 'Furniture', 49999.99, 'Ashley Furniture', 'Available', 50, 4);    </a:t>
            </a:r>
          </a:p>
          <a:p>
            <a:r>
              <a:rPr lang="en-US" dirty="0">
                <a:latin typeface="Courier New" panose="02070309020205020404" pitchFamily="49" charset="0"/>
                <a:cs typeface="Courier New" panose="02070309020205020404" pitchFamily="49" charset="0"/>
              </a:rPr>
              <a:t>('FH002', 'Coffee Table', 'Furniture', 7999.99, 'IKEA', 'Available', 80, 5),    ('FH003', 'Dining Set', 'Furniture', 14999.99, 'Rooms To Go', 'Available', 70, 4),    ('FH004', 'Bed Frame', 'Furniture', 8999.99, 'Wayfair', 'Available', 100, 4),    ('FH005', 'Wardrobe', 'Furniture', 12999.99, '</a:t>
            </a:r>
            <a:r>
              <a:rPr lang="en-US" dirty="0" err="1">
                <a:latin typeface="Courier New" panose="02070309020205020404" pitchFamily="49" charset="0"/>
                <a:cs typeface="Courier New" panose="02070309020205020404" pitchFamily="49" charset="0"/>
              </a:rPr>
              <a:t>Broyhill</a:t>
            </a:r>
            <a:r>
              <a:rPr lang="en-US" dirty="0">
                <a:latin typeface="Courier New" panose="02070309020205020404" pitchFamily="49" charset="0"/>
                <a:cs typeface="Courier New" panose="02070309020205020404" pitchFamily="49" charset="0"/>
              </a:rPr>
              <a:t>', 'Available', 60, 4),    ('FH006', 'Lamp', 'Home Decor', 299.99, 'Threshold', 'Available', 110, 5),    ('FH007', 'Wall Art', 'Home Decor', 499.99, 'Pier 1', 'Available', 75, 4),    ('FH008', 'Bookshelf', 'Furniture', 2999.99, 'Ethan Allen', 'Available', 85, 4),    ('FH009', 'Accent Chair', 'Furniture', 3999.99, '</a:t>
            </a:r>
            <a:r>
              <a:rPr lang="en-US" dirty="0" err="1">
                <a:latin typeface="Courier New" panose="02070309020205020404" pitchFamily="49" charset="0"/>
                <a:cs typeface="Courier New" panose="02070309020205020404" pitchFamily="49" charset="0"/>
              </a:rPr>
              <a:t>Havertys</a:t>
            </a:r>
            <a:r>
              <a:rPr lang="en-US" dirty="0">
                <a:latin typeface="Courier New" panose="02070309020205020404" pitchFamily="49" charset="0"/>
                <a:cs typeface="Courier New" panose="02070309020205020404" pitchFamily="49" charset="0"/>
              </a:rPr>
              <a:t>', 'Available', 60, 4),    ('FH010', 'Rug', 'Home Decor', 799.99, '</a:t>
            </a:r>
            <a:r>
              <a:rPr lang="en-US" dirty="0" err="1">
                <a:latin typeface="Courier New" panose="02070309020205020404" pitchFamily="49" charset="0"/>
                <a:cs typeface="Courier New" panose="02070309020205020404" pitchFamily="49" charset="0"/>
              </a:rPr>
              <a:t>Safavieh</a:t>
            </a:r>
            <a:r>
              <a:rPr lang="en-US" dirty="0">
                <a:latin typeface="Courier New" panose="02070309020205020404" pitchFamily="49" charset="0"/>
                <a:cs typeface="Courier New" panose="02070309020205020404" pitchFamily="49" charset="0"/>
              </a:rPr>
              <a:t>', 'Available', 110, 4),    ('FH011', 'Desk', 'Furniture', 1999.99, 'Bush Furniture', 'Available', 70, 4),    ('FH012', 'Nightstand', 'Furniture', 699.99, 'Signature Design by Ashley', 'Available', 90, 5),    ('FH013', 'Vase', 'Home Decor', 199.99, 'CB2', 'Available', 80, 5),    ('FH014', 'Kitchen Table', 'Furniture', 3499.99, 'Crate and Barrel', 'Available', 85, 4),    ('FH015', 'Curtains', 'Home Decor', 399.99, '</a:t>
            </a:r>
            <a:r>
              <a:rPr lang="en-US" dirty="0" err="1">
                <a:latin typeface="Courier New" panose="02070309020205020404" pitchFamily="49" charset="0"/>
                <a:cs typeface="Courier New" panose="02070309020205020404" pitchFamily="49" charset="0"/>
              </a:rPr>
              <a:t>Lowe''s</a:t>
            </a:r>
            <a:r>
              <a:rPr lang="en-US" dirty="0">
                <a:latin typeface="Courier New" panose="02070309020205020404" pitchFamily="49" charset="0"/>
                <a:cs typeface="Courier New" panose="02070309020205020404" pitchFamily="49" charset="0"/>
              </a:rPr>
              <a:t>', 'Available', 100, 4),    ('FH016', 'Shoe Rack', 'Furniture', 599.99, 'Walmart', 'Available', 95, 4),    ('FH017', 'Mirrors', 'Home Decor', 449.99, 'HomeGoods', 'Available', 120, 5),    ('FH018', 'Dresser', 'Furniture', 1799.99, 'Big Lots', 'Available', 70, 5),    ('FH019', 'Side Table', 'Furniture', 699.99, 'Rooms To Go', 'Available', 80, 4),    ('FH020', 'Wall Clock', 'Home Decor', 249.99, 'Hobby Lobby', 'Available', 110, 4),</a:t>
            </a:r>
          </a:p>
        </p:txBody>
      </p:sp>
      <p:sp>
        <p:nvSpPr>
          <p:cNvPr id="5" name="TextBox 4">
            <a:extLst>
              <a:ext uri="{FF2B5EF4-FFF2-40B4-BE49-F238E27FC236}">
                <a16:creationId xmlns:a16="http://schemas.microsoft.com/office/drawing/2014/main" id="{1F61173C-A829-0653-F34B-40B5C6A67E19}"/>
              </a:ext>
            </a:extLst>
          </p:cNvPr>
          <p:cNvSpPr txBox="1"/>
          <p:nvPr/>
        </p:nvSpPr>
        <p:spPr>
          <a:xfrm>
            <a:off x="4516768" y="454835"/>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345909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403121" y="813405"/>
            <a:ext cx="6454879" cy="827919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STATIONERY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Type VARCHAR(50)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STATIONERY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Type,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('ST001', 'Notebook - Ruled', 'Notebooks', 199.99, 'Mead', 'Available', 150, 4),    ('ST002', 'Pens - Pack of 10', 'Pens', 49.99, 'BIC', 'Available', 200, 5),    ('ST003', 'Highlighters - Set of 6', 'Highlighters', 79.99, 'Sharpie', 'Available', 180, 4),    ('ST004', 'Binder - 3-inch', 'Binders', 99.99, 'Avery', 'Available', 120, 4),    ('ST005', 'Sticky Notes - Pack of 100', 'Sticky Notes', 39.99, 'Post-it', 'Available', 140, 4),    ('ST006', 'Markers - Set of 12', 'Markers', 69.99, 'Crayola', 'Available', 160, 5),    ('ST007', 'Scissors', 'Scissors', 19.99, 'Fiskars', 'Available', 190, 4),    ('ST008', 'Ruler - 12-inch', 'Rulers', 9.99, 'Westcott', 'Available', 210, 4),    ('ST009', 'Notebook - Plain', 'Notebooks', 199.99, 'Moleskine', 'Available', 130, 4),    ('ST010', 'Erasers - Pack of 3', 'Erasers', 14.99, 'Paper Mate', 'Available', 220, 5),    ('ST011', 'Whiteboard Markers - Set of 4', 'Markers', 49.99, 'Expo', 'Available', 170, 4),    ('ST012', 'Desk Organizer', 'Desk Accessories', 39.99, 'Rolodex', 'Available', 190, 5),    ('ST013', 'Correction Tape - Pack of 3', 'Correction Supplies', 29.99, '</a:t>
            </a:r>
            <a:r>
              <a:rPr lang="en-US" dirty="0" err="1">
                <a:latin typeface="Courier New" panose="02070309020205020404" pitchFamily="49" charset="0"/>
                <a:cs typeface="Courier New" panose="02070309020205020404" pitchFamily="49" charset="0"/>
              </a:rPr>
              <a:t>Tombow</a:t>
            </a:r>
            <a:r>
              <a:rPr lang="en-US" dirty="0">
                <a:latin typeface="Courier New" panose="02070309020205020404" pitchFamily="49" charset="0"/>
                <a:cs typeface="Courier New" panose="02070309020205020404" pitchFamily="49" charset="0"/>
              </a:rPr>
              <a:t>', 'Available', 200, 4),    ('ST014', 'Pencils - Pack of 12', 'Pencils', 19.99, 'Ticonderoga', 'Available', 210, 4),    ('ST015', 'Crayons - Set of 24', 'Crayons', 29.99, 'Crayola', 'Available', 180, 4);</a:t>
            </a: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483883"/>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4250986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8306"/>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403121" y="778018"/>
            <a:ext cx="6454879" cy="8494633"/>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('ST016', 'Hole Puncher', 'Desk Accessories', 24.99, 'Swingline', 'Available', 220, 5),    ('ST017', 'Calculator - Basic', 'Calculators', 49.99, 'Texas Instruments', 'Available', 160, 5),    ('ST018', 'Stapler', 'Desk Accessories', 19.99, 'Swingline', 'Available', 190, 4),    ('ST019', 'Notebook - Graph', 'Notebooks', 199.99, 'Cambridge', 'Available', 140, 5),    ('ST020', 'Pencil Sharpener', 'Pencil Sharpeners', 9.99, 'X-ACTO', 'Available', 210,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MEDICINAL_DRUGS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Dosage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MEDICINAL_DRUGS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Dosage,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('MD001', 'Aspirin', '100mg', 299.99, 'Bayer', 'Available', 200, 4),    ('MD002', 'Ibuprofen', '200mg', 349.99, 'Advil', 'Available', 150, 4),    ('MD003', 'Loratadine', '10mg', 259.99, 'Claritin', 'Available', 180, 5),    ('MD004', 'Amoxicillin', '500mg', 499.99, 'Amoxil', 'Available', 100, 5),    ('MD005', 'Omeprazole', '20mg', 449.99, 'Prilosec', 'Available', 120, 4),    ('MD006', 'Simvastatin', '40mg', 299.99, 'Zocor', 'Available', 100, 5),    ('MD007', 'Metoprolol', '25mg', 269.99, 'Lopressor', 'Available', 90, 4),    ('MD008', 'Lisinopril', '10mg', 229.99, 'Zestril', 'Available', 110, 4),    ('MD009', 'Levothyroxine', '100mcg', 299.99, 'Synthroid', 'Available', 70, 5),    ('MD010', 'Prednisone', '5mg', 249.99, 'Deltasone', 'Available', 80, 4),    ('MD011', 'Acetaminophen', '500mg', 249.99, 'Tylenol', 'Available', 95, 4),</a:t>
            </a:r>
          </a:p>
        </p:txBody>
      </p:sp>
      <p:sp>
        <p:nvSpPr>
          <p:cNvPr id="5" name="TextBox 4">
            <a:extLst>
              <a:ext uri="{FF2B5EF4-FFF2-40B4-BE49-F238E27FC236}">
                <a16:creationId xmlns:a16="http://schemas.microsoft.com/office/drawing/2014/main" id="{1F61173C-A829-0653-F34B-40B5C6A67E19}"/>
              </a:ext>
            </a:extLst>
          </p:cNvPr>
          <p:cNvSpPr txBox="1"/>
          <p:nvPr/>
        </p:nvSpPr>
        <p:spPr>
          <a:xfrm>
            <a:off x="4473906" y="476894"/>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53383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95785" y="813405"/>
            <a:ext cx="6454879" cy="827919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('MD012', 'Cetirizine', '10mg', 299.99, 'Zyrtec', 'Available', 120, 4),    ('MD013', 'Azithromycin', '250mg', 399.99, 'Z-Pak', 'Available', 80, 5),    ('MD014', 'Ranitidine', '150mg', 259.99, 'Zantac', 'Available', 110, 5),    ('MD015', 'Fluoxetine', '20mg', 279.99, 'Prozac', 'Available', 85,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TOYS_GAMES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Quantity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TOYS_GAMES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Quantity,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('TG001', 'Board Game - Monopoly', '1 set', 699.99, 'Hasbro', 'Available', 50, 4),    ('TG002', 'LEGO Classic Bricks', '1000 pieces', 799.99, 'LEGO', 'Available', 80, 5),    ('TG003', 'Action Figures - Spider-Man', '1 figure', 599.99, 'Marvel', 'Available', 120, 4),    ('TG004', 'Puzzle - 1000 Pieces', '1 puzzle', 649.99, '</a:t>
            </a:r>
            <a:r>
              <a:rPr lang="en-US" dirty="0" err="1">
                <a:latin typeface="Courier New" panose="02070309020205020404" pitchFamily="49" charset="0"/>
                <a:cs typeface="Courier New" panose="02070309020205020404" pitchFamily="49" charset="0"/>
              </a:rPr>
              <a:t>Ravensburger</a:t>
            </a:r>
            <a:r>
              <a:rPr lang="en-US" dirty="0">
                <a:latin typeface="Courier New" panose="02070309020205020404" pitchFamily="49" charset="0"/>
                <a:cs typeface="Courier New" panose="02070309020205020404" pitchFamily="49" charset="0"/>
              </a:rPr>
              <a:t>', 'Available', 60, 4),    ('TG005', 'Dollhouse with Furniture', '1 set', 1799.99, 'KidKraft', 'Available', 110, 5),    ('TG006', 'Remote Control Car', '1 car', 1199.99, '</a:t>
            </a:r>
            <a:r>
              <a:rPr lang="en-US" dirty="0" err="1">
                <a:latin typeface="Courier New" panose="02070309020205020404" pitchFamily="49" charset="0"/>
                <a:cs typeface="Courier New" panose="02070309020205020404" pitchFamily="49" charset="0"/>
              </a:rPr>
              <a:t>Traxxas</a:t>
            </a:r>
            <a:r>
              <a:rPr lang="en-US" dirty="0">
                <a:latin typeface="Courier New" panose="02070309020205020404" pitchFamily="49" charset="0"/>
                <a:cs typeface="Courier New" panose="02070309020205020404" pitchFamily="49" charset="0"/>
              </a:rPr>
              <a:t>', 'Available', 75, 4),    ('TG007', 'Building Blocks - Mega Set', '200 pieces', 799.99, 'Mega </a:t>
            </a:r>
            <a:r>
              <a:rPr lang="en-US" dirty="0" err="1">
                <a:latin typeface="Courier New" panose="02070309020205020404" pitchFamily="49" charset="0"/>
                <a:cs typeface="Courier New" panose="02070309020205020404" pitchFamily="49" charset="0"/>
              </a:rPr>
              <a:t>Bloks</a:t>
            </a:r>
            <a:r>
              <a:rPr lang="en-US" dirty="0">
                <a:latin typeface="Courier New" panose="02070309020205020404" pitchFamily="49" charset="0"/>
                <a:cs typeface="Courier New" panose="02070309020205020404" pitchFamily="49" charset="0"/>
              </a:rPr>
              <a:t>', 'Available', 85, 4),    ('TG008', 'Foosball Table', '1 table', 1799.99, 'Hathaway', 'Available', 70, 5),    ('TG009', 'Art Supplies Set', '50 pieces', 599.99, 'Crayola', 'Available', 100, 4),    ('TG010', 'Bicycle - Kids', '1 bicycle', 1299.99, 'Schwinn', 'Available', 65, 5),    ('TG011', 'Dartboard Set', '1 set', 899.99, '</a:t>
            </a:r>
            <a:r>
              <a:rPr lang="en-US" dirty="0" err="1">
                <a:latin typeface="Courier New" panose="02070309020205020404" pitchFamily="49" charset="0"/>
                <a:cs typeface="Courier New" panose="02070309020205020404" pitchFamily="49" charset="0"/>
              </a:rPr>
              <a:t>Winmau</a:t>
            </a:r>
            <a:r>
              <a:rPr lang="en-US" dirty="0">
                <a:latin typeface="Courier New" panose="02070309020205020404" pitchFamily="49" charset="0"/>
                <a:cs typeface="Courier New" panose="02070309020205020404" pitchFamily="49" charset="0"/>
              </a:rPr>
              <a:t>', 'Available', 90, 4),    </a:t>
            </a: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492122"/>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1279699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8306"/>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95785" y="751160"/>
            <a:ext cx="6454879" cy="827919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('TG012', 'Science Kit - Volcano', '1 kit', 599.99, 'National Geographic', 'Available', 70, 4),    ('TG013', 'LEGO Friends Set', '300 pieces', 699.99, 'LEGO', 'Available', 110, 5),    ('TG014', 'RC Helicopter', '1 helicopter', 799.99, '</a:t>
            </a:r>
            <a:r>
              <a:rPr lang="en-US" dirty="0" err="1">
                <a:latin typeface="Courier New" panose="02070309020205020404" pitchFamily="49" charset="0"/>
                <a:cs typeface="Courier New" panose="02070309020205020404" pitchFamily="49" charset="0"/>
              </a:rPr>
              <a:t>Syma</a:t>
            </a:r>
            <a:r>
              <a:rPr lang="en-US" dirty="0">
                <a:latin typeface="Courier New" panose="02070309020205020404" pitchFamily="49" charset="0"/>
                <a:cs typeface="Courier New" panose="02070309020205020404" pitchFamily="49" charset="0"/>
              </a:rPr>
              <a:t>', 'Available', 80, 5),    ('TG015', 'Toy Kitchen Set', '1 set', 1199.99, 'Step2', 'Available', 90, 4),    ('TG016', 'Giant Jenga Game', '1 set', 599.99, '</a:t>
            </a:r>
            <a:r>
              <a:rPr lang="en-US" dirty="0" err="1">
                <a:latin typeface="Courier New" panose="02070309020205020404" pitchFamily="49" charset="0"/>
                <a:cs typeface="Courier New" panose="02070309020205020404" pitchFamily="49" charset="0"/>
              </a:rPr>
              <a:t>GoSports</a:t>
            </a:r>
            <a:r>
              <a:rPr lang="en-US" dirty="0">
                <a:latin typeface="Courier New" panose="02070309020205020404" pitchFamily="49" charset="0"/>
                <a:cs typeface="Courier New" panose="02070309020205020404" pitchFamily="49" charset="0"/>
              </a:rPr>
              <a:t>', 'Available', 75, 4),    ('TG017', 'Play-Doh Set', '20 colors', 599.99, 'Play-Doh', 'Available', 100, 5),    ('TG018', 'Remote Control Boat', '1 boat', 799.99, '</a:t>
            </a:r>
            <a:r>
              <a:rPr lang="en-US" dirty="0" err="1">
                <a:latin typeface="Courier New" panose="02070309020205020404" pitchFamily="49" charset="0"/>
                <a:cs typeface="Courier New" panose="02070309020205020404" pitchFamily="49" charset="0"/>
              </a:rPr>
              <a:t>Traxxas</a:t>
            </a:r>
            <a:r>
              <a:rPr lang="en-US" dirty="0">
                <a:latin typeface="Courier New" panose="02070309020205020404" pitchFamily="49" charset="0"/>
                <a:cs typeface="Courier New" panose="02070309020205020404" pitchFamily="49" charset="0"/>
              </a:rPr>
              <a:t>', 'Available', 60, 4),    ('TG019', 'Soccer Ball', '1 ball', 549.99, 'Nike', 'Available', 110, 4),    ('TG020', 'Chess Set', '1 set', 599.99, 'Staunton', 'Available', 85, 5);</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GROCERY(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AUTO_INCREMENT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Quantity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p>
          <a:p>
            <a:r>
              <a:rPr lang="en-US" dirty="0">
                <a:latin typeface="Courier New" panose="02070309020205020404" pitchFamily="49" charset="0"/>
                <a:cs typeface="Courier New" panose="02070309020205020404" pitchFamily="49" charset="0"/>
              </a:rPr>
              <a:t>Brand VARCHAR(255) NOT NULL,    </a:t>
            </a:r>
          </a:p>
          <a:p>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GROCERY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Quantity,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Brand,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('GRC001', 'Rice', '5kg', 249.99, '</a:t>
            </a:r>
            <a:r>
              <a:rPr lang="en-US" dirty="0" err="1">
                <a:latin typeface="Courier New" panose="02070309020205020404" pitchFamily="49" charset="0"/>
                <a:cs typeface="Courier New" panose="02070309020205020404" pitchFamily="49" charset="0"/>
              </a:rPr>
              <a:t>Daawat</a:t>
            </a:r>
            <a:r>
              <a:rPr lang="en-US" dirty="0">
                <a:latin typeface="Courier New" panose="02070309020205020404" pitchFamily="49" charset="0"/>
                <a:cs typeface="Courier New" panose="02070309020205020404" pitchFamily="49" charset="0"/>
              </a:rPr>
              <a:t>', 'Available', 120, 4),    ('GRC002', 'Wheat Flour', '2kg', 79.99, '</a:t>
            </a:r>
            <a:r>
              <a:rPr lang="en-US" dirty="0" err="1">
                <a:latin typeface="Courier New" panose="02070309020205020404" pitchFamily="49" charset="0"/>
                <a:cs typeface="Courier New" panose="02070309020205020404" pitchFamily="49" charset="0"/>
              </a:rPr>
              <a:t>Aashirvaad</a:t>
            </a:r>
            <a:r>
              <a:rPr lang="en-US" dirty="0">
                <a:latin typeface="Courier New" panose="02070309020205020404" pitchFamily="49" charset="0"/>
                <a:cs typeface="Courier New" panose="02070309020205020404" pitchFamily="49" charset="0"/>
              </a:rPr>
              <a:t>', 'Available', 150, 5),    ('GRC003', 'Sugar', '2kg', 54.99, 'Tata', 'Available', 110, 4),    ('GRC004', 'Salt', '1kg', 19.99, 'Tata', 'Available', 130, 4),    ('GRC005', 'Cooking Oil', '1L', 89.99, 'Fortune', 'Available', 80, 5),    ('GRC006', 'Lentils', '1kg', 69.99, 'Kohinoor', 'Available', 90, 5),    ('GRC007', 'Pasta', '500g', 49.99, 'Maggi', 'Available', 70, 4),    ('GRC008', 'Canned Vegetables', '400g', 29.99, 'Dole', 'Available', 100, 4),</a:t>
            </a:r>
          </a:p>
        </p:txBody>
      </p:sp>
      <p:sp>
        <p:nvSpPr>
          <p:cNvPr id="5" name="TextBox 4">
            <a:extLst>
              <a:ext uri="{FF2B5EF4-FFF2-40B4-BE49-F238E27FC236}">
                <a16:creationId xmlns:a16="http://schemas.microsoft.com/office/drawing/2014/main" id="{1F61173C-A829-0653-F34B-40B5C6A67E19}"/>
              </a:ext>
            </a:extLst>
          </p:cNvPr>
          <p:cNvSpPr txBox="1"/>
          <p:nvPr/>
        </p:nvSpPr>
        <p:spPr>
          <a:xfrm>
            <a:off x="4502481" y="476894"/>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32537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8306"/>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403121" y="787507"/>
            <a:ext cx="6454879" cy="827919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('GRC009', 'Instant Coffee', '200g', 99.99, 'Bru', 'Available', 80, 5),    ('GRC010', 'Tea Bags', '100pcs', 69.99, 'Red Label', 'Available', 100, 4),    ('GRC011', 'Pasta Sauce', '500g', 49.99, 'Classico', 'Available', 70, 4),    ('GRC012', 'Breakfast Cereal', '500g', 69.99, '</a:t>
            </a:r>
            <a:r>
              <a:rPr lang="en-US" dirty="0" err="1">
                <a:latin typeface="Courier New" panose="02070309020205020404" pitchFamily="49" charset="0"/>
                <a:cs typeface="Courier New" panose="02070309020205020404" pitchFamily="49" charset="0"/>
              </a:rPr>
              <a:t>Kelloggs</a:t>
            </a:r>
            <a:r>
              <a:rPr lang="en-US" dirty="0">
                <a:latin typeface="Courier New" panose="02070309020205020404" pitchFamily="49" charset="0"/>
                <a:cs typeface="Courier New" panose="02070309020205020404" pitchFamily="49" charset="0"/>
              </a:rPr>
              <a:t>', 'Available', 90, 5),    ('GRC013', 'Milk', '1L', 34.99, 'Amul', 'Available', 100, 4),    ('GRC014', 'Bread', '400g', 24.99, 'Britannia', 'Available', 120, 4),    ('GRC015', 'Jam', '250g', 39.99, '</a:t>
            </a:r>
            <a:r>
              <a:rPr lang="en-US" dirty="0" err="1">
                <a:latin typeface="Courier New" panose="02070309020205020404" pitchFamily="49" charset="0"/>
                <a:cs typeface="Courier New" panose="02070309020205020404" pitchFamily="49" charset="0"/>
              </a:rPr>
              <a:t>Kissan</a:t>
            </a:r>
            <a:r>
              <a:rPr lang="en-US" dirty="0">
                <a:latin typeface="Courier New" panose="02070309020205020404" pitchFamily="49" charset="0"/>
                <a:cs typeface="Courier New" panose="02070309020205020404" pitchFamily="49" charset="0"/>
              </a:rPr>
              <a:t>', 'Available', 60, 5),    ('GRC016', 'Butter', '200g', 59.99, 'Amul', 'Available', 70, 5),    ('GRC017', 'Yogurt', '500g', 29.99, 'Nestlé', 'Available', 80, 4),    ('GRC018', 'Cheese', '250g', 54.99, 'Amul', 'Available', 65, 4),    ('GRC019', 'Instant Noodles', '300g', 19.99, 'Maggi', 'Available', 110, 4),    ('GRC020', 'Spaghetti', '500g', 39.99, 'Barilla', 'Available', 100, 5);</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CLOTHES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PRIMARY KEY,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VARCHAR(10) NOT NULL,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Brand VARCHAR(255) NOT NULL,    </a:t>
            </a:r>
          </a:p>
          <a:p>
            <a:r>
              <a:rPr lang="en-US" dirty="0">
                <a:latin typeface="Courier New" panose="02070309020205020404" pitchFamily="49" charset="0"/>
                <a:cs typeface="Courier New" panose="02070309020205020404" pitchFamily="49" charset="0"/>
              </a:rPr>
              <a:t>Size VARCHAR(20) NOT NULL,    </a:t>
            </a:r>
          </a:p>
          <a:p>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DECIMAL(10, 2) NOT NULL,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VARCHAR(50) NOT NULL,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 NOT NULL,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CLOTHES (</a:t>
            </a:r>
            <a:r>
              <a:rPr lang="en-US" dirty="0" err="1">
                <a:latin typeface="Courier New" panose="02070309020205020404" pitchFamily="49" charset="0"/>
                <a:cs typeface="Courier New" panose="02070309020205020404" pitchFamily="49" charset="0"/>
              </a:rPr>
              <a:t>Sr_no,Product_code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Brand, Size, </a:t>
            </a:r>
            <a:r>
              <a:rPr lang="en-US" dirty="0" err="1">
                <a:latin typeface="Courier New" panose="02070309020205020404" pitchFamily="49" charset="0"/>
                <a:cs typeface="Courier New" panose="02070309020205020404" pitchFamily="49" charset="0"/>
              </a:rPr>
              <a:t>Price_in_inr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(1,'CLT001',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Blue Jeans', '</a:t>
            </a:r>
            <a:r>
              <a:rPr lang="en-US" dirty="0" err="1">
                <a:latin typeface="Courier New" panose="02070309020205020404" pitchFamily="49" charset="0"/>
                <a:cs typeface="Courier New" panose="02070309020205020404" pitchFamily="49" charset="0"/>
              </a:rPr>
              <a:t>Levis</a:t>
            </a:r>
            <a:r>
              <a:rPr lang="en-US" dirty="0">
                <a:latin typeface="Courier New" panose="02070309020205020404" pitchFamily="49" charset="0"/>
                <a:cs typeface="Courier New" panose="02070309020205020404" pitchFamily="49" charset="0"/>
              </a:rPr>
              <a:t>', '32W x 34L', 17499.93, 'Available', 50, 4),    (2,'CLT002',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Floral Dress', 'Zara', 'Medium', 10499.93, 'Available', 30, 5),    (3,'CLT003',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Casual Shirt', 'Gap', 'Large', 6999.93, 'Available', 40, 4),    (4,'CLT004',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Running Shoes', 'Nike', 'US 7', 13999.93, 'Available', 20, 4),    (5,'CLT005',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Formal Suit', 'Hugo Boss', '42R', 34999.93, 'Available', 10, 5),    </a:t>
            </a:r>
          </a:p>
        </p:txBody>
      </p:sp>
      <p:sp>
        <p:nvSpPr>
          <p:cNvPr id="5" name="TextBox 4">
            <a:extLst>
              <a:ext uri="{FF2B5EF4-FFF2-40B4-BE49-F238E27FC236}">
                <a16:creationId xmlns:a16="http://schemas.microsoft.com/office/drawing/2014/main" id="{1F61173C-A829-0653-F34B-40B5C6A67E19}"/>
              </a:ext>
            </a:extLst>
          </p:cNvPr>
          <p:cNvSpPr txBox="1"/>
          <p:nvPr/>
        </p:nvSpPr>
        <p:spPr>
          <a:xfrm>
            <a:off x="4545344" y="479730"/>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8372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518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403121" y="794250"/>
            <a:ext cx="6454879" cy="8063746"/>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(6,'CLT006',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Sweater', 'H&amp;M', 'Small', 5599.93, 'Available', 25, 4),    (7,'CLT007',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Athletic Shorts', 'Adidas', 'Large', 4899.93, 'Available', 35, 3),    (8,'CLT008',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Denim Jacket', 'Calvin Klein', 'Medium', 7699.93, 'Available', 15, 4),    (9,'CLT009',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Polo T-shirt', 'Ralph Lauren', 'Large', 4549.93, 'Available', 45, 4),    (10,'CLT010',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Leather Boots', 'Timberland', 'US 8.5', 17499.93, 'Available', 22, 5),    (11,'CLT011',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Summer Dress', '</a:t>
            </a:r>
            <a:r>
              <a:rPr lang="en-US" dirty="0" err="1">
                <a:latin typeface="Courier New" panose="02070309020205020404" pitchFamily="49" charset="0"/>
                <a:cs typeface="Courier New" panose="02070309020205020404" pitchFamily="49" charset="0"/>
              </a:rPr>
              <a:t>Foreverg</a:t>
            </a:r>
            <a:r>
              <a:rPr lang="en-US" dirty="0">
                <a:latin typeface="Courier New" panose="02070309020205020404" pitchFamily="49" charset="0"/>
                <a:cs typeface="Courier New" panose="02070309020205020404" pitchFamily="49" charset="0"/>
              </a:rPr>
              <a:t> 21', 'Small', 999.93, 'Available', 28, 4),    (12,'CLT012',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Classic Trousers', 'Dockers', '34W x 32L', 899.93, 'Available', 38, 4),    (13,'CLT013',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Hooded Sweatshirt', 'Gap', 'Medium', 1199.93, 'Available', 19, 5),    (14,'CLT014', '</a:t>
            </a:r>
            <a:r>
              <a:rPr lang="en-US" dirty="0" err="1">
                <a:latin typeface="Courier New" panose="02070309020205020404" pitchFamily="49" charset="0"/>
                <a:cs typeface="Courier New" panose="02070309020205020404" pitchFamily="49" charset="0"/>
              </a:rPr>
              <a:t>Mens</a:t>
            </a:r>
            <a:r>
              <a:rPr lang="en-US" dirty="0">
                <a:latin typeface="Courier New" panose="02070309020205020404" pitchFamily="49" charset="0"/>
                <a:cs typeface="Courier New" panose="02070309020205020404" pitchFamily="49" charset="0"/>
              </a:rPr>
              <a:t> Running Shoes', 'New Balance', 'US 9', 1799.93, 'Available', 14, 4),    (15,'CLT015', '</a:t>
            </a:r>
            <a:r>
              <a:rPr lang="en-US" dirty="0" err="1">
                <a:latin typeface="Courier New" panose="02070309020205020404" pitchFamily="49" charset="0"/>
                <a:cs typeface="Courier New" panose="02070309020205020404" pitchFamily="49" charset="0"/>
              </a:rPr>
              <a:t>Womens</a:t>
            </a:r>
            <a:r>
              <a:rPr lang="en-US" dirty="0">
                <a:latin typeface="Courier New" panose="02070309020205020404" pitchFamily="49" charset="0"/>
                <a:cs typeface="Courier New" panose="02070309020205020404" pitchFamily="49" charset="0"/>
              </a:rPr>
              <a:t> Denim Skirt', '</a:t>
            </a:r>
            <a:r>
              <a:rPr lang="en-US" dirty="0" err="1">
                <a:latin typeface="Courier New" panose="02070309020205020404" pitchFamily="49" charset="0"/>
                <a:cs typeface="Courier New" panose="02070309020205020404" pitchFamily="49" charset="0"/>
              </a:rPr>
              <a:t>Levis</a:t>
            </a:r>
            <a:r>
              <a:rPr lang="en-US" dirty="0">
                <a:latin typeface="Courier New" panose="02070309020205020404" pitchFamily="49" charset="0"/>
                <a:cs typeface="Courier New" panose="02070309020205020404" pitchFamily="49" charset="0"/>
              </a:rPr>
              <a:t>', '28', 799.93, 'Available', 32, 4);</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CREATE TABLE BOOK (    </a:t>
            </a:r>
          </a:p>
          <a:p>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INT ,    </a:t>
            </a:r>
          </a:p>
          <a:p>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VARCHAR(20) PRIMARY KEY,    </a:t>
            </a:r>
          </a:p>
          <a:p>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VARCHAR(255) NOT NULL,    </a:t>
            </a:r>
          </a:p>
          <a:p>
            <a:r>
              <a:rPr lang="en-US" dirty="0">
                <a:latin typeface="Courier New" panose="02070309020205020404" pitchFamily="49" charset="0"/>
                <a:cs typeface="Courier New" panose="02070309020205020404" pitchFamily="49" charset="0"/>
              </a:rPr>
              <a:t>Publication VARCHAR(100) NOT NULL,    </a:t>
            </a:r>
          </a:p>
          <a:p>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NUMERIC,    </a:t>
            </a:r>
          </a:p>
          <a:p>
            <a:r>
              <a:rPr lang="en-US" dirty="0" err="1">
                <a:latin typeface="Courier New" panose="02070309020205020404" pitchFamily="49" charset="0"/>
                <a:cs typeface="Courier New" panose="02070309020205020404" pitchFamily="49" charset="0"/>
              </a:rPr>
              <a:t>MRP_Per_product</a:t>
            </a:r>
            <a:r>
              <a:rPr lang="en-US" dirty="0">
                <a:latin typeface="Courier New" panose="02070309020205020404" pitchFamily="49" charset="0"/>
                <a:cs typeface="Courier New" panose="02070309020205020404" pitchFamily="49" charset="0"/>
              </a:rPr>
              <a:t> NUMERIC(10, 2) NOT NULL,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VARCHAR(15),    </a:t>
            </a:r>
          </a:p>
          <a:p>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INT);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INSERT INTO BOOK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Product_name</a:t>
            </a:r>
            <a:r>
              <a:rPr lang="en-US" dirty="0">
                <a:latin typeface="Courier New" panose="02070309020205020404" pitchFamily="49" charset="0"/>
                <a:cs typeface="Courier New" panose="02070309020205020404" pitchFamily="49" charset="0"/>
              </a:rPr>
              <a:t>, Publication, </a:t>
            </a:r>
            <a:r>
              <a:rPr lang="en-US" dirty="0" err="1">
                <a:latin typeface="Courier New" panose="02070309020205020404" pitchFamily="49" charset="0"/>
                <a:cs typeface="Courier New" panose="02070309020205020404" pitchFamily="49" charset="0"/>
              </a:rPr>
              <a:t>MRP_Per_product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Availability_of_product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In_stock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Product_rating</a:t>
            </a:r>
            <a:r>
              <a:rPr lang="en-US" dirty="0">
                <a:latin typeface="Courier New" panose="02070309020205020404" pitchFamily="49" charset="0"/>
                <a:cs typeface="Courier New" panose="02070309020205020404" pitchFamily="49" charset="0"/>
              </a:rPr>
              <a:t>) VALUES    (1, 'ASD123', 'The Book Thief', 'Knopf', 1798, 'Available', 21, 3),    (2, 'ASD234', 'The Time </a:t>
            </a:r>
            <a:r>
              <a:rPr lang="en-US" dirty="0" err="1">
                <a:latin typeface="Courier New" panose="02070309020205020404" pitchFamily="49" charset="0"/>
                <a:cs typeface="Courier New" panose="02070309020205020404" pitchFamily="49" charset="0"/>
              </a:rPr>
              <a:t>Traveler''s</a:t>
            </a:r>
            <a:r>
              <a:rPr lang="en-US" dirty="0">
                <a:latin typeface="Courier New" panose="02070309020205020404" pitchFamily="49" charset="0"/>
                <a:cs typeface="Courier New" panose="02070309020205020404" pitchFamily="49" charset="0"/>
              </a:rPr>
              <a:t> Wife', '</a:t>
            </a:r>
            <a:r>
              <a:rPr lang="en-US" dirty="0" err="1">
                <a:latin typeface="Courier New" panose="02070309020205020404" pitchFamily="49" charset="0"/>
                <a:cs typeface="Courier New" panose="02070309020205020404" pitchFamily="49" charset="0"/>
              </a:rPr>
              <a:t>MacAdam</a:t>
            </a:r>
            <a:r>
              <a:rPr lang="en-US" dirty="0">
                <a:latin typeface="Courier New" panose="02070309020205020404" pitchFamily="49" charset="0"/>
                <a:cs typeface="Courier New" panose="02070309020205020404" pitchFamily="49" charset="0"/>
              </a:rPr>
              <a:t>/Cage', 1498, 'Available', 27, 4),    (3, 'ASD345', 'Atonement', 'Jonathan Cape', 1398, 'Available', 24, 2),    (4, 'ASD456', 'The Grapes of Wrath', 'The Viking Press', 1398, 'Available', 29, 5),    </a:t>
            </a: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486473"/>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2733859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8" y="-8306"/>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260528" y="840856"/>
            <a:ext cx="6454879" cy="5478423"/>
          </a:xfrm>
          <a:prstGeom prst="rect">
            <a:avLst/>
          </a:prstGeom>
          <a:noFill/>
        </p:spPr>
        <p:txBody>
          <a:bodyPr wrap="square" rtlCol="0">
            <a:spAutoFit/>
          </a:bodyPr>
          <a:lstStyle/>
          <a:p>
            <a:r>
              <a:rPr lang="en-US">
                <a:latin typeface="Courier New" panose="02070309020205020404" pitchFamily="49" charset="0"/>
                <a:cs typeface="Courier New" panose="02070309020205020404" pitchFamily="49" charset="0"/>
              </a:rPr>
              <a:t>(5, 'ASD567', 'The Little Prince', 'Reynal &amp; Hitchcock', 1498, 'Available', 44, 1),    (6, 'ASD678', 'The Brothers Karamazov', 'The Russian Messenger', 1598, 'Available', 69, 3),    (7, 'ASD789', 'The Name of the Wind', 'DAW Books', 1698, 'Available', 56, 4),    (8, 'ASD890', 'The Martian', 'Crown Publishing', 1198, 'Available', 52, 2),    (9, 'QUE123', 'The Catcher in the Rye', 'Little, Brown and Company', 1098, 'Available', 55, 5),    (10, 'QUE234', 'The Road', 'Alfred A. Knopf', 1098, 'Available', 62, 1),    (11, 'QUE345', 'The Hobbit', 'George Allen &amp; Unwin', 1598, 'Available', 67, 4),    (12, 'QUE456', 'Dune', 'Chilton Books', 1298, 'Available', 48, 3),    (13, 'QUE567', 'The Night Circus', 'Doubleday', 1298, 'Available', 42, 2),    (14, 'QUE678', 'Siddhartha', 'New Directions', 1898, 'Available', 68, 5),    (15, 'YVH123', 'The Secret Garden', 'Frederick A. Stokes Company', 1098, 'Available', 63, 1),    (16, 'YVH234', 'The Time Machine', 'William Heinemann', 1398, 'Available', 43, 4),    (17, 'YVH345', 'The Grapes of Wrath', 'The Viking Press', 1398, 'Available', 29, 3),    (18, 'YVH456', 'The Martian', 'Crown Publishing', 1198, 'Available', 52, 2),    (19, 'YVH567', 'The Time Traveler''s Wife', 'MacAdam/Cage', 1498, 'Available', 27, 5),    (20, 'YVH678', 'The Ocean at the End of the Lane', 'William Morrow', 1698, 'Available', 31, 1);</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524578"/>
            <a:ext cx="1398619" cy="307777"/>
          </a:xfrm>
          <a:prstGeom prst="rect">
            <a:avLst/>
          </a:prstGeom>
          <a:noFill/>
        </p:spPr>
        <p:txBody>
          <a:bodyPr wrap="square" rtlCol="0">
            <a:spAutoFit/>
          </a:bodyPr>
          <a:lstStyle/>
          <a:p>
            <a:r>
              <a:rPr lang="en-US" sz="1400">
                <a:solidFill>
                  <a:schemeClr val="accent2"/>
                </a:solidFill>
                <a:latin typeface="Courier New" panose="02070309020205020404" pitchFamily="49" charset="0"/>
                <a:cs typeface="Courier New" panose="02070309020205020404" pitchFamily="49" charset="0"/>
              </a:rPr>
              <a:t>(MySQL)</a:t>
            </a:r>
            <a:endParaRPr lang="en-US" dirty="0"/>
          </a:p>
        </p:txBody>
      </p:sp>
    </p:spTree>
    <p:extLst>
      <p:ext uri="{BB962C8B-B14F-4D97-AF65-F5344CB8AC3E}">
        <p14:creationId xmlns:p14="http://schemas.microsoft.com/office/powerpoint/2010/main" val="314203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370932" y="488968"/>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Commands used</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70933" y="1521291"/>
            <a:ext cx="6336942" cy="6863417"/>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Several commands and functions that have come in use of the following project are out of syllabus. Above mentioned command are as follows –</a:t>
            </a:r>
          </a:p>
          <a:p>
            <a:endParaRPr lang="en-US" sz="2000" dirty="0">
              <a:latin typeface="Courier New" panose="02070309020205020404" pitchFamily="49" charset="0"/>
              <a:cs typeface="Courier New" panose="02070309020205020404" pitchFamily="49" charset="0"/>
            </a:endParaRPr>
          </a:p>
          <a:p>
            <a:pPr marL="457200" indent="-457200">
              <a:buAutoNum type="arabicPeriod"/>
            </a:pPr>
            <a:r>
              <a:rPr lang="en-US" sz="2000" dirty="0">
                <a:latin typeface="Courier New" panose="02070309020205020404" pitchFamily="49" charset="0"/>
                <a:cs typeface="Courier New" panose="02070309020205020404" pitchFamily="49" charset="0"/>
              </a:rPr>
              <a:t>global- ‘global’ is used to declare a variable globally from where all the functions can accesses it.</a:t>
            </a:r>
          </a:p>
          <a:p>
            <a:pPr marL="457200" indent="-457200">
              <a:buAutoNum type="arabicPeriod"/>
            </a:pPr>
            <a:r>
              <a:rPr lang="en-US" sz="2000" dirty="0">
                <a:latin typeface="Courier New" panose="02070309020205020404" pitchFamily="49" charset="0"/>
                <a:cs typeface="Courier New" panose="02070309020205020404" pitchFamily="49" charset="0"/>
              </a:rPr>
              <a:t>Def – the ‘def’ function is used to create functions which reduce the amount of code by a significant amount.</a:t>
            </a:r>
          </a:p>
          <a:p>
            <a:pPr marL="457200" indent="-457200">
              <a:buAutoNum type="arabicPeriod"/>
            </a:pPr>
            <a:r>
              <a:rPr lang="en-US" sz="2000" dirty="0" err="1">
                <a:latin typeface="Courier New" panose="02070309020205020404" pitchFamily="49" charset="0"/>
                <a:cs typeface="Courier New" panose="02070309020205020404" pitchFamily="49" charset="0"/>
              </a:rPr>
              <a:t>is_connected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is_connected</a:t>
            </a:r>
            <a:r>
              <a:rPr lang="en-US" sz="2000" dirty="0">
                <a:latin typeface="Courier New" panose="02070309020205020404" pitchFamily="49" charset="0"/>
                <a:cs typeface="Courier New" panose="02070309020205020404" pitchFamily="49" charset="0"/>
              </a:rPr>
              <a:t>’ is used to make sure that the connection is established between python and </a:t>
            </a:r>
            <a:r>
              <a:rPr lang="en-US" sz="2000" dirty="0" err="1">
                <a:latin typeface="Courier New" panose="02070309020205020404" pitchFamily="49" charset="0"/>
                <a:cs typeface="Courier New" panose="02070309020205020404" pitchFamily="49" charset="0"/>
              </a:rPr>
              <a:t>mysql</a:t>
            </a:r>
            <a:r>
              <a:rPr lang="en-US" sz="2000" dirty="0">
                <a:latin typeface="Courier New" panose="02070309020205020404" pitchFamily="49" charset="0"/>
                <a:cs typeface="Courier New" panose="02070309020205020404" pitchFamily="49" charset="0"/>
              </a:rPr>
              <a:t> for complete and smooth functioning of the program.</a:t>
            </a:r>
          </a:p>
          <a:p>
            <a:pPr marL="457200" indent="-457200">
              <a:buAutoNum type="arabicPeriod"/>
            </a:pPr>
            <a:r>
              <a:rPr lang="en-US" sz="2000" dirty="0" err="1">
                <a:latin typeface="Courier New" panose="02070309020205020404" pitchFamily="49" charset="0"/>
                <a:cs typeface="Courier New" panose="02070309020205020404" pitchFamily="49" charset="0"/>
              </a:rPr>
              <a:t>Isinstance</a:t>
            </a:r>
            <a:r>
              <a:rPr lang="en-US" sz="2000" dirty="0">
                <a:latin typeface="Courier New" panose="02070309020205020404" pitchFamily="49" charset="0"/>
                <a:cs typeface="Courier New" panose="02070309020205020404" pitchFamily="49" charset="0"/>
              </a:rPr>
              <a:t>() – This function is used, in this project, to check if the entered quantity by the user is a valid integer.</a:t>
            </a:r>
          </a:p>
          <a:p>
            <a:pPr marL="457200" indent="-457200">
              <a:buAutoNum type="arabicPeriod"/>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1406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Graphs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13720" y="1505722"/>
            <a:ext cx="6336943" cy="3077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Number of Items available for each category </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sp>
        <p:nvSpPr>
          <p:cNvPr id="8" name="TextBox 7">
            <a:extLst>
              <a:ext uri="{FF2B5EF4-FFF2-40B4-BE49-F238E27FC236}">
                <a16:creationId xmlns:a16="http://schemas.microsoft.com/office/drawing/2014/main" id="{E91033C1-EDFD-18AE-7243-2D3DD5738DB9}"/>
              </a:ext>
            </a:extLst>
          </p:cNvPr>
          <p:cNvSpPr txBox="1"/>
          <p:nvPr/>
        </p:nvSpPr>
        <p:spPr>
          <a:xfrm>
            <a:off x="521057" y="5311796"/>
            <a:ext cx="6336943" cy="3077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Number of Items sold from each category</a:t>
            </a:r>
          </a:p>
        </p:txBody>
      </p:sp>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3" y="1464331"/>
            <a:ext cx="6235985" cy="3686828"/>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7"/>
              <a:ext cx="6578100" cy="377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7983" y="5224148"/>
            <a:ext cx="6268672" cy="4390869"/>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31652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pic>
        <p:nvPicPr>
          <p:cNvPr id="9" name="Picture 8">
            <a:extLst>
              <a:ext uri="{FF2B5EF4-FFF2-40B4-BE49-F238E27FC236}">
                <a16:creationId xmlns:a16="http://schemas.microsoft.com/office/drawing/2014/main" id="{DB689CAC-85B5-839A-F2D4-D6CE54C38B5B}"/>
              </a:ext>
            </a:extLst>
          </p:cNvPr>
          <p:cNvPicPr>
            <a:picLocks noChangeAspect="1"/>
          </p:cNvPicPr>
          <p:nvPr/>
        </p:nvPicPr>
        <p:blipFill>
          <a:blip r:embed="rId3"/>
          <a:stretch>
            <a:fillRect/>
          </a:stretch>
        </p:blipFill>
        <p:spPr>
          <a:xfrm>
            <a:off x="876096" y="1949853"/>
            <a:ext cx="5377347" cy="3139023"/>
          </a:xfrm>
          <a:prstGeom prst="rect">
            <a:avLst/>
          </a:prstGeom>
        </p:spPr>
      </p:pic>
      <p:pic>
        <p:nvPicPr>
          <p:cNvPr id="20" name="Picture 19">
            <a:extLst>
              <a:ext uri="{FF2B5EF4-FFF2-40B4-BE49-F238E27FC236}">
                <a16:creationId xmlns:a16="http://schemas.microsoft.com/office/drawing/2014/main" id="{E36D2504-FE76-80D0-63CF-44B32432E900}"/>
              </a:ext>
            </a:extLst>
          </p:cNvPr>
          <p:cNvPicPr>
            <a:picLocks noChangeAspect="1"/>
          </p:cNvPicPr>
          <p:nvPr/>
        </p:nvPicPr>
        <p:blipFill>
          <a:blip r:embed="rId4"/>
          <a:stretch>
            <a:fillRect/>
          </a:stretch>
        </p:blipFill>
        <p:spPr>
          <a:xfrm>
            <a:off x="756922" y="5877259"/>
            <a:ext cx="5344155" cy="3718743"/>
          </a:xfrm>
          <a:prstGeom prst="rect">
            <a:avLst/>
          </a:prstGeom>
        </p:spPr>
      </p:pic>
    </p:spTree>
    <p:extLst>
      <p:ext uri="{BB962C8B-B14F-4D97-AF65-F5344CB8AC3E}">
        <p14:creationId xmlns:p14="http://schemas.microsoft.com/office/powerpoint/2010/main" val="3545497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9712" y="1430243"/>
            <a:ext cx="6336943" cy="523220"/>
          </a:xfrm>
          <a:prstGeom prst="rect">
            <a:avLst/>
          </a:prstGeom>
          <a:noFill/>
        </p:spPr>
        <p:txBody>
          <a:bodyPr wrap="square" rtlCol="0">
            <a:spAutoFit/>
          </a:bodyPr>
          <a:lstStyle/>
          <a:p>
            <a:pPr marL="342900" indent="-342900">
              <a:buAutoNum type="arabicPeriod"/>
            </a:pPr>
            <a:r>
              <a:rPr lang="en-US" dirty="0">
                <a:latin typeface="Courier New" panose="02070309020205020404" pitchFamily="49" charset="0"/>
                <a:cs typeface="Courier New" panose="02070309020205020404" pitchFamily="49" charset="0"/>
              </a:rPr>
              <a:t>Phase 1 – Logging in</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pic>
        <p:nvPicPr>
          <p:cNvPr id="5" name="Picture 4">
            <a:extLst>
              <a:ext uri="{FF2B5EF4-FFF2-40B4-BE49-F238E27FC236}">
                <a16:creationId xmlns:a16="http://schemas.microsoft.com/office/drawing/2014/main" id="{8AA16965-8F50-D40F-0655-1BC208867506}"/>
              </a:ext>
            </a:extLst>
          </p:cNvPr>
          <p:cNvPicPr>
            <a:picLocks noChangeAspect="1"/>
          </p:cNvPicPr>
          <p:nvPr/>
        </p:nvPicPr>
        <p:blipFill>
          <a:blip r:embed="rId3"/>
          <a:stretch>
            <a:fillRect/>
          </a:stretch>
        </p:blipFill>
        <p:spPr>
          <a:xfrm>
            <a:off x="513720" y="1781669"/>
            <a:ext cx="4296375" cy="1686783"/>
          </a:xfrm>
          <a:prstGeom prst="rect">
            <a:avLst/>
          </a:prstGeom>
        </p:spPr>
      </p:pic>
      <p:sp>
        <p:nvSpPr>
          <p:cNvPr id="8" name="TextBox 7">
            <a:extLst>
              <a:ext uri="{FF2B5EF4-FFF2-40B4-BE49-F238E27FC236}">
                <a16:creationId xmlns:a16="http://schemas.microsoft.com/office/drawing/2014/main" id="{E91033C1-EDFD-18AE-7243-2D3DD5738DB9}"/>
              </a:ext>
            </a:extLst>
          </p:cNvPr>
          <p:cNvSpPr txBox="1"/>
          <p:nvPr/>
        </p:nvSpPr>
        <p:spPr>
          <a:xfrm>
            <a:off x="369712" y="3635190"/>
            <a:ext cx="6336943" cy="3077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Electronics Items</a:t>
            </a:r>
          </a:p>
        </p:txBody>
      </p:sp>
      <p:pic>
        <p:nvPicPr>
          <p:cNvPr id="11" name="Picture 10">
            <a:extLst>
              <a:ext uri="{FF2B5EF4-FFF2-40B4-BE49-F238E27FC236}">
                <a16:creationId xmlns:a16="http://schemas.microsoft.com/office/drawing/2014/main" id="{970746B4-93E8-2B64-75AD-C9CB1873263B}"/>
              </a:ext>
            </a:extLst>
          </p:cNvPr>
          <p:cNvPicPr>
            <a:picLocks noChangeAspect="1"/>
          </p:cNvPicPr>
          <p:nvPr/>
        </p:nvPicPr>
        <p:blipFill>
          <a:blip r:embed="rId4"/>
          <a:stretch>
            <a:fillRect/>
          </a:stretch>
        </p:blipFill>
        <p:spPr>
          <a:xfrm>
            <a:off x="513720" y="3957805"/>
            <a:ext cx="6083752" cy="4642864"/>
          </a:xfrm>
          <a:prstGeom prst="rect">
            <a:avLst/>
          </a:prstGeom>
        </p:spPr>
      </p:pic>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4" y="1464332"/>
            <a:ext cx="4557130" cy="2123384"/>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7"/>
              <a:ext cx="6578100" cy="3771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6534" y="3648991"/>
            <a:ext cx="6268672" cy="5221440"/>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16551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spTree>
    <p:extLst>
      <p:ext uri="{BB962C8B-B14F-4D97-AF65-F5344CB8AC3E}">
        <p14:creationId xmlns:p14="http://schemas.microsoft.com/office/powerpoint/2010/main" val="3571254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8261" y="1479231"/>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Grocery Items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3" y="1464332"/>
            <a:ext cx="6268671" cy="3964918"/>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8"/>
              <a:ext cx="6578100" cy="2636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6532" y="5672138"/>
            <a:ext cx="6268672" cy="4112777"/>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2252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pic>
        <p:nvPicPr>
          <p:cNvPr id="4" name="Picture 3">
            <a:extLst>
              <a:ext uri="{FF2B5EF4-FFF2-40B4-BE49-F238E27FC236}">
                <a16:creationId xmlns:a16="http://schemas.microsoft.com/office/drawing/2014/main" id="{4902B80F-3718-6AE1-9B68-AAD226F5E4B7}"/>
              </a:ext>
            </a:extLst>
          </p:cNvPr>
          <p:cNvPicPr>
            <a:picLocks noChangeAspect="1"/>
          </p:cNvPicPr>
          <p:nvPr/>
        </p:nvPicPr>
        <p:blipFill>
          <a:blip r:embed="rId3"/>
          <a:stretch>
            <a:fillRect/>
          </a:stretch>
        </p:blipFill>
        <p:spPr>
          <a:xfrm>
            <a:off x="513719" y="1942583"/>
            <a:ext cx="6083753" cy="3382949"/>
          </a:xfrm>
          <a:prstGeom prst="rect">
            <a:avLst/>
          </a:prstGeom>
        </p:spPr>
      </p:pic>
      <p:sp>
        <p:nvSpPr>
          <p:cNvPr id="9" name="TextBox 8">
            <a:extLst>
              <a:ext uri="{FF2B5EF4-FFF2-40B4-BE49-F238E27FC236}">
                <a16:creationId xmlns:a16="http://schemas.microsoft.com/office/drawing/2014/main" id="{6D0099C2-B4CD-6D24-194E-172DC4BF6D4D}"/>
              </a:ext>
            </a:extLst>
          </p:cNvPr>
          <p:cNvSpPr txBox="1"/>
          <p:nvPr/>
        </p:nvSpPr>
        <p:spPr>
          <a:xfrm>
            <a:off x="387125" y="5672137"/>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Clothing Items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8B9ED8D1-F036-4EDE-84EF-ACED5CA64131}"/>
              </a:ext>
            </a:extLst>
          </p:cNvPr>
          <p:cNvPicPr>
            <a:picLocks noChangeAspect="1"/>
          </p:cNvPicPr>
          <p:nvPr/>
        </p:nvPicPr>
        <p:blipFill>
          <a:blip r:embed="rId4"/>
          <a:stretch>
            <a:fillRect/>
          </a:stretch>
        </p:blipFill>
        <p:spPr>
          <a:xfrm>
            <a:off x="513718" y="6104524"/>
            <a:ext cx="6083753" cy="3558948"/>
          </a:xfrm>
          <a:prstGeom prst="rect">
            <a:avLst/>
          </a:prstGeom>
        </p:spPr>
      </p:pic>
    </p:spTree>
    <p:extLst>
      <p:ext uri="{BB962C8B-B14F-4D97-AF65-F5344CB8AC3E}">
        <p14:creationId xmlns:p14="http://schemas.microsoft.com/office/powerpoint/2010/main" val="1787871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8261" y="1479231"/>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Books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3" y="1464332"/>
            <a:ext cx="6268671" cy="3964918"/>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8"/>
              <a:ext cx="6578100" cy="2636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6532" y="5672138"/>
            <a:ext cx="6268672" cy="4112777"/>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2252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sp>
        <p:nvSpPr>
          <p:cNvPr id="9" name="TextBox 8">
            <a:extLst>
              <a:ext uri="{FF2B5EF4-FFF2-40B4-BE49-F238E27FC236}">
                <a16:creationId xmlns:a16="http://schemas.microsoft.com/office/drawing/2014/main" id="{6D0099C2-B4CD-6D24-194E-172DC4BF6D4D}"/>
              </a:ext>
            </a:extLst>
          </p:cNvPr>
          <p:cNvSpPr txBox="1"/>
          <p:nvPr/>
        </p:nvSpPr>
        <p:spPr>
          <a:xfrm>
            <a:off x="387125" y="5672137"/>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Cosmetics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EBE2CF2C-C605-A0DE-F6AA-B7CDBD67DC46}"/>
              </a:ext>
            </a:extLst>
          </p:cNvPr>
          <p:cNvPicPr>
            <a:picLocks noChangeAspect="1"/>
          </p:cNvPicPr>
          <p:nvPr/>
        </p:nvPicPr>
        <p:blipFill>
          <a:blip r:embed="rId3"/>
          <a:stretch>
            <a:fillRect/>
          </a:stretch>
        </p:blipFill>
        <p:spPr>
          <a:xfrm>
            <a:off x="494855" y="1884703"/>
            <a:ext cx="6083754" cy="3358724"/>
          </a:xfrm>
          <a:prstGeom prst="rect">
            <a:avLst/>
          </a:prstGeom>
        </p:spPr>
      </p:pic>
      <p:pic>
        <p:nvPicPr>
          <p:cNvPr id="18" name="Picture 17">
            <a:extLst>
              <a:ext uri="{FF2B5EF4-FFF2-40B4-BE49-F238E27FC236}">
                <a16:creationId xmlns:a16="http://schemas.microsoft.com/office/drawing/2014/main" id="{05B08292-637F-A11E-6B41-08A30003DB4D}"/>
              </a:ext>
            </a:extLst>
          </p:cNvPr>
          <p:cNvPicPr>
            <a:picLocks noChangeAspect="1"/>
          </p:cNvPicPr>
          <p:nvPr/>
        </p:nvPicPr>
        <p:blipFill>
          <a:blip r:embed="rId4"/>
          <a:stretch>
            <a:fillRect/>
          </a:stretch>
        </p:blipFill>
        <p:spPr>
          <a:xfrm>
            <a:off x="563127" y="6028604"/>
            <a:ext cx="6034345" cy="3680178"/>
          </a:xfrm>
          <a:prstGeom prst="rect">
            <a:avLst/>
          </a:prstGeom>
        </p:spPr>
      </p:pic>
    </p:spTree>
    <p:extLst>
      <p:ext uri="{BB962C8B-B14F-4D97-AF65-F5344CB8AC3E}">
        <p14:creationId xmlns:p14="http://schemas.microsoft.com/office/powerpoint/2010/main" val="1522502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8261" y="1479231"/>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Furniture</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3" y="1464332"/>
            <a:ext cx="6268671" cy="3964918"/>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8"/>
              <a:ext cx="6578100" cy="2636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6532" y="5672138"/>
            <a:ext cx="6268672" cy="4112777"/>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2252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sp>
        <p:nvSpPr>
          <p:cNvPr id="9" name="TextBox 8">
            <a:extLst>
              <a:ext uri="{FF2B5EF4-FFF2-40B4-BE49-F238E27FC236}">
                <a16:creationId xmlns:a16="http://schemas.microsoft.com/office/drawing/2014/main" id="{6D0099C2-B4CD-6D24-194E-172DC4BF6D4D}"/>
              </a:ext>
            </a:extLst>
          </p:cNvPr>
          <p:cNvSpPr txBox="1"/>
          <p:nvPr/>
        </p:nvSpPr>
        <p:spPr>
          <a:xfrm>
            <a:off x="387125" y="5672137"/>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Medicinal Items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9BAF5119-AFEB-DCCA-1595-AFA718983D7C}"/>
              </a:ext>
            </a:extLst>
          </p:cNvPr>
          <p:cNvPicPr>
            <a:picLocks noChangeAspect="1"/>
          </p:cNvPicPr>
          <p:nvPr/>
        </p:nvPicPr>
        <p:blipFill>
          <a:blip r:embed="rId3"/>
          <a:stretch>
            <a:fillRect/>
          </a:stretch>
        </p:blipFill>
        <p:spPr>
          <a:xfrm>
            <a:off x="513720" y="1849856"/>
            <a:ext cx="6083752" cy="3393572"/>
          </a:xfrm>
          <a:prstGeom prst="rect">
            <a:avLst/>
          </a:prstGeom>
        </p:spPr>
      </p:pic>
      <p:pic>
        <p:nvPicPr>
          <p:cNvPr id="11" name="Picture 10">
            <a:extLst>
              <a:ext uri="{FF2B5EF4-FFF2-40B4-BE49-F238E27FC236}">
                <a16:creationId xmlns:a16="http://schemas.microsoft.com/office/drawing/2014/main" id="{1660C5DC-3499-F8B8-9322-11DA732D3FCE}"/>
              </a:ext>
            </a:extLst>
          </p:cNvPr>
          <p:cNvPicPr>
            <a:picLocks noChangeAspect="1"/>
          </p:cNvPicPr>
          <p:nvPr/>
        </p:nvPicPr>
        <p:blipFill>
          <a:blip r:embed="rId4"/>
          <a:stretch>
            <a:fillRect/>
          </a:stretch>
        </p:blipFill>
        <p:spPr>
          <a:xfrm>
            <a:off x="563127" y="5972966"/>
            <a:ext cx="6034345" cy="3645253"/>
          </a:xfrm>
          <a:prstGeom prst="rect">
            <a:avLst/>
          </a:prstGeom>
        </p:spPr>
      </p:pic>
    </p:spTree>
    <p:extLst>
      <p:ext uri="{BB962C8B-B14F-4D97-AF65-F5344CB8AC3E}">
        <p14:creationId xmlns:p14="http://schemas.microsoft.com/office/powerpoint/2010/main" val="1011133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68261" y="1479231"/>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Stationary</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2" name="Google Shape;208;p27">
            <a:extLst>
              <a:ext uri="{FF2B5EF4-FFF2-40B4-BE49-F238E27FC236}">
                <a16:creationId xmlns:a16="http://schemas.microsoft.com/office/drawing/2014/main" id="{6F628D1D-8F3B-0F98-7458-1C7C9B8CB79D}"/>
              </a:ext>
            </a:extLst>
          </p:cNvPr>
          <p:cNvGrpSpPr/>
          <p:nvPr/>
        </p:nvGrpSpPr>
        <p:grpSpPr>
          <a:xfrm>
            <a:off x="436533" y="1464332"/>
            <a:ext cx="6268671" cy="3964918"/>
            <a:chOff x="772525" y="604787"/>
            <a:chExt cx="6578100" cy="3560138"/>
          </a:xfrm>
        </p:grpSpPr>
        <p:sp>
          <p:nvSpPr>
            <p:cNvPr id="13" name="Google Shape;209;p27">
              <a:extLst>
                <a:ext uri="{FF2B5EF4-FFF2-40B4-BE49-F238E27FC236}">
                  <a16:creationId xmlns:a16="http://schemas.microsoft.com/office/drawing/2014/main" id="{13B64167-71CF-8A19-C188-BAB35FF0188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4" name="Google Shape;210;p27">
              <a:extLst>
                <a:ext uri="{FF2B5EF4-FFF2-40B4-BE49-F238E27FC236}">
                  <a16:creationId xmlns:a16="http://schemas.microsoft.com/office/drawing/2014/main" id="{576E0D88-9ACF-527A-454F-028D7DEE78DB}"/>
                </a:ext>
              </a:extLst>
            </p:cNvPr>
            <p:cNvSpPr/>
            <p:nvPr/>
          </p:nvSpPr>
          <p:spPr>
            <a:xfrm>
              <a:off x="772525" y="604788"/>
              <a:ext cx="6578100" cy="2636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grpSp>
        <p:nvGrpSpPr>
          <p:cNvPr id="15" name="Google Shape;208;p27">
            <a:extLst>
              <a:ext uri="{FF2B5EF4-FFF2-40B4-BE49-F238E27FC236}">
                <a16:creationId xmlns:a16="http://schemas.microsoft.com/office/drawing/2014/main" id="{548C9DFA-AC12-AD90-712F-8CCF112ABC6B}"/>
              </a:ext>
            </a:extLst>
          </p:cNvPr>
          <p:cNvGrpSpPr/>
          <p:nvPr/>
        </p:nvGrpSpPr>
        <p:grpSpPr>
          <a:xfrm>
            <a:off x="436532" y="5672138"/>
            <a:ext cx="6268672" cy="4112777"/>
            <a:chOff x="772525" y="604787"/>
            <a:chExt cx="6578100" cy="3560138"/>
          </a:xfrm>
        </p:grpSpPr>
        <p:sp>
          <p:nvSpPr>
            <p:cNvPr id="16" name="Google Shape;209;p27">
              <a:extLst>
                <a:ext uri="{FF2B5EF4-FFF2-40B4-BE49-F238E27FC236}">
                  <a16:creationId xmlns:a16="http://schemas.microsoft.com/office/drawing/2014/main" id="{D5A6DB8F-D0F4-CF7C-216F-891AEEE993C5}"/>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7" name="Google Shape;210;p27">
              <a:extLst>
                <a:ext uri="{FF2B5EF4-FFF2-40B4-BE49-F238E27FC236}">
                  <a16:creationId xmlns:a16="http://schemas.microsoft.com/office/drawing/2014/main" id="{07C7EBBA-4FEF-169A-4405-E55B161321EE}"/>
                </a:ext>
              </a:extLst>
            </p:cNvPr>
            <p:cNvSpPr/>
            <p:nvPr/>
          </p:nvSpPr>
          <p:spPr>
            <a:xfrm>
              <a:off x="772525" y="604788"/>
              <a:ext cx="6578100" cy="2252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grpSp>
      <p:sp>
        <p:nvSpPr>
          <p:cNvPr id="9" name="TextBox 8">
            <a:extLst>
              <a:ext uri="{FF2B5EF4-FFF2-40B4-BE49-F238E27FC236}">
                <a16:creationId xmlns:a16="http://schemas.microsoft.com/office/drawing/2014/main" id="{6D0099C2-B4CD-6D24-194E-172DC4BF6D4D}"/>
              </a:ext>
            </a:extLst>
          </p:cNvPr>
          <p:cNvSpPr txBox="1"/>
          <p:nvPr/>
        </p:nvSpPr>
        <p:spPr>
          <a:xfrm>
            <a:off x="387125" y="5672137"/>
            <a:ext cx="6336943"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1 – Utensils</a:t>
            </a:r>
          </a:p>
          <a:p>
            <a:pPr marL="342900" indent="-342900">
              <a:buAutoNum type="arabicPeriod"/>
            </a:pPr>
            <a:endParaRPr lang="en-US"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F2C4A156-255E-D234-77AD-B9B242C2CFC8}"/>
              </a:ext>
            </a:extLst>
          </p:cNvPr>
          <p:cNvPicPr>
            <a:picLocks noChangeAspect="1"/>
          </p:cNvPicPr>
          <p:nvPr/>
        </p:nvPicPr>
        <p:blipFill>
          <a:blip r:embed="rId3"/>
          <a:stretch>
            <a:fillRect/>
          </a:stretch>
        </p:blipFill>
        <p:spPr>
          <a:xfrm>
            <a:off x="563127" y="1881620"/>
            <a:ext cx="6034345" cy="3361807"/>
          </a:xfrm>
          <a:prstGeom prst="rect">
            <a:avLst/>
          </a:prstGeom>
        </p:spPr>
      </p:pic>
      <p:pic>
        <p:nvPicPr>
          <p:cNvPr id="18" name="Picture 17">
            <a:extLst>
              <a:ext uri="{FF2B5EF4-FFF2-40B4-BE49-F238E27FC236}">
                <a16:creationId xmlns:a16="http://schemas.microsoft.com/office/drawing/2014/main" id="{005077F8-5A23-592E-C068-AFA2E4C00C56}"/>
              </a:ext>
            </a:extLst>
          </p:cNvPr>
          <p:cNvPicPr>
            <a:picLocks noChangeAspect="1"/>
          </p:cNvPicPr>
          <p:nvPr/>
        </p:nvPicPr>
        <p:blipFill>
          <a:blip r:embed="rId4"/>
          <a:stretch>
            <a:fillRect/>
          </a:stretch>
        </p:blipFill>
        <p:spPr>
          <a:xfrm>
            <a:off x="563127" y="6043526"/>
            <a:ext cx="6034345" cy="3574693"/>
          </a:xfrm>
          <a:prstGeom prst="rect">
            <a:avLst/>
          </a:prstGeom>
        </p:spPr>
      </p:pic>
    </p:spTree>
    <p:extLst>
      <p:ext uri="{BB962C8B-B14F-4D97-AF65-F5344CB8AC3E}">
        <p14:creationId xmlns:p14="http://schemas.microsoft.com/office/powerpoint/2010/main" val="1597693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55590" y="1555254"/>
            <a:ext cx="6336943" cy="3077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2. Phase 2 – Adding to cart(Electronic Item)</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pic>
        <p:nvPicPr>
          <p:cNvPr id="12" name="Picture 11">
            <a:extLst>
              <a:ext uri="{FF2B5EF4-FFF2-40B4-BE49-F238E27FC236}">
                <a16:creationId xmlns:a16="http://schemas.microsoft.com/office/drawing/2014/main" id="{16A602D9-356F-4B24-DFB4-C99537D8EAF4}"/>
              </a:ext>
            </a:extLst>
          </p:cNvPr>
          <p:cNvPicPr>
            <a:picLocks noChangeAspect="1"/>
          </p:cNvPicPr>
          <p:nvPr/>
        </p:nvPicPr>
        <p:blipFill>
          <a:blip r:embed="rId3"/>
          <a:stretch>
            <a:fillRect/>
          </a:stretch>
        </p:blipFill>
        <p:spPr>
          <a:xfrm>
            <a:off x="377048" y="1929896"/>
            <a:ext cx="6480952" cy="1510486"/>
          </a:xfrm>
          <a:prstGeom prst="rect">
            <a:avLst/>
          </a:prstGeom>
        </p:spPr>
      </p:pic>
      <p:grpSp>
        <p:nvGrpSpPr>
          <p:cNvPr id="13" name="Google Shape;208;p27">
            <a:extLst>
              <a:ext uri="{FF2B5EF4-FFF2-40B4-BE49-F238E27FC236}">
                <a16:creationId xmlns:a16="http://schemas.microsoft.com/office/drawing/2014/main" id="{EE5F31BE-A088-4091-58EB-A62DAADD4E4C}"/>
              </a:ext>
            </a:extLst>
          </p:cNvPr>
          <p:cNvGrpSpPr/>
          <p:nvPr/>
        </p:nvGrpSpPr>
        <p:grpSpPr>
          <a:xfrm>
            <a:off x="315120" y="1557145"/>
            <a:ext cx="6542880" cy="2000444"/>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5144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073C73A7-A888-E44E-B68B-AEE3A7C21621}"/>
              </a:ext>
            </a:extLst>
          </p:cNvPr>
          <p:cNvGrpSpPr/>
          <p:nvPr/>
        </p:nvGrpSpPr>
        <p:grpSpPr>
          <a:xfrm>
            <a:off x="433493" y="3751861"/>
            <a:ext cx="6426077" cy="2000444"/>
            <a:chOff x="772525" y="604787"/>
            <a:chExt cx="6578100" cy="3560138"/>
          </a:xfrm>
        </p:grpSpPr>
        <p:sp>
          <p:nvSpPr>
            <p:cNvPr id="17" name="Google Shape;209;p27">
              <a:extLst>
                <a:ext uri="{FF2B5EF4-FFF2-40B4-BE49-F238E27FC236}">
                  <a16:creationId xmlns:a16="http://schemas.microsoft.com/office/drawing/2014/main" id="{60945401-B319-76AD-7DDC-0367979D1E88}"/>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D1F4B709-BF72-C947-3968-3D6C9829AD4C}"/>
                </a:ext>
              </a:extLst>
            </p:cNvPr>
            <p:cNvSpPr/>
            <p:nvPr/>
          </p:nvSpPr>
          <p:spPr>
            <a:xfrm>
              <a:off x="772525" y="604787"/>
              <a:ext cx="6578100" cy="5144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9" name="Google Shape;208;p27">
            <a:extLst>
              <a:ext uri="{FF2B5EF4-FFF2-40B4-BE49-F238E27FC236}">
                <a16:creationId xmlns:a16="http://schemas.microsoft.com/office/drawing/2014/main" id="{7039F961-FDEB-2D03-B485-FDEBCE6F3AC2}"/>
              </a:ext>
            </a:extLst>
          </p:cNvPr>
          <p:cNvGrpSpPr/>
          <p:nvPr/>
        </p:nvGrpSpPr>
        <p:grpSpPr>
          <a:xfrm>
            <a:off x="432708" y="6079680"/>
            <a:ext cx="6426077" cy="2000444"/>
            <a:chOff x="772525" y="604787"/>
            <a:chExt cx="6578100" cy="3560138"/>
          </a:xfrm>
        </p:grpSpPr>
        <p:sp>
          <p:nvSpPr>
            <p:cNvPr id="20" name="Google Shape;209;p27">
              <a:extLst>
                <a:ext uri="{FF2B5EF4-FFF2-40B4-BE49-F238E27FC236}">
                  <a16:creationId xmlns:a16="http://schemas.microsoft.com/office/drawing/2014/main" id="{2C397595-AD8D-3613-9370-17046B574A18}"/>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21" name="Google Shape;210;p27">
              <a:extLst>
                <a:ext uri="{FF2B5EF4-FFF2-40B4-BE49-F238E27FC236}">
                  <a16:creationId xmlns:a16="http://schemas.microsoft.com/office/drawing/2014/main" id="{7D52889C-E897-61A8-155B-D5301B959BE7}"/>
                </a:ext>
              </a:extLst>
            </p:cNvPr>
            <p:cNvSpPr/>
            <p:nvPr/>
          </p:nvSpPr>
          <p:spPr>
            <a:xfrm>
              <a:off x="772525" y="604787"/>
              <a:ext cx="6578100" cy="5433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pic>
        <p:nvPicPr>
          <p:cNvPr id="25" name="Picture 24">
            <a:extLst>
              <a:ext uri="{FF2B5EF4-FFF2-40B4-BE49-F238E27FC236}">
                <a16:creationId xmlns:a16="http://schemas.microsoft.com/office/drawing/2014/main" id="{FBD216EC-3766-E2FA-17D7-611BF6CF7078}"/>
              </a:ext>
            </a:extLst>
          </p:cNvPr>
          <p:cNvPicPr>
            <a:picLocks noChangeAspect="1"/>
          </p:cNvPicPr>
          <p:nvPr/>
        </p:nvPicPr>
        <p:blipFill>
          <a:blip r:embed="rId4"/>
          <a:stretch>
            <a:fillRect/>
          </a:stretch>
        </p:blipFill>
        <p:spPr>
          <a:xfrm>
            <a:off x="540566" y="4084403"/>
            <a:ext cx="6290588" cy="1600124"/>
          </a:xfrm>
          <a:prstGeom prst="rect">
            <a:avLst/>
          </a:prstGeom>
        </p:spPr>
      </p:pic>
      <p:pic>
        <p:nvPicPr>
          <p:cNvPr id="27" name="Picture 26">
            <a:extLst>
              <a:ext uri="{FF2B5EF4-FFF2-40B4-BE49-F238E27FC236}">
                <a16:creationId xmlns:a16="http://schemas.microsoft.com/office/drawing/2014/main" id="{9458AC74-B059-3873-448A-02D233119CFE}"/>
              </a:ext>
            </a:extLst>
          </p:cNvPr>
          <p:cNvPicPr>
            <a:picLocks noChangeAspect="1"/>
          </p:cNvPicPr>
          <p:nvPr/>
        </p:nvPicPr>
        <p:blipFill>
          <a:blip r:embed="rId5"/>
          <a:stretch>
            <a:fillRect/>
          </a:stretch>
        </p:blipFill>
        <p:spPr>
          <a:xfrm>
            <a:off x="513720" y="6463800"/>
            <a:ext cx="6280497" cy="1537505"/>
          </a:xfrm>
          <a:prstGeom prst="rect">
            <a:avLst/>
          </a:prstGeom>
        </p:spPr>
      </p:pic>
      <p:sp>
        <p:nvSpPr>
          <p:cNvPr id="28" name="TextBox 27">
            <a:extLst>
              <a:ext uri="{FF2B5EF4-FFF2-40B4-BE49-F238E27FC236}">
                <a16:creationId xmlns:a16="http://schemas.microsoft.com/office/drawing/2014/main" id="{9FAE9769-7C59-1AAD-4DCE-5EDCBB0421EC}"/>
              </a:ext>
            </a:extLst>
          </p:cNvPr>
          <p:cNvSpPr txBox="1"/>
          <p:nvPr/>
        </p:nvSpPr>
        <p:spPr>
          <a:xfrm>
            <a:off x="432708" y="3755015"/>
            <a:ext cx="4745809"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2 – Adding to cart(Clothing Item)</a:t>
            </a:r>
          </a:p>
          <a:p>
            <a:endParaRPr lang="en-GB" dirty="0"/>
          </a:p>
        </p:txBody>
      </p:sp>
      <p:sp>
        <p:nvSpPr>
          <p:cNvPr id="29" name="TextBox 28">
            <a:extLst>
              <a:ext uri="{FF2B5EF4-FFF2-40B4-BE49-F238E27FC236}">
                <a16:creationId xmlns:a16="http://schemas.microsoft.com/office/drawing/2014/main" id="{158C79B4-4C63-416D-57F0-077FCC8CAD83}"/>
              </a:ext>
            </a:extLst>
          </p:cNvPr>
          <p:cNvSpPr txBox="1"/>
          <p:nvPr/>
        </p:nvSpPr>
        <p:spPr>
          <a:xfrm>
            <a:off x="473214" y="6099328"/>
            <a:ext cx="4745809" cy="52322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Phase 2 – Adding to cart(Cosmetic)</a:t>
            </a:r>
          </a:p>
          <a:p>
            <a:endParaRPr lang="en-GB" dirty="0"/>
          </a:p>
        </p:txBody>
      </p:sp>
    </p:spTree>
    <p:extLst>
      <p:ext uri="{BB962C8B-B14F-4D97-AF65-F5344CB8AC3E}">
        <p14:creationId xmlns:p14="http://schemas.microsoft.com/office/powerpoint/2010/main" val="3212928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Outputs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55590" y="1631710"/>
            <a:ext cx="6336943" cy="307777"/>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2. Phase 3 – Checking Out</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315120" y="1557145"/>
            <a:ext cx="6542880" cy="2529080"/>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5144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pic>
        <p:nvPicPr>
          <p:cNvPr id="5" name="Picture 4">
            <a:extLst>
              <a:ext uri="{FF2B5EF4-FFF2-40B4-BE49-F238E27FC236}">
                <a16:creationId xmlns:a16="http://schemas.microsoft.com/office/drawing/2014/main" id="{FCF4B260-67A2-2399-43F5-674796DA6306}"/>
              </a:ext>
            </a:extLst>
          </p:cNvPr>
          <p:cNvPicPr>
            <a:picLocks noChangeAspect="1"/>
          </p:cNvPicPr>
          <p:nvPr/>
        </p:nvPicPr>
        <p:blipFill>
          <a:blip r:embed="rId3"/>
          <a:stretch>
            <a:fillRect/>
          </a:stretch>
        </p:blipFill>
        <p:spPr>
          <a:xfrm>
            <a:off x="432707" y="2063247"/>
            <a:ext cx="6259826" cy="1908678"/>
          </a:xfrm>
          <a:prstGeom prst="rect">
            <a:avLst/>
          </a:prstGeom>
        </p:spPr>
      </p:pic>
    </p:spTree>
    <p:extLst>
      <p:ext uri="{BB962C8B-B14F-4D97-AF65-F5344CB8AC3E}">
        <p14:creationId xmlns:p14="http://schemas.microsoft.com/office/powerpoint/2010/main" val="990970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Book(Structure)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pic>
        <p:nvPicPr>
          <p:cNvPr id="10" name="Picture 9">
            <a:extLst>
              <a:ext uri="{FF2B5EF4-FFF2-40B4-BE49-F238E27FC236}">
                <a16:creationId xmlns:a16="http://schemas.microsoft.com/office/drawing/2014/main" id="{DE292C94-1A9D-9531-6368-6D5098A57071}"/>
              </a:ext>
            </a:extLst>
          </p:cNvPr>
          <p:cNvPicPr>
            <a:picLocks noChangeAspect="1"/>
          </p:cNvPicPr>
          <p:nvPr/>
        </p:nvPicPr>
        <p:blipFill>
          <a:blip r:embed="rId3"/>
          <a:stretch>
            <a:fillRect/>
          </a:stretch>
        </p:blipFill>
        <p:spPr>
          <a:xfrm>
            <a:off x="594430" y="4919289"/>
            <a:ext cx="6068496" cy="2969155"/>
          </a:xfrm>
          <a:prstGeom prst="rect">
            <a:avLst/>
          </a:prstGeom>
        </p:spPr>
      </p:pic>
      <p:pic>
        <p:nvPicPr>
          <p:cNvPr id="12" name="Picture 11">
            <a:extLst>
              <a:ext uri="{FF2B5EF4-FFF2-40B4-BE49-F238E27FC236}">
                <a16:creationId xmlns:a16="http://schemas.microsoft.com/office/drawing/2014/main" id="{53510DB4-FDDE-094F-6736-4BD24315DE60}"/>
              </a:ext>
            </a:extLst>
          </p:cNvPr>
          <p:cNvPicPr>
            <a:picLocks noChangeAspect="1"/>
          </p:cNvPicPr>
          <p:nvPr/>
        </p:nvPicPr>
        <p:blipFill>
          <a:blip r:embed="rId4"/>
          <a:stretch>
            <a:fillRect/>
          </a:stretch>
        </p:blipFill>
        <p:spPr>
          <a:xfrm>
            <a:off x="441314" y="1733881"/>
            <a:ext cx="6374729" cy="2092956"/>
          </a:xfrm>
          <a:prstGeom prst="rect">
            <a:avLst/>
          </a:prstGeom>
        </p:spPr>
      </p:pic>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Book(Table)</a:t>
            </a:r>
          </a:p>
        </p:txBody>
      </p:sp>
    </p:spTree>
    <p:extLst>
      <p:ext uri="{BB962C8B-B14F-4D97-AF65-F5344CB8AC3E}">
        <p14:creationId xmlns:p14="http://schemas.microsoft.com/office/powerpoint/2010/main" val="1252925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Clothes(Structure)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Clothes(Table)</a:t>
            </a:r>
          </a:p>
        </p:txBody>
      </p:sp>
      <p:pic>
        <p:nvPicPr>
          <p:cNvPr id="5" name="Picture 4">
            <a:extLst>
              <a:ext uri="{FF2B5EF4-FFF2-40B4-BE49-F238E27FC236}">
                <a16:creationId xmlns:a16="http://schemas.microsoft.com/office/drawing/2014/main" id="{65C72C03-A11C-6EEE-090F-A1C4B0675D0F}"/>
              </a:ext>
            </a:extLst>
          </p:cNvPr>
          <p:cNvPicPr>
            <a:picLocks noChangeAspect="1"/>
          </p:cNvPicPr>
          <p:nvPr/>
        </p:nvPicPr>
        <p:blipFill>
          <a:blip r:embed="rId3"/>
          <a:stretch>
            <a:fillRect/>
          </a:stretch>
        </p:blipFill>
        <p:spPr>
          <a:xfrm>
            <a:off x="557744" y="1793419"/>
            <a:ext cx="6141868" cy="2100808"/>
          </a:xfrm>
          <a:prstGeom prst="rect">
            <a:avLst/>
          </a:prstGeom>
        </p:spPr>
      </p:pic>
      <p:pic>
        <p:nvPicPr>
          <p:cNvPr id="9" name="Picture 8">
            <a:extLst>
              <a:ext uri="{FF2B5EF4-FFF2-40B4-BE49-F238E27FC236}">
                <a16:creationId xmlns:a16="http://schemas.microsoft.com/office/drawing/2014/main" id="{EC32ED41-1FC5-0527-CC51-C09EB4C7D7D6}"/>
              </a:ext>
            </a:extLst>
          </p:cNvPr>
          <p:cNvPicPr>
            <a:picLocks noChangeAspect="1"/>
          </p:cNvPicPr>
          <p:nvPr/>
        </p:nvPicPr>
        <p:blipFill>
          <a:blip r:embed="rId4"/>
          <a:stretch>
            <a:fillRect/>
          </a:stretch>
        </p:blipFill>
        <p:spPr>
          <a:xfrm>
            <a:off x="633270" y="4924337"/>
            <a:ext cx="6105182" cy="3036545"/>
          </a:xfrm>
          <a:prstGeom prst="rect">
            <a:avLst/>
          </a:prstGeom>
        </p:spPr>
      </p:pic>
    </p:spTree>
    <p:extLst>
      <p:ext uri="{BB962C8B-B14F-4D97-AF65-F5344CB8AC3E}">
        <p14:creationId xmlns:p14="http://schemas.microsoft.com/office/powerpoint/2010/main" val="171799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7" y="1370846"/>
            <a:ext cx="6336943" cy="6555641"/>
          </a:xfrm>
          <a:prstGeom prst="rect">
            <a:avLst/>
          </a:prstGeom>
          <a:noFill/>
        </p:spPr>
        <p:txBody>
          <a:bodyPr wrap="square" rtlCol="0">
            <a:spAutoFit/>
          </a:bodyPr>
          <a:lstStyle/>
          <a:p>
            <a:r>
              <a:rPr lang="en-US" dirty="0">
                <a:solidFill>
                  <a:srgbClr val="7030A0"/>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pandas as pd</a:t>
            </a:r>
          </a:p>
          <a:p>
            <a:r>
              <a:rPr lang="en-US" dirty="0">
                <a:solidFill>
                  <a:srgbClr val="7030A0"/>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r>
              <a:rPr lang="en-US" dirty="0">
                <a:solidFill>
                  <a:srgbClr val="7030A0"/>
                </a:solidFill>
                <a:latin typeface="Courier New" panose="02070309020205020404" pitchFamily="49" charset="0"/>
                <a:cs typeface="Courier New" panose="02070309020205020404" pitchFamily="49" charset="0"/>
              </a:rPr>
              <a:t>import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mysql.connector</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sqltor</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mycon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sqltor.connect</a:t>
            </a:r>
            <a:r>
              <a:rPr lang="en-US" dirty="0">
                <a:latin typeface="Courier New" panose="02070309020205020404" pitchFamily="49" charset="0"/>
                <a:cs typeface="Courier New" panose="02070309020205020404" pitchFamily="49" charset="0"/>
              </a:rPr>
              <a:t>(host ="</a:t>
            </a:r>
            <a:r>
              <a:rPr lang="en-US" dirty="0" err="1">
                <a:latin typeface="Courier New" panose="02070309020205020404" pitchFamily="49" charset="0"/>
                <a:cs typeface="Courier New" panose="02070309020205020404" pitchFamily="49" charset="0"/>
              </a:rPr>
              <a:t>localhost",user</a:t>
            </a:r>
            <a:r>
              <a:rPr lang="en-US" dirty="0">
                <a:latin typeface="Courier New" panose="02070309020205020404" pitchFamily="49" charset="0"/>
                <a:cs typeface="Courier New" panose="02070309020205020404" pitchFamily="49" charset="0"/>
              </a:rPr>
              <a:t> = "root", passwd = "</a:t>
            </a:r>
            <a:r>
              <a:rPr lang="en-US" dirty="0" err="1">
                <a:latin typeface="Courier New" panose="02070309020205020404" pitchFamily="49" charset="0"/>
                <a:cs typeface="Courier New" panose="02070309020205020404" pitchFamily="49" charset="0"/>
              </a:rPr>
              <a:t>mysql</a:t>
            </a:r>
            <a:r>
              <a:rPr lang="en-US" dirty="0">
                <a:latin typeface="Courier New" panose="02070309020205020404" pitchFamily="49" charset="0"/>
                <a:cs typeface="Courier New" panose="02070309020205020404" pitchFamily="49" charset="0"/>
              </a:rPr>
              <a:t>", database = "login",</a:t>
            </a:r>
            <a:r>
              <a:rPr lang="en-US" dirty="0" err="1">
                <a:latin typeface="Courier New" panose="02070309020205020404" pitchFamily="49" charset="0"/>
                <a:cs typeface="Courier New" panose="02070309020205020404" pitchFamily="49" charset="0"/>
              </a:rPr>
              <a:t>autocommit</a:t>
            </a:r>
            <a:r>
              <a:rPr lang="en-US" dirty="0">
                <a:latin typeface="Courier New" panose="02070309020205020404" pitchFamily="49" charset="0"/>
                <a:cs typeface="Courier New" panose="02070309020205020404" pitchFamily="49" charset="0"/>
              </a:rPr>
              <a:t> = True)</a:t>
            </a:r>
          </a:p>
          <a:p>
            <a:r>
              <a:rPr lang="en-US" dirty="0">
                <a:latin typeface="Courier New" panose="02070309020205020404" pitchFamily="49" charset="0"/>
                <a:cs typeface="Courier New" panose="02070309020205020404" pitchFamily="49" charset="0"/>
              </a:rPr>
              <a:t>cursor = </a:t>
            </a:r>
            <a:r>
              <a:rPr lang="en-US" dirty="0" err="1">
                <a:latin typeface="Courier New" panose="02070309020205020404" pitchFamily="49" charset="0"/>
                <a:cs typeface="Courier New" panose="02070309020205020404" pitchFamily="49" charset="0"/>
              </a:rPr>
              <a:t>mycon.cursor</a:t>
            </a:r>
            <a:r>
              <a:rPr lang="en-US" dirty="0">
                <a:latin typeface="Courier New" panose="02070309020205020404" pitchFamily="49" charset="0"/>
                <a:cs typeface="Courier New" panose="02070309020205020404" pitchFamily="49" charset="0"/>
              </a:rPr>
              <a:t>(buffered=True);    </a:t>
            </a:r>
          </a:p>
          <a:p>
            <a:endParaRPr lang="en-US" dirty="0">
              <a:latin typeface="Courier New" panose="02070309020205020404" pitchFamily="49" charset="0"/>
              <a:cs typeface="Courier New" panose="02070309020205020404" pitchFamily="49" charset="0"/>
            </a:endParaRPr>
          </a:p>
          <a:p>
            <a:r>
              <a:rPr lang="en-US" dirty="0">
                <a:solidFill>
                  <a:srgbClr val="7030A0"/>
                </a:solidFill>
                <a:latin typeface="Courier New" panose="02070309020205020404" pitchFamily="49" charset="0"/>
                <a:cs typeface="Courier New" panose="02070309020205020404" pitchFamily="49" charset="0"/>
              </a:rPr>
              <a:t>def</a:t>
            </a:r>
            <a:r>
              <a:rPr lang="en-US" dirty="0">
                <a:latin typeface="Courier New" panose="02070309020205020404" pitchFamily="49" charset="0"/>
                <a:cs typeface="Courier New" panose="02070309020205020404" pitchFamily="49" charset="0"/>
              </a:rPr>
              <a:t> start():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cursor.execute</a:t>
            </a:r>
            <a:r>
              <a:rPr lang="en-US" dirty="0">
                <a:latin typeface="Courier New" panose="02070309020205020404" pitchFamily="49" charset="0"/>
                <a:cs typeface="Courier New" panose="02070309020205020404" pitchFamily="49" charset="0"/>
              </a:rPr>
              <a:t>("select * from start")</a:t>
            </a:r>
          </a:p>
          <a:p>
            <a:r>
              <a:rPr lang="en-US" dirty="0">
                <a:latin typeface="Courier New" panose="02070309020205020404" pitchFamily="49" charset="0"/>
                <a:cs typeface="Courier New" panose="02070309020205020404" pitchFamily="49" charset="0"/>
              </a:rPr>
              <a:t>    products = </a:t>
            </a:r>
            <a:r>
              <a:rPr lang="en-US" dirty="0" err="1">
                <a:latin typeface="Courier New" panose="02070309020205020404" pitchFamily="49" charset="0"/>
                <a:cs typeface="Courier New" panose="02070309020205020404" pitchFamily="49" charset="0"/>
              </a:rPr>
              <a:t>cursor.fetchall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a:t>
            </a:r>
          </a:p>
          <a:p>
            <a:r>
              <a:rPr lang="en-US" dirty="0">
                <a:latin typeface="Courier New" panose="02070309020205020404" pitchFamily="49" charset="0"/>
                <a:cs typeface="Courier New" panose="02070309020205020404" pitchFamily="49" charset="0"/>
              </a:rPr>
              <a:t>    print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\t\t\t|  Category \t\t|            </a:t>
            </a:r>
            <a:r>
              <a:rPr lang="en-US" dirty="0" err="1">
                <a:latin typeface="Courier New" panose="02070309020205020404" pitchFamily="49" charset="0"/>
                <a:cs typeface="Courier New" panose="02070309020205020404" pitchFamily="49" charset="0"/>
              </a:rPr>
              <a:t>Item_No</a:t>
            </a:r>
            <a:r>
              <a:rPr lang="en-US" dirty="0">
                <a:latin typeface="Courier New" panose="02070309020205020404" pitchFamily="49" charset="0"/>
                <a:cs typeface="Courier New" panose="02070309020205020404" pitchFamily="49" charset="0"/>
              </a:rPr>
              <a:t>\t|")</a:t>
            </a:r>
          </a:p>
          <a:p>
            <a:r>
              <a:rPr lang="en-US" dirty="0">
                <a:latin typeface="Courier New" panose="02070309020205020404" pitchFamily="49" charset="0"/>
                <a:cs typeface="Courier New" panose="02070309020205020404" pitchFamily="49" charset="0"/>
              </a:rPr>
              <a:t>    for row in products: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 row[0]</a:t>
            </a:r>
          </a:p>
          <a:p>
            <a:r>
              <a:rPr lang="en-US" dirty="0">
                <a:latin typeface="Courier New" panose="02070309020205020404" pitchFamily="49" charset="0"/>
                <a:cs typeface="Courier New" panose="02070309020205020404" pitchFamily="49" charset="0"/>
              </a:rPr>
              <a:t>            Category   = row[1]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Item_No</a:t>
            </a:r>
            <a:r>
              <a:rPr lang="en-US" dirty="0">
                <a:latin typeface="Courier New" panose="02070309020205020404" pitchFamily="49" charset="0"/>
                <a:cs typeface="Courier New" panose="02070309020205020404" pitchFamily="49" charset="0"/>
              </a:rPr>
              <a:t>   = row[2]</a:t>
            </a:r>
          </a:p>
          <a:p>
            <a:r>
              <a:rPr lang="en-US" dirty="0">
                <a:latin typeface="Courier New" panose="02070309020205020404" pitchFamily="49" charset="0"/>
                <a:cs typeface="Courier New" panose="02070309020205020404" pitchFamily="49" charset="0"/>
              </a:rPr>
              <a:t>            print ("%s         \t\t| %s      \t\t|       %s \t\t|" % (</a:t>
            </a:r>
            <a:r>
              <a:rPr lang="en-US" dirty="0" err="1">
                <a:latin typeface="Courier New" panose="02070309020205020404" pitchFamily="49" charset="0"/>
                <a:cs typeface="Courier New" panose="02070309020205020404" pitchFamily="49" charset="0"/>
              </a:rPr>
              <a:t>Sr_no</a:t>
            </a:r>
            <a:r>
              <a:rPr lang="en-US" dirty="0">
                <a:latin typeface="Courier New" panose="02070309020205020404" pitchFamily="49" charset="0"/>
                <a:cs typeface="Courier New" panose="02070309020205020404" pitchFamily="49" charset="0"/>
              </a:rPr>
              <a:t>, Category, </a:t>
            </a:r>
            <a:r>
              <a:rPr lang="en-US" dirty="0" err="1">
                <a:latin typeface="Courier New" panose="02070309020205020404" pitchFamily="49" charset="0"/>
                <a:cs typeface="Courier New" panose="02070309020205020404" pitchFamily="49" charset="0"/>
              </a:rPr>
              <a:t>Item_No</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print("----------------------------------------------------------------------------------------------------------")</a:t>
            </a:r>
          </a:p>
          <a:p>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global</a:t>
            </a:r>
            <a:r>
              <a:rPr lang="en-US" dirty="0">
                <a:latin typeface="Courier New" panose="02070309020205020404" pitchFamily="49" charset="0"/>
                <a:cs typeface="Courier New" panose="02070309020205020404" pitchFamily="49" charset="0"/>
              </a:rPr>
              <a:t> select</a:t>
            </a:r>
          </a:p>
          <a:p>
            <a:r>
              <a:rPr lang="en-US" dirty="0">
                <a:latin typeface="Courier New" panose="02070309020205020404" pitchFamily="49" charset="0"/>
                <a:cs typeface="Courier New" panose="02070309020205020404" pitchFamily="49" charset="0"/>
              </a:rPr>
              <a:t>    select = (input("Select the product/Category:")).lower()</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F61173C-A829-0653-F34B-40B5C6A67E19}"/>
              </a:ext>
            </a:extLst>
          </p:cNvPr>
          <p:cNvSpPr txBox="1"/>
          <p:nvPr/>
        </p:nvSpPr>
        <p:spPr>
          <a:xfrm>
            <a:off x="4531056" y="846463"/>
            <a:ext cx="1398619" cy="307777"/>
          </a:xfrm>
          <a:prstGeom prst="rect">
            <a:avLst/>
          </a:prstGeom>
          <a:noFill/>
        </p:spPr>
        <p:txBody>
          <a:bodyPr wrap="square" rtlCol="0">
            <a:spAutoFit/>
          </a:bodyPr>
          <a:lstStyle/>
          <a:p>
            <a:r>
              <a:rPr lang="en-US" sz="1400" dirty="0">
                <a:solidFill>
                  <a:schemeClr val="accent2"/>
                </a:solidFill>
                <a:latin typeface="Courier New" panose="02070309020205020404" pitchFamily="49" charset="0"/>
                <a:cs typeface="Courier New" panose="02070309020205020404" pitchFamily="49" charset="0"/>
              </a:rPr>
              <a:t>(python)</a:t>
            </a:r>
            <a:endParaRPr lang="en-US" dirty="0"/>
          </a:p>
        </p:txBody>
      </p:sp>
    </p:spTree>
    <p:extLst>
      <p:ext uri="{BB962C8B-B14F-4D97-AF65-F5344CB8AC3E}">
        <p14:creationId xmlns:p14="http://schemas.microsoft.com/office/powerpoint/2010/main" val="2989377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Electronics(Structure)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4188246"/>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Electronics(Table)</a:t>
            </a:r>
          </a:p>
        </p:txBody>
      </p:sp>
      <p:pic>
        <p:nvPicPr>
          <p:cNvPr id="5" name="Picture 4">
            <a:extLst>
              <a:ext uri="{FF2B5EF4-FFF2-40B4-BE49-F238E27FC236}">
                <a16:creationId xmlns:a16="http://schemas.microsoft.com/office/drawing/2014/main" id="{75559417-2D15-B457-923A-554773E1280D}"/>
              </a:ext>
            </a:extLst>
          </p:cNvPr>
          <p:cNvPicPr>
            <a:picLocks noChangeAspect="1"/>
          </p:cNvPicPr>
          <p:nvPr/>
        </p:nvPicPr>
        <p:blipFill>
          <a:blip r:embed="rId3"/>
          <a:stretch>
            <a:fillRect/>
          </a:stretch>
        </p:blipFill>
        <p:spPr>
          <a:xfrm>
            <a:off x="521058" y="1803047"/>
            <a:ext cx="6227840" cy="2068866"/>
          </a:xfrm>
          <a:prstGeom prst="rect">
            <a:avLst/>
          </a:prstGeom>
        </p:spPr>
      </p:pic>
      <p:pic>
        <p:nvPicPr>
          <p:cNvPr id="9" name="Picture 8">
            <a:extLst>
              <a:ext uri="{FF2B5EF4-FFF2-40B4-BE49-F238E27FC236}">
                <a16:creationId xmlns:a16="http://schemas.microsoft.com/office/drawing/2014/main" id="{882698D3-BDD5-B18D-3126-66A71CA85624}"/>
              </a:ext>
            </a:extLst>
          </p:cNvPr>
          <p:cNvPicPr>
            <a:picLocks noChangeAspect="1"/>
          </p:cNvPicPr>
          <p:nvPr/>
        </p:nvPicPr>
        <p:blipFill>
          <a:blip r:embed="rId4"/>
          <a:stretch>
            <a:fillRect/>
          </a:stretch>
        </p:blipFill>
        <p:spPr>
          <a:xfrm>
            <a:off x="594430" y="4945081"/>
            <a:ext cx="6112390" cy="3466274"/>
          </a:xfrm>
          <a:prstGeom prst="rect">
            <a:avLst/>
          </a:prstGeom>
        </p:spPr>
      </p:pic>
    </p:spTree>
    <p:extLst>
      <p:ext uri="{BB962C8B-B14F-4D97-AF65-F5344CB8AC3E}">
        <p14:creationId xmlns:p14="http://schemas.microsoft.com/office/powerpoint/2010/main" val="1250289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Grocery(Structure)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Grocery(Table)</a:t>
            </a:r>
          </a:p>
        </p:txBody>
      </p:sp>
      <p:pic>
        <p:nvPicPr>
          <p:cNvPr id="5" name="Picture 4">
            <a:extLst>
              <a:ext uri="{FF2B5EF4-FFF2-40B4-BE49-F238E27FC236}">
                <a16:creationId xmlns:a16="http://schemas.microsoft.com/office/drawing/2014/main" id="{761B4CAE-BEFD-F26C-2CDD-7317259AC7BF}"/>
              </a:ext>
            </a:extLst>
          </p:cNvPr>
          <p:cNvPicPr>
            <a:picLocks noChangeAspect="1"/>
          </p:cNvPicPr>
          <p:nvPr/>
        </p:nvPicPr>
        <p:blipFill>
          <a:blip r:embed="rId3"/>
          <a:stretch>
            <a:fillRect/>
          </a:stretch>
        </p:blipFill>
        <p:spPr>
          <a:xfrm>
            <a:off x="508705" y="1683645"/>
            <a:ext cx="6296854" cy="2188268"/>
          </a:xfrm>
          <a:prstGeom prst="rect">
            <a:avLst/>
          </a:prstGeom>
        </p:spPr>
      </p:pic>
      <p:pic>
        <p:nvPicPr>
          <p:cNvPr id="9" name="Picture 8">
            <a:extLst>
              <a:ext uri="{FF2B5EF4-FFF2-40B4-BE49-F238E27FC236}">
                <a16:creationId xmlns:a16="http://schemas.microsoft.com/office/drawing/2014/main" id="{16ACF2AC-06CD-0A0A-7043-0A4A41F423B4}"/>
              </a:ext>
            </a:extLst>
          </p:cNvPr>
          <p:cNvPicPr>
            <a:picLocks noChangeAspect="1"/>
          </p:cNvPicPr>
          <p:nvPr/>
        </p:nvPicPr>
        <p:blipFill>
          <a:blip r:embed="rId4"/>
          <a:stretch>
            <a:fillRect/>
          </a:stretch>
        </p:blipFill>
        <p:spPr>
          <a:xfrm>
            <a:off x="580295" y="4905417"/>
            <a:ext cx="6211129" cy="2996899"/>
          </a:xfrm>
          <a:prstGeom prst="rect">
            <a:avLst/>
          </a:prstGeom>
        </p:spPr>
      </p:pic>
    </p:spTree>
    <p:extLst>
      <p:ext uri="{BB962C8B-B14F-4D97-AF65-F5344CB8AC3E}">
        <p14:creationId xmlns:p14="http://schemas.microsoft.com/office/powerpoint/2010/main" val="39809061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Utensils(Structure)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Utensils(Table)</a:t>
            </a:r>
          </a:p>
        </p:txBody>
      </p:sp>
      <p:pic>
        <p:nvPicPr>
          <p:cNvPr id="9" name="Picture 8">
            <a:extLst>
              <a:ext uri="{FF2B5EF4-FFF2-40B4-BE49-F238E27FC236}">
                <a16:creationId xmlns:a16="http://schemas.microsoft.com/office/drawing/2014/main" id="{EC59D9D6-EAD1-3001-D06D-739E59BC8E71}"/>
              </a:ext>
            </a:extLst>
          </p:cNvPr>
          <p:cNvPicPr>
            <a:picLocks noChangeAspect="1"/>
          </p:cNvPicPr>
          <p:nvPr/>
        </p:nvPicPr>
        <p:blipFill>
          <a:blip r:embed="rId3"/>
          <a:stretch>
            <a:fillRect/>
          </a:stretch>
        </p:blipFill>
        <p:spPr>
          <a:xfrm>
            <a:off x="507827" y="1728512"/>
            <a:ext cx="6241701" cy="2156734"/>
          </a:xfrm>
          <a:prstGeom prst="rect">
            <a:avLst/>
          </a:prstGeom>
        </p:spPr>
      </p:pic>
      <p:pic>
        <p:nvPicPr>
          <p:cNvPr id="20" name="Picture 19">
            <a:extLst>
              <a:ext uri="{FF2B5EF4-FFF2-40B4-BE49-F238E27FC236}">
                <a16:creationId xmlns:a16="http://schemas.microsoft.com/office/drawing/2014/main" id="{C2F063A0-C742-D395-E14C-8DCC09322A02}"/>
              </a:ext>
            </a:extLst>
          </p:cNvPr>
          <p:cNvPicPr>
            <a:picLocks noChangeAspect="1"/>
          </p:cNvPicPr>
          <p:nvPr/>
        </p:nvPicPr>
        <p:blipFill>
          <a:blip r:embed="rId4"/>
          <a:stretch>
            <a:fillRect/>
          </a:stretch>
        </p:blipFill>
        <p:spPr>
          <a:xfrm>
            <a:off x="595850" y="4929092"/>
            <a:ext cx="6153678" cy="3034140"/>
          </a:xfrm>
          <a:prstGeom prst="rect">
            <a:avLst/>
          </a:prstGeom>
        </p:spPr>
      </p:pic>
    </p:spTree>
    <p:extLst>
      <p:ext uri="{BB962C8B-B14F-4D97-AF65-F5344CB8AC3E}">
        <p14:creationId xmlns:p14="http://schemas.microsoft.com/office/powerpoint/2010/main" val="3733710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Furniture(Structure)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Furniture(Table)</a:t>
            </a:r>
          </a:p>
        </p:txBody>
      </p:sp>
      <p:pic>
        <p:nvPicPr>
          <p:cNvPr id="5" name="Picture 4">
            <a:extLst>
              <a:ext uri="{FF2B5EF4-FFF2-40B4-BE49-F238E27FC236}">
                <a16:creationId xmlns:a16="http://schemas.microsoft.com/office/drawing/2014/main" id="{FE1E21B3-E7A5-76B6-5844-2758494EC580}"/>
              </a:ext>
            </a:extLst>
          </p:cNvPr>
          <p:cNvPicPr>
            <a:picLocks noChangeAspect="1"/>
          </p:cNvPicPr>
          <p:nvPr/>
        </p:nvPicPr>
        <p:blipFill>
          <a:blip r:embed="rId3"/>
          <a:stretch>
            <a:fillRect/>
          </a:stretch>
        </p:blipFill>
        <p:spPr>
          <a:xfrm>
            <a:off x="521058" y="1669356"/>
            <a:ext cx="6316806" cy="2345432"/>
          </a:xfrm>
          <a:prstGeom prst="rect">
            <a:avLst/>
          </a:prstGeom>
        </p:spPr>
      </p:pic>
      <p:pic>
        <p:nvPicPr>
          <p:cNvPr id="9" name="Picture 8">
            <a:extLst>
              <a:ext uri="{FF2B5EF4-FFF2-40B4-BE49-F238E27FC236}">
                <a16:creationId xmlns:a16="http://schemas.microsoft.com/office/drawing/2014/main" id="{66F28268-39A4-DF74-9BFB-E1596A60D8C9}"/>
              </a:ext>
            </a:extLst>
          </p:cNvPr>
          <p:cNvPicPr>
            <a:picLocks noChangeAspect="1"/>
          </p:cNvPicPr>
          <p:nvPr/>
        </p:nvPicPr>
        <p:blipFill>
          <a:blip r:embed="rId4"/>
          <a:stretch>
            <a:fillRect/>
          </a:stretch>
        </p:blipFill>
        <p:spPr>
          <a:xfrm>
            <a:off x="567411" y="4869931"/>
            <a:ext cx="6134983" cy="3002482"/>
          </a:xfrm>
          <a:prstGeom prst="rect">
            <a:avLst/>
          </a:prstGeom>
        </p:spPr>
      </p:pic>
    </p:spTree>
    <p:extLst>
      <p:ext uri="{BB962C8B-B14F-4D97-AF65-F5344CB8AC3E}">
        <p14:creationId xmlns:p14="http://schemas.microsoft.com/office/powerpoint/2010/main" val="3736121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Cosmetics(Structure)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94430" y="432179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Cosmetics(Table)</a:t>
            </a:r>
          </a:p>
        </p:txBody>
      </p:sp>
      <p:pic>
        <p:nvPicPr>
          <p:cNvPr id="8" name="Picture 7">
            <a:extLst>
              <a:ext uri="{FF2B5EF4-FFF2-40B4-BE49-F238E27FC236}">
                <a16:creationId xmlns:a16="http://schemas.microsoft.com/office/drawing/2014/main" id="{039E3C34-28FA-9A0D-1AAF-7C5CCCB9DA7A}"/>
              </a:ext>
            </a:extLst>
          </p:cNvPr>
          <p:cNvPicPr>
            <a:picLocks noChangeAspect="1"/>
          </p:cNvPicPr>
          <p:nvPr/>
        </p:nvPicPr>
        <p:blipFill>
          <a:blip r:embed="rId3"/>
          <a:stretch>
            <a:fillRect/>
          </a:stretch>
        </p:blipFill>
        <p:spPr>
          <a:xfrm>
            <a:off x="521058" y="1728704"/>
            <a:ext cx="6293965" cy="2286084"/>
          </a:xfrm>
          <a:prstGeom prst="rect">
            <a:avLst/>
          </a:prstGeom>
        </p:spPr>
      </p:pic>
      <p:pic>
        <p:nvPicPr>
          <p:cNvPr id="11" name="Picture 10">
            <a:extLst>
              <a:ext uri="{FF2B5EF4-FFF2-40B4-BE49-F238E27FC236}">
                <a16:creationId xmlns:a16="http://schemas.microsoft.com/office/drawing/2014/main" id="{6191BDAE-BB5F-903B-A80C-C408BBF480A9}"/>
              </a:ext>
            </a:extLst>
          </p:cNvPr>
          <p:cNvPicPr>
            <a:picLocks noChangeAspect="1"/>
          </p:cNvPicPr>
          <p:nvPr/>
        </p:nvPicPr>
        <p:blipFill>
          <a:blip r:embed="rId4"/>
          <a:stretch>
            <a:fillRect/>
          </a:stretch>
        </p:blipFill>
        <p:spPr>
          <a:xfrm>
            <a:off x="575564" y="4869931"/>
            <a:ext cx="6220593" cy="2942399"/>
          </a:xfrm>
          <a:prstGeom prst="rect">
            <a:avLst/>
          </a:prstGeom>
        </p:spPr>
      </p:pic>
    </p:spTree>
    <p:extLst>
      <p:ext uri="{BB962C8B-B14F-4D97-AF65-F5344CB8AC3E}">
        <p14:creationId xmlns:p14="http://schemas.microsoft.com/office/powerpoint/2010/main" val="1162287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Medicines(Structure)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76161" y="4327482"/>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Medicines(Table)</a:t>
            </a:r>
          </a:p>
        </p:txBody>
      </p:sp>
      <p:pic>
        <p:nvPicPr>
          <p:cNvPr id="5" name="Picture 4">
            <a:extLst>
              <a:ext uri="{FF2B5EF4-FFF2-40B4-BE49-F238E27FC236}">
                <a16:creationId xmlns:a16="http://schemas.microsoft.com/office/drawing/2014/main" id="{B4BFF279-DF0C-2F56-F535-082DAE96F142}"/>
              </a:ext>
            </a:extLst>
          </p:cNvPr>
          <p:cNvPicPr>
            <a:picLocks noChangeAspect="1"/>
          </p:cNvPicPr>
          <p:nvPr/>
        </p:nvPicPr>
        <p:blipFill>
          <a:blip r:embed="rId3"/>
          <a:stretch>
            <a:fillRect/>
          </a:stretch>
        </p:blipFill>
        <p:spPr>
          <a:xfrm>
            <a:off x="513720" y="1706064"/>
            <a:ext cx="6256032" cy="2308724"/>
          </a:xfrm>
          <a:prstGeom prst="rect">
            <a:avLst/>
          </a:prstGeom>
        </p:spPr>
      </p:pic>
      <p:pic>
        <p:nvPicPr>
          <p:cNvPr id="10" name="Picture 9">
            <a:extLst>
              <a:ext uri="{FF2B5EF4-FFF2-40B4-BE49-F238E27FC236}">
                <a16:creationId xmlns:a16="http://schemas.microsoft.com/office/drawing/2014/main" id="{C51AF39B-139F-6BC9-3B63-163C19D222AB}"/>
              </a:ext>
            </a:extLst>
          </p:cNvPr>
          <p:cNvPicPr>
            <a:picLocks noChangeAspect="1"/>
          </p:cNvPicPr>
          <p:nvPr/>
        </p:nvPicPr>
        <p:blipFill>
          <a:blip r:embed="rId4"/>
          <a:stretch>
            <a:fillRect/>
          </a:stretch>
        </p:blipFill>
        <p:spPr>
          <a:xfrm>
            <a:off x="577738" y="4909782"/>
            <a:ext cx="6216246" cy="2984871"/>
          </a:xfrm>
          <a:prstGeom prst="rect">
            <a:avLst/>
          </a:prstGeom>
        </p:spPr>
      </p:pic>
    </p:spTree>
    <p:extLst>
      <p:ext uri="{BB962C8B-B14F-4D97-AF65-F5344CB8AC3E}">
        <p14:creationId xmlns:p14="http://schemas.microsoft.com/office/powerpoint/2010/main" val="3594802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20" name="Google Shape;220;p27"/>
          <p:cNvSpPr txBox="1">
            <a:spLocks noGrp="1"/>
          </p:cNvSpPr>
          <p:nvPr>
            <p:ph type="ctrTitle"/>
          </p:nvPr>
        </p:nvSpPr>
        <p:spPr>
          <a:xfrm>
            <a:off x="260529" y="333299"/>
            <a:ext cx="6336943" cy="524383"/>
          </a:xfrm>
          <a:prstGeom prst="rect">
            <a:avLst/>
          </a:prstGeom>
        </p:spPr>
        <p:txBody>
          <a:bodyPr spcFirstLastPara="1" wrap="square" lIns="68569" tIns="68569" rIns="68569" bIns="68569" anchor="t" anchorCtr="0">
            <a:noAutofit/>
          </a:bodyPr>
          <a:lstStyle/>
          <a:p>
            <a:pPr algn="ctr"/>
            <a:r>
              <a:rPr lang="en-GB" sz="4400" dirty="0">
                <a:solidFill>
                  <a:schemeClr val="accent2"/>
                </a:solidFill>
                <a:latin typeface="Courier New" panose="02070309020205020404" pitchFamily="49" charset="0"/>
                <a:cs typeface="Courier New" panose="02070309020205020404" pitchFamily="49" charset="0"/>
              </a:rPr>
              <a:t>MYSQL Tables</a:t>
            </a:r>
            <a:endParaRPr sz="4400"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8" y="1214538"/>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Stationery(Structure)</a:t>
            </a:r>
          </a:p>
        </p:txBody>
      </p:sp>
      <p:sp>
        <p:nvSpPr>
          <p:cNvPr id="2" name="Google Shape;217;p27">
            <a:extLst>
              <a:ext uri="{FF2B5EF4-FFF2-40B4-BE49-F238E27FC236}">
                <a16:creationId xmlns:a16="http://schemas.microsoft.com/office/drawing/2014/main" id="{92D6E22D-6229-913F-571B-60229DB92332}"/>
              </a:ext>
            </a:extLst>
          </p:cNvPr>
          <p:cNvSpPr txBox="1"/>
          <p:nvPr/>
        </p:nvSpPr>
        <p:spPr>
          <a:xfrm>
            <a:off x="260528" y="287781"/>
            <a:ext cx="1400346" cy="926757"/>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1">
                  <a:lumMod val="75000"/>
                </a:schemeClr>
              </a:solidFill>
            </a:endParaRPr>
          </a:p>
        </p:txBody>
      </p:sp>
      <p:sp>
        <p:nvSpPr>
          <p:cNvPr id="3" name="Google Shape;218;p27">
            <a:extLst>
              <a:ext uri="{FF2B5EF4-FFF2-40B4-BE49-F238E27FC236}">
                <a16:creationId xmlns:a16="http://schemas.microsoft.com/office/drawing/2014/main" id="{2DFFF5BF-A0FA-7E5C-5502-03F7C72E6952}"/>
              </a:ext>
            </a:extLst>
          </p:cNvPr>
          <p:cNvSpPr txBox="1"/>
          <p:nvPr/>
        </p:nvSpPr>
        <p:spPr>
          <a:xfrm>
            <a:off x="5459381" y="8870431"/>
            <a:ext cx="1398619" cy="1343194"/>
          </a:xfrm>
          <a:prstGeom prst="rect">
            <a:avLst/>
          </a:prstGeom>
          <a:noFill/>
          <a:ln>
            <a:noFill/>
          </a:ln>
        </p:spPr>
        <p:txBody>
          <a:bodyPr spcFirstLastPara="1" wrap="square" lIns="68569" tIns="68569" rIns="68569" bIns="68569" anchor="ctr" anchorCtr="0">
            <a:noAutofit/>
          </a:bodyPr>
          <a:lstStyle/>
          <a:p>
            <a:pPr>
              <a:lnSpc>
                <a:spcPct val="90000"/>
              </a:lnSpc>
            </a:pPr>
            <a:endParaRPr sz="8800" dirty="0">
              <a:solidFill>
                <a:schemeClr val="accent6">
                  <a:lumMod val="75000"/>
                </a:schemeClr>
              </a:solidFill>
            </a:endParaRPr>
          </a:p>
        </p:txBody>
      </p:sp>
      <p:grpSp>
        <p:nvGrpSpPr>
          <p:cNvPr id="13" name="Google Shape;208;p27">
            <a:extLst>
              <a:ext uri="{FF2B5EF4-FFF2-40B4-BE49-F238E27FC236}">
                <a16:creationId xmlns:a16="http://schemas.microsoft.com/office/drawing/2014/main" id="{EE5F31BE-A088-4091-58EB-A62DAADD4E4C}"/>
              </a:ext>
            </a:extLst>
          </p:cNvPr>
          <p:cNvGrpSpPr/>
          <p:nvPr/>
        </p:nvGrpSpPr>
        <p:grpSpPr>
          <a:xfrm>
            <a:off x="441314" y="1260055"/>
            <a:ext cx="6416686" cy="2754733"/>
            <a:chOff x="772525" y="604787"/>
            <a:chExt cx="6578100" cy="3560138"/>
          </a:xfrm>
        </p:grpSpPr>
        <p:sp>
          <p:nvSpPr>
            <p:cNvPr id="14" name="Google Shape;209;p27">
              <a:extLst>
                <a:ext uri="{FF2B5EF4-FFF2-40B4-BE49-F238E27FC236}">
                  <a16:creationId xmlns:a16="http://schemas.microsoft.com/office/drawing/2014/main" id="{C422428E-90C6-F9A5-FF33-2F912EA467A2}"/>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5" name="Google Shape;210;p27">
              <a:extLst>
                <a:ext uri="{FF2B5EF4-FFF2-40B4-BE49-F238E27FC236}">
                  <a16:creationId xmlns:a16="http://schemas.microsoft.com/office/drawing/2014/main" id="{26A9C809-C9D2-9E78-F77B-FDA794ACB615}"/>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grpSp>
        <p:nvGrpSpPr>
          <p:cNvPr id="16" name="Google Shape;208;p27">
            <a:extLst>
              <a:ext uri="{FF2B5EF4-FFF2-40B4-BE49-F238E27FC236}">
                <a16:creationId xmlns:a16="http://schemas.microsoft.com/office/drawing/2014/main" id="{BBC3427A-6EE8-5272-AC6B-09B4643723DE}"/>
              </a:ext>
            </a:extLst>
          </p:cNvPr>
          <p:cNvGrpSpPr/>
          <p:nvPr/>
        </p:nvGrpSpPr>
        <p:grpSpPr>
          <a:xfrm>
            <a:off x="521058" y="4312817"/>
            <a:ext cx="6329606" cy="3702471"/>
            <a:chOff x="772525" y="604787"/>
            <a:chExt cx="6578100" cy="3560138"/>
          </a:xfrm>
        </p:grpSpPr>
        <p:sp>
          <p:nvSpPr>
            <p:cNvPr id="17" name="Google Shape;209;p27">
              <a:extLst>
                <a:ext uri="{FF2B5EF4-FFF2-40B4-BE49-F238E27FC236}">
                  <a16:creationId xmlns:a16="http://schemas.microsoft.com/office/drawing/2014/main" id="{B7DC26C8-09C3-9147-C377-9182573BCCE1}"/>
                </a:ext>
              </a:extLst>
            </p:cNvPr>
            <p:cNvSpPr/>
            <p:nvPr/>
          </p:nvSpPr>
          <p:spPr>
            <a:xfrm>
              <a:off x="772525" y="604787"/>
              <a:ext cx="6578100" cy="35601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a:p>
          </p:txBody>
        </p:sp>
        <p:sp>
          <p:nvSpPr>
            <p:cNvPr id="18" name="Google Shape;210;p27">
              <a:extLst>
                <a:ext uri="{FF2B5EF4-FFF2-40B4-BE49-F238E27FC236}">
                  <a16:creationId xmlns:a16="http://schemas.microsoft.com/office/drawing/2014/main" id="{3A04B0AE-2879-9B05-79B6-C3FEA539B23B}"/>
                </a:ext>
              </a:extLst>
            </p:cNvPr>
            <p:cNvSpPr/>
            <p:nvPr/>
          </p:nvSpPr>
          <p:spPr>
            <a:xfrm>
              <a:off x="772525" y="604787"/>
              <a:ext cx="6578100" cy="46119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68569" tIns="68569" rIns="68569" bIns="68569" anchor="ctr" anchorCtr="0">
              <a:noAutofit/>
            </a:bodyPr>
            <a:lstStyle/>
            <a:p>
              <a:endParaRPr sz="1050" dirty="0"/>
            </a:p>
          </p:txBody>
        </p:sp>
      </p:grpSp>
      <p:sp>
        <p:nvSpPr>
          <p:cNvPr id="19" name="TextBox 18">
            <a:extLst>
              <a:ext uri="{FF2B5EF4-FFF2-40B4-BE49-F238E27FC236}">
                <a16:creationId xmlns:a16="http://schemas.microsoft.com/office/drawing/2014/main" id="{CB3148BC-3919-0B7D-0337-76723D255241}"/>
              </a:ext>
            </a:extLst>
          </p:cNvPr>
          <p:cNvSpPr txBox="1"/>
          <p:nvPr/>
        </p:nvSpPr>
        <p:spPr>
          <a:xfrm>
            <a:off x="576161" y="4327482"/>
            <a:ext cx="459386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Stationery(Table)</a:t>
            </a:r>
          </a:p>
        </p:txBody>
      </p:sp>
      <p:pic>
        <p:nvPicPr>
          <p:cNvPr id="20" name="Picture 19">
            <a:extLst>
              <a:ext uri="{FF2B5EF4-FFF2-40B4-BE49-F238E27FC236}">
                <a16:creationId xmlns:a16="http://schemas.microsoft.com/office/drawing/2014/main" id="{4096542D-0B20-77F5-B920-48E0A925CD8B}"/>
              </a:ext>
            </a:extLst>
          </p:cNvPr>
          <p:cNvPicPr>
            <a:picLocks noChangeAspect="1"/>
          </p:cNvPicPr>
          <p:nvPr/>
        </p:nvPicPr>
        <p:blipFill>
          <a:blip r:embed="rId3"/>
          <a:stretch>
            <a:fillRect/>
          </a:stretch>
        </p:blipFill>
        <p:spPr>
          <a:xfrm>
            <a:off x="576161" y="4826940"/>
            <a:ext cx="6167539" cy="3074047"/>
          </a:xfrm>
          <a:prstGeom prst="rect">
            <a:avLst/>
          </a:prstGeom>
        </p:spPr>
      </p:pic>
      <p:pic>
        <p:nvPicPr>
          <p:cNvPr id="22" name="Picture 21">
            <a:extLst>
              <a:ext uri="{FF2B5EF4-FFF2-40B4-BE49-F238E27FC236}">
                <a16:creationId xmlns:a16="http://schemas.microsoft.com/office/drawing/2014/main" id="{F608743F-2ACE-4259-A7B4-1C80639395A2}"/>
              </a:ext>
            </a:extLst>
          </p:cNvPr>
          <p:cNvPicPr>
            <a:picLocks noChangeAspect="1"/>
          </p:cNvPicPr>
          <p:nvPr/>
        </p:nvPicPr>
        <p:blipFill>
          <a:blip r:embed="rId4"/>
          <a:stretch>
            <a:fillRect/>
          </a:stretch>
        </p:blipFill>
        <p:spPr>
          <a:xfrm>
            <a:off x="496079" y="1638360"/>
            <a:ext cx="6354585" cy="2333438"/>
          </a:xfrm>
          <a:prstGeom prst="rect">
            <a:avLst/>
          </a:prstGeom>
        </p:spPr>
      </p:pic>
    </p:spTree>
    <p:extLst>
      <p:ext uri="{BB962C8B-B14F-4D97-AF65-F5344CB8AC3E}">
        <p14:creationId xmlns:p14="http://schemas.microsoft.com/office/powerpoint/2010/main" val="8746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521057" y="751160"/>
            <a:ext cx="6336943" cy="8494633"/>
          </a:xfrm>
          <a:prstGeom prst="rect">
            <a:avLst/>
          </a:prstGeom>
          <a:noFill/>
        </p:spPr>
        <p:txBody>
          <a:bodyPr wrap="square" rtlCol="0">
            <a:spAutoFit/>
          </a:bodyPr>
          <a:lstStyle/>
          <a:p>
            <a:r>
              <a:rPr lang="en-US" dirty="0">
                <a:solidFill>
                  <a:srgbClr val="7030A0"/>
                </a:solidFill>
                <a:latin typeface="Courier New" panose="02070309020205020404" pitchFamily="49" charset="0"/>
                <a:cs typeface="Courier New" panose="02070309020205020404" pitchFamily="49" charset="0"/>
              </a:rPr>
              <a:t>def</a:t>
            </a:r>
            <a:r>
              <a:rPr lang="en-US" dirty="0">
                <a:solidFill>
                  <a:schemeClr val="tx1"/>
                </a:solidFill>
                <a:latin typeface="Courier New" panose="02070309020205020404" pitchFamily="49" charset="0"/>
                <a:cs typeface="Courier New" panose="02070309020205020404" pitchFamily="49" charset="0"/>
              </a:rPr>
              <a:t> </a:t>
            </a:r>
            <a:r>
              <a:rPr lang="en-US" dirty="0">
                <a:solidFill>
                  <a:srgbClr val="00B0F0"/>
                </a:solidFill>
                <a:latin typeface="Courier New" panose="02070309020205020404" pitchFamily="49" charset="0"/>
                <a:cs typeface="Courier New" panose="02070309020205020404" pitchFamily="49" charset="0"/>
              </a:rPr>
              <a:t>selection</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select == "back":</a:t>
            </a:r>
          </a:p>
          <a:p>
            <a:r>
              <a:rPr lang="en-US" dirty="0">
                <a:solidFill>
                  <a:schemeClr val="tx1"/>
                </a:solidFill>
                <a:latin typeface="Courier New" panose="02070309020205020404" pitchFamily="49" charset="0"/>
                <a:cs typeface="Courier New" panose="02070309020205020404" pitchFamily="49" charset="0"/>
              </a:rPr>
              <a:t>        login();</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select == "book" :</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book")</a:t>
            </a:r>
          </a:p>
          <a:p>
            <a:r>
              <a:rPr lang="en-US" dirty="0">
                <a:solidFill>
                  <a:schemeClr val="tx1"/>
                </a:solidFill>
                <a:latin typeface="Courier New" panose="02070309020205020404" pitchFamily="49" charset="0"/>
                <a:cs typeface="Courier New" panose="02070309020205020404" pitchFamily="49" charset="0"/>
              </a:rPr>
              <a:t>        books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\t\t|      Publication\t\</a:t>
            </a:r>
            <a:r>
              <a:rPr lang="en-US" dirty="0" err="1">
                <a:solidFill>
                  <a:schemeClr val="tx1"/>
                </a:solidFill>
                <a:latin typeface="Courier New" panose="02070309020205020404" pitchFamily="49" charset="0"/>
                <a:cs typeface="Courier New" panose="02070309020205020404" pitchFamily="49" charset="0"/>
              </a:rPr>
              <a:t>t|Product_rating</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MRP_Per_product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for row in books: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Publication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row[4]</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MSRP_Per_product</a:t>
            </a:r>
            <a:r>
              <a:rPr lang="en-US" dirty="0">
                <a:solidFill>
                  <a:schemeClr val="tx1"/>
                </a:solidFill>
                <a:latin typeface="Courier New" panose="02070309020205020404" pitchFamily="49" charset="0"/>
                <a:cs typeface="Courier New" panose="02070309020205020404" pitchFamily="49" charset="0"/>
              </a:rPr>
              <a:t>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Publication,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MSRP_Per_product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Cart();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"electronics":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electronics")</a:t>
            </a:r>
          </a:p>
          <a:p>
            <a:r>
              <a:rPr lang="en-US" dirty="0">
                <a:solidFill>
                  <a:schemeClr val="tx1"/>
                </a:solidFill>
                <a:latin typeface="Courier New" panose="02070309020205020404" pitchFamily="49" charset="0"/>
                <a:cs typeface="Courier New" panose="02070309020205020404" pitchFamily="49" charset="0"/>
              </a:rPr>
              <a:t>        electronics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p>
        </p:txBody>
      </p:sp>
      <p:sp>
        <p:nvSpPr>
          <p:cNvPr id="8" name="Google Shape;220;p27">
            <a:extLst>
              <a:ext uri="{FF2B5EF4-FFF2-40B4-BE49-F238E27FC236}">
                <a16:creationId xmlns:a16="http://schemas.microsoft.com/office/drawing/2014/main" id="{EC32C2EC-B754-5174-710D-8D61052DFE6F}"/>
              </a:ext>
            </a:extLst>
          </p:cNvPr>
          <p:cNvSpPr txBox="1">
            <a:spLocks noGrp="1"/>
          </p:cNvSpPr>
          <p:nvPr>
            <p:ph type="ctrTitle"/>
          </p:nvPr>
        </p:nvSpPr>
        <p:spPr>
          <a:xfrm>
            <a:off x="260528" y="10178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74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7125" y="800964"/>
            <a:ext cx="6336943" cy="8494633"/>
          </a:xfrm>
          <a:prstGeom prst="rect">
            <a:avLst/>
          </a:prstGeom>
          <a:noFill/>
        </p:spPr>
        <p:txBody>
          <a:bodyPr wrap="square" rtlCol="0">
            <a:spAutoFit/>
          </a:bodyPr>
          <a:lstStyle/>
          <a:p>
            <a:r>
              <a:rPr lang="en-US" dirty="0">
                <a:solidFill>
                  <a:schemeClr val="tx1"/>
                </a:solidFill>
                <a:latin typeface="Courier New" panose="02070309020205020404" pitchFamily="49" charset="0"/>
                <a:cs typeface="Courier New" panose="02070309020205020404" pitchFamily="49" charset="0"/>
              </a:rPr>
              <a:t>print("</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\t\t|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\t\t| Brand \t\</a:t>
            </a:r>
            <a:r>
              <a:rPr lang="en-US" dirty="0" err="1">
                <a:solidFill>
                  <a:schemeClr val="tx1"/>
                </a:solidFill>
                <a:latin typeface="Courier New" panose="02070309020205020404" pitchFamily="49" charset="0"/>
                <a:cs typeface="Courier New" panose="02070309020205020404" pitchFamily="49" charset="0"/>
              </a:rPr>
              <a:t>t|Price</a:t>
            </a:r>
            <a:r>
              <a:rPr lang="en-US" dirty="0">
                <a:solidFill>
                  <a:schemeClr val="tx1"/>
                </a:solidFill>
                <a:latin typeface="Courier New" panose="02070309020205020404" pitchFamily="49" charset="0"/>
                <a:cs typeface="Courier New" panose="02070309020205020404" pitchFamily="49" charset="0"/>
              </a:rPr>
              <a:t>\t| </a:t>
            </a:r>
            <a:r>
              <a:rPr lang="en-US" dirty="0" err="1">
                <a:solidFill>
                  <a:schemeClr val="tx1"/>
                </a:solidFill>
                <a:latin typeface="Courier New" panose="02070309020205020404" pitchFamily="49" charset="0"/>
                <a:cs typeface="Courier New" panose="02070309020205020404" pitchFamily="49" charset="0"/>
              </a:rPr>
              <a:t>Stock_quantity</a:t>
            </a:r>
            <a:r>
              <a:rPr lang="en-US" dirty="0">
                <a:solidFill>
                  <a:schemeClr val="tx1"/>
                </a:solidFill>
                <a:latin typeface="Courier New" panose="02070309020205020404" pitchFamily="49" charset="0"/>
                <a:cs typeface="Courier New" panose="02070309020205020404" pitchFamily="49" charset="0"/>
              </a:rPr>
              <a:t>\t| Category\t| Rating\t| Description")</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electronics: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Brand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 row[4]</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Avalability_of_product</a:t>
            </a:r>
            <a:r>
              <a:rPr lang="en-US" dirty="0">
                <a:solidFill>
                  <a:schemeClr val="tx1"/>
                </a:solidFill>
                <a:latin typeface="Courier New" panose="02070309020205020404" pitchFamily="49" charset="0"/>
                <a:cs typeface="Courier New" panose="02070309020205020404" pitchFamily="49" charset="0"/>
              </a:rPr>
              <a:t>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print("%s\t\t| %s\t\t| %s\t\t| %s\t| %s\t\t| %s\t\t| %s\t\t|"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Brand,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"cosmetics":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cosmetics")</a:t>
            </a:r>
          </a:p>
          <a:p>
            <a:r>
              <a:rPr lang="en-US" dirty="0">
                <a:solidFill>
                  <a:schemeClr val="tx1"/>
                </a:solidFill>
                <a:latin typeface="Courier New" panose="02070309020205020404" pitchFamily="49" charset="0"/>
                <a:cs typeface="Courier New" panose="02070309020205020404" pitchFamily="49" charset="0"/>
              </a:rPr>
              <a:t>        cosmetics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a:t>
            </a:r>
            <a:r>
              <a:rPr lang="en-US" dirty="0" err="1">
                <a:solidFill>
                  <a:schemeClr val="tx1"/>
                </a:solidFill>
                <a:latin typeface="Courier New" panose="02070309020205020404" pitchFamily="49" charset="0"/>
                <a:cs typeface="Courier New" panose="02070309020205020404" pitchFamily="49" charset="0"/>
              </a:rPr>
              <a:t>t|Quantity</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Brand \t\t| </a:t>
            </a:r>
            <a:r>
              <a:rPr lang="en-US" dirty="0" err="1">
                <a:solidFill>
                  <a:schemeClr val="tx1"/>
                </a:solidFill>
                <a:latin typeface="Courier New" panose="02070309020205020404" pitchFamily="49" charset="0"/>
                <a:cs typeface="Courier New" panose="02070309020205020404" pitchFamily="49" charset="0"/>
              </a:rPr>
              <a:t>Availabilit_of_Product</a:t>
            </a:r>
            <a:r>
              <a:rPr lang="en-US" dirty="0">
                <a:solidFill>
                  <a:schemeClr val="tx1"/>
                </a:solidFill>
                <a:latin typeface="Courier New" panose="02070309020205020404" pitchFamily="49" charset="0"/>
                <a:cs typeface="Courier New" panose="02070309020205020404" pitchFamily="49" charset="0"/>
              </a:rPr>
              <a:t> \t\</a:t>
            </a:r>
            <a:r>
              <a:rPr lang="en-US" dirty="0" err="1">
                <a:solidFill>
                  <a:schemeClr val="tx1"/>
                </a:solidFill>
                <a:latin typeface="Courier New" panose="02070309020205020404" pitchFamily="49" charset="0"/>
                <a:cs typeface="Courier New" panose="02070309020205020404" pitchFamily="49" charset="0"/>
              </a:rPr>
              <a:t>t|In_Stock</a:t>
            </a:r>
            <a:r>
              <a:rPr lang="en-US" dirty="0">
                <a:solidFill>
                  <a:schemeClr val="tx1"/>
                </a:solidFill>
                <a:latin typeface="Courier New" panose="02070309020205020404" pitchFamily="49" charset="0"/>
                <a:cs typeface="Courier New" panose="02070309020205020404" pitchFamily="49" charset="0"/>
              </a:rPr>
              <a:t>\t\</a:t>
            </a:r>
            <a:r>
              <a:rPr lang="en-US" dirty="0" err="1">
                <a:solidFill>
                  <a:schemeClr val="tx1"/>
                </a:solidFill>
                <a:latin typeface="Courier New" panose="02070309020205020404" pitchFamily="49" charset="0"/>
                <a:cs typeface="Courier New" panose="02070309020205020404" pitchFamily="49" charset="0"/>
              </a:rPr>
              <a:t>t|Product_rating</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cosmetics: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Quantity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row[4]</a:t>
            </a:r>
          </a:p>
          <a:p>
            <a:r>
              <a:rPr lang="en-US" dirty="0">
                <a:solidFill>
                  <a:schemeClr val="tx1"/>
                </a:solidFill>
                <a:latin typeface="Courier New" panose="02070309020205020404" pitchFamily="49" charset="0"/>
                <a:cs typeface="Courier New" panose="02070309020205020404" pitchFamily="49" charset="0"/>
              </a:rPr>
              <a:t>                Brand=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p:txBody>
      </p:sp>
      <p:sp>
        <p:nvSpPr>
          <p:cNvPr id="4" name="Google Shape;220;p27">
            <a:extLst>
              <a:ext uri="{FF2B5EF4-FFF2-40B4-BE49-F238E27FC236}">
                <a16:creationId xmlns:a16="http://schemas.microsoft.com/office/drawing/2014/main" id="{78A5EFCC-22E1-C20B-305F-601EB8BA82A9}"/>
              </a:ext>
            </a:extLst>
          </p:cNvPr>
          <p:cNvSpPr txBox="1">
            <a:spLocks noGrp="1"/>
          </p:cNvSpPr>
          <p:nvPr>
            <p:ph type="ctrTitle"/>
          </p:nvPr>
        </p:nvSpPr>
        <p:spPr>
          <a:xfrm>
            <a:off x="260528" y="107092"/>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161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3358" y="878700"/>
            <a:ext cx="6336943" cy="8925520"/>
          </a:xfrm>
          <a:prstGeom prst="rect">
            <a:avLst/>
          </a:prstGeom>
          <a:noFill/>
        </p:spPr>
        <p:txBody>
          <a:bodyPr wrap="square" rtlCol="0">
            <a:sp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Quantity,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"clothes":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clothes")</a:t>
            </a:r>
          </a:p>
          <a:p>
            <a:r>
              <a:rPr lang="en-US" dirty="0">
                <a:solidFill>
                  <a:schemeClr val="tx1"/>
                </a:solidFill>
                <a:latin typeface="Courier New" panose="02070309020205020404" pitchFamily="49" charset="0"/>
                <a:cs typeface="Courier New" panose="02070309020205020404" pitchFamily="49" charset="0"/>
              </a:rPr>
              <a:t>        clothes=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\t\t| Brand\t\</a:t>
            </a:r>
            <a:r>
              <a:rPr lang="en-US" dirty="0" err="1">
                <a:solidFill>
                  <a:schemeClr val="tx1"/>
                </a:solidFill>
                <a:latin typeface="Courier New" panose="02070309020205020404" pitchFamily="49" charset="0"/>
                <a:cs typeface="Courier New" panose="02070309020205020404" pitchFamily="49" charset="0"/>
              </a:rPr>
              <a:t>t|Size</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clothes:</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Brand = row[3]</a:t>
            </a:r>
          </a:p>
          <a:p>
            <a:r>
              <a:rPr lang="en-US" dirty="0">
                <a:solidFill>
                  <a:schemeClr val="tx1"/>
                </a:solidFill>
                <a:latin typeface="Courier New" panose="02070309020205020404" pitchFamily="49" charset="0"/>
                <a:cs typeface="Courier New" panose="02070309020205020404" pitchFamily="49" charset="0"/>
              </a:rPr>
              <a:t>                Size = row[4]</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row[8]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Brand, Size,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        </a:t>
            </a:r>
          </a:p>
        </p:txBody>
      </p:sp>
      <p:sp>
        <p:nvSpPr>
          <p:cNvPr id="4" name="Google Shape;220;p27">
            <a:extLst>
              <a:ext uri="{FF2B5EF4-FFF2-40B4-BE49-F238E27FC236}">
                <a16:creationId xmlns:a16="http://schemas.microsoft.com/office/drawing/2014/main" id="{98FDE4EB-C1B2-7021-BB20-CE23628EF46E}"/>
              </a:ext>
            </a:extLst>
          </p:cNvPr>
          <p:cNvSpPr txBox="1">
            <a:spLocks noGrp="1"/>
          </p:cNvSpPr>
          <p:nvPr>
            <p:ph type="ctrTitle"/>
          </p:nvPr>
        </p:nvSpPr>
        <p:spPr>
          <a:xfrm>
            <a:off x="260528" y="10178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792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383358" y="869607"/>
            <a:ext cx="6474642" cy="9140964"/>
          </a:xfrm>
          <a:prstGeom prst="rect">
            <a:avLst/>
          </a:prstGeom>
          <a:noFill/>
        </p:spPr>
        <p:txBody>
          <a:bodyPr wrap="square" rtlCol="0">
            <a:sp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"furniture":</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a:t>
            </a:r>
            <a:r>
              <a:rPr lang="en-US" dirty="0" err="1">
                <a:solidFill>
                  <a:schemeClr val="tx1"/>
                </a:solidFill>
                <a:latin typeface="Courier New" panose="02070309020205020404" pitchFamily="49" charset="0"/>
                <a:cs typeface="Courier New" panose="02070309020205020404" pitchFamily="49" charset="0"/>
              </a:rPr>
              <a:t>furniture_home_decor</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furniture_home_decor</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   </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a:t>
            </a:r>
            <a:r>
              <a:rPr lang="en-US" dirty="0" err="1">
                <a:solidFill>
                  <a:schemeClr val="tx1"/>
                </a:solidFill>
                <a:latin typeface="Courier New" panose="02070309020205020404" pitchFamily="49" charset="0"/>
                <a:cs typeface="Courier New" panose="02070309020205020404" pitchFamily="49" charset="0"/>
              </a:rPr>
              <a:t>t|Type</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Brand \t\t| </a:t>
            </a:r>
            <a:r>
              <a:rPr lang="en-US" dirty="0" err="1">
                <a:solidFill>
                  <a:schemeClr val="tx1"/>
                </a:solidFill>
                <a:latin typeface="Courier New" panose="02070309020205020404" pitchFamily="49" charset="0"/>
                <a:cs typeface="Courier New" panose="02070309020205020404" pitchFamily="49" charset="0"/>
              </a:rPr>
              <a:t>Availabilit_of_Product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In_Stock,Product_rating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a:t>
            </a:r>
            <a:r>
              <a:rPr lang="en-US" dirty="0" err="1">
                <a:solidFill>
                  <a:schemeClr val="tx1"/>
                </a:solidFill>
                <a:latin typeface="Courier New" panose="02070309020205020404" pitchFamily="49" charset="0"/>
                <a:cs typeface="Courier New" panose="02070309020205020404" pitchFamily="49" charset="0"/>
              </a:rPr>
              <a:t>furniture_home_decor</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Type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row[4]</a:t>
            </a:r>
          </a:p>
          <a:p>
            <a:r>
              <a:rPr lang="en-US" dirty="0">
                <a:solidFill>
                  <a:schemeClr val="tx1"/>
                </a:solidFill>
                <a:latin typeface="Courier New" panose="02070309020205020404" pitchFamily="49" charset="0"/>
                <a:cs typeface="Courier New" panose="02070309020205020404" pitchFamily="49" charset="0"/>
              </a:rPr>
              <a:t>                Brand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Type,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"grocery":</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grocery")</a:t>
            </a:r>
          </a:p>
          <a:p>
            <a:r>
              <a:rPr lang="en-US" dirty="0">
                <a:solidFill>
                  <a:schemeClr val="tx1"/>
                </a:solidFill>
                <a:latin typeface="Courier New" panose="02070309020205020404" pitchFamily="49" charset="0"/>
                <a:cs typeface="Courier New" panose="02070309020205020404" pitchFamily="49" charset="0"/>
              </a:rPr>
              <a:t>        grocery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 \t\</a:t>
            </a:r>
            <a:r>
              <a:rPr lang="en-US" dirty="0" err="1">
                <a:solidFill>
                  <a:schemeClr val="tx1"/>
                </a:solidFill>
                <a:latin typeface="Courier New" panose="02070309020205020404" pitchFamily="49" charset="0"/>
                <a:cs typeface="Courier New" panose="02070309020205020404" pitchFamily="49" charset="0"/>
              </a:rPr>
              <a:t>t|Quantity</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Brand \t\t| </a:t>
            </a:r>
            <a:r>
              <a:rPr lang="en-US" dirty="0" err="1">
                <a:solidFill>
                  <a:schemeClr val="tx1"/>
                </a:solidFill>
                <a:latin typeface="Courier New" panose="02070309020205020404" pitchFamily="49" charset="0"/>
                <a:cs typeface="Courier New" panose="02070309020205020404" pitchFamily="49" charset="0"/>
              </a:rPr>
              <a:t>Availabilit_of_Product</a:t>
            </a:r>
            <a:r>
              <a:rPr lang="en-US" dirty="0">
                <a:solidFill>
                  <a:schemeClr val="tx1"/>
                </a:solidFill>
                <a:latin typeface="Courier New" panose="02070309020205020404" pitchFamily="49" charset="0"/>
                <a:cs typeface="Courier New" panose="02070309020205020404" pitchFamily="49" charset="0"/>
              </a:rPr>
              <a:t> \t\</a:t>
            </a:r>
            <a:r>
              <a:rPr lang="en-US" dirty="0" err="1">
                <a:solidFill>
                  <a:schemeClr val="tx1"/>
                </a:solidFill>
                <a:latin typeface="Courier New" panose="02070309020205020404" pitchFamily="49" charset="0"/>
                <a:cs typeface="Courier New" panose="02070309020205020404" pitchFamily="49" charset="0"/>
              </a:rPr>
              <a:t>t|In_Stock</a:t>
            </a:r>
            <a:r>
              <a:rPr lang="en-US" dirty="0">
                <a:solidFill>
                  <a:schemeClr val="tx1"/>
                </a:solidFill>
                <a:latin typeface="Courier New" panose="02070309020205020404" pitchFamily="49" charset="0"/>
                <a:cs typeface="Courier New" panose="02070309020205020404" pitchFamily="49" charset="0"/>
              </a:rPr>
              <a:t>\t\</a:t>
            </a:r>
            <a:r>
              <a:rPr lang="en-US" dirty="0" err="1">
                <a:solidFill>
                  <a:schemeClr val="tx1"/>
                </a:solidFill>
                <a:latin typeface="Courier New" panose="02070309020205020404" pitchFamily="49" charset="0"/>
                <a:cs typeface="Courier New" panose="02070309020205020404" pitchFamily="49" charset="0"/>
              </a:rPr>
              <a:t>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grocery:</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endParaRPr lang="en-US" dirty="0">
              <a:solidFill>
                <a:schemeClr val="tx1"/>
              </a:solidFill>
              <a:latin typeface="Courier New" panose="02070309020205020404" pitchFamily="49" charset="0"/>
              <a:cs typeface="Courier New" panose="02070309020205020404" pitchFamily="49" charset="0"/>
            </a:endParaRPr>
          </a:p>
        </p:txBody>
      </p:sp>
      <p:sp>
        <p:nvSpPr>
          <p:cNvPr id="4" name="Google Shape;220;p27">
            <a:extLst>
              <a:ext uri="{FF2B5EF4-FFF2-40B4-BE49-F238E27FC236}">
                <a16:creationId xmlns:a16="http://schemas.microsoft.com/office/drawing/2014/main" id="{C398D655-4F8A-1F20-7B05-2FB623EAA76E}"/>
              </a:ext>
            </a:extLst>
          </p:cNvPr>
          <p:cNvSpPr txBox="1">
            <a:spLocks noGrp="1"/>
          </p:cNvSpPr>
          <p:nvPr>
            <p:ph type="ctrTitle"/>
          </p:nvPr>
        </p:nvSpPr>
        <p:spPr>
          <a:xfrm>
            <a:off x="260528" y="101780"/>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916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7" name="TextBox 6">
            <a:extLst>
              <a:ext uri="{FF2B5EF4-FFF2-40B4-BE49-F238E27FC236}">
                <a16:creationId xmlns:a16="http://schemas.microsoft.com/office/drawing/2014/main" id="{9FA49802-E589-D3EB-7B9A-C1BA1FA1A921}"/>
              </a:ext>
            </a:extLst>
          </p:cNvPr>
          <p:cNvSpPr txBox="1"/>
          <p:nvPr/>
        </p:nvSpPr>
        <p:spPr>
          <a:xfrm>
            <a:off x="7336" y="751160"/>
            <a:ext cx="506384" cy="8790868"/>
          </a:xfrm>
          <a:prstGeom prst="rect">
            <a:avLst/>
          </a:prstGeom>
          <a:noFill/>
        </p:spPr>
        <p:txBody>
          <a:bodyPr wrap="square" rtlCol="0">
            <a:spAutoFit/>
          </a:bodyPr>
          <a:lstStyle/>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15.</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16.</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17.</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18.</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19.</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20.</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21</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22.</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23.</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24.</a:t>
            </a:r>
          </a:p>
          <a:p>
            <a:pPr>
              <a:lnSpc>
                <a:spcPct val="150000"/>
              </a:lnSpc>
            </a:pPr>
            <a:r>
              <a:rPr lang="en-US" dirty="0">
                <a:solidFill>
                  <a:schemeClr val="accent6">
                    <a:lumMod val="50000"/>
                  </a:schemeClr>
                </a:solidFill>
                <a:latin typeface="Courier New" panose="02070309020205020404" pitchFamily="49" charset="0"/>
                <a:cs typeface="Courier New" panose="02070309020205020404" pitchFamily="49" charset="0"/>
              </a:rPr>
              <a:t>25.</a:t>
            </a:r>
          </a:p>
        </p:txBody>
      </p:sp>
      <p:sp>
        <p:nvSpPr>
          <p:cNvPr id="6" name="TextBox 5">
            <a:extLst>
              <a:ext uri="{FF2B5EF4-FFF2-40B4-BE49-F238E27FC236}">
                <a16:creationId xmlns:a16="http://schemas.microsoft.com/office/drawing/2014/main" id="{0B5A1BE2-0C63-A4A0-EBE6-B5058AC98855}"/>
              </a:ext>
            </a:extLst>
          </p:cNvPr>
          <p:cNvSpPr txBox="1"/>
          <p:nvPr/>
        </p:nvSpPr>
        <p:spPr>
          <a:xfrm>
            <a:off x="260528" y="638524"/>
            <a:ext cx="6597472" cy="9356408"/>
          </a:xfrm>
          <a:prstGeom prst="rect">
            <a:avLst/>
          </a:prstGeom>
          <a:noFill/>
        </p:spPr>
        <p:txBody>
          <a:bodyPr wrap="square" rtlCol="0">
            <a:spAutoFit/>
          </a:bodyPr>
          <a:lstStyle/>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Quantity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row[4]</a:t>
            </a:r>
          </a:p>
          <a:p>
            <a:r>
              <a:rPr lang="en-US" dirty="0">
                <a:solidFill>
                  <a:schemeClr val="tx1"/>
                </a:solidFill>
                <a:latin typeface="Courier New" panose="02070309020205020404" pitchFamily="49" charset="0"/>
                <a:cs typeface="Courier New" panose="02070309020205020404" pitchFamily="49" charset="0"/>
              </a:rPr>
              <a:t>                Brand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Quantity,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mycon.close</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rgbClr val="7030A0"/>
                </a:solidFill>
                <a:latin typeface="Courier New" panose="02070309020205020404" pitchFamily="49" charset="0"/>
                <a:cs typeface="Courier New" panose="02070309020205020404" pitchFamily="49" charset="0"/>
              </a:rPr>
              <a:t>elif</a:t>
            </a:r>
            <a:r>
              <a:rPr lang="en-US" dirty="0">
                <a:solidFill>
                  <a:schemeClr val="tx1"/>
                </a:solidFill>
                <a:latin typeface="Courier New" panose="02070309020205020404" pitchFamily="49" charset="0"/>
                <a:cs typeface="Courier New" panose="02070309020205020404" pitchFamily="49" charset="0"/>
              </a:rPr>
              <a:t> select == "medicine":</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cursor.execute</a:t>
            </a:r>
            <a:r>
              <a:rPr lang="en-US" dirty="0">
                <a:solidFill>
                  <a:schemeClr val="tx1"/>
                </a:solidFill>
                <a:latin typeface="Courier New" panose="02070309020205020404" pitchFamily="49" charset="0"/>
                <a:cs typeface="Courier New" panose="02070309020205020404" pitchFamily="49" charset="0"/>
              </a:rPr>
              <a:t>("select * from </a:t>
            </a:r>
            <a:r>
              <a:rPr lang="en-US" dirty="0" err="1">
                <a:solidFill>
                  <a:schemeClr val="tx1"/>
                </a:solidFill>
                <a:latin typeface="Courier New" panose="02070309020205020404" pitchFamily="49" charset="0"/>
                <a:cs typeface="Courier New" panose="02070309020205020404" pitchFamily="49" charset="0"/>
              </a:rPr>
              <a:t>medicinal_drugs</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medicinal_drugs</a:t>
            </a:r>
            <a:r>
              <a:rPr lang="en-US" dirty="0">
                <a:solidFill>
                  <a:schemeClr val="tx1"/>
                </a:solidFill>
                <a:latin typeface="Courier New" panose="02070309020205020404" pitchFamily="49" charset="0"/>
                <a:cs typeface="Courier New" panose="02070309020205020404" pitchFamily="49" charset="0"/>
              </a:rPr>
              <a:t> = </a:t>
            </a:r>
            <a:r>
              <a:rPr lang="en-US" dirty="0" err="1">
                <a:solidFill>
                  <a:schemeClr val="tx1"/>
                </a:solidFill>
                <a:latin typeface="Courier New" panose="02070309020205020404" pitchFamily="49" charset="0"/>
                <a:cs typeface="Courier New" panose="02070309020205020404" pitchFamily="49" charset="0"/>
              </a:rPr>
              <a:t>cursor.fetchall</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print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\t\t\t|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\t\t| Product Name\t\</a:t>
            </a:r>
            <a:r>
              <a:rPr lang="en-US" dirty="0" err="1">
                <a:solidFill>
                  <a:schemeClr val="tx1"/>
                </a:solidFill>
                <a:latin typeface="Courier New" panose="02070309020205020404" pitchFamily="49" charset="0"/>
                <a:cs typeface="Courier New" panose="02070309020205020404" pitchFamily="49" charset="0"/>
              </a:rPr>
              <a:t>t|Dosage</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\t\t| Brand \t\t| </a:t>
            </a:r>
            <a:r>
              <a:rPr lang="en-US" dirty="0" err="1">
                <a:solidFill>
                  <a:schemeClr val="tx1"/>
                </a:solidFill>
                <a:latin typeface="Courier New" panose="02070309020205020404" pitchFamily="49" charset="0"/>
                <a:cs typeface="Courier New" panose="02070309020205020404" pitchFamily="49" charset="0"/>
              </a:rPr>
              <a:t>Availabilit_of_Product</a:t>
            </a:r>
            <a:r>
              <a:rPr lang="en-US" dirty="0">
                <a:solidFill>
                  <a:schemeClr val="tx1"/>
                </a:solidFill>
                <a:latin typeface="Courier New" panose="02070309020205020404" pitchFamily="49" charset="0"/>
                <a:cs typeface="Courier New" panose="02070309020205020404" pitchFamily="49" charset="0"/>
              </a:rPr>
              <a:t> \t\t|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\t\</a:t>
            </a:r>
            <a:r>
              <a:rPr lang="en-US" dirty="0" err="1">
                <a:solidFill>
                  <a:schemeClr val="tx1"/>
                </a:solidFill>
                <a:latin typeface="Courier New" panose="02070309020205020404" pitchFamily="49" charset="0"/>
                <a:cs typeface="Courier New" panose="02070309020205020404" pitchFamily="49" charset="0"/>
              </a:rPr>
              <a:t>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for</a:t>
            </a:r>
            <a:r>
              <a:rPr lang="en-US" dirty="0">
                <a:solidFill>
                  <a:schemeClr val="tx1"/>
                </a:solidFill>
                <a:latin typeface="Courier New" panose="02070309020205020404" pitchFamily="49" charset="0"/>
                <a:cs typeface="Courier New" panose="02070309020205020404" pitchFamily="49" charset="0"/>
              </a:rPr>
              <a:t> row in </a:t>
            </a:r>
            <a:r>
              <a:rPr lang="en-US" dirty="0" err="1">
                <a:solidFill>
                  <a:schemeClr val="tx1"/>
                </a:solidFill>
                <a:latin typeface="Courier New" panose="02070309020205020404" pitchFamily="49" charset="0"/>
                <a:cs typeface="Courier New" panose="02070309020205020404" pitchFamily="49" charset="0"/>
              </a:rPr>
              <a:t>medicinal_drugs</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 row[0]</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 row[1]</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 row[2]</a:t>
            </a:r>
          </a:p>
          <a:p>
            <a:r>
              <a:rPr lang="en-US" dirty="0">
                <a:solidFill>
                  <a:schemeClr val="tx1"/>
                </a:solidFill>
                <a:latin typeface="Courier New" panose="02070309020205020404" pitchFamily="49" charset="0"/>
                <a:cs typeface="Courier New" panose="02070309020205020404" pitchFamily="49" charset="0"/>
              </a:rPr>
              <a:t>                Dosage = row[3]</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row[4]</a:t>
            </a:r>
          </a:p>
          <a:p>
            <a:r>
              <a:rPr lang="en-US" dirty="0">
                <a:solidFill>
                  <a:schemeClr val="tx1"/>
                </a:solidFill>
                <a:latin typeface="Courier New" panose="02070309020205020404" pitchFamily="49" charset="0"/>
                <a:cs typeface="Courier New" panose="02070309020205020404" pitchFamily="49" charset="0"/>
              </a:rPr>
              <a:t>                Brand = row[5]</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Availability_of_product</a:t>
            </a:r>
            <a:r>
              <a:rPr lang="en-US" dirty="0">
                <a:solidFill>
                  <a:schemeClr val="tx1"/>
                </a:solidFill>
                <a:latin typeface="Courier New" panose="02070309020205020404" pitchFamily="49" charset="0"/>
                <a:cs typeface="Courier New" panose="02070309020205020404" pitchFamily="49" charset="0"/>
              </a:rPr>
              <a:t> = row[6]</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 row[7]</a:t>
            </a:r>
          </a:p>
          <a:p>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 = [8]</a:t>
            </a:r>
          </a:p>
          <a:p>
            <a:r>
              <a:rPr lang="en-US" dirty="0">
                <a:solidFill>
                  <a:schemeClr val="tx1"/>
                </a:solidFill>
                <a:latin typeface="Courier New" panose="02070309020205020404" pitchFamily="49" charset="0"/>
                <a:cs typeface="Courier New" panose="02070309020205020404" pitchFamily="49" charset="0"/>
              </a:rPr>
              <a:t>                print ("%s \t\t| %s \t\t| %s \t\t| %s \t\t| %s \t\t| %s \t\t| %s \t\t| %s \t\t|" % (</a:t>
            </a:r>
            <a:r>
              <a:rPr lang="en-US" dirty="0" err="1">
                <a:solidFill>
                  <a:schemeClr val="tx1"/>
                </a:solidFill>
                <a:latin typeface="Courier New" panose="02070309020205020404" pitchFamily="49" charset="0"/>
                <a:cs typeface="Courier New" panose="02070309020205020404" pitchFamily="49" charset="0"/>
              </a:rPr>
              <a:t>Sr_no</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Product_code</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Product_Name</a:t>
            </a:r>
            <a:r>
              <a:rPr lang="en-US" dirty="0">
                <a:solidFill>
                  <a:schemeClr val="tx1"/>
                </a:solidFill>
                <a:latin typeface="Courier New" panose="02070309020205020404" pitchFamily="49" charset="0"/>
                <a:cs typeface="Courier New" panose="02070309020205020404" pitchFamily="49" charset="0"/>
              </a:rPr>
              <a:t>, Dosage, </a:t>
            </a:r>
            <a:r>
              <a:rPr lang="en-US" dirty="0" err="1">
                <a:solidFill>
                  <a:schemeClr val="tx1"/>
                </a:solidFill>
                <a:latin typeface="Courier New" panose="02070309020205020404" pitchFamily="49" charset="0"/>
                <a:cs typeface="Courier New" panose="02070309020205020404" pitchFamily="49" charset="0"/>
              </a:rPr>
              <a:t>Price_in_Inr</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Brand,Availability_of_product</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In_stock</a:t>
            </a:r>
            <a:r>
              <a:rPr lang="en-US" dirty="0">
                <a:solidFill>
                  <a:schemeClr val="tx1"/>
                </a:solidFill>
                <a:latin typeface="Courier New" panose="02070309020205020404" pitchFamily="49" charset="0"/>
                <a:cs typeface="Courier New" panose="02070309020205020404" pitchFamily="49" charset="0"/>
              </a:rPr>
              <a:t>, </a:t>
            </a:r>
            <a:r>
              <a:rPr lang="en-US" dirty="0" err="1">
                <a:solidFill>
                  <a:schemeClr val="tx1"/>
                </a:solidFill>
                <a:latin typeface="Courier New" panose="02070309020205020404" pitchFamily="49" charset="0"/>
                <a:cs typeface="Courier New" panose="02070309020205020404" pitchFamily="49" charset="0"/>
              </a:rPr>
              <a:t>Product_rating</a:t>
            </a:r>
            <a:r>
              <a:rPr lang="en-US" dirty="0">
                <a:solidFill>
                  <a:schemeClr val="tx1"/>
                </a:solidFill>
                <a:latin typeface="Courier New" panose="02070309020205020404" pitchFamily="49" charset="0"/>
                <a:cs typeface="Courier New" panose="02070309020205020404" pitchFamily="49" charset="0"/>
              </a:rPr>
              <a:t>));</a:t>
            </a:r>
          </a:p>
          <a:p>
            <a:r>
              <a:rPr lang="en-US" dirty="0">
                <a:solidFill>
                  <a:schemeClr val="tx1"/>
                </a:solidFill>
                <a:latin typeface="Courier New" panose="02070309020205020404" pitchFamily="49" charset="0"/>
                <a:cs typeface="Courier New" panose="02070309020205020404" pitchFamily="49" charset="0"/>
              </a:rPr>
              <a:t>                print("----------------------------------------------------------------------------------------------------------")</a:t>
            </a:r>
          </a:p>
          <a:p>
            <a:r>
              <a:rPr lang="en-US" dirty="0">
                <a:solidFill>
                  <a:schemeClr val="tx1"/>
                </a:solidFill>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Cart</a:t>
            </a:r>
            <a:r>
              <a:rPr lang="en-US" dirty="0">
                <a:solidFill>
                  <a:schemeClr val="tx1"/>
                </a:solidFill>
                <a:latin typeface="Courier New" panose="02070309020205020404" pitchFamily="49" charset="0"/>
                <a:cs typeface="Courier New" panose="02070309020205020404" pitchFamily="49" charset="0"/>
              </a:rPr>
              <a:t>();    </a:t>
            </a:r>
          </a:p>
        </p:txBody>
      </p:sp>
      <p:sp>
        <p:nvSpPr>
          <p:cNvPr id="4" name="Google Shape;220;p27">
            <a:extLst>
              <a:ext uri="{FF2B5EF4-FFF2-40B4-BE49-F238E27FC236}">
                <a16:creationId xmlns:a16="http://schemas.microsoft.com/office/drawing/2014/main" id="{662B2FE5-4345-AE30-22BE-49E7112FD37A}"/>
              </a:ext>
            </a:extLst>
          </p:cNvPr>
          <p:cNvSpPr txBox="1">
            <a:spLocks noGrp="1"/>
          </p:cNvSpPr>
          <p:nvPr>
            <p:ph type="ctrTitle"/>
          </p:nvPr>
        </p:nvSpPr>
        <p:spPr>
          <a:xfrm>
            <a:off x="260528" y="-6007"/>
            <a:ext cx="6336943" cy="524383"/>
          </a:xfrm>
          <a:prstGeom prst="rect">
            <a:avLst/>
          </a:prstGeom>
        </p:spPr>
        <p:txBody>
          <a:bodyPr spcFirstLastPara="1" wrap="square" lIns="68569" tIns="68569" rIns="68569" bIns="68569" anchor="t" anchorCtr="0">
            <a:noAutofit/>
          </a:bodyPr>
          <a:lstStyle/>
          <a:p>
            <a:pPr algn="ctr"/>
            <a:r>
              <a:rPr lang="en-US" sz="4400" dirty="0">
                <a:solidFill>
                  <a:schemeClr val="accent2"/>
                </a:solidFill>
                <a:latin typeface="Courier New" panose="02070309020205020404" pitchFamily="49" charset="0"/>
                <a:cs typeface="Courier New" panose="02070309020205020404" pitchFamily="49" charset="0"/>
              </a:rPr>
              <a:t>Source Code</a:t>
            </a:r>
            <a:br>
              <a:rPr lang="en-US" sz="4400" dirty="0">
                <a:solidFill>
                  <a:schemeClr val="accent2"/>
                </a:solidFill>
                <a:latin typeface="Courier New" panose="02070309020205020404" pitchFamily="49" charset="0"/>
                <a:cs typeface="Courier New" panose="02070309020205020404" pitchFamily="49" charset="0"/>
              </a:rPr>
            </a:br>
            <a:endParaRPr sz="4400"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7334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12464</Words>
  <Application>Microsoft Office PowerPoint</Application>
  <PresentationFormat>A4 Paper (210x297 mm)</PresentationFormat>
  <Paragraphs>1823</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Courier New</vt:lpstr>
      <vt:lpstr>Quantico</vt:lpstr>
      <vt:lpstr>Calibri</vt:lpstr>
      <vt:lpstr>Calibri Light</vt:lpstr>
      <vt:lpstr>Office Theme</vt:lpstr>
      <vt:lpstr>Online Shopping</vt:lpstr>
      <vt:lpstr>About the Project</vt:lpstr>
      <vt:lpstr>Commands used</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Source Code </vt:lpstr>
      <vt:lpstr>Graphs</vt:lpstr>
      <vt:lpstr>Outputs</vt:lpstr>
      <vt:lpstr>Outputs</vt:lpstr>
      <vt:lpstr>Outputs</vt:lpstr>
      <vt:lpstr>Outputs</vt:lpstr>
      <vt:lpstr>Outputs</vt:lpstr>
      <vt:lpstr>Outputs</vt:lpstr>
      <vt:lpstr>Outputs</vt:lpstr>
      <vt:lpstr>MYSQL Tables</vt:lpstr>
      <vt:lpstr>MYSQL Tables</vt:lpstr>
      <vt:lpstr>MYSQL Tables</vt:lpstr>
      <vt:lpstr>MYSQL Tables</vt:lpstr>
      <vt:lpstr>MYSQL Tables</vt:lpstr>
      <vt:lpstr>MYSQL Tables</vt:lpstr>
      <vt:lpstr>MYSQL Tables</vt:lpstr>
      <vt:lpstr>MYSQL Tables</vt:lpstr>
      <vt:lpstr>MYSQL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dc:title>
  <dc:creator>Amit Verma</dc:creator>
  <cp:lastModifiedBy>Amit Kumar Verma</cp:lastModifiedBy>
  <cp:revision>11</cp:revision>
  <dcterms:modified xsi:type="dcterms:W3CDTF">2025-06-07T10:10:05Z</dcterms:modified>
</cp:coreProperties>
</file>