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80" r:id="rId3"/>
    <p:sldId id="257" r:id="rId4"/>
    <p:sldId id="258" r:id="rId5"/>
    <p:sldId id="281" r:id="rId6"/>
    <p:sldId id="260" r:id="rId7"/>
    <p:sldId id="267" r:id="rId8"/>
    <p:sldId id="283" r:id="rId9"/>
    <p:sldId id="261" r:id="rId10"/>
    <p:sldId id="262" r:id="rId11"/>
    <p:sldId id="274" r:id="rId12"/>
    <p:sldId id="268" r:id="rId13"/>
    <p:sldId id="282" r:id="rId14"/>
    <p:sldId id="266" r:id="rId15"/>
  </p:sldIdLst>
  <p:sldSz cx="18300700" cy="10299700"/>
  <p:notesSz cx="18300700" cy="10299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026" autoAdjust="0"/>
  </p:normalViewPr>
  <p:slideViewPr>
    <p:cSldViewPr showGuides="1">
      <p:cViewPr varScale="1">
        <p:scale>
          <a:sx n="52" d="100"/>
          <a:sy n="52" d="100"/>
        </p:scale>
        <p:origin x="-850" y="-11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9563" cy="5143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0366375" y="0"/>
            <a:ext cx="7929563" cy="5143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D982D0-7D92-4F0A-A2FE-E43F7A0F40D1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718175" y="773113"/>
            <a:ext cx="6864350" cy="3862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830388" y="4892675"/>
            <a:ext cx="14639925" cy="46339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82175"/>
            <a:ext cx="7929563" cy="5159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0366375" y="9782175"/>
            <a:ext cx="7929563" cy="5159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261098-BEAE-4334-8C5B-490947061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8874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261098-BEAE-4334-8C5B-490947061592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261098-BEAE-4334-8C5B-490947061592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261098-BEAE-4334-8C5B-490947061592}" type="slidenum">
              <a:rPr lang="en-US" smtClean="0"/>
              <a:t>6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2552" y="3192907"/>
            <a:ext cx="15555595" cy="21629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5105" y="5767832"/>
            <a:ext cx="12810490" cy="2574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650" b="0" i="0">
                <a:solidFill>
                  <a:schemeClr val="bg1"/>
                </a:solidFill>
                <a:latin typeface="SimSun" panose="02010600030101010101" pitchFamily="2" charset="-122"/>
                <a:cs typeface="SimSun" panose="02010600030101010101" pitchFamily="2" charset="-122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500" b="0" i="0">
                <a:solidFill>
                  <a:schemeClr val="bg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650" b="0" i="0">
                <a:solidFill>
                  <a:schemeClr val="bg1"/>
                </a:solidFill>
                <a:latin typeface="SimSun" panose="02010600030101010101" pitchFamily="2" charset="-122"/>
                <a:cs typeface="SimSun" panose="02010600030101010101" pitchFamily="2" charset="-122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5035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24860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5/14/2025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650" b="0" i="0">
                <a:solidFill>
                  <a:schemeClr val="bg1"/>
                </a:solidFill>
                <a:latin typeface="SimSun" panose="02010600030101010101" pitchFamily="2" charset="-122"/>
                <a:cs typeface="SimSun" panose="02010600030101010101" pitchFamily="2" charset="-122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5/14/2025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7999" y="0"/>
                </a:lnTo>
                <a:lnTo>
                  <a:pt x="18287999" y="10286999"/>
                </a:lnTo>
                <a:lnTo>
                  <a:pt x="0" y="10286999"/>
                </a:lnTo>
                <a:lnTo>
                  <a:pt x="0" y="0"/>
                </a:lnTo>
                <a:close/>
              </a:path>
            </a:pathLst>
          </a:custGeom>
          <a:solidFill>
            <a:srgbClr val="2829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5855001" y="5907499"/>
            <a:ext cx="2433320" cy="3476625"/>
          </a:xfrm>
          <a:custGeom>
            <a:avLst/>
            <a:gdLst/>
            <a:ahLst/>
            <a:cxnLst/>
            <a:rect l="l" t="t" r="r" b="b"/>
            <a:pathLst>
              <a:path w="2433319" h="3476625">
                <a:moveTo>
                  <a:pt x="1738312" y="3476624"/>
                </a:moveTo>
                <a:lnTo>
                  <a:pt x="0" y="1738312"/>
                </a:lnTo>
                <a:lnTo>
                  <a:pt x="1738312" y="0"/>
                </a:lnTo>
                <a:lnTo>
                  <a:pt x="2432998" y="694685"/>
                </a:lnTo>
                <a:lnTo>
                  <a:pt x="2432998" y="2781938"/>
                </a:lnTo>
                <a:lnTo>
                  <a:pt x="1738312" y="3476624"/>
                </a:lnTo>
                <a:close/>
              </a:path>
            </a:pathLst>
          </a:custGeom>
          <a:solidFill>
            <a:srgbClr val="484B6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8716814" y="8595250"/>
            <a:ext cx="2892425" cy="1692275"/>
          </a:xfrm>
          <a:custGeom>
            <a:avLst/>
            <a:gdLst/>
            <a:ahLst/>
            <a:cxnLst/>
            <a:rect l="l" t="t" r="r" b="b"/>
            <a:pathLst>
              <a:path w="2892425" h="1692275">
                <a:moveTo>
                  <a:pt x="2401122" y="1691748"/>
                </a:moveTo>
                <a:lnTo>
                  <a:pt x="0" y="1691748"/>
                </a:lnTo>
                <a:lnTo>
                  <a:pt x="1691748" y="0"/>
                </a:lnTo>
                <a:lnTo>
                  <a:pt x="2892309" y="1200560"/>
                </a:lnTo>
                <a:lnTo>
                  <a:pt x="2401122" y="1691748"/>
                </a:lnTo>
                <a:close/>
              </a:path>
            </a:pathLst>
          </a:custGeom>
          <a:solidFill>
            <a:srgbClr val="484B6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132499" y="8057499"/>
            <a:ext cx="2371725" cy="2230120"/>
          </a:xfrm>
          <a:custGeom>
            <a:avLst/>
            <a:gdLst/>
            <a:ahLst/>
            <a:cxnLst/>
            <a:rect l="l" t="t" r="r" b="b"/>
            <a:pathLst>
              <a:path w="2371725" h="2230120">
                <a:moveTo>
                  <a:pt x="774403" y="2229500"/>
                </a:moveTo>
                <a:lnTo>
                  <a:pt x="490625" y="2229500"/>
                </a:lnTo>
                <a:lnTo>
                  <a:pt x="0" y="1740812"/>
                </a:lnTo>
                <a:lnTo>
                  <a:pt x="1738312" y="0"/>
                </a:lnTo>
                <a:lnTo>
                  <a:pt x="2371108" y="632795"/>
                </a:lnTo>
                <a:lnTo>
                  <a:pt x="774403" y="2229500"/>
                </a:lnTo>
                <a:close/>
              </a:path>
            </a:pathLst>
          </a:custGeom>
          <a:solidFill>
            <a:srgbClr val="6FB0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1900000" y="6899999"/>
            <a:ext cx="5772150" cy="3387090"/>
          </a:xfrm>
          <a:custGeom>
            <a:avLst/>
            <a:gdLst/>
            <a:ahLst/>
            <a:cxnLst/>
            <a:rect l="l" t="t" r="r" b="b"/>
            <a:pathLst>
              <a:path w="5772150" h="3387090">
                <a:moveTo>
                  <a:pt x="5271438" y="3387000"/>
                </a:moveTo>
                <a:lnTo>
                  <a:pt x="501140" y="3387000"/>
                </a:lnTo>
                <a:lnTo>
                  <a:pt x="0" y="2886076"/>
                </a:lnTo>
                <a:lnTo>
                  <a:pt x="2887321" y="0"/>
                </a:lnTo>
                <a:lnTo>
                  <a:pt x="5772144" y="2886076"/>
                </a:lnTo>
                <a:lnTo>
                  <a:pt x="5271438" y="3387000"/>
                </a:lnTo>
                <a:close/>
              </a:path>
            </a:pathLst>
          </a:custGeom>
          <a:solidFill>
            <a:srgbClr val="6FB0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0" y="0"/>
            <a:ext cx="2344420" cy="2506345"/>
          </a:xfrm>
          <a:custGeom>
            <a:avLst/>
            <a:gdLst/>
            <a:ahLst/>
            <a:cxnLst/>
            <a:rect l="l" t="t" r="r" b="b"/>
            <a:pathLst>
              <a:path w="2344420" h="2506345">
                <a:moveTo>
                  <a:pt x="271009" y="2506009"/>
                </a:moveTo>
                <a:lnTo>
                  <a:pt x="0" y="2234836"/>
                </a:lnTo>
                <a:lnTo>
                  <a:pt x="0" y="0"/>
                </a:lnTo>
                <a:lnTo>
                  <a:pt x="1909362" y="0"/>
                </a:lnTo>
                <a:lnTo>
                  <a:pt x="2343947" y="434322"/>
                </a:lnTo>
                <a:lnTo>
                  <a:pt x="271009" y="2506009"/>
                </a:lnTo>
                <a:close/>
              </a:path>
            </a:pathLst>
          </a:custGeom>
          <a:solidFill>
            <a:srgbClr val="6FB0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5/14/2025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7999" y="0"/>
                </a:lnTo>
                <a:lnTo>
                  <a:pt x="18287999" y="10286999"/>
                </a:lnTo>
                <a:lnTo>
                  <a:pt x="0" y="10286999"/>
                </a:lnTo>
                <a:lnTo>
                  <a:pt x="0" y="0"/>
                </a:lnTo>
                <a:close/>
              </a:path>
            </a:pathLst>
          </a:custGeom>
          <a:solidFill>
            <a:srgbClr val="2829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146905" y="1372392"/>
            <a:ext cx="8006888" cy="7340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650" b="0" i="0">
                <a:solidFill>
                  <a:schemeClr val="bg1"/>
                </a:solidFill>
                <a:latin typeface="SimSun" panose="02010600030101010101" pitchFamily="2" charset="-122"/>
                <a:cs typeface="SimSun" panose="02010600030101010101" pitchFamily="2" charset="-122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180168" y="4113081"/>
            <a:ext cx="9940363" cy="27152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00" b="0" i="0">
                <a:solidFill>
                  <a:schemeClr val="bg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22238" y="9578721"/>
            <a:ext cx="5856224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503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7650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3565674"/>
            <a:ext cx="18300700" cy="1305486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AWARENESS, PREDICTION AND DETECTION OF FRAUDS 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(CREDIT CARD FRAUD DETECTION)</a:t>
            </a:r>
            <a:endParaRPr lang="en-IN" sz="36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264240" y="5509890"/>
            <a:ext cx="542029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 the Guidance of </a:t>
            </a:r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Guide Name</a:t>
            </a:r>
          </a:p>
          <a:p>
            <a:pPr algn="ctr"/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Prof. </a:t>
            </a:r>
            <a:r>
              <a:rPr lang="en-US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Srushti</a:t>
            </a:r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Raut</a:t>
            </a:r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53406" y="8253370"/>
            <a:ext cx="1728192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MIT COLEGE OF RAILWAY ENGINEERING &amp; RESEARCH,BARSHI</a:t>
            </a:r>
            <a:endParaRPr lang="en-US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2024-25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6736697"/>
            <a:ext cx="183007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B.Tech</a:t>
            </a:r>
            <a:r>
              <a:rPr lang="en-IN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endParaRPr lang="en-IN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N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 Computer </a:t>
            </a:r>
            <a:r>
              <a:rPr lang="en-IN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Science and </a:t>
            </a:r>
            <a:r>
              <a:rPr lang="en-IN" sz="2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Engineering</a:t>
            </a:r>
            <a:endParaRPr lang="en-IN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33588" y="1916832"/>
            <a:ext cx="158376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FINAL YEAR PROJECT PHASE-II FINAL PRESENTATION</a:t>
            </a:r>
            <a:endParaRPr lang="en-IN" sz="28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502" y="231051"/>
            <a:ext cx="2042172" cy="201506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669630" y="692696"/>
            <a:ext cx="131054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MIT COLLEGE OF RAILWAY ENGINEERING &amp; RESEARCH</a:t>
            </a:r>
            <a:endParaRPr lang="en-IN" sz="32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2741638" y="1621458"/>
            <a:ext cx="13249472" cy="793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0" y="-19878"/>
            <a:ext cx="18300700" cy="10277475"/>
          </a:xfrm>
          <a:custGeom>
            <a:avLst/>
            <a:gdLst/>
            <a:ahLst/>
            <a:cxnLst/>
            <a:rect l="l" t="t" r="r" b="b"/>
            <a:pathLst>
              <a:path w="7077075" h="10277475">
                <a:moveTo>
                  <a:pt x="7077074" y="10277474"/>
                </a:moveTo>
                <a:lnTo>
                  <a:pt x="0" y="10277474"/>
                </a:lnTo>
                <a:lnTo>
                  <a:pt x="0" y="0"/>
                </a:lnTo>
                <a:lnTo>
                  <a:pt x="7077074" y="0"/>
                </a:lnTo>
                <a:lnTo>
                  <a:pt x="7077074" y="10277474"/>
                </a:lnTo>
                <a:close/>
              </a:path>
            </a:pathLst>
          </a:custGeom>
          <a:solidFill>
            <a:srgbClr val="282937"/>
          </a:solidFill>
        </p:spPr>
        <p:txBody>
          <a:bodyPr wrap="square" lIns="0" tIns="0" rIns="0" bIns="0" rtlCol="0"/>
          <a:lstStyle/>
          <a:p>
            <a:pPr marL="342900" indent="-342900" algn="just">
              <a:buFont typeface="+mj-lt"/>
              <a:buAutoNum type="arabicPeriod"/>
            </a:pP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39750" y="0"/>
            <a:ext cx="14947304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7200" b="1" spc="2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sz="7200" b="1" spc="2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Applications</a:t>
            </a:r>
            <a:endParaRPr sz="7200" b="1" dirty="0">
              <a:latin typeface="Georgia" panose="02040502050405020303"/>
              <a:cs typeface="Georgia" panose="02040502050405020303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41638" y="1837482"/>
            <a:ext cx="12817424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n-US" sz="2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Banking &amp; Financial Institutions</a:t>
            </a: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– Implemented in banks and payment gateways to prevent fraudulent transactions.</a:t>
            </a:r>
          </a:p>
          <a:p>
            <a:pPr marL="342900" indent="-342900" algn="just">
              <a:buFont typeface="+mj-lt"/>
              <a:buAutoNum type="arabicPeriod"/>
            </a:pPr>
            <a:endParaRPr lang="en-US" sz="28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n-US" sz="2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E-commerce &amp; Online Transactions</a:t>
            </a: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– Used by online marketplaces to detect fraudulent purchases and chargebacks.</a:t>
            </a:r>
          </a:p>
          <a:p>
            <a:pPr marL="342900" indent="-342900" algn="just">
              <a:buFont typeface="+mj-lt"/>
              <a:buAutoNum type="arabicPeriod"/>
            </a:pPr>
            <a:endParaRPr lang="en-US" sz="28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n-US" sz="2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Insurance Fraud Detection</a:t>
            </a: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– Helps insurance companies identify false claims and fraudulent activities.</a:t>
            </a:r>
          </a:p>
          <a:p>
            <a:pPr marL="342900" indent="-342900" algn="just">
              <a:buFont typeface="+mj-lt"/>
              <a:buAutoNum type="arabicPeriod"/>
            </a:pPr>
            <a:endParaRPr lang="en-US" sz="28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n-US" sz="2800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Cryptocurrency</a:t>
            </a:r>
            <a:r>
              <a:rPr lang="en-US" sz="2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Transactions</a:t>
            </a: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– Applied in crypto exchanges to detect suspicious and unauthorized transactions.</a:t>
            </a:r>
          </a:p>
          <a:p>
            <a:pPr marL="342900" indent="-342900" algn="just">
              <a:buFont typeface="+mj-lt"/>
              <a:buAutoNum type="arabicPeriod"/>
            </a:pPr>
            <a:endParaRPr lang="en-US" sz="28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n-US" sz="2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Government &amp; Law Enforcement</a:t>
            </a: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– Assists in tracking financial crimes and fraudulent activities in public sectors.</a:t>
            </a:r>
          </a:p>
          <a:p>
            <a:pPr marL="342900" indent="-342900" algn="just">
              <a:buFont typeface="+mj-lt"/>
              <a:buAutoNum type="arabicPeriod"/>
            </a:pPr>
            <a:endParaRPr lang="en-US" sz="28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n-US" sz="2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Telecom Industry</a:t>
            </a: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– Used to detect fraudulent SIM card purchases and mobile payment frauds.</a:t>
            </a:r>
            <a:endParaRPr lang="en-IN" sz="28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IN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9510" y="1111250"/>
            <a:ext cx="13609512" cy="3323987"/>
          </a:xfrm>
        </p:spPr>
        <p:txBody>
          <a:bodyPr/>
          <a:lstStyle/>
          <a:p>
            <a:r>
              <a:rPr lang="en-US"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sz="7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Advantages &amp; Disadvantages</a:t>
            </a:r>
            <a:endParaRPr lang="en-IN" sz="7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12"/>
          <p:cNvSpPr/>
          <p:nvPr/>
        </p:nvSpPr>
        <p:spPr>
          <a:xfrm>
            <a:off x="5797550" y="2353619"/>
            <a:ext cx="4724400" cy="129231"/>
          </a:xfrm>
          <a:custGeom>
            <a:avLst/>
            <a:gdLst/>
            <a:ahLst/>
            <a:cxnLst/>
            <a:rect l="l" t="t" r="r" b="b"/>
            <a:pathLst>
              <a:path w="4048125" h="95250">
                <a:moveTo>
                  <a:pt x="4048124" y="95249"/>
                </a:moveTo>
                <a:lnTo>
                  <a:pt x="0" y="95249"/>
                </a:lnTo>
                <a:lnTo>
                  <a:pt x="0" y="0"/>
                </a:lnTo>
                <a:lnTo>
                  <a:pt x="4048124" y="0"/>
                </a:lnTo>
                <a:lnTo>
                  <a:pt x="4048124" y="95249"/>
                </a:lnTo>
                <a:close/>
              </a:path>
            </a:pathLst>
          </a:custGeom>
          <a:solidFill>
            <a:srgbClr val="6FB0D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2"/>
          <p:cNvGrpSpPr/>
          <p:nvPr/>
        </p:nvGrpSpPr>
        <p:grpSpPr>
          <a:xfrm>
            <a:off x="11916351" y="0"/>
            <a:ext cx="6372126" cy="5805174"/>
            <a:chOff x="12640787" y="0"/>
            <a:chExt cx="5647690" cy="5734685"/>
          </a:xfrm>
        </p:grpSpPr>
        <p:sp>
          <p:nvSpPr>
            <p:cNvPr id="9" name="object 3"/>
            <p:cNvSpPr/>
            <p:nvPr/>
          </p:nvSpPr>
          <p:spPr>
            <a:xfrm>
              <a:off x="16373134" y="2795251"/>
              <a:ext cx="1915160" cy="2939415"/>
            </a:xfrm>
            <a:custGeom>
              <a:avLst/>
              <a:gdLst/>
              <a:ahLst/>
              <a:cxnLst/>
              <a:rect l="l" t="t" r="r" b="b"/>
              <a:pathLst>
                <a:path w="1915159" h="2939415">
                  <a:moveTo>
                    <a:pt x="1201425" y="2938873"/>
                  </a:moveTo>
                  <a:lnTo>
                    <a:pt x="0" y="1738312"/>
                  </a:lnTo>
                  <a:lnTo>
                    <a:pt x="1739563" y="0"/>
                  </a:lnTo>
                  <a:lnTo>
                    <a:pt x="1914865" y="175176"/>
                  </a:lnTo>
                  <a:lnTo>
                    <a:pt x="1914865" y="2225946"/>
                  </a:lnTo>
                  <a:lnTo>
                    <a:pt x="1201425" y="2938873"/>
                  </a:lnTo>
                  <a:close/>
                </a:path>
              </a:pathLst>
            </a:custGeom>
            <a:solidFill>
              <a:srgbClr val="484B6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4"/>
            <p:cNvSpPr/>
            <p:nvPr/>
          </p:nvSpPr>
          <p:spPr>
            <a:xfrm>
              <a:off x="12640780" y="11"/>
              <a:ext cx="5647690" cy="4629150"/>
            </a:xfrm>
            <a:custGeom>
              <a:avLst/>
              <a:gdLst/>
              <a:ahLst/>
              <a:cxnLst/>
              <a:rect l="l" t="t" r="r" b="b"/>
              <a:pathLst>
                <a:path w="5647690" h="4629150">
                  <a:moveTo>
                    <a:pt x="5567019" y="2890291"/>
                  </a:moveTo>
                  <a:lnTo>
                    <a:pt x="4936274" y="2257488"/>
                  </a:lnTo>
                  <a:lnTo>
                    <a:pt x="3196717" y="3995801"/>
                  </a:lnTo>
                  <a:lnTo>
                    <a:pt x="3827462" y="4628604"/>
                  </a:lnTo>
                  <a:lnTo>
                    <a:pt x="5567019" y="2890291"/>
                  </a:lnTo>
                  <a:close/>
                </a:path>
                <a:path w="5647690" h="4629150">
                  <a:moveTo>
                    <a:pt x="5647220" y="0"/>
                  </a:moveTo>
                  <a:lnTo>
                    <a:pt x="0" y="0"/>
                  </a:lnTo>
                  <a:lnTo>
                    <a:pt x="3075927" y="3075914"/>
                  </a:lnTo>
                  <a:lnTo>
                    <a:pt x="5647220" y="504634"/>
                  </a:lnTo>
                  <a:lnTo>
                    <a:pt x="5647220" y="0"/>
                  </a:lnTo>
                  <a:close/>
                </a:path>
              </a:pathLst>
            </a:custGeom>
            <a:solidFill>
              <a:srgbClr val="6FB0D9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733526" y="3349650"/>
            <a:ext cx="6426224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✅ Advantages: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Dual Functionality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: Integrates both fraud detection and awareness—empowering users and securing systems.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High Accuracy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: Achieves over </a:t>
            </a:r>
            <a:r>
              <a:rPr lang="en-US" sz="2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80% accuracy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 improving detection effectiveness.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Multiple ML Algorithms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: Supports Logistic Regression, Decision Tree, Random Forest, and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XGBoost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for comparative performance.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Custom Dataset Support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: Accepts any well-structured CSV, allowing flexible data input across domains.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User Awareness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: Educates users about phishing, scams, and fraud prevention through an easy-to-use website.</a:t>
            </a:r>
          </a:p>
          <a:p>
            <a:pPr marL="342900" indent="-342900">
              <a:buFont typeface="Arial" pitchFamily="34" charset="0"/>
              <a:buChar char="•"/>
            </a:pPr>
            <a:endParaRPr lang="en-IN" sz="2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942438" y="3349650"/>
            <a:ext cx="6185013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⚠ Disadvantages</a:t>
            </a:r>
            <a:r>
              <a:rPr lang="en-US" sz="2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Not Real-Time Yet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: Current model does not support instant or live transaction monitoring.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Pattern Dependency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: Requires CSV files to follow a specific format or schema.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Limited Generalization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: May need further training to detect newer fraud patterns or international transaction behaviors.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Resource-Dependent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: Handling large datasets may demand higher computing power or cloud support.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Website Not Fully Integrated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: Full end-to-end deployment (ML backend + frontend) may still be under development.</a:t>
            </a:r>
          </a:p>
          <a:p>
            <a:endParaRPr lang="en-IN" sz="2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5774" y="730250"/>
            <a:ext cx="12962864" cy="1107996"/>
          </a:xfrm>
        </p:spPr>
        <p:txBody>
          <a:bodyPr/>
          <a:lstStyle/>
          <a:p>
            <a:pPr algn="l"/>
            <a:r>
              <a:rPr lang="en-US" sz="7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9.Conclusion</a:t>
            </a:r>
            <a:endParaRPr lang="en-US" sz="7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bject 13"/>
          <p:cNvSpPr/>
          <p:nvPr/>
        </p:nvSpPr>
        <p:spPr>
          <a:xfrm>
            <a:off x="4020369" y="1905206"/>
            <a:ext cx="5638800" cy="76199"/>
          </a:xfrm>
          <a:custGeom>
            <a:avLst/>
            <a:gdLst/>
            <a:ahLst/>
            <a:cxnLst/>
            <a:rect l="l" t="t" r="r" b="b"/>
            <a:pathLst>
              <a:path w="3914775" h="95250">
                <a:moveTo>
                  <a:pt x="3914774" y="95249"/>
                </a:moveTo>
                <a:lnTo>
                  <a:pt x="0" y="95249"/>
                </a:lnTo>
                <a:lnTo>
                  <a:pt x="0" y="0"/>
                </a:lnTo>
                <a:lnTo>
                  <a:pt x="3914774" y="0"/>
                </a:lnTo>
                <a:lnTo>
                  <a:pt x="3914774" y="95249"/>
                </a:lnTo>
                <a:close/>
              </a:path>
            </a:pathLst>
          </a:custGeom>
          <a:solidFill>
            <a:srgbClr val="6FB0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805534" y="2557562"/>
            <a:ext cx="14113568" cy="5524589"/>
          </a:xfrm>
        </p:spPr>
        <p:txBody>
          <a:bodyPr/>
          <a:lstStyle/>
          <a:p>
            <a:pPr algn="just"/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		Our 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project integrates a 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credit card fraud detection model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with a 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website for awareness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, creating a comprehensive approach to fraud prevention. The machine learning model efficiently identifies fraudulent transactions by analyzing patterns, while the website educates users about fraud risks and prevention strategies. With an 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accuracy of over 80%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, our system enhances security, reduces false positives, and helps financial institutions combat fraud effectively. Future improvements may include 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real-time detection and deep learning models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for even greater accuracy and adaptability.</a:t>
            </a:r>
            <a:r>
              <a:rPr lang="en-US" sz="36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73686" y="958850"/>
            <a:ext cx="110820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10.References</a:t>
            </a:r>
            <a:endParaRPr lang="en-IN" sz="7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09590" y="2269530"/>
            <a:ext cx="1346549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[1]. N. </a:t>
            </a:r>
            <a:r>
              <a:rPr lang="en-IN" sz="24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Malini</a:t>
            </a:r>
            <a:r>
              <a:rPr lang="en-IN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 M. </a:t>
            </a:r>
            <a:r>
              <a:rPr lang="en-IN" sz="24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Pushpa</a:t>
            </a:r>
            <a:r>
              <a:rPr lang="en-IN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 ―Analysis on Credit Card Fraud Identification Techniques based on KNN and Outlier Detection,‖ 3rd International Conference on Advances in Electrical, Electronics, Information, Communication and Bio-Informatics (AEEEICB17), Quaid-E </a:t>
            </a:r>
            <a:r>
              <a:rPr lang="en-IN" sz="24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Millath</a:t>
            </a:r>
            <a:r>
              <a:rPr lang="en-IN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Government College for Women, Chennai, India. </a:t>
            </a:r>
            <a:endParaRPr lang="en-IN" sz="24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IN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2]. Andrea Dal </a:t>
            </a:r>
            <a:r>
              <a:rPr lang="en-IN" sz="24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Pozzolo</a:t>
            </a:r>
            <a:r>
              <a:rPr lang="en-IN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IN" sz="24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Giacomo</a:t>
            </a:r>
            <a:r>
              <a:rPr lang="en-IN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Boracchi</a:t>
            </a:r>
            <a:r>
              <a:rPr lang="en-IN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 Olivier </a:t>
            </a:r>
            <a:r>
              <a:rPr lang="en-IN" sz="24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Caelen</a:t>
            </a:r>
            <a:r>
              <a:rPr lang="en-IN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IN" sz="24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Cesare</a:t>
            </a:r>
            <a:r>
              <a:rPr lang="en-IN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Alippi</a:t>
            </a:r>
            <a:r>
              <a:rPr lang="en-IN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IN" sz="24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Gianluca</a:t>
            </a:r>
            <a:r>
              <a:rPr lang="en-IN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Bontempi</a:t>
            </a:r>
            <a:r>
              <a:rPr lang="en-IN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 ―Credit Card Fraud Detection: A Realistic </a:t>
            </a:r>
            <a:r>
              <a:rPr lang="en-IN" sz="24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Modeling</a:t>
            </a:r>
            <a:r>
              <a:rPr lang="en-IN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and a Novel Learning Strategy,‖ IEEE Transactions on Neural Networks and Learning Systems, Vol. 29, No. 8, 2018. </a:t>
            </a:r>
            <a:endParaRPr lang="en-IN" sz="24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IN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3]. </a:t>
            </a:r>
            <a:r>
              <a:rPr lang="en-IN" sz="24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Dr.</a:t>
            </a:r>
            <a:r>
              <a:rPr lang="en-IN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A. </a:t>
            </a:r>
            <a:r>
              <a:rPr lang="en-IN" sz="24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Prakash</a:t>
            </a:r>
            <a:r>
              <a:rPr lang="en-IN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 ―Analysis of the Modern Techniques and Methods on Credit Card Fraud Detection,‖ PG &amp; Research Department of Computer Science, Hindustan College of Arts &amp; Science, India </a:t>
            </a:r>
            <a:endParaRPr lang="en-IN" sz="24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IN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4]. </a:t>
            </a:r>
            <a:r>
              <a:rPr lang="en-IN" sz="24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Bhawna</a:t>
            </a:r>
            <a:r>
              <a:rPr lang="en-IN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Mallick</a:t>
            </a:r>
            <a:r>
              <a:rPr lang="en-IN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 ―A review of Fraud Detection Techniques: International Journal Credit of Card‖, Computer Applications 975– 8887) Volume 45 No.1, May 2012. </a:t>
            </a:r>
            <a:endParaRPr lang="en-IN" sz="24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IN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5]. Peter J. </a:t>
            </a:r>
            <a:r>
              <a:rPr lang="en-IN" sz="24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Bentley,Jungwon</a:t>
            </a:r>
            <a:r>
              <a:rPr lang="en-IN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Kim,Gil-Ho</a:t>
            </a:r>
            <a:r>
              <a:rPr lang="en-IN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Jung and Jong-</a:t>
            </a:r>
            <a:r>
              <a:rPr lang="en-IN" sz="24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Uk</a:t>
            </a:r>
            <a:r>
              <a:rPr lang="en-IN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Choi, ―Fuzzy Darwinian Detection of Credit Card Fraud‖,2 7.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6407150" y="3678748"/>
            <a:ext cx="8656126" cy="15517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10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Thanks  !!</a:t>
            </a:r>
            <a:endParaRPr sz="10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135687" y="5607050"/>
            <a:ext cx="6029325" cy="95250"/>
          </a:xfrm>
          <a:custGeom>
            <a:avLst/>
            <a:gdLst/>
            <a:ahLst/>
            <a:cxnLst/>
            <a:rect l="l" t="t" r="r" b="b"/>
            <a:pathLst>
              <a:path w="6029325" h="95250">
                <a:moveTo>
                  <a:pt x="6029324" y="95249"/>
                </a:moveTo>
                <a:lnTo>
                  <a:pt x="0" y="95249"/>
                </a:lnTo>
                <a:lnTo>
                  <a:pt x="0" y="0"/>
                </a:lnTo>
                <a:lnTo>
                  <a:pt x="6029324" y="0"/>
                </a:lnTo>
                <a:lnTo>
                  <a:pt x="6029324" y="95249"/>
                </a:lnTo>
                <a:close/>
              </a:path>
            </a:pathLst>
          </a:custGeom>
          <a:solidFill>
            <a:srgbClr val="6FB0D9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4744" y="1652632"/>
            <a:ext cx="10480443" cy="830997"/>
          </a:xfrm>
        </p:spPr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IN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8350" y="3364352"/>
            <a:ext cx="9940363" cy="2462213"/>
          </a:xfrm>
        </p:spPr>
        <p:txBody>
          <a:bodyPr/>
          <a:lstStyle/>
          <a:p>
            <a:pPr marL="457200" indent="-457200" algn="l">
              <a:buFont typeface="Wingdings" pitchFamily="2" charset="2"/>
              <a:buChar char="§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SAHIL  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JAMADAR</a:t>
            </a:r>
          </a:p>
          <a:p>
            <a:pPr marL="457200" indent="-457200" algn="l">
              <a:buFont typeface="Wingdings" pitchFamily="2" charset="2"/>
              <a:buChar char="§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RUSHIKESH 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CHOUDHARI     </a:t>
            </a:r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l">
              <a:buFont typeface="Wingdings" pitchFamily="2" charset="2"/>
              <a:buChar char="§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ROHIT 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PAWAR</a:t>
            </a:r>
          </a:p>
          <a:p>
            <a:pPr marL="457200" indent="-457200" algn="l">
              <a:buFont typeface="Wingdings" pitchFamily="2" charset="2"/>
              <a:buChar char="§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SHIVAM 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CHINTAMAN  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      </a:t>
            </a:r>
          </a:p>
          <a:p>
            <a:pPr marL="457200" indent="-457200" algn="l">
              <a:buFont typeface="Wingdings" pitchFamily="2" charset="2"/>
              <a:buChar char="§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PIYUSH 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MAHAMUNI</a:t>
            </a:r>
            <a:endParaRPr lang="en-IN" sz="3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9520" y="739011"/>
            <a:ext cx="6681795" cy="882167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44732" y="0"/>
            <a:ext cx="5645385" cy="57368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65918"/>
            <a:ext cx="3865199" cy="960203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-1486564"/>
            <a:ext cx="24438293" cy="11460950"/>
            <a:chOff x="-16940" y="-1526491"/>
            <a:chExt cx="24438293" cy="11482854"/>
          </a:xfrm>
        </p:grpSpPr>
        <p:sp>
          <p:nvSpPr>
            <p:cNvPr id="4" name="object 4"/>
            <p:cNvSpPr/>
            <p:nvPr/>
          </p:nvSpPr>
          <p:spPr>
            <a:xfrm rot="21400597">
              <a:off x="14041768" y="-1526491"/>
              <a:ext cx="6642482" cy="6448425"/>
            </a:xfrm>
            <a:custGeom>
              <a:avLst/>
              <a:gdLst/>
              <a:ahLst/>
              <a:cxnLst/>
              <a:rect l="l" t="t" r="r" b="b"/>
              <a:pathLst>
                <a:path w="6448425" h="6448425">
                  <a:moveTo>
                    <a:pt x="3224212" y="6448424"/>
                  </a:moveTo>
                  <a:lnTo>
                    <a:pt x="0" y="3222962"/>
                  </a:lnTo>
                  <a:lnTo>
                    <a:pt x="3224212" y="0"/>
                  </a:lnTo>
                  <a:lnTo>
                    <a:pt x="6448424" y="3222961"/>
                  </a:lnTo>
                  <a:lnTo>
                    <a:pt x="3224212" y="6448424"/>
                  </a:lnTo>
                  <a:close/>
                </a:path>
              </a:pathLst>
            </a:custGeom>
            <a:solidFill>
              <a:srgbClr val="484B6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 rot="14539366">
              <a:off x="18076303" y="262768"/>
              <a:ext cx="6460749" cy="6229350"/>
            </a:xfrm>
            <a:custGeom>
              <a:avLst/>
              <a:gdLst/>
              <a:ahLst/>
              <a:cxnLst/>
              <a:rect l="l" t="t" r="r" b="b"/>
              <a:pathLst>
                <a:path w="6448425" h="3677285">
                  <a:moveTo>
                    <a:pt x="3224212" y="3677229"/>
                  </a:moveTo>
                  <a:lnTo>
                    <a:pt x="0" y="453017"/>
                  </a:lnTo>
                  <a:lnTo>
                    <a:pt x="453017" y="0"/>
                  </a:lnTo>
                  <a:lnTo>
                    <a:pt x="5995407" y="0"/>
                  </a:lnTo>
                  <a:lnTo>
                    <a:pt x="6448424" y="453017"/>
                  </a:lnTo>
                  <a:lnTo>
                    <a:pt x="3224212" y="3677229"/>
                  </a:lnTo>
                  <a:close/>
                </a:path>
              </a:pathLst>
            </a:custGeom>
            <a:solidFill>
              <a:srgbClr val="6FB0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-16940" y="41910"/>
              <a:ext cx="21823758" cy="9914453"/>
            </a:xfrm>
            <a:custGeom>
              <a:avLst/>
              <a:gdLst/>
              <a:ahLst/>
              <a:cxnLst/>
              <a:rect l="l" t="t" r="r" b="b"/>
              <a:pathLst>
                <a:path w="7077075" h="10277475">
                  <a:moveTo>
                    <a:pt x="7077074" y="10277474"/>
                  </a:moveTo>
                  <a:lnTo>
                    <a:pt x="0" y="10277474"/>
                  </a:lnTo>
                  <a:lnTo>
                    <a:pt x="0" y="0"/>
                  </a:lnTo>
                  <a:lnTo>
                    <a:pt x="7077074" y="0"/>
                  </a:lnTo>
                  <a:lnTo>
                    <a:pt x="7077074" y="10277474"/>
                  </a:lnTo>
                  <a:close/>
                </a:path>
              </a:pathLst>
            </a:custGeom>
            <a:solidFill>
              <a:srgbClr val="282937"/>
            </a:solidFill>
          </p:spPr>
          <p:txBody>
            <a:bodyPr wrap="square" lIns="0" tIns="0" rIns="0" bIns="0" rtlCol="0"/>
            <a:lstStyle/>
            <a:p>
              <a:pPr>
                <a:buFont typeface="Arial" panose="020B0604020202020204" pitchFamily="34" charset="0"/>
                <a:buChar char="•"/>
              </a:pP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20750" y="273050"/>
            <a:ext cx="6009640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7200" b="1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  <a:endParaRPr sz="7200" b="1" spc="-7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6678" y="1237155"/>
            <a:ext cx="19704872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4000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4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Introduction</a:t>
            </a:r>
            <a:endParaRPr 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4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Literature 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Survey of </a:t>
            </a:r>
            <a:r>
              <a:rPr lang="en-US" sz="4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</a:t>
            </a:r>
          </a:p>
          <a:p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3. Problem Statement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4.Overview 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Proposed </a:t>
            </a:r>
            <a:r>
              <a:rPr lang="en-US" sz="4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 Architecture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5.Implementation Of System</a:t>
            </a:r>
            <a:endParaRPr 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4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6. Hardware 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Software  </a:t>
            </a:r>
            <a:r>
              <a:rPr lang="en-US" sz="4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7.Applications</a:t>
            </a:r>
            <a:endParaRPr 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4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8.Advantages &amp; Disadvantages</a:t>
            </a:r>
            <a:endParaRPr 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4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9. Conclusion</a:t>
            </a:r>
            <a:endParaRPr 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10. References for future reading</a:t>
            </a:r>
            <a:endParaRPr 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object 12"/>
          <p:cNvSpPr/>
          <p:nvPr/>
        </p:nvSpPr>
        <p:spPr>
          <a:xfrm>
            <a:off x="1758950" y="1577464"/>
            <a:ext cx="4048125" cy="95250"/>
          </a:xfrm>
          <a:custGeom>
            <a:avLst/>
            <a:gdLst/>
            <a:ahLst/>
            <a:cxnLst/>
            <a:rect l="l" t="t" r="r" b="b"/>
            <a:pathLst>
              <a:path w="4048125" h="95250">
                <a:moveTo>
                  <a:pt x="4048124" y="95249"/>
                </a:moveTo>
                <a:lnTo>
                  <a:pt x="0" y="95249"/>
                </a:lnTo>
                <a:lnTo>
                  <a:pt x="0" y="0"/>
                </a:lnTo>
                <a:lnTo>
                  <a:pt x="4048124" y="0"/>
                </a:lnTo>
                <a:lnTo>
                  <a:pt x="4048124" y="95249"/>
                </a:lnTo>
                <a:close/>
              </a:path>
            </a:pathLst>
          </a:custGeom>
          <a:solidFill>
            <a:srgbClr val="6FB0D9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566035" cy="2669540"/>
          </a:xfrm>
          <a:custGeom>
            <a:avLst/>
            <a:gdLst/>
            <a:ahLst/>
            <a:cxnLst/>
            <a:rect l="l" t="t" r="r" b="b"/>
            <a:pathLst>
              <a:path w="2566035" h="2669540">
                <a:moveTo>
                  <a:pt x="827410" y="2669064"/>
                </a:moveTo>
                <a:lnTo>
                  <a:pt x="0" y="1841654"/>
                </a:lnTo>
                <a:lnTo>
                  <a:pt x="0" y="19849"/>
                </a:lnTo>
                <a:lnTo>
                  <a:pt x="19849" y="0"/>
                </a:lnTo>
                <a:lnTo>
                  <a:pt x="1634970" y="0"/>
                </a:lnTo>
                <a:lnTo>
                  <a:pt x="2565721" y="930750"/>
                </a:lnTo>
                <a:lnTo>
                  <a:pt x="827410" y="2669064"/>
                </a:lnTo>
                <a:close/>
              </a:path>
            </a:pathLst>
          </a:custGeom>
          <a:solidFill>
            <a:srgbClr val="484B6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400233" y="325314"/>
            <a:ext cx="6757034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7200" b="1" spc="-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1.Introduction</a:t>
            </a:r>
            <a:endParaRPr sz="7200" b="1" spc="-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620349" y="3309827"/>
            <a:ext cx="6962775" cy="45749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95"/>
              </a:spcBef>
            </a:pPr>
            <a:endParaRPr sz="305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1" name="object 11"/>
          <p:cNvSpPr/>
          <p:nvPr/>
        </p:nvSpPr>
        <p:spPr>
          <a:xfrm flipV="1">
            <a:off x="4829870" y="1549450"/>
            <a:ext cx="5976664" cy="115182"/>
          </a:xfrm>
          <a:custGeom>
            <a:avLst/>
            <a:gdLst/>
            <a:ahLst/>
            <a:cxnLst/>
            <a:rect l="l" t="t" r="r" b="b"/>
            <a:pathLst>
              <a:path w="3571875" h="95250">
                <a:moveTo>
                  <a:pt x="3571874" y="95249"/>
                </a:moveTo>
                <a:lnTo>
                  <a:pt x="0" y="95249"/>
                </a:lnTo>
                <a:lnTo>
                  <a:pt x="0" y="0"/>
                </a:lnTo>
                <a:lnTo>
                  <a:pt x="3571874" y="0"/>
                </a:lnTo>
                <a:lnTo>
                  <a:pt x="3571874" y="95249"/>
                </a:lnTo>
                <a:close/>
              </a:path>
            </a:pathLst>
          </a:custGeom>
          <a:solidFill>
            <a:srgbClr val="6FB0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7778750" y="2940050"/>
            <a:ext cx="1005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38088" y="2063368"/>
            <a:ext cx="17649311" cy="7478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itchFamily="2" charset="2"/>
              <a:buChar char="Ø"/>
            </a:pPr>
            <a:r>
              <a:rPr lang="en-IN" sz="3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Credit </a:t>
            </a:r>
            <a:r>
              <a:rPr lang="en-IN" sz="3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Card Fraud Detection</a:t>
            </a:r>
            <a:r>
              <a:rPr lang="en-IN" sz="3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using Machine Learning.</a:t>
            </a:r>
          </a:p>
          <a:p>
            <a:pPr algn="just"/>
            <a:endParaRPr lang="en-IN" sz="3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buFont typeface="Wingdings" pitchFamily="2" charset="2"/>
              <a:buChar char="Ø"/>
            </a:pPr>
            <a:r>
              <a:rPr lang="en-IN" sz="3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Dual Approach:</a:t>
            </a:r>
            <a:r>
              <a:rPr lang="en-IN" sz="3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Fraud Awareness &amp; Fraud Detection.</a:t>
            </a:r>
          </a:p>
          <a:p>
            <a:pPr algn="just"/>
            <a:endParaRPr lang="en-IN" sz="3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buFont typeface="Wingdings" pitchFamily="2" charset="2"/>
              <a:buChar char="Ø"/>
            </a:pPr>
            <a:r>
              <a:rPr lang="en-IN" sz="3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Developing a </a:t>
            </a:r>
            <a:r>
              <a:rPr lang="en-IN" sz="3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web-based platform</a:t>
            </a:r>
            <a:r>
              <a:rPr lang="en-IN" sz="3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to spread </a:t>
            </a:r>
            <a:r>
              <a:rPr lang="en-IN" sz="3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awareness about online frauds</a:t>
            </a:r>
            <a:r>
              <a:rPr lang="en-IN" sz="3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endParaRPr lang="en-IN" sz="3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buFont typeface="Wingdings" pitchFamily="2" charset="2"/>
              <a:buChar char="Ø"/>
            </a:pPr>
            <a:r>
              <a:rPr lang="en-IN" sz="3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Implementing </a:t>
            </a:r>
            <a:r>
              <a:rPr lang="en-IN" sz="3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ML algorithms (Logistic Regression, Decision Tree, Random Forest, </a:t>
            </a:r>
            <a:r>
              <a:rPr lang="en-IN" sz="3000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XGBoost</a:t>
            </a:r>
            <a:r>
              <a:rPr lang="en-IN" sz="3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IN" sz="3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for </a:t>
            </a:r>
            <a:r>
              <a:rPr lang="en-IN" sz="3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fraud detection</a:t>
            </a:r>
            <a:r>
              <a:rPr lang="en-IN" sz="3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endParaRPr lang="en-IN" sz="3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buFont typeface="Wingdings" pitchFamily="2" charset="2"/>
              <a:buChar char="Ø"/>
            </a:pPr>
            <a:r>
              <a:rPr lang="en-IN" sz="3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Identifying </a:t>
            </a:r>
            <a:r>
              <a:rPr lang="en-IN" sz="3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suspicious transactions</a:t>
            </a:r>
            <a:r>
              <a:rPr lang="en-IN" sz="3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based on patterns like </a:t>
            </a:r>
            <a:r>
              <a:rPr lang="en-IN" sz="3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unusual spending </a:t>
            </a:r>
            <a:r>
              <a:rPr lang="en-IN" sz="3000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behavior</a:t>
            </a:r>
            <a:r>
              <a:rPr lang="en-IN" sz="3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 location changes, and transaction frequency</a:t>
            </a:r>
            <a:r>
              <a:rPr lang="en-IN" sz="3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endParaRPr lang="en-IN" sz="3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buFont typeface="Wingdings" pitchFamily="2" charset="2"/>
              <a:buChar char="Ø"/>
            </a:pPr>
            <a:r>
              <a:rPr lang="en-IN" sz="3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User-friendly interface</a:t>
            </a:r>
            <a:r>
              <a:rPr lang="en-IN" sz="3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for </a:t>
            </a:r>
            <a:r>
              <a:rPr lang="en-IN" sz="30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analyzing</a:t>
            </a:r>
            <a:r>
              <a:rPr lang="en-IN" sz="3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fraud trends and retrieving fraudulent data.</a:t>
            </a:r>
          </a:p>
          <a:p>
            <a:pPr algn="just"/>
            <a:endParaRPr lang="en-IN" sz="3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buFont typeface="Wingdings" pitchFamily="2" charset="2"/>
              <a:buChar char="Ø"/>
            </a:pPr>
            <a:r>
              <a:rPr lang="en-IN" sz="3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Enhancing </a:t>
            </a:r>
            <a:r>
              <a:rPr lang="en-IN" sz="3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financial security</a:t>
            </a:r>
            <a:r>
              <a:rPr lang="en-IN" sz="3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by minimizing </a:t>
            </a:r>
            <a:r>
              <a:rPr lang="en-IN" sz="3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false positives and false negatives</a:t>
            </a:r>
            <a:r>
              <a:rPr lang="en-IN" sz="3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in fraud detection.</a:t>
            </a:r>
          </a:p>
          <a:p>
            <a:pPr algn="just"/>
            <a:endParaRPr lang="en-IN" sz="3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416550" y="61383"/>
            <a:ext cx="6858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spc="-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b="1" spc="-3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2.Literature </a:t>
            </a:r>
            <a:r>
              <a:rPr lang="en-US" sz="5400" b="1" spc="-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Survey</a:t>
            </a:r>
            <a:endParaRPr lang="en-IN" sz="5400" b="1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3846" y="1178167"/>
            <a:ext cx="7239000" cy="83545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301478" y="1693466"/>
            <a:ext cx="15193688" cy="78483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1)Literature Survey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Traditional fraud detection relies on </a:t>
            </a:r>
            <a:r>
              <a:rPr lang="en-US" sz="2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rule-based</a:t>
            </a: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methods, which struggle against </a:t>
            </a:r>
            <a:r>
              <a:rPr lang="en-US" sz="2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evolving fraud techniques</a:t>
            </a: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ML algorithms</a:t>
            </a: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offer better accuracy by analyzing </a:t>
            </a:r>
            <a:r>
              <a:rPr lang="en-US" sz="2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transaction patterns</a:t>
            </a: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sz="28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2)Existing System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Banks use </a:t>
            </a:r>
            <a:r>
              <a:rPr lang="en-US" sz="2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rule-based fraud detection</a:t>
            </a: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with </a:t>
            </a:r>
            <a:r>
              <a:rPr lang="en-US" sz="2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historical data analysis</a:t>
            </a: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Lacks </a:t>
            </a:r>
            <a:r>
              <a:rPr lang="en-US" sz="2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real-time detection</a:t>
            </a: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and adaptability to </a:t>
            </a:r>
            <a:r>
              <a:rPr lang="en-US" sz="2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new fraud trends</a:t>
            </a: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sz="28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3)Limitations of Previous Systems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High False Positives &amp; Negatives</a:t>
            </a: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– Misclassifies transactions.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Slow Processing</a:t>
            </a: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– Inefficient for real-time detection.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Lack of Awareness</a:t>
            </a: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– Focuses only on fraud detection, not prevention.</a:t>
            </a:r>
          </a:p>
          <a:p>
            <a:endParaRPr lang="en-US" sz="28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Outdated model :</a:t>
            </a:r>
          </a:p>
          <a:p>
            <a:pPr algn="just"/>
            <a:r>
              <a:rPr lang="en-US" sz="2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Rule-Based Systems</a:t>
            </a: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– Uses predefined rules to detect fraud but fails against evolving fraud tactics.</a:t>
            </a:r>
          </a:p>
          <a:p>
            <a:pPr algn="just"/>
            <a:r>
              <a:rPr lang="en-US" sz="2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Statistical Methods</a:t>
            </a: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– Relies on historical transaction data but lacks adaptability to new fraud patterns.</a:t>
            </a:r>
          </a:p>
          <a:p>
            <a:pPr algn="just"/>
            <a:r>
              <a:rPr lang="en-US" sz="2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Hidden Markov Model (HMM)</a:t>
            </a: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– Tracks user behavior but struggles with real-time detection.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566035" cy="2669540"/>
          </a:xfrm>
          <a:custGeom>
            <a:avLst/>
            <a:gdLst/>
            <a:ahLst/>
            <a:cxnLst/>
            <a:rect l="l" t="t" r="r" b="b"/>
            <a:pathLst>
              <a:path w="2566035" h="2669540">
                <a:moveTo>
                  <a:pt x="827410" y="2669064"/>
                </a:moveTo>
                <a:lnTo>
                  <a:pt x="0" y="1841654"/>
                </a:lnTo>
                <a:lnTo>
                  <a:pt x="0" y="19849"/>
                </a:lnTo>
                <a:lnTo>
                  <a:pt x="19849" y="0"/>
                </a:lnTo>
                <a:lnTo>
                  <a:pt x="1634970" y="0"/>
                </a:lnTo>
                <a:lnTo>
                  <a:pt x="2565721" y="930750"/>
                </a:lnTo>
                <a:lnTo>
                  <a:pt x="827410" y="2669064"/>
                </a:lnTo>
                <a:close/>
              </a:path>
            </a:pathLst>
          </a:custGeom>
          <a:solidFill>
            <a:srgbClr val="484B67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549950" y="325314"/>
            <a:ext cx="11207824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800" spc="-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3.Problem </a:t>
            </a:r>
            <a:r>
              <a:rPr lang="en-US" sz="4800" spc="-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</a:t>
            </a:r>
            <a:endParaRPr sz="4800" spc="-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83015" y="2269530"/>
            <a:ext cx="15716205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PROBLEM STATEMENT :</a:t>
            </a:r>
          </a:p>
          <a:p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	In today's digital landscape, the convenience of credit card transactions has led to an increase in fraud, costing billions annually and exposing financial institutions and individuals to significant risk. </a:t>
            </a:r>
            <a:r>
              <a:rPr lang="en-US" sz="2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Traditional methods of fraud detection struggle to keep pace with sophisticated scams, and a lack of awareness leaves many vulnerable to cyber threats. </a:t>
            </a:r>
          </a:p>
          <a:p>
            <a:endParaRPr lang="en-US" sz="28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This project aims to address two primary challenges: </a:t>
            </a:r>
          </a:p>
          <a:p>
            <a:endParaRPr lang="en-US" sz="28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-US" sz="2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Fraud Awareness: </a:t>
            </a: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Developing an accessible platform that educates users about various types of financial fraud, empowering them with knowledge of risks and preventive practices.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2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Credit Card Fraud Detection: </a:t>
            </a:r>
            <a:r>
              <a:rPr lang="en-US" sz="2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Utilizing machine learning algorithms to accurately identify fraudulent transactions, reducing false positives and improving detection efficiency. Through this project, we aim to strengthen financial security and promote a safer digital environment by combining fraud detection with user-friendly educational resources. </a:t>
            </a:r>
            <a:endParaRPr lang="en-IN" sz="28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3806" y="1219939"/>
            <a:ext cx="7239000" cy="8354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9630" y="340820"/>
            <a:ext cx="11379224" cy="830997"/>
          </a:xfrm>
        </p:spPr>
        <p:txBody>
          <a:bodyPr/>
          <a:lstStyle/>
          <a:p>
            <a:pPr algn="ctr"/>
            <a:r>
              <a:rPr lang="en-US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Overview of Proposed system</a:t>
            </a:r>
            <a:endParaRPr 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7462" y="2197522"/>
            <a:ext cx="15913768" cy="7325082"/>
          </a:xfrm>
        </p:spPr>
        <p:txBody>
          <a:bodyPr/>
          <a:lstStyle/>
          <a:p>
            <a:pPr marL="342900" indent="-342900" algn="just">
              <a:buFont typeface="+mj-lt"/>
              <a:buAutoNum type="arabicPeriod"/>
            </a:pPr>
            <a:r>
              <a:rPr lang="en-IN" sz="2800" b="1" dirty="0">
                <a:latin typeface="Times New Roman" pitchFamily="18" charset="0"/>
                <a:cs typeface="Times New Roman" pitchFamily="18" charset="0"/>
              </a:rPr>
              <a:t>Data Collection &amp; </a:t>
            </a:r>
            <a:r>
              <a:rPr lang="en-IN" sz="2800" b="1" dirty="0" err="1">
                <a:latin typeface="Times New Roman" pitchFamily="18" charset="0"/>
                <a:cs typeface="Times New Roman" pitchFamily="18" charset="0"/>
              </a:rPr>
              <a:t>Preprocessing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 – </a:t>
            </a:r>
          </a:p>
          <a:p>
            <a:pPr algn="just"/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      Gathers transaction data, handles missing values, and standardizes features.</a:t>
            </a:r>
          </a:p>
          <a:p>
            <a:pPr marL="342900" indent="-342900" algn="just">
              <a:buFont typeface="+mj-lt"/>
              <a:buAutoNum type="arabicPeriod"/>
            </a:pPr>
            <a:endParaRPr lang="en-IN" sz="2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IN" sz="2800" b="1" dirty="0">
                <a:latin typeface="Times New Roman" pitchFamily="18" charset="0"/>
                <a:cs typeface="Times New Roman" pitchFamily="18" charset="0"/>
              </a:rPr>
              <a:t>2.   Feature Selection &amp; Engineering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 – </a:t>
            </a:r>
          </a:p>
          <a:p>
            <a:pPr algn="just"/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      Identifies key attributes influencing fraud detection, such as transaction amount </a:t>
            </a:r>
          </a:p>
          <a:p>
            <a:pPr algn="just"/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      and frequency.</a:t>
            </a:r>
          </a:p>
          <a:p>
            <a:pPr marL="342900" indent="-342900" algn="just">
              <a:buFont typeface="+mj-lt"/>
              <a:buAutoNum type="arabicPeriod"/>
            </a:pPr>
            <a:endParaRPr lang="en-IN" sz="2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IN" sz="2800" b="1" dirty="0">
                <a:latin typeface="Times New Roman" pitchFamily="18" charset="0"/>
                <a:cs typeface="Times New Roman" pitchFamily="18" charset="0"/>
              </a:rPr>
              <a:t>3.   Machine Learning Model Training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just"/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      Uses </a:t>
            </a:r>
            <a:r>
              <a:rPr lang="en-IN" sz="2800" b="1" dirty="0">
                <a:latin typeface="Times New Roman" pitchFamily="18" charset="0"/>
                <a:cs typeface="Times New Roman" pitchFamily="18" charset="0"/>
              </a:rPr>
              <a:t>Logistic Regression, Decision Tree, Random Forest, and </a:t>
            </a:r>
            <a:r>
              <a:rPr lang="en-IN" sz="2800" b="1" dirty="0" err="1">
                <a:latin typeface="Times New Roman" pitchFamily="18" charset="0"/>
                <a:cs typeface="Times New Roman" pitchFamily="18" charset="0"/>
              </a:rPr>
              <a:t>XGBoost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 to </a:t>
            </a:r>
          </a:p>
          <a:p>
            <a:pPr algn="just"/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      classify transactions.</a:t>
            </a:r>
          </a:p>
          <a:p>
            <a:pPr marL="342900" indent="-342900" algn="just">
              <a:buFont typeface="+mj-lt"/>
              <a:buAutoNum type="arabicPeriod"/>
            </a:pPr>
            <a:endParaRPr lang="en-IN" sz="28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AutoNum type="arabicPeriod" startAt="4"/>
            </a:pPr>
            <a:r>
              <a:rPr lang="en-IN" sz="2800" b="1" dirty="0">
                <a:latin typeface="Times New Roman" pitchFamily="18" charset="0"/>
                <a:cs typeface="Times New Roman" pitchFamily="18" charset="0"/>
              </a:rPr>
              <a:t>Fraud Detection &amp; Classification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 – </a:t>
            </a:r>
          </a:p>
          <a:p>
            <a:pPr algn="just"/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      Models </a:t>
            </a:r>
            <a:r>
              <a:rPr lang="en-IN" sz="2800" dirty="0" err="1">
                <a:latin typeface="Times New Roman" pitchFamily="18" charset="0"/>
                <a:cs typeface="Times New Roman" pitchFamily="18" charset="0"/>
              </a:rPr>
              <a:t>analyze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 transaction patterns to label them as </a:t>
            </a:r>
            <a:r>
              <a:rPr lang="en-IN" sz="2800" b="1" dirty="0">
                <a:latin typeface="Times New Roman" pitchFamily="18" charset="0"/>
                <a:cs typeface="Times New Roman" pitchFamily="18" charset="0"/>
              </a:rPr>
              <a:t>fraudulent or legitimate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indent="-342900" algn="just">
              <a:buFont typeface="+mj-lt"/>
              <a:buAutoNum type="arabicPeriod"/>
            </a:pPr>
            <a:endParaRPr lang="en-IN" sz="28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AutoNum type="arabicPeriod" startAt="5"/>
            </a:pPr>
            <a:r>
              <a:rPr lang="en-IN" sz="2800" b="1" dirty="0">
                <a:latin typeface="Times New Roman" pitchFamily="18" charset="0"/>
                <a:cs typeface="Times New Roman" pitchFamily="18" charset="0"/>
              </a:rPr>
              <a:t>Alert &amp; Monitoring System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 – </a:t>
            </a:r>
          </a:p>
          <a:p>
            <a:pPr algn="just"/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      Flags suspicious transactions and notifies users for verification.</a:t>
            </a:r>
          </a:p>
          <a:p>
            <a:endParaRPr lang="en-US" sz="2800" dirty="0"/>
          </a:p>
        </p:txBody>
      </p:sp>
      <p:sp>
        <p:nvSpPr>
          <p:cNvPr id="5" name="object 12"/>
          <p:cNvSpPr/>
          <p:nvPr/>
        </p:nvSpPr>
        <p:spPr>
          <a:xfrm flipV="1">
            <a:off x="3559225" y="1333426"/>
            <a:ext cx="9551565" cy="72008"/>
          </a:xfrm>
          <a:custGeom>
            <a:avLst/>
            <a:gdLst/>
            <a:ahLst/>
            <a:cxnLst/>
            <a:rect l="l" t="t" r="r" b="b"/>
            <a:pathLst>
              <a:path w="4048125" h="95250">
                <a:moveTo>
                  <a:pt x="4048124" y="95249"/>
                </a:moveTo>
                <a:lnTo>
                  <a:pt x="0" y="95249"/>
                </a:lnTo>
                <a:lnTo>
                  <a:pt x="0" y="0"/>
                </a:lnTo>
                <a:lnTo>
                  <a:pt x="4048124" y="0"/>
                </a:lnTo>
                <a:lnTo>
                  <a:pt x="4048124" y="95249"/>
                </a:lnTo>
                <a:close/>
              </a:path>
            </a:pathLst>
          </a:custGeom>
          <a:solidFill>
            <a:srgbClr val="6FB0D9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9670" y="1372392"/>
            <a:ext cx="10124123" cy="734060"/>
          </a:xfrm>
        </p:spPr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5.Implementation of System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5734" y="2341538"/>
            <a:ext cx="12553652" cy="72728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807767" y="-684683"/>
            <a:ext cx="5721152" cy="5877044"/>
            <a:chOff x="12640604" y="-99848"/>
            <a:chExt cx="5721152" cy="5877044"/>
          </a:xfrm>
        </p:grpSpPr>
        <p:sp>
          <p:nvSpPr>
            <p:cNvPr id="3" name="object 3"/>
            <p:cNvSpPr/>
            <p:nvPr/>
          </p:nvSpPr>
          <p:spPr>
            <a:xfrm>
              <a:off x="16446596" y="2837781"/>
              <a:ext cx="1915160" cy="2939415"/>
            </a:xfrm>
            <a:custGeom>
              <a:avLst/>
              <a:gdLst/>
              <a:ahLst/>
              <a:cxnLst/>
              <a:rect l="l" t="t" r="r" b="b"/>
              <a:pathLst>
                <a:path w="1915159" h="2939415">
                  <a:moveTo>
                    <a:pt x="1201425" y="2938873"/>
                  </a:moveTo>
                  <a:lnTo>
                    <a:pt x="0" y="1738312"/>
                  </a:lnTo>
                  <a:lnTo>
                    <a:pt x="1739563" y="0"/>
                  </a:lnTo>
                  <a:lnTo>
                    <a:pt x="1914865" y="175176"/>
                  </a:lnTo>
                  <a:lnTo>
                    <a:pt x="1914865" y="2225946"/>
                  </a:lnTo>
                  <a:lnTo>
                    <a:pt x="1201425" y="2938873"/>
                  </a:lnTo>
                  <a:close/>
                </a:path>
              </a:pathLst>
            </a:custGeom>
            <a:solidFill>
              <a:srgbClr val="484B67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12640604" y="-99848"/>
              <a:ext cx="5647690" cy="4629150"/>
            </a:xfrm>
            <a:custGeom>
              <a:avLst/>
              <a:gdLst/>
              <a:ahLst/>
              <a:cxnLst/>
              <a:rect l="l" t="t" r="r" b="b"/>
              <a:pathLst>
                <a:path w="5647690" h="4629150">
                  <a:moveTo>
                    <a:pt x="5567019" y="2890291"/>
                  </a:moveTo>
                  <a:lnTo>
                    <a:pt x="4936274" y="2257488"/>
                  </a:lnTo>
                  <a:lnTo>
                    <a:pt x="3196717" y="3995801"/>
                  </a:lnTo>
                  <a:lnTo>
                    <a:pt x="3827462" y="4628604"/>
                  </a:lnTo>
                  <a:lnTo>
                    <a:pt x="5567019" y="2890291"/>
                  </a:lnTo>
                  <a:close/>
                </a:path>
                <a:path w="5647690" h="4629150">
                  <a:moveTo>
                    <a:pt x="5647220" y="0"/>
                  </a:moveTo>
                  <a:lnTo>
                    <a:pt x="0" y="0"/>
                  </a:lnTo>
                  <a:lnTo>
                    <a:pt x="3075927" y="3075914"/>
                  </a:lnTo>
                  <a:lnTo>
                    <a:pt x="5647220" y="504634"/>
                  </a:lnTo>
                  <a:lnTo>
                    <a:pt x="5647220" y="0"/>
                  </a:lnTo>
                  <a:close/>
                </a:path>
              </a:pathLst>
            </a:custGeom>
            <a:solidFill>
              <a:srgbClr val="6FB0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5062500" y="6675000"/>
            <a:ext cx="3225800" cy="3612515"/>
          </a:xfrm>
          <a:custGeom>
            <a:avLst/>
            <a:gdLst/>
            <a:ahLst/>
            <a:cxnLst/>
            <a:rect l="l" t="t" r="r" b="b"/>
            <a:pathLst>
              <a:path w="3225800" h="3612515">
                <a:moveTo>
                  <a:pt x="3225499" y="3611999"/>
                </a:moveTo>
                <a:lnTo>
                  <a:pt x="386687" y="3611999"/>
                </a:lnTo>
                <a:lnTo>
                  <a:pt x="0" y="3225462"/>
                </a:lnTo>
                <a:lnTo>
                  <a:pt x="3224211" y="0"/>
                </a:lnTo>
                <a:lnTo>
                  <a:pt x="3225499" y="1286"/>
                </a:lnTo>
                <a:lnTo>
                  <a:pt x="3225499" y="3611999"/>
                </a:lnTo>
                <a:close/>
              </a:path>
            </a:pathLst>
          </a:custGeom>
          <a:solidFill>
            <a:srgbClr val="6FB0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970945" y="140687"/>
            <a:ext cx="2430780" cy="2623185"/>
          </a:xfrm>
          <a:custGeom>
            <a:avLst/>
            <a:gdLst/>
            <a:ahLst/>
            <a:cxnLst/>
            <a:rect l="l" t="t" r="r" b="b"/>
            <a:pathLst>
              <a:path w="2430780" h="2623185">
                <a:moveTo>
                  <a:pt x="194729" y="2622729"/>
                </a:moveTo>
                <a:lnTo>
                  <a:pt x="0" y="2430496"/>
                </a:lnTo>
                <a:lnTo>
                  <a:pt x="2430496" y="0"/>
                </a:lnTo>
                <a:lnTo>
                  <a:pt x="2430496" y="386963"/>
                </a:lnTo>
                <a:lnTo>
                  <a:pt x="194729" y="2622729"/>
                </a:lnTo>
                <a:close/>
              </a:path>
            </a:pathLst>
          </a:custGeom>
          <a:solidFill>
            <a:srgbClr val="6FB0D9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216150" y="1069482"/>
            <a:ext cx="15143112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0"/>
              </a:spcBef>
            </a:pPr>
            <a:r>
              <a:rPr lang="en-US" sz="7200" b="1" spc="-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6</a:t>
            </a:r>
            <a:r>
              <a:rPr lang="en-US" sz="7200" b="1" spc="-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Hardware &amp; software Requirement</a:t>
            </a:r>
            <a:endParaRPr sz="7200" b="1" spc="-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740150" y="5607050"/>
            <a:ext cx="5958205" cy="851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50825" algn="r">
              <a:lnSpc>
                <a:spcPct val="101000"/>
              </a:lnSpc>
              <a:spcBef>
                <a:spcPts val="95"/>
              </a:spcBef>
            </a:pPr>
            <a:endParaRPr sz="5400">
              <a:solidFill>
                <a:schemeClr val="bg1"/>
              </a:solidFill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173686" y="2252946"/>
            <a:ext cx="11658600" cy="184197"/>
          </a:xfrm>
          <a:custGeom>
            <a:avLst/>
            <a:gdLst/>
            <a:ahLst/>
            <a:cxnLst/>
            <a:rect l="l" t="t" r="r" b="b"/>
            <a:pathLst>
              <a:path w="4048125" h="95250">
                <a:moveTo>
                  <a:pt x="4048124" y="95249"/>
                </a:moveTo>
                <a:lnTo>
                  <a:pt x="0" y="95249"/>
                </a:lnTo>
                <a:lnTo>
                  <a:pt x="0" y="0"/>
                </a:lnTo>
                <a:lnTo>
                  <a:pt x="4048124" y="0"/>
                </a:lnTo>
                <a:lnTo>
                  <a:pt x="4048124" y="95249"/>
                </a:lnTo>
                <a:close/>
              </a:path>
            </a:pathLst>
          </a:custGeom>
          <a:solidFill>
            <a:srgbClr val="6FB0D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3" name="object 13"/>
          <p:cNvGrpSpPr/>
          <p:nvPr/>
        </p:nvGrpSpPr>
        <p:grpSpPr>
          <a:xfrm>
            <a:off x="0" y="686057"/>
            <a:ext cx="3863975" cy="9601200"/>
            <a:chOff x="0" y="686057"/>
            <a:chExt cx="3863975" cy="9601200"/>
          </a:xfrm>
        </p:grpSpPr>
        <p:sp>
          <p:nvSpPr>
            <p:cNvPr id="14" name="object 14"/>
            <p:cNvSpPr/>
            <p:nvPr/>
          </p:nvSpPr>
          <p:spPr>
            <a:xfrm>
              <a:off x="0" y="686057"/>
              <a:ext cx="2930525" cy="5860415"/>
            </a:xfrm>
            <a:custGeom>
              <a:avLst/>
              <a:gdLst/>
              <a:ahLst/>
              <a:cxnLst/>
              <a:rect l="l" t="t" r="r" b="b"/>
              <a:pathLst>
                <a:path w="2930525" h="5860415">
                  <a:moveTo>
                    <a:pt x="0" y="5860291"/>
                  </a:moveTo>
                  <a:lnTo>
                    <a:pt x="0" y="0"/>
                  </a:lnTo>
                  <a:lnTo>
                    <a:pt x="2930145" y="2929009"/>
                  </a:lnTo>
                  <a:lnTo>
                    <a:pt x="0" y="5860291"/>
                  </a:lnTo>
                  <a:close/>
                </a:path>
              </a:pathLst>
            </a:custGeom>
            <a:solidFill>
              <a:srgbClr val="484B6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0" y="6216954"/>
              <a:ext cx="3863975" cy="4070350"/>
            </a:xfrm>
            <a:custGeom>
              <a:avLst/>
              <a:gdLst/>
              <a:ahLst/>
              <a:cxnLst/>
              <a:rect l="l" t="t" r="r" b="b"/>
              <a:pathLst>
                <a:path w="3863975" h="4070350">
                  <a:moveTo>
                    <a:pt x="3018027" y="4070045"/>
                  </a:moveTo>
                  <a:lnTo>
                    <a:pt x="0" y="4070045"/>
                  </a:lnTo>
                  <a:lnTo>
                    <a:pt x="0" y="639648"/>
                  </a:lnTo>
                  <a:lnTo>
                    <a:pt x="639648" y="0"/>
                  </a:lnTo>
                  <a:lnTo>
                    <a:pt x="3863861" y="3224212"/>
                  </a:lnTo>
                  <a:lnTo>
                    <a:pt x="3018027" y="4070045"/>
                  </a:lnTo>
                  <a:close/>
                </a:path>
              </a:pathLst>
            </a:custGeom>
            <a:solidFill>
              <a:srgbClr val="6FB0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Rectangle 5"/>
          <p:cNvSpPr/>
          <p:nvPr/>
        </p:nvSpPr>
        <p:spPr>
          <a:xfrm>
            <a:off x="3258033" y="2820287"/>
            <a:ext cx="13417579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itchFamily="2" charset="2"/>
              <a:buChar char="q"/>
            </a:pPr>
            <a:r>
              <a:rPr lang="en-IN" sz="2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SOFTWARE REQUIREMENTS:</a:t>
            </a:r>
          </a:p>
          <a:p>
            <a:pPr algn="just"/>
            <a:endParaRPr lang="en-IN" sz="28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buFont typeface="Arial" pitchFamily="34" charset="0"/>
              <a:buChar char="•"/>
            </a:pPr>
            <a:r>
              <a:rPr lang="en-IN" sz="2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Programming Language:</a:t>
            </a:r>
            <a:r>
              <a:rPr lang="en-IN" sz="2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Python 3.x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en-IN" sz="2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Libraries &amp; Frameworks:</a:t>
            </a:r>
            <a:r>
              <a:rPr lang="en-IN" sz="2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Pandas, </a:t>
            </a:r>
            <a:r>
              <a:rPr lang="en-IN" sz="28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NumPy</a:t>
            </a:r>
            <a:r>
              <a:rPr lang="en-IN" sz="2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IN" sz="28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Scikit</a:t>
            </a:r>
            <a:r>
              <a:rPr lang="en-IN" sz="2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-learn, </a:t>
            </a:r>
            <a:r>
              <a:rPr lang="en-IN" sz="28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Seaborn</a:t>
            </a:r>
            <a:r>
              <a:rPr lang="en-IN" sz="2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IN" sz="28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Matplotlib</a:t>
            </a:r>
            <a:r>
              <a:rPr lang="en-IN" sz="2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IN" sz="28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XGBoost</a:t>
            </a:r>
            <a:endParaRPr lang="en-IN" sz="28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buFont typeface="Arial" pitchFamily="34" charset="0"/>
              <a:buChar char="•"/>
            </a:pPr>
            <a:r>
              <a:rPr lang="en-IN" sz="2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Machine Learning Tools:</a:t>
            </a:r>
            <a:r>
              <a:rPr lang="en-IN" sz="2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8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Jupyter</a:t>
            </a:r>
            <a:r>
              <a:rPr lang="en-IN" sz="2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Notebook / Google </a:t>
            </a:r>
            <a:r>
              <a:rPr lang="en-IN" sz="28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Colab</a:t>
            </a:r>
            <a:endParaRPr lang="en-IN" sz="28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buFont typeface="Arial" pitchFamily="34" charset="0"/>
              <a:buChar char="•"/>
            </a:pPr>
            <a:r>
              <a:rPr lang="en-IN" sz="2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Database:</a:t>
            </a:r>
            <a:r>
              <a:rPr lang="en-IN" sz="2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MySQL / Firebase (if storing transactions)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en-IN" sz="2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Operating System:</a:t>
            </a:r>
            <a:r>
              <a:rPr lang="en-IN" sz="2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Windows / Linux / </a:t>
            </a:r>
            <a:r>
              <a:rPr lang="en-IN" sz="28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macOS</a:t>
            </a:r>
            <a:endParaRPr lang="en-IN" sz="28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buFont typeface="Arial" pitchFamily="34" charset="0"/>
              <a:buChar char="•"/>
            </a:pPr>
            <a:endParaRPr lang="en-IN" sz="28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IN" sz="28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buFont typeface="Wingdings" pitchFamily="2" charset="2"/>
              <a:buChar char="q"/>
            </a:pPr>
            <a:r>
              <a:rPr lang="en-IN" sz="2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HARDWARE REQUIREMENTS:</a:t>
            </a:r>
          </a:p>
          <a:p>
            <a:pPr algn="just"/>
            <a:endParaRPr lang="en-IN" sz="28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buFont typeface="Arial" pitchFamily="34" charset="0"/>
              <a:buChar char="•"/>
            </a:pPr>
            <a:r>
              <a:rPr lang="en-IN" sz="2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Processor:</a:t>
            </a:r>
            <a:r>
              <a:rPr lang="en-IN" sz="2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Intel i5/i7 or AMD equivalent (Quad-Core, 2.5 GHz or higher)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en-IN" sz="2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RAM:</a:t>
            </a:r>
            <a:r>
              <a:rPr lang="en-IN" sz="2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Minimum 8GB (16GB recommended for large datasets)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en-IN" sz="2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Storage:</a:t>
            </a:r>
            <a:r>
              <a:rPr lang="en-IN" sz="2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Minimum 50GB free space (SSD recommended)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en-IN" sz="2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GPU (Optional):</a:t>
            </a:r>
            <a:r>
              <a:rPr lang="en-IN" sz="2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NVIDIA GTX 1650 or higher (for faster model training)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1047</Words>
  <Application>Microsoft Office PowerPoint</Application>
  <PresentationFormat>Custom</PresentationFormat>
  <Paragraphs>140</Paragraphs>
  <Slides>14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PowerPoint Presentation</vt:lpstr>
      <vt:lpstr>- Presented By</vt:lpstr>
      <vt:lpstr>Content</vt:lpstr>
      <vt:lpstr>1.Introduction</vt:lpstr>
      <vt:lpstr>PowerPoint Presentation</vt:lpstr>
      <vt:lpstr>3.Problem Statement</vt:lpstr>
      <vt:lpstr>4. Overview of Proposed system</vt:lpstr>
      <vt:lpstr>5.Implementation of System</vt:lpstr>
      <vt:lpstr> 6. Hardware &amp; software Requirement</vt:lpstr>
      <vt:lpstr>7. Applications</vt:lpstr>
      <vt:lpstr>8. Advantages &amp; Disadvantages</vt:lpstr>
      <vt:lpstr>9.Conclusion</vt:lpstr>
      <vt:lpstr>PowerPoint Presentation</vt:lpstr>
      <vt:lpstr>Thanks  !!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Kalima Tamboli</cp:lastModifiedBy>
  <cp:revision>63</cp:revision>
  <dcterms:created xsi:type="dcterms:W3CDTF">2023-11-02T02:22:00Z</dcterms:created>
  <dcterms:modified xsi:type="dcterms:W3CDTF">2025-05-14T16:08:38Z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96811BCBFC4E47A2A7D2B1C53CDF8A57_12</vt:lpwstr>
  </property>
  <property fmtid="{D5CDD505-2E9C-101B-9397-08002B2CF9AE}" pid="3" name="KSOProductBuildVer">
    <vt:lpwstr>1033-12.2.0.20795</vt:lpwstr>
  </property>
</Properties>
</file>