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Black"/>
      <p:bold r:id="rId26"/>
      <p:boldItalic r:id="rId27"/>
    </p:embeddedFont>
    <p:embeddedFont>
      <p:font typeface="Roboto Thin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Didact Gothic"/>
      <p:regular r:id="rId36"/>
    </p:embeddedFont>
    <p:embeddedFont>
      <p:font typeface="Roboto Mono Thin"/>
      <p:regular r:id="rId37"/>
      <p:bold r:id="rId38"/>
      <p:italic r:id="rId39"/>
      <p:boldItalic r:id="rId40"/>
    </p:embeddedFont>
    <p:embeddedFont>
      <p:font typeface="Poppins Medium"/>
      <p:regular r:id="rId41"/>
      <p:bold r:id="rId42"/>
      <p:italic r:id="rId43"/>
      <p:boldItalic r:id="rId44"/>
    </p:embeddedFont>
    <p:embeddedFont>
      <p:font typeface="Roboto Light"/>
      <p:regular r:id="rId45"/>
      <p:bold r:id="rId46"/>
      <p:italic r:id="rId47"/>
      <p:boldItalic r:id="rId48"/>
    </p:embeddedFont>
    <p:embeddedFont>
      <p:font typeface="Bree Serif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31FFC9-46D6-4424-A67F-020A231478C8}">
  <a:tblStyle styleId="{0731FFC9-46D6-4424-A67F-020A231478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Thin-boldItalic.fntdata"/><Relationship Id="rId42" Type="http://schemas.openxmlformats.org/officeDocument/2006/relationships/font" Target="fonts/PoppinsMedium-bold.fntdata"/><Relationship Id="rId41" Type="http://schemas.openxmlformats.org/officeDocument/2006/relationships/font" Target="fonts/PoppinsMedium-regular.fntdata"/><Relationship Id="rId44" Type="http://schemas.openxmlformats.org/officeDocument/2006/relationships/font" Target="fonts/PoppinsMedium-boldItalic.fntdata"/><Relationship Id="rId43" Type="http://schemas.openxmlformats.org/officeDocument/2006/relationships/font" Target="fonts/PoppinsMedium-italic.fntdata"/><Relationship Id="rId46" Type="http://schemas.openxmlformats.org/officeDocument/2006/relationships/font" Target="fonts/RobotoLight-bold.fntdata"/><Relationship Id="rId45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Light-boldItalic.fntdata"/><Relationship Id="rId47" Type="http://schemas.openxmlformats.org/officeDocument/2006/relationships/font" Target="fonts/RobotoLight-italic.fntdata"/><Relationship Id="rId49" Type="http://schemas.openxmlformats.org/officeDocument/2006/relationships/font" Target="fonts/BreeSerif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Thin-boldItalic.fntdata"/><Relationship Id="rId30" Type="http://schemas.openxmlformats.org/officeDocument/2006/relationships/font" Target="fonts/RobotoThin-italic.fntdata"/><Relationship Id="rId33" Type="http://schemas.openxmlformats.org/officeDocument/2006/relationships/font" Target="fonts/Poppins-bold.fntdata"/><Relationship Id="rId32" Type="http://schemas.openxmlformats.org/officeDocument/2006/relationships/font" Target="fonts/Poppins-regular.fntdata"/><Relationship Id="rId35" Type="http://schemas.openxmlformats.org/officeDocument/2006/relationships/font" Target="fonts/Poppins-boldItalic.fntdata"/><Relationship Id="rId34" Type="http://schemas.openxmlformats.org/officeDocument/2006/relationships/font" Target="fonts/Poppins-italic.fntdata"/><Relationship Id="rId37" Type="http://schemas.openxmlformats.org/officeDocument/2006/relationships/font" Target="fonts/RobotoMonoThin-regular.fntdata"/><Relationship Id="rId36" Type="http://schemas.openxmlformats.org/officeDocument/2006/relationships/font" Target="fonts/DidactGothic-regular.fntdata"/><Relationship Id="rId39" Type="http://schemas.openxmlformats.org/officeDocument/2006/relationships/font" Target="fonts/RobotoMonoThin-italic.fntdata"/><Relationship Id="rId38" Type="http://schemas.openxmlformats.org/officeDocument/2006/relationships/font" Target="fonts/RobotoMonoThin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RobotoBlack-bold.fntdata"/><Relationship Id="rId25" Type="http://schemas.openxmlformats.org/officeDocument/2006/relationships/slide" Target="slides/slide20.xml"/><Relationship Id="rId28" Type="http://schemas.openxmlformats.org/officeDocument/2006/relationships/font" Target="fonts/RobotoThin-regular.fntdata"/><Relationship Id="rId27" Type="http://schemas.openxmlformats.org/officeDocument/2006/relationships/font" Target="fonts/RobotoBlack-boldItalic.fntdata"/><Relationship Id="rId29" Type="http://schemas.openxmlformats.org/officeDocument/2006/relationships/font" Target="fonts/RobotoThin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4abe93d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4abe93d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4beaad8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4beaad8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4abe93d2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4abe93d2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4abe93d2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4abe93d2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Rewarding high-value behaviors (stopping attacks)</a:t>
            </a:r>
            <a:br>
              <a:rPr lang="es"/>
            </a:br>
            <a:r>
              <a:rPr lang="es"/>
              <a:t>Penalizing dangerous mistakes more heavily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4abe93d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4abe93d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4beaad83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4beaad83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4beaad8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4beaad8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4abe93d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4abe93d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8ee2782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8ee2782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2f950aa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2f950aa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fe0a7efe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fe0a7efe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abe93d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4abe93d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4abe93d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4abe93d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7110376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7110376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2f950a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2f950a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4abe93d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4abe93d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4abe93d2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4abe93d2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4abe93d2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4abe93d2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slowloris-98/DDoS_RL" TargetMode="External"/><Relationship Id="rId4" Type="http://schemas.openxmlformats.org/officeDocument/2006/relationships/hyperlink" Target="https://github.com/slowloris-98/DDoS_RL/blob/main/README.m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0" y="1658625"/>
            <a:ext cx="9144000" cy="8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Poppins Medium"/>
                <a:ea typeface="Poppins Medium"/>
                <a:cs typeface="Poppins Medium"/>
                <a:sym typeface="Poppins Medium"/>
              </a:rPr>
              <a:t>DDoS attack prediction using AI</a:t>
            </a:r>
            <a:endParaRPr sz="2800">
              <a:solidFill>
                <a:schemeClr val="accen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75" y="2683975"/>
            <a:ext cx="9144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In Fulfilment of CS258 Computer  Communication System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Presented to: Prof. Navrati Saxena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0" y="3811000"/>
            <a:ext cx="88509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Presented by: Udayan Atreya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Shreyas Bhoyar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- Dataset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01" name="Google Shape;201;p27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7"/>
          <p:cNvSpPr txBox="1"/>
          <p:nvPr/>
        </p:nvSpPr>
        <p:spPr>
          <a:xfrm>
            <a:off x="406200" y="1264400"/>
            <a:ext cx="7968300" cy="3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Dataset: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“Network Security Laboratory” dataset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Specifically designed for evaluating anomaly-based network intrusion detection systems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Developed by the Canadian Institute for Cybersecurity (CIC)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Format: (KDDTrain+.txt), tab-separated 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Instances: ~125,973 in Train and ~22,544 in Test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Features: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41 features 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Label includes protocol_type, service, flag, duration, src_bytes, dst_bytes, etc.  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Preprocessing: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Categorical encoding (OneHot or LabelEncoder)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Normalize numerical features Map attack types to broad categories (especially for DDoS detection)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- Deep Q-learning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08" name="Google Shape;208;p28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8"/>
          <p:cNvSpPr txBox="1"/>
          <p:nvPr/>
        </p:nvSpPr>
        <p:spPr>
          <a:xfrm>
            <a:off x="406200" y="1328225"/>
            <a:ext cx="83316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Goal: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Learn an optimal strategy (policy) to maximize long-term rewards for classifying network traffic.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How it works: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Uses a neural network to approximate the Q-function: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i="1" lang="es" sz="1300">
                <a:solidFill>
                  <a:schemeClr val="lt1"/>
                </a:solidFill>
              </a:rPr>
              <a:t>Q(s,a)≈Expected reward for action a in state s</a:t>
            </a:r>
            <a:endParaRPr i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Expected reward for action  𝑎  in state 𝑠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Chooses actions using an </a:t>
            </a:r>
            <a:r>
              <a:rPr b="1" lang="es" sz="1300">
                <a:solidFill>
                  <a:schemeClr val="lt1"/>
                </a:solidFill>
              </a:rPr>
              <a:t>epsilon</a:t>
            </a:r>
            <a:r>
              <a:rPr lang="es" sz="1300">
                <a:solidFill>
                  <a:schemeClr val="lt1"/>
                </a:solidFill>
              </a:rPr>
              <a:t> policy (balance exploration and exploitation)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Training Loop: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Observe current state (traffic features)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Pick an action (e.g., attack or benign)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Receive a reward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Store (state, action, reward, next_state) in memory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Update Q-network using sampled experiences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- Agent Structure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15" name="Google Shape;215;p29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9"/>
          <p:cNvSpPr txBox="1"/>
          <p:nvPr/>
        </p:nvSpPr>
        <p:spPr>
          <a:xfrm>
            <a:off x="406200" y="1504300"/>
            <a:ext cx="79683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25" y="1267800"/>
            <a:ext cx="6801926" cy="36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- Reward Design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23" name="Google Shape;223;p30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0"/>
          <p:cNvSpPr txBox="1"/>
          <p:nvPr/>
        </p:nvSpPr>
        <p:spPr>
          <a:xfrm>
            <a:off x="472625" y="1526325"/>
            <a:ext cx="7626900" cy="22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Risk-Weighted Reward Design </a:t>
            </a:r>
            <a:r>
              <a:rPr baseline="30000" lang="es">
                <a:solidFill>
                  <a:schemeClr val="lt1"/>
                </a:solidFill>
              </a:rPr>
              <a:t>[5] </a:t>
            </a:r>
            <a:r>
              <a:rPr lang="es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Missing an attack can result in service downtime, data breaches, or financial loss.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It’s far worse than overblocking a benign packet, especially in mission-critical systems.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The high penalty trains the agent to favor caution: if in doubt, treat it as a threat.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940325" y="4105300"/>
            <a:ext cx="7159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>
                <a:solidFill>
                  <a:schemeClr val="lt1"/>
                </a:solidFill>
              </a:rPr>
              <a:t> [5] E. Bates, V. Mavroudis, and C. Hicks, “Reward shaping for happier autonomous cyber security agents,” in Proc. 16th ACM Workshop on Artificial Intelligence and Security (AISec '23), New York, NY, USA: ACM, 2023, pp. 221–232. [Online]. Available: https://doi.org/10.1145/3605764.3623916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Results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31" name="Google Shape;231;p31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50" y="1309025"/>
            <a:ext cx="6811391" cy="36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Results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38" name="Google Shape;238;p32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25" y="1308175"/>
            <a:ext cx="6654926" cy="36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Results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45" name="Google Shape;245;p33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46" name="Google Shape;246;p33"/>
          <p:cNvGraphicFramePr/>
          <p:nvPr/>
        </p:nvGraphicFramePr>
        <p:xfrm>
          <a:off x="340800" y="148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{0731FFC9-46D6-4424-A67F-020A231478C8}</a:tableStyleId>
              </a:tblPr>
              <a:tblGrid>
                <a:gridCol w="2082900"/>
                <a:gridCol w="2082900"/>
                <a:gridCol w="2082900"/>
                <a:gridCol w="2082900"/>
              </a:tblGrid>
              <a:tr h="51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 Metric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Our approach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Paper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Paper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Model used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Reinforcement Learning with multi-award agent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Ensemble model (KNN, SVM, and Decision Tree)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Reinforcement Learning with binary award agent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0.8687 ~ 87%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98.7%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93%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False Negatives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0.0961 ~ 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Not published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Not published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False Positives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0.1580 ~ 15%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Not published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Not published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Conclusion &amp; Future Scope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4"/>
          <p:cNvSpPr txBox="1"/>
          <p:nvPr/>
        </p:nvSpPr>
        <p:spPr>
          <a:xfrm>
            <a:off x="472625" y="1526325"/>
            <a:ext cx="7626900" cy="3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Conclusion: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s">
                <a:solidFill>
                  <a:schemeClr val="lt1"/>
                </a:solidFill>
              </a:rPr>
              <a:t>Devised a intrusion detection system using reinforcement learning with custom reward system.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s">
                <a:solidFill>
                  <a:schemeClr val="lt1"/>
                </a:solidFill>
              </a:rPr>
              <a:t>No dependency on labelled data hence scalable to real world scenarios.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Future Scope: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s">
                <a:solidFill>
                  <a:schemeClr val="lt1"/>
                </a:solidFill>
              </a:rPr>
              <a:t>This approach be extended to detect multi class intrusions.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s">
                <a:solidFill>
                  <a:schemeClr val="lt1"/>
                </a:solidFill>
              </a:rPr>
              <a:t>Deploy to real-time network environments.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Appendix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59" name="Google Shape;259;p35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60" name="Google Shape;260;p35"/>
          <p:cNvGraphicFramePr/>
          <p:nvPr/>
        </p:nvGraphicFramePr>
        <p:xfrm>
          <a:off x="406200" y="154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{0731FFC9-46D6-4424-A67F-020A231478C8}</a:tableStyleId>
              </a:tblPr>
              <a:tblGrid>
                <a:gridCol w="771600"/>
                <a:gridCol w="2115100"/>
                <a:gridCol w="5497200"/>
              </a:tblGrid>
              <a:tr h="3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Sr. No.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Items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Details / Link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Github Code Repository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>
                          <a:solidFill>
                            <a:schemeClr val="hlink"/>
                          </a:solidFill>
                          <a:hlinkClick r:id="rId3"/>
                        </a:rPr>
                        <a:t>https://github.com/slowloris-98/DDoS_RL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2.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ReadMe Link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>
                          <a:solidFill>
                            <a:schemeClr val="hlink"/>
                          </a:solidFill>
                          <a:hlinkClick r:id="rId4"/>
                        </a:rPr>
                        <a:t>https://github.com/slowloris-98/DDoS_RL/blob/main/README.md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3.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Software Requirements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Python packages: gym, numpy, pandas, matplotlib, scikit-learn, torch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References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66" name="Google Shape;266;p36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6"/>
          <p:cNvSpPr txBox="1"/>
          <p:nvPr/>
        </p:nvSpPr>
        <p:spPr>
          <a:xfrm>
            <a:off x="406200" y="1313800"/>
            <a:ext cx="8389800" cy="3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Y. Peraza, M. Posey, and G. Zwakman, "Cloud computing revenue set to nearly double to $101bn by 2025," 451 Research, Market Insight Report, Aug. 20, 2021. [Online]. 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IBM Corporation, "Cost of a Data Breach Report 2024," IBM Security, Jul. 2024. [Online]. Available: https://www.ibm.com/reports/data-breach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Anis, A., Shohrab Hossain, M. (2024). DDoS Attack Detection Using Ensemble Machine Learning. In: Pandit, M., Gaur, M.K., Kumar, S. (eds) Artificial Intelligence and Sustainable Computing. ICSISCET 2023. Algorithms for Intelligent Systems. Springer, Singapore. https://doi.org/10.1007/978-981-97-0327-2_39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Saad, A.M.S.E., Yildiz, B. (2023). Reinforcement Learning for Intrusion Detection. In: García Márquez, F.P., Jamil, A., Eken, S., Hameed, A.A. (eds) Computational Intelligence, Data Analytics and Applications. ICCIDA 2022. Lecture Notes in Networks and Systems, vol 643. Springer, Cham. https://doi.org/10.1007/978-3-031-27099-4_18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E. Bates, V. Mavroudis, and C. Hicks, “Reward shaping for happier autonomous cyber security agents,” in Proc. 16th ACM Workshop on Artificial Intelligence and Security (AISec '23), New York, NY, USA: ACM, 2023, pp. 221–232. [Online]. Available: https://doi.org/10.1145/3605764.3623916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H. Hassan, "NSL-KDD," Kaggle, [Online]. Available: https://www.kaggle.com/datasets/hassan06/nslkdd.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Table of Contents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 txBox="1"/>
          <p:nvPr/>
        </p:nvSpPr>
        <p:spPr>
          <a:xfrm>
            <a:off x="406200" y="1773600"/>
            <a:ext cx="3331500" cy="3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s" sz="1800">
                <a:solidFill>
                  <a:schemeClr val="lt1"/>
                </a:solidFill>
              </a:rPr>
              <a:t>Introduction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s" sz="1800">
                <a:solidFill>
                  <a:schemeClr val="lt1"/>
                </a:solidFill>
              </a:rPr>
              <a:t>Related Work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s" sz="1800">
                <a:solidFill>
                  <a:schemeClr val="lt1"/>
                </a:solidFill>
              </a:rPr>
              <a:t>Motivation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486850" y="1773600"/>
            <a:ext cx="33315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4.	</a:t>
            </a:r>
            <a:r>
              <a:rPr b="1" lang="es" sz="1800">
                <a:solidFill>
                  <a:schemeClr val="lt1"/>
                </a:solidFill>
              </a:rPr>
              <a:t>Problem Statement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5.	Proposed Solution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6.	Results</a:t>
            </a:r>
            <a:endParaRPr b="1" sz="1800">
              <a:solidFill>
                <a:schemeClr val="lt1"/>
              </a:solidFill>
            </a:endParaRPr>
          </a:p>
        </p:txBody>
      </p:sp>
      <p:grpSp>
        <p:nvGrpSpPr>
          <p:cNvPr id="112" name="Google Shape;112;p19"/>
          <p:cNvGrpSpPr/>
          <p:nvPr/>
        </p:nvGrpSpPr>
        <p:grpSpPr>
          <a:xfrm>
            <a:off x="2579484" y="1828683"/>
            <a:ext cx="354728" cy="361089"/>
            <a:chOff x="6226275" y="3911538"/>
            <a:chExt cx="900325" cy="894450"/>
          </a:xfrm>
        </p:grpSpPr>
        <p:sp>
          <p:nvSpPr>
            <p:cNvPr id="113" name="Google Shape;113;p19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9"/>
          <p:cNvGrpSpPr/>
          <p:nvPr/>
        </p:nvGrpSpPr>
        <p:grpSpPr>
          <a:xfrm>
            <a:off x="2579471" y="3481677"/>
            <a:ext cx="354730" cy="361111"/>
            <a:chOff x="-49764975" y="3551225"/>
            <a:chExt cx="299300" cy="300650"/>
          </a:xfrm>
        </p:grpSpPr>
        <p:sp>
          <p:nvSpPr>
            <p:cNvPr id="122" name="Google Shape;122;p19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9"/>
          <p:cNvGrpSpPr/>
          <p:nvPr/>
        </p:nvGrpSpPr>
        <p:grpSpPr>
          <a:xfrm flipH="1">
            <a:off x="7210612" y="2655173"/>
            <a:ext cx="354743" cy="361104"/>
            <a:chOff x="2245750" y="4727400"/>
            <a:chExt cx="579550" cy="380550"/>
          </a:xfrm>
        </p:grpSpPr>
        <p:sp>
          <p:nvSpPr>
            <p:cNvPr id="134" name="Google Shape;134;p19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9"/>
          <p:cNvSpPr/>
          <p:nvPr/>
        </p:nvSpPr>
        <p:spPr>
          <a:xfrm>
            <a:off x="6034363" y="3477525"/>
            <a:ext cx="354736" cy="361082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210618" y="1832870"/>
            <a:ext cx="354740" cy="361065"/>
            <a:chOff x="-31817400" y="3910025"/>
            <a:chExt cx="301675" cy="294075"/>
          </a:xfrm>
        </p:grpSpPr>
        <p:sp>
          <p:nvSpPr>
            <p:cNvPr id="139" name="Google Shape;139;p19"/>
            <p:cNvSpPr/>
            <p:nvPr/>
          </p:nvSpPr>
          <p:spPr>
            <a:xfrm>
              <a:off x="-31817400" y="3911550"/>
              <a:ext cx="301675" cy="292550"/>
            </a:xfrm>
            <a:custGeom>
              <a:rect b="b" l="l" r="r" t="t"/>
              <a:pathLst>
                <a:path extrusionOk="0" h="11702" w="12067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-31816600" y="4062950"/>
              <a:ext cx="144150" cy="140600"/>
            </a:xfrm>
            <a:custGeom>
              <a:rect b="b" l="l" r="r" t="t"/>
              <a:pathLst>
                <a:path extrusionOk="0" h="5624" w="5766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-31648050" y="3910025"/>
              <a:ext cx="129175" cy="127725"/>
            </a:xfrm>
            <a:custGeom>
              <a:rect b="b" l="l" r="r" t="t"/>
              <a:pathLst>
                <a:path extrusionOk="0" h="5109" w="5167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9"/>
          <p:cNvSpPr/>
          <p:nvPr/>
        </p:nvSpPr>
        <p:spPr>
          <a:xfrm>
            <a:off x="2579476" y="2731099"/>
            <a:ext cx="354712" cy="209250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ctrTitle"/>
          </p:nvPr>
        </p:nvSpPr>
        <p:spPr>
          <a:xfrm>
            <a:off x="727300" y="892325"/>
            <a:ext cx="3646200" cy="8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>
                <a:latin typeface="Poppins"/>
                <a:ea typeface="Poppins"/>
                <a:cs typeface="Poppins"/>
                <a:sym typeface="Poppins"/>
              </a:rPr>
              <a:t>THANK YOU!</a:t>
            </a:r>
            <a:endParaRPr b="1" sz="42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3" name="Google Shape;273;p37"/>
          <p:cNvSpPr txBox="1"/>
          <p:nvPr>
            <p:ph idx="1" type="subTitle"/>
          </p:nvPr>
        </p:nvSpPr>
        <p:spPr>
          <a:xfrm>
            <a:off x="727300" y="1866856"/>
            <a:ext cx="31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We are open for questions!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48" name="Google Shape;148;p20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0"/>
          <p:cNvSpPr txBox="1"/>
          <p:nvPr/>
        </p:nvSpPr>
        <p:spPr>
          <a:xfrm>
            <a:off x="406200" y="1504300"/>
            <a:ext cx="7968300" cy="2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S&amp;P</a:t>
            </a:r>
            <a:r>
              <a:rPr lang="es">
                <a:solidFill>
                  <a:schemeClr val="lt1"/>
                </a:solidFill>
              </a:rPr>
              <a:t> market intelligence study suggests global cloud computing </a:t>
            </a:r>
            <a:r>
              <a:rPr lang="es">
                <a:solidFill>
                  <a:schemeClr val="lt1"/>
                </a:solidFill>
              </a:rPr>
              <a:t>revenue</a:t>
            </a:r>
            <a:r>
              <a:rPr lang="es">
                <a:solidFill>
                  <a:schemeClr val="lt1"/>
                </a:solidFill>
              </a:rPr>
              <a:t> has doubled from 50 billion to 101 billion USD from 2020 to 2025 </a:t>
            </a:r>
            <a:r>
              <a:rPr baseline="30000" lang="es">
                <a:solidFill>
                  <a:schemeClr val="lt1"/>
                </a:solidFill>
              </a:rPr>
              <a:t>[1] </a:t>
            </a:r>
            <a:r>
              <a:rPr lang="es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This drastic increase in network based technologies such as cloud computing, web </a:t>
            </a:r>
            <a:r>
              <a:rPr lang="es">
                <a:solidFill>
                  <a:schemeClr val="lt1"/>
                </a:solidFill>
              </a:rPr>
              <a:t>services and Internet of Things (IoT)</a:t>
            </a:r>
            <a:r>
              <a:rPr lang="es">
                <a:solidFill>
                  <a:schemeClr val="lt1"/>
                </a:solidFill>
              </a:rPr>
              <a:t> has raised security concerns as well.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IBM security reported 4.8 million USD loss due to data breaches in 2024 alone, </a:t>
            </a:r>
            <a:r>
              <a:rPr lang="es">
                <a:solidFill>
                  <a:schemeClr val="lt1"/>
                </a:solidFill>
              </a:rPr>
              <a:t>reflecting </a:t>
            </a:r>
            <a:r>
              <a:rPr lang="es">
                <a:solidFill>
                  <a:schemeClr val="lt1"/>
                </a:solidFill>
              </a:rPr>
              <a:t>10% increase from 2023 </a:t>
            </a:r>
            <a:r>
              <a:rPr baseline="30000" lang="es">
                <a:solidFill>
                  <a:schemeClr val="lt1"/>
                </a:solidFill>
              </a:rPr>
              <a:t>[2] </a:t>
            </a:r>
            <a:r>
              <a:rPr lang="es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Intrusion</a:t>
            </a:r>
            <a:r>
              <a:rPr lang="es">
                <a:solidFill>
                  <a:schemeClr val="lt1"/>
                </a:solidFill>
              </a:rPr>
              <a:t> Detection Systems require </a:t>
            </a:r>
            <a:r>
              <a:rPr lang="es">
                <a:solidFill>
                  <a:schemeClr val="lt1"/>
                </a:solidFill>
              </a:rPr>
              <a:t>modern</a:t>
            </a:r>
            <a:r>
              <a:rPr lang="es">
                <a:solidFill>
                  <a:schemeClr val="lt1"/>
                </a:solidFill>
              </a:rPr>
              <a:t> solutions to detect and prevent cyber </a:t>
            </a:r>
            <a:r>
              <a:rPr lang="es">
                <a:solidFill>
                  <a:schemeClr val="lt1"/>
                </a:solidFill>
              </a:rPr>
              <a:t>attacks.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833200" y="4191100"/>
            <a:ext cx="808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>
                <a:solidFill>
                  <a:schemeClr val="lt1"/>
                </a:solidFill>
              </a:rPr>
              <a:t> [1] </a:t>
            </a:r>
            <a:r>
              <a:rPr i="1" lang="es" sz="800">
                <a:solidFill>
                  <a:schemeClr val="lt1"/>
                </a:solidFill>
              </a:rPr>
              <a:t>Y. Peraza, M. Posey, and G. Zwakman, "Cloud computing revenue set to nearly double to $101bn by 2025," 451 Research, Market Insight Report, Aug. 20, 2021. [Online].</a:t>
            </a:r>
            <a:endParaRPr i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>
                <a:solidFill>
                  <a:schemeClr val="lt1"/>
                </a:solidFill>
              </a:rPr>
              <a:t>[2] IBM Corporation, "Cost of a Data Breach Report 2024," IBM Security, Jul. 2024. [Online]. Available: https://www.ibm.com/reports/data-breach</a:t>
            </a:r>
            <a:endParaRPr i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Related Work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1"/>
          <p:cNvSpPr txBox="1"/>
          <p:nvPr/>
        </p:nvSpPr>
        <p:spPr>
          <a:xfrm>
            <a:off x="406200" y="1504300"/>
            <a:ext cx="79683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Numerous intrusion detection solutions using machine learning have been developed: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Anis et al. </a:t>
            </a:r>
            <a:r>
              <a:rPr baseline="30000" lang="es">
                <a:solidFill>
                  <a:schemeClr val="lt1"/>
                </a:solidFill>
              </a:rPr>
              <a:t>[3]</a:t>
            </a:r>
            <a:r>
              <a:rPr lang="es">
                <a:solidFill>
                  <a:schemeClr val="lt1"/>
                </a:solidFill>
              </a:rPr>
              <a:t> implemented supervised ML algorithms such as Support Vector Machine (SVM) and K-Nearest Neighbours (KNN) using labeled data and combining their results through hard voting to improve detection accuracy.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Saad et al. </a:t>
            </a:r>
            <a:r>
              <a:rPr baseline="30000" lang="es">
                <a:solidFill>
                  <a:schemeClr val="lt1"/>
                </a:solidFill>
              </a:rPr>
              <a:t>[4]</a:t>
            </a:r>
            <a:r>
              <a:rPr lang="es">
                <a:solidFill>
                  <a:schemeClr val="lt1"/>
                </a:solidFill>
              </a:rPr>
              <a:t> implemented reinforcement learning based intrusion detection solution that target multiple attack types using a simple binary reward system.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769500" y="3941475"/>
            <a:ext cx="796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>
                <a:solidFill>
                  <a:schemeClr val="lt1"/>
                </a:solidFill>
              </a:rPr>
              <a:t> [3] </a:t>
            </a:r>
            <a:r>
              <a:rPr i="1" lang="es" sz="800">
                <a:solidFill>
                  <a:schemeClr val="lt1"/>
                </a:solidFill>
              </a:rPr>
              <a:t>Anis, A., Shohrab Hossain, M. (2024). DDoS Attack Detection Using Ensemble Machine Learning. In: Pandit, M., Gaur, M.K., Kumar, S. (eds) Artificial Intelligence and Sustainable Computing. ICSISCET 2023. Algorithms for Intelligent Systems. Springer, Singapore.</a:t>
            </a:r>
            <a:endParaRPr i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>
                <a:solidFill>
                  <a:schemeClr val="lt1"/>
                </a:solidFill>
              </a:rPr>
              <a:t>[4] </a:t>
            </a:r>
            <a:r>
              <a:rPr i="1" lang="es" sz="800">
                <a:solidFill>
                  <a:schemeClr val="lt1"/>
                </a:solidFill>
              </a:rPr>
              <a:t>Saad, A.M.S.E., Yildiz, B. (2023). Reinforcement Learning for Intrusion Detection. In: García Márquez, F.P., Jamil, A., Eken, S., Hameed, A.A. (eds) Computational Intelligence, Data Analytics and Applications. ICCIDA 2022. Lecture Notes in Networks and Systems, vol 643. Springer, Cham.</a:t>
            </a:r>
            <a:endParaRPr i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Related Work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64" name="Google Shape;164;p22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5" name="Google Shape;165;p22"/>
          <p:cNvGraphicFramePr/>
          <p:nvPr/>
        </p:nvGraphicFramePr>
        <p:xfrm>
          <a:off x="406200" y="133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{0731FFC9-46D6-4424-A67F-020A231478C8}</a:tableStyleId>
              </a:tblPr>
              <a:tblGrid>
                <a:gridCol w="481225"/>
                <a:gridCol w="5816500"/>
                <a:gridCol w="2033875"/>
              </a:tblGrid>
              <a:tr h="52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Sr. No.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Related Work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Comments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[1]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A. Anis and M. S. Hossain, "DDoS Attack Detection Using Ensemble Machine Learning" in </a:t>
                      </a:r>
                      <a:r>
                        <a:rPr lang="es" sz="900">
                          <a:solidFill>
                            <a:schemeClr val="lt1"/>
                          </a:solidFill>
                        </a:rPr>
                        <a:t>*</a:t>
                      </a:r>
                      <a:r>
                        <a:rPr lang="es" sz="900">
                          <a:solidFill>
                            <a:schemeClr val="lt1"/>
                          </a:solidFill>
                        </a:rPr>
                        <a:t>Artificial Intelligence and Sustainable Computing*, M. Pandit et al., Eds., Algorithms for Intelligent Systems, Singapore: Springer, 2024, pp. 531–545. [Online]. Available: https://doi.org/10.1007/978-981-97-0327-2_39.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Uses supervised ML with ensemble learning. 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Static model needs labelled dataset. Focus on DDoS.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[2]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A. M. S. E. Saad and B. Yildiz, "Reinforcement Learning for Intrusion Detection" in *Computational Intelligence, Data Analytics and Applications*, F. P. García Márquez et al., Eds., Lecture Notes in Networks and Systems, vol. 643, Springer, Cham, 2023, pp. 1–14. [Online]. Available: https://doi.org/10.1007/978-3-031-27099-4_18.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Uses Deep Q-learning (RL).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Covers multiple classes of attacks.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Uses simple binary reward structure.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[3]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E. Bates, V. Mavroudis, and C. Hicks, "Reward Shaping for Happier Autonomous Cyber Security Agents," in *Proceedings of the 16th ACM Workshop on Artificial Intelligence and Security (AISec ’23)*, Copenhagen, Denmark, Nov. 2023, pp. 1–12. [Online]. Available: https://doi.org/10.1145/3605764.3623916.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Study of reward tuning and curiosity in cybersecurity.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6" name="Google Shape;166;p22"/>
          <p:cNvGraphicFramePr/>
          <p:nvPr/>
        </p:nvGraphicFramePr>
        <p:xfrm>
          <a:off x="406200" y="415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{0731FFC9-46D6-4424-A67F-020A231478C8}</a:tableStyleId>
              </a:tblPr>
              <a:tblGrid>
                <a:gridCol w="665125"/>
                <a:gridCol w="1144975"/>
                <a:gridCol w="6521500"/>
              </a:tblGrid>
              <a:tr h="52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Our approach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DDoS attack prediction using AI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Used Deep Q-learning (Reinforcement Learning) on the NSL-KDD dataset.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Focused exclusively on DDoS attacks.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Custom reward tuning to minimize false positive and false negative. (Not binary)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Motivation</a:t>
            </a: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72" name="Google Shape;172;p23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3"/>
          <p:cNvSpPr txBox="1"/>
          <p:nvPr/>
        </p:nvSpPr>
        <p:spPr>
          <a:xfrm>
            <a:off x="406200" y="1504300"/>
            <a:ext cx="8297700" cy="30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Distributed Denial of Service (DDoS) attacks </a:t>
            </a:r>
            <a:r>
              <a:rPr lang="es">
                <a:solidFill>
                  <a:schemeClr val="lt1"/>
                </a:solidFill>
              </a:rPr>
              <a:t>overwhelms</a:t>
            </a:r>
            <a:r>
              <a:rPr lang="es">
                <a:solidFill>
                  <a:schemeClr val="lt1"/>
                </a:solidFill>
              </a:rPr>
              <a:t> network system by flooding in fake traffic.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Easy to </a:t>
            </a:r>
            <a:r>
              <a:rPr lang="es">
                <a:solidFill>
                  <a:schemeClr val="lt1"/>
                </a:solidFill>
              </a:rPr>
              <a:t>launch</a:t>
            </a:r>
            <a:r>
              <a:rPr lang="es">
                <a:solidFill>
                  <a:schemeClr val="lt1"/>
                </a:solidFill>
              </a:rPr>
              <a:t> and hard to detect early, DDoS attacks are perfect proxy covers for hidden attacks.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Cripples services such as banking, healthcare and emergency response systems leading to loss of revenue and trust.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By predicting and detecting these attacks early, we can protect infrastructure, preserve trust, and contribute to a safer digital future.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Problem Statement 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79" name="Google Shape;179;p24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 txBox="1"/>
          <p:nvPr/>
        </p:nvSpPr>
        <p:spPr>
          <a:xfrm>
            <a:off x="406200" y="1504300"/>
            <a:ext cx="7982400" cy="2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DDoS attacks are increasingly frequent and sophisticated, targeting essential network technology services.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Traditional machine learning detection methods struggle to keep up with these evolving attack patterns.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Supervised learning relies on labelled data, but labelling real world network data is costly.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Unsupervised learning struggles with high dimensional data producing high false positive rates, blocking legitimate traffic.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6" name="Google Shape;186;p25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5"/>
          <p:cNvSpPr txBox="1"/>
          <p:nvPr/>
        </p:nvSpPr>
        <p:spPr>
          <a:xfrm>
            <a:off x="406200" y="1410550"/>
            <a:ext cx="80940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An adaptive intrusion detection system utilizing</a:t>
            </a:r>
            <a:r>
              <a:rPr lang="es">
                <a:solidFill>
                  <a:schemeClr val="lt1"/>
                </a:solidFill>
              </a:rPr>
              <a:t> reinforcement learning, specialized to detect DDoS intrusions with customized reward system.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Advantages:</a:t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Can handle imbalanced data</a:t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A</a:t>
            </a:r>
            <a:r>
              <a:rPr lang="es">
                <a:solidFill>
                  <a:schemeClr val="lt1"/>
                </a:solidFill>
              </a:rPr>
              <a:t>daptability to new and evolving attacks</a:t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C</a:t>
            </a:r>
            <a:r>
              <a:rPr lang="es">
                <a:solidFill>
                  <a:schemeClr val="lt1"/>
                </a:solidFill>
              </a:rPr>
              <a:t>ustomizable objectives via reward functions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Challenges:</a:t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Complex reward design</a:t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Exploration risk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- Overview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93" name="Google Shape;193;p26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6"/>
          <p:cNvSpPr txBox="1"/>
          <p:nvPr/>
        </p:nvSpPr>
        <p:spPr>
          <a:xfrm>
            <a:off x="406200" y="1365425"/>
            <a:ext cx="53769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Applied Deep Q-Learning to detect DDoS attacks using the NSL-KDD dataset.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Network records are treated as states, with actions being "benign" or "attack".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Designed a reward system to reinforce correct detections and penalize false alarms.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Agent trained through episodic learning, improving with each interaction.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Final model evaluated on test data using accuracy, FPR, and FNR.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025" y="548450"/>
            <a:ext cx="2604575" cy="42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