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Didact Gothic" panose="020F0502020204030204" pitchFamily="2" charset="0"/>
      <p:regular r:id="rId21"/>
    </p:embeddedFont>
    <p:embeddedFont>
      <p:font typeface="Poppins" panose="020B0502040204020203" pitchFamily="2" charset="0"/>
      <p:regular r:id="rId22"/>
      <p:bold r:id="rId23"/>
      <p:italic r:id="rId24"/>
      <p:boldItalic r:id="rId25"/>
    </p:embeddedFont>
    <p:embeddedFont>
      <p:font typeface="Poppins Medium" panose="020B0502040204020203" pitchFamily="2" charset="0"/>
      <p:regular r:id="rId26"/>
      <p:bold r:id="rId27"/>
      <p:italic r:id="rId28"/>
      <p:boldItalic r:id="rId29"/>
    </p:embeddedFont>
    <p:embeddedFont>
      <p:font typeface="Roboto Black" panose="020F0502020204030204" pitchFamily="2" charset="0"/>
      <p:bold r:id="rId30"/>
      <p:boldItalic r:id="rId31"/>
    </p:embeddedFont>
    <p:embeddedFont>
      <p:font typeface="Roboto Light" panose="020F0502020204030204" pitchFamily="2" charset="0"/>
      <p:regular r:id="rId32"/>
      <p:bold r:id="rId33"/>
      <p:italic r:id="rId34"/>
      <p:boldItalic r:id="rId35"/>
    </p:embeddedFont>
    <p:embeddedFont>
      <p:font typeface="Roboto Mono Thin" panose="020F0502020204030204" pitchFamily="49" charset="0"/>
      <p:regular r:id="rId36"/>
      <p:bold r:id="rId37"/>
      <p:italic r:id="rId38"/>
      <p:boldItalic r:id="rId39"/>
    </p:embeddedFont>
    <p:embeddedFont>
      <p:font typeface="Roboto Thin" panose="020F0502020204030204" pitchFamily="2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035358-BD8D-4A07-AFE7-E65745FFC66B}">
  <a:tblStyle styleId="{A3035358-BD8D-4A07-AFE7-E65745FFC6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an Atreya" userId="176f2ce8cc4eb02b" providerId="LiveId" clId="{3B2D1CE1-94EE-466F-A80D-A37C334DB2CF}"/>
    <pc:docChg chg="modSld">
      <pc:chgData name="Udayan Atreya" userId="176f2ce8cc4eb02b" providerId="LiveId" clId="{3B2D1CE1-94EE-466F-A80D-A37C334DB2CF}" dt="2025-05-05T08:33:12.690" v="4" actId="1076"/>
      <pc:docMkLst>
        <pc:docMk/>
      </pc:docMkLst>
      <pc:sldChg chg="modSp mod">
        <pc:chgData name="Udayan Atreya" userId="176f2ce8cc4eb02b" providerId="LiveId" clId="{3B2D1CE1-94EE-466F-A80D-A37C334DB2CF}" dt="2025-05-05T08:33:12.690" v="4" actId="1076"/>
        <pc:sldMkLst>
          <pc:docMk/>
          <pc:sldMk cId="0" sldId="257"/>
        </pc:sldMkLst>
        <pc:spChg chg="mod">
          <ac:chgData name="Udayan Atreya" userId="176f2ce8cc4eb02b" providerId="LiveId" clId="{3B2D1CE1-94EE-466F-A80D-A37C334DB2CF}" dt="2025-05-05T08:33:07.043" v="2" actId="1076"/>
          <ac:spMkLst>
            <pc:docMk/>
            <pc:sldMk cId="0" sldId="257"/>
            <ac:spMk id="137" creationId="{00000000-0000-0000-0000-000000000000}"/>
          </ac:spMkLst>
        </pc:spChg>
        <pc:grpChg chg="mod">
          <ac:chgData name="Udayan Atreya" userId="176f2ce8cc4eb02b" providerId="LiveId" clId="{3B2D1CE1-94EE-466F-A80D-A37C334DB2CF}" dt="2025-05-05T08:33:10.042" v="3" actId="1076"/>
          <ac:grpSpMkLst>
            <pc:docMk/>
            <pc:sldMk cId="0" sldId="257"/>
            <ac:grpSpMk id="133" creationId="{00000000-0000-0000-0000-000000000000}"/>
          </ac:grpSpMkLst>
        </pc:grpChg>
        <pc:grpChg chg="mod">
          <ac:chgData name="Udayan Atreya" userId="176f2ce8cc4eb02b" providerId="LiveId" clId="{3B2D1CE1-94EE-466F-A80D-A37C334DB2CF}" dt="2025-05-05T08:33:12.690" v="4" actId="1076"/>
          <ac:grpSpMkLst>
            <pc:docMk/>
            <pc:sldMk cId="0" sldId="257"/>
            <ac:grpSpMk id="138" creationId="{00000000-0000-0000-0000-000000000000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4beaad83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4beaad83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4abe93d2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4abe93d2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4abe93d26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4abe93d26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Rewarding high-value behaviors (stopping attacks)</a:t>
            </a:r>
            <a:br>
              <a:rPr lang="es"/>
            </a:br>
            <a:r>
              <a:rPr lang="es"/>
              <a:t>Penalizing dangerous mistakes more heavily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4abe93d2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4abe93d2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4beaad83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54beaad83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4beaad83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54beaad83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4abe93d2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4abe93d2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52f950aa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52f950aa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6fe0a7efe6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6fe0a7efe6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c4e38d7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c4e38d7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abe93d2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abe93d2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abe93d2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abe93d2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2f950aa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2f950aa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4abe93d2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4abe93d2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4abe93d2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4abe93d2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4abe93d26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4abe93d26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4abe93d2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4abe93d2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sz="30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subTitle" idx="1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1"/>
          <p:cNvSpPr txBox="1">
            <a:spLocks noGrp="1"/>
          </p:cNvSpPr>
          <p:nvPr>
            <p:ph type="subTitle" idx="2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ubTitle" idx="3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 idx="4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ctrTitle" idx="5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sz="900" b="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ctrTitle" idx="2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ctrTitle" idx="3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sz="11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title" idx="4" hasCustomPrompt="1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>
            <a:spLocks noGrp="1"/>
          </p:cNvSpPr>
          <p:nvPr>
            <p:ph type="title" idx="5" hasCustomPrompt="1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>
            <a:spLocks noGrp="1"/>
          </p:cNvSpPr>
          <p:nvPr>
            <p:ph type="title" idx="6" hasCustomPrompt="1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>
            <a:spLocks noGrp="1"/>
          </p:cNvSpPr>
          <p:nvPr>
            <p:ph type="ctrTitle" idx="7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>
            <a:spLocks noGrp="1"/>
          </p:cNvSpPr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sz="3000" b="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ubTitle" idx="1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body" idx="1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marL="914400" lvl="1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marL="1371600" lvl="2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marL="1828800" lvl="3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marL="2286000" lvl="4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marL="2743200" lvl="5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marL="3200400" lvl="6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marL="3657600" lvl="7" indent="-2921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marL="4114800" lvl="8" indent="-2921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OURCES">
  <p:cSld name="TITLE_1_1_2_1_1_1">
    <p:bg>
      <p:bgPr>
        <a:solidFill>
          <a:schemeClr val="accen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marL="2286000" lvl="4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marL="2743200" lvl="5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marL="3200400" lvl="6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marL="3657600" lvl="7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marL="4114800" lvl="8" indent="-2794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sz="3000" b="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3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4" hasCustomPrompt="1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5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6" hasCustomPrompt="1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7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8" hasCustomPrompt="1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9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13" hasCustomPrompt="1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4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15" hasCustomPrompt="1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sz="24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ctrTitle" idx="16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ctrTitle" idx="17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 idx="18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ctrTitle" idx="19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ctrTitle" idx="20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ctrTitle" idx="21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sz="36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ubTitle" idx="1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ctrTitle" idx="4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ctrTitle" idx="5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sz="12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ubTitle" idx="1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ctrTitle" idx="2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ctrTitle" idx="3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ctrTitle" idx="4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ctrTitle" idx="2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ctrTitle" idx="3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sz="1100" b="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ctrTitle" idx="4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ctrTitle" idx="4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ctrTitle" idx="5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sz="1000" b="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ctrTitle" idx="6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sz="3000" b="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sz="2800" b="1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ctrTitle"/>
          </p:nvPr>
        </p:nvSpPr>
        <p:spPr>
          <a:xfrm>
            <a:off x="0" y="1658625"/>
            <a:ext cx="9144000" cy="8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Poppins Medium"/>
                <a:ea typeface="Poppins Medium"/>
                <a:cs typeface="Poppins Medium"/>
                <a:sym typeface="Poppins Medium"/>
              </a:rPr>
              <a:t>DDoS attack prediction using AI</a:t>
            </a:r>
            <a:endParaRPr sz="2800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subTitle" idx="1"/>
          </p:nvPr>
        </p:nvSpPr>
        <p:spPr>
          <a:xfrm>
            <a:off x="75" y="2683975"/>
            <a:ext cx="9144000" cy="8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 Fulfilment of CS258 Computer  Communication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Presented to: Prof. Navrati Saxena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"/>
          </p:nvPr>
        </p:nvSpPr>
        <p:spPr>
          <a:xfrm>
            <a:off x="0" y="3811000"/>
            <a:ext cx="8850900" cy="6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Presented by: Udayan Atreya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Shreyas Bhoyar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Deep Q-learning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0" name="Google Shape;200;p27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1" name="Google Shape;201;p27"/>
          <p:cNvSpPr txBox="1"/>
          <p:nvPr/>
        </p:nvSpPr>
        <p:spPr>
          <a:xfrm>
            <a:off x="406200" y="1328225"/>
            <a:ext cx="8331600" cy="3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Goal: 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Learn an optimal strategy (policy) to maximize long-term rewards for classifying network traffic.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How it works: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Uses a neural network to approximate the Q-function:</a:t>
            </a:r>
            <a:endParaRPr sz="1300">
              <a:solidFill>
                <a:schemeClr val="lt1"/>
              </a:solidFill>
            </a:endParaRP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s" sz="1300" i="1">
                <a:solidFill>
                  <a:schemeClr val="lt1"/>
                </a:solidFill>
              </a:rPr>
              <a:t>Q(s,a)≈Expected reward for action a in state s</a:t>
            </a:r>
            <a:endParaRPr sz="1300" i="1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Expected reward for action  𝑎  in state 𝑠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Chooses actions using an </a:t>
            </a:r>
            <a:r>
              <a:rPr lang="es" sz="1300" b="1">
                <a:solidFill>
                  <a:schemeClr val="lt1"/>
                </a:solidFill>
              </a:rPr>
              <a:t>epsilon</a:t>
            </a:r>
            <a:r>
              <a:rPr lang="es" sz="1300">
                <a:solidFill>
                  <a:schemeClr val="lt1"/>
                </a:solidFill>
              </a:rPr>
              <a:t> policy (balance exploration and exploitation)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Training Loop: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Observe current state (traffic features)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Pick an action (e.g., attack or benign)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Receive a reward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Store (state, action, reward, next_state) in memory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Update Q-network using sampled experiences</a:t>
            </a:r>
            <a:endParaRPr sz="13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Agent Structure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7" name="Google Shape;207;p28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8" name="Google Shape;208;p28"/>
          <p:cNvSpPr txBox="1"/>
          <p:nvPr/>
        </p:nvSpPr>
        <p:spPr>
          <a:xfrm>
            <a:off x="406200" y="1504300"/>
            <a:ext cx="7968300" cy="18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209" name="Google Shape;20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25" y="1267800"/>
            <a:ext cx="6801926" cy="3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Reward Design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29"/>
          <p:cNvSpPr txBox="1"/>
          <p:nvPr/>
        </p:nvSpPr>
        <p:spPr>
          <a:xfrm>
            <a:off x="472625" y="1526325"/>
            <a:ext cx="7626900" cy="22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Risk-Weighted Reward Design </a:t>
            </a:r>
            <a:r>
              <a:rPr lang="es" baseline="30000">
                <a:solidFill>
                  <a:schemeClr val="lt1"/>
                </a:solidFill>
              </a:rPr>
              <a:t>[5] </a:t>
            </a:r>
            <a:r>
              <a:rPr lang="es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Missing an attack can result in service downtime, data breaches, or financial loss.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It’s far worse than overblocking a benign packet, especially in mission-critical systems.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The high penalty trains the agent to favor caution: if in doubt, treat it as a threat.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17" name="Google Shape;217;p29"/>
          <p:cNvSpPr txBox="1"/>
          <p:nvPr/>
        </p:nvSpPr>
        <p:spPr>
          <a:xfrm>
            <a:off x="940325" y="4105300"/>
            <a:ext cx="71592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i="1">
                <a:solidFill>
                  <a:schemeClr val="lt1"/>
                </a:solidFill>
              </a:rPr>
              <a:t> [5] E. Bates, V. Mavroudis, and C. Hicks, “Reward shaping for happier autonomous cyber security agents,” in Proc. 16th ACM Workshop on Artificial Intelligence and Security (AISec '23), New York, NY, USA: ACM, 2023, pp. 221–232. [Online]. Available: https://doi.org/10.1145/3605764.3623916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1309025"/>
            <a:ext cx="6811391" cy="3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0" name="Google Shape;230;p31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31" name="Google Shape;23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25" y="1308175"/>
            <a:ext cx="6654926" cy="3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7" name="Google Shape;237;p32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38" name="Google Shape;238;p32"/>
          <p:cNvGraphicFramePr/>
          <p:nvPr/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{A3035358-BD8D-4A07-AFE7-E65745FFC66B}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Metric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F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Value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False Negatives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0F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0F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0F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0.0961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False Positives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0F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0.1580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Conclusion &amp; Future Scope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4" name="Google Shape;244;p33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5" name="Google Shape;245;p33"/>
          <p:cNvSpPr txBox="1"/>
          <p:nvPr/>
        </p:nvSpPr>
        <p:spPr>
          <a:xfrm>
            <a:off x="472625" y="1526325"/>
            <a:ext cx="7626900" cy="3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Conclusion:</a:t>
            </a:r>
            <a:endParaRPr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Devised a intrusion detection system using reinforcement learning with custom reward system.</a:t>
            </a:r>
            <a:endParaRPr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No dependency on labelled data hence scalable to real world scenarios.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Future Scope:</a:t>
            </a:r>
            <a:endParaRPr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This approach be extended to detect multi class intrusions.</a:t>
            </a:r>
            <a:endParaRPr>
              <a:solidFill>
                <a:schemeClr val="lt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Deploy to real-time network environments.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1" name="Google Shape;251;p34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2" name="Google Shape;252;p34"/>
          <p:cNvSpPr txBox="1"/>
          <p:nvPr/>
        </p:nvSpPr>
        <p:spPr>
          <a:xfrm>
            <a:off x="406200" y="1313800"/>
            <a:ext cx="8389800" cy="34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Y. Peraza, M. Posey, and G. Zwakman, "Cloud computing revenue set to nearly double to $101bn by 2025," 451 Research, Market Insight Report, Aug. 20, 2021. [Online]. </a:t>
            </a:r>
            <a:endParaRPr sz="11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IBM Corporation, "Cost of a Data Breach Report 2024," IBM Security, Jul. 2024. [Online]. Available: https://www.ibm.com/reports/data-breach</a:t>
            </a:r>
            <a:endParaRPr sz="11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Anis, A., Shohrab Hossain, M. (2024). DDoS Attack Detection Using Ensemble Machine Learning. In: Pandit, M., Gaur, M.K., Kumar, S. (eds) Artificial Intelligence and Sustainable Computing. ICSISCET 2023. Algorithms for Intelligent Systems. Springer, Singapore. https://doi.org/10.1007/978-981-97-0327-2_39</a:t>
            </a:r>
            <a:endParaRPr sz="11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Saad, A.M.S.E., Yildiz, B. (2023). Reinforcement Learning for Intrusion Detection. In: García Márquez, F.P., Jamil, A., Eken, S., Hameed, A.A. (eds) Computational Intelligence, Data Analytics and Applications. ICCIDA 2022. Lecture Notes in Networks and Systems, vol 643. Springer, Cham. https://doi.org/10.1007/978-3-031-27099-4_18</a:t>
            </a:r>
            <a:endParaRPr sz="11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E. Bates, V. Mavroudis, and C. Hicks, “Reward shaping for happier autonomous cyber security agents,” in Proc. 16th ACM Workshop on Artificial Intelligence and Security (AISec '23), New York, NY, USA: ACM, 2023, pp. 221–232. [Online]. Available: https://doi.org/10.1145/3605764.3623916</a:t>
            </a:r>
            <a:endParaRPr sz="11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H. Hassan, "NSL-KDD," Kaggle, [Online]. Available: https://www.kaggle.com/datasets/hassan06/nslkdd.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5"/>
          <p:cNvSpPr txBox="1">
            <a:spLocks noGrp="1"/>
          </p:cNvSpPr>
          <p:nvPr>
            <p:ph type="ctrTitle"/>
          </p:nvPr>
        </p:nvSpPr>
        <p:spPr>
          <a:xfrm>
            <a:off x="727300" y="892325"/>
            <a:ext cx="3646200" cy="82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 b="1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4200"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35"/>
          <p:cNvSpPr txBox="1">
            <a:spLocks noGrp="1"/>
          </p:cNvSpPr>
          <p:nvPr>
            <p:ph type="subTitle" idx="1"/>
          </p:nvPr>
        </p:nvSpPr>
        <p:spPr>
          <a:xfrm>
            <a:off x="727300" y="1866856"/>
            <a:ext cx="31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We are open for questions!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727300" y="2631075"/>
            <a:ext cx="4193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Github link: https://github.com/slowloris-98/DDoS_RL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Table of Contents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406200" y="1773600"/>
            <a:ext cx="3331500" cy="30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" sz="1800" b="1">
                <a:solidFill>
                  <a:schemeClr val="lt1"/>
                </a:solidFill>
              </a:rPr>
              <a:t>Introduction</a:t>
            </a:r>
            <a:endParaRPr sz="18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" sz="1800" b="1">
                <a:solidFill>
                  <a:schemeClr val="lt1"/>
                </a:solidFill>
              </a:rPr>
              <a:t>Related Work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s" sz="1800" b="1">
                <a:solidFill>
                  <a:schemeClr val="lt1"/>
                </a:solidFill>
              </a:rPr>
              <a:t>Motivation</a:t>
            </a:r>
            <a:endParaRPr sz="18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486850" y="1773600"/>
            <a:ext cx="3331500" cy="2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</a:rPr>
              <a:t>4.	Problem Statement</a:t>
            </a: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</a:rPr>
              <a:t>5.	Proposed Solution</a:t>
            </a:r>
            <a:endParaRPr sz="18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 dirty="0">
                <a:solidFill>
                  <a:schemeClr val="lt1"/>
                </a:solidFill>
              </a:rPr>
              <a:t>6.	Results</a:t>
            </a:r>
            <a:endParaRPr sz="1800" b="1" dirty="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2579484" y="1828683"/>
            <a:ext cx="354728" cy="361089"/>
            <a:chOff x="6226275" y="3911538"/>
            <a:chExt cx="900325" cy="894450"/>
          </a:xfrm>
        </p:grpSpPr>
        <p:sp>
          <p:nvSpPr>
            <p:cNvPr id="113" name="Google Shape;113;p19"/>
            <p:cNvSpPr/>
            <p:nvPr/>
          </p:nvSpPr>
          <p:spPr>
            <a:xfrm>
              <a:off x="6355100" y="4405488"/>
              <a:ext cx="87300" cy="116625"/>
            </a:xfrm>
            <a:custGeom>
              <a:avLst/>
              <a:gdLst/>
              <a:ahLst/>
              <a:cxnLst/>
              <a:rect l="l" t="t" r="r" b="b"/>
              <a:pathLst>
                <a:path w="3492" h="4665" extrusionOk="0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514125" y="4593038"/>
              <a:ext cx="119900" cy="87550"/>
            </a:xfrm>
            <a:custGeom>
              <a:avLst/>
              <a:gdLst/>
              <a:ahLst/>
              <a:cxnLst/>
              <a:rect l="l" t="t" r="r" b="b"/>
              <a:pathLst>
                <a:path w="4796" h="3502" extrusionOk="0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6330650" y="4455438"/>
              <a:ext cx="258525" cy="246400"/>
            </a:xfrm>
            <a:custGeom>
              <a:avLst/>
              <a:gdLst/>
              <a:ahLst/>
              <a:cxnLst/>
              <a:rect l="l" t="t" r="r" b="b"/>
              <a:pathLst>
                <a:path w="10341" h="9856" extrusionOk="0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226275" y="4198463"/>
              <a:ext cx="243025" cy="181575"/>
            </a:xfrm>
            <a:custGeom>
              <a:avLst/>
              <a:gdLst/>
              <a:ahLst/>
              <a:cxnLst/>
              <a:rect l="l" t="t" r="r" b="b"/>
              <a:pathLst>
                <a:path w="9721" h="7263" extrusionOk="0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656850" y="4568588"/>
              <a:ext cx="188400" cy="237400"/>
            </a:xfrm>
            <a:custGeom>
              <a:avLst/>
              <a:gdLst/>
              <a:ahLst/>
              <a:cxnLst/>
              <a:rect l="l" t="t" r="r" b="b"/>
              <a:pathLst>
                <a:path w="7536" h="9496" extrusionOk="0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718825" y="4152263"/>
              <a:ext cx="172100" cy="156800"/>
            </a:xfrm>
            <a:custGeom>
              <a:avLst/>
              <a:gdLst/>
              <a:ahLst/>
              <a:cxnLst/>
              <a:rect l="l" t="t" r="r" b="b"/>
              <a:pathLst>
                <a:path w="6884" h="6272" extrusionOk="0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906375" y="3911538"/>
              <a:ext cx="220225" cy="216700"/>
            </a:xfrm>
            <a:custGeom>
              <a:avLst/>
              <a:gdLst/>
              <a:ahLst/>
              <a:cxnLst/>
              <a:rect l="l" t="t" r="r" b="b"/>
              <a:pathLst>
                <a:path w="8809" h="8668" extrusionOk="0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429325" y="3953688"/>
              <a:ext cx="655675" cy="654050"/>
            </a:xfrm>
            <a:custGeom>
              <a:avLst/>
              <a:gdLst/>
              <a:ahLst/>
              <a:cxnLst/>
              <a:rect l="l" t="t" r="r" b="b"/>
              <a:pathLst>
                <a:path w="26227" h="26162" extrusionOk="0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" name="Google Shape;121;p19"/>
          <p:cNvGrpSpPr/>
          <p:nvPr/>
        </p:nvGrpSpPr>
        <p:grpSpPr>
          <a:xfrm>
            <a:off x="2579471" y="3481677"/>
            <a:ext cx="354730" cy="361111"/>
            <a:chOff x="-49764975" y="3551225"/>
            <a:chExt cx="299300" cy="300650"/>
          </a:xfrm>
        </p:grpSpPr>
        <p:sp>
          <p:nvSpPr>
            <p:cNvPr id="122" name="Google Shape;122;p19"/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 flipH="1">
            <a:off x="7821187" y="2655172"/>
            <a:ext cx="354743" cy="361104"/>
            <a:chOff x="2245750" y="4727400"/>
            <a:chExt cx="579550" cy="380550"/>
          </a:xfrm>
        </p:grpSpPr>
        <p:sp>
          <p:nvSpPr>
            <p:cNvPr id="134" name="Google Shape;134;p19"/>
            <p:cNvSpPr/>
            <p:nvPr/>
          </p:nvSpPr>
          <p:spPr>
            <a:xfrm>
              <a:off x="2245750" y="4830900"/>
              <a:ext cx="162425" cy="211775"/>
            </a:xfrm>
            <a:custGeom>
              <a:avLst/>
              <a:gdLst/>
              <a:ahLst/>
              <a:cxnLst/>
              <a:rect l="l" t="t" r="r" b="b"/>
              <a:pathLst>
                <a:path w="6497" h="8471" extrusionOk="0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433625" y="4727400"/>
              <a:ext cx="207000" cy="380550"/>
            </a:xfrm>
            <a:custGeom>
              <a:avLst/>
              <a:gdLst/>
              <a:ahLst/>
              <a:cxnLst/>
              <a:rect l="l" t="t" r="r" b="b"/>
              <a:pathLst>
                <a:path w="8280" h="15222" extrusionOk="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661300" y="4830900"/>
              <a:ext cx="164000" cy="211775"/>
            </a:xfrm>
            <a:custGeom>
              <a:avLst/>
              <a:gdLst/>
              <a:ahLst/>
              <a:cxnLst/>
              <a:rect l="l" t="t" r="r" b="b"/>
              <a:pathLst>
                <a:path w="6560" h="8471" extrusionOk="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6588903" y="3476797"/>
            <a:ext cx="354736" cy="361082"/>
          </a:xfrm>
          <a:custGeom>
            <a:avLst/>
            <a:gdLst/>
            <a:ahLst/>
            <a:cxnLst/>
            <a:rect l="l" t="t" r="r" b="b"/>
            <a:pathLst>
              <a:path w="40939" h="40939" extrusionOk="0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818350" y="1804215"/>
            <a:ext cx="354740" cy="361065"/>
            <a:chOff x="-31817400" y="3910025"/>
            <a:chExt cx="301675" cy="294075"/>
          </a:xfrm>
        </p:grpSpPr>
        <p:sp>
          <p:nvSpPr>
            <p:cNvPr id="139" name="Google Shape;139;p19"/>
            <p:cNvSpPr/>
            <p:nvPr/>
          </p:nvSpPr>
          <p:spPr>
            <a:xfrm>
              <a:off x="-31817400" y="3911550"/>
              <a:ext cx="301675" cy="292550"/>
            </a:xfrm>
            <a:custGeom>
              <a:avLst/>
              <a:gdLst/>
              <a:ahLst/>
              <a:cxnLst/>
              <a:rect l="l" t="t" r="r" b="b"/>
              <a:pathLst>
                <a:path w="12067" h="11702" extrusionOk="0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-31816600" y="4062950"/>
              <a:ext cx="144150" cy="140600"/>
            </a:xfrm>
            <a:custGeom>
              <a:avLst/>
              <a:gdLst/>
              <a:ahLst/>
              <a:cxnLst/>
              <a:rect l="l" t="t" r="r" b="b"/>
              <a:pathLst>
                <a:path w="5766" h="5624" extrusionOk="0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-31648050" y="3910025"/>
              <a:ext cx="129175" cy="127725"/>
            </a:xfrm>
            <a:custGeom>
              <a:avLst/>
              <a:gdLst/>
              <a:ahLst/>
              <a:cxnLst/>
              <a:rect l="l" t="t" r="r" b="b"/>
              <a:pathLst>
                <a:path w="5167" h="5109" extrusionOk="0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19"/>
          <p:cNvSpPr/>
          <p:nvPr/>
        </p:nvSpPr>
        <p:spPr>
          <a:xfrm>
            <a:off x="2579476" y="2731099"/>
            <a:ext cx="354712" cy="209250"/>
          </a:xfrm>
          <a:custGeom>
            <a:avLst/>
            <a:gdLst/>
            <a:ahLst/>
            <a:cxnLst/>
            <a:rect l="l" t="t" r="r" b="b"/>
            <a:pathLst>
              <a:path w="52356" h="31023" extrusionOk="0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20"/>
          <p:cNvSpPr txBox="1"/>
          <p:nvPr/>
        </p:nvSpPr>
        <p:spPr>
          <a:xfrm>
            <a:off x="406200" y="1504300"/>
            <a:ext cx="7968300" cy="26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S&amp;P market intelligence study suggests global cloud computing revenue has doubled from 50 billion to 101 billion USD from 2020 to 2025 </a:t>
            </a:r>
            <a:r>
              <a:rPr lang="es" baseline="30000">
                <a:solidFill>
                  <a:schemeClr val="lt1"/>
                </a:solidFill>
              </a:rPr>
              <a:t>[1] 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This drastic increase in network based technologies such as cloud computing, web services and Internet of Things (IoT) has raised security concerns as well.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IBM security reported 4.8 million USD loss due to data breaches in 2024 alone, reflecting 10% increase from 2023 </a:t>
            </a:r>
            <a:r>
              <a:rPr lang="es" baseline="30000">
                <a:solidFill>
                  <a:schemeClr val="lt1"/>
                </a:solidFill>
              </a:rPr>
              <a:t>[2] 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Intrusion Detection Systems require modern solutions to detect and prevent cyber attacks.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3200" y="4191100"/>
            <a:ext cx="8087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i="1">
                <a:solidFill>
                  <a:schemeClr val="lt1"/>
                </a:solidFill>
              </a:rPr>
              <a:t> [1] Y. Peraza, M. Posey, and G. Zwakman, "Cloud computing revenue set to nearly double to $101bn by 2025," 451 Research, Market Insight Report, Aug. 20, 2021. [Online].</a:t>
            </a:r>
            <a:endParaRPr sz="8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i="1">
                <a:solidFill>
                  <a:schemeClr val="lt1"/>
                </a:solidFill>
              </a:rPr>
              <a:t>[2] IBM Corporation, "Cost of a Data Breach Report 2024," IBM Security, Jul. 2024. [Online]. Available: https://www.ibm.com/reports/data-breach</a:t>
            </a:r>
            <a:endParaRPr sz="8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Related Work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21"/>
          <p:cNvSpPr txBox="1"/>
          <p:nvPr/>
        </p:nvSpPr>
        <p:spPr>
          <a:xfrm>
            <a:off x="406200" y="1504300"/>
            <a:ext cx="7968300" cy="2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Numerous intrusion detection solutions using machine learning have been developed: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Anis et al. </a:t>
            </a:r>
            <a:r>
              <a:rPr lang="es" baseline="30000">
                <a:solidFill>
                  <a:schemeClr val="lt1"/>
                </a:solidFill>
              </a:rPr>
              <a:t>[3]</a:t>
            </a:r>
            <a:r>
              <a:rPr lang="es">
                <a:solidFill>
                  <a:schemeClr val="lt1"/>
                </a:solidFill>
              </a:rPr>
              <a:t> implemented supervised ML algorithms such as Support Vector Machine (SVM) and K-Nearest Neighbours (KNN) using labeled data and combining their results through hard voting to improve detection accuracy.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Saad et al. </a:t>
            </a:r>
            <a:r>
              <a:rPr lang="es" baseline="30000">
                <a:solidFill>
                  <a:schemeClr val="lt1"/>
                </a:solidFill>
              </a:rPr>
              <a:t>[4]</a:t>
            </a:r>
            <a:r>
              <a:rPr lang="es">
                <a:solidFill>
                  <a:schemeClr val="lt1"/>
                </a:solidFill>
              </a:rPr>
              <a:t> implemented reinforcement learning based intrusion detection solution that target multiple attack types using a simple binary reward system.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69500" y="3941475"/>
            <a:ext cx="796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i="1">
                <a:solidFill>
                  <a:schemeClr val="lt1"/>
                </a:solidFill>
              </a:rPr>
              <a:t> [3] Anis, A., Shohrab Hossain, M. (2024). DDoS Attack Detection Using Ensemble Machine Learning. In: Pandit, M., Gaur, M.K., Kumar, S. (eds) Artificial Intelligence and Sustainable Computing. ICSISCET 2023. Algorithms for Intelligent Systems. Springer, Singapore.</a:t>
            </a:r>
            <a:endParaRPr sz="8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i="1">
                <a:solidFill>
                  <a:schemeClr val="lt1"/>
                </a:solidFill>
              </a:rPr>
              <a:t>[4] Saad, A.M.S.E., Yildiz, B. (2023). Reinforcement Learning for Intrusion Detection. In: García Márquez, F.P., Jamil, A., Eken, S., Hameed, A.A. (eds) Computational Intelligence, Data Analytics and Applications. ICCIDA 2022. Lecture Notes in Networks and Systems, vol 643. Springer, Cham.</a:t>
            </a:r>
            <a:endParaRPr sz="800" i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i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Motivation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5" name="Google Shape;165;p22"/>
          <p:cNvSpPr txBox="1"/>
          <p:nvPr/>
        </p:nvSpPr>
        <p:spPr>
          <a:xfrm>
            <a:off x="406200" y="1504300"/>
            <a:ext cx="8297700" cy="30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Distributed Denial of Service (DDoS) attacks overwhelms network system by flooding in fake traffic.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Easy to launch and hard to detect early, DDoS attacks are perfect proxy covers for hidden attacks.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Cripples services such as banking, healthcare and emergency response systems leading to loss of revenue and trust.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By predicting and detecting these attacks early, we can protect infrastructure, preserve trust, and contribute to a safer digital future.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Problem Statement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1" name="Google Shape;171;p23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23"/>
          <p:cNvSpPr txBox="1"/>
          <p:nvPr/>
        </p:nvSpPr>
        <p:spPr>
          <a:xfrm>
            <a:off x="406200" y="1504300"/>
            <a:ext cx="7982400" cy="25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DDoS attacks are increasingly frequent and sophisticated, targeting essential network technology services.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Traditional machine learning detection methods struggle to keep up with these evolving attack patterns.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Supervised learning relies on labelled data, but labelling real world network data is costly.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Unsupervised learning struggles with high dimensional data producing high false positive rates, blocking legitimate traffic.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8" name="Google Shape;178;p24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4"/>
          <p:cNvSpPr txBox="1"/>
          <p:nvPr/>
        </p:nvSpPr>
        <p:spPr>
          <a:xfrm>
            <a:off x="406200" y="1410550"/>
            <a:ext cx="8094000" cy="3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An adaptive intrusion detection system utilizing reinforcement learning, specialized to detect DDoS intrusions with customized reward system.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No need for labeled data</a:t>
            </a:r>
            <a:endParaRPr>
              <a:solidFill>
                <a:schemeClr val="lt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Adaptability to new and evolving attacks</a:t>
            </a:r>
            <a:endParaRPr>
              <a:solidFill>
                <a:schemeClr val="lt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Customizable objectives via reward functions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Challenges:</a:t>
            </a:r>
            <a:endParaRPr>
              <a:solidFill>
                <a:schemeClr val="lt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Complex reward design</a:t>
            </a:r>
            <a:endParaRPr>
              <a:solidFill>
                <a:schemeClr val="lt1"/>
              </a:solidFill>
            </a:endParaRPr>
          </a:p>
          <a:p>
            <a:pPr marL="9144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Exploration risk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Overview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5" name="Google Shape;185;p25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6" name="Google Shape;186;p25"/>
          <p:cNvSpPr txBox="1"/>
          <p:nvPr/>
        </p:nvSpPr>
        <p:spPr>
          <a:xfrm>
            <a:off x="406200" y="1365425"/>
            <a:ext cx="5376900" cy="3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Applied Deep Q-Learning to detect DDoS attacks using the NSL-KDD dataset.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Network records are treated as states, with actions being "benign" or "attack".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Designed a reward system to reinforce correct detections and penalize false alarms.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Agent trained through episodic learning, improving with each interaction.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Final model evaluated on test data using accuracy, FPR, and FNR.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87" name="Google Shape;1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025" y="548450"/>
            <a:ext cx="2604575" cy="42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Dataset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4" name="Google Shape;194;p26"/>
          <p:cNvSpPr txBox="1"/>
          <p:nvPr/>
        </p:nvSpPr>
        <p:spPr>
          <a:xfrm>
            <a:off x="406200" y="1264400"/>
            <a:ext cx="7968300" cy="32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Dataset: 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“Network Security Laboratory” dataset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Specifically designed for evaluating anomaly-based network intrusion detection systems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Developed by the Canadian Institute for Cybersecurity (CIC)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Format: CSV (KDDTrain+.txt), tab-separated 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Instances: ~125,973 in Train and ~22,544 in Test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Features: 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41 features  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Label includes protocol_type, service, flag, duration, src_bytes, dst_bytes, etc.  </a:t>
            </a:r>
            <a:endParaRPr sz="1300"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Preprocessing: 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Categorical encoding (OneHot or LabelEncoder) </a:t>
            </a:r>
            <a:endParaRPr sz="1300">
              <a:solidFill>
                <a:schemeClr val="lt1"/>
              </a:solidFill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Normalize numerical features Map attack types to broad categories (especially for DDoS detection)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1472</Words>
  <Application>Microsoft Office PowerPoint</Application>
  <PresentationFormat>On-screen Show (16:9)</PresentationFormat>
  <Paragraphs>163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Roboto Black</vt:lpstr>
      <vt:lpstr>Poppins Medium</vt:lpstr>
      <vt:lpstr>Poppins</vt:lpstr>
      <vt:lpstr>Roboto Thin</vt:lpstr>
      <vt:lpstr>Roboto Mono Thin</vt:lpstr>
      <vt:lpstr>Didact Gothic</vt:lpstr>
      <vt:lpstr>Roboto Light</vt:lpstr>
      <vt:lpstr>Arial</vt:lpstr>
      <vt:lpstr>WEB PROPOSAL</vt:lpstr>
      <vt:lpstr>DDoS attack prediction using AI</vt:lpstr>
      <vt:lpstr>Table of Contents</vt:lpstr>
      <vt:lpstr>Introduction</vt:lpstr>
      <vt:lpstr>Related Work</vt:lpstr>
      <vt:lpstr>Motivation </vt:lpstr>
      <vt:lpstr>Problem Statement </vt:lpstr>
      <vt:lpstr>Proposed Solution </vt:lpstr>
      <vt:lpstr>Proposed Solution - Overview</vt:lpstr>
      <vt:lpstr>Proposed Solution - Dataset</vt:lpstr>
      <vt:lpstr>Proposed Solution - Deep Q-learning</vt:lpstr>
      <vt:lpstr>Proposed Solution - Agent Structure</vt:lpstr>
      <vt:lpstr>Proposed Solution - Reward Design</vt:lpstr>
      <vt:lpstr>Results</vt:lpstr>
      <vt:lpstr>Results</vt:lpstr>
      <vt:lpstr>Results</vt:lpstr>
      <vt:lpstr>Conclusion &amp; Future Scope</vt:lpstr>
      <vt:lpstr>References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Udayan Atreya</cp:lastModifiedBy>
  <cp:revision>1</cp:revision>
  <dcterms:modified xsi:type="dcterms:W3CDTF">2025-05-05T08:33:14Z</dcterms:modified>
</cp:coreProperties>
</file>