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Roboto Black"/>
      <p:bold r:id="rId26"/>
      <p:boldItalic r:id="rId27"/>
    </p:embeddedFont>
    <p:embeddedFont>
      <p:font typeface="Roboto Thin"/>
      <p:regular r:id="rId28"/>
      <p:bold r:id="rId29"/>
      <p:italic r:id="rId30"/>
      <p:boldItalic r:id="rId31"/>
    </p:embeddedFont>
    <p:embeddedFont>
      <p:font typeface="Poppins"/>
      <p:regular r:id="rId32"/>
      <p:bold r:id="rId33"/>
      <p:italic r:id="rId34"/>
      <p:boldItalic r:id="rId35"/>
    </p:embeddedFont>
    <p:embeddedFont>
      <p:font typeface="Didact Gothic"/>
      <p:regular r:id="rId36"/>
    </p:embeddedFont>
    <p:embeddedFont>
      <p:font typeface="Roboto Mono Thin"/>
      <p:regular r:id="rId37"/>
      <p:bold r:id="rId38"/>
      <p:italic r:id="rId39"/>
      <p:boldItalic r:id="rId40"/>
    </p:embeddedFont>
    <p:embeddedFont>
      <p:font typeface="Poppins Medium"/>
      <p:regular r:id="rId41"/>
      <p:bold r:id="rId42"/>
      <p:italic r:id="rId43"/>
      <p:boldItalic r:id="rId44"/>
    </p:embeddedFont>
    <p:embeddedFont>
      <p:font typeface="Roboto Light"/>
      <p:regular r:id="rId45"/>
      <p:bold r:id="rId46"/>
      <p:italic r:id="rId47"/>
      <p:boldItalic r:id="rId48"/>
    </p:embeddedFont>
    <p:embeddedFont>
      <p:font typeface="Bree Serif"/>
      <p:regular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F423FC-7110-4C77-8687-038B45130533}">
  <a:tblStyle styleId="{D6F423FC-7110-4C77-8687-038B4513053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Thin-boldItalic.fntdata"/><Relationship Id="rId42" Type="http://schemas.openxmlformats.org/officeDocument/2006/relationships/font" Target="fonts/PoppinsMedium-bold.fntdata"/><Relationship Id="rId41" Type="http://schemas.openxmlformats.org/officeDocument/2006/relationships/font" Target="fonts/PoppinsMedium-regular.fntdata"/><Relationship Id="rId44" Type="http://schemas.openxmlformats.org/officeDocument/2006/relationships/font" Target="fonts/PoppinsMedium-boldItalic.fntdata"/><Relationship Id="rId43" Type="http://schemas.openxmlformats.org/officeDocument/2006/relationships/font" Target="fonts/PoppinsMedium-italic.fntdata"/><Relationship Id="rId46" Type="http://schemas.openxmlformats.org/officeDocument/2006/relationships/font" Target="fonts/RobotoLight-bold.fntdata"/><Relationship Id="rId45" Type="http://schemas.openxmlformats.org/officeDocument/2006/relationships/font" Target="fonts/RobotoLigh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Light-boldItalic.fntdata"/><Relationship Id="rId47" Type="http://schemas.openxmlformats.org/officeDocument/2006/relationships/font" Target="fonts/RobotoLight-italic.fntdata"/><Relationship Id="rId49" Type="http://schemas.openxmlformats.org/officeDocument/2006/relationships/font" Target="fonts/BreeSerif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Thin-boldItalic.fntdata"/><Relationship Id="rId30" Type="http://schemas.openxmlformats.org/officeDocument/2006/relationships/font" Target="fonts/RobotoThin-italic.fntdata"/><Relationship Id="rId33" Type="http://schemas.openxmlformats.org/officeDocument/2006/relationships/font" Target="fonts/Poppins-bold.fntdata"/><Relationship Id="rId32" Type="http://schemas.openxmlformats.org/officeDocument/2006/relationships/font" Target="fonts/Poppins-regular.fntdata"/><Relationship Id="rId35" Type="http://schemas.openxmlformats.org/officeDocument/2006/relationships/font" Target="fonts/Poppins-boldItalic.fntdata"/><Relationship Id="rId34" Type="http://schemas.openxmlformats.org/officeDocument/2006/relationships/font" Target="fonts/Poppins-italic.fntdata"/><Relationship Id="rId37" Type="http://schemas.openxmlformats.org/officeDocument/2006/relationships/font" Target="fonts/RobotoMonoThin-regular.fntdata"/><Relationship Id="rId36" Type="http://schemas.openxmlformats.org/officeDocument/2006/relationships/font" Target="fonts/DidactGothic-regular.fntdata"/><Relationship Id="rId39" Type="http://schemas.openxmlformats.org/officeDocument/2006/relationships/font" Target="fonts/RobotoMonoThin-italic.fntdata"/><Relationship Id="rId38" Type="http://schemas.openxmlformats.org/officeDocument/2006/relationships/font" Target="fonts/RobotoMonoThin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font" Target="fonts/RobotoBlack-bold.fntdata"/><Relationship Id="rId25" Type="http://schemas.openxmlformats.org/officeDocument/2006/relationships/slide" Target="slides/slide20.xml"/><Relationship Id="rId28" Type="http://schemas.openxmlformats.org/officeDocument/2006/relationships/font" Target="fonts/RobotoThin-regular.fntdata"/><Relationship Id="rId27" Type="http://schemas.openxmlformats.org/officeDocument/2006/relationships/font" Target="fonts/RobotoBlack-boldItalic.fntdata"/><Relationship Id="rId29" Type="http://schemas.openxmlformats.org/officeDocument/2006/relationships/font" Target="fonts/RobotoThin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5dc4e38d75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5dc4e38d75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4abe93d2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4abe93d2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4beaad8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4beaad8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54abe93d26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54abe93d26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54abe93d2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54abe93d2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/>
              <a:t>Rewarding high-value behaviors (stopping attacks)</a:t>
            </a:r>
            <a:br>
              <a:rPr lang="es"/>
            </a:br>
            <a:r>
              <a:rPr lang="es"/>
              <a:t>Penalizing dangerous mistakes more heavily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4abe93d2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4abe93d2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4beaad8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4beaad8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4beaad8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54beaad8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4abe93d2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54abe93d2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8ee27829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58ee27829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2f950aa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2f950aa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5dc4e38d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5dc4e38d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fe0a7efe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fe0a7efe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abe93d2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abe93d2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abe93d2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abe93d2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71103762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71103762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2f950aae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2f950aae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4abe93d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54abe93d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4abe93d2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54abe93d2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4abe93d26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54abe93d26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TITLE" type="title">
  <p:cSld name="TITLE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237375" y="3670025"/>
            <a:ext cx="3129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Roboto Black"/>
              <a:buNone/>
              <a:defRPr b="0" sz="30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3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5237375" y="4181150"/>
            <a:ext cx="31296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 sz="1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 ">
  <p:cSld name="TITLE_1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/>
          <p:nvPr>
            <p:ph idx="1" type="subTitle"/>
          </p:nvPr>
        </p:nvSpPr>
        <p:spPr>
          <a:xfrm>
            <a:off x="3874944" y="35234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8" name="Google Shape;68;p11"/>
          <p:cNvSpPr txBox="1"/>
          <p:nvPr>
            <p:ph idx="2" type="subTitle"/>
          </p:nvPr>
        </p:nvSpPr>
        <p:spPr>
          <a:xfrm>
            <a:off x="6042106" y="31921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1"/>
          <p:cNvSpPr txBox="1"/>
          <p:nvPr>
            <p:ph idx="3" type="subTitle"/>
          </p:nvPr>
        </p:nvSpPr>
        <p:spPr>
          <a:xfrm>
            <a:off x="1707794" y="389105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None/>
              <a:defRPr sz="9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0" name="Google Shape;70;p11"/>
          <p:cNvSpPr txBox="1"/>
          <p:nvPr>
            <p:ph type="ctrTitle"/>
          </p:nvPr>
        </p:nvSpPr>
        <p:spPr>
          <a:xfrm>
            <a:off x="3533994" y="342222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4" type="ctrTitle"/>
          </p:nvPr>
        </p:nvSpPr>
        <p:spPr>
          <a:xfrm>
            <a:off x="5701156" y="30964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5" type="ctrTitle"/>
          </p:nvPr>
        </p:nvSpPr>
        <p:spPr>
          <a:xfrm>
            <a:off x="1366844" y="37896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Roboto Black"/>
              <a:buNone/>
              <a:defRPr b="0" sz="900">
                <a:solidFill>
                  <a:schemeClr val="lt2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GRAPHIC">
  <p:cSld name="TITLE_1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ctrTitle"/>
          </p:nvPr>
        </p:nvSpPr>
        <p:spPr>
          <a:xfrm>
            <a:off x="5822506" y="25195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6" name="Google Shape;76;p12"/>
          <p:cNvSpPr txBox="1"/>
          <p:nvPr>
            <p:ph idx="2" type="ctrTitle"/>
          </p:nvPr>
        </p:nvSpPr>
        <p:spPr>
          <a:xfrm>
            <a:off x="5822506" y="39434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7" name="Google Shape;77;p12"/>
          <p:cNvSpPr txBox="1"/>
          <p:nvPr>
            <p:ph idx="3" type="ctrTitle"/>
          </p:nvPr>
        </p:nvSpPr>
        <p:spPr>
          <a:xfrm>
            <a:off x="5822506" y="32314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Roboto Black"/>
              <a:buNone/>
              <a:defRPr b="0" sz="11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hasCustomPrompt="1" idx="4" type="title"/>
          </p:nvPr>
        </p:nvSpPr>
        <p:spPr>
          <a:xfrm>
            <a:off x="5822506" y="197182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2"/>
          <p:cNvSpPr txBox="1"/>
          <p:nvPr>
            <p:ph hasCustomPrompt="1" idx="5" type="title"/>
          </p:nvPr>
        </p:nvSpPr>
        <p:spPr>
          <a:xfrm>
            <a:off x="5822506" y="27123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2"/>
          <p:cNvSpPr txBox="1"/>
          <p:nvPr>
            <p:ph hasCustomPrompt="1" idx="6" type="title"/>
          </p:nvPr>
        </p:nvSpPr>
        <p:spPr>
          <a:xfrm>
            <a:off x="5822506" y="34422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81" name="Google Shape;81;p12"/>
          <p:cNvSpPr txBox="1"/>
          <p:nvPr>
            <p:ph idx="7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 2">
  <p:cSld name="TITLE_1_1_1_2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TITLE_1_1_1_2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/>
          <p:nvPr/>
        </p:nvSpPr>
        <p:spPr>
          <a:xfrm>
            <a:off x="3681325" y="543450"/>
            <a:ext cx="5803500" cy="4056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EFFC1"/>
              </a:solidFill>
            </a:endParaRPr>
          </a:p>
        </p:txBody>
      </p:sp>
      <p:sp>
        <p:nvSpPr>
          <p:cNvPr id="86" name="Google Shape;86;p14"/>
          <p:cNvSpPr txBox="1"/>
          <p:nvPr>
            <p:ph type="ctrTitle"/>
          </p:nvPr>
        </p:nvSpPr>
        <p:spPr>
          <a:xfrm>
            <a:off x="3986575" y="1429225"/>
            <a:ext cx="3578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3000"/>
              <a:buFont typeface="Roboto Black"/>
              <a:buNone/>
              <a:defRPr b="0" sz="3000">
                <a:solidFill>
                  <a:srgbClr val="0E2A47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3986575" y="2421700"/>
            <a:ext cx="4470900" cy="18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000"/>
              <a:buNone/>
              <a:defRPr sz="1000"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900"/>
              <a:buFont typeface="Roboto Thin"/>
              <a:buNone/>
              <a:defRPr sz="900">
                <a:solidFill>
                  <a:srgbClr val="0E2A47"/>
                </a:solidFill>
                <a:latin typeface="Roboto Thin"/>
                <a:ea typeface="Roboto Thin"/>
                <a:cs typeface="Roboto Thin"/>
                <a:sym typeface="Robot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REDITS">
  <p:cSld name="TITLE_1_1_2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/>
          <p:nvPr/>
        </p:nvSpPr>
        <p:spPr>
          <a:xfrm>
            <a:off x="-349375" y="1621200"/>
            <a:ext cx="6832200" cy="293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810000" y="21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1pPr>
            <a:lvl2pPr indent="-2921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2pPr>
            <a:lvl3pPr indent="-2921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3pPr>
            <a:lvl4pPr indent="-2921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4pPr>
            <a:lvl5pPr indent="-2921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5pPr>
            <a:lvl6pPr indent="-2921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6pPr>
            <a:lvl7pPr indent="-2921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●"/>
              <a:defRPr sz="1000">
                <a:solidFill>
                  <a:srgbClr val="161234"/>
                </a:solidFill>
              </a:defRPr>
            </a:lvl7pPr>
            <a:lvl8pPr indent="-2921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61234"/>
              </a:buClr>
              <a:buSzPts val="1000"/>
              <a:buChar char="○"/>
              <a:defRPr sz="1000">
                <a:solidFill>
                  <a:srgbClr val="161234"/>
                </a:solidFill>
              </a:defRPr>
            </a:lvl8pPr>
            <a:lvl9pPr indent="-2921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61234"/>
              </a:buClr>
              <a:buSzPts val="1000"/>
              <a:buChar char="■"/>
              <a:defRPr sz="1000">
                <a:solidFill>
                  <a:srgbClr val="161234"/>
                </a:solidFill>
              </a:defRPr>
            </a:lvl9pPr>
          </a:lstStyle>
          <a:p/>
        </p:txBody>
      </p:sp>
      <p:sp>
        <p:nvSpPr>
          <p:cNvPr id="91" name="Google Shape;91;p15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OURCES">
  <p:cSld name="TITLE_1_1_2_1_1_1">
    <p:bg>
      <p:bgPr>
        <a:solidFill>
          <a:schemeClr val="accen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/>
          <p:nvPr/>
        </p:nvSpPr>
        <p:spPr>
          <a:xfrm>
            <a:off x="-349375" y="1287500"/>
            <a:ext cx="6832200" cy="3607200"/>
          </a:xfrm>
          <a:prstGeom prst="rect">
            <a:avLst/>
          </a:prstGeom>
          <a:gradFill>
            <a:gsLst>
              <a:gs pos="0">
                <a:srgbClr val="052643"/>
              </a:gs>
              <a:gs pos="100000">
                <a:srgbClr val="041523"/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" type="body"/>
          </p:nvPr>
        </p:nvSpPr>
        <p:spPr>
          <a:xfrm>
            <a:off x="810000" y="14781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94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1pPr>
            <a:lvl2pPr indent="-2794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2pPr>
            <a:lvl3pPr indent="-2794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3pPr>
            <a:lvl4pPr indent="-2794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4pPr>
            <a:lvl5pPr indent="-2794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5pPr>
            <a:lvl6pPr indent="-2794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6pPr>
            <a:lvl7pPr indent="-2794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●"/>
              <a:defRPr sz="800">
                <a:solidFill>
                  <a:srgbClr val="1EFFC1"/>
                </a:solidFill>
              </a:defRPr>
            </a:lvl7pPr>
            <a:lvl8pPr indent="-2794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1EFFC1"/>
              </a:buClr>
              <a:buSzPts val="800"/>
              <a:buChar char="○"/>
              <a:defRPr sz="800">
                <a:solidFill>
                  <a:srgbClr val="1EFFC1"/>
                </a:solidFill>
              </a:defRPr>
            </a:lvl8pPr>
            <a:lvl9pPr indent="-2794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1EFFC1"/>
              </a:buClr>
              <a:buSzPts val="800"/>
              <a:buChar char="■"/>
              <a:defRPr sz="800">
                <a:solidFill>
                  <a:srgbClr val="1EFFC1"/>
                </a:solidFill>
              </a:defRPr>
            </a:lvl9pPr>
          </a:lstStyle>
          <a:p/>
        </p:txBody>
      </p:sp>
      <p:sp>
        <p:nvSpPr>
          <p:cNvPr id="95" name="Google Shape;95;p16"/>
          <p:cNvSpPr txBox="1"/>
          <p:nvPr>
            <p:ph type="ctrTitle"/>
          </p:nvPr>
        </p:nvSpPr>
        <p:spPr>
          <a:xfrm>
            <a:off x="892325" y="644550"/>
            <a:ext cx="79401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3000"/>
              <a:buFont typeface="Roboto Black"/>
              <a:buNone/>
              <a:defRPr b="0" sz="3000">
                <a:solidFill>
                  <a:srgbClr val="161234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161234"/>
              </a:buClr>
              <a:buSzPts val="5200"/>
              <a:buNone/>
              <a:defRPr sz="5200">
                <a:solidFill>
                  <a:srgbClr val="16123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">
  <p:cSld name="TITLE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6411225" y="21219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516712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3" type="subTitle"/>
          </p:nvPr>
        </p:nvSpPr>
        <p:spPr>
          <a:xfrm>
            <a:off x="6411225" y="304660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4" type="title"/>
          </p:nvPr>
        </p:nvSpPr>
        <p:spPr>
          <a:xfrm>
            <a:off x="516712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5" type="subTitle"/>
          </p:nvPr>
        </p:nvSpPr>
        <p:spPr>
          <a:xfrm>
            <a:off x="6411225" y="3935450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hasCustomPrompt="1" idx="6" type="title"/>
          </p:nvPr>
        </p:nvSpPr>
        <p:spPr>
          <a:xfrm>
            <a:off x="516712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/>
          <p:nvPr>
            <p:ph idx="7" type="subTitle"/>
          </p:nvPr>
        </p:nvSpPr>
        <p:spPr>
          <a:xfrm>
            <a:off x="725750" y="21219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8" type="title"/>
          </p:nvPr>
        </p:nvSpPr>
        <p:spPr>
          <a:xfrm>
            <a:off x="2827575" y="190125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9" type="subTitle"/>
          </p:nvPr>
        </p:nvSpPr>
        <p:spPr>
          <a:xfrm>
            <a:off x="725750" y="304660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hasCustomPrompt="1" idx="13" type="title"/>
          </p:nvPr>
        </p:nvSpPr>
        <p:spPr>
          <a:xfrm>
            <a:off x="2827575" y="2797975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3" name="Google Shape;23;p3"/>
          <p:cNvSpPr txBox="1"/>
          <p:nvPr>
            <p:ph idx="14" type="subTitle"/>
          </p:nvPr>
        </p:nvSpPr>
        <p:spPr>
          <a:xfrm>
            <a:off x="725750" y="3935450"/>
            <a:ext cx="20100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None/>
              <a:defRPr sz="9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hasCustomPrompt="1" idx="15" type="title"/>
          </p:nvPr>
        </p:nvSpPr>
        <p:spPr>
          <a:xfrm>
            <a:off x="2827575" y="3694700"/>
            <a:ext cx="1176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Roboto Black"/>
              <a:buNone/>
              <a:defRPr b="0" sz="24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 txBox="1"/>
          <p:nvPr>
            <p:ph idx="16" type="ctrTitle"/>
          </p:nvPr>
        </p:nvSpPr>
        <p:spPr>
          <a:xfrm>
            <a:off x="643488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7" type="ctrTitle"/>
          </p:nvPr>
        </p:nvSpPr>
        <p:spPr>
          <a:xfrm>
            <a:off x="643488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8" type="ctrTitle"/>
          </p:nvPr>
        </p:nvSpPr>
        <p:spPr>
          <a:xfrm>
            <a:off x="643488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9" type="ctrTitle"/>
          </p:nvPr>
        </p:nvSpPr>
        <p:spPr>
          <a:xfrm>
            <a:off x="6424513" y="20507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20" type="ctrTitle"/>
          </p:nvPr>
        </p:nvSpPr>
        <p:spPr>
          <a:xfrm>
            <a:off x="6424513" y="297496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1" type="ctrTitle"/>
          </p:nvPr>
        </p:nvSpPr>
        <p:spPr>
          <a:xfrm>
            <a:off x="6424513" y="38639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+ IMAGE">
  <p:cSld name="TITLE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ctrTitle"/>
          </p:nvPr>
        </p:nvSpPr>
        <p:spPr>
          <a:xfrm>
            <a:off x="4893700" y="1737500"/>
            <a:ext cx="35304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Font typeface="Roboto Black"/>
              <a:buNone/>
              <a:defRPr b="0" sz="36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" name="Google Shape;33;p4"/>
          <p:cNvSpPr txBox="1"/>
          <p:nvPr>
            <p:ph idx="1" type="subTitle"/>
          </p:nvPr>
        </p:nvSpPr>
        <p:spPr>
          <a:xfrm>
            <a:off x="4893700" y="2746375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Mono Thin"/>
              <a:buNone/>
              <a:defRPr sz="1200">
                <a:latin typeface="Roboto Mono Thin"/>
                <a:ea typeface="Roboto Mono Thin"/>
                <a:cs typeface="Roboto Mono Thin"/>
                <a:sym typeface="Roboto Mono Thi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TITLE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819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6434656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3633931" y="3340125"/>
            <a:ext cx="18894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38" name="Google Shape;38;p5"/>
          <p:cNvSpPr txBox="1"/>
          <p:nvPr>
            <p:ph type="ctrTitle"/>
          </p:nvPr>
        </p:nvSpPr>
        <p:spPr>
          <a:xfrm>
            <a:off x="726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4" type="ctrTitle"/>
          </p:nvPr>
        </p:nvSpPr>
        <p:spPr>
          <a:xfrm>
            <a:off x="6341356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5" type="ctrTitle"/>
          </p:nvPr>
        </p:nvSpPr>
        <p:spPr>
          <a:xfrm>
            <a:off x="3540631" y="32745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"/>
              <a:buFont typeface="Roboto Black"/>
              <a:buNone/>
              <a:defRPr b="0" sz="12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/>
          <p:nvPr/>
        </p:nvSpPr>
        <p:spPr>
          <a:xfrm>
            <a:off x="2080188" y="1291650"/>
            <a:ext cx="4910700" cy="256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6"/>
          <p:cNvSpPr txBox="1"/>
          <p:nvPr>
            <p:ph type="ctrTitle"/>
          </p:nvPr>
        </p:nvSpPr>
        <p:spPr>
          <a:xfrm>
            <a:off x="2770350" y="1558300"/>
            <a:ext cx="3530400" cy="194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5200"/>
              <a:buNone/>
              <a:defRPr sz="5200">
                <a:solidFill>
                  <a:srgbClr val="0E2A47"/>
                </a:solidFill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subTitle"/>
          </p:nvPr>
        </p:nvSpPr>
        <p:spPr>
          <a:xfrm>
            <a:off x="2806800" y="1757550"/>
            <a:ext cx="3457500" cy="14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800"/>
              <a:buNone/>
              <a:defRPr>
                <a:solidFill>
                  <a:srgbClr val="0E2A47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None/>
              <a:defRPr sz="1200">
                <a:solidFill>
                  <a:srgbClr val="0E2A47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2A47"/>
              </a:buClr>
              <a:buSzPts val="1200"/>
              <a:buFont typeface="Didact Gothic"/>
              <a:buNone/>
              <a:defRPr sz="1200">
                <a:solidFill>
                  <a:srgbClr val="0E2A47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1">
  <p:cSld name="TITLE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ctrTitle"/>
          </p:nvPr>
        </p:nvSpPr>
        <p:spPr>
          <a:xfrm>
            <a:off x="1557931" y="2064013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2" type="ctrTitle"/>
          </p:nvPr>
        </p:nvSpPr>
        <p:spPr>
          <a:xfrm>
            <a:off x="1557931" y="346670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3" type="ctrTitle"/>
          </p:nvPr>
        </p:nvSpPr>
        <p:spPr>
          <a:xfrm>
            <a:off x="1557931" y="2765356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0" name="Google Shape;50;p7"/>
          <p:cNvSpPr txBox="1"/>
          <p:nvPr>
            <p:ph idx="4" type="ctrTitle"/>
          </p:nvPr>
        </p:nvSpPr>
        <p:spPr>
          <a:xfrm>
            <a:off x="998325" y="644550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2">
  <p:cSld name="TITLE_1_1_1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ctrTitle"/>
          </p:nvPr>
        </p:nvSpPr>
        <p:spPr>
          <a:xfrm>
            <a:off x="5393881" y="2071888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2" type="ctrTitle"/>
          </p:nvPr>
        </p:nvSpPr>
        <p:spPr>
          <a:xfrm>
            <a:off x="5393881" y="34745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4" name="Google Shape;54;p8"/>
          <p:cNvSpPr txBox="1"/>
          <p:nvPr>
            <p:ph idx="3" type="ctrTitle"/>
          </p:nvPr>
        </p:nvSpPr>
        <p:spPr>
          <a:xfrm>
            <a:off x="5393881" y="2773231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Roboto Black"/>
              <a:buNone/>
              <a:defRPr b="0" sz="1100">
                <a:solidFill>
                  <a:schemeClr val="accent1"/>
                </a:solidFill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55" name="Google Shape;55;p8"/>
          <p:cNvSpPr txBox="1"/>
          <p:nvPr>
            <p:ph idx="4" type="ctrTitle"/>
          </p:nvPr>
        </p:nvSpPr>
        <p:spPr>
          <a:xfrm>
            <a:off x="256200" y="637927"/>
            <a:ext cx="78339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+ INFOGRAPHY">
  <p:cSld name="TITLE_1_1_2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3874950" y="362507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2" type="subTitle"/>
          </p:nvPr>
        </p:nvSpPr>
        <p:spPr>
          <a:xfrm>
            <a:off x="5813500" y="3639800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3" type="subTitle"/>
          </p:nvPr>
        </p:nvSpPr>
        <p:spPr>
          <a:xfrm>
            <a:off x="1936387" y="3619725"/>
            <a:ext cx="1394100" cy="50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60" name="Google Shape;60;p9"/>
          <p:cNvSpPr txBox="1"/>
          <p:nvPr>
            <p:ph type="ctrTitle"/>
          </p:nvPr>
        </p:nvSpPr>
        <p:spPr>
          <a:xfrm>
            <a:off x="353399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4" type="ctrTitle"/>
          </p:nvPr>
        </p:nvSpPr>
        <p:spPr>
          <a:xfrm>
            <a:off x="5472556" y="3523450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5" type="ctrTitle"/>
          </p:nvPr>
        </p:nvSpPr>
        <p:spPr>
          <a:xfrm>
            <a:off x="1595444" y="3503375"/>
            <a:ext cx="2076000" cy="19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000"/>
              <a:buFont typeface="Roboto Black"/>
              <a:buNone/>
              <a:defRPr b="0" sz="1000">
                <a:latin typeface="Roboto Black"/>
                <a:ea typeface="Roboto Black"/>
                <a:cs typeface="Roboto Black"/>
                <a:sym typeface="Roboto Black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6"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IMAGE">
  <p:cSld name="TITLE_1_1_2_1">
    <p:bg>
      <p:bgPr>
        <a:gradFill>
          <a:gsLst>
            <a:gs pos="0">
              <a:srgbClr val="052643"/>
            </a:gs>
            <a:gs pos="100000">
              <a:srgbClr val="041523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/>
          <p:nvPr>
            <p:ph type="ctrTitle"/>
          </p:nvPr>
        </p:nvSpPr>
        <p:spPr>
          <a:xfrm>
            <a:off x="311700" y="644550"/>
            <a:ext cx="8520600" cy="606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Font typeface="Roboto Black"/>
              <a:buNone/>
              <a:defRPr b="0" sz="3000">
                <a:latin typeface="Roboto Black"/>
                <a:ea typeface="Roboto Black"/>
                <a:cs typeface="Roboto Black"/>
                <a:sym typeface="Roboto Blac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92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 Black"/>
              <a:buNone/>
              <a:defRPr sz="28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Bree Serif"/>
              <a:buNone/>
              <a:defRPr b="1" sz="2800">
                <a:solidFill>
                  <a:schemeClr val="lt1"/>
                </a:solidFill>
                <a:latin typeface="Bree Serif"/>
                <a:ea typeface="Bree Serif"/>
                <a:cs typeface="Bree Serif"/>
                <a:sym typeface="Bree Serif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Light"/>
              <a:buChar char="●"/>
              <a:defRPr sz="1800"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●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Light"/>
              <a:buChar char="○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Light"/>
              <a:buChar char="■"/>
              <a:defRPr>
                <a:solidFill>
                  <a:schemeClr val="lt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github.com/slowloris-98/DDoS_RL" TargetMode="External"/><Relationship Id="rId4" Type="http://schemas.openxmlformats.org/officeDocument/2006/relationships/hyperlink" Target="https://github.com/slowloris-98/DDoS_RL/blob/main/README.md" TargetMode="External"/><Relationship Id="rId5" Type="http://schemas.openxmlformats.org/officeDocument/2006/relationships/hyperlink" Target="https://github.com/slowloris-98/DDoS_RL/blob/main/video1197708533.mp4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0" y="1658625"/>
            <a:ext cx="9144000" cy="83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800">
                <a:latin typeface="Poppins Medium"/>
                <a:ea typeface="Poppins Medium"/>
                <a:cs typeface="Poppins Medium"/>
                <a:sym typeface="Poppins Medium"/>
              </a:rPr>
              <a:t>DDoS attack prediction using AI</a:t>
            </a:r>
            <a:endParaRPr sz="2800">
              <a:solidFill>
                <a:schemeClr val="accen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75" y="2683975"/>
            <a:ext cx="9144000" cy="8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In Fulfilment of CS258 Computer  Communication System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Presented to: Prof. Navrati Saxena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>
            <p:ph idx="1" type="subTitle"/>
          </p:nvPr>
        </p:nvSpPr>
        <p:spPr>
          <a:xfrm>
            <a:off x="0" y="3811000"/>
            <a:ext cx="8850900" cy="69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Presented by: Udayan Atreya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r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latin typeface="Arial"/>
                <a:ea typeface="Arial"/>
                <a:cs typeface="Arial"/>
                <a:sym typeface="Arial"/>
              </a:rPr>
              <a:t>Shreyas Bhoyar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7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Dataset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1" name="Google Shape;201;p27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2" name="Google Shape;202;p27"/>
          <p:cNvSpPr txBox="1"/>
          <p:nvPr/>
        </p:nvSpPr>
        <p:spPr>
          <a:xfrm>
            <a:off x="406200" y="1264400"/>
            <a:ext cx="7968300" cy="3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Dataset: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“Network Security Laboratory” dataset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Specifically designed for evaluating anomaly-based network intrusion detection systems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Developed by the Canadian Institute for Cybersecurity (CIC)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Format: (KDDTrain+.txt), tab-separated 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Instances: ~125,973 in Train and ~22,544 in Test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Features: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41 features 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Label includes protocol_type, service, flag, duration, src_bytes, dst_bytes, etc.  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Preprocessing: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Categorical encoding (OneHot or LabelEncoder)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Normalize numerical features Map attack types to broad categories (especially for DDoS detection)</a:t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Deep Q-learning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08" name="Google Shape;208;p28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9" name="Google Shape;209;p28"/>
          <p:cNvSpPr txBox="1"/>
          <p:nvPr/>
        </p:nvSpPr>
        <p:spPr>
          <a:xfrm>
            <a:off x="406200" y="1328225"/>
            <a:ext cx="83316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Goal: 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Learn an optimal strategy (policy) to maximize long-term rewards for classifying network traffic.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How it works: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Uses a neural network to approximate the Q-function:</a:t>
            </a:r>
            <a:endParaRPr sz="1300">
              <a:solidFill>
                <a:schemeClr val="lt1"/>
              </a:solidFill>
            </a:endParaRPr>
          </a:p>
          <a:p>
            <a:pPr indent="-31115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</a:pPr>
            <a:r>
              <a:rPr i="1" lang="es" sz="1300">
                <a:solidFill>
                  <a:schemeClr val="lt1"/>
                </a:solidFill>
              </a:rPr>
              <a:t>Q(s,a)≈Expected reward for action a in state s</a:t>
            </a:r>
            <a:endParaRPr i="1"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Expected reward for action  𝑎  in state 𝑠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Chooses actions using an </a:t>
            </a:r>
            <a:r>
              <a:rPr b="1" lang="es" sz="1300">
                <a:solidFill>
                  <a:schemeClr val="lt1"/>
                </a:solidFill>
              </a:rPr>
              <a:t>epsilon</a:t>
            </a:r>
            <a:r>
              <a:rPr lang="es" sz="1300">
                <a:solidFill>
                  <a:schemeClr val="lt1"/>
                </a:solidFill>
              </a:rPr>
              <a:t> policy (balance exploration and exploitation)</a:t>
            </a:r>
            <a:endParaRPr sz="13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</a:pPr>
            <a:r>
              <a:rPr lang="es" sz="1300">
                <a:solidFill>
                  <a:schemeClr val="lt1"/>
                </a:solidFill>
              </a:rPr>
              <a:t>Training Loop: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Observe current state (traffic features)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Pick an action (e.g., attack or benign)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Receive a reward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Store (state, action, reward, next_state) in memory</a:t>
            </a:r>
            <a:endParaRPr sz="1300">
              <a:solidFill>
                <a:schemeClr val="lt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○"/>
            </a:pPr>
            <a:r>
              <a:rPr lang="es" sz="1300">
                <a:solidFill>
                  <a:schemeClr val="lt1"/>
                </a:solidFill>
              </a:rPr>
              <a:t>Update Q-network using sampled experiences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9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Agent Structure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15" name="Google Shape;215;p29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9"/>
          <p:cNvSpPr txBox="1"/>
          <p:nvPr/>
        </p:nvSpPr>
        <p:spPr>
          <a:xfrm>
            <a:off x="406200" y="1504300"/>
            <a:ext cx="7968300" cy="18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1025" y="1267800"/>
            <a:ext cx="6801926" cy="368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0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Reward Design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23" name="Google Shape;223;p30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4" name="Google Shape;224;p30"/>
          <p:cNvSpPr txBox="1"/>
          <p:nvPr/>
        </p:nvSpPr>
        <p:spPr>
          <a:xfrm>
            <a:off x="472625" y="1526325"/>
            <a:ext cx="76269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Risk-Weighted Reward Design </a:t>
            </a:r>
            <a:r>
              <a:rPr baseline="30000" lang="es">
                <a:solidFill>
                  <a:schemeClr val="lt1"/>
                </a:solidFill>
              </a:rPr>
              <a:t>[5] </a:t>
            </a:r>
            <a:r>
              <a:rPr lang="es">
                <a:solidFill>
                  <a:schemeClr val="lt1"/>
                </a:solidFill>
              </a:rPr>
              <a:t>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Missing an attack can result in service downtime, data breaches, or financial loss.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It’s far worse than overblocking a benign packet, especially in mission-critical systems.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The high penalty trains the agent to favor caution: if in doubt, treat it as a threat.</a:t>
            </a:r>
            <a:endParaRPr i="1">
              <a:solidFill>
                <a:schemeClr val="lt1"/>
              </a:solidFill>
            </a:endParaRPr>
          </a:p>
        </p:txBody>
      </p:sp>
      <p:sp>
        <p:nvSpPr>
          <p:cNvPr id="225" name="Google Shape;225;p30"/>
          <p:cNvSpPr txBox="1"/>
          <p:nvPr/>
        </p:nvSpPr>
        <p:spPr>
          <a:xfrm>
            <a:off x="940325" y="4105300"/>
            <a:ext cx="7159200" cy="4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 [5] E. Bates, V. Mavroudis, and C. Hicks, “Reward shaping for happier autonomous cyber security agents,” in Proc. 16th ACM Workshop on Artificial Intelligence and Security (AISec '23), New York, NY, USA: ACM, 2023, pp. 221–232. [Online]. Available: https://doi.org/10.1145/3605764.3623916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1" name="Google Shape;231;p31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2" name="Google Shape;23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350" y="1309025"/>
            <a:ext cx="6811391" cy="36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2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38" name="Google Shape;238;p32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39" name="Google Shape;23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125" y="1308175"/>
            <a:ext cx="6654926" cy="363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Results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45" name="Google Shape;245;p33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46" name="Google Shape;246;p33"/>
          <p:cNvGraphicFramePr/>
          <p:nvPr/>
        </p:nvGraphicFramePr>
        <p:xfrm>
          <a:off x="340800" y="1485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{D6F423FC-7110-4C77-8687-038B45130533}</a:tableStyleId>
              </a:tblPr>
              <a:tblGrid>
                <a:gridCol w="2082900"/>
                <a:gridCol w="2082900"/>
                <a:gridCol w="2082900"/>
                <a:gridCol w="2082900"/>
              </a:tblGrid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 Metric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Our approach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Paper 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Paper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10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Model used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Reinforcement Learning with multi-award agent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Ensemble model (KNN, SVM, and Decision Tree)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Reinforcement Learning with binary award agent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Accuracy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0.8687 ~ 87%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98.7%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93%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False Negatives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0.0961 ~ 9%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False Positives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0.1580 ~ 15%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Not published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Conclusion &amp; Future Scope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2" name="Google Shape;252;p34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3" name="Google Shape;253;p34"/>
          <p:cNvSpPr txBox="1"/>
          <p:nvPr/>
        </p:nvSpPr>
        <p:spPr>
          <a:xfrm>
            <a:off x="472625" y="1526325"/>
            <a:ext cx="7626900" cy="32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Conclusion: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Devised a intrusion detection system using reinforcement learning with custom reward system.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No dependency on labelled data hence scalable to real world scenarios.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Future Scope: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This approach be extended to detect multi class intrusions.</a:t>
            </a:r>
            <a:endParaRPr>
              <a:solidFill>
                <a:schemeClr val="lt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</a:pPr>
            <a:r>
              <a:rPr lang="es">
                <a:solidFill>
                  <a:schemeClr val="lt1"/>
                </a:solidFill>
              </a:rPr>
              <a:t>Deploy to real-time network environments.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Appendix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59" name="Google Shape;259;p35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260" name="Google Shape;260;p35"/>
          <p:cNvGraphicFramePr/>
          <p:nvPr/>
        </p:nvGraphicFramePr>
        <p:xfrm>
          <a:off x="406200" y="154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{D6F423FC-7110-4C77-8687-038B45130533}</a:tableStyleId>
              </a:tblPr>
              <a:tblGrid>
                <a:gridCol w="771600"/>
                <a:gridCol w="2115100"/>
                <a:gridCol w="5497200"/>
              </a:tblGrid>
              <a:tr h="374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Sr. No.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Items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Details / Link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1.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Github Code Repository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3"/>
                        </a:rPr>
                        <a:t>https://github.com/slowloris-98/DDoS_RL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49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2.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ReadMe Link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4"/>
                        </a:rPr>
                        <a:t>https://github.com/slowloris-98/DDoS_RL/blob/main/README.md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3.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Software Requirements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Python packages: gym, numpy, pandas, matplotlib, scikit-learn, torch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66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4. 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>
                          <a:solidFill>
                            <a:schemeClr val="lt1"/>
                          </a:solidFill>
                        </a:rPr>
                        <a:t>Demo Video Link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u="sng">
                          <a:solidFill>
                            <a:schemeClr val="hlink"/>
                          </a:solidFill>
                          <a:hlinkClick r:id="rId5"/>
                        </a:rPr>
                        <a:t>https://github.com/slowloris-98/DDoS_RL/blob/main/video1197708533.mp4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6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References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266" name="Google Shape;266;p36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7" name="Google Shape;267;p36"/>
          <p:cNvSpPr txBox="1"/>
          <p:nvPr/>
        </p:nvSpPr>
        <p:spPr>
          <a:xfrm>
            <a:off x="406200" y="1313800"/>
            <a:ext cx="8389800" cy="3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Y. Peraza, M. Posey, and G. Zwakman, "Cloud computing revenue set to nearly double to $101bn by 2025," 451 Research, Market Insight Report, Aug. 20, 2021. [Online]. 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IBM Corporation, "Cost of a Data Breach Report 2024," IBM Security, Jul. 2024. [Online]. Available: https://www.ibm.com/reports/data-breach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Anis, A., Shohrab Hossain, M. (2024). DDoS Attack Detection Using Ensemble Machine Learning. In: Pandit, M., Gaur, M.K., Kumar, S. (eds) Artificial Intelligence and Sustainable Computing. ICSISCET 2023. Algorithms for Intelligent Systems. Springer, Singapore. https://doi.org/10.1007/978-981-97-0327-2_39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Saad, A.M.S.E., Yildiz, B. (2023). Reinforcement Learning for Intrusion Detection. In: García Márquez, F.P., Jamil, A., Eken, S., Hameed, A.A. (eds) Computational Intelligence, Data Analytics and Applications. ICCIDA 2022. Lecture Notes in Networks and Systems, vol 643. Springer, Cham. https://doi.org/10.1007/978-3-031-27099-4_18</a:t>
            </a:r>
            <a:endParaRPr sz="1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E. Bates, V. Mavroudis, and C. Hicks, “Reward shaping for happier autonomous cyber security agents,” in Proc. 16th ACM Workshop on Artificial Intelligence and Security (AISec '23), New York, NY, USA: ACM, 2023, pp. 221–232. [Online]. Available: https://doi.org/10.1145/3605764.3623916</a:t>
            </a:r>
            <a:endParaRPr sz="11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AutoNum type="arabicPeriod"/>
            </a:pPr>
            <a:r>
              <a:rPr lang="es" sz="1100">
                <a:solidFill>
                  <a:schemeClr val="lt1"/>
                </a:solidFill>
              </a:rPr>
              <a:t>H. Hassan, "NSL-KDD," Kaggle, [Online]. Available: https://www.kaggle.com/datasets/hassan06/nslkdd.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Table of Contents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09" name="Google Shape;109;p19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9"/>
          <p:cNvSpPr txBox="1"/>
          <p:nvPr/>
        </p:nvSpPr>
        <p:spPr>
          <a:xfrm>
            <a:off x="406200" y="1773600"/>
            <a:ext cx="3331500" cy="3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Introduction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Related Work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AutoNum type="arabicPeriod"/>
            </a:pPr>
            <a:r>
              <a:rPr b="1" lang="es" sz="1800">
                <a:solidFill>
                  <a:schemeClr val="lt1"/>
                </a:solidFill>
              </a:rPr>
              <a:t>Motivation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486850" y="1773600"/>
            <a:ext cx="3331500" cy="29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4.	</a:t>
            </a:r>
            <a:r>
              <a:rPr b="1" lang="es" sz="1800">
                <a:solidFill>
                  <a:schemeClr val="lt1"/>
                </a:solidFill>
              </a:rPr>
              <a:t>Problem Statement</a:t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5.	Proposed Solution</a:t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lt1"/>
                </a:solidFill>
              </a:rPr>
              <a:t>6.	Results</a:t>
            </a:r>
            <a:endParaRPr b="1" sz="1800">
              <a:solidFill>
                <a:schemeClr val="lt1"/>
              </a:solidFill>
            </a:endParaRPr>
          </a:p>
        </p:txBody>
      </p:sp>
      <p:grpSp>
        <p:nvGrpSpPr>
          <p:cNvPr id="112" name="Google Shape;112;p19"/>
          <p:cNvGrpSpPr/>
          <p:nvPr/>
        </p:nvGrpSpPr>
        <p:grpSpPr>
          <a:xfrm>
            <a:off x="2579484" y="1828683"/>
            <a:ext cx="354728" cy="361089"/>
            <a:chOff x="6226275" y="3911538"/>
            <a:chExt cx="900325" cy="894450"/>
          </a:xfrm>
        </p:grpSpPr>
        <p:sp>
          <p:nvSpPr>
            <p:cNvPr id="113" name="Google Shape;113;p19"/>
            <p:cNvSpPr/>
            <p:nvPr/>
          </p:nvSpPr>
          <p:spPr>
            <a:xfrm>
              <a:off x="6355100" y="4405488"/>
              <a:ext cx="87300" cy="116625"/>
            </a:xfrm>
            <a:custGeom>
              <a:rect b="b" l="l" r="r" t="t"/>
              <a:pathLst>
                <a:path extrusionOk="0" h="4665" w="3492">
                  <a:moveTo>
                    <a:pt x="1860" y="0"/>
                  </a:moveTo>
                  <a:cubicBezTo>
                    <a:pt x="947" y="1664"/>
                    <a:pt x="360" y="2871"/>
                    <a:pt x="197" y="3197"/>
                  </a:cubicBezTo>
                  <a:cubicBezTo>
                    <a:pt x="1" y="3588"/>
                    <a:pt x="66" y="4078"/>
                    <a:pt x="392" y="4404"/>
                  </a:cubicBezTo>
                  <a:lnTo>
                    <a:pt x="653" y="4665"/>
                  </a:lnTo>
                  <a:cubicBezTo>
                    <a:pt x="1371" y="3784"/>
                    <a:pt x="2252" y="2806"/>
                    <a:pt x="3296" y="1794"/>
                  </a:cubicBezTo>
                  <a:cubicBezTo>
                    <a:pt x="3393" y="1729"/>
                    <a:pt x="3459" y="1664"/>
                    <a:pt x="3491" y="1631"/>
                  </a:cubicBezTo>
                  <a:lnTo>
                    <a:pt x="1860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6514125" y="4593038"/>
              <a:ext cx="119900" cy="87550"/>
            </a:xfrm>
            <a:custGeom>
              <a:rect b="b" l="l" r="r" t="t"/>
              <a:pathLst>
                <a:path extrusionOk="0" h="3502" w="4796">
                  <a:moveTo>
                    <a:pt x="3100" y="1"/>
                  </a:moveTo>
                  <a:cubicBezTo>
                    <a:pt x="2969" y="33"/>
                    <a:pt x="2937" y="131"/>
                    <a:pt x="2839" y="164"/>
                  </a:cubicBezTo>
                  <a:cubicBezTo>
                    <a:pt x="1795" y="1240"/>
                    <a:pt x="849" y="2088"/>
                    <a:pt x="1" y="2806"/>
                  </a:cubicBezTo>
                  <a:lnTo>
                    <a:pt x="360" y="3165"/>
                  </a:lnTo>
                  <a:cubicBezTo>
                    <a:pt x="566" y="3392"/>
                    <a:pt x="838" y="3502"/>
                    <a:pt x="1109" y="3502"/>
                  </a:cubicBezTo>
                  <a:cubicBezTo>
                    <a:pt x="1266" y="3502"/>
                    <a:pt x="1423" y="3465"/>
                    <a:pt x="1567" y="3393"/>
                  </a:cubicBezTo>
                  <a:cubicBezTo>
                    <a:pt x="2121" y="3100"/>
                    <a:pt x="2969" y="2708"/>
                    <a:pt x="4796" y="1697"/>
                  </a:cubicBezTo>
                  <a:lnTo>
                    <a:pt x="3100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6330650" y="4455438"/>
              <a:ext cx="258525" cy="246400"/>
            </a:xfrm>
            <a:custGeom>
              <a:rect b="b" l="l" r="r" t="t"/>
              <a:pathLst>
                <a:path extrusionOk="0" h="9856" w="10341">
                  <a:moveTo>
                    <a:pt x="8645" y="1"/>
                  </a:moveTo>
                  <a:cubicBezTo>
                    <a:pt x="7689" y="1"/>
                    <a:pt x="6431" y="551"/>
                    <a:pt x="5741" y="1264"/>
                  </a:cubicBezTo>
                  <a:cubicBezTo>
                    <a:pt x="2414" y="4624"/>
                    <a:pt x="881" y="6973"/>
                    <a:pt x="196" y="8375"/>
                  </a:cubicBezTo>
                  <a:cubicBezTo>
                    <a:pt x="0" y="8767"/>
                    <a:pt x="66" y="9256"/>
                    <a:pt x="392" y="9550"/>
                  </a:cubicBezTo>
                  <a:cubicBezTo>
                    <a:pt x="596" y="9754"/>
                    <a:pt x="863" y="9855"/>
                    <a:pt x="1131" y="9855"/>
                  </a:cubicBezTo>
                  <a:cubicBezTo>
                    <a:pt x="1291" y="9855"/>
                    <a:pt x="1452" y="9819"/>
                    <a:pt x="1599" y="9745"/>
                  </a:cubicBezTo>
                  <a:cubicBezTo>
                    <a:pt x="2969" y="9093"/>
                    <a:pt x="5285" y="7592"/>
                    <a:pt x="8677" y="4200"/>
                  </a:cubicBezTo>
                  <a:cubicBezTo>
                    <a:pt x="9819" y="3091"/>
                    <a:pt x="10341" y="1068"/>
                    <a:pt x="9623" y="318"/>
                  </a:cubicBezTo>
                  <a:cubicBezTo>
                    <a:pt x="9392" y="97"/>
                    <a:pt x="9045" y="1"/>
                    <a:pt x="8645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6226275" y="4198463"/>
              <a:ext cx="243025" cy="181575"/>
            </a:xfrm>
            <a:custGeom>
              <a:rect b="b" l="l" r="r" t="t"/>
              <a:pathLst>
                <a:path extrusionOk="0" h="7263" w="9721">
                  <a:moveTo>
                    <a:pt x="8601" y="1"/>
                  </a:moveTo>
                  <a:cubicBezTo>
                    <a:pt x="7289" y="1"/>
                    <a:pt x="5238" y="662"/>
                    <a:pt x="3392" y="2508"/>
                  </a:cubicBezTo>
                  <a:lnTo>
                    <a:pt x="424" y="5476"/>
                  </a:lnTo>
                  <a:cubicBezTo>
                    <a:pt x="98" y="5802"/>
                    <a:pt x="0" y="6324"/>
                    <a:pt x="261" y="6748"/>
                  </a:cubicBezTo>
                  <a:cubicBezTo>
                    <a:pt x="450" y="7072"/>
                    <a:pt x="818" y="7262"/>
                    <a:pt x="1199" y="7262"/>
                  </a:cubicBezTo>
                  <a:cubicBezTo>
                    <a:pt x="1278" y="7262"/>
                    <a:pt x="1357" y="7254"/>
                    <a:pt x="1435" y="7237"/>
                  </a:cubicBezTo>
                  <a:cubicBezTo>
                    <a:pt x="2549" y="6919"/>
                    <a:pt x="3584" y="6743"/>
                    <a:pt x="4418" y="6743"/>
                  </a:cubicBezTo>
                  <a:cubicBezTo>
                    <a:pt x="4781" y="6743"/>
                    <a:pt x="5105" y="6777"/>
                    <a:pt x="5382" y="6846"/>
                  </a:cubicBezTo>
                  <a:cubicBezTo>
                    <a:pt x="6752" y="4465"/>
                    <a:pt x="8188" y="2247"/>
                    <a:pt x="9721" y="257"/>
                  </a:cubicBezTo>
                  <a:cubicBezTo>
                    <a:pt x="9488" y="95"/>
                    <a:pt x="9097" y="1"/>
                    <a:pt x="8601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9"/>
            <p:cNvSpPr/>
            <p:nvPr/>
          </p:nvSpPr>
          <p:spPr>
            <a:xfrm>
              <a:off x="6656850" y="4568588"/>
              <a:ext cx="188400" cy="237400"/>
            </a:xfrm>
            <a:custGeom>
              <a:rect b="b" l="l" r="r" t="t"/>
              <a:pathLst>
                <a:path extrusionOk="0" h="9496" w="7536">
                  <a:moveTo>
                    <a:pt x="7014" y="0"/>
                  </a:moveTo>
                  <a:cubicBezTo>
                    <a:pt x="4763" y="1664"/>
                    <a:pt x="2512" y="3099"/>
                    <a:pt x="392" y="4273"/>
                  </a:cubicBezTo>
                  <a:cubicBezTo>
                    <a:pt x="555" y="5089"/>
                    <a:pt x="457" y="5904"/>
                    <a:pt x="131" y="8253"/>
                  </a:cubicBezTo>
                  <a:cubicBezTo>
                    <a:pt x="0" y="8742"/>
                    <a:pt x="229" y="9166"/>
                    <a:pt x="653" y="9395"/>
                  </a:cubicBezTo>
                  <a:cubicBezTo>
                    <a:pt x="788" y="9463"/>
                    <a:pt x="936" y="9495"/>
                    <a:pt x="1084" y="9495"/>
                  </a:cubicBezTo>
                  <a:cubicBezTo>
                    <a:pt x="1364" y="9495"/>
                    <a:pt x="1647" y="9379"/>
                    <a:pt x="1860" y="9166"/>
                  </a:cubicBezTo>
                  <a:lnTo>
                    <a:pt x="4861" y="6198"/>
                  </a:lnTo>
                  <a:cubicBezTo>
                    <a:pt x="7144" y="3915"/>
                    <a:pt x="7536" y="946"/>
                    <a:pt x="7014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9"/>
            <p:cNvSpPr/>
            <p:nvPr/>
          </p:nvSpPr>
          <p:spPr>
            <a:xfrm>
              <a:off x="6718825" y="4152263"/>
              <a:ext cx="172100" cy="156800"/>
            </a:xfrm>
            <a:custGeom>
              <a:rect b="b" l="l" r="r" t="t"/>
              <a:pathLst>
                <a:path extrusionOk="0" h="6272" w="6884">
                  <a:moveTo>
                    <a:pt x="3446" y="1"/>
                  </a:moveTo>
                  <a:cubicBezTo>
                    <a:pt x="2643" y="1"/>
                    <a:pt x="1843" y="311"/>
                    <a:pt x="1240" y="930"/>
                  </a:cubicBezTo>
                  <a:cubicBezTo>
                    <a:pt x="0" y="2137"/>
                    <a:pt x="0" y="4127"/>
                    <a:pt x="1240" y="5367"/>
                  </a:cubicBezTo>
                  <a:cubicBezTo>
                    <a:pt x="1843" y="5970"/>
                    <a:pt x="2643" y="6272"/>
                    <a:pt x="3446" y="6272"/>
                  </a:cubicBezTo>
                  <a:cubicBezTo>
                    <a:pt x="4249" y="6272"/>
                    <a:pt x="5057" y="5970"/>
                    <a:pt x="5676" y="5367"/>
                  </a:cubicBezTo>
                  <a:cubicBezTo>
                    <a:pt x="6883" y="4127"/>
                    <a:pt x="6883" y="2137"/>
                    <a:pt x="5676" y="930"/>
                  </a:cubicBezTo>
                  <a:cubicBezTo>
                    <a:pt x="5057" y="311"/>
                    <a:pt x="4249" y="1"/>
                    <a:pt x="3446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9"/>
            <p:cNvSpPr/>
            <p:nvPr/>
          </p:nvSpPr>
          <p:spPr>
            <a:xfrm>
              <a:off x="6906375" y="3911538"/>
              <a:ext cx="220225" cy="216700"/>
            </a:xfrm>
            <a:custGeom>
              <a:rect b="b" l="l" r="r" t="t"/>
              <a:pathLst>
                <a:path extrusionOk="0" h="8668" w="8809">
                  <a:moveTo>
                    <a:pt x="6168" y="0"/>
                  </a:moveTo>
                  <a:cubicBezTo>
                    <a:pt x="4083" y="0"/>
                    <a:pt x="2010" y="335"/>
                    <a:pt x="1" y="969"/>
                  </a:cubicBezTo>
                  <a:cubicBezTo>
                    <a:pt x="197" y="2665"/>
                    <a:pt x="1110" y="4557"/>
                    <a:pt x="2611" y="6058"/>
                  </a:cubicBezTo>
                  <a:cubicBezTo>
                    <a:pt x="4176" y="7624"/>
                    <a:pt x="6068" y="8504"/>
                    <a:pt x="7830" y="8667"/>
                  </a:cubicBezTo>
                  <a:cubicBezTo>
                    <a:pt x="8482" y="6351"/>
                    <a:pt x="8808" y="3774"/>
                    <a:pt x="8613" y="1034"/>
                  </a:cubicBezTo>
                  <a:cubicBezTo>
                    <a:pt x="8580" y="513"/>
                    <a:pt x="8156" y="121"/>
                    <a:pt x="7634" y="56"/>
                  </a:cubicBezTo>
                  <a:cubicBezTo>
                    <a:pt x="7145" y="19"/>
                    <a:pt x="6656" y="0"/>
                    <a:pt x="6168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9"/>
            <p:cNvSpPr/>
            <p:nvPr/>
          </p:nvSpPr>
          <p:spPr>
            <a:xfrm>
              <a:off x="6429325" y="3953688"/>
              <a:ext cx="655675" cy="654050"/>
            </a:xfrm>
            <a:custGeom>
              <a:rect b="b" l="l" r="r" t="t"/>
              <a:pathLst>
                <a:path extrusionOk="0" h="26162" w="26227">
                  <a:moveTo>
                    <a:pt x="14993" y="5823"/>
                  </a:moveTo>
                  <a:cubicBezTo>
                    <a:pt x="16335" y="5823"/>
                    <a:pt x="17680" y="6329"/>
                    <a:pt x="18724" y="7340"/>
                  </a:cubicBezTo>
                  <a:cubicBezTo>
                    <a:pt x="20747" y="9428"/>
                    <a:pt x="20747" y="12723"/>
                    <a:pt x="18724" y="14778"/>
                  </a:cubicBezTo>
                  <a:cubicBezTo>
                    <a:pt x="17697" y="15789"/>
                    <a:pt x="16359" y="16294"/>
                    <a:pt x="15018" y="16294"/>
                  </a:cubicBezTo>
                  <a:cubicBezTo>
                    <a:pt x="13676" y="16294"/>
                    <a:pt x="12331" y="15789"/>
                    <a:pt x="11287" y="14778"/>
                  </a:cubicBezTo>
                  <a:cubicBezTo>
                    <a:pt x="9264" y="12723"/>
                    <a:pt x="9264" y="9428"/>
                    <a:pt x="11287" y="7340"/>
                  </a:cubicBezTo>
                  <a:cubicBezTo>
                    <a:pt x="12314" y="6329"/>
                    <a:pt x="13652" y="5823"/>
                    <a:pt x="14993" y="5823"/>
                  </a:cubicBezTo>
                  <a:close/>
                  <a:moveTo>
                    <a:pt x="17061" y="1"/>
                  </a:moveTo>
                  <a:cubicBezTo>
                    <a:pt x="10765" y="2578"/>
                    <a:pt x="4730" y="8221"/>
                    <a:pt x="0" y="16115"/>
                  </a:cubicBezTo>
                  <a:lnTo>
                    <a:pt x="2382" y="18496"/>
                  </a:lnTo>
                  <a:cubicBezTo>
                    <a:pt x="3146" y="18190"/>
                    <a:pt x="3983" y="17992"/>
                    <a:pt x="4780" y="17992"/>
                  </a:cubicBezTo>
                  <a:cubicBezTo>
                    <a:pt x="5683" y="17992"/>
                    <a:pt x="6536" y="18247"/>
                    <a:pt x="7177" y="18888"/>
                  </a:cubicBezTo>
                  <a:cubicBezTo>
                    <a:pt x="8449" y="20160"/>
                    <a:pt x="8253" y="22117"/>
                    <a:pt x="7601" y="23715"/>
                  </a:cubicBezTo>
                  <a:lnTo>
                    <a:pt x="10047" y="26162"/>
                  </a:lnTo>
                  <a:cubicBezTo>
                    <a:pt x="16115" y="22476"/>
                    <a:pt x="23193" y="16702"/>
                    <a:pt x="26227" y="9037"/>
                  </a:cubicBezTo>
                  <a:cubicBezTo>
                    <a:pt x="24106" y="8743"/>
                    <a:pt x="21986" y="7666"/>
                    <a:pt x="20192" y="5872"/>
                  </a:cubicBezTo>
                  <a:cubicBezTo>
                    <a:pt x="18431" y="4144"/>
                    <a:pt x="17387" y="2056"/>
                    <a:pt x="17061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1" name="Google Shape;121;p19"/>
          <p:cNvGrpSpPr/>
          <p:nvPr/>
        </p:nvGrpSpPr>
        <p:grpSpPr>
          <a:xfrm>
            <a:off x="2579471" y="3481677"/>
            <a:ext cx="354730" cy="361111"/>
            <a:chOff x="-49764975" y="3551225"/>
            <a:chExt cx="299300" cy="300650"/>
          </a:xfrm>
        </p:grpSpPr>
        <p:sp>
          <p:nvSpPr>
            <p:cNvPr id="122" name="Google Shape;122;p19"/>
            <p:cNvSpPr/>
            <p:nvPr/>
          </p:nvSpPr>
          <p:spPr>
            <a:xfrm>
              <a:off x="-4976497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386" y="158"/>
                    <a:pt x="1197" y="0"/>
                    <a:pt x="104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9"/>
            <p:cNvSpPr/>
            <p:nvPr/>
          </p:nvSpPr>
          <p:spPr>
            <a:xfrm>
              <a:off x="-49763400" y="3598250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299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7"/>
                    <a:pt x="870" y="1197"/>
                  </a:cubicBezTo>
                  <a:cubicBezTo>
                    <a:pt x="961" y="1197"/>
                    <a:pt x="1056" y="1166"/>
                    <a:pt x="1134" y="1103"/>
                  </a:cubicBezTo>
                  <a:cubicBezTo>
                    <a:pt x="1260" y="1008"/>
                    <a:pt x="1260" y="756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-49763400" y="3703975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882" y="1"/>
                  </a:moveTo>
                  <a:cubicBezTo>
                    <a:pt x="796" y="1"/>
                    <a:pt x="709" y="40"/>
                    <a:pt x="630" y="119"/>
                  </a:cubicBezTo>
                  <a:lnTo>
                    <a:pt x="126" y="623"/>
                  </a:lnTo>
                  <a:cubicBezTo>
                    <a:pt x="0" y="749"/>
                    <a:pt x="0" y="970"/>
                    <a:pt x="126" y="1127"/>
                  </a:cubicBezTo>
                  <a:cubicBezTo>
                    <a:pt x="189" y="1190"/>
                    <a:pt x="276" y="1222"/>
                    <a:pt x="366" y="1222"/>
                  </a:cubicBezTo>
                  <a:cubicBezTo>
                    <a:pt x="457" y="1222"/>
                    <a:pt x="551" y="1190"/>
                    <a:pt x="630" y="1127"/>
                  </a:cubicBezTo>
                  <a:lnTo>
                    <a:pt x="1134" y="623"/>
                  </a:lnTo>
                  <a:cubicBezTo>
                    <a:pt x="1260" y="497"/>
                    <a:pt x="1260" y="276"/>
                    <a:pt x="1134" y="119"/>
                  </a:cubicBezTo>
                  <a:cubicBezTo>
                    <a:pt x="1056" y="40"/>
                    <a:pt x="969" y="1"/>
                    <a:pt x="882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-49501125" y="3657325"/>
              <a:ext cx="35450" cy="18125"/>
            </a:xfrm>
            <a:custGeom>
              <a:rect b="b" l="l" r="r" t="t"/>
              <a:pathLst>
                <a:path extrusionOk="0" h="725" w="1418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cubicBezTo>
                    <a:pt x="0" y="567"/>
                    <a:pt x="158" y="725"/>
                    <a:pt x="347" y="725"/>
                  </a:cubicBezTo>
                  <a:lnTo>
                    <a:pt x="1071" y="725"/>
                  </a:lnTo>
                  <a:cubicBezTo>
                    <a:pt x="1260" y="725"/>
                    <a:pt x="1418" y="567"/>
                    <a:pt x="1418" y="378"/>
                  </a:cubicBezTo>
                  <a:cubicBezTo>
                    <a:pt x="1418" y="158"/>
                    <a:pt x="1260" y="0"/>
                    <a:pt x="1071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-49499550" y="3598250"/>
              <a:ext cx="31525" cy="30550"/>
            </a:xfrm>
            <a:custGeom>
              <a:rect b="b" l="l" r="r" t="t"/>
              <a:pathLst>
                <a:path extrusionOk="0" h="1222" w="1261">
                  <a:moveTo>
                    <a:pt x="906" y="0"/>
                  </a:moveTo>
                  <a:cubicBezTo>
                    <a:pt x="812" y="0"/>
                    <a:pt x="709" y="32"/>
                    <a:pt x="630" y="95"/>
                  </a:cubicBezTo>
                  <a:lnTo>
                    <a:pt x="126" y="599"/>
                  </a:lnTo>
                  <a:cubicBezTo>
                    <a:pt x="0" y="725"/>
                    <a:pt x="0" y="945"/>
                    <a:pt x="126" y="1103"/>
                  </a:cubicBezTo>
                  <a:cubicBezTo>
                    <a:pt x="205" y="1182"/>
                    <a:pt x="292" y="1221"/>
                    <a:pt x="378" y="1221"/>
                  </a:cubicBezTo>
                  <a:cubicBezTo>
                    <a:pt x="465" y="1221"/>
                    <a:pt x="552" y="1182"/>
                    <a:pt x="630" y="1103"/>
                  </a:cubicBezTo>
                  <a:lnTo>
                    <a:pt x="1134" y="599"/>
                  </a:lnTo>
                  <a:cubicBezTo>
                    <a:pt x="1260" y="473"/>
                    <a:pt x="1260" y="252"/>
                    <a:pt x="1134" y="95"/>
                  </a:cubicBezTo>
                  <a:cubicBezTo>
                    <a:pt x="1087" y="32"/>
                    <a:pt x="1001" y="0"/>
                    <a:pt x="906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-49499550" y="3704575"/>
              <a:ext cx="31525" cy="29950"/>
            </a:xfrm>
            <a:custGeom>
              <a:rect b="b" l="l" r="r" t="t"/>
              <a:pathLst>
                <a:path extrusionOk="0" h="1198" w="1261">
                  <a:moveTo>
                    <a:pt x="390" y="0"/>
                  </a:moveTo>
                  <a:cubicBezTo>
                    <a:pt x="300" y="0"/>
                    <a:pt x="205" y="32"/>
                    <a:pt x="126" y="95"/>
                  </a:cubicBezTo>
                  <a:cubicBezTo>
                    <a:pt x="0" y="221"/>
                    <a:pt x="0" y="441"/>
                    <a:pt x="126" y="599"/>
                  </a:cubicBezTo>
                  <a:lnTo>
                    <a:pt x="630" y="1103"/>
                  </a:lnTo>
                  <a:cubicBezTo>
                    <a:pt x="693" y="1166"/>
                    <a:pt x="780" y="1198"/>
                    <a:pt x="871" y="1198"/>
                  </a:cubicBezTo>
                  <a:cubicBezTo>
                    <a:pt x="961" y="1198"/>
                    <a:pt x="1056" y="1166"/>
                    <a:pt x="1134" y="1103"/>
                  </a:cubicBezTo>
                  <a:cubicBezTo>
                    <a:pt x="1260" y="1009"/>
                    <a:pt x="1260" y="757"/>
                    <a:pt x="1134" y="599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0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9"/>
            <p:cNvSpPr/>
            <p:nvPr/>
          </p:nvSpPr>
          <p:spPr>
            <a:xfrm>
              <a:off x="-49725600" y="3551225"/>
              <a:ext cx="215050" cy="210875"/>
            </a:xfrm>
            <a:custGeom>
              <a:rect b="b" l="l" r="r" t="t"/>
              <a:pathLst>
                <a:path extrusionOk="0" h="8435" w="8602">
                  <a:moveTo>
                    <a:pt x="4354" y="0"/>
                  </a:moveTo>
                  <a:cubicBezTo>
                    <a:pt x="4070" y="0"/>
                    <a:pt x="3783" y="28"/>
                    <a:pt x="3497" y="86"/>
                  </a:cubicBezTo>
                  <a:cubicBezTo>
                    <a:pt x="1922" y="401"/>
                    <a:pt x="630" y="1724"/>
                    <a:pt x="252" y="3299"/>
                  </a:cubicBezTo>
                  <a:cubicBezTo>
                    <a:pt x="0" y="4654"/>
                    <a:pt x="347" y="6040"/>
                    <a:pt x="1261" y="7017"/>
                  </a:cubicBezTo>
                  <a:cubicBezTo>
                    <a:pt x="1607" y="7395"/>
                    <a:pt x="1828" y="7930"/>
                    <a:pt x="1922" y="8434"/>
                  </a:cubicBezTo>
                  <a:lnTo>
                    <a:pt x="3025" y="8434"/>
                  </a:lnTo>
                  <a:lnTo>
                    <a:pt x="3025" y="5284"/>
                  </a:lnTo>
                  <a:cubicBezTo>
                    <a:pt x="3025" y="5158"/>
                    <a:pt x="4064" y="3141"/>
                    <a:pt x="4127" y="3047"/>
                  </a:cubicBezTo>
                  <a:cubicBezTo>
                    <a:pt x="4190" y="2921"/>
                    <a:pt x="4317" y="2858"/>
                    <a:pt x="4443" y="2858"/>
                  </a:cubicBezTo>
                  <a:cubicBezTo>
                    <a:pt x="4569" y="2858"/>
                    <a:pt x="4695" y="2921"/>
                    <a:pt x="4758" y="3047"/>
                  </a:cubicBezTo>
                  <a:cubicBezTo>
                    <a:pt x="4852" y="3141"/>
                    <a:pt x="5860" y="5158"/>
                    <a:pt x="5860" y="5284"/>
                  </a:cubicBezTo>
                  <a:lnTo>
                    <a:pt x="5860" y="8434"/>
                  </a:lnTo>
                  <a:lnTo>
                    <a:pt x="6963" y="8434"/>
                  </a:lnTo>
                  <a:cubicBezTo>
                    <a:pt x="7057" y="7930"/>
                    <a:pt x="7278" y="7395"/>
                    <a:pt x="7625" y="6985"/>
                  </a:cubicBezTo>
                  <a:cubicBezTo>
                    <a:pt x="8255" y="6260"/>
                    <a:pt x="8601" y="5284"/>
                    <a:pt x="8601" y="4244"/>
                  </a:cubicBezTo>
                  <a:cubicBezTo>
                    <a:pt x="8601" y="2984"/>
                    <a:pt x="8066" y="1787"/>
                    <a:pt x="7026" y="936"/>
                  </a:cubicBezTo>
                  <a:cubicBezTo>
                    <a:pt x="6270" y="327"/>
                    <a:pt x="5327" y="0"/>
                    <a:pt x="4354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9"/>
            <p:cNvSpPr/>
            <p:nvPr/>
          </p:nvSpPr>
          <p:spPr>
            <a:xfrm>
              <a:off x="-49633450" y="3697475"/>
              <a:ext cx="35475" cy="65400"/>
            </a:xfrm>
            <a:custGeom>
              <a:rect b="b" l="l" r="r" t="t"/>
              <a:pathLst>
                <a:path extrusionOk="0" h="2616" w="1419">
                  <a:moveTo>
                    <a:pt x="0" y="1"/>
                  </a:moveTo>
                  <a:lnTo>
                    <a:pt x="0" y="2616"/>
                  </a:lnTo>
                  <a:lnTo>
                    <a:pt x="1418" y="2616"/>
                  </a:lnTo>
                  <a:lnTo>
                    <a:pt x="1418" y="1"/>
                  </a:lnTo>
                  <a:cubicBezTo>
                    <a:pt x="1198" y="95"/>
                    <a:pt x="946" y="127"/>
                    <a:pt x="725" y="127"/>
                  </a:cubicBezTo>
                  <a:cubicBezTo>
                    <a:pt x="473" y="127"/>
                    <a:pt x="252" y="95"/>
                    <a:pt x="0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>
              <a:off x="-49676775" y="3780975"/>
              <a:ext cx="123675" cy="34675"/>
            </a:xfrm>
            <a:custGeom>
              <a:rect b="b" l="l" r="r" t="t"/>
              <a:pathLst>
                <a:path extrusionOk="0" h="1387" w="4947">
                  <a:moveTo>
                    <a:pt x="1" y="0"/>
                  </a:moveTo>
                  <a:lnTo>
                    <a:pt x="1" y="347"/>
                  </a:lnTo>
                  <a:cubicBezTo>
                    <a:pt x="1" y="946"/>
                    <a:pt x="473" y="1387"/>
                    <a:pt x="1072" y="1387"/>
                  </a:cubicBezTo>
                  <a:lnTo>
                    <a:pt x="3876" y="1387"/>
                  </a:lnTo>
                  <a:cubicBezTo>
                    <a:pt x="4474" y="1387"/>
                    <a:pt x="4947" y="946"/>
                    <a:pt x="4947" y="347"/>
                  </a:cubicBezTo>
                  <a:lnTo>
                    <a:pt x="4947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9"/>
            <p:cNvSpPr/>
            <p:nvPr/>
          </p:nvSpPr>
          <p:spPr>
            <a:xfrm>
              <a:off x="-49630300" y="3651800"/>
              <a:ext cx="29150" cy="31325"/>
            </a:xfrm>
            <a:custGeom>
              <a:rect b="b" l="l" r="r" t="t"/>
              <a:pathLst>
                <a:path extrusionOk="0" h="1253" w="1166">
                  <a:moveTo>
                    <a:pt x="599" y="1"/>
                  </a:moveTo>
                  <a:lnTo>
                    <a:pt x="0" y="1135"/>
                  </a:lnTo>
                  <a:cubicBezTo>
                    <a:pt x="189" y="1214"/>
                    <a:pt x="386" y="1253"/>
                    <a:pt x="583" y="1253"/>
                  </a:cubicBezTo>
                  <a:cubicBezTo>
                    <a:pt x="780" y="1253"/>
                    <a:pt x="977" y="1214"/>
                    <a:pt x="1166" y="1135"/>
                  </a:cubicBezTo>
                  <a:lnTo>
                    <a:pt x="599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9"/>
            <p:cNvSpPr/>
            <p:nvPr/>
          </p:nvSpPr>
          <p:spPr>
            <a:xfrm>
              <a:off x="-49657875" y="3833750"/>
              <a:ext cx="85100" cy="18125"/>
            </a:xfrm>
            <a:custGeom>
              <a:rect b="b" l="l" r="r" t="t"/>
              <a:pathLst>
                <a:path extrusionOk="0" h="725" w="3404">
                  <a:moveTo>
                    <a:pt x="1" y="0"/>
                  </a:moveTo>
                  <a:cubicBezTo>
                    <a:pt x="158" y="410"/>
                    <a:pt x="536" y="725"/>
                    <a:pt x="977" y="725"/>
                  </a:cubicBezTo>
                  <a:lnTo>
                    <a:pt x="2395" y="725"/>
                  </a:lnTo>
                  <a:cubicBezTo>
                    <a:pt x="2868" y="725"/>
                    <a:pt x="3246" y="410"/>
                    <a:pt x="3403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" name="Google Shape;133;p19"/>
          <p:cNvGrpSpPr/>
          <p:nvPr/>
        </p:nvGrpSpPr>
        <p:grpSpPr>
          <a:xfrm flipH="1">
            <a:off x="7210612" y="2655173"/>
            <a:ext cx="354743" cy="361104"/>
            <a:chOff x="2245750" y="4727400"/>
            <a:chExt cx="579550" cy="380550"/>
          </a:xfrm>
        </p:grpSpPr>
        <p:sp>
          <p:nvSpPr>
            <p:cNvPr id="134" name="Google Shape;134;p19"/>
            <p:cNvSpPr/>
            <p:nvPr/>
          </p:nvSpPr>
          <p:spPr>
            <a:xfrm>
              <a:off x="2245750" y="4830900"/>
              <a:ext cx="162425" cy="211775"/>
            </a:xfrm>
            <a:custGeom>
              <a:rect b="b" l="l" r="r" t="t"/>
              <a:pathLst>
                <a:path extrusionOk="0" h="8471" w="6497">
                  <a:moveTo>
                    <a:pt x="6496" y="0"/>
                  </a:moveTo>
                  <a:lnTo>
                    <a:pt x="0" y="3057"/>
                  </a:lnTo>
                  <a:lnTo>
                    <a:pt x="0" y="5413"/>
                  </a:lnTo>
                  <a:lnTo>
                    <a:pt x="6496" y="8470"/>
                  </a:lnTo>
                  <a:lnTo>
                    <a:pt x="6496" y="6560"/>
                  </a:lnTo>
                  <a:lnTo>
                    <a:pt x="1402" y="4267"/>
                  </a:lnTo>
                  <a:lnTo>
                    <a:pt x="6496" y="1911"/>
                  </a:lnTo>
                  <a:lnTo>
                    <a:pt x="6496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9"/>
            <p:cNvSpPr/>
            <p:nvPr/>
          </p:nvSpPr>
          <p:spPr>
            <a:xfrm>
              <a:off x="2433625" y="4727400"/>
              <a:ext cx="207000" cy="380550"/>
            </a:xfrm>
            <a:custGeom>
              <a:rect b="b" l="l" r="r" t="t"/>
              <a:pathLst>
                <a:path extrusionOk="0" h="15222" w="8280">
                  <a:moveTo>
                    <a:pt x="6114" y="1"/>
                  </a:moveTo>
                  <a:lnTo>
                    <a:pt x="0" y="15221"/>
                  </a:lnTo>
                  <a:lnTo>
                    <a:pt x="2165" y="15221"/>
                  </a:lnTo>
                  <a:lnTo>
                    <a:pt x="8279" y="1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9"/>
            <p:cNvSpPr/>
            <p:nvPr/>
          </p:nvSpPr>
          <p:spPr>
            <a:xfrm>
              <a:off x="2661300" y="4830900"/>
              <a:ext cx="164000" cy="211775"/>
            </a:xfrm>
            <a:custGeom>
              <a:rect b="b" l="l" r="r" t="t"/>
              <a:pathLst>
                <a:path extrusionOk="0" h="8471" w="6560">
                  <a:moveTo>
                    <a:pt x="0" y="0"/>
                  </a:moveTo>
                  <a:lnTo>
                    <a:pt x="0" y="1911"/>
                  </a:lnTo>
                  <a:lnTo>
                    <a:pt x="5095" y="4267"/>
                  </a:lnTo>
                  <a:lnTo>
                    <a:pt x="0" y="6560"/>
                  </a:lnTo>
                  <a:lnTo>
                    <a:pt x="0" y="8470"/>
                  </a:lnTo>
                  <a:lnTo>
                    <a:pt x="6559" y="5413"/>
                  </a:lnTo>
                  <a:lnTo>
                    <a:pt x="6559" y="30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" name="Google Shape;137;p19"/>
          <p:cNvSpPr/>
          <p:nvPr/>
        </p:nvSpPr>
        <p:spPr>
          <a:xfrm>
            <a:off x="6034363" y="3477525"/>
            <a:ext cx="354736" cy="361082"/>
          </a:xfrm>
          <a:custGeom>
            <a:rect b="b" l="l" r="r" t="t"/>
            <a:pathLst>
              <a:path extrusionOk="0" h="40939" w="40939">
                <a:moveTo>
                  <a:pt x="30304" y="11246"/>
                </a:moveTo>
                <a:cubicBezTo>
                  <a:pt x="30541" y="11246"/>
                  <a:pt x="30777" y="11336"/>
                  <a:pt x="30957" y="11515"/>
                </a:cubicBezTo>
                <a:lnTo>
                  <a:pt x="32261" y="12820"/>
                </a:lnTo>
                <a:cubicBezTo>
                  <a:pt x="32686" y="13114"/>
                  <a:pt x="32686" y="13701"/>
                  <a:pt x="32294" y="14060"/>
                </a:cubicBezTo>
                <a:lnTo>
                  <a:pt x="17419" y="29522"/>
                </a:lnTo>
                <a:cubicBezTo>
                  <a:pt x="17224" y="29717"/>
                  <a:pt x="17061" y="29783"/>
                  <a:pt x="16767" y="29783"/>
                </a:cubicBezTo>
                <a:cubicBezTo>
                  <a:pt x="16473" y="29783"/>
                  <a:pt x="16212" y="29717"/>
                  <a:pt x="16115" y="29522"/>
                </a:cubicBezTo>
                <a:lnTo>
                  <a:pt x="8840" y="21693"/>
                </a:lnTo>
                <a:lnTo>
                  <a:pt x="8645" y="21497"/>
                </a:lnTo>
                <a:cubicBezTo>
                  <a:pt x="8449" y="21269"/>
                  <a:pt x="8351" y="21040"/>
                  <a:pt x="8351" y="20812"/>
                </a:cubicBezTo>
                <a:cubicBezTo>
                  <a:pt x="8351" y="20616"/>
                  <a:pt x="8449" y="20388"/>
                  <a:pt x="8645" y="20192"/>
                </a:cubicBezTo>
                <a:lnTo>
                  <a:pt x="9949" y="18888"/>
                </a:lnTo>
                <a:cubicBezTo>
                  <a:pt x="10129" y="18692"/>
                  <a:pt x="10365" y="18594"/>
                  <a:pt x="10602" y="18594"/>
                </a:cubicBezTo>
                <a:cubicBezTo>
                  <a:pt x="10838" y="18594"/>
                  <a:pt x="11075" y="18692"/>
                  <a:pt x="11254" y="18888"/>
                </a:cubicBezTo>
                <a:lnTo>
                  <a:pt x="11352" y="18953"/>
                </a:lnTo>
                <a:lnTo>
                  <a:pt x="16441" y="24466"/>
                </a:lnTo>
                <a:cubicBezTo>
                  <a:pt x="16539" y="24563"/>
                  <a:pt x="16653" y="24612"/>
                  <a:pt x="16767" y="24612"/>
                </a:cubicBezTo>
                <a:cubicBezTo>
                  <a:pt x="16881" y="24612"/>
                  <a:pt x="16995" y="24563"/>
                  <a:pt x="17093" y="24466"/>
                </a:cubicBezTo>
                <a:lnTo>
                  <a:pt x="29554" y="11515"/>
                </a:lnTo>
                <a:lnTo>
                  <a:pt x="29652" y="11515"/>
                </a:lnTo>
                <a:cubicBezTo>
                  <a:pt x="29831" y="11336"/>
                  <a:pt x="30068" y="11246"/>
                  <a:pt x="30304" y="11246"/>
                </a:cubicBezTo>
                <a:close/>
                <a:moveTo>
                  <a:pt x="20486" y="1"/>
                </a:moveTo>
                <a:cubicBezTo>
                  <a:pt x="9134" y="1"/>
                  <a:pt x="0" y="9134"/>
                  <a:pt x="0" y="20453"/>
                </a:cubicBezTo>
                <a:cubicBezTo>
                  <a:pt x="0" y="31805"/>
                  <a:pt x="9134" y="40939"/>
                  <a:pt x="20486" y="40939"/>
                </a:cubicBezTo>
                <a:cubicBezTo>
                  <a:pt x="31805" y="40939"/>
                  <a:pt x="40938" y="31805"/>
                  <a:pt x="40938" y="20453"/>
                </a:cubicBezTo>
                <a:cubicBezTo>
                  <a:pt x="40938" y="9134"/>
                  <a:pt x="31870" y="1"/>
                  <a:pt x="20486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8" name="Google Shape;138;p19"/>
          <p:cNvGrpSpPr/>
          <p:nvPr/>
        </p:nvGrpSpPr>
        <p:grpSpPr>
          <a:xfrm>
            <a:off x="7210618" y="1832870"/>
            <a:ext cx="354740" cy="361065"/>
            <a:chOff x="-31817400" y="3910025"/>
            <a:chExt cx="301675" cy="294075"/>
          </a:xfrm>
        </p:grpSpPr>
        <p:sp>
          <p:nvSpPr>
            <p:cNvPr id="139" name="Google Shape;139;p19"/>
            <p:cNvSpPr/>
            <p:nvPr/>
          </p:nvSpPr>
          <p:spPr>
            <a:xfrm>
              <a:off x="-31817400" y="3911550"/>
              <a:ext cx="301675" cy="292550"/>
            </a:xfrm>
            <a:custGeom>
              <a:rect b="b" l="l" r="r" t="t"/>
              <a:pathLst>
                <a:path extrusionOk="0" h="11702" w="12067">
                  <a:moveTo>
                    <a:pt x="2558" y="0"/>
                  </a:moveTo>
                  <a:cubicBezTo>
                    <a:pt x="2357" y="0"/>
                    <a:pt x="2155" y="24"/>
                    <a:pt x="1954" y="70"/>
                  </a:cubicBezTo>
                  <a:cubicBezTo>
                    <a:pt x="1828" y="102"/>
                    <a:pt x="1733" y="196"/>
                    <a:pt x="1702" y="322"/>
                  </a:cubicBezTo>
                  <a:cubicBezTo>
                    <a:pt x="1670" y="448"/>
                    <a:pt x="1702" y="543"/>
                    <a:pt x="1796" y="637"/>
                  </a:cubicBezTo>
                  <a:lnTo>
                    <a:pt x="2679" y="1551"/>
                  </a:lnTo>
                  <a:cubicBezTo>
                    <a:pt x="2962" y="1803"/>
                    <a:pt x="2962" y="2244"/>
                    <a:pt x="2679" y="2528"/>
                  </a:cubicBezTo>
                  <a:cubicBezTo>
                    <a:pt x="2553" y="2669"/>
                    <a:pt x="2379" y="2740"/>
                    <a:pt x="2202" y="2740"/>
                  </a:cubicBezTo>
                  <a:cubicBezTo>
                    <a:pt x="2025" y="2740"/>
                    <a:pt x="1844" y="2669"/>
                    <a:pt x="1702" y="2528"/>
                  </a:cubicBezTo>
                  <a:lnTo>
                    <a:pt x="788" y="1614"/>
                  </a:lnTo>
                  <a:cubicBezTo>
                    <a:pt x="744" y="1569"/>
                    <a:pt x="668" y="1525"/>
                    <a:pt x="582" y="1525"/>
                  </a:cubicBezTo>
                  <a:cubicBezTo>
                    <a:pt x="547" y="1525"/>
                    <a:pt x="510" y="1532"/>
                    <a:pt x="473" y="1551"/>
                  </a:cubicBezTo>
                  <a:cubicBezTo>
                    <a:pt x="347" y="1582"/>
                    <a:pt x="284" y="1645"/>
                    <a:pt x="253" y="1771"/>
                  </a:cubicBezTo>
                  <a:cubicBezTo>
                    <a:pt x="1" y="2591"/>
                    <a:pt x="253" y="3473"/>
                    <a:pt x="883" y="4103"/>
                  </a:cubicBezTo>
                  <a:cubicBezTo>
                    <a:pt x="1366" y="4494"/>
                    <a:pt x="1932" y="4750"/>
                    <a:pt x="2619" y="4750"/>
                  </a:cubicBezTo>
                  <a:cubicBezTo>
                    <a:pt x="2874" y="4750"/>
                    <a:pt x="3145" y="4715"/>
                    <a:pt x="3435" y="4638"/>
                  </a:cubicBezTo>
                  <a:lnTo>
                    <a:pt x="7247" y="8482"/>
                  </a:lnTo>
                  <a:cubicBezTo>
                    <a:pt x="6963" y="9522"/>
                    <a:pt x="7215" y="10372"/>
                    <a:pt x="7814" y="10971"/>
                  </a:cubicBezTo>
                  <a:cubicBezTo>
                    <a:pt x="8291" y="11472"/>
                    <a:pt x="8895" y="11702"/>
                    <a:pt x="9516" y="11702"/>
                  </a:cubicBezTo>
                  <a:cubicBezTo>
                    <a:pt x="9714" y="11702"/>
                    <a:pt x="9915" y="11678"/>
                    <a:pt x="10114" y="11632"/>
                  </a:cubicBezTo>
                  <a:cubicBezTo>
                    <a:pt x="10240" y="11569"/>
                    <a:pt x="10334" y="11506"/>
                    <a:pt x="10366" y="11380"/>
                  </a:cubicBezTo>
                  <a:cubicBezTo>
                    <a:pt x="10397" y="11254"/>
                    <a:pt x="10366" y="11128"/>
                    <a:pt x="10271" y="11065"/>
                  </a:cubicBezTo>
                  <a:lnTo>
                    <a:pt x="9389" y="10152"/>
                  </a:lnTo>
                  <a:cubicBezTo>
                    <a:pt x="9106" y="9868"/>
                    <a:pt x="9106" y="9459"/>
                    <a:pt x="9389" y="9175"/>
                  </a:cubicBezTo>
                  <a:cubicBezTo>
                    <a:pt x="9515" y="9033"/>
                    <a:pt x="9688" y="8962"/>
                    <a:pt x="9866" y="8962"/>
                  </a:cubicBezTo>
                  <a:cubicBezTo>
                    <a:pt x="10043" y="8962"/>
                    <a:pt x="10224" y="9033"/>
                    <a:pt x="10366" y="9175"/>
                  </a:cubicBezTo>
                  <a:lnTo>
                    <a:pt x="11279" y="10089"/>
                  </a:lnTo>
                  <a:cubicBezTo>
                    <a:pt x="11326" y="10135"/>
                    <a:pt x="11405" y="10164"/>
                    <a:pt x="11494" y="10164"/>
                  </a:cubicBezTo>
                  <a:cubicBezTo>
                    <a:pt x="11527" y="10164"/>
                    <a:pt x="11561" y="10160"/>
                    <a:pt x="11594" y="10152"/>
                  </a:cubicBezTo>
                  <a:cubicBezTo>
                    <a:pt x="11720" y="10120"/>
                    <a:pt x="11783" y="10026"/>
                    <a:pt x="11815" y="9931"/>
                  </a:cubicBezTo>
                  <a:cubicBezTo>
                    <a:pt x="12067" y="9081"/>
                    <a:pt x="11815" y="8230"/>
                    <a:pt x="11185" y="7600"/>
                  </a:cubicBezTo>
                  <a:cubicBezTo>
                    <a:pt x="10778" y="7170"/>
                    <a:pt x="10224" y="6903"/>
                    <a:pt x="9537" y="6903"/>
                  </a:cubicBezTo>
                  <a:cubicBezTo>
                    <a:pt x="9266" y="6903"/>
                    <a:pt x="8975" y="6944"/>
                    <a:pt x="8665" y="7033"/>
                  </a:cubicBezTo>
                  <a:lnTo>
                    <a:pt x="4852" y="3221"/>
                  </a:lnTo>
                  <a:lnTo>
                    <a:pt x="4884" y="3032"/>
                  </a:lnTo>
                  <a:cubicBezTo>
                    <a:pt x="5136" y="2213"/>
                    <a:pt x="4884" y="1330"/>
                    <a:pt x="4254" y="700"/>
                  </a:cubicBezTo>
                  <a:cubicBezTo>
                    <a:pt x="3778" y="225"/>
                    <a:pt x="3177" y="0"/>
                    <a:pt x="2558" y="0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>
              <a:off x="-31816600" y="4062950"/>
              <a:ext cx="144150" cy="140600"/>
            </a:xfrm>
            <a:custGeom>
              <a:rect b="b" l="l" r="r" t="t"/>
              <a:pathLst>
                <a:path extrusionOk="0" h="5624" w="5766">
                  <a:moveTo>
                    <a:pt x="4080" y="1504"/>
                  </a:moveTo>
                  <a:cubicBezTo>
                    <a:pt x="4167" y="1504"/>
                    <a:pt x="4253" y="1528"/>
                    <a:pt x="4316" y="1575"/>
                  </a:cubicBezTo>
                  <a:cubicBezTo>
                    <a:pt x="4442" y="1701"/>
                    <a:pt x="4442" y="1953"/>
                    <a:pt x="4316" y="2048"/>
                  </a:cubicBezTo>
                  <a:lnTo>
                    <a:pt x="2205" y="4159"/>
                  </a:lnTo>
                  <a:cubicBezTo>
                    <a:pt x="2158" y="4206"/>
                    <a:pt x="2072" y="4230"/>
                    <a:pt x="1985" y="4230"/>
                  </a:cubicBezTo>
                  <a:cubicBezTo>
                    <a:pt x="1898" y="4230"/>
                    <a:pt x="1812" y="4206"/>
                    <a:pt x="1764" y="4159"/>
                  </a:cubicBezTo>
                  <a:cubicBezTo>
                    <a:pt x="1638" y="4033"/>
                    <a:pt x="1638" y="3781"/>
                    <a:pt x="1764" y="3686"/>
                  </a:cubicBezTo>
                  <a:lnTo>
                    <a:pt x="3844" y="1575"/>
                  </a:lnTo>
                  <a:cubicBezTo>
                    <a:pt x="3907" y="1528"/>
                    <a:pt x="3993" y="1504"/>
                    <a:pt x="4080" y="1504"/>
                  </a:cubicBezTo>
                  <a:close/>
                  <a:moveTo>
                    <a:pt x="3844" y="0"/>
                  </a:moveTo>
                  <a:lnTo>
                    <a:pt x="567" y="3277"/>
                  </a:lnTo>
                  <a:cubicBezTo>
                    <a:pt x="0" y="3844"/>
                    <a:pt x="0" y="4694"/>
                    <a:pt x="567" y="5198"/>
                  </a:cubicBezTo>
                  <a:cubicBezTo>
                    <a:pt x="835" y="5482"/>
                    <a:pt x="1189" y="5624"/>
                    <a:pt x="1540" y="5624"/>
                  </a:cubicBezTo>
                  <a:cubicBezTo>
                    <a:pt x="1890" y="5624"/>
                    <a:pt x="2237" y="5482"/>
                    <a:pt x="2489" y="5198"/>
                  </a:cubicBezTo>
                  <a:lnTo>
                    <a:pt x="5766" y="1953"/>
                  </a:lnTo>
                  <a:lnTo>
                    <a:pt x="3844" y="0"/>
                  </a:ln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9"/>
            <p:cNvSpPr/>
            <p:nvPr/>
          </p:nvSpPr>
          <p:spPr>
            <a:xfrm>
              <a:off x="-31648050" y="3910025"/>
              <a:ext cx="129175" cy="127725"/>
            </a:xfrm>
            <a:custGeom>
              <a:rect b="b" l="l" r="r" t="t"/>
              <a:pathLst>
                <a:path extrusionOk="0" h="5109" w="5167">
                  <a:moveTo>
                    <a:pt x="4249" y="1"/>
                  </a:moveTo>
                  <a:cubicBezTo>
                    <a:pt x="4179" y="1"/>
                    <a:pt x="4106" y="24"/>
                    <a:pt x="4033" y="68"/>
                  </a:cubicBezTo>
                  <a:lnTo>
                    <a:pt x="2206" y="1171"/>
                  </a:lnTo>
                  <a:cubicBezTo>
                    <a:pt x="2017" y="1265"/>
                    <a:pt x="1985" y="1549"/>
                    <a:pt x="2143" y="1706"/>
                  </a:cubicBezTo>
                  <a:lnTo>
                    <a:pt x="2300" y="1864"/>
                  </a:lnTo>
                  <a:lnTo>
                    <a:pt x="0" y="4164"/>
                  </a:lnTo>
                  <a:lnTo>
                    <a:pt x="945" y="5109"/>
                  </a:lnTo>
                  <a:lnTo>
                    <a:pt x="3245" y="2809"/>
                  </a:lnTo>
                  <a:lnTo>
                    <a:pt x="3434" y="2998"/>
                  </a:lnTo>
                  <a:cubicBezTo>
                    <a:pt x="3502" y="3066"/>
                    <a:pt x="3594" y="3099"/>
                    <a:pt x="3684" y="3099"/>
                  </a:cubicBezTo>
                  <a:cubicBezTo>
                    <a:pt x="3802" y="3099"/>
                    <a:pt x="3916" y="3042"/>
                    <a:pt x="3970" y="2935"/>
                  </a:cubicBezTo>
                  <a:lnTo>
                    <a:pt x="5073" y="1108"/>
                  </a:lnTo>
                  <a:cubicBezTo>
                    <a:pt x="5167" y="1013"/>
                    <a:pt x="5167" y="793"/>
                    <a:pt x="5041" y="698"/>
                  </a:cubicBezTo>
                  <a:lnTo>
                    <a:pt x="4474" y="100"/>
                  </a:lnTo>
                  <a:cubicBezTo>
                    <a:pt x="4406" y="32"/>
                    <a:pt x="4330" y="1"/>
                    <a:pt x="4249" y="1"/>
                  </a:cubicBezTo>
                  <a:close/>
                </a:path>
              </a:pathLst>
            </a:custGeom>
            <a:solidFill>
              <a:srgbClr val="FFB2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2" name="Google Shape;142;p19"/>
          <p:cNvSpPr/>
          <p:nvPr/>
        </p:nvSpPr>
        <p:spPr>
          <a:xfrm>
            <a:off x="2579476" y="2731099"/>
            <a:ext cx="354712" cy="209250"/>
          </a:xfrm>
          <a:custGeom>
            <a:rect b="b" l="l" r="r" t="t"/>
            <a:pathLst>
              <a:path extrusionOk="0" h="31023" w="52356">
                <a:moveTo>
                  <a:pt x="26113" y="9614"/>
                </a:moveTo>
                <a:cubicBezTo>
                  <a:pt x="26000" y="9614"/>
                  <a:pt x="25885" y="9617"/>
                  <a:pt x="25771" y="9624"/>
                </a:cubicBezTo>
                <a:cubicBezTo>
                  <a:pt x="22835" y="9819"/>
                  <a:pt x="20453" y="12201"/>
                  <a:pt x="20290" y="15136"/>
                </a:cubicBezTo>
                <a:cubicBezTo>
                  <a:pt x="20069" y="18609"/>
                  <a:pt x="22811" y="21409"/>
                  <a:pt x="26211" y="21409"/>
                </a:cubicBezTo>
                <a:cubicBezTo>
                  <a:pt x="26324" y="21409"/>
                  <a:pt x="26438" y="21406"/>
                  <a:pt x="26553" y="21399"/>
                </a:cubicBezTo>
                <a:cubicBezTo>
                  <a:pt x="29489" y="21236"/>
                  <a:pt x="31903" y="18822"/>
                  <a:pt x="32066" y="15887"/>
                </a:cubicBezTo>
                <a:cubicBezTo>
                  <a:pt x="32256" y="12414"/>
                  <a:pt x="29513" y="9614"/>
                  <a:pt x="26113" y="9614"/>
                </a:cubicBezTo>
                <a:close/>
                <a:moveTo>
                  <a:pt x="26167" y="4544"/>
                </a:moveTo>
                <a:cubicBezTo>
                  <a:pt x="32458" y="4544"/>
                  <a:pt x="37499" y="9834"/>
                  <a:pt x="37122" y="16213"/>
                </a:cubicBezTo>
                <a:cubicBezTo>
                  <a:pt x="36763" y="21693"/>
                  <a:pt x="32360" y="26097"/>
                  <a:pt x="26880" y="26455"/>
                </a:cubicBezTo>
                <a:cubicBezTo>
                  <a:pt x="26637" y="26471"/>
                  <a:pt x="26396" y="26479"/>
                  <a:pt x="26157" y="26479"/>
                </a:cubicBezTo>
                <a:cubicBezTo>
                  <a:pt x="19866" y="26479"/>
                  <a:pt x="14826" y="21189"/>
                  <a:pt x="15234" y="14810"/>
                </a:cubicBezTo>
                <a:cubicBezTo>
                  <a:pt x="15560" y="9330"/>
                  <a:pt x="19997" y="4926"/>
                  <a:pt x="25444" y="4568"/>
                </a:cubicBezTo>
                <a:cubicBezTo>
                  <a:pt x="25687" y="4552"/>
                  <a:pt x="25928" y="4544"/>
                  <a:pt x="26167" y="4544"/>
                </a:cubicBezTo>
                <a:close/>
                <a:moveTo>
                  <a:pt x="26195" y="1"/>
                </a:moveTo>
                <a:cubicBezTo>
                  <a:pt x="16246" y="1"/>
                  <a:pt x="7242" y="5448"/>
                  <a:pt x="523" y="14256"/>
                </a:cubicBezTo>
                <a:cubicBezTo>
                  <a:pt x="1" y="15006"/>
                  <a:pt x="1" y="16017"/>
                  <a:pt x="523" y="16702"/>
                </a:cubicBezTo>
                <a:cubicBezTo>
                  <a:pt x="7177" y="25575"/>
                  <a:pt x="16246" y="31022"/>
                  <a:pt x="26195" y="31022"/>
                </a:cubicBezTo>
                <a:cubicBezTo>
                  <a:pt x="36144" y="31022"/>
                  <a:pt x="45147" y="25575"/>
                  <a:pt x="51834" y="16767"/>
                </a:cubicBezTo>
                <a:cubicBezTo>
                  <a:pt x="52356" y="16017"/>
                  <a:pt x="52356" y="15006"/>
                  <a:pt x="51834" y="14321"/>
                </a:cubicBezTo>
                <a:cubicBezTo>
                  <a:pt x="45147" y="5416"/>
                  <a:pt x="36144" y="1"/>
                  <a:pt x="26195" y="1"/>
                </a:cubicBezTo>
                <a:close/>
              </a:path>
            </a:pathLst>
          </a:custGeom>
          <a:solidFill>
            <a:srgbClr val="FFB21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D966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7"/>
          <p:cNvSpPr txBox="1"/>
          <p:nvPr>
            <p:ph type="ctrTitle"/>
          </p:nvPr>
        </p:nvSpPr>
        <p:spPr>
          <a:xfrm>
            <a:off x="727300" y="892325"/>
            <a:ext cx="3646200" cy="82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420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b="1" sz="4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3" name="Google Shape;273;p37"/>
          <p:cNvSpPr txBox="1"/>
          <p:nvPr>
            <p:ph idx="1" type="subTitle"/>
          </p:nvPr>
        </p:nvSpPr>
        <p:spPr>
          <a:xfrm>
            <a:off x="727300" y="1866856"/>
            <a:ext cx="3129600" cy="4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latin typeface="Arial"/>
                <a:ea typeface="Arial"/>
                <a:cs typeface="Arial"/>
                <a:sym typeface="Arial"/>
              </a:rPr>
              <a:t>We are open for questions!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Introduction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48" name="Google Shape;148;p20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9" name="Google Shape;149;p20"/>
          <p:cNvSpPr txBox="1"/>
          <p:nvPr/>
        </p:nvSpPr>
        <p:spPr>
          <a:xfrm>
            <a:off x="406200" y="1504300"/>
            <a:ext cx="7968300" cy="2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S&amp;P</a:t>
            </a:r>
            <a:r>
              <a:rPr lang="es">
                <a:solidFill>
                  <a:schemeClr val="lt1"/>
                </a:solidFill>
              </a:rPr>
              <a:t> market intelligence study suggests global cloud computing </a:t>
            </a:r>
            <a:r>
              <a:rPr lang="es">
                <a:solidFill>
                  <a:schemeClr val="lt1"/>
                </a:solidFill>
              </a:rPr>
              <a:t>revenue</a:t>
            </a:r>
            <a:r>
              <a:rPr lang="es">
                <a:solidFill>
                  <a:schemeClr val="lt1"/>
                </a:solidFill>
              </a:rPr>
              <a:t> has doubled from 50 billion to 101 billion USD from 2020 to 2025 </a:t>
            </a:r>
            <a:r>
              <a:rPr baseline="30000" lang="es">
                <a:solidFill>
                  <a:schemeClr val="lt1"/>
                </a:solidFill>
              </a:rPr>
              <a:t>[1] 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This drastic increase in network based technologies such as cloud computing, web </a:t>
            </a:r>
            <a:r>
              <a:rPr lang="es">
                <a:solidFill>
                  <a:schemeClr val="lt1"/>
                </a:solidFill>
              </a:rPr>
              <a:t>services and Internet of Things (IoT)</a:t>
            </a:r>
            <a:r>
              <a:rPr lang="es">
                <a:solidFill>
                  <a:schemeClr val="lt1"/>
                </a:solidFill>
              </a:rPr>
              <a:t> has raised security concerns as well.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IBM security reported 4.8 million USD loss due to data breaches in 2024 alone, </a:t>
            </a:r>
            <a:r>
              <a:rPr lang="es">
                <a:solidFill>
                  <a:schemeClr val="lt1"/>
                </a:solidFill>
              </a:rPr>
              <a:t>reflecting </a:t>
            </a:r>
            <a:r>
              <a:rPr lang="es">
                <a:solidFill>
                  <a:schemeClr val="lt1"/>
                </a:solidFill>
              </a:rPr>
              <a:t>10% increase from 2023 </a:t>
            </a:r>
            <a:r>
              <a:rPr baseline="30000" lang="es">
                <a:solidFill>
                  <a:schemeClr val="lt1"/>
                </a:solidFill>
              </a:rPr>
              <a:t>[2] </a:t>
            </a:r>
            <a:r>
              <a:rPr lang="es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Intrusion</a:t>
            </a:r>
            <a:r>
              <a:rPr lang="es">
                <a:solidFill>
                  <a:schemeClr val="lt1"/>
                </a:solidFill>
              </a:rPr>
              <a:t> Detection Systems require </a:t>
            </a:r>
            <a:r>
              <a:rPr lang="es">
                <a:solidFill>
                  <a:schemeClr val="lt1"/>
                </a:solidFill>
              </a:rPr>
              <a:t>modern</a:t>
            </a:r>
            <a:r>
              <a:rPr lang="es">
                <a:solidFill>
                  <a:schemeClr val="lt1"/>
                </a:solidFill>
              </a:rPr>
              <a:t> solutions to detect and prevent cyber </a:t>
            </a:r>
            <a:r>
              <a:rPr lang="es">
                <a:solidFill>
                  <a:schemeClr val="lt1"/>
                </a:solidFill>
              </a:rPr>
              <a:t>attacks.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833200" y="4191100"/>
            <a:ext cx="8087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 [1] </a:t>
            </a:r>
            <a:r>
              <a:rPr i="1" lang="es" sz="800">
                <a:solidFill>
                  <a:schemeClr val="lt1"/>
                </a:solidFill>
              </a:rPr>
              <a:t>Y. Peraza, M. Posey, and G. Zwakman, "Cloud computing revenue set to nearly double to $101bn by 2025," 451 Research, Market Insight Report, Aug. 20, 2021. [Online].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[2] IBM Corporation, "Cost of a Data Breach Report 2024," IBM Security, Jul. 2024. [Online]. Available: https://www.ibm.com/reports/data-breach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Related Work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406200" y="1504300"/>
            <a:ext cx="7968300" cy="23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Numerous intrusion detection solutions using machine learning have been developed: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Anis et al. </a:t>
            </a:r>
            <a:r>
              <a:rPr baseline="30000" lang="es">
                <a:solidFill>
                  <a:schemeClr val="lt1"/>
                </a:solidFill>
              </a:rPr>
              <a:t>[3]</a:t>
            </a:r>
            <a:r>
              <a:rPr lang="es">
                <a:solidFill>
                  <a:schemeClr val="lt1"/>
                </a:solidFill>
              </a:rPr>
              <a:t> implemented supervised ML algorithms such as Support Vector Machine (SVM) and K-Nearest Neighbours (KNN) using labeled data and combining their results through hard voting to improve detection accuracy.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Saad et al. </a:t>
            </a:r>
            <a:r>
              <a:rPr baseline="30000" lang="es">
                <a:solidFill>
                  <a:schemeClr val="lt1"/>
                </a:solidFill>
              </a:rPr>
              <a:t>[4]</a:t>
            </a:r>
            <a:r>
              <a:rPr lang="es">
                <a:solidFill>
                  <a:schemeClr val="lt1"/>
                </a:solidFill>
              </a:rPr>
              <a:t> implemented reinforcement learning based intrusion detection solution that target multiple attack types using a simple binary reward system.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8" name="Google Shape;158;p21"/>
          <p:cNvSpPr txBox="1"/>
          <p:nvPr/>
        </p:nvSpPr>
        <p:spPr>
          <a:xfrm>
            <a:off x="769500" y="3941475"/>
            <a:ext cx="7968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 [3] </a:t>
            </a:r>
            <a:r>
              <a:rPr i="1" lang="es" sz="800">
                <a:solidFill>
                  <a:schemeClr val="lt1"/>
                </a:solidFill>
              </a:rPr>
              <a:t>Anis, A., Shohrab Hossain, M. (2024). DDoS Attack Detection Using Ensemble Machine Learning. In: Pandit, M., Gaur, M.K., Kumar, S. (eds) Artificial Intelligence and Sustainable Computing. ICSISCET 2023. Algorithms for Intelligent Systems. Springer, Singapore.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s" sz="800">
                <a:solidFill>
                  <a:schemeClr val="lt1"/>
                </a:solidFill>
              </a:rPr>
              <a:t>[4] </a:t>
            </a:r>
            <a:r>
              <a:rPr i="1" lang="es" sz="800">
                <a:solidFill>
                  <a:schemeClr val="lt1"/>
                </a:solidFill>
              </a:rPr>
              <a:t>Saad, A.M.S.E., Yildiz, B. (2023). Reinforcement Learning for Intrusion Detection. In: García Márquez, F.P., Jamil, A., Eken, S., Hameed, A.A. (eds) Computational Intelligence, Data Analytics and Applications. ICCIDA 2022. Lecture Notes in Networks and Systems, vol 643. Springer, Cham.</a:t>
            </a:r>
            <a:endParaRPr i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Related Work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64" name="Google Shape;164;p22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aphicFrame>
        <p:nvGraphicFramePr>
          <p:cNvPr id="165" name="Google Shape;165;p22"/>
          <p:cNvGraphicFramePr/>
          <p:nvPr/>
        </p:nvGraphicFramePr>
        <p:xfrm>
          <a:off x="406200" y="1331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{D6F423FC-7110-4C77-8687-038B45130533}</a:tableStyleId>
              </a:tblPr>
              <a:tblGrid>
                <a:gridCol w="481225"/>
                <a:gridCol w="5816500"/>
                <a:gridCol w="2033875"/>
              </a:tblGrid>
              <a:tr h="521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Sr. No.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Related Work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Comments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[1]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A. Anis and M. S. Hossain, "DDoS Attack Detection Using Ensemble Machine Learning" in </a:t>
                      </a:r>
                      <a:r>
                        <a:rPr lang="es" sz="900">
                          <a:solidFill>
                            <a:schemeClr val="lt1"/>
                          </a:solidFill>
                        </a:rPr>
                        <a:t>*</a:t>
                      </a:r>
                      <a:r>
                        <a:rPr lang="es" sz="900">
                          <a:solidFill>
                            <a:schemeClr val="lt1"/>
                          </a:solidFill>
                        </a:rPr>
                        <a:t>Artificial Intelligence and Sustainable Computing*, M. Pandit et al., Eds., Algorithms for Intelligent Systems, Singapore: Springer, 2024, pp. 531–545. [Online]. Available: https://doi.org/10.1007/978-981-97-0327-2_39.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Uses supervised ML with ensemble learning. 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Static model needs labelled dataset. Focus on DDoS.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[2]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A. M. S. E. Saad and B. Yildiz, "Reinforcement Learning for Intrusion Detection" in *Computational Intelligence, Data Analytics and Applications*, F. P. García Márquez et al., Eds., Lecture Notes in Networks and Systems, vol. 643, Springer, Cham, 2023, pp. 1–14. [Online]. Available: https://doi.org/10.1007/978-3-031-27099-4_18.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Uses Deep Q-learning (RL).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Covers multiple classes of attacks.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Uses simple binary reward structure.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77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[3]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E. Bates, V. Mavroudis, and C. Hicks, "Reward Shaping for Happier Autonomous Cyber Security Agents," in *Proceedings of the 16th ACM Workshop on Artificial Intelligence and Security (AISec ’23)*, Copenhagen, Denmark, Nov. 2023, pp. 1–12. [Online]. Available: https://doi.org/10.1145/3605764.3623916.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Study of reward tuning and curiosity in cybersecurity.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6" name="Google Shape;166;p22"/>
          <p:cNvGraphicFramePr/>
          <p:nvPr/>
        </p:nvGraphicFramePr>
        <p:xfrm>
          <a:off x="406200" y="4150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{D6F423FC-7110-4C77-8687-038B45130533}</a:tableStyleId>
              </a:tblPr>
              <a:tblGrid>
                <a:gridCol w="665125"/>
                <a:gridCol w="1144975"/>
                <a:gridCol w="6521500"/>
              </a:tblGrid>
              <a:tr h="52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Our approach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DDoS attack prediction using AI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Used Deep Q-learning (Reinforcement Learning) on the NSL-KDD dataset.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Focused exclusively on DDoS attacks.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  <a:p>
                      <a:pPr indent="-2857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900"/>
                        <a:buChar char="●"/>
                      </a:pPr>
                      <a:r>
                        <a:rPr lang="es" sz="900">
                          <a:solidFill>
                            <a:schemeClr val="lt1"/>
                          </a:solidFill>
                        </a:rPr>
                        <a:t>Custom reward tuning to minimize false positive and false negative. (Not binary)</a:t>
                      </a:r>
                      <a:endParaRPr sz="9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Motivation</a:t>
            </a: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2" name="Google Shape;172;p23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3" name="Google Shape;173;p23"/>
          <p:cNvSpPr txBox="1"/>
          <p:nvPr/>
        </p:nvSpPr>
        <p:spPr>
          <a:xfrm>
            <a:off x="406200" y="1504300"/>
            <a:ext cx="8297700" cy="307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Distributed Denial of Service (DDoS) attacks </a:t>
            </a:r>
            <a:r>
              <a:rPr lang="es">
                <a:solidFill>
                  <a:schemeClr val="lt1"/>
                </a:solidFill>
              </a:rPr>
              <a:t>overwhelms</a:t>
            </a:r>
            <a:r>
              <a:rPr lang="es">
                <a:solidFill>
                  <a:schemeClr val="lt1"/>
                </a:solidFill>
              </a:rPr>
              <a:t> network system by flooding in fake traffic.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Easy to </a:t>
            </a:r>
            <a:r>
              <a:rPr lang="es">
                <a:solidFill>
                  <a:schemeClr val="lt1"/>
                </a:solidFill>
              </a:rPr>
              <a:t>launch</a:t>
            </a:r>
            <a:r>
              <a:rPr lang="es">
                <a:solidFill>
                  <a:schemeClr val="lt1"/>
                </a:solidFill>
              </a:rPr>
              <a:t> and hard to detect early, DDoS attacks are perfect proxy covers for hidden attacks.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Cripples services such as banking, healthcare and emergency response systems leading to loss of revenue and trust.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By predicting and detecting these attacks early, we can protect infrastructure, preserve trust, and contribute to a safer digital future.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Problem Statement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79" name="Google Shape;179;p24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406200" y="1504300"/>
            <a:ext cx="7982400" cy="25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DDoS attacks are increasingly frequent and sophisticated, targeting essential network technology services.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Traditional machine learning detection methods struggle to keep up with these evolving attack patterns.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Supervised learning relies on labelled data, but labelling real world network data is costly.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Unsupervised learning struggles with high dimensional data producing high false positive rates, blocking legitimate traffic.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5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86" name="Google Shape;186;p25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25"/>
          <p:cNvSpPr txBox="1"/>
          <p:nvPr/>
        </p:nvSpPr>
        <p:spPr>
          <a:xfrm>
            <a:off x="406200" y="1410550"/>
            <a:ext cx="8094000" cy="3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An adaptive intrusion detection system utilizing</a:t>
            </a:r>
            <a:r>
              <a:rPr lang="es">
                <a:solidFill>
                  <a:schemeClr val="lt1"/>
                </a:solidFill>
              </a:rPr>
              <a:t> reinforcement learning, specialized to detect DDoS intrusions with customized reward system.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Advantages: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Can handle imbalanced data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A</a:t>
            </a:r>
            <a:r>
              <a:rPr lang="es">
                <a:solidFill>
                  <a:schemeClr val="lt1"/>
                </a:solidFill>
              </a:rPr>
              <a:t>daptability to new and evolving attacks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</a:t>
            </a:r>
            <a:r>
              <a:rPr lang="es">
                <a:solidFill>
                  <a:schemeClr val="lt1"/>
                </a:solidFill>
              </a:rPr>
              <a:t>ustomizable objectives via reward functions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Challenges: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Complex reward design</a:t>
            </a:r>
            <a:endParaRPr>
              <a:solidFill>
                <a:schemeClr val="lt1"/>
              </a:solidFill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lang="es">
                <a:solidFill>
                  <a:schemeClr val="lt1"/>
                </a:solidFill>
              </a:rPr>
              <a:t>Exploration risk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/>
          <p:nvPr>
            <p:ph type="ctrTitle"/>
          </p:nvPr>
        </p:nvSpPr>
        <p:spPr>
          <a:xfrm>
            <a:off x="406200" y="548450"/>
            <a:ext cx="8331600" cy="6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900">
                <a:latin typeface="Poppins Medium"/>
                <a:ea typeface="Poppins Medium"/>
                <a:cs typeface="Poppins Medium"/>
                <a:sym typeface="Poppins Medium"/>
              </a:rPr>
              <a:t>Proposed Solution - Overview</a:t>
            </a:r>
            <a:endParaRPr sz="2700"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cxnSp>
        <p:nvCxnSpPr>
          <p:cNvPr id="193" name="Google Shape;193;p26"/>
          <p:cNvCxnSpPr/>
          <p:nvPr/>
        </p:nvCxnSpPr>
        <p:spPr>
          <a:xfrm>
            <a:off x="406200" y="1162550"/>
            <a:ext cx="5507100" cy="12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4" name="Google Shape;194;p26"/>
          <p:cNvSpPr txBox="1"/>
          <p:nvPr/>
        </p:nvSpPr>
        <p:spPr>
          <a:xfrm>
            <a:off x="406200" y="1365425"/>
            <a:ext cx="5376900" cy="34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Applied Deep Q-Learning to detect DDoS attacks using the NSL-KDD dataset.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Network records are treated as states, with actions being "benign" or "attack".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Designed a reward system to reinforce correct detections and penalize false alarms.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Agent trained through episodic learning, improving with each interaction.</a:t>
            </a:r>
            <a:endParaRPr>
              <a:solidFill>
                <a:schemeClr val="lt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</a:pPr>
            <a:r>
              <a:rPr lang="es">
                <a:solidFill>
                  <a:schemeClr val="lt1"/>
                </a:solidFill>
              </a:rPr>
              <a:t>Final model evaluated on test data using accuracy, FPR, and FNR.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95" name="Google Shape;19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9025" y="548450"/>
            <a:ext cx="2604575" cy="4298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B PROPOSAL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B215"/>
      </a:accent1>
      <a:accent2>
        <a:srgbClr val="FFB215"/>
      </a:accent2>
      <a:accent3>
        <a:srgbClr val="FFB215"/>
      </a:accent3>
      <a:accent4>
        <a:srgbClr val="FFB215"/>
      </a:accent4>
      <a:accent5>
        <a:srgbClr val="FFB215"/>
      </a:accent5>
      <a:accent6>
        <a:srgbClr val="FFB215"/>
      </a:accent6>
      <a:hlink>
        <a:srgbClr val="FFB21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