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321" r:id="rId4"/>
    <p:sldId id="322" r:id="rId6"/>
    <p:sldId id="340" r:id="rId7"/>
    <p:sldId id="331" r:id="rId8"/>
    <p:sldId id="330" r:id="rId9"/>
    <p:sldId id="325" r:id="rId10"/>
    <p:sldId id="324" r:id="rId11"/>
    <p:sldId id="332" r:id="rId12"/>
    <p:sldId id="326" r:id="rId13"/>
    <p:sldId id="329" r:id="rId14"/>
    <p:sldId id="328" r:id="rId15"/>
  </p:sldIdLst>
  <p:sldSz cx="9144000" cy="6858000" type="screen4x3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8080"/>
    <a:srgbClr val="008000"/>
    <a:srgbClr val="339933"/>
    <a:srgbClr val="006666"/>
    <a:srgbClr val="33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94" autoAdjust="0"/>
  </p:normalViewPr>
  <p:slideViewPr>
    <p:cSldViewPr>
      <p:cViewPr varScale="1">
        <p:scale>
          <a:sx n="75" d="100"/>
          <a:sy n="75" d="100"/>
        </p:scale>
        <p:origin x="1416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874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fld id="{6C94CD3F-BC40-49E1-B6B8-E1A76E04767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/>
            </a:lvl1pPr>
          </a:lstStyle>
          <a:p>
            <a:pPr>
              <a:defRPr/>
            </a:pPr>
            <a:fld id="{17148E70-F631-4132-BD22-94B9F5668B9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F4D28D-253E-4F96-973E-B86D8768EC0F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FF5B01-60C9-4A9E-A885-2AFCFEB64AF0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FF5B01-60C9-4A9E-A885-2AFCFEB64AF0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41D845-797D-4F02-A7E1-754EFEBBCF67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4B0BBF-4581-45CB-A938-7FDA5E90D480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B44460-4F98-4F03-84E3-0982995B170D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5B5F43-020E-40C0-A461-88C87EAAFF79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3275" indent="-3079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9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22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7580" indent="-24638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47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19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91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6380" indent="-24638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B14538B-FAC6-4739-8E91-A2627A8E04AA}" type="slidenum">
              <a:rPr lang="zh-CN" altLang="en-US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4C1B9-72EB-4D4B-9EFF-953D3E22A81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1342D-27E1-4DB2-A7A6-17CABCE8E06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eaLnBrk="1" latinLnBrk="0" hangingPunct="1"/>
            <a:r>
              <a:rPr lang="zh-CN" altLang="en-US" dirty="0"/>
              <a:t>第二级</a:t>
            </a:r>
            <a:endParaRPr lang="zh-CN" altLang="en-US" dirty="0"/>
          </a:p>
          <a:p>
            <a:pPr lvl="2" eaLnBrk="1" latinLnBrk="0" hangingPunct="1"/>
            <a:r>
              <a:rPr lang="zh-CN" altLang="en-US" dirty="0"/>
              <a:t>第三级</a:t>
            </a:r>
            <a:endParaRPr lang="zh-CN" altLang="en-US" dirty="0"/>
          </a:p>
          <a:p>
            <a:pPr lvl="3" eaLnBrk="1" latinLnBrk="0" hangingPunct="1"/>
            <a:r>
              <a:rPr lang="zh-CN" altLang="en-US" dirty="0"/>
              <a:t>第四级</a:t>
            </a:r>
            <a:endParaRPr lang="zh-CN" altLang="en-US" dirty="0"/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44208" y="6407944"/>
            <a:ext cx="192024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7944" y="6407944"/>
            <a:ext cx="2350681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8B54E-638A-43B5-A513-198B0E677B9C}" type="slidenum">
              <a:rPr lang="zh-CN" altLang="en-US" smtClean="0"/>
            </a:fld>
            <a:endParaRPr lang="en-US" altLang="zh-CN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47A10-A01A-4A14-B7DD-5E6C1A8D811F}" type="slidenum">
              <a:rPr lang="zh-CN" altLang="en-US" smtClean="0"/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13BD-4EBF-4D21-8E12-87C82F04830C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70980-5545-4AFA-8E96-1F6CCA885F37}" type="slidenum">
              <a:rPr lang="zh-CN" altLang="en-US" smtClean="0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BB1B-2BFC-4917-A546-A4D7964A247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B854B-7C2E-4EF4-AE6C-AF460FD40CAC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C70BB9A-EF78-4561-9906-351FC1ADE333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5F0B0DD-52FB-4A53-B2C2-7CDC1F2E492C}" type="slidenum">
              <a:rPr lang="zh-CN" altLang="en-US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340768"/>
            <a:ext cx="7772400" cy="172819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软件工程课程实践汇报</a:t>
            </a:r>
            <a:b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“项目名称”</a:t>
            </a:r>
            <a:endParaRPr lang="zh-CN" alt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84324" y="3429000"/>
            <a:ext cx="6121400" cy="1584176"/>
          </a:xfrm>
          <a:noFill/>
        </p:spPr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汇报人： ***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项目团队成员：***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运行和部署环境</a:t>
            </a:r>
            <a:endParaRPr lang="en-US" altLang="zh-CN" dirty="0"/>
          </a:p>
          <a:p>
            <a:pPr lvl="1"/>
            <a:r>
              <a:rPr lang="zh-CN" altLang="en-US" dirty="0"/>
              <a:t>画一张部署图，详细介绍软件系统的部署环境</a:t>
            </a:r>
            <a:endParaRPr lang="en-US" altLang="zh-CN" dirty="0"/>
          </a:p>
          <a:p>
            <a:pPr lvl="1"/>
            <a:r>
              <a:rPr lang="zh-CN" altLang="en-US" dirty="0"/>
              <a:t>各个计算节点的具体要求</a:t>
            </a:r>
            <a:endParaRPr lang="zh-CN" altLang="en-US" dirty="0"/>
          </a:p>
          <a:p>
            <a:pPr lvl="1"/>
            <a:r>
              <a:rPr lang="zh-CN" altLang="en-US" dirty="0"/>
              <a:t>各个构件的部署情况</a:t>
            </a:r>
            <a:endParaRPr lang="zh-CN" altLang="en-US" dirty="0"/>
          </a:p>
          <a:p>
            <a:pPr lvl="0"/>
            <a:r>
              <a:rPr lang="zh-CN" altLang="en-US" dirty="0"/>
              <a:t>演示软件系统的运行情况</a:t>
            </a:r>
            <a:endParaRPr lang="zh-CN" altLang="en-US" dirty="0"/>
          </a:p>
          <a:p>
            <a:pPr lvl="1"/>
            <a:r>
              <a:rPr lang="zh-CN" altLang="en-US" dirty="0"/>
              <a:t>运行目标软件系统，操作和演示软件系统，或者播放实际运行的演示效果视频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系统部署与运行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介绍在开发过程中加入到哪些开源社区，如软件开发知识分享社区、软件项目托管社区等</a:t>
            </a:r>
            <a:endParaRPr lang="zh-CN" altLang="en-US"/>
          </a:p>
          <a:p>
            <a:pPr lvl="1"/>
            <a:r>
              <a:rPr lang="zh-CN" altLang="en-US"/>
              <a:t>如</a:t>
            </a:r>
            <a:r>
              <a:rPr lang="en-US" altLang="zh-CN"/>
              <a:t>CSDN</a:t>
            </a:r>
            <a:r>
              <a:rPr lang="zh-CN" altLang="en-US"/>
              <a:t>、</a:t>
            </a:r>
            <a:r>
              <a:rPr lang="en-US" altLang="zh-CN"/>
              <a:t>OSChina</a:t>
            </a:r>
            <a:r>
              <a:rPr lang="zh-CN" altLang="en-US"/>
              <a:t>等</a:t>
            </a:r>
            <a:endParaRPr lang="zh-CN" altLang="en-US"/>
          </a:p>
          <a:p>
            <a:r>
              <a:rPr lang="zh-CN" altLang="en-US"/>
              <a:t>介绍如何基于开源社区来促进软件项目开发，解决软件开发问题等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©Copyright Xinjun Mao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*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开源社区的使用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实践的收获</a:t>
            </a:r>
            <a:endParaRPr lang="en-US" altLang="zh-CN" dirty="0"/>
          </a:p>
          <a:p>
            <a:r>
              <a:rPr lang="zh-CN" altLang="en-US" dirty="0"/>
              <a:t>心得和体会</a:t>
            </a:r>
            <a:endParaRPr lang="en-US" altLang="zh-CN" dirty="0"/>
          </a:p>
          <a:p>
            <a:r>
              <a:rPr lang="zh-CN" altLang="en-US" dirty="0"/>
              <a:t>困难和问题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实践收获与感受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软件创意及需求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开发技术与工具</a:t>
            </a:r>
            <a:endParaRPr lang="zh-CN" altLang="en-US" dirty="0"/>
          </a:p>
          <a:p>
            <a:r>
              <a:rPr lang="zh-CN" altLang="en-US" dirty="0"/>
              <a:t>软件设计与建模</a:t>
            </a:r>
            <a:endParaRPr lang="en-US" altLang="zh-CN" dirty="0"/>
          </a:p>
          <a:p>
            <a:r>
              <a:rPr lang="zh-CN" altLang="en-US" dirty="0"/>
              <a:t>代码编写与测试</a:t>
            </a:r>
            <a:endParaRPr lang="zh-CN" altLang="en-US" dirty="0"/>
          </a:p>
          <a:p>
            <a:r>
              <a:rPr lang="zh-CN" altLang="en-US" dirty="0"/>
              <a:t>软件质量与保证</a:t>
            </a:r>
            <a:endParaRPr lang="en-US" altLang="zh-CN" dirty="0"/>
          </a:p>
          <a:p>
            <a:r>
              <a:rPr lang="zh-CN" altLang="en-US" dirty="0"/>
              <a:t>系统部署与运行</a:t>
            </a:r>
            <a:endParaRPr lang="en-US" altLang="zh-CN" dirty="0"/>
          </a:p>
          <a:p>
            <a:r>
              <a:rPr lang="zh-CN" altLang="en-US" dirty="0"/>
              <a:t>开源社区的使用</a:t>
            </a:r>
            <a:endParaRPr lang="en-US" altLang="zh-CN" dirty="0"/>
          </a:p>
          <a:p>
            <a:r>
              <a:rPr lang="zh-CN" altLang="en-US" dirty="0"/>
              <a:t>实践收获与感受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汇报内容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现实问题</a:t>
            </a:r>
            <a:endParaRPr lang="zh-CN" altLang="en-US" dirty="0"/>
          </a:p>
          <a:p>
            <a:pPr lvl="1"/>
            <a:r>
              <a:rPr lang="zh-CN" altLang="en-US" dirty="0"/>
              <a:t>本软件项目的背景、欲解决的现实问题、实际意义和价值</a:t>
            </a:r>
            <a:endParaRPr lang="zh-CN" altLang="en-US" dirty="0"/>
          </a:p>
          <a:p>
            <a:r>
              <a:rPr lang="zh-CN" altLang="en-US" dirty="0"/>
              <a:t>核心功能</a:t>
            </a:r>
            <a:endParaRPr lang="zh-CN" altLang="en-US" dirty="0"/>
          </a:p>
          <a:p>
            <a:pPr lvl="1"/>
            <a:r>
              <a:rPr lang="zh-CN" altLang="en-US" dirty="0"/>
              <a:t>软件系统的主体功能</a:t>
            </a:r>
            <a:endParaRPr lang="zh-CN" altLang="en-US" dirty="0"/>
          </a:p>
          <a:p>
            <a:r>
              <a:rPr lang="zh-CN" altLang="en-US" dirty="0"/>
              <a:t>需求创意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软件需求的创意体现在何处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软件需求与创意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软件需求模型</a:t>
            </a:r>
            <a:endParaRPr lang="zh-CN" altLang="en-US" dirty="0"/>
          </a:p>
          <a:p>
            <a:pPr lvl="1"/>
            <a:r>
              <a:rPr lang="zh-CN" altLang="en-US" dirty="0"/>
              <a:t>描述软件系统的需求模型，包括用例模型、顺序图、分析类图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软件的非功能需求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sz="2300" dirty="0">
                <a:sym typeface="+mn-ea"/>
              </a:rPr>
              <a:t>描述软件系统的非功能需求</a:t>
            </a:r>
            <a:endParaRPr lang="zh-CN" altLang="en-US" dirty="0"/>
          </a:p>
          <a:p>
            <a:r>
              <a:rPr lang="zh-CN" altLang="en-US" dirty="0"/>
              <a:t>软件需求文档</a:t>
            </a:r>
            <a:endParaRPr lang="zh-CN" altLang="en-US" dirty="0"/>
          </a:p>
          <a:p>
            <a:pPr lvl="1"/>
            <a:r>
              <a:rPr lang="zh-CN" altLang="en-US" sz="2300" dirty="0"/>
              <a:t>介绍项目所产生的软件需求文档，包括软件需求构思与创意文档、软件需求规格说明书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需求模型与文档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软件开发技术</a:t>
            </a:r>
            <a:endParaRPr lang="en-US" altLang="zh-CN"/>
          </a:p>
          <a:p>
            <a:pPr lvl="1"/>
            <a:r>
              <a:rPr lang="zh-CN" altLang="en-US"/>
              <a:t>介绍本软件项目开发用到哪些软件开发技术</a:t>
            </a:r>
            <a:endParaRPr lang="zh-CN" altLang="en-US"/>
          </a:p>
          <a:p>
            <a:pPr lvl="1"/>
            <a:r>
              <a:rPr lang="zh-CN" altLang="en-US"/>
              <a:t>如</a:t>
            </a:r>
            <a:r>
              <a:rPr lang="en-US" altLang="zh-CN"/>
              <a:t>OO</a:t>
            </a:r>
            <a:r>
              <a:rPr lang="zh-CN" altLang="en-US"/>
              <a:t>分析和设计技术、</a:t>
            </a:r>
            <a:r>
              <a:rPr lang="en-US" altLang="zh-CN"/>
              <a:t>UML</a:t>
            </a:r>
            <a:r>
              <a:rPr lang="zh-CN" altLang="en-US"/>
              <a:t>技术、</a:t>
            </a:r>
            <a:r>
              <a:rPr lang="en-US" altLang="zh-CN"/>
              <a:t>Android APP</a:t>
            </a:r>
            <a:r>
              <a:rPr lang="zh-CN" altLang="en-US"/>
              <a:t>开发技术、语音识别技术、机器人软件编程技术等</a:t>
            </a:r>
            <a:endParaRPr lang="en-US" altLang="zh-CN"/>
          </a:p>
          <a:p>
            <a:r>
              <a:rPr lang="zh-CN" altLang="en-US"/>
              <a:t>编程语言</a:t>
            </a:r>
            <a:endParaRPr lang="en-US" altLang="zh-CN"/>
          </a:p>
          <a:p>
            <a:pPr lvl="1"/>
            <a:r>
              <a:rPr lang="zh-CN" altLang="en-US"/>
              <a:t>介绍软件项目用到哪些编程语言，如</a:t>
            </a:r>
            <a:r>
              <a:rPr lang="en-US" altLang="zh-CN"/>
              <a:t>C\Java\Python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软件工具</a:t>
            </a:r>
            <a:endParaRPr lang="en-US" altLang="zh-CN"/>
          </a:p>
          <a:p>
            <a:pPr lvl="1"/>
            <a:r>
              <a:rPr lang="zh-CN" altLang="en-US"/>
              <a:t>介绍用到哪些开发工具，如建模工具</a:t>
            </a:r>
            <a:r>
              <a:rPr lang="en-US" altLang="zh-CN"/>
              <a:t>ArgoUML</a:t>
            </a:r>
            <a:r>
              <a:rPr lang="zh-CN" altLang="en-US"/>
              <a:t>、代码质量分析工具</a:t>
            </a:r>
            <a:r>
              <a:rPr lang="en-US" altLang="zh-CN"/>
              <a:t>SonarQube</a:t>
            </a:r>
            <a:r>
              <a:rPr lang="zh-CN" altLang="en-US"/>
              <a:t>、单元测试工具</a:t>
            </a:r>
            <a:r>
              <a:rPr lang="en-US" altLang="zh-CN"/>
              <a:t>Junit</a:t>
            </a:r>
            <a:r>
              <a:rPr lang="zh-CN" altLang="en-US"/>
              <a:t>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©Copyright Xinjun Mao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*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开发技术与工具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体系结构设计及其模型</a:t>
            </a:r>
            <a:endParaRPr lang="en-US" altLang="zh-CN"/>
          </a:p>
          <a:p>
            <a:pPr lvl="1"/>
            <a:r>
              <a:rPr lang="zh-CN" altLang="en-US"/>
              <a:t>描述体系结构设计的包图、构件图、部署图等</a:t>
            </a:r>
            <a:endParaRPr lang="en-US" altLang="zh-CN"/>
          </a:p>
          <a:p>
            <a:r>
              <a:rPr lang="zh-CN" altLang="en-US"/>
              <a:t>用户界面设计及其模型</a:t>
            </a:r>
            <a:endParaRPr lang="en-US" altLang="zh-CN"/>
          </a:p>
          <a:p>
            <a:pPr lvl="1"/>
            <a:r>
              <a:rPr lang="zh-CN" altLang="en-US"/>
              <a:t>软件界面原型，界面设计类图等</a:t>
            </a:r>
            <a:endParaRPr lang="en-US" altLang="zh-CN"/>
          </a:p>
          <a:p>
            <a:r>
              <a:rPr lang="zh-CN" altLang="en-US"/>
              <a:t>用例设计及其模型</a:t>
            </a:r>
            <a:endParaRPr lang="zh-CN" altLang="en-US"/>
          </a:p>
          <a:p>
            <a:pPr lvl="1"/>
            <a:r>
              <a:rPr lang="zh-CN" altLang="en-US"/>
              <a:t>用例详细设计，用例设计的顺序图、设计类图等</a:t>
            </a:r>
            <a:endParaRPr lang="zh-CN" altLang="en-US"/>
          </a:p>
          <a:p>
            <a:r>
              <a:rPr lang="zh-CN" altLang="en-US"/>
              <a:t>类设计及其模型</a:t>
            </a:r>
            <a:endParaRPr lang="zh-CN" altLang="en-US"/>
          </a:p>
          <a:p>
            <a:pPr lvl="1"/>
            <a:r>
              <a:rPr lang="zh-CN" altLang="en-US"/>
              <a:t>描述类属性、方法和类间关系设计的类图、活动图、对象状态图</a:t>
            </a:r>
            <a:endParaRPr lang="zh-CN" altLang="en-US"/>
          </a:p>
          <a:p>
            <a:r>
              <a:rPr lang="zh-CN" altLang="en-US"/>
              <a:t>数据设计及其模型</a:t>
            </a:r>
            <a:endParaRPr lang="en-US" altLang="zh-CN"/>
          </a:p>
          <a:p>
            <a:pPr lvl="1"/>
            <a:r>
              <a:rPr lang="zh-CN" altLang="en-US"/>
              <a:t>描述数据设计的类图、数据操作的活动图</a:t>
            </a:r>
            <a:endParaRPr lang="zh-CN" altLang="en-US"/>
          </a:p>
          <a:p>
            <a:r>
              <a:rPr lang="zh-CN" altLang="en-US"/>
              <a:t>注意模型间的相关性和一致性</a:t>
            </a:r>
            <a:endParaRPr lang="zh-CN" altLang="en-US"/>
          </a:p>
        </p:txBody>
      </p:sp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软件设计与建模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代码组织结构</a:t>
            </a:r>
            <a:endParaRPr lang="en-US" altLang="zh-CN"/>
          </a:p>
          <a:p>
            <a:pPr lvl="1"/>
            <a:r>
              <a:rPr lang="zh-CN" altLang="en-US"/>
              <a:t>用一张图展示代码组织结构</a:t>
            </a:r>
            <a:endParaRPr lang="en-US" altLang="zh-CN"/>
          </a:p>
          <a:p>
            <a:r>
              <a:rPr lang="zh-CN" altLang="en-US"/>
              <a:t>程序代码量</a:t>
            </a:r>
            <a:endParaRPr lang="en-US" altLang="zh-CN"/>
          </a:p>
          <a:p>
            <a:pPr lvl="1"/>
            <a:r>
              <a:rPr lang="zh-CN" altLang="en-US"/>
              <a:t>包括重用开源代码量和独立编写代码量</a:t>
            </a:r>
            <a:endParaRPr lang="en-US" altLang="zh-CN"/>
          </a:p>
          <a:p>
            <a:r>
              <a:rPr lang="zh-CN" altLang="en-US"/>
              <a:t>开源代码利用情况</a:t>
            </a:r>
            <a:endParaRPr lang="en-US" altLang="zh-CN"/>
          </a:p>
          <a:p>
            <a:pPr lvl="1"/>
            <a:r>
              <a:rPr lang="zh-CN" altLang="en-US"/>
              <a:t>利用了</a:t>
            </a:r>
            <a:r>
              <a:rPr lang="en-US" altLang="zh-CN"/>
              <a:t>xx</a:t>
            </a:r>
            <a:r>
              <a:rPr lang="zh-CN" altLang="en-US"/>
              <a:t>开源软件实现了</a:t>
            </a:r>
            <a:r>
              <a:rPr lang="en-US" altLang="zh-CN"/>
              <a:t>**</a:t>
            </a:r>
            <a:r>
              <a:rPr lang="zh-CN" altLang="en-US"/>
              <a:t>功能</a:t>
            </a:r>
            <a:endParaRPr lang="en-US" altLang="zh-CN"/>
          </a:p>
          <a:p>
            <a:pPr lvl="1"/>
            <a:r>
              <a:rPr lang="zh-CN" altLang="en-US"/>
              <a:t>如何利用这些开源代码，如采用了其整个框架，还是调用其</a:t>
            </a:r>
            <a:r>
              <a:rPr lang="en-US" altLang="zh-CN"/>
              <a:t>API</a:t>
            </a:r>
            <a:r>
              <a:rPr lang="zh-CN" altLang="en-US"/>
              <a:t>，或者对其源码进行了修改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代码编写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开展了哪些测试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xx</a:t>
            </a:r>
            <a:r>
              <a:rPr lang="zh-CN" altLang="en-US" dirty="0"/>
              <a:t>模块开展了单元测试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xx</a:t>
            </a:r>
            <a:r>
              <a:rPr lang="zh-CN" altLang="en-US" dirty="0"/>
              <a:t>系统开展了确认测试</a:t>
            </a:r>
            <a:endParaRPr lang="zh-CN" altLang="en-US" dirty="0"/>
          </a:p>
          <a:p>
            <a:r>
              <a:rPr lang="zh-CN" altLang="en-US" dirty="0"/>
              <a:t>测试用例和测试结果</a:t>
            </a:r>
            <a:endParaRPr lang="en-US" altLang="zh-CN" dirty="0"/>
          </a:p>
          <a:p>
            <a:pPr lvl="1"/>
            <a:r>
              <a:rPr lang="zh-CN" altLang="en-US" dirty="0"/>
              <a:t>设计了哪些测试用例</a:t>
            </a:r>
            <a:endParaRPr lang="en-US" altLang="zh-CN" dirty="0"/>
          </a:p>
          <a:p>
            <a:r>
              <a:rPr lang="zh-CN" altLang="en-US" dirty="0"/>
              <a:t>软件测试过程</a:t>
            </a:r>
            <a:endParaRPr lang="en-US" altLang="zh-CN" dirty="0"/>
          </a:p>
          <a:p>
            <a:pPr lvl="1"/>
            <a:r>
              <a:rPr lang="zh-CN" altLang="en-US" dirty="0"/>
              <a:t>如何开展测试的</a:t>
            </a:r>
            <a:endParaRPr lang="en-US" altLang="zh-CN" dirty="0"/>
          </a:p>
          <a:p>
            <a:pPr lvl="1"/>
            <a:r>
              <a:rPr lang="zh-CN" altLang="en-US" dirty="0"/>
              <a:t>展示测试代码</a:t>
            </a:r>
            <a:endParaRPr lang="en-US" altLang="zh-CN" dirty="0"/>
          </a:p>
          <a:p>
            <a:r>
              <a:rPr lang="zh-CN" altLang="en-US" dirty="0"/>
              <a:t>测试演示</a:t>
            </a:r>
            <a:endParaRPr lang="en-US" altLang="zh-CN" dirty="0"/>
          </a:p>
          <a:p>
            <a:pPr lvl="1"/>
            <a:r>
              <a:rPr lang="zh-CN" altLang="en-US" dirty="0"/>
              <a:t>演示如何进行测试及其结果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软件测试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采取了哪些质量保证手段</a:t>
            </a:r>
            <a:endParaRPr lang="en-US" altLang="zh-CN" dirty="0"/>
          </a:p>
          <a:p>
            <a:pPr lvl="1"/>
            <a:r>
              <a:rPr lang="zh-CN" altLang="en-US" dirty="0"/>
              <a:t>如测试、自动工具分析、审查等</a:t>
            </a:r>
            <a:endParaRPr lang="en-US" altLang="zh-CN" dirty="0"/>
          </a:p>
          <a:p>
            <a:r>
              <a:rPr lang="zh-CN" altLang="en-US" dirty="0"/>
              <a:t>程序代码风格</a:t>
            </a:r>
            <a:endParaRPr lang="en-US" altLang="zh-CN" dirty="0"/>
          </a:p>
          <a:p>
            <a:pPr lvl="1"/>
            <a:r>
              <a:rPr lang="zh-CN" altLang="en-US" dirty="0"/>
              <a:t>张贴一部分代码以展示其风格</a:t>
            </a:r>
            <a:endParaRPr lang="zh-CN" altLang="en-US" dirty="0"/>
          </a:p>
          <a:p>
            <a:r>
              <a:rPr lang="zh-CN" altLang="en-US" dirty="0"/>
              <a:t>程序代码质量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SonarQube</a:t>
            </a:r>
            <a:r>
              <a:rPr lang="zh-CN" altLang="en-US" dirty="0"/>
              <a:t>分析代码质量并展示其分析结果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88AF7-5153-4875-A5A7-0323E1DC4585}" type="slidenum">
              <a:rPr lang="zh-CN" altLang="en-US" smtClean="0"/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软件质量与保证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1156</Words>
  <Application>WPS 演示</Application>
  <PresentationFormat>全屏显示(4:3)</PresentationFormat>
  <Paragraphs>133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Wingdings 3</vt:lpstr>
      <vt:lpstr>Verdana</vt:lpstr>
      <vt:lpstr>Wingdings 2</vt:lpstr>
      <vt:lpstr>微软雅黑</vt:lpstr>
      <vt:lpstr>Lucida Sans Unicode</vt:lpstr>
      <vt:lpstr>Arial Unicode MS</vt:lpstr>
      <vt:lpstr>黑体</vt:lpstr>
      <vt:lpstr>聚合</vt:lpstr>
      <vt:lpstr>软件工程课程综合实践汇报 “项目名称”</vt:lpstr>
      <vt:lpstr>汇报内容</vt:lpstr>
      <vt:lpstr>需求和创意</vt:lpstr>
      <vt:lpstr>软件需求与创意</vt:lpstr>
      <vt:lpstr>技术、语言和工具</vt:lpstr>
      <vt:lpstr>软件建模与设计</vt:lpstr>
      <vt:lpstr>开发的程序代码</vt:lpstr>
      <vt:lpstr>软件测试</vt:lpstr>
      <vt:lpstr>软件质量与保证</vt:lpstr>
      <vt:lpstr>部署和运行环境</vt:lpstr>
      <vt:lpstr>平台使用和贡献</vt:lpstr>
      <vt:lpstr>实践感受与体会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TOMMY</cp:lastModifiedBy>
  <cp:revision>315</cp:revision>
  <dcterms:created xsi:type="dcterms:W3CDTF">2113-01-01T00:00:00Z</dcterms:created>
  <dcterms:modified xsi:type="dcterms:W3CDTF">2019-05-08T07:12:15Z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2052-11.1.0.8696</vt:lpwstr>
  </property>
</Properties>
</file>