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70" r:id="rId6"/>
    <p:sldId id="269" r:id="rId7"/>
    <p:sldId id="271" r:id="rId8"/>
    <p:sldId id="262" r:id="rId9"/>
    <p:sldId id="272" r:id="rId10"/>
    <p:sldId id="281" r:id="rId11"/>
    <p:sldId id="284" r:id="rId12"/>
    <p:sldId id="282" r:id="rId13"/>
    <p:sldId id="285" r:id="rId14"/>
    <p:sldId id="283" r:id="rId15"/>
    <p:sldId id="287" r:id="rId16"/>
    <p:sldId id="291" r:id="rId17"/>
    <p:sldId id="292" r:id="rId18"/>
    <p:sldId id="295" r:id="rId19"/>
    <p:sldId id="293" r:id="rId20"/>
    <p:sldId id="290" r:id="rId21"/>
    <p:sldId id="294" r:id="rId22"/>
    <p:sldId id="288" r:id="rId23"/>
    <p:sldId id="297" r:id="rId24"/>
    <p:sldId id="296" r:id="rId25"/>
    <p:sldId id="289" r:id="rId26"/>
    <p:sldId id="26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B1A10-EE03-4E5C-AF9A-557DDBAA4726}" v="53" dt="2021-07-30T21:17:28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4"/>
    <p:restoredTop sz="94789"/>
  </p:normalViewPr>
  <p:slideViewPr>
    <p:cSldViewPr>
      <p:cViewPr varScale="1">
        <p:scale>
          <a:sx n="117" d="100"/>
          <a:sy n="117" d="100"/>
        </p:scale>
        <p:origin x="7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C4AB18-D873-4173-B4C5-1F4DAA073C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A1BF8-8311-4D03-A184-4C94F217D1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B37706-A563-4890-9032-F52FF87580F4}" type="datetimeFigureOut">
              <a:rPr lang="en-US" altLang="en-US"/>
              <a:pPr>
                <a:defRPr/>
              </a:pPr>
              <a:t>11/22/21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7D7D2DF-5F5E-4BE6-9F00-F40426858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AB849B-89A2-4102-B47C-8FBF521B2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54E5-BA94-475C-86AB-A37FE70C4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83ADB-1C10-4ACD-BAFD-B7D18F33A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85BE40-4597-4EA1-8A24-976E2929CB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F00404-9BD1-4473-A8BD-4DB4C5A14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F86B72-D0A2-4AB1-9652-690E071A3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EF7F2-5F4C-4768-B6A2-0EB27A180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F1BA-D1E7-4B76-9C70-8426898B9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3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4ADAFE-F032-4F3D-A552-56692489B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35C2EF-BD48-4318-B6B4-2ADF663208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3FA51A-16FB-4974-B8FD-E2E1B8100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D78E8-0F6C-48A0-97DC-622E0A9E5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28FAA5-76D9-44BD-9559-E1C5E3B51C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53D37B-EDCA-48D5-AE2F-14DFE3503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444FB8-7EFA-4EE6-BD35-9EFCD25C7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C82A3-C808-4E87-92BA-AA3D16EB6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04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0015C0-139C-41C4-B8AE-04FA8860BC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EC34C-10A2-491D-89E6-5577FDA6E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4E7421-C127-4146-93AB-821BDD805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ADD53-DD96-4E3A-8458-E01476627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19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12AF23-5141-4D1F-861E-BF5094D063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BC57A5-9E7E-4F1A-96F2-C84B56B79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ECBF01-36C2-4361-B68F-11FDB801C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C1609-1597-493C-9B11-FF12B9A26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63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2C24-2425-45A4-B8C2-0B58557AD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224289-F2E8-46F3-B7C3-B30F198774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DD7D8-C9B1-4546-9D7B-B1AEA7ABB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BCCB-CD68-4FF5-9435-CA98F6D403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2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494ADE-6D80-4423-8049-F65E7A53D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411D4B-06B6-4ABE-ADBA-B090BCDA8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F51E782-B83E-4082-A77A-632315582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9EB4-5153-494D-BD07-28FDE4C83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38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557D12-187A-4511-B569-C2716C24A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FECF56-414A-40F5-B655-2A4DF070B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3D63B4-B298-4BD3-B41C-8E6C451C56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F401-0E51-490D-A969-2EE819C76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59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10B400-558C-4D4A-AD15-75A0018B15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9F7073-944A-45D3-B3C9-4F15430F3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2FFC85-1AB7-4783-88E8-8074D89060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11C62-8829-4E78-B990-E9A6EC59C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26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97776-BC76-494E-ACB5-6FC10BF96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66853-08D4-4E52-B8E3-CA1982FE5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B66D1-32C3-4C28-A4F0-A1185CBB67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FE2EB-2C46-42D3-B374-151EAAEDE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9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4317A-8125-45B3-9DB8-8B2D2A5E3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B31C4-A8E3-4ED7-8E23-A852522E3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7AC2-3817-4038-8D00-B46EAA69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9CD4-7C1A-4AD9-A052-8D85392A2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6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0584503-A0C0-4833-B55C-5256E8270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9C69BB-2743-486E-BDFD-7EF17D33C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9/7/2015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1F69D4B-19B6-4FC6-999A-FB71EBA582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DB0498C-8789-40EA-9C97-F0AF1982A8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0907F4-4DF9-4FAA-9BCC-538743F83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85F01286-3991-415A-B52B-A851A8311D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BD1CBC83-FB12-4F11-90F6-12EE7C028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CSYE 6200</a:t>
            </a:r>
          </a:p>
        </p:txBody>
      </p:sp>
      <p:sp>
        <p:nvSpPr>
          <p:cNvPr id="1032" name="Line 11">
            <a:extLst>
              <a:ext uri="{FF2B5EF4-FFF2-40B4-BE49-F238E27FC236}">
                <a16:creationId xmlns:a16="http://schemas.microsoft.com/office/drawing/2014/main" id="{C81F955F-8CB1-4A19-9362-55234E442EE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.peters@neu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3">
            <a:extLst>
              <a:ext uri="{FF2B5EF4-FFF2-40B4-BE49-F238E27FC236}">
                <a16:creationId xmlns:a16="http://schemas.microsoft.com/office/drawing/2014/main" id="{74D3C5EE-F948-46AF-8D2A-C0EACA9A54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10/26/2017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23CD724-E0C9-4989-8C75-B193BFCEA8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CSYE 6200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619240A-8F7F-4393-A0B3-61DABD83F2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Concepts of Object Oriented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42725279-719F-4BE9-A452-4B0D130C7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Concurrency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07F7AE1-DA17-4C56-B4B1-DB1A12E92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Thread: 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Best Practice: Use executor thread pools</a:t>
            </a:r>
          </a:p>
          <a:p>
            <a:pPr lvl="2" eaLnBrk="1" hangingPunct="1"/>
            <a:r>
              <a:rPr lang="en-US" altLang="en-US">
                <a:ea typeface="Times New Roman" panose="02020603050405020304" pitchFamily="18" charset="0"/>
              </a:rPr>
              <a:t>List of created thread ready to be borrowed, used, and returned upon completion.</a:t>
            </a:r>
          </a:p>
          <a:p>
            <a:pPr lvl="2" eaLnBrk="1" hangingPunct="1"/>
            <a:r>
              <a:rPr lang="en-US" altLang="en-US">
                <a:ea typeface="Times New Roman" panose="02020603050405020304" pitchFamily="18" charset="0"/>
              </a:rPr>
              <a:t>Best for short-lived threads</a:t>
            </a:r>
          </a:p>
          <a:p>
            <a:pPr lvl="2" eaLnBrk="1" hangingPunct="1"/>
            <a:r>
              <a:rPr lang="en-US" altLang="en-US">
                <a:ea typeface="Times New Roman" panose="02020603050405020304" pitchFamily="18" charset="0"/>
              </a:rPr>
              <a:t>Executor façade  has factory methods to manage thread pools</a:t>
            </a: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29828C31-86CF-4DAA-AC3F-C455A90AEA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38AABF8E-75E6-480C-A043-567C16F9C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Concurrency: Executor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D322245E-13A3-4B35-BFD6-580A9A89C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Executors.newCachedThreadPool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Creates a thread pool that creates new threads as needed, but will reuse previously constructed threads when they are available.</a:t>
            </a:r>
          </a:p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Executors.newFixedThreadPool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Creates a thread pool that reuses a fixed number of threads operating off a shared unbounded queue.</a:t>
            </a:r>
          </a:p>
        </p:txBody>
      </p:sp>
      <p:sp>
        <p:nvSpPr>
          <p:cNvPr id="24579" name="Date Placeholder 3">
            <a:extLst>
              <a:ext uri="{FF2B5EF4-FFF2-40B4-BE49-F238E27FC236}">
                <a16:creationId xmlns:a16="http://schemas.microsoft.com/office/drawing/2014/main" id="{B44C4FFB-41FA-4482-B340-3EBEA06911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CB0BB2D5-9FD6-4756-84E3-4BC608514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Concurrency: Executor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D9D9BFE9-720B-4280-82A1-1AB8C5FDA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Executors.newScheduledThreadPool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Creates a thread pool that can schedule commands to run after a given delay, or to execute periodically.</a:t>
            </a:r>
          </a:p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Executors.newSingleThreadExecutor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Creates an Executor that uses a single worker thread operating off an unbounded queue.</a:t>
            </a:r>
          </a:p>
        </p:txBody>
      </p:sp>
      <p:sp>
        <p:nvSpPr>
          <p:cNvPr id="25603" name="Date Placeholder 3">
            <a:extLst>
              <a:ext uri="{FF2B5EF4-FFF2-40B4-BE49-F238E27FC236}">
                <a16:creationId xmlns:a16="http://schemas.microsoft.com/office/drawing/2014/main" id="{F94A2665-0302-4347-855A-73A418EB30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B22EAD2F-F339-403D-AAF2-83FFF1DB9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Concurrency: Executor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485A6B2A-E5E8-42CD-BD73-4B59F1332D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Executors.newSingleThreadScheduledExecutor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Creates a single-threaded executor that can schedule commands to run after a given delay, or to execute periodically.</a:t>
            </a:r>
          </a:p>
        </p:txBody>
      </p:sp>
      <p:sp>
        <p:nvSpPr>
          <p:cNvPr id="26627" name="Date Placeholder 3">
            <a:extLst>
              <a:ext uri="{FF2B5EF4-FFF2-40B4-BE49-F238E27FC236}">
                <a16:creationId xmlns:a16="http://schemas.microsoft.com/office/drawing/2014/main" id="{A09CB523-B18F-4503-8F04-DD09480F6A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5C94C8CC-C7B5-4094-9857-1BF9C9FCF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Concurrency: Executor facade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8E03BF2-01A7-4EF1-9937-C9109BE1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Create pool of </a:t>
            </a:r>
            <a:r>
              <a:rPr lang="en-US" b="1" i="1" dirty="0"/>
              <a:t>10</a:t>
            </a:r>
            <a:r>
              <a:rPr lang="en-US" dirty="0"/>
              <a:t> threads: 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US" sz="2800" b="1" dirty="0" err="1"/>
              <a:t>ExecutorService</a:t>
            </a:r>
            <a:r>
              <a:rPr lang="en-US" sz="2800" dirty="0"/>
              <a:t> </a:t>
            </a:r>
            <a:r>
              <a:rPr lang="en-US" sz="2800" b="1" dirty="0"/>
              <a:t>executor</a:t>
            </a:r>
            <a:r>
              <a:rPr lang="en-US" sz="2800" dirty="0"/>
              <a:t> = </a:t>
            </a:r>
            <a:r>
              <a:rPr lang="en-US" sz="2800" dirty="0" err="1"/>
              <a:t>Executors.newFixedThreadPool</a:t>
            </a:r>
            <a:r>
              <a:rPr lang="en-US" sz="2800" dirty="0"/>
              <a:t>( </a:t>
            </a:r>
            <a:r>
              <a:rPr lang="en-US" sz="2800" b="1" i="1" dirty="0"/>
              <a:t>10</a:t>
            </a:r>
            <a:r>
              <a:rPr lang="en-US" sz="2800" dirty="0"/>
              <a:t> ); // factory</a:t>
            </a:r>
          </a:p>
          <a:p>
            <a:pPr eaLnBrk="1" hangingPunct="1">
              <a:defRPr/>
            </a:pPr>
            <a:r>
              <a:rPr lang="en-US" dirty="0"/>
              <a:t>Use a thread from pool: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US" sz="2800" b="1" dirty="0" err="1"/>
              <a:t>executor</a:t>
            </a:r>
            <a:r>
              <a:rPr lang="en-US" sz="2800" dirty="0" err="1"/>
              <a:t>.execute</a:t>
            </a:r>
            <a:r>
              <a:rPr lang="en-US" sz="2800" dirty="0"/>
              <a:t>(() -&gt; </a:t>
            </a:r>
            <a:r>
              <a:rPr lang="en-US" sz="2800" dirty="0" err="1"/>
              <a:t>System.</a:t>
            </a:r>
            <a:r>
              <a:rPr lang="en-US" sz="2800" i="1" dirty="0" err="1"/>
              <a:t>out.println</a:t>
            </a:r>
            <a:r>
              <a:rPr lang="en-US" sz="2800" i="1" dirty="0"/>
              <a:t>("Execute lambda, execute!")); // Lambda Runnable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US" sz="2800" b="1" dirty="0" err="1"/>
              <a:t>executor</a:t>
            </a:r>
            <a:r>
              <a:rPr lang="en-US" sz="2800" dirty="0" err="1"/>
              <a:t>.execute</a:t>
            </a:r>
            <a:r>
              <a:rPr lang="en-US" sz="2800" dirty="0"/>
              <a:t>(</a:t>
            </a:r>
            <a:r>
              <a:rPr lang="en-US" sz="2800" dirty="0" err="1"/>
              <a:t>System.</a:t>
            </a:r>
            <a:r>
              <a:rPr lang="en-US" sz="2800" i="1" dirty="0" err="1"/>
              <a:t>out</a:t>
            </a:r>
            <a:r>
              <a:rPr lang="en-US" sz="2800" i="1" dirty="0"/>
              <a:t>::</a:t>
            </a:r>
            <a:r>
              <a:rPr lang="en-US" sz="2800" i="1" dirty="0" err="1"/>
              <a:t>println</a:t>
            </a:r>
            <a:r>
              <a:rPr lang="en-US" sz="2800" i="1" dirty="0"/>
              <a:t>("Execute lambda, execute!")); // Lambda method reference</a:t>
            </a:r>
          </a:p>
          <a:p>
            <a:pPr eaLnBrk="1" hangingPunct="1">
              <a:defRPr/>
            </a:pPr>
            <a:r>
              <a:rPr lang="en-US" dirty="0"/>
              <a:t>Wait for ALL Thread completions: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US" sz="2800" b="1" dirty="0" err="1"/>
              <a:t>executor</a:t>
            </a:r>
            <a:r>
              <a:rPr lang="en-US" sz="2800" dirty="0" err="1"/>
              <a:t>.awaitTermination</a:t>
            </a:r>
            <a:r>
              <a:rPr lang="en-US" sz="2800" dirty="0"/>
              <a:t>(2L,TimeUnit.Hours);</a:t>
            </a: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074D8F88-BCAE-4B9D-B941-4FB1752B75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5/25/2020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669BEC0-E6E6-4261-8D82-C184CAB3C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Critical Race Condition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39451A34-093D-49D6-9591-74E9B331B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11/22/2021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8311-4788-A648-AF59-37DAA32C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A and </a:t>
            </a:r>
            <a:r>
              <a:rPr lang="en-US" i="1" dirty="0"/>
              <a:t>Thread B </a:t>
            </a:r>
            <a:r>
              <a:rPr lang="en-US" b="1" dirty="0"/>
              <a:t>synchronized by chance </a:t>
            </a:r>
            <a:r>
              <a:rPr lang="en-US" dirty="0"/>
              <a:t>results in correct data state of </a:t>
            </a:r>
            <a:r>
              <a:rPr lang="en-US" b="1" dirty="0"/>
              <a:t>2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BD93AA1-3424-D246-85A6-7308AE64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15374"/>
              </p:ext>
            </p:extLst>
          </p:nvPr>
        </p:nvGraphicFramePr>
        <p:xfrm>
          <a:off x="685800" y="990600"/>
          <a:ext cx="6934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82">
                  <a:extLst>
                    <a:ext uri="{9D8B030D-6E8A-4147-A177-3AD203B41FA5}">
                      <a16:colId xmlns:a16="http://schemas.microsoft.com/office/drawing/2014/main" val="842225394"/>
                    </a:ext>
                  </a:extLst>
                </a:gridCol>
                <a:gridCol w="4277272">
                  <a:extLst>
                    <a:ext uri="{9D8B030D-6E8A-4147-A177-3AD203B41FA5}">
                      <a16:colId xmlns:a16="http://schemas.microsoft.com/office/drawing/2014/main" val="1437293220"/>
                    </a:ext>
                  </a:extLst>
                </a:gridCol>
                <a:gridCol w="1287546">
                  <a:extLst>
                    <a:ext uri="{9D8B030D-6E8A-4147-A177-3AD203B41FA5}">
                      <a16:colId xmlns:a16="http://schemas.microsoft.com/office/drawing/2014/main" val="147352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 </a:t>
                      </a:r>
                    </a:p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Executed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</a:t>
                      </a:r>
                    </a:p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5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46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669BEC0-E6E6-4261-8D82-C184CAB3C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Critical Race Condition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39451A34-093D-49D6-9591-74E9B331B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11/22/2021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8311-4788-A648-AF59-37DAA32C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Thread A</a:t>
            </a:r>
            <a:r>
              <a:rPr lang="en-US" dirty="0"/>
              <a:t> and </a:t>
            </a:r>
            <a:r>
              <a:rPr lang="en-US" i="1" dirty="0"/>
              <a:t>Thread B </a:t>
            </a:r>
            <a:r>
              <a:rPr lang="en-US" b="1" dirty="0"/>
              <a:t>unsynchronized by chance </a:t>
            </a:r>
            <a:r>
              <a:rPr lang="en-US" dirty="0"/>
              <a:t>results in wrong data state of</a:t>
            </a:r>
            <a:r>
              <a:rPr lang="en-US" b="1" dirty="0"/>
              <a:t> 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BD93AA1-3424-D246-85A6-7308AE64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418147"/>
              </p:ext>
            </p:extLst>
          </p:nvPr>
        </p:nvGraphicFramePr>
        <p:xfrm>
          <a:off x="685800" y="990600"/>
          <a:ext cx="6934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82">
                  <a:extLst>
                    <a:ext uri="{9D8B030D-6E8A-4147-A177-3AD203B41FA5}">
                      <a16:colId xmlns:a16="http://schemas.microsoft.com/office/drawing/2014/main" val="842225394"/>
                    </a:ext>
                  </a:extLst>
                </a:gridCol>
                <a:gridCol w="4277272">
                  <a:extLst>
                    <a:ext uri="{9D8B030D-6E8A-4147-A177-3AD203B41FA5}">
                      <a16:colId xmlns:a16="http://schemas.microsoft.com/office/drawing/2014/main" val="1437293220"/>
                    </a:ext>
                  </a:extLst>
                </a:gridCol>
                <a:gridCol w="1287546">
                  <a:extLst>
                    <a:ext uri="{9D8B030D-6E8A-4147-A177-3AD203B41FA5}">
                      <a16:colId xmlns:a16="http://schemas.microsoft.com/office/drawing/2014/main" val="147352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 </a:t>
                      </a:r>
                    </a:p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Executed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</a:t>
                      </a:r>
                    </a:p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5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4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0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669BEC0-E6E6-4261-8D82-C184CAB3C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Critical Race Condition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39451A34-093D-49D6-9591-74E9B331B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11/22/2021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8311-4788-A648-AF59-37DAA32C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Thread A</a:t>
            </a:r>
            <a:r>
              <a:rPr lang="en-US" dirty="0"/>
              <a:t> and </a:t>
            </a:r>
            <a:r>
              <a:rPr lang="en-US" i="1" dirty="0"/>
              <a:t>Thread B </a:t>
            </a:r>
            <a:r>
              <a:rPr lang="en-US" b="1" dirty="0"/>
              <a:t>unsynchronized by chance </a:t>
            </a:r>
            <a:r>
              <a:rPr lang="en-US" dirty="0"/>
              <a:t>results in wrong data state of</a:t>
            </a:r>
            <a:r>
              <a:rPr lang="en-US" b="1" dirty="0"/>
              <a:t> 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BD93AA1-3424-D246-85A6-7308AE64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590963"/>
              </p:ext>
            </p:extLst>
          </p:nvPr>
        </p:nvGraphicFramePr>
        <p:xfrm>
          <a:off x="685800" y="990600"/>
          <a:ext cx="6934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82">
                  <a:extLst>
                    <a:ext uri="{9D8B030D-6E8A-4147-A177-3AD203B41FA5}">
                      <a16:colId xmlns:a16="http://schemas.microsoft.com/office/drawing/2014/main" val="842225394"/>
                    </a:ext>
                  </a:extLst>
                </a:gridCol>
                <a:gridCol w="4277272">
                  <a:extLst>
                    <a:ext uri="{9D8B030D-6E8A-4147-A177-3AD203B41FA5}">
                      <a16:colId xmlns:a16="http://schemas.microsoft.com/office/drawing/2014/main" val="1437293220"/>
                    </a:ext>
                  </a:extLst>
                </a:gridCol>
                <a:gridCol w="1287546">
                  <a:extLst>
                    <a:ext uri="{9D8B030D-6E8A-4147-A177-3AD203B41FA5}">
                      <a16:colId xmlns:a16="http://schemas.microsoft.com/office/drawing/2014/main" val="147352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 </a:t>
                      </a:r>
                    </a:p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Executed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</a:t>
                      </a:r>
                    </a:p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5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4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9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669BEC0-E6E6-4261-8D82-C184CAB3C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Critical Race Condition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39451A34-093D-49D6-9591-74E9B331B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11/22/2021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8311-4788-A648-AF59-37DAA32C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Thread A</a:t>
            </a:r>
            <a:r>
              <a:rPr lang="en-US" dirty="0"/>
              <a:t> and </a:t>
            </a:r>
            <a:r>
              <a:rPr lang="en-US" i="1" dirty="0"/>
              <a:t>Thread B </a:t>
            </a:r>
            <a:r>
              <a:rPr lang="en-US" b="1" dirty="0"/>
              <a:t>unsynchronized by chance </a:t>
            </a:r>
            <a:r>
              <a:rPr lang="en-US" dirty="0"/>
              <a:t>results in wrong data state of</a:t>
            </a:r>
            <a:r>
              <a:rPr lang="en-US" b="1" dirty="0"/>
              <a:t> 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BD93AA1-3424-D246-85A6-7308AE64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296982"/>
              </p:ext>
            </p:extLst>
          </p:nvPr>
        </p:nvGraphicFramePr>
        <p:xfrm>
          <a:off x="685800" y="990600"/>
          <a:ext cx="6934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82">
                  <a:extLst>
                    <a:ext uri="{9D8B030D-6E8A-4147-A177-3AD203B41FA5}">
                      <a16:colId xmlns:a16="http://schemas.microsoft.com/office/drawing/2014/main" val="842225394"/>
                    </a:ext>
                  </a:extLst>
                </a:gridCol>
                <a:gridCol w="4277272">
                  <a:extLst>
                    <a:ext uri="{9D8B030D-6E8A-4147-A177-3AD203B41FA5}">
                      <a16:colId xmlns:a16="http://schemas.microsoft.com/office/drawing/2014/main" val="1437293220"/>
                    </a:ext>
                  </a:extLst>
                </a:gridCol>
                <a:gridCol w="1287546">
                  <a:extLst>
                    <a:ext uri="{9D8B030D-6E8A-4147-A177-3AD203B41FA5}">
                      <a16:colId xmlns:a16="http://schemas.microsoft.com/office/drawing/2014/main" val="147352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 </a:t>
                      </a:r>
                    </a:p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Executed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</a:t>
                      </a:r>
                    </a:p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5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4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3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669BEC0-E6E6-4261-8D82-C184CAB3C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Critical Race Condition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39451A34-093D-49D6-9591-74E9B331B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11/22/2021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8311-4788-A648-AF59-37DAA32C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Thread A</a:t>
            </a:r>
            <a:r>
              <a:rPr lang="en-US" dirty="0"/>
              <a:t> and </a:t>
            </a:r>
            <a:r>
              <a:rPr lang="en-US" i="1" dirty="0"/>
              <a:t>Thread B </a:t>
            </a:r>
            <a:r>
              <a:rPr lang="en-US" b="1" dirty="0"/>
              <a:t>unsynchronized by chance </a:t>
            </a:r>
            <a:r>
              <a:rPr lang="en-US" dirty="0"/>
              <a:t>results in wrong data state of</a:t>
            </a:r>
            <a:r>
              <a:rPr lang="en-US" b="1" dirty="0"/>
              <a:t> 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BD93AA1-3424-D246-85A6-7308AE64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706681"/>
              </p:ext>
            </p:extLst>
          </p:nvPr>
        </p:nvGraphicFramePr>
        <p:xfrm>
          <a:off x="685800" y="990600"/>
          <a:ext cx="6934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82">
                  <a:extLst>
                    <a:ext uri="{9D8B030D-6E8A-4147-A177-3AD203B41FA5}">
                      <a16:colId xmlns:a16="http://schemas.microsoft.com/office/drawing/2014/main" val="842225394"/>
                    </a:ext>
                  </a:extLst>
                </a:gridCol>
                <a:gridCol w="4277272">
                  <a:extLst>
                    <a:ext uri="{9D8B030D-6E8A-4147-A177-3AD203B41FA5}">
                      <a16:colId xmlns:a16="http://schemas.microsoft.com/office/drawing/2014/main" val="1437293220"/>
                    </a:ext>
                  </a:extLst>
                </a:gridCol>
                <a:gridCol w="1287546">
                  <a:extLst>
                    <a:ext uri="{9D8B030D-6E8A-4147-A177-3AD203B41FA5}">
                      <a16:colId xmlns:a16="http://schemas.microsoft.com/office/drawing/2014/main" val="147352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 </a:t>
                      </a:r>
                    </a:p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Executed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</a:t>
                      </a:r>
                    </a:p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5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4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1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84DE4EE5-1753-413C-912C-9BE8370CC7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84451E0-6A82-4914-8196-BEE2F07055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Java Threads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7139645-F5CE-41B8-9CEF-9B19414777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Daniel Peters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  <a:hlinkClick r:id="rId2"/>
              </a:rPr>
              <a:t>d.peters@neu.edu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669BEC0-E6E6-4261-8D82-C184CAB3C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Critical Race Condition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39451A34-093D-49D6-9591-74E9B331B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11/22/2021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8311-4788-A648-AF59-37DAA32C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A and </a:t>
            </a:r>
            <a:r>
              <a:rPr lang="en-US" i="1" dirty="0"/>
              <a:t>Thread B </a:t>
            </a:r>
            <a:r>
              <a:rPr lang="en-US" b="1" dirty="0"/>
              <a:t>synchronized by design </a:t>
            </a:r>
            <a:r>
              <a:rPr lang="en-US" dirty="0"/>
              <a:t>results in correct data state of</a:t>
            </a:r>
            <a:r>
              <a:rPr lang="en-US" b="1" dirty="0"/>
              <a:t> 2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BD93AA1-3424-D246-85A6-7308AE64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771038"/>
              </p:ext>
            </p:extLst>
          </p:nvPr>
        </p:nvGraphicFramePr>
        <p:xfrm>
          <a:off x="685800" y="990600"/>
          <a:ext cx="6934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82">
                  <a:extLst>
                    <a:ext uri="{9D8B030D-6E8A-4147-A177-3AD203B41FA5}">
                      <a16:colId xmlns:a16="http://schemas.microsoft.com/office/drawing/2014/main" val="842225394"/>
                    </a:ext>
                  </a:extLst>
                </a:gridCol>
                <a:gridCol w="4277272">
                  <a:extLst>
                    <a:ext uri="{9D8B030D-6E8A-4147-A177-3AD203B41FA5}">
                      <a16:colId xmlns:a16="http://schemas.microsoft.com/office/drawing/2014/main" val="1437293220"/>
                    </a:ext>
                  </a:extLst>
                </a:gridCol>
                <a:gridCol w="1287546">
                  <a:extLst>
                    <a:ext uri="{9D8B030D-6E8A-4147-A177-3AD203B41FA5}">
                      <a16:colId xmlns:a16="http://schemas.microsoft.com/office/drawing/2014/main" val="147352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 </a:t>
                      </a:r>
                    </a:p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Executed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</a:t>
                      </a:r>
                    </a:p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5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4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37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0669BEC0-E6E6-4261-8D82-C184CAB3C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Critical Race Condition</a:t>
            </a:r>
          </a:p>
        </p:txBody>
      </p:sp>
      <p:sp>
        <p:nvSpPr>
          <p:cNvPr id="29699" name="Date Placeholder 3">
            <a:extLst>
              <a:ext uri="{FF2B5EF4-FFF2-40B4-BE49-F238E27FC236}">
                <a16:creationId xmlns:a16="http://schemas.microsoft.com/office/drawing/2014/main" id="{39451A34-093D-49D6-9591-74E9B331B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11/22/2021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8311-4788-A648-AF59-37DAA32C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A and </a:t>
            </a:r>
            <a:r>
              <a:rPr lang="en-US" i="1" dirty="0"/>
              <a:t>Thread B </a:t>
            </a:r>
            <a:r>
              <a:rPr lang="en-US" b="1" dirty="0"/>
              <a:t>synchronized by design </a:t>
            </a:r>
            <a:r>
              <a:rPr lang="en-US" dirty="0"/>
              <a:t>results in correct data state of</a:t>
            </a:r>
            <a:r>
              <a:rPr lang="en-US" b="1" dirty="0"/>
              <a:t> 2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BD93AA1-3424-D246-85A6-7308AE64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768081"/>
              </p:ext>
            </p:extLst>
          </p:nvPr>
        </p:nvGraphicFramePr>
        <p:xfrm>
          <a:off x="685800" y="990600"/>
          <a:ext cx="6934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382">
                  <a:extLst>
                    <a:ext uri="{9D8B030D-6E8A-4147-A177-3AD203B41FA5}">
                      <a16:colId xmlns:a16="http://schemas.microsoft.com/office/drawing/2014/main" val="842225394"/>
                    </a:ext>
                  </a:extLst>
                </a:gridCol>
                <a:gridCol w="4277272">
                  <a:extLst>
                    <a:ext uri="{9D8B030D-6E8A-4147-A177-3AD203B41FA5}">
                      <a16:colId xmlns:a16="http://schemas.microsoft.com/office/drawing/2014/main" val="1437293220"/>
                    </a:ext>
                  </a:extLst>
                </a:gridCol>
                <a:gridCol w="1287546">
                  <a:extLst>
                    <a:ext uri="{9D8B030D-6E8A-4147-A177-3AD203B41FA5}">
                      <a16:colId xmlns:a16="http://schemas.microsoft.com/office/drawing/2014/main" val="147352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 </a:t>
                      </a:r>
                    </a:p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Executed 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</a:t>
                      </a:r>
                    </a:p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5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Read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Increment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Write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4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99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2E6B939-E310-4708-B64B-FBE4681E3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Anatomy: Critical Race Condition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D16F8C70-08D8-4639-BC9A-89DBE4F9E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Concurrent Execution of multiple threads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Shared unsynchronized mutable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Interruptible sequence read then write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Whenever concurrent thread execution order allows for multiple threads to read data BEFORE writing updated data, result will be inconsistent with correct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System loading means unpredictable thread execution order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B364D1E4-3601-4562-9C96-61460B301F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2E6B939-E310-4708-B64B-FBE4681E3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Solutions: Critical Race Condition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D16F8C70-08D8-4639-BC9A-89DBE4F9E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Don’t share mutable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Object Oriented Design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immutable data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Functional Programming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atomic (uninterruptable) operations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Synchronize code execution to simulate atomic operations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B364D1E4-3601-4562-9C96-61460B301F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66528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2E6B939-E310-4708-B64B-FBE4681E3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Concurrency: synchronized block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D16F8C70-08D8-4639-BC9A-89DBE4F9E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public void performActionBlock()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    </a:t>
            </a:r>
            <a:r>
              <a:rPr lang="en-US" altLang="en-US" b="1">
                <a:ea typeface="ＭＳ Ｐゴシック" panose="020B0600070205080204" pitchFamily="34" charset="-128"/>
              </a:rPr>
              <a:t>synchronized</a:t>
            </a:r>
            <a:r>
              <a:rPr lang="en-US" altLang="en-US">
                <a:ea typeface="ＭＳ Ｐゴシック" panose="020B0600070205080204" pitchFamily="34" charset="-128"/>
              </a:rPr>
              <a:t>( this )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        	// Some implementation in here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// will be synchronized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    }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B364D1E4-3601-4562-9C96-61460B301F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377943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2E6B939-E310-4708-B64B-FBE4681E3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/>
              </a:rPr>
              <a:t>Concurrency: synchronized method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D16F8C70-08D8-4639-BC9A-89DBE4F9E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/>
              </a:rPr>
              <a:t>public </a:t>
            </a:r>
            <a:r>
              <a:rPr lang="en-US" b="1" dirty="0">
                <a:ea typeface="ＭＳ Ｐゴシック"/>
              </a:rPr>
              <a:t>synchronized</a:t>
            </a:r>
            <a:r>
              <a:rPr lang="en-US" altLang="en-US" dirty="0">
                <a:ea typeface="ＭＳ Ｐゴシック"/>
              </a:rPr>
              <a:t> void </a:t>
            </a:r>
            <a:r>
              <a:rPr lang="en-US" altLang="en-US" dirty="0" err="1">
                <a:ea typeface="ＭＳ Ｐゴシック"/>
              </a:rPr>
              <a:t>anyMethod</a:t>
            </a:r>
            <a:r>
              <a:rPr lang="en-US" altLang="en-US" dirty="0">
                <a:ea typeface="ＭＳ Ｐゴシック"/>
              </a:rPr>
              <a:t>() {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/>
              </a:rPr>
              <a:t>        	// All implementation in this method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/>
              </a:rPr>
              <a:t>	// will be synchronized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/>
              </a:rPr>
              <a:t>}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B364D1E4-3601-4562-9C96-61460B301F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  <p:extLst>
      <p:ext uri="{BB962C8B-B14F-4D97-AF65-F5344CB8AC3E}">
        <p14:creationId xmlns:p14="http://schemas.microsoft.com/office/powerpoint/2010/main" val="327012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B0E8FF2-0570-4263-B522-B237FEA6A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B4BA-409F-42EE-BF9C-A001F632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Oracle Java Tutorial</a:t>
            </a:r>
          </a:p>
          <a:p>
            <a:pPr lvl="1">
              <a:defRPr/>
            </a:pPr>
            <a:r>
              <a:rPr lang="en-US" dirty="0"/>
              <a:t>Lesson: Concurrency</a:t>
            </a:r>
          </a:p>
          <a:p>
            <a:pPr lvl="1"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r>
              <a:rPr lang="en-US" b="1" dirty="0"/>
              <a:t>http://</a:t>
            </a:r>
            <a:r>
              <a:rPr lang="en-US" b="1" dirty="0" err="1"/>
              <a:t>docs.oracle.com</a:t>
            </a:r>
            <a:r>
              <a:rPr lang="en-US" b="1" dirty="0"/>
              <a:t>/</a:t>
            </a:r>
            <a:r>
              <a:rPr lang="en-US" b="1" dirty="0" err="1"/>
              <a:t>javase</a:t>
            </a:r>
            <a:r>
              <a:rPr lang="en-US" b="1" dirty="0"/>
              <a:t>/tutorial/essential/concurrency/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C07C-8512-466A-8B80-7B93D5DEA8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FC3003DB-FD19-4B70-8913-9173C5079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DF60593-EC41-429C-B4AF-A24D4C19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Lecture:</a:t>
            </a:r>
          </a:p>
          <a:p>
            <a:pPr marL="91440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Java Thread class</a:t>
            </a:r>
          </a:p>
          <a:p>
            <a:pPr marL="91440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Java Runnable interface</a:t>
            </a:r>
          </a:p>
          <a:p>
            <a:pPr marL="914400" lvl="1" indent="-514350" eaLnBrk="1" hangingPunct="1">
              <a:buFont typeface="+mj-lt"/>
              <a:buAutoNum type="arabicPeriod"/>
              <a:defRPr/>
            </a:pPr>
            <a:r>
              <a:rPr lang="en-US" dirty="0"/>
              <a:t>Java 8 Executor Pools</a:t>
            </a:r>
          </a:p>
          <a:p>
            <a:pPr marL="914400" lvl="1" indent="-514350">
              <a:buAutoNum type="arabicPeriod"/>
              <a:defRPr/>
            </a:pPr>
            <a:r>
              <a:rPr lang="en-US" dirty="0"/>
              <a:t>synchronized</a:t>
            </a:r>
          </a:p>
          <a:p>
            <a:pPr marL="971550" lvl="1" indent="-514350" eaLnBrk="1" hangingPunct="1">
              <a:buFont typeface="Times New Roman" charset="0"/>
              <a:buAutoNum type="arabicPeriod"/>
              <a:defRPr/>
            </a:pPr>
            <a:endParaRPr lang="en-US" dirty="0"/>
          </a:p>
        </p:txBody>
      </p:sp>
      <p:sp>
        <p:nvSpPr>
          <p:cNvPr id="16387" name="Date Placeholder 3">
            <a:extLst>
              <a:ext uri="{FF2B5EF4-FFF2-40B4-BE49-F238E27FC236}">
                <a16:creationId xmlns:a16="http://schemas.microsoft.com/office/drawing/2014/main" id="{B8214861-EFED-404C-9D5F-019F9FB129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ADFA6A41-8A23-42CA-B34C-6BC8AC01C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Thread Class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EC3074B-0919-4781-9C39-19B971574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https://docs.oracle.com/javase/8/docs/api/</a:t>
            </a:r>
          </a:p>
          <a:p>
            <a:pPr marL="0" indent="0"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</a:rPr>
              <a:t>java.lang.Thread</a:t>
            </a:r>
          </a:p>
          <a:p>
            <a:pPr lvl="1"/>
            <a:r>
              <a:rPr lang="en-US" altLang="en-US">
                <a:ea typeface="Times New Roman" panose="02020603050405020304" pitchFamily="18" charset="0"/>
              </a:rPr>
              <a:t>Implements the Runnable interface</a:t>
            </a:r>
          </a:p>
          <a:p>
            <a:pPr lvl="2"/>
            <a:r>
              <a:rPr lang="en-US" altLang="en-US" b="1">
                <a:ea typeface="Times New Roman" panose="02020603050405020304" pitchFamily="18" charset="0"/>
              </a:rPr>
              <a:t>Thread</a:t>
            </a:r>
            <a:r>
              <a:rPr lang="en-US" altLang="en-US">
                <a:ea typeface="Times New Roman" panose="02020603050405020304" pitchFamily="18" charset="0"/>
              </a:rPr>
              <a:t> has a NOP ‘</a:t>
            </a:r>
            <a:r>
              <a:rPr lang="en-US" altLang="en-US" b="1">
                <a:ea typeface="Times New Roman" panose="02020603050405020304" pitchFamily="18" charset="0"/>
              </a:rPr>
              <a:t>run()</a:t>
            </a:r>
            <a:r>
              <a:rPr lang="en-US" altLang="en-US">
                <a:ea typeface="Times New Roman" panose="02020603050405020304" pitchFamily="18" charset="0"/>
              </a:rPr>
              <a:t>’ method</a:t>
            </a:r>
          </a:p>
          <a:p>
            <a:pPr lvl="1"/>
            <a:r>
              <a:rPr lang="en-US" altLang="en-US">
                <a:ea typeface="Times New Roman" panose="02020603050405020304" pitchFamily="18" charset="0"/>
              </a:rPr>
              <a:t>Use </a:t>
            </a:r>
            <a:r>
              <a:rPr lang="en-US" altLang="en-US" b="1">
                <a:ea typeface="Times New Roman" panose="02020603050405020304" pitchFamily="18" charset="0"/>
              </a:rPr>
              <a:t>Thread</a:t>
            </a:r>
            <a:r>
              <a:rPr lang="en-US" altLang="en-US">
                <a:ea typeface="Times New Roman" panose="02020603050405020304" pitchFamily="18" charset="0"/>
              </a:rPr>
              <a:t> by creating a subclass</a:t>
            </a:r>
          </a:p>
          <a:p>
            <a:pPr lvl="2"/>
            <a:r>
              <a:rPr lang="en-US" altLang="en-US">
                <a:ea typeface="Times New Roman" panose="02020603050405020304" pitchFamily="18" charset="0"/>
              </a:rPr>
              <a:t>Derived subclass </a:t>
            </a:r>
            <a:r>
              <a:rPr lang="en-US" altLang="en-US" i="1">
                <a:ea typeface="Times New Roman" panose="02020603050405020304" pitchFamily="18" charset="0"/>
              </a:rPr>
              <a:t>overrides</a:t>
            </a:r>
            <a:r>
              <a:rPr lang="en-US" altLang="en-US">
                <a:ea typeface="Times New Roman" panose="02020603050405020304" pitchFamily="18" charset="0"/>
              </a:rPr>
              <a:t> ‘</a:t>
            </a:r>
            <a:r>
              <a:rPr lang="en-US" altLang="en-US" b="1">
                <a:ea typeface="Times New Roman" panose="02020603050405020304" pitchFamily="18" charset="0"/>
              </a:rPr>
              <a:t>run()</a:t>
            </a:r>
            <a:r>
              <a:rPr lang="en-US" altLang="en-US">
                <a:ea typeface="Times New Roman" panose="02020603050405020304" pitchFamily="18" charset="0"/>
              </a:rPr>
              <a:t>’ method to provide it’s own implementation for </a:t>
            </a:r>
            <a:r>
              <a:rPr lang="en-US" altLang="en-US" b="1">
                <a:ea typeface="Times New Roman" panose="02020603050405020304" pitchFamily="18" charset="0"/>
              </a:rPr>
              <a:t>Thread</a:t>
            </a:r>
            <a:r>
              <a:rPr lang="en-US" altLang="en-US">
                <a:ea typeface="Times New Roman" panose="02020603050405020304" pitchFamily="18" charset="0"/>
              </a:rPr>
              <a:t> superclass.</a:t>
            </a:r>
          </a:p>
          <a:p>
            <a:pPr lvl="1"/>
            <a:endParaRPr lang="en-US" altLang="en-US">
              <a:ea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B677-78B5-4DA9-9BA6-D83E119102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2/22/2020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F16A54F-0123-4D4B-9CF0-6D16B01B1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Thread Class example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51898799-BE1C-4353-BB4D-89ACA3DC9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public class </a:t>
            </a:r>
            <a:r>
              <a:rPr lang="en-US" altLang="en-US" b="1">
                <a:ea typeface="ＭＳ Ｐゴシック" panose="020B0600070205080204" pitchFamily="34" charset="-128"/>
              </a:rPr>
              <a:t>MyThread</a:t>
            </a:r>
            <a:r>
              <a:rPr lang="en-US" altLang="en-US">
                <a:ea typeface="ＭＳ Ｐゴシック" panose="020B0600070205080204" pitchFamily="34" charset="-128"/>
              </a:rPr>
              <a:t> extends </a:t>
            </a:r>
            <a:r>
              <a:rPr lang="en-US" altLang="en-US" b="1">
                <a:ea typeface="ＭＳ Ｐゴシック" panose="020B0600070205080204" pitchFamily="34" charset="-128"/>
              </a:rPr>
              <a:t>Thread</a:t>
            </a:r>
            <a:r>
              <a:rPr lang="en-US" altLang="en-US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public void </a:t>
            </a:r>
            <a:r>
              <a:rPr lang="en-US" altLang="en-US" b="1">
                <a:ea typeface="ＭＳ Ｐゴシック" panose="020B0600070205080204" pitchFamily="34" charset="-128"/>
              </a:rPr>
              <a:t>run()</a:t>
            </a:r>
            <a:r>
              <a:rPr lang="en-US" altLang="en-US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System.out.println("Hello from thread!");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public static void main(String args[])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(new </a:t>
            </a:r>
            <a:r>
              <a:rPr lang="en-US" altLang="en-US" b="1">
                <a:ea typeface="ＭＳ Ｐゴシック" panose="020B0600070205080204" pitchFamily="34" charset="-128"/>
              </a:rPr>
              <a:t>MyThread</a:t>
            </a:r>
            <a:r>
              <a:rPr lang="en-US" altLang="en-US">
                <a:ea typeface="ＭＳ Ｐゴシック" panose="020B0600070205080204" pitchFamily="34" charset="-128"/>
              </a:rPr>
              <a:t>()).start(); }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C8DA-B28C-4682-90EF-A6C99DFF99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2/22/2020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DD50F70-F694-4458-BA8B-CBFF1FA5D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Runnable Interface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22223E54-76C4-4CF0-BEBE-7BDC30DC4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https://docs.oracle.com/javase/8/docs/api/</a:t>
            </a:r>
          </a:p>
          <a:p>
            <a:pPr marL="0" indent="0"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</a:rPr>
              <a:t>java.lang.Runnable</a:t>
            </a:r>
          </a:p>
          <a:p>
            <a:pPr marL="0" indent="0"/>
            <a:endParaRPr lang="en-US" altLang="en-US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en-US">
                <a:ea typeface="ＭＳ Ｐゴシック" panose="020B0600070205080204" pitchFamily="34" charset="-128"/>
              </a:rPr>
              <a:t>Class which implements </a:t>
            </a:r>
            <a:r>
              <a:rPr lang="en-US" altLang="en-US" b="1">
                <a:ea typeface="ＭＳ Ｐゴシック" panose="020B0600070205080204" pitchFamily="34" charset="-128"/>
              </a:rPr>
              <a:t>Runnable</a:t>
            </a:r>
            <a:r>
              <a:rPr lang="en-US" altLang="en-US">
                <a:ea typeface="ＭＳ Ｐゴシック" panose="020B0600070205080204" pitchFamily="34" charset="-128"/>
              </a:rPr>
              <a:t> must implement the ‘</a:t>
            </a:r>
            <a:r>
              <a:rPr lang="en-US" altLang="en-US" b="1">
                <a:ea typeface="ＭＳ Ｐゴシック" panose="020B0600070205080204" pitchFamily="34" charset="-128"/>
              </a:rPr>
              <a:t>run()</a:t>
            </a:r>
            <a:r>
              <a:rPr lang="en-US" altLang="en-US">
                <a:ea typeface="ＭＳ Ｐゴシック" panose="020B0600070205080204" pitchFamily="34" charset="-128"/>
              </a:rPr>
              <a:t>’ method</a:t>
            </a:r>
          </a:p>
          <a:p>
            <a:pPr marL="0" indent="0"/>
            <a:r>
              <a:rPr lang="en-US" altLang="en-US">
                <a:ea typeface="ＭＳ Ｐゴシック" panose="020B0600070205080204" pitchFamily="34" charset="-128"/>
              </a:rPr>
              <a:t>Execution of the ‘</a:t>
            </a:r>
            <a:r>
              <a:rPr lang="en-US" altLang="en-US" b="1">
                <a:ea typeface="ＭＳ Ｐゴシック" panose="020B0600070205080204" pitchFamily="34" charset="-128"/>
              </a:rPr>
              <a:t>run()</a:t>
            </a:r>
            <a:r>
              <a:rPr lang="en-US" altLang="en-US">
                <a:ea typeface="ＭＳ Ｐゴシック" panose="020B0600070205080204" pitchFamily="34" charset="-128"/>
              </a:rPr>
              <a:t>’ method occurs in a new thread</a:t>
            </a:r>
          </a:p>
          <a:p>
            <a:pPr marL="0" indent="0"/>
            <a:r>
              <a:rPr lang="en-US" altLang="en-US">
                <a:ea typeface="ＭＳ Ｐゴシック" panose="020B0600070205080204" pitchFamily="34" charset="-128"/>
              </a:rPr>
              <a:t>“</a:t>
            </a:r>
            <a:r>
              <a:rPr lang="mr-IN" altLang="ja-JP">
                <a:ea typeface="ＭＳ Ｐゴシック" panose="020B0600070205080204" pitchFamily="34" charset="-128"/>
              </a:rPr>
              <a:t>…</a:t>
            </a:r>
            <a:r>
              <a:rPr lang="en-US" altLang="ja-JP">
                <a:ea typeface="ＭＳ Ｐゴシック" panose="020B0600070205080204" pitchFamily="34" charset="-128"/>
              </a:rPr>
              <a:t> the method run may take any action whatsoever.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FF94-7743-420A-9495-F2014A306C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2/22/2020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FE49552F-D7D5-4E23-8B18-7A29E6B94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Runnable Interface example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0F17203-DBE4-4A5D-8736-8794BE56E6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public class </a:t>
            </a:r>
            <a:r>
              <a:rPr lang="en-US" altLang="en-US" b="1">
                <a:ea typeface="ＭＳ Ｐゴシック" panose="020B0600070205080204" pitchFamily="34" charset="-128"/>
              </a:rPr>
              <a:t>MyTask</a:t>
            </a:r>
            <a:r>
              <a:rPr lang="en-US" altLang="en-US">
                <a:ea typeface="ＭＳ Ｐゴシック" panose="020B0600070205080204" pitchFamily="34" charset="-128"/>
              </a:rPr>
              <a:t> implements </a:t>
            </a:r>
            <a:r>
              <a:rPr lang="en-US" altLang="en-US" b="1">
                <a:ea typeface="ＭＳ Ｐゴシック" panose="020B0600070205080204" pitchFamily="34" charset="-128"/>
              </a:rPr>
              <a:t>Runnable</a:t>
            </a:r>
            <a:r>
              <a:rPr lang="en-US" altLang="en-US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public void </a:t>
            </a:r>
            <a:r>
              <a:rPr lang="en-US" altLang="en-US" b="1">
                <a:ea typeface="ＭＳ Ｐゴシック" panose="020B0600070205080204" pitchFamily="34" charset="-128"/>
              </a:rPr>
              <a:t>run()</a:t>
            </a:r>
            <a:r>
              <a:rPr lang="en-US" altLang="en-US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System.out.println("Hello from thread!");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public static void main(String args[]) {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(new </a:t>
            </a:r>
            <a:r>
              <a:rPr lang="en-US" altLang="en-US" b="1">
                <a:ea typeface="ＭＳ Ｐゴシック" panose="020B0600070205080204" pitchFamily="34" charset="-128"/>
              </a:rPr>
              <a:t>Thread</a:t>
            </a:r>
            <a:r>
              <a:rPr lang="en-US" altLang="en-US">
                <a:ea typeface="ＭＳ Ｐゴシック" panose="020B0600070205080204" pitchFamily="34" charset="-128"/>
              </a:rPr>
              <a:t>(new </a:t>
            </a:r>
            <a:r>
              <a:rPr lang="en-US" altLang="en-US" b="1">
                <a:ea typeface="ＭＳ Ｐゴシック" panose="020B0600070205080204" pitchFamily="34" charset="-128"/>
              </a:rPr>
              <a:t>MyTask</a:t>
            </a:r>
            <a:r>
              <a:rPr lang="en-US" altLang="en-US">
                <a:ea typeface="ＭＳ Ｐゴシック" panose="020B0600070205080204" pitchFamily="34" charset="-128"/>
              </a:rPr>
              <a:t>())).start();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}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A9B4-8683-4157-8A3E-90377AC0F6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DCCD3C04-1B98-4570-9C5A-34C2EA64B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Java Multithreading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41A54B25-745C-4F9C-9887-B898DF9FE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Best Practice</a:t>
            </a:r>
          </a:p>
          <a:p>
            <a:pPr lvl="1"/>
            <a:r>
              <a:rPr lang="en-US" altLang="en-US">
                <a:ea typeface="Times New Roman" panose="02020603050405020304" pitchFamily="18" charset="0"/>
              </a:rPr>
              <a:t>Implement Runnable interface</a:t>
            </a:r>
          </a:p>
          <a:p>
            <a:pPr lvl="2"/>
            <a:r>
              <a:rPr lang="en-US" altLang="en-US">
                <a:ea typeface="Times New Roman" panose="02020603050405020304" pitchFamily="18" charset="0"/>
              </a:rPr>
              <a:t>A Runnable class task is more general</a:t>
            </a:r>
          </a:p>
          <a:p>
            <a:pPr lvl="3"/>
            <a:r>
              <a:rPr lang="en-US" altLang="en-US">
                <a:ea typeface="Times New Roman" panose="02020603050405020304" pitchFamily="18" charset="0"/>
              </a:rPr>
              <a:t>Does NOT have to inherit from Thread</a:t>
            </a:r>
          </a:p>
          <a:p>
            <a:pPr lvl="3"/>
            <a:r>
              <a:rPr lang="en-US" altLang="en-US">
                <a:ea typeface="Times New Roman" panose="02020603050405020304" pitchFamily="18" charset="0"/>
              </a:rPr>
              <a:t>Can inherit from another Class</a:t>
            </a:r>
          </a:p>
          <a:p>
            <a:pPr lvl="3"/>
            <a:r>
              <a:rPr lang="en-US" altLang="en-US">
                <a:ea typeface="Times New Roman" panose="02020603050405020304" pitchFamily="18" charset="0"/>
              </a:rPr>
              <a:t>Java DOES NOT support multiple inheritance</a:t>
            </a:r>
          </a:p>
          <a:p>
            <a:pPr lvl="4"/>
            <a:r>
              <a:rPr lang="en-US" altLang="en-US">
                <a:ea typeface="Times New Roman" panose="02020603050405020304" pitchFamily="18" charset="0"/>
              </a:rPr>
              <a:t>Definition: Directly deriving from two or more classes</a:t>
            </a:r>
          </a:p>
          <a:p>
            <a:pPr lvl="4"/>
            <a:r>
              <a:rPr lang="en-US" altLang="en-US">
                <a:ea typeface="Times New Roman" panose="02020603050405020304" pitchFamily="18" charset="0"/>
              </a:rPr>
              <a:t>Java supports multiple interface implementing</a:t>
            </a:r>
          </a:p>
          <a:p>
            <a:pPr lvl="2"/>
            <a:r>
              <a:rPr lang="en-US" altLang="en-US">
                <a:ea typeface="Times New Roman" panose="02020603050405020304" pitchFamily="18" charset="0"/>
              </a:rPr>
              <a:t>All Runnable tasks are executed by a Thread object</a:t>
            </a:r>
          </a:p>
          <a:p>
            <a:pPr lvl="3"/>
            <a:r>
              <a:rPr lang="en-US" altLang="en-US">
                <a:ea typeface="Times New Roman" panose="02020603050405020304" pitchFamily="18" charset="0"/>
              </a:rPr>
              <a:t>Thread class ‘start()’ method “</a:t>
            </a:r>
            <a:r>
              <a:rPr lang="mr-IN" altLang="ja-JP">
                <a:ea typeface="Times New Roman" panose="02020603050405020304" pitchFamily="18" charset="0"/>
              </a:rPr>
              <a:t>…</a:t>
            </a:r>
            <a:r>
              <a:rPr lang="en-US" altLang="ja-JP">
                <a:ea typeface="ＭＳ Ｐゴシック" panose="020B0600070205080204" pitchFamily="34" charset="-128"/>
              </a:rPr>
              <a:t> causes the  </a:t>
            </a:r>
            <a:r>
              <a:rPr lang="en-US" altLang="en-US">
                <a:ea typeface="Times New Roman" panose="02020603050405020304" pitchFamily="18" charset="0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run()</a:t>
            </a:r>
            <a:r>
              <a:rPr lang="en-US" altLang="en-US">
                <a:ea typeface="Times New Roman" panose="02020603050405020304" pitchFamily="18" charset="0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method to be called</a:t>
            </a:r>
            <a:r>
              <a:rPr lang="mr-IN" altLang="ja-JP">
                <a:ea typeface="Times New Roman" panose="02020603050405020304" pitchFamily="18" charset="0"/>
              </a:rPr>
              <a:t>…</a:t>
            </a:r>
            <a:r>
              <a:rPr lang="en-US" altLang="en-US">
                <a:ea typeface="Times New Roman" panose="02020603050405020304" pitchFamily="18" charset="0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in the newly created and separately executing thread.</a:t>
            </a:r>
          </a:p>
          <a:p>
            <a:pPr lvl="2"/>
            <a:endParaRPr lang="en-US" altLang="en-US"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C4F1-95B1-45BC-993C-136486A644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9/7/2015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CE9573-271C-4E43-A40D-669D58FD8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Concurrency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18EBFC2E-BBF3-459C-A896-323A322D3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Thread: 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Fundamental to concurrency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Also Known As Lightweight process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Every Java application has a main thread</a:t>
            </a:r>
          </a:p>
          <a:p>
            <a:pPr lvl="1" eaLnBrk="1" hangingPunct="1"/>
            <a:r>
              <a:rPr lang="en-US" altLang="en-US">
                <a:ea typeface="Times New Roman" panose="02020603050405020304" pitchFamily="18" charset="0"/>
              </a:rPr>
              <a:t>A Java application executes in a JVM (with all its threads) 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6CA0770C-78AB-490E-A394-3380974752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9/7/2015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1101</Words>
  <Application>Microsoft Macintosh PowerPoint</Application>
  <PresentationFormat>On-screen Show (4:3)</PresentationFormat>
  <Paragraphs>357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Default Design</vt:lpstr>
      <vt:lpstr>CSYE 6200</vt:lpstr>
      <vt:lpstr>Java Threads</vt:lpstr>
      <vt:lpstr>PowerPoint Presentation</vt:lpstr>
      <vt:lpstr>Thread Class</vt:lpstr>
      <vt:lpstr>Thread Class example</vt:lpstr>
      <vt:lpstr>Runnable Interface</vt:lpstr>
      <vt:lpstr>Runnable Interface example</vt:lpstr>
      <vt:lpstr>Java Multithreading</vt:lpstr>
      <vt:lpstr>Concurrency</vt:lpstr>
      <vt:lpstr>Concurrency</vt:lpstr>
      <vt:lpstr>Concurrency: Executor</vt:lpstr>
      <vt:lpstr>Concurrency: Executor</vt:lpstr>
      <vt:lpstr>Concurrency: Executor</vt:lpstr>
      <vt:lpstr>Concurrency: Executor facade</vt:lpstr>
      <vt:lpstr>Critical Race Condition</vt:lpstr>
      <vt:lpstr>Critical Race Condition</vt:lpstr>
      <vt:lpstr>Critical Race Condition</vt:lpstr>
      <vt:lpstr>Critical Race Condition</vt:lpstr>
      <vt:lpstr>Critical Race Condition</vt:lpstr>
      <vt:lpstr>Critical Race Condition</vt:lpstr>
      <vt:lpstr>Critical Race Condition</vt:lpstr>
      <vt:lpstr>Anatomy: Critical Race Condition</vt:lpstr>
      <vt:lpstr>Solutions: Critical Race Condition</vt:lpstr>
      <vt:lpstr>Concurrency: synchronized block</vt:lpstr>
      <vt:lpstr>Concurrency: synchronized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</dc:title>
  <dc:creator>Daniel Peters</dc:creator>
  <cp:lastModifiedBy>Dan Peters</cp:lastModifiedBy>
  <cp:revision>169</cp:revision>
  <dcterms:created xsi:type="dcterms:W3CDTF">2015-09-07T17:59:09Z</dcterms:created>
  <dcterms:modified xsi:type="dcterms:W3CDTF">2021-11-22T17:18:16Z</dcterms:modified>
</cp:coreProperties>
</file>