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30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</p:sldIdLst>
  <p:sldSz cx="10261600" cy="5760720"/>
  <p:notesSz cx="5143500" cy="9144000"/>
  <p:custDataLst>
    <p:tags r:id="rId24"/>
  </p:custDataLst>
  <p:defaultTextStyle>
    <a:lvl1pPr marL="0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89585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79170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68755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58340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47925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37510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27095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16680" algn="l" defTabSz="97917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-82" y="-77"/>
      </p:cViewPr>
      <p:guideLst>
        <p:guide orient="horz" pos="1815"/>
        <p:guide pos="3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C17C-CF0E-410C-A00B-722EC86D93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1013" y="685800"/>
            <a:ext cx="61055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CE92-4167-41DC-B86C-F704505E30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89585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79170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68755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58340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47925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37510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27095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16680" algn="l" defTabSz="9791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79170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030" indent="-36703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5655" indent="-306070" algn="l" defTabSz="97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428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3865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345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93035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8262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72205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61790" indent="-245110" algn="l" defTabSz="97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58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917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6875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34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792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3751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6680" algn="l" defTabSz="9791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-2576"/>
            <a:ext cx="10261600" cy="5223842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0618" y="1593482"/>
            <a:ext cx="9196480" cy="1015864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5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二</a:t>
            </a:r>
            <a:r>
              <a:rPr lang="en-US" sz="5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、Redis</a:t>
            </a:r>
            <a:r>
              <a:rPr lang="zh-CN" altLang="en-US" sz="5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高级特性和应用</a:t>
            </a:r>
            <a:endParaRPr lang="en-US" sz="1700" dirty="0"/>
          </a:p>
        </p:txBody>
      </p:sp>
      <p:sp>
        <p:nvSpPr>
          <p:cNvPr id="4" name="Object3"/>
          <p:cNvSpPr/>
          <p:nvPr/>
        </p:nvSpPr>
        <p:spPr>
          <a:xfrm>
            <a:off x="9753554" y="2272103"/>
            <a:ext cx="0" cy="2700707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9649236" y="5088121"/>
            <a:ext cx="208639" cy="153628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739" y="-2576"/>
            <a:ext cx="2662271" cy="2049646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03188"/>
            <a:ext cx="1677758" cy="2778407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420" y="3232872"/>
            <a:ext cx="298815" cy="298240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679" y="142945"/>
            <a:ext cx="1511126" cy="39340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34" y="2609345"/>
            <a:ext cx="6378933" cy="293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限流算法的原理</a:t>
            </a:r>
            <a:endParaRPr lang="en-US" sz="1700" dirty="0"/>
          </a:p>
        </p:txBody>
      </p:sp>
      <p:sp>
        <p:nvSpPr>
          <p:cNvPr id="7" name="文本框 14"/>
          <p:cNvSpPr txBox="1"/>
          <p:nvPr/>
        </p:nvSpPr>
        <p:spPr>
          <a:xfrm>
            <a:off x="73238" y="714829"/>
            <a:ext cx="3005243" cy="785983"/>
          </a:xfrm>
          <a:prstGeom prst="rect">
            <a:avLst/>
          </a:prstGeom>
          <a:noFill/>
        </p:spPr>
        <p:txBody>
          <a:bodyPr wrap="square" lIns="97923" tIns="48962" rIns="97923" bIns="48962" rtlCol="0">
            <a:spAutoFit/>
          </a:bodyPr>
          <a:lstStyle/>
          <a:p>
            <a:pPr marL="306070" indent="-306070">
              <a:lnSpc>
                <a:spcPct val="22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漏桶算法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2"/>
          <p:cNvSpPr/>
          <p:nvPr/>
        </p:nvSpPr>
        <p:spPr>
          <a:xfrm>
            <a:off x="152666" y="1478786"/>
            <a:ext cx="6523954" cy="2648982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 anchor="t">
            <a:spAutoFit/>
          </a:bodyPr>
          <a:lstStyle/>
          <a:p>
            <a:pPr marL="367030" lvl="1" indent="-36703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zh-CN" sz="2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定</a:t>
            </a:r>
            <a:r>
              <a:rPr lang="zh-CN" altLang="zh-CN" sz="2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义</a:t>
            </a:r>
            <a:endParaRPr lang="zh-CN" altLang="zh-CN" sz="2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67030" lvl="1" indent="-36703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先有一个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桶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，桶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的容量是固定的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67030" lvl="1" indent="-36703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任意速率向桶流入水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滴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如果桶满了则溢出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被丢弃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67030" lvl="1" indent="-36703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桶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底下有个洞，按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照固定的速率从桶中流出水滴。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67030" lvl="1" indent="-36703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06070" lvl="1" indent="-30607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zh-CN" sz="2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特点</a:t>
            </a:r>
            <a:endParaRPr lang="zh-CN" altLang="zh-CN" sz="22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1200" dirty="0"/>
              <a:t>漏桶核心是：请求来了以后，直接进桶，然后桶根据自己的漏洞大小慢慢往外面漏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5288" y="714829"/>
            <a:ext cx="3428822" cy="4675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限流算法的原理</a:t>
            </a:r>
            <a:endParaRPr lang="en-US" sz="1700" dirty="0"/>
          </a:p>
        </p:txBody>
      </p:sp>
      <p:sp>
        <p:nvSpPr>
          <p:cNvPr id="7" name="文本框 14"/>
          <p:cNvSpPr txBox="1"/>
          <p:nvPr/>
        </p:nvSpPr>
        <p:spPr>
          <a:xfrm>
            <a:off x="73238" y="714829"/>
            <a:ext cx="3005243" cy="785983"/>
          </a:xfrm>
          <a:prstGeom prst="rect">
            <a:avLst/>
          </a:prstGeom>
          <a:noFill/>
        </p:spPr>
        <p:txBody>
          <a:bodyPr wrap="square" lIns="97923" tIns="48962" rIns="97923" bIns="48962" rtlCol="0">
            <a:spAutoFit/>
          </a:bodyPr>
          <a:lstStyle/>
          <a:p>
            <a:pPr marL="306070" indent="-306070">
              <a:lnSpc>
                <a:spcPct val="22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令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牌桶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 descr="令牌桶.web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4413" y="757897"/>
            <a:ext cx="4462147" cy="4609619"/>
          </a:xfrm>
          <a:prstGeom prst="rect">
            <a:avLst/>
          </a:prstGeom>
        </p:spPr>
      </p:pic>
      <p:sp>
        <p:nvSpPr>
          <p:cNvPr id="10" name="矩形 2"/>
          <p:cNvSpPr/>
          <p:nvPr/>
        </p:nvSpPr>
        <p:spPr>
          <a:xfrm>
            <a:off x="165820" y="1340951"/>
            <a:ext cx="5221521" cy="2990573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 anchor="t">
            <a:spAutoFit/>
          </a:bodyPr>
          <a:lstStyle/>
          <a:p>
            <a:pPr marL="367030" lvl="1" indent="-367030">
              <a:lnSpc>
                <a:spcPct val="21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</a:t>
            </a:r>
            <a:endParaRPr lang="zh-CN" altLang="zh-CN"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67030" lvl="1" indent="-367030">
              <a:lnSpc>
                <a:spcPct val="19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先有一个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桶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容量是固定的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，是用来放令牌的。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67030" lvl="1" indent="-367030">
              <a:lnSpc>
                <a:spcPct val="19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固定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速率向桶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放令牌，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如果桶满了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就不放令牌了。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67030" lvl="1" indent="-367030">
              <a:lnSpc>
                <a:spcPct val="19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处理请求是先从桶拿令牌，先拿到令牌再处理请求，拿不到令牌同样也被限流了。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06070" lvl="1" indent="-306070">
              <a:lnSpc>
                <a:spcPct val="19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zh-CN" sz="18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特点</a:t>
            </a: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lvl="1">
              <a:lnSpc>
                <a:spcPct val="190000"/>
              </a:lnSpc>
              <a:buClr>
                <a:srgbClr val="FFC000"/>
              </a:buClr>
            </a:pP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    突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发情况下可以一次拿多个令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牌进行处理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1942" y="339645"/>
            <a:ext cx="10261600" cy="5223842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0618" y="1593482"/>
            <a:ext cx="9196480" cy="1015864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5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二</a:t>
            </a:r>
            <a:r>
              <a:rPr lang="en-US" sz="5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、Redis</a:t>
            </a:r>
            <a:r>
              <a:rPr lang="zh-CN" altLang="en-US" sz="5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高级特性和应用</a:t>
            </a:r>
            <a:endParaRPr lang="en-US" sz="1700" dirty="0"/>
          </a:p>
        </p:txBody>
      </p:sp>
      <p:sp>
        <p:nvSpPr>
          <p:cNvPr id="4" name="Object3"/>
          <p:cNvSpPr/>
          <p:nvPr/>
        </p:nvSpPr>
        <p:spPr>
          <a:xfrm>
            <a:off x="9753554" y="2272103"/>
            <a:ext cx="0" cy="2700707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9649236" y="5088121"/>
            <a:ext cx="208639" cy="153628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739" y="-2576"/>
            <a:ext cx="2662271" cy="2049646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03188"/>
            <a:ext cx="1677758" cy="2778407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420" y="3232872"/>
            <a:ext cx="298815" cy="298240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679" y="142945"/>
            <a:ext cx="1511126" cy="39340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65399" y="2525782"/>
            <a:ext cx="5702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发布 订阅、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的数据结构组织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的发布和订阅</a:t>
            </a:r>
            <a:endParaRPr lang="en-US" sz="1700" dirty="0"/>
          </a:p>
        </p:txBody>
      </p:sp>
      <p:pic>
        <p:nvPicPr>
          <p:cNvPr id="3" name="Picture 2" descr="E:\VIP课\Redis\img\发布订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4" y="482723"/>
            <a:ext cx="8337000" cy="517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</a:t>
            </a:r>
            <a:r>
              <a:rPr lang="en-US" altLang="zh-CN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Stream</a:t>
            </a:r>
            <a:endParaRPr lang="en-US" sz="1700" dirty="0"/>
          </a:p>
        </p:txBody>
      </p:sp>
      <p:pic>
        <p:nvPicPr>
          <p:cNvPr id="2059" name="Picture 11" descr="E:\VIP课\Redis\img\Redis-St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69" y="906057"/>
            <a:ext cx="9199903" cy="456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923393" y="103775"/>
            <a:ext cx="7157545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基于</a:t>
            </a:r>
            <a:r>
              <a:rPr lang="en-US" altLang="zh-CN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</a:t>
            </a:r>
            <a:r>
              <a:rPr lang="en-US" altLang="zh-CN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Stream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实现的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消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息队列的问题</a:t>
            </a:r>
            <a:endParaRPr lang="en-US" sz="1700" dirty="0"/>
          </a:p>
        </p:txBody>
      </p:sp>
      <p:sp>
        <p:nvSpPr>
          <p:cNvPr id="5" name="矩形 2"/>
          <p:cNvSpPr/>
          <p:nvPr/>
        </p:nvSpPr>
        <p:spPr>
          <a:xfrm>
            <a:off x="143510" y="1046908"/>
            <a:ext cx="4026910" cy="3522382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Stream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消息太多怎么办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消息如果忘记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会怎样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如何避免消息丢失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死信问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Stream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的高可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Partition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923393" y="103775"/>
            <a:ext cx="7157545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</a:t>
            </a:r>
            <a:r>
              <a:rPr lang="en-US" altLang="zh-CN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key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和</a:t>
            </a:r>
            <a:r>
              <a:rPr lang="en-US" altLang="zh-CN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value</a:t>
            </a:r>
            <a:r>
              <a:rPr lang="zh-CN" altLang="en-US" sz="2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用什么结构组织</a:t>
            </a:r>
            <a:endParaRPr lang="en-US" sz="1700" dirty="0"/>
          </a:p>
        </p:txBody>
      </p:sp>
      <p:sp>
        <p:nvSpPr>
          <p:cNvPr id="5" name="矩形 2"/>
          <p:cNvSpPr/>
          <p:nvPr/>
        </p:nvSpPr>
        <p:spPr>
          <a:xfrm>
            <a:off x="143510" y="1046908"/>
            <a:ext cx="3507784" cy="2437982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局哈希表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冲突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220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表解决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Rehash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051" name="Picture 3" descr="E:\VIP课\Redis\img\全局哈希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13" y="852352"/>
            <a:ext cx="6409154" cy="466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923393" y="103775"/>
            <a:ext cx="7157545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渐进式</a:t>
            </a:r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rehash</a:t>
            </a:r>
            <a:endParaRPr lang="en-US" sz="1700" dirty="0"/>
          </a:p>
        </p:txBody>
      </p:sp>
      <p:sp>
        <p:nvSpPr>
          <p:cNvPr id="5" name="矩形 2"/>
          <p:cNvSpPr/>
          <p:nvPr/>
        </p:nvSpPr>
        <p:spPr>
          <a:xfrm>
            <a:off x="143510" y="1046908"/>
            <a:ext cx="3507784" cy="1268431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Rehash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阻塞问题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220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渐进式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rehash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27" name="Picture 3" descr="E:\VIP课\Redis\img\渐进式reh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32" y="666451"/>
            <a:ext cx="63309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的慢查询</a:t>
            </a:r>
            <a:endParaRPr lang="en-US" sz="1700" dirty="0"/>
          </a:p>
        </p:txBody>
      </p:sp>
      <p:pic>
        <p:nvPicPr>
          <p:cNvPr id="1026" name="Picture 2" descr="E:\VIP课\Redis\img\Redis一条命令的流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04" y="765477"/>
            <a:ext cx="7072332" cy="36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99286" y="994583"/>
            <a:ext cx="2833150" cy="3205977"/>
          </a:xfrm>
          <a:prstGeom prst="rect">
            <a:avLst/>
          </a:prstGeom>
        </p:spPr>
        <p:txBody>
          <a:bodyPr wrap="square" lIns="97923" tIns="48962" rIns="97923" bIns="48962">
            <a:spAutoFit/>
          </a:bodyPr>
          <a:lstStyle/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的慢查询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慢查询配置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作命令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慢查询操作命令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慢查询原理</a:t>
            </a:r>
            <a:endParaRPr lang="en-US" sz="1700" dirty="0"/>
          </a:p>
        </p:txBody>
      </p:sp>
      <p:pic>
        <p:nvPicPr>
          <p:cNvPr id="2050" name="Picture 2" descr="E:\VIP课\Redis\img\Redis数据类型和底层数据结构的对应关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2" y="1231063"/>
            <a:ext cx="9598872" cy="30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99286" y="666450"/>
            <a:ext cx="3852731" cy="723930"/>
          </a:xfrm>
          <a:prstGeom prst="rect">
            <a:avLst/>
          </a:prstGeom>
        </p:spPr>
        <p:txBody>
          <a:bodyPr wrap="square" lIns="97923" tIns="48962" rIns="97923" bIns="48962">
            <a:spAutoFit/>
          </a:bodyPr>
          <a:lstStyle/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数据类型与底层数据结构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285" y="4224835"/>
            <a:ext cx="2550298" cy="1137626"/>
          </a:xfrm>
          <a:prstGeom prst="rect">
            <a:avLst/>
          </a:prstGeom>
        </p:spPr>
        <p:txBody>
          <a:bodyPr wrap="square" lIns="97923" tIns="48962" rIns="97923" bIns="48962">
            <a:spAutoFit/>
          </a:bodyPr>
          <a:lstStyle/>
          <a:p>
            <a:pPr marL="306070" indent="-30607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单元素操作快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6070" indent="-30607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围操作慢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6070" indent="-30607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计操作通常高效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</a:t>
            </a:r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PipeLine</a:t>
            </a:r>
            <a:endParaRPr lang="en-US" sz="1700" dirty="0"/>
          </a:p>
        </p:txBody>
      </p:sp>
      <p:sp>
        <p:nvSpPr>
          <p:cNvPr id="7" name="矩形 6"/>
          <p:cNvSpPr/>
          <p:nvPr/>
        </p:nvSpPr>
        <p:spPr>
          <a:xfrm>
            <a:off x="321423" y="4653327"/>
            <a:ext cx="3852731" cy="723930"/>
          </a:xfrm>
          <a:prstGeom prst="rect">
            <a:avLst/>
          </a:prstGeom>
        </p:spPr>
        <p:txBody>
          <a:bodyPr wrap="square" lIns="97923" tIns="48962" rIns="97923" bIns="48962">
            <a:spAutoFit/>
          </a:bodyPr>
          <a:lstStyle/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性能对比实战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48397" y="1585711"/>
            <a:ext cx="4954073" cy="2003561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506500" y="1390381"/>
            <a:ext cx="3608861" cy="23942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9286" y="666450"/>
            <a:ext cx="3852731" cy="723930"/>
          </a:xfrm>
          <a:prstGeom prst="rect">
            <a:avLst/>
          </a:prstGeom>
        </p:spPr>
        <p:txBody>
          <a:bodyPr wrap="square" lIns="97923" tIns="48962" rIns="97923" bIns="48962">
            <a:spAutoFit/>
          </a:bodyPr>
          <a:lstStyle/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普通命令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82785" y="713240"/>
            <a:ext cx="3852731" cy="714433"/>
          </a:xfrm>
          <a:prstGeom prst="rect">
            <a:avLst/>
          </a:prstGeom>
        </p:spPr>
        <p:txBody>
          <a:bodyPr wrap="square" lIns="97923" tIns="48962" rIns="97923" bIns="48962">
            <a:spAutoFit/>
          </a:bodyPr>
          <a:lstStyle/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的事务</a:t>
            </a:r>
            <a:endParaRPr lang="en-US" sz="1700" dirty="0"/>
          </a:p>
        </p:txBody>
      </p:sp>
      <p:sp>
        <p:nvSpPr>
          <p:cNvPr id="5" name="矩形 4"/>
          <p:cNvSpPr/>
          <p:nvPr/>
        </p:nvSpPr>
        <p:spPr>
          <a:xfrm>
            <a:off x="321422" y="859132"/>
            <a:ext cx="9094443" cy="1534044"/>
          </a:xfrm>
          <a:prstGeom prst="rect">
            <a:avLst/>
          </a:prstGeom>
        </p:spPr>
        <p:txBody>
          <a:bodyPr wrap="square" lIns="97923" tIns="48962" rIns="97923" bIns="48962">
            <a:spAutoFit/>
          </a:bodyPr>
          <a:lstStyle/>
          <a:p>
            <a:pPr marL="306070" indent="-30607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什么是事务？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简单地说，事务表示一组动作，要么全部执行，要么全部不执</a:t>
            </a:r>
            <a:r>
              <a: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行。</a:t>
            </a:r>
            <a:endParaRPr lang="en-US" altLang="zh-CN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06070" indent="-306070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机制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8270" y="3540300"/>
            <a:ext cx="2953000" cy="406657"/>
          </a:xfrm>
          <a:prstGeom prst="rect">
            <a:avLst/>
          </a:prstGeom>
        </p:spPr>
        <p:txBody>
          <a:bodyPr wrap="none" lIns="97923" tIns="48962" rIns="97923" bIns="48962">
            <a:spAutoFit/>
          </a:bodyPr>
          <a:lstStyle/>
          <a:p>
            <a:pPr marL="306070" indent="-30607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Pipeline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和事务的区别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</a:t>
            </a:r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Lua</a:t>
            </a:r>
            <a:endParaRPr lang="en-US" sz="1700" dirty="0"/>
          </a:p>
        </p:txBody>
      </p:sp>
      <p:sp>
        <p:nvSpPr>
          <p:cNvPr id="5" name="文本框 14"/>
          <p:cNvSpPr txBox="1"/>
          <p:nvPr/>
        </p:nvSpPr>
        <p:spPr>
          <a:xfrm>
            <a:off x="215421" y="714828"/>
            <a:ext cx="4716325" cy="775989"/>
          </a:xfrm>
          <a:prstGeom prst="rect">
            <a:avLst/>
          </a:prstGeom>
          <a:noFill/>
        </p:spPr>
        <p:txBody>
          <a:bodyPr wrap="square" lIns="97923" tIns="48962" rIns="97923" bIns="48962" rtlCol="0">
            <a:spAutoFit/>
          </a:bodyPr>
          <a:lstStyle/>
          <a:p>
            <a:pPr algn="l">
              <a:lnSpc>
                <a:spcPct val="220000"/>
              </a:lnSpc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LUA脚本语言是C开发的，类似存储过程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035" y="1535357"/>
            <a:ext cx="4590526" cy="2656926"/>
          </a:xfrm>
          <a:prstGeom prst="rect">
            <a:avLst/>
          </a:prstGeom>
        </p:spPr>
        <p:txBody>
          <a:bodyPr wrap="square" lIns="97923" tIns="48962" rIns="97923" bIns="48962">
            <a:spAutoFit/>
          </a:bodyPr>
          <a:lstStyle/>
          <a:p>
            <a:r>
              <a:rPr lang="zh-CN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LUA</a:t>
            </a:r>
            <a:r>
              <a:rPr lang="zh-CN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脚本的好处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减少网络开销，在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Lua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脚本中可以把多个命令放在同一个脚本中运行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原子操作，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会将整个脚本作为一个整体执行，中间不会被其他命令插入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执行命令是单线程）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06070" indent="-30607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复用性，客户端发送的脚本会存储在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中，这意味着其他客户端可以复用这一脚本来完成同样的逻辑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 descr="Redis和Lua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6210" y="1393730"/>
            <a:ext cx="5176847" cy="3831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Lua</a:t>
            </a:r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脚本限流实战</a:t>
            </a:r>
            <a:endParaRPr lang="en-US" sz="1700" dirty="0"/>
          </a:p>
        </p:txBody>
      </p:sp>
      <p:sp>
        <p:nvSpPr>
          <p:cNvPr id="7" name="矩形 2"/>
          <p:cNvSpPr/>
          <p:nvPr/>
        </p:nvSpPr>
        <p:spPr>
          <a:xfrm>
            <a:off x="143510" y="1046908"/>
            <a:ext cx="4026910" cy="4164323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2200" b="1" dirty="0">
                <a:sym typeface="+mn-ea"/>
              </a:rPr>
              <a:t>使用</a:t>
            </a:r>
            <a:r>
              <a:rPr lang="en-US" altLang="zh-CN" sz="2200" b="1" dirty="0">
                <a:sym typeface="+mn-ea"/>
              </a:rPr>
              <a:t>Redis+Lua</a:t>
            </a:r>
            <a:r>
              <a:rPr lang="zh-CN" altLang="en-US" sz="2200" b="1" dirty="0">
                <a:sym typeface="+mn-ea"/>
              </a:rPr>
              <a:t>语言实现限流</a:t>
            </a:r>
            <a:endParaRPr lang="zh-CN" altLang="en-US" sz="2000" dirty="0">
              <a:sym typeface="+mn-ea"/>
            </a:endParaRPr>
          </a:p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000" b="1" dirty="0">
                <a:sym typeface="+mn-ea"/>
              </a:rPr>
              <a:t>Redis</a:t>
            </a:r>
            <a:endParaRPr lang="en-US" altLang="zh-CN" sz="2000" b="1" dirty="0"/>
          </a:p>
          <a:p>
            <a:pPr marL="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2000" dirty="0"/>
              <a:t>支持分布式</a:t>
            </a:r>
            <a:endParaRPr lang="zh-CN" altLang="en-US" sz="2000" dirty="0">
              <a:sym typeface="+mn-ea"/>
            </a:endParaRPr>
          </a:p>
          <a:p>
            <a:pPr marL="306070" lvl="1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en-US" altLang="zh-CN" sz="2200" b="1" dirty="0">
                <a:sym typeface="+mn-ea"/>
              </a:rPr>
              <a:t>Lua</a:t>
            </a:r>
            <a:endParaRPr lang="zh-CN" altLang="en-US" sz="2000" dirty="0">
              <a:sym typeface="+mn-ea"/>
            </a:endParaRPr>
          </a:p>
          <a:p>
            <a:pPr marL="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dirty="0"/>
              <a:t>减少网络开销</a:t>
            </a:r>
            <a:endParaRPr lang="zh-CN" altLang="en-US" sz="1800" dirty="0"/>
          </a:p>
          <a:p>
            <a:pPr marL="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dirty="0"/>
              <a:t>原子操作</a:t>
            </a:r>
            <a:endParaRPr lang="zh-CN" altLang="en-US" sz="1800" dirty="0"/>
          </a:p>
          <a:p>
            <a:pPr marL="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dirty="0"/>
              <a:t>复</a:t>
            </a:r>
            <a:r>
              <a:rPr lang="zh-CN" altLang="en-US" sz="1800" dirty="0"/>
              <a:t>用</a:t>
            </a:r>
            <a:endParaRPr lang="zh-CN" altLang="en-US" sz="1800" dirty="0"/>
          </a:p>
        </p:txBody>
      </p:sp>
      <p:pic>
        <p:nvPicPr>
          <p:cNvPr id="9" name="Picture 2" descr="E:\公开课\限流\image\Redis结合Lua实现分布式场景下的限流 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0115" y="1046907"/>
            <a:ext cx="5655938" cy="473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限流算法</a:t>
            </a:r>
            <a:endParaRPr lang="en-US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74" y="935466"/>
            <a:ext cx="9162124" cy="420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限流算法的原理</a:t>
            </a:r>
            <a:endParaRPr lang="en-US" sz="1700" dirty="0"/>
          </a:p>
        </p:txBody>
      </p:sp>
      <p:pic>
        <p:nvPicPr>
          <p:cNvPr id="5" name="Picture 2" descr="https://img2018.cnblogs.com/blog/270324/201809/270324-20180926164018551-1673638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582" y="1644459"/>
            <a:ext cx="4227076" cy="1406312"/>
          </a:xfrm>
          <a:prstGeom prst="rect">
            <a:avLst/>
          </a:prstGeom>
          <a:noFill/>
        </p:spPr>
      </p:pic>
      <p:pic>
        <p:nvPicPr>
          <p:cNvPr id="6" name="Picture 4" descr="https://img2018.cnblogs.com/blog/270324/201809/270324-20180926164026888-203806715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917" y="3168736"/>
            <a:ext cx="3868750" cy="2063799"/>
          </a:xfrm>
          <a:prstGeom prst="rect">
            <a:avLst/>
          </a:prstGeom>
          <a:noFill/>
        </p:spPr>
      </p:pic>
      <p:sp>
        <p:nvSpPr>
          <p:cNvPr id="7" name="文本框 14"/>
          <p:cNvSpPr txBox="1"/>
          <p:nvPr/>
        </p:nvSpPr>
        <p:spPr>
          <a:xfrm>
            <a:off x="73238" y="714829"/>
            <a:ext cx="3005243" cy="785983"/>
          </a:xfrm>
          <a:prstGeom prst="rect">
            <a:avLst/>
          </a:prstGeom>
          <a:noFill/>
        </p:spPr>
        <p:txBody>
          <a:bodyPr wrap="square" lIns="97923" tIns="48962" rIns="97923" bIns="48962" rtlCol="0">
            <a:spAutoFit/>
          </a:bodyPr>
          <a:lstStyle/>
          <a:p>
            <a:pPr marL="306070" indent="-306070">
              <a:lnSpc>
                <a:spcPct val="22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固定窗口算法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5362524" y="858477"/>
            <a:ext cx="3005243" cy="785983"/>
          </a:xfrm>
          <a:prstGeom prst="rect">
            <a:avLst/>
          </a:prstGeom>
          <a:noFill/>
        </p:spPr>
        <p:txBody>
          <a:bodyPr wrap="square" lIns="97923" tIns="48962" rIns="97923" bIns="48962" rtlCol="0">
            <a:spAutoFit/>
          </a:bodyPr>
          <a:lstStyle/>
          <a:p>
            <a:pPr marL="306070" indent="-306070">
              <a:lnSpc>
                <a:spcPct val="22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滑动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窗口算法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7152" y="2347615"/>
            <a:ext cx="4956045" cy="480280"/>
          </a:xfrm>
          <a:prstGeom prst="rect">
            <a:avLst/>
          </a:prstGeom>
        </p:spPr>
        <p:txBody>
          <a:bodyPr wrap="square" lIns="97923" tIns="48962" rIns="97923" bIns="48962">
            <a:spAutoFit/>
          </a:bodyPr>
          <a:lstStyle/>
          <a:p>
            <a:r>
              <a:rPr lang="zh-CN" altLang="en-US" sz="1200" dirty="0"/>
              <a:t>https://media.pearsoncmg.com/aw/ecs_kurose_compnetwork_7/cw/content/interactiveanimations/selective-repeat-protocol/index.html</a:t>
            </a:r>
            <a:endParaRPr lang="zh-CN" altLang="en-US" sz="1200" dirty="0"/>
          </a:p>
        </p:txBody>
      </p:sp>
      <p:sp>
        <p:nvSpPr>
          <p:cNvPr id="10" name="文本框 4"/>
          <p:cNvSpPr txBox="1"/>
          <p:nvPr/>
        </p:nvSpPr>
        <p:spPr>
          <a:xfrm>
            <a:off x="5081562" y="1872060"/>
            <a:ext cx="3146178" cy="413675"/>
          </a:xfrm>
          <a:prstGeom prst="rect">
            <a:avLst/>
          </a:prstGeom>
          <a:noFill/>
        </p:spPr>
        <p:txBody>
          <a:bodyPr wrap="square" lIns="97923" tIns="48962" rIns="97923" bIns="48962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在线演示滑动窗口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464a6e9a-da4b-4efc-b79f-3454b2307b97"/>
  <p:tag name="COMMONDATA" val="eyJoZGlkIjoiNzQ5OTdmMDU5OTcyNDQ2NzIwYjQ1YTI4MTg0NjNlNW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WPS 演示</Application>
  <PresentationFormat>自定义</PresentationFormat>
  <Paragraphs>119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微软雅黑</vt:lpstr>
      <vt:lpstr>微软雅黑 Light</vt:lpstr>
      <vt:lpstr>Wingdings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Administrator</cp:lastModifiedBy>
  <cp:revision>163</cp:revision>
  <dcterms:created xsi:type="dcterms:W3CDTF">2022-07-01T06:47:00Z</dcterms:created>
  <dcterms:modified xsi:type="dcterms:W3CDTF">2023-01-03T12:17:34Z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E00B3D6E07EF41C7815DA3CA8147B8B8</vt:lpwstr>
  </property>
  <property fmtid="{D5CDD505-2E9C-101B-9397-08002B2CF9AE}" pid="3" name="KSOProductBuildVer">
    <vt:lpwstr>2052-11.1.0.12763</vt:lpwstr>
  </property>
</Properties>
</file>