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7" r:id="rId4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32" r:id="rId18"/>
    <p:sldId id="308" r:id="rId19"/>
    <p:sldId id="309" r:id="rId20"/>
    <p:sldId id="322" r:id="rId21"/>
    <p:sldId id="323" r:id="rId22"/>
    <p:sldId id="311" r:id="rId23"/>
    <p:sldId id="324" r:id="rId24"/>
    <p:sldId id="325" r:id="rId25"/>
    <p:sldId id="326" r:id="rId26"/>
    <p:sldId id="327" r:id="rId27"/>
    <p:sldId id="320" r:id="rId28"/>
    <p:sldId id="321" r:id="rId29"/>
    <p:sldId id="328" r:id="rId30"/>
  </p:sldIdLst>
  <p:sldSz cx="10261600" cy="5760720"/>
  <p:notesSz cx="5143500" cy="9144000"/>
  <p:custDataLst>
    <p:tags r:id="rId34"/>
  </p:custDataLst>
  <p:defaultTextStyle>
    <a:lvl1pPr marL="0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89585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79170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68755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58340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47925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37510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27095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16680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4" autoAdjust="0"/>
    <p:restoredTop sz="94610"/>
  </p:normalViewPr>
  <p:slideViewPr>
    <p:cSldViewPr snapToGrid="0" snapToObjects="1">
      <p:cViewPr varScale="1">
        <p:scale>
          <a:sx n="118" d="100"/>
          <a:sy n="118" d="100"/>
        </p:scale>
        <p:origin x="-235" y="-77"/>
      </p:cViewPr>
      <p:guideLst>
        <p:guide orient="horz" pos="1815"/>
        <p:guide pos="32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FC17C-CF0E-410C-A00B-722EC86D93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81013" y="685800"/>
            <a:ext cx="61055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7CE92-4167-41DC-B86C-F704505E30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89585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79170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68755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58340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47925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37510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27095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16680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79170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030" indent="-36703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5655" indent="-306070" algn="l" defTabSz="97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4280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3865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3450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93035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82620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72205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61790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9585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79170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68755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58340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7925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37510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6680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79170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030" indent="-36703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5655" indent="-306070" algn="l" defTabSz="97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4280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3865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3450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93035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82620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72205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61790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9585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79170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68755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58340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7925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37510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6680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1942" y="339645"/>
            <a:ext cx="10261600" cy="5223842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80618" y="785611"/>
            <a:ext cx="9196480" cy="1823735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5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四</a:t>
            </a:r>
            <a:r>
              <a:rPr lang="en-US" sz="54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、Redis</a:t>
            </a:r>
            <a:r>
              <a:rPr lang="zh-CN" altLang="en-US" sz="54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高并发高可用</a:t>
            </a:r>
            <a:endParaRPr lang="en-US" altLang="zh-CN" sz="5400" b="1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algn="ctr">
              <a:lnSpc>
                <a:spcPct val="90000"/>
              </a:lnSpc>
            </a:pPr>
            <a:r>
              <a:rPr lang="zh-CN" altLang="en-US" sz="54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（</a:t>
            </a:r>
            <a:r>
              <a:rPr lang="zh-CN" altLang="en-US" sz="5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集群</a:t>
            </a:r>
            <a:r>
              <a:rPr lang="zh-CN" altLang="en-US" sz="54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）</a:t>
            </a:r>
            <a:endParaRPr lang="en-US" altLang="zh-CN" sz="5400" b="1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algn="ctr">
              <a:lnSpc>
                <a:spcPct val="90000"/>
              </a:lnSpc>
            </a:pPr>
            <a:endParaRPr lang="en-US" sz="1700" dirty="0"/>
          </a:p>
        </p:txBody>
      </p:sp>
      <p:sp>
        <p:nvSpPr>
          <p:cNvPr id="4" name="Object3"/>
          <p:cNvSpPr/>
          <p:nvPr/>
        </p:nvSpPr>
        <p:spPr>
          <a:xfrm>
            <a:off x="9753554" y="2272103"/>
            <a:ext cx="0" cy="2700707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9649236" y="5088121"/>
            <a:ext cx="208639" cy="153628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739" y="-2576"/>
            <a:ext cx="2662271" cy="2049646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703188"/>
            <a:ext cx="1677758" cy="2778407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420" y="3232872"/>
            <a:ext cx="298815" cy="298240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679" y="142945"/>
            <a:ext cx="1511126" cy="39340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35" y="3761704"/>
            <a:ext cx="3034715" cy="82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58052" y="42427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哨兵</a:t>
            </a:r>
            <a:endParaRPr lang="en-US" sz="1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4" y="746180"/>
            <a:ext cx="4983163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5"/>
          <p:cNvSpPr txBox="1"/>
          <p:nvPr/>
        </p:nvSpPr>
        <p:spPr>
          <a:xfrm>
            <a:off x="264792" y="3929431"/>
            <a:ext cx="4134569" cy="4811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主观下线后，不准确，</a:t>
            </a: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不会做故障转移</a:t>
            </a:r>
            <a:endParaRPr 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26" y="867220"/>
            <a:ext cx="4906229" cy="390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58052" y="42427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领导者哨兵选举流程</a:t>
            </a:r>
            <a:endParaRPr lang="en-US" sz="1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53" y="951547"/>
            <a:ext cx="6209972" cy="474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58052" y="42427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哨兵机制－故障转移流程</a:t>
            </a:r>
            <a:endParaRPr lang="en-US" sz="17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056" y="891208"/>
            <a:ext cx="4951402" cy="455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58052" y="42427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哨</a:t>
            </a:r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兵机制－故障转移流程</a:t>
            </a:r>
            <a:endParaRPr lang="en-US" sz="17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2" y="724511"/>
            <a:ext cx="9134396" cy="485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1942" y="339645"/>
            <a:ext cx="10261600" cy="5223842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80618" y="785611"/>
            <a:ext cx="9196480" cy="1823735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5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四</a:t>
            </a:r>
            <a:r>
              <a:rPr lang="en-US" sz="54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、Redis</a:t>
            </a:r>
            <a:r>
              <a:rPr lang="zh-CN" altLang="en-US" sz="54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高并发高可用</a:t>
            </a:r>
            <a:endParaRPr lang="en-US" altLang="zh-CN" sz="5400" b="1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algn="ctr">
              <a:lnSpc>
                <a:spcPct val="90000"/>
              </a:lnSpc>
            </a:pPr>
            <a:r>
              <a:rPr lang="zh-CN" altLang="en-US" sz="54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（</a:t>
            </a:r>
            <a:r>
              <a:rPr lang="zh-CN" altLang="en-US" sz="5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集群</a:t>
            </a:r>
            <a:r>
              <a:rPr lang="zh-CN" altLang="en-US" sz="54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）</a:t>
            </a:r>
            <a:endParaRPr lang="en-US" altLang="zh-CN" sz="5400" b="1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algn="ctr">
              <a:lnSpc>
                <a:spcPct val="90000"/>
              </a:lnSpc>
            </a:pPr>
            <a:endParaRPr lang="en-US" sz="1700" dirty="0"/>
          </a:p>
        </p:txBody>
      </p:sp>
      <p:sp>
        <p:nvSpPr>
          <p:cNvPr id="4" name="Object3"/>
          <p:cNvSpPr/>
          <p:nvPr/>
        </p:nvSpPr>
        <p:spPr>
          <a:xfrm>
            <a:off x="9753554" y="2272103"/>
            <a:ext cx="0" cy="2700707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9649236" y="5088121"/>
            <a:ext cx="208639" cy="153628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739" y="-2576"/>
            <a:ext cx="2662271" cy="2049646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703188"/>
            <a:ext cx="1677758" cy="2778407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420" y="3232872"/>
            <a:ext cx="298815" cy="298240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679" y="142945"/>
            <a:ext cx="1511126" cy="39340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35" y="3761704"/>
            <a:ext cx="3034715" cy="82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的集群</a:t>
            </a:r>
            <a:endParaRPr lang="en-US" sz="1700" dirty="0"/>
          </a:p>
        </p:txBody>
      </p:sp>
      <p:sp>
        <p:nvSpPr>
          <p:cNvPr id="5" name="矩形 2"/>
          <p:cNvSpPr/>
          <p:nvPr/>
        </p:nvSpPr>
        <p:spPr>
          <a:xfrm>
            <a:off x="253392" y="864028"/>
            <a:ext cx="7900533" cy="1326909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220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RedisCluster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Redis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的分布式解决方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0320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当遇到单机内存、并发等瓶颈时，可使用此方案来解决这些问题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/>
          <p:nvPr/>
        </p:nvSpPr>
        <p:spPr>
          <a:xfrm>
            <a:off x="321422" y="3558881"/>
            <a:ext cx="3834368" cy="966425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220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集群是多主多从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220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从一般讲的是一主多从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122" y="2778376"/>
            <a:ext cx="6137085" cy="2928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58052" y="42427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集</a:t>
            </a:r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群前置知识</a:t>
            </a:r>
            <a:endParaRPr lang="en-US" sz="1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580" y="1914535"/>
            <a:ext cx="6284263" cy="339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1422" y="1052669"/>
            <a:ext cx="3342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据分区映射多节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58052" y="42427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各种分区方案</a:t>
            </a:r>
            <a:endParaRPr lang="en-US" sz="1700" dirty="0"/>
          </a:p>
        </p:txBody>
      </p:sp>
      <p:pic>
        <p:nvPicPr>
          <p:cNvPr id="18" name="图片 17"/>
          <p:cNvPicPr/>
          <p:nvPr/>
        </p:nvPicPr>
        <p:blipFill>
          <a:blip r:embed="rId2"/>
          <a:stretch>
            <a:fillRect/>
          </a:stretch>
        </p:blipFill>
        <p:spPr>
          <a:xfrm>
            <a:off x="126126" y="700631"/>
            <a:ext cx="3110950" cy="244858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849476" y="2230770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性哈希分区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824107" y="2591851"/>
            <a:ext cx="5333010" cy="31691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513414" y="909261"/>
            <a:ext cx="23262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哈希分区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节点取余分区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性哈希分区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6783" y="3184634"/>
            <a:ext cx="3249636" cy="2576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58052" y="42427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虚拟槽</a:t>
            </a:r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endParaRPr lang="en-US" sz="1700" dirty="0"/>
          </a:p>
        </p:txBody>
      </p:sp>
      <p:sp>
        <p:nvSpPr>
          <p:cNvPr id="4" name="矩形 3"/>
          <p:cNvSpPr/>
          <p:nvPr/>
        </p:nvSpPr>
        <p:spPr>
          <a:xfrm>
            <a:off x="270972" y="2086887"/>
            <a:ext cx="2560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槽与节点的关系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" y="2661068"/>
            <a:ext cx="3848784" cy="303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71" y="2822039"/>
            <a:ext cx="4087500" cy="271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535871" y="2163612"/>
            <a:ext cx="2560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键、槽、映射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6087" y="898780"/>
            <a:ext cx="964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/>
              <a:t>RedisCluster</a:t>
            </a:r>
            <a:r>
              <a:rPr lang="zh-CN" altLang="en-US" sz="1800" b="1" dirty="0"/>
              <a:t>采</a:t>
            </a:r>
            <a:r>
              <a:rPr lang="zh-CN" altLang="en-US" sz="1800" b="1" dirty="0" smtClean="0"/>
              <a:t>用虚拟槽分</a:t>
            </a:r>
            <a:r>
              <a:rPr lang="zh-CN" altLang="en-US" sz="1800" b="1" dirty="0"/>
              <a:t>区，所有的键根据哈希函数</a:t>
            </a:r>
            <a:r>
              <a:rPr lang="en-US" altLang="zh-CN" sz="1800" b="1" dirty="0"/>
              <a:t>(CRC16[key]&amp;16383)</a:t>
            </a:r>
            <a:r>
              <a:rPr lang="zh-CN" altLang="en-US" sz="1800" b="1" dirty="0"/>
              <a:t>映射到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－</a:t>
            </a:r>
            <a:r>
              <a:rPr lang="en-US" altLang="zh-CN" sz="1800" b="1" dirty="0"/>
              <a:t>16383</a:t>
            </a:r>
            <a:r>
              <a:rPr lang="zh-CN" altLang="en-US" sz="1800" b="1" dirty="0"/>
              <a:t>槽内</a:t>
            </a: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077429" y="0"/>
            <a:ext cx="4559388" cy="854452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集群问题和缺陷</a:t>
            </a:r>
            <a:endParaRPr lang="en-US" sz="1700" dirty="0"/>
          </a:p>
        </p:txBody>
      </p:sp>
      <p:sp>
        <p:nvSpPr>
          <p:cNvPr id="6" name="文本框 8"/>
          <p:cNvSpPr txBox="1"/>
          <p:nvPr/>
        </p:nvSpPr>
        <p:spPr>
          <a:xfrm>
            <a:off x="1063592" y="1103872"/>
            <a:ext cx="11637123" cy="24560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 altLang="en-US" sz="1600" dirty="0"/>
              <a:t>缺</a:t>
            </a:r>
            <a:r>
              <a:rPr lang="zh-CN" altLang="en-US" sz="1600" dirty="0" smtClean="0"/>
              <a:t>陷：</a:t>
            </a:r>
            <a:endParaRPr lang="en-US" sz="1600" b="0" dirty="0" smtClean="0"/>
          </a:p>
          <a:p>
            <a:pPr indent="0">
              <a:lnSpc>
                <a:spcPct val="160000"/>
              </a:lnSpc>
            </a:pPr>
            <a:r>
              <a:rPr lang="en-US" sz="1600" b="0" dirty="0" smtClean="0"/>
              <a:t>1</a:t>
            </a:r>
            <a:r>
              <a:rPr lang="zh-CN" altLang="en-US" sz="1600" b="0" dirty="0" smtClean="0"/>
              <a:t>、</a:t>
            </a:r>
            <a:r>
              <a:rPr sz="1600" b="0" dirty="0" smtClean="0"/>
              <a:t>键的批量操作支持有限</a:t>
            </a:r>
            <a:r>
              <a:rPr sz="1600" b="0" dirty="0"/>
              <a:t>，比如mset, </a:t>
            </a:r>
            <a:r>
              <a:rPr sz="1600" b="0" dirty="0" smtClean="0"/>
              <a:t>mget</a:t>
            </a:r>
            <a:endParaRPr lang="en-US" sz="1600" b="0" dirty="0" smtClean="0"/>
          </a:p>
          <a:p>
            <a:pPr indent="0">
              <a:lnSpc>
                <a:spcPct val="160000"/>
              </a:lnSpc>
            </a:pPr>
            <a:r>
              <a:rPr lang="en-US" sz="1600" b="0" dirty="0" smtClean="0"/>
              <a:t>2</a:t>
            </a:r>
            <a:r>
              <a:rPr lang="zh-CN" altLang="en-US" sz="1600" b="0" dirty="0" smtClean="0"/>
              <a:t>、</a:t>
            </a:r>
            <a:r>
              <a:rPr sz="1600" b="0" dirty="0" smtClean="0"/>
              <a:t>键事务支持有限</a:t>
            </a:r>
            <a:r>
              <a:rPr sz="1600" b="0" dirty="0"/>
              <a:t>，当多个</a:t>
            </a:r>
            <a:r>
              <a:rPr lang="zh-CN" sz="1600" b="0" dirty="0"/>
              <a:t>键</a:t>
            </a:r>
            <a:r>
              <a:rPr sz="1600" b="0" dirty="0"/>
              <a:t>分布在不同节点时无法使用事务，同一节点是支持事务</a:t>
            </a:r>
            <a:endParaRPr sz="1600" b="0" dirty="0"/>
          </a:p>
          <a:p>
            <a:pPr indent="0">
              <a:lnSpc>
                <a:spcPct val="160000"/>
              </a:lnSpc>
            </a:pPr>
            <a:r>
              <a:rPr lang="en-US" sz="1600" b="0" dirty="0" smtClean="0"/>
              <a:t>3</a:t>
            </a:r>
            <a:r>
              <a:rPr lang="zh-CN" altLang="en-US" sz="1600" b="0" dirty="0" smtClean="0"/>
              <a:t>、</a:t>
            </a:r>
            <a:r>
              <a:rPr sz="1600" b="0" dirty="0" smtClean="0"/>
              <a:t>键是数据分区的最小粒度</a:t>
            </a:r>
            <a:r>
              <a:rPr sz="1600" b="0" dirty="0"/>
              <a:t>，不能将一个很大的键值对映射到不同的节点</a:t>
            </a:r>
            <a:endParaRPr sz="1600" b="0" dirty="0"/>
          </a:p>
          <a:p>
            <a:pPr indent="0">
              <a:lnSpc>
                <a:spcPct val="160000"/>
              </a:lnSpc>
            </a:pPr>
            <a:r>
              <a:rPr lang="en-US" sz="1600" dirty="0" smtClean="0"/>
              <a:t>4</a:t>
            </a:r>
            <a:r>
              <a:rPr lang="zh-CN" altLang="en-US" sz="1600" dirty="0"/>
              <a:t>、</a:t>
            </a:r>
            <a:r>
              <a:rPr sz="1600" b="0" dirty="0" smtClean="0"/>
              <a:t>不支持多数据库</a:t>
            </a:r>
            <a:r>
              <a:rPr sz="1600" b="0" dirty="0"/>
              <a:t>，只有0，select 0</a:t>
            </a:r>
            <a:endParaRPr sz="1600" b="0" dirty="0"/>
          </a:p>
          <a:p>
            <a:pPr indent="0">
              <a:lnSpc>
                <a:spcPct val="160000"/>
              </a:lnSpc>
            </a:pPr>
            <a:r>
              <a:rPr lang="en-US" sz="1600" dirty="0" smtClean="0"/>
              <a:t>5</a:t>
            </a:r>
            <a:r>
              <a:rPr lang="zh-CN" altLang="en-US" sz="1600" dirty="0" smtClean="0"/>
              <a:t>、</a:t>
            </a:r>
            <a:r>
              <a:rPr sz="1600" b="0" dirty="0" smtClean="0"/>
              <a:t>复制结构只支持</a:t>
            </a:r>
            <a:r>
              <a:rPr lang="zh-CN" sz="1600" b="0" dirty="0"/>
              <a:t>单</a:t>
            </a:r>
            <a:r>
              <a:rPr sz="1600" b="0" dirty="0"/>
              <a:t>层结构，不支持树型结构。</a:t>
            </a:r>
            <a:endParaRPr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的复制</a:t>
            </a:r>
            <a:endParaRPr lang="en-US" sz="1700" dirty="0"/>
          </a:p>
        </p:txBody>
      </p:sp>
      <p:sp>
        <p:nvSpPr>
          <p:cNvPr id="5" name="矩形 2"/>
          <p:cNvSpPr/>
          <p:nvPr/>
        </p:nvSpPr>
        <p:spPr>
          <a:xfrm>
            <a:off x="245748" y="819884"/>
            <a:ext cx="2952838" cy="800611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220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复制的拓扑结构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245749" y="1937134"/>
            <a:ext cx="3096542" cy="683656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220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置复制的三种方式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963" y="876426"/>
            <a:ext cx="3247050" cy="80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84" y="2079063"/>
            <a:ext cx="3631729" cy="118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667" y="3364800"/>
            <a:ext cx="3032961" cy="221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2"/>
          <p:cNvSpPr/>
          <p:nvPr/>
        </p:nvSpPr>
        <p:spPr>
          <a:xfrm>
            <a:off x="321422" y="3558881"/>
            <a:ext cx="3096542" cy="683656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220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复制的原理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3247" y="644121"/>
            <a:ext cx="1759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一主一从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3607" y="1737079"/>
            <a:ext cx="1759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主多从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94424" y="3535836"/>
            <a:ext cx="1337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树状主从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077429" y="0"/>
            <a:ext cx="4559388" cy="854452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集群搭建的三种方式</a:t>
            </a:r>
            <a:endParaRPr lang="en-US" sz="1700" dirty="0"/>
          </a:p>
        </p:txBody>
      </p:sp>
      <p:sp>
        <p:nvSpPr>
          <p:cNvPr id="6" name="文本框 8"/>
          <p:cNvSpPr txBox="1"/>
          <p:nvPr/>
        </p:nvSpPr>
        <p:spPr>
          <a:xfrm>
            <a:off x="529120" y="1322812"/>
            <a:ext cx="9001248" cy="19595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依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照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Redis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协议手工搭建，使用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cluster meet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cluster addslots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cluster replicate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命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令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n"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5.0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之前使用由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ruby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语言编写的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redis-trib.rb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，在使用前需要安装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ruby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语言环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境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n"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5.0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及其之后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redis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摒弃了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redis-trib.rb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，将搭建集群的功能合并到了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redis-cli</a:t>
            </a: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077429" y="0"/>
            <a:ext cx="4559388" cy="854452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集群搭建</a:t>
            </a:r>
            <a:endParaRPr lang="en-US" sz="1700" dirty="0"/>
          </a:p>
        </p:txBody>
      </p:sp>
      <p:sp>
        <p:nvSpPr>
          <p:cNvPr id="6" name="文本框 8"/>
          <p:cNvSpPr txBox="1"/>
          <p:nvPr/>
        </p:nvSpPr>
        <p:spPr>
          <a:xfrm>
            <a:off x="529120" y="1322812"/>
            <a:ext cx="9001248" cy="6976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节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点配置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spcAft>
                <a:spcPts val="40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主节点的端口为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6900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6901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6902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，从节点的端口为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6930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6931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6932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460802" y="2711229"/>
            <a:ext cx="3978768" cy="177337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创建主从节点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定主从节点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群管理命令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077429" y="0"/>
            <a:ext cx="4559388" cy="854452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集群管理</a:t>
            </a:r>
            <a:endParaRPr lang="en-US" sz="1700" dirty="0"/>
          </a:p>
        </p:txBody>
      </p:sp>
      <p:sp>
        <p:nvSpPr>
          <p:cNvPr id="6" name="文本框 8"/>
          <p:cNvSpPr txBox="1"/>
          <p:nvPr/>
        </p:nvSpPr>
        <p:spPr>
          <a:xfrm>
            <a:off x="529120" y="1108401"/>
            <a:ext cx="2951906" cy="12618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集群扩容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点配置和启动节点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入集群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迁移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槽和数据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5146314" y="1191433"/>
            <a:ext cx="2951906" cy="96436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集群缩容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槽和数据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线节点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9120" y="3058070"/>
            <a:ext cx="2951906" cy="96436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迁移相关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在线迁移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slot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平衡（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rebalance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slot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5221989" y="3002365"/>
            <a:ext cx="2951906" cy="155940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集群中数据的访问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请求重定位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(moved)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Call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命令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Ask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重定向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Smart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客户端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077429" y="0"/>
            <a:ext cx="4559388" cy="854452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集群之间的通讯</a:t>
            </a:r>
            <a:endParaRPr lang="en-US" sz="1700" dirty="0"/>
          </a:p>
        </p:txBody>
      </p:sp>
      <p:sp>
        <p:nvSpPr>
          <p:cNvPr id="6" name="文本框 8"/>
          <p:cNvSpPr txBox="1"/>
          <p:nvPr/>
        </p:nvSpPr>
        <p:spPr>
          <a:xfrm>
            <a:off x="440833" y="896415"/>
            <a:ext cx="4282516" cy="6976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群节点通信－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Gossip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spcAft>
                <a:spcPts val="400"/>
              </a:spcAft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流言！！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05" y="2158299"/>
            <a:ext cx="5662613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73538" y="2091882"/>
            <a:ext cx="256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ping</a:t>
            </a:r>
            <a:r>
              <a:rPr lang="zh-CN" altLang="en-US" dirty="0"/>
              <a:t>消息</a:t>
            </a:r>
            <a:endParaRPr lang="zh-CN" altLang="en-US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pong</a:t>
            </a:r>
            <a:r>
              <a:rPr lang="zh-CN" altLang="en-US" dirty="0"/>
              <a:t>消息</a:t>
            </a:r>
            <a:endParaRPr lang="zh-CN" altLang="en-US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meet</a:t>
            </a:r>
            <a:r>
              <a:rPr lang="zh-CN" altLang="en-US" dirty="0"/>
              <a:t>消息</a:t>
            </a:r>
            <a:endParaRPr lang="zh-CN" altLang="en-US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fail</a:t>
            </a:r>
            <a:r>
              <a:rPr lang="zh-CN" altLang="en-US" dirty="0"/>
              <a:t>消息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RedisCluster</a:t>
            </a:r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集群－故障转移主观下线</a:t>
            </a:r>
            <a:endParaRPr lang="en-US" sz="1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12" y="943916"/>
            <a:ext cx="8365146" cy="470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RedisCluster</a:t>
            </a:r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集群－故障转移客观下线</a:t>
            </a:r>
            <a:endParaRPr lang="en-US" sz="17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72" y="958598"/>
            <a:ext cx="8839200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RedisCluster</a:t>
            </a:r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集群－故障恢复</a:t>
            </a:r>
            <a:endParaRPr lang="en-US" sz="17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79" y="897178"/>
            <a:ext cx="3948113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83452" y="1542013"/>
            <a:ext cx="2883163" cy="123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集群不可用判定</a:t>
            </a:r>
            <a:endParaRPr lang="zh-CN" altLang="en-US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集群读写分离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58052" y="42427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主从复制原理</a:t>
            </a:r>
            <a:endParaRPr lang="en-US" sz="1700" dirty="0"/>
          </a:p>
        </p:txBody>
      </p:sp>
      <p:pic>
        <p:nvPicPr>
          <p:cNvPr id="3" name="Picture 2" descr="E:\VIP课\Redis\img\主从复制原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" y="827088"/>
            <a:ext cx="8258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复制原理</a:t>
            </a:r>
            <a:r>
              <a:rPr lang="en-US" altLang="zh-CN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——</a:t>
            </a:r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数据同步</a:t>
            </a:r>
            <a:endParaRPr lang="en-US" sz="1700" dirty="0"/>
          </a:p>
        </p:txBody>
      </p:sp>
      <p:sp>
        <p:nvSpPr>
          <p:cNvPr id="5" name="文本框 7"/>
          <p:cNvSpPr txBox="1"/>
          <p:nvPr/>
        </p:nvSpPr>
        <p:spPr>
          <a:xfrm>
            <a:off x="269681" y="868781"/>
            <a:ext cx="9649982" cy="44258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redis 2.8版本以上使用psync命令完成同步，过程分“全量”与“部分”复制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psync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命令运行需要以下支持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从节点各自复制偏移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节点复制积压缓冲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区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节点运行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全量复制：</a:t>
            </a:r>
            <a:endParaRPr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一般用于初次复制场景（第一次建立SLAVE后全量）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部分复制：</a:t>
            </a:r>
            <a:endParaRPr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网络出现问题，从节</a:t>
            </a: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点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再次连主时，主节点补发缺少的数据，每次数据增加同步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心跳：</a:t>
            </a:r>
            <a:endParaRPr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>
              <a:lnSpc>
                <a:spcPct val="160000"/>
              </a:lnSpc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主从有长连接心跳，主节点默认每10S向从节点发ping命令，repl-ping-slave-period控制发送频率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量复制</a:t>
            </a:r>
            <a:endParaRPr lang="en-US" sz="1700" dirty="0"/>
          </a:p>
        </p:txBody>
      </p:sp>
      <p:pic>
        <p:nvPicPr>
          <p:cNvPr id="7170" name="Picture 2" descr="E:\VIP课\Redis\img\全量复制全流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4" y="1202733"/>
            <a:ext cx="8529167" cy="44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6" y="4721138"/>
            <a:ext cx="54641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部分复制</a:t>
            </a:r>
            <a:endParaRPr lang="en-US" sz="1700" dirty="0"/>
          </a:p>
        </p:txBody>
      </p:sp>
      <p:pic>
        <p:nvPicPr>
          <p:cNvPr id="1026" name="Picture 2" descr="E:\VIP课\Redis\img\部分复制全流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7" y="969963"/>
            <a:ext cx="95821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58052" y="42427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哨兵机制</a:t>
            </a:r>
            <a:r>
              <a:rPr lang="en-US" altLang="zh-CN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(sentinel)</a:t>
            </a:r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的高可用</a:t>
            </a:r>
            <a:endParaRPr lang="en-US" sz="1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63" y="1847919"/>
            <a:ext cx="5080854" cy="363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8"/>
          <p:cNvSpPr txBox="1"/>
          <p:nvPr/>
        </p:nvSpPr>
        <p:spPr>
          <a:xfrm>
            <a:off x="321423" y="972466"/>
            <a:ext cx="9550233" cy="4862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60000"/>
              </a:lnSpc>
            </a:pPr>
            <a:r>
              <a:rPr sz="1600" b="0" dirty="0"/>
              <a:t>原理：当主节点出现故障时，由</a:t>
            </a:r>
            <a:r>
              <a:rPr lang="en-US" sz="1600" b="0" dirty="0"/>
              <a:t>R</a:t>
            </a:r>
            <a:r>
              <a:rPr sz="1600" b="0" dirty="0"/>
              <a:t>edis </a:t>
            </a:r>
            <a:r>
              <a:rPr lang="en-US" sz="1600" b="0" dirty="0"/>
              <a:t>S</a:t>
            </a:r>
            <a:r>
              <a:rPr sz="1600" b="0" dirty="0"/>
              <a:t>entinel自动完成故障发现和转移，并通知应用方，实现高可用性。</a:t>
            </a:r>
            <a:endParaRPr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58052" y="42427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哨</a:t>
            </a:r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兵机制的三个定时监控任务作用</a:t>
            </a:r>
            <a:endParaRPr lang="en-US" sz="1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22" y="735724"/>
            <a:ext cx="3597275" cy="27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681" y="800812"/>
            <a:ext cx="4449763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059" y="3606032"/>
            <a:ext cx="3873369" cy="20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6842233" y="3300181"/>
            <a:ext cx="2127044" cy="61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_sentinel_:hello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58052" y="42427"/>
            <a:ext cx="6454506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哨兵与主从的通讯</a:t>
            </a:r>
            <a:endParaRPr lang="en-US" sz="17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47730" y="845032"/>
            <a:ext cx="7889065" cy="4704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zQ5OTdmMDU5OTcyNDQ2NzIwYjQ1YTI4MTg0NjNlNW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1341</Words>
  <Application>WPS 演示</Application>
  <PresentationFormat>自定义</PresentationFormat>
  <Paragraphs>156</Paragraphs>
  <Slides>26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微软雅黑</vt:lpstr>
      <vt:lpstr>Calibri</vt:lpstr>
      <vt:lpstr>Arial Unicode MS</vt:lpstr>
      <vt:lpstr>等线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Administrator</cp:lastModifiedBy>
  <cp:revision>321</cp:revision>
  <dcterms:created xsi:type="dcterms:W3CDTF">2022-07-01T06:47:00Z</dcterms:created>
  <dcterms:modified xsi:type="dcterms:W3CDTF">2023-01-03T12:11:02Z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2C9DF40EA2964E5FB0070BE7610B87F6</vt:lpwstr>
  </property>
  <property fmtid="{D5CDD505-2E9C-101B-9397-08002B2CF9AE}" pid="3" name="KSOProductBuildVer">
    <vt:lpwstr>2052-11.1.0.12763</vt:lpwstr>
  </property>
</Properties>
</file>