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svg" ContentType="image/svg+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notesMasterIdLst>
    <p:notesMasterId r:id="rId3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sv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svg"/><Relationship Id="rId3" Type="http://schemas.openxmlformats.org/officeDocument/2006/relationships/image" Target="../media/image-10-3.png"/><Relationship Id="rId4" Type="http://schemas.openxmlformats.org/officeDocument/2006/relationships/image" Target="../media/image-10-4.svg"/><Relationship Id="rId5" Type="http://schemas.openxmlformats.org/officeDocument/2006/relationships/image" Target="../media/image-10-5.png"/><Relationship Id="rId6" Type="http://schemas.openxmlformats.org/officeDocument/2006/relationships/image" Target="../media/image-10-6.sv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slideLayout" Target="../slideLayouts/slideLayout1.xml"/><Relationship Id="rId10"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sv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svg"/><Relationship Id="rId3" Type="http://schemas.openxmlformats.org/officeDocument/2006/relationships/image" Target="../media/image-12-3.pn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svg"/><Relationship Id="rId3" Type="http://schemas.openxmlformats.org/officeDocument/2006/relationships/image" Target="../media/image-13-3.png"/><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svg"/><Relationship Id="rId3" Type="http://schemas.openxmlformats.org/officeDocument/2006/relationships/image" Target="../media/image-14-3.png"/><Relationship Id="rId4" Type="http://schemas.openxmlformats.org/officeDocument/2006/relationships/slideLayout" Target="../slideLayouts/slideLayout1.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svg"/><Relationship Id="rId3" Type="http://schemas.openxmlformats.org/officeDocument/2006/relationships/slideLayout" Target="../slideLayouts/slideLayou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sv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svg"/><Relationship Id="rId3" Type="http://schemas.openxmlformats.org/officeDocument/2006/relationships/image" Target="../media/image-17-3.png"/><Relationship Id="rId4" Type="http://schemas.openxmlformats.org/officeDocument/2006/relationships/slideLayout" Target="../slideLayouts/slideLayout1.xml"/><Relationship Id="rId5"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svg"/><Relationship Id="rId3" Type="http://schemas.openxmlformats.org/officeDocument/2006/relationships/slideLayout" Target="../slideLayouts/slideLayout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svg"/><Relationship Id="rId3" Type="http://schemas.openxmlformats.org/officeDocument/2006/relationships/image" Target="../media/image-19-3.png"/><Relationship Id="rId4" Type="http://schemas.openxmlformats.org/officeDocument/2006/relationships/slideLayout" Target="../slideLayouts/slideLayout1.xml"/><Relationship Id="rId5"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sv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svg"/><Relationship Id="rId3" Type="http://schemas.openxmlformats.org/officeDocument/2006/relationships/image" Target="../media/image-20-3.png"/><Relationship Id="rId4" Type="http://schemas.openxmlformats.org/officeDocument/2006/relationships/slideLayout" Target="../slideLayouts/slideLayout1.xml"/><Relationship Id="rId5"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svg"/><Relationship Id="rId3" Type="http://schemas.openxmlformats.org/officeDocument/2006/relationships/image" Target="../media/image-21-3.png"/><Relationship Id="rId4" Type="http://schemas.openxmlformats.org/officeDocument/2006/relationships/slideLayout" Target="../slideLayouts/slideLayout1.xml"/><Relationship Id="rId5"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svg"/><Relationship Id="rId3" Type="http://schemas.openxmlformats.org/officeDocument/2006/relationships/slideLayout" Target="../slideLayouts/slideLayout1.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svg"/><Relationship Id="rId3" Type="http://schemas.openxmlformats.org/officeDocument/2006/relationships/slideLayout" Target="../slideLayouts/slideLayout1.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svg"/><Relationship Id="rId3" Type="http://schemas.openxmlformats.org/officeDocument/2006/relationships/image" Target="../media/image-24-3.png"/><Relationship Id="rId4" Type="http://schemas.openxmlformats.org/officeDocument/2006/relationships/slideLayout" Target="../slideLayouts/slideLayout1.xml"/><Relationship Id="rId5"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svg"/><Relationship Id="rId3" Type="http://schemas.openxmlformats.org/officeDocument/2006/relationships/slideLayout" Target="../slideLayouts/slideLayout1.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svg"/><Relationship Id="rId3" Type="http://schemas.openxmlformats.org/officeDocument/2006/relationships/image" Target="../media/image-26-3.png"/><Relationship Id="rId4" Type="http://schemas.openxmlformats.org/officeDocument/2006/relationships/slideLayout" Target="../slideLayouts/slideLayout1.xml"/><Relationship Id="rId5"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svg"/><Relationship Id="rId3" Type="http://schemas.openxmlformats.org/officeDocument/2006/relationships/slideLayout" Target="../slideLayouts/slideLayout1.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image" Target="../media/image-28-2.svg"/><Relationship Id="rId3" Type="http://schemas.openxmlformats.org/officeDocument/2006/relationships/image" Target="../media/image-28-3.png"/><Relationship Id="rId4" Type="http://schemas.openxmlformats.org/officeDocument/2006/relationships/slideLayout" Target="../slideLayouts/slideLayout1.xml"/><Relationship Id="rId5"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image" Target="../media/image-29-2.svg"/><Relationship Id="rId3" Type="http://schemas.openxmlformats.org/officeDocument/2006/relationships/image" Target="../media/image-29-3.png"/><Relationship Id="rId4" Type="http://schemas.openxmlformats.org/officeDocument/2006/relationships/slideLayout" Target="../slideLayouts/slideLayout1.xml"/><Relationship Id="rId5"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svg"/><Relationship Id="rId3" Type="http://schemas.openxmlformats.org/officeDocument/2006/relationships/image" Target="../media/image-3-3.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image" Target="../media/image-30-2.svg"/><Relationship Id="rId3" Type="http://schemas.openxmlformats.org/officeDocument/2006/relationships/image" Target="../media/image-30-3.png"/><Relationship Id="rId4" Type="http://schemas.openxmlformats.org/officeDocument/2006/relationships/slideLayout" Target="../slideLayouts/slideLayout1.xml"/><Relationship Id="rId5"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image" Target="../media/image-31-2.svg"/><Relationship Id="rId3" Type="http://schemas.openxmlformats.org/officeDocument/2006/relationships/image" Target="../media/image-31-3.png"/><Relationship Id="rId4" Type="http://schemas.openxmlformats.org/officeDocument/2006/relationships/slideLayout" Target="../slideLayouts/slideLayout1.xml"/><Relationship Id="rId5"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image" Target="../media/image-32-2.svg"/><Relationship Id="rId3" Type="http://schemas.openxmlformats.org/officeDocument/2006/relationships/slideLayout" Target="../slideLayouts/slideLayout1.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3-1.png"/><Relationship Id="rId2" Type="http://schemas.openxmlformats.org/officeDocument/2006/relationships/image" Target="../media/image-33-2.svg"/><Relationship Id="rId3" Type="http://schemas.openxmlformats.org/officeDocument/2006/relationships/slideLayout" Target="../slideLayouts/slideLayout1.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png"/><Relationship Id="rId2" Type="http://schemas.openxmlformats.org/officeDocument/2006/relationships/image" Target="../media/image-34-2.svg"/><Relationship Id="rId3" Type="http://schemas.openxmlformats.org/officeDocument/2006/relationships/slideLayout" Target="../slideLayouts/slideLayout1.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35-1.png"/><Relationship Id="rId2" Type="http://schemas.openxmlformats.org/officeDocument/2006/relationships/image" Target="../media/image-35-2.svg"/><Relationship Id="rId3" Type="http://schemas.openxmlformats.org/officeDocument/2006/relationships/slideLayout" Target="../slideLayouts/slideLayout1.xml"/><Relationship Id="rId4"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sv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sv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sv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sv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sv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svg"/><Relationship Id="rId7" Type="http://schemas.openxmlformats.org/officeDocument/2006/relationships/image" Target="../media/image-8-7.png"/><Relationship Id="rId8" Type="http://schemas.openxmlformats.org/officeDocument/2006/relationships/image" Target="../media/image-8-8.svg"/><Relationship Id="rId9" Type="http://schemas.openxmlformats.org/officeDocument/2006/relationships/slideLayout" Target="../slideLayouts/slideLayout1.xml"/><Relationship Id="rId10"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sv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484931" y="2217534"/>
            <a:ext cx="8138283" cy="906971"/>
          </a:xfrm>
          <a:prstGeom prst="rect">
            <a:avLst/>
          </a:prstGeom>
          <a:noFill/>
          <a:ln/>
        </p:spPr>
        <p:txBody>
          <a:bodyPr wrap="square" rtlCol="0" anchor="ctr"/>
          <a:lstStyle/>
          <a:p>
            <a:pPr algn="ctr">
              <a:lnSpc>
                <a:spcPct val="90000"/>
              </a:lnSpc>
            </a:pPr>
            <a:r>
              <a:rPr lang="en-US" sz="5000" b="1" dirty="0">
                <a:solidFill>
                  <a:srgbClr val="666666"/>
                </a:solidFill>
                <a:latin typeface="Microsoft Yahei" pitchFamily="34" charset="0"/>
                <a:ea typeface="Microsoft Yahei" pitchFamily="34" charset="-122"/>
                <a:cs typeface="Microsoft Yahei" pitchFamily="34" charset="-120"/>
              </a:rPr>
              <a:t>合家云社区物业管理平台</a:t>
            </a:r>
            <a:endParaRPr lang="en-US" sz="1500" dirty="0"/>
          </a:p>
        </p:txBody>
      </p:sp>
      <p:sp>
        <p:nvSpPr>
          <p:cNvPr id="3" name="Object2"/>
          <p:cNvSpPr/>
          <p:nvPr/>
        </p:nvSpPr>
        <p:spPr>
          <a:xfrm>
            <a:off x="1897380" y="2671019"/>
            <a:ext cx="5349240" cy="457200"/>
          </a:xfrm>
          <a:prstGeom prst="rect">
            <a:avLst/>
          </a:prstGeom>
          <a:noFill/>
          <a:ln/>
        </p:spPr>
        <p:txBody>
          <a:bodyPr wrap="square" rtlCol="0" anchor="ctr"/>
          <a:lstStyle/>
          <a:p>
            <a:endParaRPr lang="en-US" sz="1500" dirty="0"/>
          </a:p>
        </p:txBody>
      </p:sp>
      <p:pic>
        <p:nvPicPr>
          <p:cNvPr id="4" name="Object 3"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3" name="Object2"/>
          <p:cNvSpPr/>
          <p:nvPr/>
        </p:nvSpPr>
        <p:spPr>
          <a:xfrm>
            <a:off x="3485980" y="3363663"/>
            <a:ext cx="711711" cy="457200"/>
          </a:xfrm>
          <a:prstGeom prst="rect">
            <a:avLst/>
          </a:prstGeom>
          <a:noFill/>
          <a:ln/>
        </p:spPr>
        <p:txBody>
          <a:bodyPr wrap="square" rtlCol="0" anchor="ctr"/>
          <a:lstStyle/>
          <a:p>
            <a:endParaRPr lang="en-US" sz="1500" dirty="0"/>
          </a:p>
        </p:txBody>
      </p:sp>
      <p:sp>
        <p:nvSpPr>
          <p:cNvPr id="4" name="Object3"/>
          <p:cNvSpPr/>
          <p:nvPr/>
        </p:nvSpPr>
        <p:spPr>
          <a:xfrm>
            <a:off x="351310" y="674384"/>
            <a:ext cx="2936882"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1.2.3 写业务场景举例</a:t>
            </a:r>
            <a:endParaRPr lang="en-US" sz="1500" dirty="0"/>
          </a:p>
        </p:txBody>
      </p:sp>
      <p:sp>
        <p:nvSpPr>
          <p:cNvPr id="5" name="Object4"/>
          <p:cNvSpPr/>
          <p:nvPr/>
        </p:nvSpPr>
        <p:spPr>
          <a:xfrm>
            <a:off x="4493432" y="2488083"/>
            <a:ext cx="4431162" cy="731520"/>
          </a:xfrm>
          <a:prstGeom prst="rect">
            <a:avLst/>
          </a:prstGeom>
          <a:noFill/>
          <a:ln/>
        </p:spPr>
        <p:txBody>
          <a:bodyPr wrap="square" rtlCol="0" anchor="ctr"/>
          <a:lstStyle/>
          <a:p>
            <a:r>
              <a:rPr lang="en-US" sz="1500" b="1" dirty="0">
                <a:solidFill>
                  <a:srgbClr val="333333"/>
                </a:solidFill>
                <a:latin typeface="Microsoft Yahei" pitchFamily="34" charset="0"/>
                <a:ea typeface="Microsoft Yahei" pitchFamily="34" charset="-122"/>
                <a:cs typeface="Microsoft Yahei" pitchFamily="34" charset="-120"/>
              </a:rPr>
              <a:t>外卖、打车等交易类的业务场景，其主要目的就是就是顺利完成每一笔订单的写入，保证企业收入。</a:t>
            </a:r>
            <a:endParaRPr lang="en-US" sz="1500" dirty="0"/>
          </a:p>
        </p:txBody>
      </p:sp>
      <p:pic>
        <p:nvPicPr>
          <p:cNvPr id="6" name="Object 5"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8637" y="3506215"/>
            <a:ext cx="659555" cy="543291"/>
          </a:xfrm>
          <a:prstGeom prst="rect">
            <a:avLst/>
          </a:prstGeom>
        </p:spPr>
      </p:pic>
      <p:pic>
        <p:nvPicPr>
          <p:cNvPr id="7" name="Object 6"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28637" y="1739861"/>
            <a:ext cx="659555" cy="543291"/>
          </a:xfrm>
          <a:prstGeom prst="rect">
            <a:avLst/>
          </a:prstGeom>
        </p:spPr>
      </p:pic>
      <p:sp>
        <p:nvSpPr>
          <p:cNvPr id="8" name="Object7"/>
          <p:cNvSpPr/>
          <p:nvPr/>
        </p:nvSpPr>
        <p:spPr>
          <a:xfrm>
            <a:off x="716672" y="2435371"/>
            <a:ext cx="1629872" cy="1020513"/>
          </a:xfrm>
          <a:custGeom>
            <a:avLst/>
            <a:gdLst/>
            <a:ahLst/>
            <a:cxnLst/>
            <a:rect l="l" t="t" r="r" b="b"/>
            <a:pathLst>
              <a:path w="1629872" h="1020513">
                <a:moveTo>
                  <a:pt x="814936" y="0"/>
                </a:moveTo>
                <a:cubicBezTo>
                  <a:pt x="1264711" y="0"/>
                  <a:pt x="1629872" y="228638"/>
                  <a:pt x="1629872" y="510256"/>
                </a:cubicBezTo>
                <a:cubicBezTo>
                  <a:pt x="1629872" y="791875"/>
                  <a:pt x="1264711" y="1020513"/>
                  <a:pt x="814936" y="1020513"/>
                </a:cubicBezTo>
                <a:cubicBezTo>
                  <a:pt x="365161" y="1020513"/>
                  <a:pt x="0" y="791875"/>
                  <a:pt x="0" y="510256"/>
                </a:cubicBezTo>
                <a:cubicBezTo>
                  <a:pt x="0" y="228638"/>
                  <a:pt x="365161" y="0"/>
                  <a:pt x="814936" y="0"/>
                </a:cubicBezTo>
                <a:close/>
              </a:path>
            </a:pathLst>
          </a:custGeom>
          <a:solidFill>
            <a:srgbClr val="00AFEE"/>
          </a:solidFill>
          <a:ln/>
        </p:spPr>
      </p:sp>
      <p:sp>
        <p:nvSpPr>
          <p:cNvPr id="9" name="Object8"/>
          <p:cNvSpPr/>
          <p:nvPr/>
        </p:nvSpPr>
        <p:spPr>
          <a:xfrm>
            <a:off x="716672" y="2435371"/>
            <a:ext cx="1629872" cy="1020513"/>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发布购买类业务</a:t>
            </a:r>
            <a:endParaRPr lang="en-US" sz="1500" dirty="0"/>
          </a:p>
        </p:txBody>
      </p:sp>
      <p:pic>
        <p:nvPicPr>
          <p:cNvPr id="10" name="Object 9" descr="https://fynotefile.oss-cn-zhangjiakou.aliyuncs.com/fynote/fyfile/16657/191196/e4ed03d5e6514a97b8dc386e9cc6a630.png">    </p:cNvPr>
          <p:cNvPicPr>
            <a:picLocks noChangeAspect="1"/>
          </p:cNvPicPr>
          <p:nvPr/>
        </p:nvPicPr>
        <p:blipFill>
          <a:blip r:embed="rId7"/>
          <a:stretch>
            <a:fillRect/>
          </a:stretch>
        </p:blipFill>
        <p:spPr>
          <a:xfrm>
            <a:off x="3599879" y="1522979"/>
            <a:ext cx="736318" cy="661363"/>
          </a:xfrm>
          <a:prstGeom prst="rect">
            <a:avLst/>
          </a:prstGeom>
        </p:spPr>
      </p:pic>
      <p:pic>
        <p:nvPicPr>
          <p:cNvPr id="11" name="Object 10" descr="https://fynotefile.oss-cn-zhangjiakou.aliyuncs.com/fynote/fyfile/16657/191196/57085541ee87427f9c8c93a3ebd90186.png">    </p:cNvPr>
          <p:cNvPicPr>
            <a:picLocks noChangeAspect="1"/>
          </p:cNvPicPr>
          <p:nvPr/>
        </p:nvPicPr>
        <p:blipFill>
          <a:blip r:embed="rId8"/>
          <a:stretch>
            <a:fillRect/>
          </a:stretch>
        </p:blipFill>
        <p:spPr>
          <a:xfrm>
            <a:off x="3485980" y="3592263"/>
            <a:ext cx="865036" cy="6621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3" name="Object2"/>
          <p:cNvSpPr/>
          <p:nvPr/>
        </p:nvSpPr>
        <p:spPr>
          <a:xfrm>
            <a:off x="90112" y="478853"/>
            <a:ext cx="2882990"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1.2.4 写业务场景特点</a:t>
            </a:r>
            <a:endParaRPr lang="en-US" sz="1500" dirty="0"/>
          </a:p>
        </p:txBody>
      </p:sp>
      <p:sp>
        <p:nvSpPr>
          <p:cNvPr id="4" name="Object3"/>
          <p:cNvSpPr/>
          <p:nvPr/>
        </p:nvSpPr>
        <p:spPr>
          <a:xfrm flipV="1">
            <a:off x="2320163" y="2980472"/>
            <a:ext cx="5151199" cy="1644374"/>
          </a:xfrm>
          <a:custGeom>
            <a:avLst/>
            <a:gdLst/>
            <a:ahLst/>
            <a:cxnLst/>
            <a:rect l="l" t="t" r="r" b="b"/>
            <a:pathLst>
              <a:path w="5151199" h="1644374">
                <a:moveTo>
                  <a:pt x="0" y="328875"/>
                </a:moveTo>
                <a:quadBezTo>
                  <a:pt x="0" y="0"/>
                  <a:pt x="1030240" y="0"/>
                </a:quadBezTo>
                <a:lnTo>
                  <a:pt x="4120959" y="0"/>
                </a:lnTo>
                <a:quadBezTo>
                  <a:pt x="5151199" y="0"/>
                  <a:pt x="5151199" y="328875"/>
                </a:quadBezTo>
                <a:lnTo>
                  <a:pt x="5151199" y="986624"/>
                </a:lnTo>
                <a:quadBezTo>
                  <a:pt x="5151199" y="1315499"/>
                  <a:pt x="4120959" y="1315499"/>
                </a:quadBezTo>
                <a:lnTo>
                  <a:pt x="2575599" y="1315499"/>
                </a:lnTo>
                <a:lnTo>
                  <a:pt x="1545360" y="1644374"/>
                </a:lnTo>
                <a:lnTo>
                  <a:pt x="1545360" y="1315499"/>
                </a:lnTo>
                <a:lnTo>
                  <a:pt x="1030240" y="1315499"/>
                </a:lnTo>
                <a:quadBezTo>
                  <a:pt x="0" y="1315499"/>
                  <a:pt x="0" y="986624"/>
                </a:quadBezTo>
                <a:lnTo>
                  <a:pt x="0" y="328875"/>
                </a:lnTo>
                <a:close/>
              </a:path>
            </a:pathLst>
          </a:custGeom>
          <a:solidFill>
            <a:srgbClr val="FFFFFF"/>
          </a:solidFill>
          <a:ln w="19050">
            <a:solidFill>
              <a:srgbClr val="00AF57"/>
            </a:solidFill>
            <a:prstDash val="dash"/>
          </a:ln>
        </p:spPr>
      </p:sp>
      <p:sp>
        <p:nvSpPr>
          <p:cNvPr id="5" name="Object4"/>
          <p:cNvSpPr/>
          <p:nvPr/>
        </p:nvSpPr>
        <p:spPr>
          <a:xfrm>
            <a:off x="1719162" y="3466215"/>
            <a:ext cx="2743151" cy="457200"/>
          </a:xfrm>
          <a:prstGeom prst="rect">
            <a:avLst/>
          </a:prstGeom>
          <a:noFill/>
          <a:ln/>
        </p:spPr>
        <p:txBody>
          <a:bodyPr wrap="square" rtlCol="0" anchor="ctr"/>
          <a:lstStyle/>
          <a:p>
            <a:endParaRPr lang="en-US" sz="1500" dirty="0"/>
          </a:p>
        </p:txBody>
      </p:sp>
      <p:sp>
        <p:nvSpPr>
          <p:cNvPr id="6" name="Object5"/>
          <p:cNvSpPr/>
          <p:nvPr/>
        </p:nvSpPr>
        <p:spPr>
          <a:xfrm>
            <a:off x="2560465" y="3374775"/>
            <a:ext cx="4660148" cy="1051560"/>
          </a:xfrm>
          <a:prstGeom prst="rect">
            <a:avLst/>
          </a:prstGeom>
          <a:noFill/>
          <a:ln/>
        </p:spPr>
        <p:txBody>
          <a:bodyPr wrap="square" rtlCol="0" anchor="ctr"/>
          <a:lstStyle/>
          <a:p>
            <a:r>
              <a:rPr lang="en-US" sz="1500" b="1" dirty="0">
                <a:solidFill>
                  <a:srgbClr val="333333"/>
                </a:solidFill>
                <a:latin typeface="Microsoft Yahei" pitchFamily="34" charset="0"/>
                <a:ea typeface="Microsoft Yahei" pitchFamily="34" charset="-122"/>
                <a:cs typeface="Microsoft Yahei" pitchFamily="34" charset="-120"/>
              </a:rPr>
              <a:t>提供一个高可用的写服务</a:t>
            </a:r>
            <a:endParaRPr lang="en-US" sz="1500" dirty="0"/>
          </a:p>
          <a:p>
            <a:r>
              <a:rPr lang="en-US" sz="1200" dirty="0">
                <a:solidFill>
                  <a:srgbClr val="333333"/>
                </a:solidFill>
                <a:latin typeface="Microsoft Yahei" pitchFamily="34" charset="0"/>
                <a:ea typeface="Microsoft Yahei" pitchFamily="34" charset="-122"/>
                <a:cs typeface="Microsoft Yahei" pitchFamily="34" charset="-120"/>
              </a:rPr>
              <a:t>写入服务是无法使用缓存的。此外，对于各大电商、打车、外卖平台来说，故障恢复的时间需要在一分钟内或者秒级别。</a:t>
            </a:r>
            <a:endParaRPr lang="en-US" sz="1500" dirty="0"/>
          </a:p>
        </p:txBody>
      </p:sp>
      <p:sp>
        <p:nvSpPr>
          <p:cNvPr id="7" name="Object6"/>
          <p:cNvSpPr/>
          <p:nvPr/>
        </p:nvSpPr>
        <p:spPr>
          <a:xfrm>
            <a:off x="1343423" y="1164446"/>
            <a:ext cx="5934406" cy="484632"/>
          </a:xfrm>
          <a:prstGeom prst="rect">
            <a:avLst/>
          </a:prstGeom>
          <a:noFill/>
          <a:ln/>
        </p:spPr>
        <p:txBody>
          <a:bodyPr wrap="square" rtlCol="0" anchor="ctr"/>
          <a:lstStyle/>
          <a:p>
            <a:r>
              <a:rPr lang="en-US" sz="1700" dirty="0">
                <a:solidFill>
                  <a:srgbClr val="333333"/>
                </a:solidFill>
                <a:latin typeface="Microsoft Yahei" pitchFamily="34" charset="0"/>
                <a:ea typeface="Microsoft Yahei" pitchFamily="34" charset="-122"/>
                <a:cs typeface="Microsoft Yahei" pitchFamily="34" charset="-120"/>
              </a:rPr>
              <a:t>写业务要尽最大可能提高系统的</a:t>
            </a:r>
            <a:r>
              <a:rPr lang="en-US" sz="1700" b="1" dirty="0">
                <a:solidFill>
                  <a:srgbClr val="333333"/>
                </a:solidFill>
                <a:latin typeface="Microsoft Yahei" pitchFamily="34" charset="0"/>
                <a:ea typeface="Microsoft Yahei" pitchFamily="34" charset="-122"/>
                <a:cs typeface="Microsoft Yahei" pitchFamily="34" charset="-120"/>
              </a:rPr>
              <a:t>可用性</a:t>
            </a:r>
            <a:r>
              <a:rPr lang="en-US" sz="1700" dirty="0">
                <a:solidFill>
                  <a:srgbClr val="333333"/>
                </a:solidFill>
                <a:latin typeface="Microsoft Yahei" pitchFamily="34" charset="0"/>
                <a:ea typeface="Microsoft Yahei" pitchFamily="34" charset="-122"/>
                <a:cs typeface="Microsoft Yahei" pitchFamily="34" charset="-120"/>
              </a:rPr>
              <a:t>，全力做到</a:t>
            </a:r>
            <a:r>
              <a:rPr lang="en-US" sz="1700" b="1" dirty="0">
                <a:solidFill>
                  <a:srgbClr val="333333"/>
                </a:solidFill>
                <a:latin typeface="Microsoft Yahei" pitchFamily="34" charset="0"/>
                <a:ea typeface="Microsoft Yahei" pitchFamily="34" charset="-122"/>
                <a:cs typeface="Microsoft Yahei" pitchFamily="34" charset="-120"/>
              </a:rPr>
              <a:t>极致的高可用</a:t>
            </a:r>
            <a:endParaRPr lang="en-US" sz="1500" dirty="0"/>
          </a:p>
        </p:txBody>
      </p:sp>
      <p:sp>
        <p:nvSpPr>
          <p:cNvPr id="8" name="Object7"/>
          <p:cNvSpPr/>
          <p:nvPr/>
        </p:nvSpPr>
        <p:spPr>
          <a:xfrm>
            <a:off x="1468660" y="1742461"/>
            <a:ext cx="1703007" cy="1332042"/>
          </a:xfrm>
          <a:custGeom>
            <a:avLst/>
            <a:gdLst/>
            <a:ahLst/>
            <a:cxnLst/>
            <a:rect l="l" t="t" r="r" b="b"/>
            <a:pathLst>
              <a:path w="1703007" h="1332042">
                <a:moveTo>
                  <a:pt x="851504" y="0"/>
                </a:moveTo>
                <a:cubicBezTo>
                  <a:pt x="1321461" y="0"/>
                  <a:pt x="1703007" y="298434"/>
                  <a:pt x="1703007" y="666021"/>
                </a:cubicBezTo>
                <a:cubicBezTo>
                  <a:pt x="1703007" y="1033608"/>
                  <a:pt x="1321461" y="1332042"/>
                  <a:pt x="851504" y="1332042"/>
                </a:cubicBezTo>
                <a:cubicBezTo>
                  <a:pt x="381546" y="1332042"/>
                  <a:pt x="0" y="1033608"/>
                  <a:pt x="0" y="666021"/>
                </a:cubicBezTo>
                <a:cubicBezTo>
                  <a:pt x="0" y="298434"/>
                  <a:pt x="381546" y="0"/>
                  <a:pt x="851504" y="0"/>
                </a:cubicBezTo>
                <a:close/>
              </a:path>
            </a:pathLst>
          </a:custGeom>
          <a:solidFill>
            <a:srgbClr val="00AFEE"/>
          </a:solidFill>
          <a:ln/>
        </p:spPr>
      </p:sp>
      <p:sp>
        <p:nvSpPr>
          <p:cNvPr id="9" name="Object8"/>
          <p:cNvSpPr/>
          <p:nvPr/>
        </p:nvSpPr>
        <p:spPr>
          <a:xfrm>
            <a:off x="1468660" y="1742461"/>
            <a:ext cx="1703007" cy="1332042"/>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写业务</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3" name="Object2"/>
          <p:cNvSpPr/>
          <p:nvPr/>
        </p:nvSpPr>
        <p:spPr>
          <a:xfrm>
            <a:off x="185060" y="478853"/>
            <a:ext cx="3321802"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1.2.5 高可用系统评级标准</a:t>
            </a:r>
            <a:endParaRPr lang="en-US" sz="1500" dirty="0"/>
          </a:p>
        </p:txBody>
      </p:sp>
      <p:sp>
        <p:nvSpPr>
          <p:cNvPr id="4" name="Object3"/>
          <p:cNvSpPr/>
          <p:nvPr/>
        </p:nvSpPr>
        <p:spPr>
          <a:xfrm>
            <a:off x="1301632" y="1258831"/>
            <a:ext cx="5934406" cy="457200"/>
          </a:xfrm>
          <a:prstGeom prst="rect">
            <a:avLst/>
          </a:prstGeom>
          <a:noFill/>
          <a:ln/>
        </p:spPr>
        <p:txBody>
          <a:bodyPr wrap="square" rtlCol="0" anchor="ctr"/>
          <a:lstStyle/>
          <a:p>
            <a:endParaRPr lang="en-US" sz="1500" dirty="0"/>
          </a:p>
        </p:txBody>
      </p:sp>
      <p:sp>
        <p:nvSpPr>
          <p:cNvPr id="5" name="Object4"/>
          <p:cNvSpPr/>
          <p:nvPr/>
        </p:nvSpPr>
        <p:spPr>
          <a:xfrm>
            <a:off x="773144" y="802968"/>
            <a:ext cx="5225203" cy="777240"/>
          </a:xfrm>
          <a:prstGeom prst="rect">
            <a:avLst/>
          </a:prstGeom>
          <a:noFill/>
          <a:ln/>
        </p:spPr>
        <p:txBody>
          <a:bodyPr wrap="square" rtlCol="0" anchor="ctr"/>
          <a:lstStyle/>
          <a:p>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     </a:t>
            </a:r>
            <a:r>
              <a:rPr lang="en-US" sz="1500" b="1" dirty="0">
                <a:solidFill>
                  <a:srgbClr val="333333"/>
                </a:solidFill>
                <a:latin typeface="Microsoft Yahei" pitchFamily="34" charset="0"/>
                <a:ea typeface="Microsoft Yahei" pitchFamily="34" charset="-122"/>
                <a:cs typeface="Microsoft Yahei" pitchFamily="34" charset="-120"/>
              </a:rPr>
              <a:t>用故障发生到恢复的时间作为标准，判断系统是否高可用</a:t>
            </a:r>
            <a:r>
              <a:rPr lang="en-US" sz="1500" dirty="0">
                <a:solidFill>
                  <a:srgbClr val="333333"/>
                </a:solidFill>
                <a:latin typeface="Microsoft Yahei" pitchFamily="34" charset="0"/>
                <a:ea typeface="Microsoft Yahei" pitchFamily="34" charset="-122"/>
                <a:cs typeface="Microsoft Yahei" pitchFamily="34" charset="-120"/>
              </a:rPr>
              <a:t>  </a:t>
            </a:r>
            <a:endParaRPr lang="en-US" sz="1500" dirty="0"/>
          </a:p>
        </p:txBody>
      </p:sp>
      <p:pic>
        <p:nvPicPr>
          <p:cNvPr id="6" name="Object 5" descr="https://fynotefile.oss-cn-zhangjiakou.aliyuncs.com/fynote/fyfile/16657/191196/5a685b09a0354f98ab07934e26e0bc3b.png">    </p:cNvPr>
          <p:cNvPicPr>
            <a:picLocks noChangeAspect="1"/>
          </p:cNvPicPr>
          <p:nvPr/>
        </p:nvPicPr>
        <p:blipFill>
          <a:blip r:embed="rId3"/>
          <a:stretch>
            <a:fillRect/>
          </a:stretch>
        </p:blipFill>
        <p:spPr>
          <a:xfrm>
            <a:off x="1022715" y="1840397"/>
            <a:ext cx="6617615" cy="30012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3" name="Object2"/>
          <p:cNvSpPr/>
          <p:nvPr/>
        </p:nvSpPr>
        <p:spPr>
          <a:xfrm>
            <a:off x="185060" y="478853"/>
            <a:ext cx="3321802"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1.2.5 高可用系统评级标准</a:t>
            </a:r>
            <a:endParaRPr lang="en-US" sz="1500" dirty="0"/>
          </a:p>
        </p:txBody>
      </p:sp>
      <p:sp>
        <p:nvSpPr>
          <p:cNvPr id="4" name="Object3"/>
          <p:cNvSpPr/>
          <p:nvPr/>
        </p:nvSpPr>
        <p:spPr>
          <a:xfrm>
            <a:off x="1301632" y="1258831"/>
            <a:ext cx="5934406" cy="457200"/>
          </a:xfrm>
          <a:prstGeom prst="rect">
            <a:avLst/>
          </a:prstGeom>
          <a:noFill/>
          <a:ln/>
        </p:spPr>
        <p:txBody>
          <a:bodyPr wrap="square" rtlCol="0" anchor="ctr"/>
          <a:lstStyle/>
          <a:p>
            <a:endParaRPr lang="en-US" sz="1500" dirty="0"/>
          </a:p>
        </p:txBody>
      </p:sp>
      <p:sp>
        <p:nvSpPr>
          <p:cNvPr id="5" name="Object4"/>
          <p:cNvSpPr/>
          <p:nvPr/>
        </p:nvSpPr>
        <p:spPr>
          <a:xfrm>
            <a:off x="773144" y="802968"/>
            <a:ext cx="5225203" cy="777240"/>
          </a:xfrm>
          <a:prstGeom prst="rect">
            <a:avLst/>
          </a:prstGeom>
          <a:noFill/>
          <a:ln/>
        </p:spPr>
        <p:txBody>
          <a:bodyPr wrap="square" rtlCol="0" anchor="ctr"/>
          <a:lstStyle/>
          <a:p>
            <a:endParaRPr lang="en-US" sz="1500" dirty="0"/>
          </a:p>
          <a:p>
            <a:r>
              <a:rPr lang="en-US" sz="1500" dirty="0">
                <a:solidFill>
                  <a:srgbClr val="333333"/>
                </a:solidFill>
                <a:latin typeface="Microsoft Yahei" pitchFamily="34" charset="0"/>
                <a:ea typeface="Microsoft Yahei" pitchFamily="34" charset="-122"/>
                <a:cs typeface="Microsoft Yahei" pitchFamily="34" charset="-120"/>
              </a:rPr>
              <a:t>     </a:t>
            </a:r>
            <a:r>
              <a:rPr lang="en-US" sz="1500" b="1" dirty="0">
                <a:solidFill>
                  <a:srgbClr val="333333"/>
                </a:solidFill>
                <a:latin typeface="Microsoft Yahei" pitchFamily="34" charset="0"/>
                <a:ea typeface="Microsoft Yahei" pitchFamily="34" charset="-122"/>
                <a:cs typeface="Microsoft Yahei" pitchFamily="34" charset="-120"/>
              </a:rPr>
              <a:t>用故障发生到恢复的时间作为标准，判断系统是否高可用</a:t>
            </a:r>
            <a:r>
              <a:rPr lang="en-US" sz="1500" dirty="0">
                <a:solidFill>
                  <a:srgbClr val="333333"/>
                </a:solidFill>
                <a:latin typeface="Microsoft Yahei" pitchFamily="34" charset="0"/>
                <a:ea typeface="Microsoft Yahei" pitchFamily="34" charset="-122"/>
                <a:cs typeface="Microsoft Yahei" pitchFamily="34" charset="-120"/>
              </a:rPr>
              <a:t>  </a:t>
            </a:r>
            <a:endParaRPr lang="en-US" sz="1500" dirty="0"/>
          </a:p>
        </p:txBody>
      </p:sp>
      <p:pic>
        <p:nvPicPr>
          <p:cNvPr id="6" name="Object 5" descr="https://fynotefile.oss-cn-zhangjiakou.aliyuncs.com/fynote/fyfile/16657/191196/5a685b09a0354f98ab07934e26e0bc3b.png">    </p:cNvPr>
          <p:cNvPicPr>
            <a:picLocks noChangeAspect="1"/>
          </p:cNvPicPr>
          <p:nvPr/>
        </p:nvPicPr>
        <p:blipFill>
          <a:blip r:embed="rId3"/>
          <a:stretch>
            <a:fillRect/>
          </a:stretch>
        </p:blipFill>
        <p:spPr>
          <a:xfrm>
            <a:off x="1022715" y="1840397"/>
            <a:ext cx="6617615" cy="30012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3" name="Object2"/>
          <p:cNvSpPr/>
          <p:nvPr/>
        </p:nvSpPr>
        <p:spPr>
          <a:xfrm>
            <a:off x="3485980" y="3363663"/>
            <a:ext cx="711711" cy="457200"/>
          </a:xfrm>
          <a:prstGeom prst="rect">
            <a:avLst/>
          </a:prstGeom>
          <a:noFill/>
          <a:ln/>
        </p:spPr>
        <p:txBody>
          <a:bodyPr wrap="square" rtlCol="0" anchor="ctr"/>
          <a:lstStyle/>
          <a:p>
            <a:endParaRPr lang="en-US" sz="1500" dirty="0"/>
          </a:p>
        </p:txBody>
      </p:sp>
      <p:sp>
        <p:nvSpPr>
          <p:cNvPr id="4" name="Object3"/>
          <p:cNvSpPr/>
          <p:nvPr/>
        </p:nvSpPr>
        <p:spPr>
          <a:xfrm>
            <a:off x="351310" y="674384"/>
            <a:ext cx="2936882"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1.2.6 扣减业务场景举例</a:t>
            </a:r>
            <a:endParaRPr lang="en-US" sz="1500" dirty="0"/>
          </a:p>
        </p:txBody>
      </p:sp>
      <p:sp>
        <p:nvSpPr>
          <p:cNvPr id="5" name="Object4"/>
          <p:cNvSpPr/>
          <p:nvPr/>
        </p:nvSpPr>
        <p:spPr>
          <a:xfrm>
            <a:off x="4493432" y="2488083"/>
            <a:ext cx="4431162" cy="457200"/>
          </a:xfrm>
          <a:prstGeom prst="rect">
            <a:avLst/>
          </a:prstGeom>
          <a:noFill/>
          <a:ln/>
        </p:spPr>
        <p:txBody>
          <a:bodyPr wrap="square" rtlCol="0" anchor="ctr"/>
          <a:lstStyle/>
          <a:p>
            <a:endParaRPr lang="en-US" sz="1500" dirty="0"/>
          </a:p>
        </p:txBody>
      </p:sp>
      <p:sp>
        <p:nvSpPr>
          <p:cNvPr id="6" name="Object5"/>
          <p:cNvSpPr/>
          <p:nvPr/>
        </p:nvSpPr>
        <p:spPr>
          <a:xfrm>
            <a:off x="3485980" y="4407550"/>
            <a:ext cx="5244845" cy="457200"/>
          </a:xfrm>
          <a:prstGeom prst="rect">
            <a:avLst/>
          </a:prstGeom>
          <a:noFill/>
          <a:ln/>
        </p:spPr>
        <p:txBody>
          <a:bodyPr wrap="square" rtlCol="0" anchor="ctr"/>
          <a:lstStyle/>
          <a:p>
            <a:r>
              <a:rPr lang="en-US" sz="1500" b="1" dirty="0">
                <a:solidFill>
                  <a:srgbClr val="333333"/>
                </a:solidFill>
                <a:latin typeface="Microsoft Yahei" pitchFamily="34" charset="0"/>
                <a:ea typeface="Microsoft Yahei" pitchFamily="34" charset="-122"/>
                <a:cs typeface="Microsoft Yahei" pitchFamily="34" charset="-120"/>
              </a:rPr>
              <a:t>扣减都是和提单共同发生,如果扣减失败，那么提单也无法成功</a:t>
            </a:r>
            <a:endParaRPr lang="en-US" sz="1500" dirty="0"/>
          </a:p>
        </p:txBody>
      </p:sp>
      <p:sp>
        <p:nvSpPr>
          <p:cNvPr id="7" name="Object6"/>
          <p:cNvSpPr/>
          <p:nvPr/>
        </p:nvSpPr>
        <p:spPr>
          <a:xfrm>
            <a:off x="1062278" y="2192368"/>
            <a:ext cx="1514945" cy="922672"/>
          </a:xfrm>
          <a:custGeom>
            <a:avLst/>
            <a:gdLst/>
            <a:ahLst/>
            <a:cxnLst/>
            <a:rect l="l" t="t" r="r" b="b"/>
            <a:pathLst>
              <a:path w="1514945" h="922672">
                <a:moveTo>
                  <a:pt x="757473" y="0"/>
                </a:moveTo>
                <a:cubicBezTo>
                  <a:pt x="1175533" y="0"/>
                  <a:pt x="1514945" y="206718"/>
                  <a:pt x="1514945" y="461336"/>
                </a:cubicBezTo>
                <a:cubicBezTo>
                  <a:pt x="1514945" y="715955"/>
                  <a:pt x="1175533" y="922672"/>
                  <a:pt x="757473" y="922672"/>
                </a:cubicBezTo>
                <a:cubicBezTo>
                  <a:pt x="339412" y="922672"/>
                  <a:pt x="0" y="715955"/>
                  <a:pt x="0" y="461336"/>
                </a:cubicBezTo>
                <a:cubicBezTo>
                  <a:pt x="0" y="206718"/>
                  <a:pt x="339412" y="0"/>
                  <a:pt x="757473" y="0"/>
                </a:cubicBezTo>
                <a:close/>
              </a:path>
            </a:pathLst>
          </a:custGeom>
          <a:solidFill>
            <a:srgbClr val="90CF5B"/>
          </a:solidFill>
          <a:ln/>
        </p:spPr>
      </p:sp>
      <p:sp>
        <p:nvSpPr>
          <p:cNvPr id="8" name="Object7"/>
          <p:cNvSpPr/>
          <p:nvPr/>
        </p:nvSpPr>
        <p:spPr>
          <a:xfrm>
            <a:off x="1062278" y="2192368"/>
            <a:ext cx="1514945" cy="922672"/>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库存支付类业务</a:t>
            </a:r>
            <a:endParaRPr lang="en-US" sz="1500" dirty="0"/>
          </a:p>
        </p:txBody>
      </p:sp>
      <p:pic>
        <p:nvPicPr>
          <p:cNvPr id="9" name="Object 8" descr="https://fynotefile.oss-cn-zhangjiakou.aliyuncs.com/fynote/fyfile/16657/191196/e2b937b8671e4bb393180c498dedc2bc.png">    </p:cNvPr>
          <p:cNvPicPr>
            <a:picLocks noChangeAspect="1"/>
          </p:cNvPicPr>
          <p:nvPr/>
        </p:nvPicPr>
        <p:blipFill>
          <a:blip r:embed="rId3"/>
          <a:stretch>
            <a:fillRect/>
          </a:stretch>
        </p:blipFill>
        <p:spPr>
          <a:xfrm>
            <a:off x="4106676" y="797472"/>
            <a:ext cx="3438144" cy="37124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3" name="Object2"/>
          <p:cNvSpPr/>
          <p:nvPr/>
        </p:nvSpPr>
        <p:spPr>
          <a:xfrm>
            <a:off x="90112" y="478853"/>
            <a:ext cx="3311354"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1.2.7 扣减业务场景特点</a:t>
            </a:r>
            <a:endParaRPr lang="en-US" sz="1500" dirty="0"/>
          </a:p>
        </p:txBody>
      </p:sp>
      <p:sp>
        <p:nvSpPr>
          <p:cNvPr id="4" name="Object3"/>
          <p:cNvSpPr/>
          <p:nvPr/>
        </p:nvSpPr>
        <p:spPr>
          <a:xfrm flipV="1">
            <a:off x="2602517" y="3133805"/>
            <a:ext cx="5370605" cy="1667234"/>
          </a:xfrm>
          <a:custGeom>
            <a:avLst/>
            <a:gdLst/>
            <a:ahLst/>
            <a:cxnLst/>
            <a:rect l="l" t="t" r="r" b="b"/>
            <a:pathLst>
              <a:path w="5370605" h="1667234">
                <a:moveTo>
                  <a:pt x="0" y="333447"/>
                </a:moveTo>
                <a:quadBezTo>
                  <a:pt x="0" y="0"/>
                  <a:pt x="1074121" y="0"/>
                </a:quadBezTo>
                <a:lnTo>
                  <a:pt x="4296484" y="0"/>
                </a:lnTo>
                <a:quadBezTo>
                  <a:pt x="5370605" y="0"/>
                  <a:pt x="5370605" y="333447"/>
                </a:quadBezTo>
                <a:lnTo>
                  <a:pt x="5370605" y="1000340"/>
                </a:lnTo>
                <a:quadBezTo>
                  <a:pt x="5370605" y="1333787"/>
                  <a:pt x="4296484" y="1333787"/>
                </a:quadBezTo>
                <a:lnTo>
                  <a:pt x="2685302" y="1333787"/>
                </a:lnTo>
                <a:lnTo>
                  <a:pt x="1611181" y="1667234"/>
                </a:lnTo>
                <a:lnTo>
                  <a:pt x="1611181" y="1333787"/>
                </a:lnTo>
                <a:lnTo>
                  <a:pt x="1074121" y="1333787"/>
                </a:lnTo>
                <a:quadBezTo>
                  <a:pt x="0" y="1333787"/>
                  <a:pt x="0" y="1000340"/>
                </a:quadBezTo>
                <a:lnTo>
                  <a:pt x="0" y="333447"/>
                </a:lnTo>
                <a:close/>
              </a:path>
            </a:pathLst>
          </a:custGeom>
          <a:solidFill>
            <a:srgbClr val="FFFFFF"/>
          </a:solidFill>
          <a:ln w="19050">
            <a:solidFill>
              <a:srgbClr val="00AF57"/>
            </a:solidFill>
            <a:prstDash val="dash"/>
          </a:ln>
        </p:spPr>
      </p:sp>
      <p:sp>
        <p:nvSpPr>
          <p:cNvPr id="5" name="Object4"/>
          <p:cNvSpPr/>
          <p:nvPr/>
        </p:nvSpPr>
        <p:spPr>
          <a:xfrm>
            <a:off x="2575890" y="4343839"/>
            <a:ext cx="2743151" cy="457200"/>
          </a:xfrm>
          <a:prstGeom prst="rect">
            <a:avLst/>
          </a:prstGeom>
          <a:noFill/>
          <a:ln/>
        </p:spPr>
        <p:txBody>
          <a:bodyPr wrap="square" rtlCol="0" anchor="ctr"/>
          <a:lstStyle/>
          <a:p>
            <a:endParaRPr lang="en-US" sz="1500" dirty="0"/>
          </a:p>
        </p:txBody>
      </p:sp>
      <p:sp>
        <p:nvSpPr>
          <p:cNvPr id="6" name="Object5"/>
          <p:cNvSpPr/>
          <p:nvPr/>
        </p:nvSpPr>
        <p:spPr>
          <a:xfrm>
            <a:off x="2988967" y="3498019"/>
            <a:ext cx="4660148" cy="1280160"/>
          </a:xfrm>
          <a:prstGeom prst="rect">
            <a:avLst/>
          </a:prstGeom>
          <a:noFill/>
          <a:ln/>
        </p:spPr>
        <p:txBody>
          <a:bodyPr wrap="square" rtlCol="0" anchor="ctr"/>
          <a:lstStyle/>
          <a:p>
            <a:r>
              <a:rPr lang="en-US" sz="1400" dirty="0">
                <a:solidFill>
                  <a:srgbClr val="333333"/>
                </a:solidFill>
                <a:latin typeface="Microsoft Yahei" pitchFamily="34" charset="0"/>
                <a:ea typeface="Microsoft Yahei" pitchFamily="34" charset="-122"/>
                <a:cs typeface="Microsoft Yahei" pitchFamily="34" charset="-120"/>
              </a:rPr>
              <a:t>以库存为例，扣减的请求只会包含购买的商品和对应的数量，而具体能不能买，则依赖后台系统存储的当前剩余库存数量。另外，不同用户在同一时刻可能购买同一个商品，此处就存在并发更新，这种在并发情况下的扣减一致性需要格外注意。</a:t>
            </a:r>
            <a:endParaRPr lang="en-US" sz="1500" dirty="0"/>
          </a:p>
        </p:txBody>
      </p:sp>
      <p:sp>
        <p:nvSpPr>
          <p:cNvPr id="7" name="Object6"/>
          <p:cNvSpPr/>
          <p:nvPr/>
        </p:nvSpPr>
        <p:spPr>
          <a:xfrm>
            <a:off x="298634" y="1153998"/>
            <a:ext cx="3792587" cy="484632"/>
          </a:xfrm>
          <a:prstGeom prst="rect">
            <a:avLst/>
          </a:prstGeom>
          <a:noFill/>
          <a:ln/>
        </p:spPr>
        <p:txBody>
          <a:bodyPr wrap="square" rtlCol="0" anchor="ctr"/>
          <a:lstStyle/>
          <a:p>
            <a:r>
              <a:rPr lang="en-US" sz="1700" b="1" dirty="0">
                <a:solidFill>
                  <a:srgbClr val="333333"/>
                </a:solidFill>
                <a:latin typeface="Microsoft Yahei" pitchFamily="34" charset="0"/>
                <a:ea typeface="Microsoft Yahei" pitchFamily="34" charset="-122"/>
                <a:cs typeface="Microsoft Yahei" pitchFamily="34" charset="-120"/>
              </a:rPr>
              <a:t>扣减业务要抗住并发和保障数据一致性</a:t>
            </a:r>
            <a:endParaRPr lang="en-US" sz="1500" dirty="0"/>
          </a:p>
        </p:txBody>
      </p:sp>
      <p:sp>
        <p:nvSpPr>
          <p:cNvPr id="8" name="Object7"/>
          <p:cNvSpPr/>
          <p:nvPr/>
        </p:nvSpPr>
        <p:spPr>
          <a:xfrm>
            <a:off x="2432520" y="1983410"/>
            <a:ext cx="1514945" cy="922672"/>
          </a:xfrm>
          <a:custGeom>
            <a:avLst/>
            <a:gdLst/>
            <a:ahLst/>
            <a:cxnLst/>
            <a:rect l="l" t="t" r="r" b="b"/>
            <a:pathLst>
              <a:path w="1514945" h="922672">
                <a:moveTo>
                  <a:pt x="757473" y="0"/>
                </a:moveTo>
                <a:cubicBezTo>
                  <a:pt x="1175533" y="0"/>
                  <a:pt x="1514945" y="206718"/>
                  <a:pt x="1514945" y="461336"/>
                </a:cubicBezTo>
                <a:cubicBezTo>
                  <a:pt x="1514945" y="715955"/>
                  <a:pt x="1175533" y="922672"/>
                  <a:pt x="757473" y="922672"/>
                </a:cubicBezTo>
                <a:cubicBezTo>
                  <a:pt x="339412" y="922672"/>
                  <a:pt x="0" y="715955"/>
                  <a:pt x="0" y="461336"/>
                </a:cubicBezTo>
                <a:cubicBezTo>
                  <a:pt x="0" y="206718"/>
                  <a:pt x="339412" y="0"/>
                  <a:pt x="757473" y="0"/>
                </a:cubicBezTo>
                <a:close/>
              </a:path>
            </a:pathLst>
          </a:custGeom>
          <a:solidFill>
            <a:srgbClr val="90CF5B"/>
          </a:solidFill>
          <a:ln/>
        </p:spPr>
      </p:sp>
      <p:sp>
        <p:nvSpPr>
          <p:cNvPr id="9" name="Object8"/>
          <p:cNvSpPr/>
          <p:nvPr/>
        </p:nvSpPr>
        <p:spPr>
          <a:xfrm>
            <a:off x="2432520" y="1983410"/>
            <a:ext cx="1514945" cy="922672"/>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扣减业务场景</a:t>
            </a:r>
            <a:endParaRPr lang="en-US" sz="1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764056" y="1664780"/>
            <a:ext cx="8138283" cy="402336"/>
          </a:xfrm>
          <a:prstGeom prst="rect">
            <a:avLst/>
          </a:prstGeom>
          <a:noFill/>
          <a:ln/>
        </p:spPr>
        <p:txBody>
          <a:bodyPr wrap="square" rtlCol="0" anchor="ctr"/>
          <a:lstStyle/>
          <a:p>
            <a:pPr>
              <a:lnSpc>
                <a:spcPct val="90000"/>
              </a:lnSpc>
            </a:pPr>
            <a:endParaRPr lang="en-US" sz="1500" dirty="0"/>
          </a:p>
        </p:txBody>
      </p:sp>
      <p:pic>
        <p:nvPicPr>
          <p:cNvPr id="3" name="Object 2"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4" name="Object3"/>
          <p:cNvSpPr/>
          <p:nvPr/>
        </p:nvSpPr>
        <p:spPr>
          <a:xfrm>
            <a:off x="764056" y="1865948"/>
            <a:ext cx="1400018" cy="626874"/>
          </a:xfrm>
          <a:custGeom>
            <a:avLst/>
            <a:gdLst/>
            <a:ahLst/>
            <a:cxnLst/>
            <a:rect l="l" t="t" r="r" b="b"/>
            <a:pathLst>
              <a:path w="1400018" h="626874">
                <a:moveTo>
                  <a:pt x="700009" y="0"/>
                </a:moveTo>
                <a:cubicBezTo>
                  <a:pt x="1086355" y="0"/>
                  <a:pt x="1400018" y="140446"/>
                  <a:pt x="1400018" y="313437"/>
                </a:cubicBezTo>
                <a:cubicBezTo>
                  <a:pt x="1400018" y="486427"/>
                  <a:pt x="1086355" y="626874"/>
                  <a:pt x="700009" y="626874"/>
                </a:cubicBezTo>
                <a:cubicBezTo>
                  <a:pt x="313664" y="626874"/>
                  <a:pt x="0" y="486427"/>
                  <a:pt x="0" y="313437"/>
                </a:cubicBezTo>
                <a:cubicBezTo>
                  <a:pt x="0" y="140446"/>
                  <a:pt x="313664" y="0"/>
                  <a:pt x="700009" y="0"/>
                </a:cubicBezTo>
                <a:close/>
              </a:path>
            </a:pathLst>
          </a:custGeom>
          <a:solidFill>
            <a:srgbClr val="FFC12A"/>
          </a:solidFill>
          <a:ln/>
        </p:spPr>
      </p:sp>
      <p:sp>
        <p:nvSpPr>
          <p:cNvPr id="5" name="Object4"/>
          <p:cNvSpPr/>
          <p:nvPr/>
        </p:nvSpPr>
        <p:spPr>
          <a:xfrm>
            <a:off x="764056" y="1865948"/>
            <a:ext cx="1400018" cy="626874"/>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读业务场景</a:t>
            </a:r>
            <a:endParaRPr lang="en-US" sz="1500" dirty="0"/>
          </a:p>
        </p:txBody>
      </p:sp>
      <p:sp>
        <p:nvSpPr>
          <p:cNvPr id="6" name="Object5"/>
          <p:cNvSpPr/>
          <p:nvPr/>
        </p:nvSpPr>
        <p:spPr>
          <a:xfrm>
            <a:off x="764056" y="2992397"/>
            <a:ext cx="1400018" cy="595530"/>
          </a:xfrm>
          <a:custGeom>
            <a:avLst/>
            <a:gdLst/>
            <a:ahLst/>
            <a:cxnLst/>
            <a:rect l="l" t="t" r="r" b="b"/>
            <a:pathLst>
              <a:path w="1400018" h="595530">
                <a:moveTo>
                  <a:pt x="700009" y="0"/>
                </a:moveTo>
                <a:cubicBezTo>
                  <a:pt x="1086355" y="0"/>
                  <a:pt x="1400018" y="133424"/>
                  <a:pt x="1400018" y="297765"/>
                </a:cubicBezTo>
                <a:cubicBezTo>
                  <a:pt x="1400018" y="462106"/>
                  <a:pt x="1086355" y="595530"/>
                  <a:pt x="700009" y="595530"/>
                </a:cubicBezTo>
                <a:cubicBezTo>
                  <a:pt x="313664" y="595530"/>
                  <a:pt x="0" y="462106"/>
                  <a:pt x="0" y="297765"/>
                </a:cubicBezTo>
                <a:cubicBezTo>
                  <a:pt x="0" y="133424"/>
                  <a:pt x="313664" y="0"/>
                  <a:pt x="700009" y="0"/>
                </a:cubicBezTo>
                <a:close/>
              </a:path>
            </a:pathLst>
          </a:custGeom>
          <a:solidFill>
            <a:srgbClr val="00AFEE"/>
          </a:solidFill>
          <a:ln/>
        </p:spPr>
      </p:sp>
      <p:sp>
        <p:nvSpPr>
          <p:cNvPr id="7" name="Object6"/>
          <p:cNvSpPr/>
          <p:nvPr/>
        </p:nvSpPr>
        <p:spPr>
          <a:xfrm>
            <a:off x="764056" y="2992397"/>
            <a:ext cx="1400018" cy="595530"/>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写业务场景</a:t>
            </a:r>
            <a:endParaRPr lang="en-US" sz="1500" dirty="0"/>
          </a:p>
        </p:txBody>
      </p:sp>
      <p:sp>
        <p:nvSpPr>
          <p:cNvPr id="8" name="Object7"/>
          <p:cNvSpPr/>
          <p:nvPr/>
        </p:nvSpPr>
        <p:spPr>
          <a:xfrm>
            <a:off x="764056" y="4148436"/>
            <a:ext cx="1400018" cy="616426"/>
          </a:xfrm>
          <a:custGeom>
            <a:avLst/>
            <a:gdLst/>
            <a:ahLst/>
            <a:cxnLst/>
            <a:rect l="l" t="t" r="r" b="b"/>
            <a:pathLst>
              <a:path w="1400018" h="616426">
                <a:moveTo>
                  <a:pt x="700009" y="0"/>
                </a:moveTo>
                <a:cubicBezTo>
                  <a:pt x="1086355" y="0"/>
                  <a:pt x="1400018" y="138106"/>
                  <a:pt x="1400018" y="308213"/>
                </a:cubicBezTo>
                <a:cubicBezTo>
                  <a:pt x="1400018" y="478320"/>
                  <a:pt x="1086355" y="616426"/>
                  <a:pt x="700009" y="616426"/>
                </a:cubicBezTo>
                <a:cubicBezTo>
                  <a:pt x="313664" y="616426"/>
                  <a:pt x="0" y="478320"/>
                  <a:pt x="0" y="308213"/>
                </a:cubicBezTo>
                <a:cubicBezTo>
                  <a:pt x="0" y="138106"/>
                  <a:pt x="313664" y="0"/>
                  <a:pt x="700009" y="0"/>
                </a:cubicBezTo>
                <a:close/>
              </a:path>
            </a:pathLst>
          </a:custGeom>
          <a:solidFill>
            <a:srgbClr val="90CF5B"/>
          </a:solidFill>
          <a:ln/>
        </p:spPr>
      </p:sp>
      <p:sp>
        <p:nvSpPr>
          <p:cNvPr id="9" name="Object8"/>
          <p:cNvSpPr/>
          <p:nvPr/>
        </p:nvSpPr>
        <p:spPr>
          <a:xfrm>
            <a:off x="764056" y="4148436"/>
            <a:ext cx="1400018" cy="616426"/>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扣减业务场景</a:t>
            </a:r>
            <a:endParaRPr lang="en-US" sz="1500" dirty="0"/>
          </a:p>
        </p:txBody>
      </p:sp>
      <p:sp>
        <p:nvSpPr>
          <p:cNvPr id="10" name="Object9"/>
          <p:cNvSpPr/>
          <p:nvPr/>
        </p:nvSpPr>
        <p:spPr>
          <a:xfrm>
            <a:off x="3208566" y="1865948"/>
            <a:ext cx="1034342" cy="722928"/>
          </a:xfrm>
          <a:custGeom>
            <a:avLst/>
            <a:gdLst/>
            <a:ahLst/>
            <a:cxnLst/>
            <a:rect l="l" t="t" r="r" b="b"/>
            <a:pathLst>
              <a:path w="1034342" h="722928">
                <a:moveTo>
                  <a:pt x="103434" y="0"/>
                </a:moveTo>
                <a:lnTo>
                  <a:pt x="930908" y="0"/>
                </a:lnTo>
                <a:quadBezTo>
                  <a:pt x="1034342" y="0"/>
                  <a:pt x="1034342" y="72293"/>
                </a:quadBezTo>
                <a:lnTo>
                  <a:pt x="1034342" y="650635"/>
                </a:lnTo>
                <a:quadBezTo>
                  <a:pt x="1034342" y="722928"/>
                  <a:pt x="930908" y="722928"/>
                </a:quadBezTo>
                <a:lnTo>
                  <a:pt x="103434" y="722928"/>
                </a:lnTo>
                <a:quadBezTo>
                  <a:pt x="0" y="722928"/>
                  <a:pt x="0" y="650635"/>
                </a:quadBezTo>
                <a:lnTo>
                  <a:pt x="0" y="72293"/>
                </a:lnTo>
                <a:quadBezTo>
                  <a:pt x="0" y="0"/>
                  <a:pt x="103434" y="0"/>
                </a:quadBezTo>
                <a:close/>
              </a:path>
            </a:pathLst>
          </a:custGeom>
          <a:solidFill>
            <a:srgbClr val="EAF1DE"/>
          </a:solidFill>
          <a:ln/>
        </p:spPr>
      </p:sp>
      <p:sp>
        <p:nvSpPr>
          <p:cNvPr id="11" name="Object10"/>
          <p:cNvSpPr/>
          <p:nvPr/>
        </p:nvSpPr>
        <p:spPr>
          <a:xfrm>
            <a:off x="3208566" y="1865948"/>
            <a:ext cx="1034342" cy="722928"/>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高可用</a:t>
            </a:r>
            <a:endParaRPr lang="en-US" sz="1500" dirty="0"/>
          </a:p>
        </p:txBody>
      </p:sp>
      <p:sp>
        <p:nvSpPr>
          <p:cNvPr id="12" name="Object11"/>
          <p:cNvSpPr/>
          <p:nvPr/>
        </p:nvSpPr>
        <p:spPr>
          <a:xfrm>
            <a:off x="3208566" y="2992397"/>
            <a:ext cx="1744799" cy="695797"/>
          </a:xfrm>
          <a:custGeom>
            <a:avLst/>
            <a:gdLst/>
            <a:ahLst/>
            <a:cxnLst/>
            <a:rect l="l" t="t" r="r" b="b"/>
            <a:pathLst>
              <a:path w="1744799" h="695797">
                <a:moveTo>
                  <a:pt x="174480" y="0"/>
                </a:moveTo>
                <a:lnTo>
                  <a:pt x="1570319" y="0"/>
                </a:lnTo>
                <a:quadBezTo>
                  <a:pt x="1744799" y="0"/>
                  <a:pt x="1744799" y="69580"/>
                </a:quadBezTo>
                <a:lnTo>
                  <a:pt x="1744799" y="626217"/>
                </a:lnTo>
                <a:quadBezTo>
                  <a:pt x="1744799" y="695797"/>
                  <a:pt x="1570319" y="695797"/>
                </a:quadBezTo>
                <a:lnTo>
                  <a:pt x="174480" y="695797"/>
                </a:lnTo>
                <a:quadBezTo>
                  <a:pt x="0" y="695797"/>
                  <a:pt x="0" y="626217"/>
                </a:quadBezTo>
                <a:lnTo>
                  <a:pt x="0" y="69580"/>
                </a:lnTo>
                <a:quadBezTo>
                  <a:pt x="0" y="0"/>
                  <a:pt x="174480" y="0"/>
                </a:quadBezTo>
                <a:close/>
              </a:path>
            </a:pathLst>
          </a:custGeom>
          <a:solidFill>
            <a:srgbClr val="EAF1DE"/>
          </a:solidFill>
          <a:ln/>
        </p:spPr>
      </p:sp>
      <p:sp>
        <p:nvSpPr>
          <p:cNvPr id="13" name="Object12"/>
          <p:cNvSpPr/>
          <p:nvPr/>
        </p:nvSpPr>
        <p:spPr>
          <a:xfrm>
            <a:off x="3208566" y="2992397"/>
            <a:ext cx="1744799" cy="695797"/>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999以上的高可用</a:t>
            </a:r>
            <a:endParaRPr lang="en-US" sz="1500" dirty="0"/>
          </a:p>
        </p:txBody>
      </p:sp>
      <p:sp>
        <p:nvSpPr>
          <p:cNvPr id="14" name="Object13"/>
          <p:cNvSpPr/>
          <p:nvPr/>
        </p:nvSpPr>
        <p:spPr>
          <a:xfrm>
            <a:off x="5358242" y="1865948"/>
            <a:ext cx="1034342" cy="722928"/>
          </a:xfrm>
          <a:custGeom>
            <a:avLst/>
            <a:gdLst/>
            <a:ahLst/>
            <a:cxnLst/>
            <a:rect l="l" t="t" r="r" b="b"/>
            <a:pathLst>
              <a:path w="1034342" h="722928">
                <a:moveTo>
                  <a:pt x="103434" y="0"/>
                </a:moveTo>
                <a:lnTo>
                  <a:pt x="930908" y="0"/>
                </a:lnTo>
                <a:quadBezTo>
                  <a:pt x="1034342" y="0"/>
                  <a:pt x="1034342" y="72293"/>
                </a:quadBezTo>
                <a:lnTo>
                  <a:pt x="1034342" y="650635"/>
                </a:lnTo>
                <a:quadBezTo>
                  <a:pt x="1034342" y="722928"/>
                  <a:pt x="930908" y="722928"/>
                </a:quadBezTo>
                <a:lnTo>
                  <a:pt x="103434" y="722928"/>
                </a:lnTo>
                <a:quadBezTo>
                  <a:pt x="0" y="722928"/>
                  <a:pt x="0" y="650635"/>
                </a:quadBezTo>
                <a:lnTo>
                  <a:pt x="0" y="72293"/>
                </a:lnTo>
                <a:quadBezTo>
                  <a:pt x="0" y="0"/>
                  <a:pt x="103434" y="0"/>
                </a:quadBezTo>
                <a:close/>
              </a:path>
            </a:pathLst>
          </a:custGeom>
          <a:solidFill>
            <a:srgbClr val="EAF1DE"/>
          </a:solidFill>
          <a:ln/>
        </p:spPr>
      </p:sp>
      <p:sp>
        <p:nvSpPr>
          <p:cNvPr id="15" name="Object14"/>
          <p:cNvSpPr/>
          <p:nvPr/>
        </p:nvSpPr>
        <p:spPr>
          <a:xfrm>
            <a:off x="5358242" y="1865948"/>
            <a:ext cx="1034342" cy="722928"/>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高性能</a:t>
            </a:r>
            <a:endParaRPr lang="en-US" sz="1500" dirty="0"/>
          </a:p>
        </p:txBody>
      </p:sp>
      <p:sp>
        <p:nvSpPr>
          <p:cNvPr id="16" name="Object15"/>
          <p:cNvSpPr/>
          <p:nvPr/>
        </p:nvSpPr>
        <p:spPr>
          <a:xfrm>
            <a:off x="4619032" y="2090485"/>
            <a:ext cx="334333" cy="348073"/>
          </a:xfrm>
          <a:custGeom>
            <a:avLst/>
            <a:gdLst/>
            <a:ahLst/>
            <a:cxnLst/>
            <a:rect l="l" t="t" r="r" b="b"/>
            <a:pathLst>
              <a:path w="334333" h="348073">
                <a:moveTo>
                  <a:pt x="83583" y="0"/>
                </a:moveTo>
                <a:lnTo>
                  <a:pt x="250750" y="0"/>
                </a:lnTo>
                <a:lnTo>
                  <a:pt x="250750" y="87018"/>
                </a:lnTo>
                <a:lnTo>
                  <a:pt x="334333" y="87018"/>
                </a:lnTo>
                <a:lnTo>
                  <a:pt x="334333" y="261055"/>
                </a:lnTo>
                <a:lnTo>
                  <a:pt x="250750" y="261055"/>
                </a:lnTo>
                <a:lnTo>
                  <a:pt x="250750" y="348073"/>
                </a:lnTo>
                <a:lnTo>
                  <a:pt x="83583" y="348073"/>
                </a:lnTo>
                <a:lnTo>
                  <a:pt x="83583" y="261055"/>
                </a:lnTo>
                <a:lnTo>
                  <a:pt x="0" y="261055"/>
                </a:lnTo>
                <a:lnTo>
                  <a:pt x="0" y="87018"/>
                </a:lnTo>
                <a:lnTo>
                  <a:pt x="83583" y="87018"/>
                </a:lnTo>
                <a:lnTo>
                  <a:pt x="83583" y="0"/>
                </a:lnTo>
                <a:close/>
              </a:path>
            </a:pathLst>
          </a:custGeom>
          <a:solidFill>
            <a:srgbClr val="FF1E02"/>
          </a:solidFill>
          <a:ln/>
        </p:spPr>
      </p:sp>
      <p:sp>
        <p:nvSpPr>
          <p:cNvPr id="17" name="Object16"/>
          <p:cNvSpPr/>
          <p:nvPr/>
        </p:nvSpPr>
        <p:spPr>
          <a:xfrm>
            <a:off x="3208566" y="4148436"/>
            <a:ext cx="1744799" cy="695797"/>
          </a:xfrm>
          <a:custGeom>
            <a:avLst/>
            <a:gdLst/>
            <a:ahLst/>
            <a:cxnLst/>
            <a:rect l="l" t="t" r="r" b="b"/>
            <a:pathLst>
              <a:path w="1744799" h="695797">
                <a:moveTo>
                  <a:pt x="174480" y="0"/>
                </a:moveTo>
                <a:lnTo>
                  <a:pt x="1570319" y="0"/>
                </a:lnTo>
                <a:quadBezTo>
                  <a:pt x="1744799" y="0"/>
                  <a:pt x="1744799" y="69580"/>
                </a:quadBezTo>
                <a:lnTo>
                  <a:pt x="1744799" y="626217"/>
                </a:lnTo>
                <a:quadBezTo>
                  <a:pt x="1744799" y="695797"/>
                  <a:pt x="1570319" y="695797"/>
                </a:quadBezTo>
                <a:lnTo>
                  <a:pt x="174480" y="695797"/>
                </a:lnTo>
                <a:quadBezTo>
                  <a:pt x="0" y="695797"/>
                  <a:pt x="0" y="626217"/>
                </a:quadBezTo>
                <a:lnTo>
                  <a:pt x="0" y="69580"/>
                </a:lnTo>
                <a:quadBezTo>
                  <a:pt x="0" y="0"/>
                  <a:pt x="174480" y="0"/>
                </a:quadBezTo>
                <a:close/>
              </a:path>
            </a:pathLst>
          </a:custGeom>
          <a:solidFill>
            <a:srgbClr val="EAF1DE"/>
          </a:solidFill>
          <a:ln/>
        </p:spPr>
      </p:sp>
      <p:sp>
        <p:nvSpPr>
          <p:cNvPr id="18" name="Object17"/>
          <p:cNvSpPr/>
          <p:nvPr/>
        </p:nvSpPr>
        <p:spPr>
          <a:xfrm>
            <a:off x="3208566" y="4148436"/>
            <a:ext cx="1744799" cy="695797"/>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保障数据的一致性</a:t>
            </a:r>
            <a:endParaRPr lang="en-US" sz="1500" dirty="0"/>
          </a:p>
        </p:txBody>
      </p:sp>
      <p:sp>
        <p:nvSpPr>
          <p:cNvPr id="19" name="Object18"/>
          <p:cNvSpPr/>
          <p:nvPr/>
        </p:nvSpPr>
        <p:spPr>
          <a:xfrm>
            <a:off x="2341390" y="2083330"/>
            <a:ext cx="762697" cy="250750"/>
          </a:xfrm>
          <a:custGeom>
            <a:avLst/>
            <a:gdLst/>
            <a:ahLst/>
            <a:cxnLst/>
            <a:rect l="l" t="t" r="r" b="b"/>
            <a:pathLst>
              <a:path w="762697" h="250750">
                <a:moveTo>
                  <a:pt x="762697" y="125375"/>
                </a:moveTo>
                <a:lnTo>
                  <a:pt x="381348" y="0"/>
                </a:lnTo>
                <a:lnTo>
                  <a:pt x="381348" y="62687"/>
                </a:lnTo>
                <a:lnTo>
                  <a:pt x="0" y="62687"/>
                </a:lnTo>
                <a:lnTo>
                  <a:pt x="0" y="188062"/>
                </a:lnTo>
                <a:lnTo>
                  <a:pt x="381348" y="188062"/>
                </a:lnTo>
                <a:lnTo>
                  <a:pt x="381348" y="250750"/>
                </a:lnTo>
                <a:lnTo>
                  <a:pt x="762697" y="125375"/>
                </a:lnTo>
                <a:close/>
              </a:path>
            </a:pathLst>
          </a:custGeom>
          <a:solidFill>
            <a:srgbClr val="00AF57"/>
          </a:solidFill>
          <a:ln/>
        </p:spPr>
      </p:sp>
      <p:sp>
        <p:nvSpPr>
          <p:cNvPr id="20" name="Object19"/>
          <p:cNvSpPr/>
          <p:nvPr/>
        </p:nvSpPr>
        <p:spPr>
          <a:xfrm>
            <a:off x="2341390" y="3201355"/>
            <a:ext cx="762697" cy="250750"/>
          </a:xfrm>
          <a:custGeom>
            <a:avLst/>
            <a:gdLst/>
            <a:ahLst/>
            <a:cxnLst/>
            <a:rect l="l" t="t" r="r" b="b"/>
            <a:pathLst>
              <a:path w="762697" h="250750">
                <a:moveTo>
                  <a:pt x="762697" y="125375"/>
                </a:moveTo>
                <a:lnTo>
                  <a:pt x="381348" y="0"/>
                </a:lnTo>
                <a:lnTo>
                  <a:pt x="381348" y="62687"/>
                </a:lnTo>
                <a:lnTo>
                  <a:pt x="0" y="62687"/>
                </a:lnTo>
                <a:lnTo>
                  <a:pt x="0" y="188062"/>
                </a:lnTo>
                <a:lnTo>
                  <a:pt x="381348" y="188062"/>
                </a:lnTo>
                <a:lnTo>
                  <a:pt x="381348" y="250750"/>
                </a:lnTo>
                <a:lnTo>
                  <a:pt x="762697" y="125375"/>
                </a:lnTo>
                <a:close/>
              </a:path>
            </a:pathLst>
          </a:custGeom>
          <a:solidFill>
            <a:srgbClr val="00AF57"/>
          </a:solidFill>
          <a:ln/>
        </p:spPr>
      </p:sp>
      <p:sp>
        <p:nvSpPr>
          <p:cNvPr id="21" name="Object20"/>
          <p:cNvSpPr/>
          <p:nvPr/>
        </p:nvSpPr>
        <p:spPr>
          <a:xfrm>
            <a:off x="2341390" y="4332286"/>
            <a:ext cx="762697" cy="250750"/>
          </a:xfrm>
          <a:custGeom>
            <a:avLst/>
            <a:gdLst/>
            <a:ahLst/>
            <a:cxnLst/>
            <a:rect l="l" t="t" r="r" b="b"/>
            <a:pathLst>
              <a:path w="762697" h="250750">
                <a:moveTo>
                  <a:pt x="762697" y="125375"/>
                </a:moveTo>
                <a:lnTo>
                  <a:pt x="381348" y="0"/>
                </a:lnTo>
                <a:lnTo>
                  <a:pt x="381348" y="62687"/>
                </a:lnTo>
                <a:lnTo>
                  <a:pt x="0" y="62687"/>
                </a:lnTo>
                <a:lnTo>
                  <a:pt x="0" y="188062"/>
                </a:lnTo>
                <a:lnTo>
                  <a:pt x="381348" y="188062"/>
                </a:lnTo>
                <a:lnTo>
                  <a:pt x="381348" y="250750"/>
                </a:lnTo>
                <a:lnTo>
                  <a:pt x="762697" y="125375"/>
                </a:lnTo>
                <a:close/>
              </a:path>
            </a:pathLst>
          </a:custGeom>
          <a:solidFill>
            <a:srgbClr val="00AF57"/>
          </a:solidFill>
          <a:ln/>
        </p:spPr>
      </p:sp>
      <p:sp>
        <p:nvSpPr>
          <p:cNvPr id="22" name="Object21"/>
          <p:cNvSpPr/>
          <p:nvPr/>
        </p:nvSpPr>
        <p:spPr>
          <a:xfrm>
            <a:off x="-40117" y="585330"/>
            <a:ext cx="1608347"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1.2.8 总结</a:t>
            </a:r>
            <a:endParaRPr lang="en-US" sz="1500" dirty="0"/>
          </a:p>
        </p:txBody>
      </p:sp>
      <p:sp>
        <p:nvSpPr>
          <p:cNvPr id="23" name="Object22"/>
          <p:cNvSpPr/>
          <p:nvPr/>
        </p:nvSpPr>
        <p:spPr>
          <a:xfrm>
            <a:off x="764056" y="1207580"/>
            <a:ext cx="8044005" cy="457200"/>
          </a:xfrm>
          <a:prstGeom prst="rect">
            <a:avLst/>
          </a:prstGeom>
          <a:noFill/>
          <a:ln/>
        </p:spPr>
        <p:txBody>
          <a:bodyPr wrap="square" rtlCol="0" anchor="ctr"/>
          <a:lstStyle/>
          <a:p>
            <a:r>
              <a:rPr lang="en-US" sz="1500" b="1" dirty="0">
                <a:solidFill>
                  <a:srgbClr val="333333"/>
                </a:solidFill>
                <a:latin typeface="Microsoft Yahei" pitchFamily="34" charset="0"/>
                <a:ea typeface="Microsoft Yahei" pitchFamily="34" charset="-122"/>
                <a:cs typeface="Microsoft Yahei" pitchFamily="34" charset="-120"/>
              </a:rPr>
              <a:t>不管公司提供的具体业务是什么，从技术的目的性上看，它们都一定属于下面三种分类中的一种</a:t>
            </a:r>
            <a:endParaRPr lang="en-US" sz="1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3" name="Object2"/>
          <p:cNvSpPr/>
          <p:nvPr/>
        </p:nvSpPr>
        <p:spPr>
          <a:xfrm>
            <a:off x="95432" y="478853"/>
            <a:ext cx="3311354"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1.3 复杂系统的拆分之道</a:t>
            </a:r>
            <a:endParaRPr lang="en-US" sz="1500" dirty="0"/>
          </a:p>
        </p:txBody>
      </p:sp>
      <p:sp>
        <p:nvSpPr>
          <p:cNvPr id="4" name="Object3"/>
          <p:cNvSpPr/>
          <p:nvPr/>
        </p:nvSpPr>
        <p:spPr>
          <a:xfrm>
            <a:off x="2654827" y="1166573"/>
            <a:ext cx="5998122" cy="1143979"/>
          </a:xfrm>
          <a:custGeom>
            <a:avLst/>
            <a:gdLst/>
            <a:ahLst/>
            <a:cxnLst/>
            <a:rect l="l" t="t" r="r" b="b"/>
            <a:pathLst>
              <a:path w="5998122" h="1143979">
                <a:moveTo>
                  <a:pt x="0" y="228796"/>
                </a:moveTo>
                <a:quadBezTo>
                  <a:pt x="0" y="0"/>
                  <a:pt x="1199624" y="0"/>
                </a:quadBezTo>
                <a:lnTo>
                  <a:pt x="4798497" y="0"/>
                </a:lnTo>
                <a:quadBezTo>
                  <a:pt x="5998122" y="0"/>
                  <a:pt x="5998122" y="228796"/>
                </a:quadBezTo>
                <a:lnTo>
                  <a:pt x="5998122" y="686388"/>
                </a:lnTo>
                <a:quadBezTo>
                  <a:pt x="5998122" y="915184"/>
                  <a:pt x="4798497" y="915184"/>
                </a:quadBezTo>
                <a:lnTo>
                  <a:pt x="2999061" y="915184"/>
                </a:lnTo>
                <a:lnTo>
                  <a:pt x="1799437" y="1143979"/>
                </a:lnTo>
                <a:lnTo>
                  <a:pt x="1799437" y="915184"/>
                </a:lnTo>
                <a:lnTo>
                  <a:pt x="1199624" y="915184"/>
                </a:lnTo>
                <a:quadBezTo>
                  <a:pt x="0" y="915184"/>
                  <a:pt x="0" y="686388"/>
                </a:quadBezTo>
                <a:lnTo>
                  <a:pt x="0" y="228796"/>
                </a:lnTo>
                <a:close/>
              </a:path>
            </a:pathLst>
          </a:custGeom>
          <a:solidFill>
            <a:srgbClr val="EEECE1"/>
          </a:solidFill>
          <a:ln/>
        </p:spPr>
      </p:sp>
      <p:sp>
        <p:nvSpPr>
          <p:cNvPr id="5" name="Object4"/>
          <p:cNvSpPr/>
          <p:nvPr/>
        </p:nvSpPr>
        <p:spPr>
          <a:xfrm>
            <a:off x="2654827" y="1166573"/>
            <a:ext cx="5998122" cy="1143979"/>
          </a:xfrm>
          <a:prstGeom prst="rect">
            <a:avLst/>
          </a:prstGeom>
          <a:noFill/>
          <a:ln/>
        </p:spPr>
        <p:txBody>
          <a:bodyPr wrap="square" rtlCol="0" anchor="ctr"/>
          <a:lstStyle/>
          <a:p>
            <a:r>
              <a:rPr lang="en-US" sz="1400" b="1" dirty="0">
                <a:solidFill>
                  <a:srgbClr val="333333"/>
                </a:solidFill>
                <a:highlight>
                  <a:srgbClr val="000000"/>
                </a:highlight>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拆分是架构设计大型复杂系统的第一步，对降低系统复杂性有着决定性的意义，它也是架构师的必备技能之一。</a:t>
            </a:r>
            <a:endParaRPr lang="en-US" sz="1500" dirty="0"/>
          </a:p>
          <a:p>
            <a:endParaRPr lang="en-US" sz="1500" dirty="0"/>
          </a:p>
        </p:txBody>
      </p:sp>
      <p:pic>
        <p:nvPicPr>
          <p:cNvPr id="6" name="Object 5" descr="https://fynotefile.oss-cn-zhangjiakou.aliyuncs.com/fynote/fyfile/16657/191196/65380486a5b64b4aa4dd6074cb16cae6.png">    </p:cNvPr>
          <p:cNvPicPr>
            <a:picLocks noChangeAspect="1"/>
          </p:cNvPicPr>
          <p:nvPr/>
        </p:nvPicPr>
        <p:blipFill>
          <a:blip r:embed="rId3"/>
          <a:stretch>
            <a:fillRect/>
          </a:stretch>
        </p:blipFill>
        <p:spPr>
          <a:xfrm>
            <a:off x="2068224" y="2378271"/>
            <a:ext cx="4798594" cy="24552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341778" y="636296"/>
            <a:ext cx="2757616"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1.3.1 为什么进行拆分</a:t>
            </a:r>
            <a:endParaRPr lang="en-US" sz="1500" dirty="0"/>
          </a:p>
        </p:txBody>
      </p:sp>
      <p:sp>
        <p:nvSpPr>
          <p:cNvPr id="3" name="Object2"/>
          <p:cNvSpPr/>
          <p:nvPr/>
        </p:nvSpPr>
        <p:spPr>
          <a:xfrm>
            <a:off x="1897380" y="2671019"/>
            <a:ext cx="5349240" cy="457200"/>
          </a:xfrm>
          <a:prstGeom prst="rect">
            <a:avLst/>
          </a:prstGeom>
          <a:noFill/>
          <a:ln/>
        </p:spPr>
        <p:txBody>
          <a:bodyPr wrap="square" rtlCol="0" anchor="ctr"/>
          <a:lstStyle/>
          <a:p>
            <a:endParaRPr lang="en-US" sz="1500" dirty="0"/>
          </a:p>
        </p:txBody>
      </p:sp>
      <p:pic>
        <p:nvPicPr>
          <p:cNvPr id="4" name="Object 3"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5" name="Object4"/>
          <p:cNvSpPr/>
          <p:nvPr/>
        </p:nvSpPr>
        <p:spPr>
          <a:xfrm>
            <a:off x="3992158" y="4451275"/>
            <a:ext cx="2026892" cy="457200"/>
          </a:xfrm>
          <a:prstGeom prst="rect">
            <a:avLst/>
          </a:prstGeom>
          <a:noFill/>
          <a:ln/>
        </p:spPr>
        <p:txBody>
          <a:bodyPr wrap="square" rtlCol="0" anchor="ctr"/>
          <a:lstStyle/>
          <a:p>
            <a:endParaRPr lang="en-US" sz="1500" dirty="0"/>
          </a:p>
        </p:txBody>
      </p:sp>
      <p:sp>
        <p:nvSpPr>
          <p:cNvPr id="6" name="Object5"/>
          <p:cNvSpPr/>
          <p:nvPr/>
        </p:nvSpPr>
        <p:spPr>
          <a:xfrm>
            <a:off x="3384926" y="4451275"/>
            <a:ext cx="2843082" cy="484632"/>
          </a:xfrm>
          <a:prstGeom prst="rect">
            <a:avLst/>
          </a:prstGeom>
          <a:noFill/>
          <a:ln/>
        </p:spPr>
        <p:txBody>
          <a:bodyPr wrap="square" rtlCol="0" anchor="ctr"/>
          <a:lstStyle/>
          <a:p>
            <a:r>
              <a:rPr lang="en-US" sz="1700" b="1" dirty="0">
                <a:solidFill>
                  <a:srgbClr val="333333"/>
                </a:solidFill>
                <a:latin typeface="Microsoft Yahei" pitchFamily="34" charset="0"/>
                <a:ea typeface="Microsoft Yahei" pitchFamily="34" charset="-122"/>
                <a:cs typeface="Microsoft Yahei" pitchFamily="34" charset="-120"/>
              </a:rPr>
              <a:t>项目单体阶段的好处与问题</a:t>
            </a:r>
            <a:endParaRPr lang="en-US" sz="1500" dirty="0"/>
          </a:p>
        </p:txBody>
      </p:sp>
      <p:sp>
        <p:nvSpPr>
          <p:cNvPr id="7" name="Object6"/>
          <p:cNvSpPr/>
          <p:nvPr/>
        </p:nvSpPr>
        <p:spPr>
          <a:xfrm>
            <a:off x="774206" y="2232259"/>
            <a:ext cx="3265499" cy="1629872"/>
          </a:xfrm>
          <a:custGeom>
            <a:avLst/>
            <a:gdLst/>
            <a:ahLst/>
            <a:cxnLst/>
            <a:rect l="l" t="t" r="r" b="b"/>
            <a:pathLst>
              <a:path w="3265499" h="1629872">
                <a:moveTo>
                  <a:pt x="0" y="0"/>
                </a:moveTo>
                <a:lnTo>
                  <a:pt x="3265499" y="0"/>
                </a:lnTo>
                <a:lnTo>
                  <a:pt x="3265499" y="1629872"/>
                </a:lnTo>
                <a:lnTo>
                  <a:pt x="0" y="1629872"/>
                </a:lnTo>
                <a:close/>
              </a:path>
            </a:pathLst>
          </a:custGeom>
          <a:solidFill>
            <a:srgbClr val="FFFFFF"/>
          </a:solidFill>
          <a:ln w="19050">
            <a:solidFill>
              <a:srgbClr val="47ACC5"/>
            </a:solidFill>
            <a:prstDash val="solid"/>
          </a:ln>
        </p:spPr>
      </p:sp>
      <p:sp>
        <p:nvSpPr>
          <p:cNvPr id="8" name="Object7"/>
          <p:cNvSpPr/>
          <p:nvPr/>
        </p:nvSpPr>
        <p:spPr>
          <a:xfrm>
            <a:off x="774206" y="2232259"/>
            <a:ext cx="3265499" cy="1629872"/>
          </a:xfrm>
          <a:prstGeom prst="rect">
            <a:avLst/>
          </a:prstGeom>
          <a:noFill/>
          <a:ln/>
        </p:spPr>
        <p:txBody>
          <a:bodyPr wrap="square" rtlCol="0" anchor="ctr"/>
          <a:lstStyle/>
          <a:p>
            <a:r>
              <a:rPr lang="en-US" sz="13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1. 开发简单直接，代码和项目集中式管理。</a:t>
            </a:r>
            <a:endParaRPr lang="en-US" sz="1500" dirty="0"/>
          </a:p>
          <a:p>
            <a:endParaRPr lang="en-US" sz="1500" dirty="0"/>
          </a:p>
          <a:p>
            <a:r>
              <a:rPr lang="en-US" sz="13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2. 排查问题时只需要排查这个应用就可以了，更有针对性。</a:t>
            </a:r>
            <a:endParaRPr lang="en-US" sz="1500" dirty="0"/>
          </a:p>
          <a:p>
            <a:endParaRPr lang="en-US" sz="1500" dirty="0"/>
          </a:p>
          <a:p>
            <a:r>
              <a:rPr lang="en-US" sz="13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3. 只需要维护一个工程，节省维护系统运行的人力成本。</a:t>
            </a:r>
            <a:endParaRPr lang="en-US" sz="1500" dirty="0"/>
          </a:p>
        </p:txBody>
      </p:sp>
      <p:sp>
        <p:nvSpPr>
          <p:cNvPr id="9" name="Object8"/>
          <p:cNvSpPr/>
          <p:nvPr/>
        </p:nvSpPr>
        <p:spPr>
          <a:xfrm>
            <a:off x="774206" y="1803895"/>
            <a:ext cx="3265499" cy="428364"/>
          </a:xfrm>
          <a:custGeom>
            <a:avLst/>
            <a:gdLst/>
            <a:ahLst/>
            <a:cxnLst/>
            <a:rect l="l" t="t" r="r" b="b"/>
            <a:pathLst>
              <a:path w="3265499" h="428364">
                <a:moveTo>
                  <a:pt x="0" y="107091"/>
                </a:moveTo>
                <a:quadBezTo>
                  <a:pt x="0" y="0"/>
                  <a:pt x="816375" y="0"/>
                </a:quadBezTo>
                <a:lnTo>
                  <a:pt x="2449124" y="0"/>
                </a:lnTo>
                <a:quadBezTo>
                  <a:pt x="3265499" y="0"/>
                  <a:pt x="3265499" y="107091"/>
                </a:quadBezTo>
                <a:lnTo>
                  <a:pt x="3265499" y="428364"/>
                </a:lnTo>
                <a:lnTo>
                  <a:pt x="0" y="428364"/>
                </a:lnTo>
                <a:lnTo>
                  <a:pt x="0" y="107091"/>
                </a:lnTo>
                <a:close/>
              </a:path>
            </a:pathLst>
          </a:custGeom>
          <a:solidFill>
            <a:srgbClr val="5B9BD5"/>
          </a:solidFill>
          <a:ln/>
        </p:spPr>
      </p:sp>
      <p:sp>
        <p:nvSpPr>
          <p:cNvPr id="10" name="Object9"/>
          <p:cNvSpPr/>
          <p:nvPr/>
        </p:nvSpPr>
        <p:spPr>
          <a:xfrm>
            <a:off x="774206" y="1803895"/>
            <a:ext cx="3265499" cy="428364"/>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好处</a:t>
            </a:r>
            <a:endParaRPr lang="en-US" sz="1500" dirty="0"/>
          </a:p>
        </p:txBody>
      </p:sp>
      <p:sp>
        <p:nvSpPr>
          <p:cNvPr id="11" name="Object10"/>
          <p:cNvSpPr/>
          <p:nvPr/>
        </p:nvSpPr>
        <p:spPr>
          <a:xfrm>
            <a:off x="5005604" y="2294946"/>
            <a:ext cx="3332879" cy="1567185"/>
          </a:xfrm>
          <a:custGeom>
            <a:avLst/>
            <a:gdLst/>
            <a:ahLst/>
            <a:cxnLst/>
            <a:rect l="l" t="t" r="r" b="b"/>
            <a:pathLst>
              <a:path w="3332879" h="1567185">
                <a:moveTo>
                  <a:pt x="0" y="0"/>
                </a:moveTo>
                <a:lnTo>
                  <a:pt x="3332879" y="0"/>
                </a:lnTo>
                <a:lnTo>
                  <a:pt x="3332879" y="1567185"/>
                </a:lnTo>
                <a:lnTo>
                  <a:pt x="0" y="1567185"/>
                </a:lnTo>
                <a:close/>
              </a:path>
            </a:pathLst>
          </a:custGeom>
          <a:solidFill>
            <a:srgbClr val="FFFFFF"/>
          </a:solidFill>
          <a:ln w="19050">
            <a:solidFill>
              <a:srgbClr val="47ACC5"/>
            </a:solidFill>
            <a:prstDash val="solid"/>
          </a:ln>
        </p:spPr>
      </p:sp>
      <p:sp>
        <p:nvSpPr>
          <p:cNvPr id="12" name="Object11"/>
          <p:cNvSpPr/>
          <p:nvPr/>
        </p:nvSpPr>
        <p:spPr>
          <a:xfrm>
            <a:off x="5005604" y="2294946"/>
            <a:ext cx="3332879" cy="1567185"/>
          </a:xfrm>
          <a:prstGeom prst="rect">
            <a:avLst/>
          </a:prstGeom>
          <a:noFill/>
          <a:ln/>
        </p:spPr>
        <p:txBody>
          <a:bodyPr wrap="square" rtlCol="0" anchor="ctr"/>
          <a:lstStyle/>
          <a:p>
            <a:r>
              <a:rPr lang="en-US" sz="13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1.单体架构增加了研发的成本抑制了研发效率的提升。</a:t>
            </a:r>
            <a:endParaRPr lang="en-US" sz="1500" dirty="0"/>
          </a:p>
          <a:p>
            <a:endParaRPr lang="en-US" sz="1500" dirty="0"/>
          </a:p>
          <a:p>
            <a:r>
              <a:rPr lang="en-US" sz="1300" b="1" dirty="0">
                <a:solidFill>
                  <a:srgbClr val="333333"/>
                </a:solidFill>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2.单体架构对于系统的运维也会有很大的影响</a:t>
            </a:r>
            <a:endParaRPr lang="en-US" sz="1500" dirty="0"/>
          </a:p>
        </p:txBody>
      </p:sp>
      <p:sp>
        <p:nvSpPr>
          <p:cNvPr id="13" name="Object12"/>
          <p:cNvSpPr/>
          <p:nvPr/>
        </p:nvSpPr>
        <p:spPr>
          <a:xfrm>
            <a:off x="5005604" y="1803895"/>
            <a:ext cx="3332879" cy="491051"/>
          </a:xfrm>
          <a:custGeom>
            <a:avLst/>
            <a:gdLst/>
            <a:ahLst/>
            <a:cxnLst/>
            <a:rect l="l" t="t" r="r" b="b"/>
            <a:pathLst>
              <a:path w="3332879" h="491051">
                <a:moveTo>
                  <a:pt x="0" y="122763"/>
                </a:moveTo>
                <a:quadBezTo>
                  <a:pt x="0" y="0"/>
                  <a:pt x="833220" y="0"/>
                </a:quadBezTo>
                <a:lnTo>
                  <a:pt x="2499660" y="0"/>
                </a:lnTo>
                <a:quadBezTo>
                  <a:pt x="3332879" y="0"/>
                  <a:pt x="3332879" y="122763"/>
                </a:quadBezTo>
                <a:lnTo>
                  <a:pt x="3332879" y="491051"/>
                </a:lnTo>
                <a:lnTo>
                  <a:pt x="0" y="491051"/>
                </a:lnTo>
                <a:lnTo>
                  <a:pt x="0" y="122763"/>
                </a:lnTo>
                <a:close/>
              </a:path>
            </a:pathLst>
          </a:custGeom>
          <a:solidFill>
            <a:srgbClr val="EAC9B1"/>
          </a:solidFill>
          <a:ln/>
        </p:spPr>
      </p:sp>
      <p:sp>
        <p:nvSpPr>
          <p:cNvPr id="14" name="Object13"/>
          <p:cNvSpPr/>
          <p:nvPr/>
        </p:nvSpPr>
        <p:spPr>
          <a:xfrm>
            <a:off x="5005604" y="1803895"/>
            <a:ext cx="3332879" cy="491051"/>
          </a:xfrm>
          <a:prstGeom prst="rect">
            <a:avLst/>
          </a:prstGeom>
          <a:noFill/>
          <a:ln/>
        </p:spPr>
        <p:txBody>
          <a:bodyPr wrap="square" rtlCol="0" anchor="ctr"/>
          <a:lstStyle/>
          <a:p>
            <a:pPr algn="ctr"/>
            <a:r>
              <a:rPr lang="en-US" sz="1400" b="1" dirty="0">
                <a:solidFill>
                  <a:srgbClr val="000000"/>
                </a:solidFill>
                <a:latin typeface="微软雅黑" pitchFamily="34" charset="0"/>
                <a:ea typeface="微软雅黑" pitchFamily="34" charset="-122"/>
                <a:cs typeface="微软雅黑" pitchFamily="34" charset="-120"/>
              </a:rPr>
              <a:t>问题</a:t>
            </a:r>
            <a:endParaRPr lang="en-US" sz="1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3" name="Object2"/>
          <p:cNvSpPr/>
          <p:nvPr/>
        </p:nvSpPr>
        <p:spPr>
          <a:xfrm>
            <a:off x="74537" y="551988"/>
            <a:ext cx="2454626" cy="402336"/>
          </a:xfrm>
          <a:prstGeom prst="rect">
            <a:avLst/>
          </a:prstGeom>
          <a:noFill/>
          <a:ln/>
        </p:spPr>
        <p:txBody>
          <a:bodyPr wrap="square" rtlCol="0" anchor="ctr"/>
          <a:lstStyle/>
          <a:p>
            <a:pPr>
              <a:lnSpc>
                <a:spcPct val="90000"/>
              </a:lnSpc>
            </a:pPr>
            <a:endParaRPr lang="en-US" sz="1500" dirty="0"/>
          </a:p>
        </p:txBody>
      </p:sp>
      <p:sp>
        <p:nvSpPr>
          <p:cNvPr id="4" name="Object3"/>
          <p:cNvSpPr/>
          <p:nvPr/>
        </p:nvSpPr>
        <p:spPr>
          <a:xfrm>
            <a:off x="1094027" y="478853"/>
            <a:ext cx="8128175" cy="457200"/>
          </a:xfrm>
          <a:prstGeom prst="rect">
            <a:avLst/>
          </a:prstGeom>
          <a:noFill/>
          <a:ln/>
        </p:spPr>
        <p:txBody>
          <a:bodyPr wrap="square" rtlCol="0" anchor="ctr"/>
          <a:lstStyle/>
          <a:p>
            <a:r>
              <a:rPr lang="en-US" sz="1300" b="1" dirty="0">
                <a:solidFill>
                  <a:srgbClr val="333333"/>
                </a:solidFill>
                <a:highlight>
                  <a:srgbClr val="000000"/>
                </a:highlight>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《持续演进的 Cloud Native：云原生架构下微服务最佳》一书中对单体架构和微服务架构进行了详细的对比：</a:t>
            </a:r>
            <a:endParaRPr lang="en-US" sz="1500" dirty="0"/>
          </a:p>
        </p:txBody>
      </p:sp>
      <p:sp>
        <p:nvSpPr>
          <p:cNvPr id="5" name="Object4"/>
          <p:cNvSpPr/>
          <p:nvPr/>
        </p:nvSpPr>
        <p:spPr>
          <a:xfrm>
            <a:off x="1682112" y="2288090"/>
            <a:ext cx="5486400" cy="457200"/>
          </a:xfrm>
          <a:prstGeom prst="rect">
            <a:avLst/>
          </a:prstGeom>
          <a:noFill/>
          <a:ln/>
        </p:spPr>
        <p:txBody>
          <a:bodyPr wrap="square" rtlCol="0" anchor="ctr"/>
          <a:lstStyle/>
          <a:p>
            <a:endParaRPr lang="en-US" sz="1500" dirty="0"/>
          </a:p>
        </p:txBody>
      </p:sp>
      <p:pic>
        <p:nvPicPr>
          <p:cNvPr id="6" name="Object 5" descr="https://fynotefile.oss-cn-zhangjiakou.aliyuncs.com/fynote/fyfile/16657/191196/deb74a32947140e384d50e5ea93d0bfd.png">    </p:cNvPr>
          <p:cNvPicPr>
            <a:picLocks noChangeAspect="1"/>
          </p:cNvPicPr>
          <p:nvPr/>
        </p:nvPicPr>
        <p:blipFill>
          <a:blip r:embed="rId3"/>
          <a:stretch>
            <a:fillRect/>
          </a:stretch>
        </p:blipFill>
        <p:spPr>
          <a:xfrm>
            <a:off x="1301850" y="1002761"/>
            <a:ext cx="6253324" cy="38795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484931" y="2184059"/>
            <a:ext cx="8138283" cy="775383"/>
          </a:xfrm>
          <a:prstGeom prst="rect">
            <a:avLst/>
          </a:prstGeom>
          <a:noFill/>
          <a:ln/>
        </p:spPr>
        <p:txBody>
          <a:bodyPr wrap="square" rtlCol="0" anchor="ctr"/>
          <a:lstStyle/>
          <a:p>
            <a:pPr algn="ctr">
              <a:lnSpc>
                <a:spcPct val="90000"/>
              </a:lnSpc>
            </a:pPr>
            <a:r>
              <a:rPr lang="en-US" sz="4100" b="1" dirty="0">
                <a:solidFill>
                  <a:srgbClr val="666666"/>
                </a:solidFill>
                <a:latin typeface="Microsoft Yahei" pitchFamily="34" charset="0"/>
                <a:ea typeface="Microsoft Yahei" pitchFamily="34" charset="-122"/>
                <a:cs typeface="Microsoft Yahei" pitchFamily="34" charset="-120"/>
              </a:rPr>
              <a:t>第一章 后台系统架构设计</a:t>
            </a:r>
            <a:endParaRPr lang="en-US" sz="1500" dirty="0"/>
          </a:p>
        </p:txBody>
      </p:sp>
      <p:sp>
        <p:nvSpPr>
          <p:cNvPr id="3" name="Object2"/>
          <p:cNvSpPr/>
          <p:nvPr/>
        </p:nvSpPr>
        <p:spPr>
          <a:xfrm>
            <a:off x="1980413" y="3136226"/>
            <a:ext cx="5349240" cy="457200"/>
          </a:xfrm>
          <a:prstGeom prst="rect">
            <a:avLst/>
          </a:prstGeom>
          <a:noFill/>
          <a:ln/>
        </p:spPr>
        <p:txBody>
          <a:bodyPr wrap="square" rtlCol="0" anchor="ctr"/>
          <a:lstStyle/>
          <a:p>
            <a:endParaRPr lang="en-US" sz="1500" dirty="0"/>
          </a:p>
        </p:txBody>
      </p:sp>
      <p:pic>
        <p:nvPicPr>
          <p:cNvPr id="4" name="Object 3"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3" name="Object2"/>
          <p:cNvSpPr/>
          <p:nvPr/>
        </p:nvSpPr>
        <p:spPr>
          <a:xfrm>
            <a:off x="74537" y="551988"/>
            <a:ext cx="2454626" cy="402336"/>
          </a:xfrm>
          <a:prstGeom prst="rect">
            <a:avLst/>
          </a:prstGeom>
          <a:noFill/>
          <a:ln/>
        </p:spPr>
        <p:txBody>
          <a:bodyPr wrap="square" rtlCol="0" anchor="ctr"/>
          <a:lstStyle/>
          <a:p>
            <a:pPr>
              <a:lnSpc>
                <a:spcPct val="90000"/>
              </a:lnSpc>
            </a:pPr>
            <a:endParaRPr lang="en-US" sz="1500" dirty="0"/>
          </a:p>
        </p:txBody>
      </p:sp>
      <p:sp>
        <p:nvSpPr>
          <p:cNvPr id="4" name="Object3"/>
          <p:cNvSpPr/>
          <p:nvPr/>
        </p:nvSpPr>
        <p:spPr>
          <a:xfrm>
            <a:off x="1094027" y="478853"/>
            <a:ext cx="8128175" cy="457200"/>
          </a:xfrm>
          <a:prstGeom prst="rect">
            <a:avLst/>
          </a:prstGeom>
          <a:noFill/>
          <a:ln/>
        </p:spPr>
        <p:txBody>
          <a:bodyPr wrap="square" rtlCol="0" anchor="ctr"/>
          <a:lstStyle/>
          <a:p>
            <a:r>
              <a:rPr lang="en-US" sz="1300" b="1" dirty="0">
                <a:solidFill>
                  <a:srgbClr val="333333"/>
                </a:solidFill>
                <a:highlight>
                  <a:srgbClr val="000000"/>
                </a:highlight>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《持续演进的 Cloud Native：云原生架构下微服务最佳》一书中对单体架构和微服务架构进行了详细的对比：</a:t>
            </a:r>
            <a:endParaRPr lang="en-US" sz="1500" dirty="0"/>
          </a:p>
        </p:txBody>
      </p:sp>
      <p:sp>
        <p:nvSpPr>
          <p:cNvPr id="5" name="Object4"/>
          <p:cNvSpPr/>
          <p:nvPr/>
        </p:nvSpPr>
        <p:spPr>
          <a:xfrm>
            <a:off x="1682112" y="2288090"/>
            <a:ext cx="5486400" cy="457200"/>
          </a:xfrm>
          <a:prstGeom prst="rect">
            <a:avLst/>
          </a:prstGeom>
          <a:noFill/>
          <a:ln/>
        </p:spPr>
        <p:txBody>
          <a:bodyPr wrap="square" rtlCol="0" anchor="ctr"/>
          <a:lstStyle/>
          <a:p>
            <a:endParaRPr lang="en-US" sz="1500" dirty="0"/>
          </a:p>
        </p:txBody>
      </p:sp>
      <p:pic>
        <p:nvPicPr>
          <p:cNvPr id="6" name="Object 5" descr="https://fynotefile.oss-cn-zhangjiakou.aliyuncs.com/fynote/fyfile/16657/191196/03ef053c4bbb4549912e4ab1ff8e8a30.png">    </p:cNvPr>
          <p:cNvPicPr>
            <a:picLocks noChangeAspect="1"/>
          </p:cNvPicPr>
          <p:nvPr/>
        </p:nvPicPr>
        <p:blipFill>
          <a:blip r:embed="rId3"/>
          <a:stretch>
            <a:fillRect/>
          </a:stretch>
        </p:blipFill>
        <p:spPr>
          <a:xfrm>
            <a:off x="1186923" y="954324"/>
            <a:ext cx="6319671" cy="418917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3" name="Object2"/>
          <p:cNvSpPr/>
          <p:nvPr/>
        </p:nvSpPr>
        <p:spPr>
          <a:xfrm>
            <a:off x="74537" y="551988"/>
            <a:ext cx="2454626" cy="402336"/>
          </a:xfrm>
          <a:prstGeom prst="rect">
            <a:avLst/>
          </a:prstGeom>
          <a:noFill/>
          <a:ln/>
        </p:spPr>
        <p:txBody>
          <a:bodyPr wrap="square" rtlCol="0" anchor="ctr"/>
          <a:lstStyle/>
          <a:p>
            <a:pPr>
              <a:lnSpc>
                <a:spcPct val="90000"/>
              </a:lnSpc>
            </a:pPr>
            <a:endParaRPr lang="en-US" sz="1500" dirty="0"/>
          </a:p>
        </p:txBody>
      </p:sp>
      <p:sp>
        <p:nvSpPr>
          <p:cNvPr id="4" name="Object3"/>
          <p:cNvSpPr/>
          <p:nvPr/>
        </p:nvSpPr>
        <p:spPr>
          <a:xfrm>
            <a:off x="320882" y="551988"/>
            <a:ext cx="2622133" cy="484632"/>
          </a:xfrm>
          <a:prstGeom prst="rect">
            <a:avLst/>
          </a:prstGeom>
          <a:noFill/>
          <a:ln/>
        </p:spPr>
        <p:txBody>
          <a:bodyPr wrap="square" rtlCol="0" anchor="ctr"/>
          <a:lstStyle/>
          <a:p>
            <a:r>
              <a:rPr lang="en-US" sz="1700" b="1" dirty="0">
                <a:solidFill>
                  <a:srgbClr val="333333"/>
                </a:solidFill>
                <a:highlight>
                  <a:srgbClr val="000000"/>
                </a:highlight>
                <a:latin typeface="Microsoft Yahei" pitchFamily="34" charset="0"/>
                <a:ea typeface="Microsoft Yahei" pitchFamily="34" charset="-122"/>
                <a:cs typeface="Microsoft Yahei" pitchFamily="34" charset="-120"/>
              </a:rPr>
              <a:t>什么时候开始微服务构建</a:t>
            </a:r>
            <a:endParaRPr lang="en-US" sz="1500" dirty="0"/>
          </a:p>
        </p:txBody>
      </p:sp>
      <p:sp>
        <p:nvSpPr>
          <p:cNvPr id="5" name="Object4"/>
          <p:cNvSpPr/>
          <p:nvPr/>
        </p:nvSpPr>
        <p:spPr>
          <a:xfrm>
            <a:off x="1682112" y="2288090"/>
            <a:ext cx="5486400" cy="457200"/>
          </a:xfrm>
          <a:prstGeom prst="rect">
            <a:avLst/>
          </a:prstGeom>
          <a:noFill/>
          <a:ln/>
        </p:spPr>
        <p:txBody>
          <a:bodyPr wrap="square" rtlCol="0" anchor="ctr"/>
          <a:lstStyle/>
          <a:p>
            <a:endParaRPr lang="en-US" sz="1500" dirty="0"/>
          </a:p>
        </p:txBody>
      </p:sp>
      <p:pic>
        <p:nvPicPr>
          <p:cNvPr id="6" name="Object 5" descr="https://fynotefile.oss-cn-zhangjiakou.aliyuncs.com/fynote/fyfile/16657/191196/8f814faae20b442591434c54b790cf0e.png">    </p:cNvPr>
          <p:cNvPicPr>
            <a:picLocks noChangeAspect="1"/>
          </p:cNvPicPr>
          <p:nvPr/>
        </p:nvPicPr>
        <p:blipFill>
          <a:blip r:embed="rId3"/>
          <a:stretch>
            <a:fillRect/>
          </a:stretch>
        </p:blipFill>
        <p:spPr>
          <a:xfrm>
            <a:off x="1301850" y="1207313"/>
            <a:ext cx="6455664" cy="2916936"/>
          </a:xfrm>
          <a:prstGeom prst="rect">
            <a:avLst/>
          </a:prstGeom>
        </p:spPr>
      </p:pic>
      <p:sp>
        <p:nvSpPr>
          <p:cNvPr id="7" name="Object6"/>
          <p:cNvSpPr/>
          <p:nvPr/>
        </p:nvSpPr>
        <p:spPr>
          <a:xfrm>
            <a:off x="3114535" y="4363630"/>
            <a:ext cx="3008995" cy="457200"/>
          </a:xfrm>
          <a:prstGeom prst="rect">
            <a:avLst/>
          </a:prstGeom>
          <a:noFill/>
          <a:ln/>
        </p:spPr>
        <p:txBody>
          <a:bodyPr wrap="square" rtlCol="0" anchor="ctr"/>
          <a:lstStyle/>
          <a:p>
            <a:r>
              <a:rPr lang="en-US" sz="1400" b="1" dirty="0">
                <a:solidFill>
                  <a:srgbClr val="4D4D4D"/>
                </a:solidFill>
                <a:highlight>
                  <a:srgbClr val="000000"/>
                </a:highlight>
                <a:latin typeface="Microsoft Yahei" pitchFamily="34" charset="0"/>
                <a:ea typeface="Microsoft Yahei" pitchFamily="34" charset="-122"/>
                <a:cs typeface="Microsoft Yahei" pitchFamily="34" charset="-120"/>
              </a:rPr>
              <a:t>单体、组件化、微服务架构成本趋势</a:t>
            </a:r>
            <a:endParaRPr lang="en-US" sz="15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764056" y="1664780"/>
            <a:ext cx="8138283" cy="402336"/>
          </a:xfrm>
          <a:prstGeom prst="rect">
            <a:avLst/>
          </a:prstGeom>
          <a:noFill/>
          <a:ln/>
        </p:spPr>
        <p:txBody>
          <a:bodyPr wrap="square" rtlCol="0" anchor="ctr"/>
          <a:lstStyle/>
          <a:p>
            <a:pPr>
              <a:lnSpc>
                <a:spcPct val="90000"/>
              </a:lnSpc>
            </a:pPr>
            <a:endParaRPr lang="en-US" sz="1500" dirty="0"/>
          </a:p>
        </p:txBody>
      </p:sp>
      <p:sp>
        <p:nvSpPr>
          <p:cNvPr id="3" name="Object2"/>
          <p:cNvSpPr/>
          <p:nvPr/>
        </p:nvSpPr>
        <p:spPr>
          <a:xfrm>
            <a:off x="2085442" y="2744155"/>
            <a:ext cx="5349240" cy="457200"/>
          </a:xfrm>
          <a:prstGeom prst="rect">
            <a:avLst/>
          </a:prstGeom>
          <a:noFill/>
          <a:ln/>
        </p:spPr>
        <p:txBody>
          <a:bodyPr wrap="square" rtlCol="0" anchor="ctr"/>
          <a:lstStyle/>
          <a:p>
            <a:endParaRPr lang="en-US" sz="1500" dirty="0"/>
          </a:p>
        </p:txBody>
      </p:sp>
      <p:pic>
        <p:nvPicPr>
          <p:cNvPr id="4" name="Object 3"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5" name="Object4"/>
          <p:cNvSpPr/>
          <p:nvPr/>
        </p:nvSpPr>
        <p:spPr>
          <a:xfrm>
            <a:off x="341778" y="636296"/>
            <a:ext cx="3238219"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1.3.2 什么时候进行拆分</a:t>
            </a:r>
            <a:endParaRPr lang="en-US" sz="1500" dirty="0"/>
          </a:p>
        </p:txBody>
      </p:sp>
      <p:sp>
        <p:nvSpPr>
          <p:cNvPr id="6" name="Object5"/>
          <p:cNvSpPr/>
          <p:nvPr/>
        </p:nvSpPr>
        <p:spPr>
          <a:xfrm>
            <a:off x="4117516" y="3914370"/>
            <a:ext cx="1535841" cy="457200"/>
          </a:xfrm>
          <a:prstGeom prst="rect">
            <a:avLst/>
          </a:prstGeom>
          <a:noFill/>
          <a:ln/>
        </p:spPr>
        <p:txBody>
          <a:bodyPr wrap="square" rtlCol="0" anchor="ctr"/>
          <a:lstStyle/>
          <a:p>
            <a:r>
              <a:rPr lang="en-US" sz="1500" b="1" dirty="0">
                <a:solidFill>
                  <a:srgbClr val="333333"/>
                </a:solidFill>
                <a:latin typeface="Microsoft Yahei" pitchFamily="34" charset="0"/>
                <a:ea typeface="Microsoft Yahei" pitchFamily="34" charset="-122"/>
                <a:cs typeface="Microsoft Yahei" pitchFamily="34" charset="-120"/>
              </a:rPr>
              <a:t>拆分的前提条件</a:t>
            </a:r>
            <a:endParaRPr lang="en-US" sz="1500" dirty="0"/>
          </a:p>
        </p:txBody>
      </p:sp>
      <p:sp>
        <p:nvSpPr>
          <p:cNvPr id="7" name="Object6"/>
          <p:cNvSpPr/>
          <p:nvPr/>
        </p:nvSpPr>
        <p:spPr>
          <a:xfrm>
            <a:off x="868166" y="1865948"/>
            <a:ext cx="1326883" cy="1723852"/>
          </a:xfrm>
          <a:custGeom>
            <a:avLst/>
            <a:gdLst/>
            <a:ahLst/>
            <a:cxnLst/>
            <a:rect l="l" t="t" r="r" b="b"/>
            <a:pathLst>
              <a:path w="1326883" h="1723852">
                <a:moveTo>
                  <a:pt x="663441" y="0"/>
                </a:moveTo>
                <a:cubicBezTo>
                  <a:pt x="1029605" y="0"/>
                  <a:pt x="1326883" y="386216"/>
                  <a:pt x="1326883" y="861926"/>
                </a:cubicBezTo>
                <a:cubicBezTo>
                  <a:pt x="1326883" y="1337636"/>
                  <a:pt x="1029605" y="1723852"/>
                  <a:pt x="663441" y="1723852"/>
                </a:cubicBezTo>
                <a:cubicBezTo>
                  <a:pt x="297278" y="1723852"/>
                  <a:pt x="0" y="1337636"/>
                  <a:pt x="0" y="861926"/>
                </a:cubicBezTo>
                <a:cubicBezTo>
                  <a:pt x="0" y="386216"/>
                  <a:pt x="297278" y="0"/>
                  <a:pt x="663441" y="0"/>
                </a:cubicBezTo>
                <a:close/>
              </a:path>
            </a:pathLst>
          </a:custGeom>
          <a:solidFill>
            <a:srgbClr val="EEECE1"/>
          </a:solidFill>
          <a:ln/>
        </p:spPr>
      </p:sp>
      <p:sp>
        <p:nvSpPr>
          <p:cNvPr id="8" name="Object7"/>
          <p:cNvSpPr/>
          <p:nvPr/>
        </p:nvSpPr>
        <p:spPr>
          <a:xfrm>
            <a:off x="868166" y="1865948"/>
            <a:ext cx="1326883" cy="1723852"/>
          </a:xfrm>
          <a:prstGeom prst="rect">
            <a:avLst/>
          </a:prstGeom>
          <a:noFill/>
          <a:ln/>
        </p:spPr>
        <p:txBody>
          <a:bodyPr wrap="square" rtlCol="0" anchor="ctr"/>
          <a:lstStyle/>
          <a:p>
            <a:pPr algn="ctr"/>
            <a:r>
              <a:rPr lang="en-US" sz="1700" b="1" dirty="0">
                <a:solidFill>
                  <a:srgbClr val="333333"/>
                </a:solidFill>
                <a:latin typeface="Microsoft Yahei" pitchFamily="34" charset="0"/>
                <a:ea typeface="Microsoft Yahei" pitchFamily="34" charset="-122"/>
                <a:cs typeface="Microsoft Yahei" pitchFamily="34" charset="-120"/>
              </a:rPr>
              <a:t>业务规模</a:t>
            </a:r>
            <a:endParaRPr lang="en-US" sz="1500" dirty="0"/>
          </a:p>
        </p:txBody>
      </p:sp>
      <p:sp>
        <p:nvSpPr>
          <p:cNvPr id="9" name="Object8"/>
          <p:cNvSpPr/>
          <p:nvPr/>
        </p:nvSpPr>
        <p:spPr>
          <a:xfrm>
            <a:off x="4201100" y="1865948"/>
            <a:ext cx="1305987" cy="1723852"/>
          </a:xfrm>
          <a:custGeom>
            <a:avLst/>
            <a:gdLst/>
            <a:ahLst/>
            <a:cxnLst/>
            <a:rect l="l" t="t" r="r" b="b"/>
            <a:pathLst>
              <a:path w="1305987" h="1723852">
                <a:moveTo>
                  <a:pt x="652994" y="0"/>
                </a:moveTo>
                <a:cubicBezTo>
                  <a:pt x="1013391" y="0"/>
                  <a:pt x="1305987" y="386216"/>
                  <a:pt x="1305987" y="861926"/>
                </a:cubicBezTo>
                <a:cubicBezTo>
                  <a:pt x="1305987" y="1337636"/>
                  <a:pt x="1013391" y="1723852"/>
                  <a:pt x="652994" y="1723852"/>
                </a:cubicBezTo>
                <a:cubicBezTo>
                  <a:pt x="292597" y="1723852"/>
                  <a:pt x="0" y="1337636"/>
                  <a:pt x="0" y="861926"/>
                </a:cubicBezTo>
                <a:cubicBezTo>
                  <a:pt x="0" y="386216"/>
                  <a:pt x="292597" y="0"/>
                  <a:pt x="652994" y="0"/>
                </a:cubicBezTo>
                <a:close/>
              </a:path>
            </a:pathLst>
          </a:custGeom>
          <a:solidFill>
            <a:srgbClr val="EAF1DE"/>
          </a:solidFill>
          <a:ln/>
        </p:spPr>
      </p:sp>
      <p:sp>
        <p:nvSpPr>
          <p:cNvPr id="10" name="Object9"/>
          <p:cNvSpPr/>
          <p:nvPr/>
        </p:nvSpPr>
        <p:spPr>
          <a:xfrm>
            <a:off x="4201100" y="1865948"/>
            <a:ext cx="1305987" cy="1723852"/>
          </a:xfrm>
          <a:prstGeom prst="rect">
            <a:avLst/>
          </a:prstGeom>
          <a:noFill/>
          <a:ln/>
        </p:spPr>
        <p:txBody>
          <a:bodyPr wrap="square" rtlCol="0" anchor="ctr"/>
          <a:lstStyle/>
          <a:p>
            <a:pPr algn="ctr"/>
            <a:r>
              <a:rPr lang="en-US" sz="1700" b="1" dirty="0">
                <a:solidFill>
                  <a:srgbClr val="333333"/>
                </a:solidFill>
                <a:latin typeface="Microsoft Yahei" pitchFamily="34" charset="0"/>
                <a:ea typeface="Microsoft Yahei" pitchFamily="34" charset="-122"/>
                <a:cs typeface="Microsoft Yahei" pitchFamily="34" charset="-120"/>
              </a:rPr>
              <a:t>技术储备</a:t>
            </a:r>
            <a:endParaRPr lang="en-US" sz="1500" dirty="0"/>
          </a:p>
        </p:txBody>
      </p:sp>
      <p:sp>
        <p:nvSpPr>
          <p:cNvPr id="11" name="Object10"/>
          <p:cNvSpPr/>
          <p:nvPr/>
        </p:nvSpPr>
        <p:spPr>
          <a:xfrm>
            <a:off x="5836154" y="1865948"/>
            <a:ext cx="1264196" cy="1723852"/>
          </a:xfrm>
          <a:custGeom>
            <a:avLst/>
            <a:gdLst/>
            <a:ahLst/>
            <a:cxnLst/>
            <a:rect l="l" t="t" r="r" b="b"/>
            <a:pathLst>
              <a:path w="1264196" h="1723852">
                <a:moveTo>
                  <a:pt x="632098" y="0"/>
                </a:moveTo>
                <a:cubicBezTo>
                  <a:pt x="980962" y="0"/>
                  <a:pt x="1264196" y="386216"/>
                  <a:pt x="1264196" y="861926"/>
                </a:cubicBezTo>
                <a:cubicBezTo>
                  <a:pt x="1264196" y="1337636"/>
                  <a:pt x="980962" y="1723852"/>
                  <a:pt x="632098" y="1723852"/>
                </a:cubicBezTo>
                <a:cubicBezTo>
                  <a:pt x="283234" y="1723852"/>
                  <a:pt x="0" y="1337636"/>
                  <a:pt x="0" y="861926"/>
                </a:cubicBezTo>
                <a:cubicBezTo>
                  <a:pt x="0" y="386216"/>
                  <a:pt x="283234" y="0"/>
                  <a:pt x="632098" y="0"/>
                </a:cubicBezTo>
                <a:close/>
              </a:path>
            </a:pathLst>
          </a:custGeom>
          <a:solidFill>
            <a:srgbClr val="D9EEF3"/>
          </a:solidFill>
          <a:ln/>
        </p:spPr>
      </p:sp>
      <p:sp>
        <p:nvSpPr>
          <p:cNvPr id="12" name="Object11"/>
          <p:cNvSpPr/>
          <p:nvPr/>
        </p:nvSpPr>
        <p:spPr>
          <a:xfrm>
            <a:off x="5836154" y="1865948"/>
            <a:ext cx="1264196" cy="1723852"/>
          </a:xfrm>
          <a:prstGeom prst="rect">
            <a:avLst/>
          </a:prstGeom>
          <a:noFill/>
          <a:ln/>
        </p:spPr>
        <p:txBody>
          <a:bodyPr wrap="square" rtlCol="0" anchor="ctr"/>
          <a:lstStyle/>
          <a:p>
            <a:pPr algn="ctr"/>
            <a:r>
              <a:rPr lang="en-US" sz="1700" b="1" dirty="0">
                <a:solidFill>
                  <a:srgbClr val="333333"/>
                </a:solidFill>
                <a:latin typeface="Microsoft Yahei" pitchFamily="34" charset="0"/>
                <a:ea typeface="Microsoft Yahei" pitchFamily="34" charset="-122"/>
                <a:cs typeface="Microsoft Yahei" pitchFamily="34" charset="-120"/>
              </a:rPr>
              <a:t>人才储备</a:t>
            </a:r>
            <a:endParaRPr lang="en-US" sz="1500" dirty="0"/>
          </a:p>
        </p:txBody>
      </p:sp>
      <p:sp>
        <p:nvSpPr>
          <p:cNvPr id="13" name="Object12"/>
          <p:cNvSpPr/>
          <p:nvPr/>
        </p:nvSpPr>
        <p:spPr>
          <a:xfrm>
            <a:off x="2482968" y="1865948"/>
            <a:ext cx="1232852" cy="1723852"/>
          </a:xfrm>
          <a:custGeom>
            <a:avLst/>
            <a:gdLst/>
            <a:ahLst/>
            <a:cxnLst/>
            <a:rect l="l" t="t" r="r" b="b"/>
            <a:pathLst>
              <a:path w="1232852" h="1723852">
                <a:moveTo>
                  <a:pt x="616426" y="0"/>
                </a:moveTo>
                <a:cubicBezTo>
                  <a:pt x="956641" y="0"/>
                  <a:pt x="1232852" y="386216"/>
                  <a:pt x="1232852" y="861926"/>
                </a:cubicBezTo>
                <a:cubicBezTo>
                  <a:pt x="1232852" y="1337636"/>
                  <a:pt x="956641" y="1723852"/>
                  <a:pt x="616426" y="1723852"/>
                </a:cubicBezTo>
                <a:cubicBezTo>
                  <a:pt x="276211" y="1723852"/>
                  <a:pt x="0" y="1337636"/>
                  <a:pt x="0" y="861926"/>
                </a:cubicBezTo>
                <a:cubicBezTo>
                  <a:pt x="0" y="386216"/>
                  <a:pt x="276211" y="0"/>
                  <a:pt x="616426" y="0"/>
                </a:cubicBezTo>
                <a:close/>
              </a:path>
            </a:pathLst>
          </a:custGeom>
          <a:solidFill>
            <a:srgbClr val="C6D9F0"/>
          </a:solidFill>
          <a:ln/>
        </p:spPr>
      </p:sp>
      <p:sp>
        <p:nvSpPr>
          <p:cNvPr id="14" name="Object13"/>
          <p:cNvSpPr/>
          <p:nvPr/>
        </p:nvSpPr>
        <p:spPr>
          <a:xfrm>
            <a:off x="2482968" y="1865948"/>
            <a:ext cx="1232852" cy="1723852"/>
          </a:xfrm>
          <a:prstGeom prst="rect">
            <a:avLst/>
          </a:prstGeom>
          <a:noFill/>
          <a:ln/>
        </p:spPr>
        <p:txBody>
          <a:bodyPr wrap="square" rtlCol="0" anchor="ctr"/>
          <a:lstStyle/>
          <a:p>
            <a:pPr algn="ctr"/>
            <a:r>
              <a:rPr lang="en-US" sz="1700" b="1" dirty="0">
                <a:solidFill>
                  <a:srgbClr val="333333"/>
                </a:solidFill>
                <a:latin typeface="Microsoft Yahei" pitchFamily="34" charset="0"/>
                <a:ea typeface="Microsoft Yahei" pitchFamily="34" charset="-122"/>
                <a:cs typeface="Microsoft Yahei" pitchFamily="34" charset="-120"/>
              </a:rPr>
              <a:t>团队规模</a:t>
            </a:r>
            <a:endParaRPr lang="en-US" sz="1500" dirty="0"/>
          </a:p>
        </p:txBody>
      </p:sp>
      <p:sp>
        <p:nvSpPr>
          <p:cNvPr id="15" name="Object14"/>
          <p:cNvSpPr/>
          <p:nvPr/>
        </p:nvSpPr>
        <p:spPr>
          <a:xfrm>
            <a:off x="7434682" y="1865948"/>
            <a:ext cx="1243300" cy="1723852"/>
          </a:xfrm>
          <a:custGeom>
            <a:avLst/>
            <a:gdLst/>
            <a:ahLst/>
            <a:cxnLst/>
            <a:rect l="l" t="t" r="r" b="b"/>
            <a:pathLst>
              <a:path w="1243300" h="1723852">
                <a:moveTo>
                  <a:pt x="621650" y="0"/>
                </a:moveTo>
                <a:cubicBezTo>
                  <a:pt x="964748" y="0"/>
                  <a:pt x="1243300" y="386216"/>
                  <a:pt x="1243300" y="861926"/>
                </a:cubicBezTo>
                <a:cubicBezTo>
                  <a:pt x="1243300" y="1337636"/>
                  <a:pt x="964748" y="1723852"/>
                  <a:pt x="621650" y="1723852"/>
                </a:cubicBezTo>
                <a:cubicBezTo>
                  <a:pt x="278552" y="1723852"/>
                  <a:pt x="0" y="1337636"/>
                  <a:pt x="0" y="861926"/>
                </a:cubicBezTo>
                <a:cubicBezTo>
                  <a:pt x="0" y="386216"/>
                  <a:pt x="278552" y="0"/>
                  <a:pt x="621650" y="0"/>
                </a:cubicBezTo>
                <a:close/>
              </a:path>
            </a:pathLst>
          </a:custGeom>
          <a:solidFill>
            <a:srgbClr val="FEE9DA"/>
          </a:solidFill>
          <a:ln/>
        </p:spPr>
      </p:sp>
      <p:sp>
        <p:nvSpPr>
          <p:cNvPr id="16" name="Object15"/>
          <p:cNvSpPr/>
          <p:nvPr/>
        </p:nvSpPr>
        <p:spPr>
          <a:xfrm>
            <a:off x="7434682" y="1865948"/>
            <a:ext cx="1243300" cy="1723852"/>
          </a:xfrm>
          <a:prstGeom prst="rect">
            <a:avLst/>
          </a:prstGeom>
          <a:noFill/>
          <a:ln/>
        </p:spPr>
        <p:txBody>
          <a:bodyPr wrap="square" rtlCol="0" anchor="ctr"/>
          <a:lstStyle/>
          <a:p>
            <a:pPr algn="ctr"/>
            <a:r>
              <a:rPr lang="en-US" sz="1700" b="1" dirty="0">
                <a:solidFill>
                  <a:srgbClr val="333333"/>
                </a:solidFill>
                <a:latin typeface="Microsoft Yahei" pitchFamily="34" charset="0"/>
                <a:ea typeface="Microsoft Yahei" pitchFamily="34" charset="-122"/>
                <a:cs typeface="Microsoft Yahei" pitchFamily="34" charset="-120"/>
              </a:rPr>
              <a:t>研发效率</a:t>
            </a:r>
            <a:endParaRPr lang="en-US" sz="1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091270" y="1299687"/>
            <a:ext cx="4659133" cy="402336"/>
          </a:xfrm>
          <a:prstGeom prst="rect">
            <a:avLst/>
          </a:prstGeom>
          <a:noFill/>
          <a:ln/>
        </p:spPr>
        <p:txBody>
          <a:bodyPr wrap="square" rtlCol="0" anchor="ctr"/>
          <a:lstStyle/>
          <a:p>
            <a:pPr>
              <a:lnSpc>
                <a:spcPct val="90000"/>
              </a:lnSpc>
            </a:pPr>
            <a:r>
              <a:rPr lang="en-US" sz="1400" b="1" dirty="0">
                <a:solidFill>
                  <a:srgbClr val="333333"/>
                </a:solidFill>
                <a:highlight>
                  <a:srgbClr val="000000"/>
                </a:highlight>
                <a:latin typeface="Microsoft Yahei" pitchFamily="34" charset="0"/>
                <a:ea typeface="Microsoft Yahei" pitchFamily="34" charset="-122"/>
                <a:cs typeface="Microsoft Yahei" pitchFamily="34" charset="-120"/>
              </a:rPr>
              <a:t>业务模式得到市场的验证，需要进一步加快脚步快速占领市场</a:t>
            </a:r>
            <a:endParaRPr lang="en-US" sz="1500" dirty="0"/>
          </a:p>
        </p:txBody>
      </p:sp>
      <p:sp>
        <p:nvSpPr>
          <p:cNvPr id="3" name="Object2"/>
          <p:cNvSpPr/>
          <p:nvPr/>
        </p:nvSpPr>
        <p:spPr>
          <a:xfrm>
            <a:off x="2091270" y="2041638"/>
            <a:ext cx="2532890" cy="457200"/>
          </a:xfrm>
          <a:prstGeom prst="rect">
            <a:avLst/>
          </a:prstGeom>
          <a:noFill/>
          <a:ln/>
        </p:spPr>
        <p:txBody>
          <a:bodyPr wrap="square" rtlCol="0" anchor="ctr"/>
          <a:lstStyle/>
          <a:p>
            <a:r>
              <a:rPr lang="en-US" sz="1400" b="1" dirty="0">
                <a:solidFill>
                  <a:srgbClr val="333333"/>
                </a:solidFill>
                <a:latin typeface="Microsoft Yahei" pitchFamily="34" charset="0"/>
                <a:ea typeface="Microsoft Yahei" pitchFamily="34" charset="-122"/>
                <a:cs typeface="Microsoft Yahei" pitchFamily="34" charset="-120"/>
              </a:rPr>
              <a:t>一般是团队达到百人的时候。</a:t>
            </a:r>
            <a:endParaRPr lang="en-US" sz="1500" dirty="0"/>
          </a:p>
        </p:txBody>
      </p:sp>
      <p:pic>
        <p:nvPicPr>
          <p:cNvPr id="4" name="Object 3"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5" name="Object4"/>
          <p:cNvSpPr/>
          <p:nvPr/>
        </p:nvSpPr>
        <p:spPr>
          <a:xfrm>
            <a:off x="185060" y="478853"/>
            <a:ext cx="3326495"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1.3.2 什么时候进行拆分</a:t>
            </a:r>
            <a:endParaRPr lang="en-US" sz="1500" dirty="0"/>
          </a:p>
        </p:txBody>
      </p:sp>
      <p:sp>
        <p:nvSpPr>
          <p:cNvPr id="6" name="Object5"/>
          <p:cNvSpPr/>
          <p:nvPr/>
        </p:nvSpPr>
        <p:spPr>
          <a:xfrm>
            <a:off x="3511555" y="4229637"/>
            <a:ext cx="3103026" cy="457200"/>
          </a:xfrm>
          <a:prstGeom prst="rect">
            <a:avLst/>
          </a:prstGeom>
          <a:noFill/>
          <a:ln/>
        </p:spPr>
        <p:txBody>
          <a:bodyPr wrap="square" rtlCol="0" anchor="ctr"/>
          <a:lstStyle/>
          <a:p>
            <a:endParaRPr lang="en-US" sz="1500" dirty="0"/>
          </a:p>
        </p:txBody>
      </p:sp>
      <p:sp>
        <p:nvSpPr>
          <p:cNvPr id="7" name="Object6"/>
          <p:cNvSpPr/>
          <p:nvPr/>
        </p:nvSpPr>
        <p:spPr>
          <a:xfrm>
            <a:off x="661260" y="1500855"/>
            <a:ext cx="972716" cy="457200"/>
          </a:xfrm>
          <a:prstGeom prst="rect">
            <a:avLst/>
          </a:prstGeom>
          <a:noFill/>
          <a:ln/>
        </p:spPr>
        <p:txBody>
          <a:bodyPr wrap="square" rtlCol="0" anchor="ctr"/>
          <a:lstStyle/>
          <a:p>
            <a:endParaRPr lang="en-US" sz="1500" dirty="0"/>
          </a:p>
        </p:txBody>
      </p:sp>
      <p:sp>
        <p:nvSpPr>
          <p:cNvPr id="8" name="Object7"/>
          <p:cNvSpPr/>
          <p:nvPr/>
        </p:nvSpPr>
        <p:spPr>
          <a:xfrm>
            <a:off x="604328" y="2722005"/>
            <a:ext cx="981572" cy="457200"/>
          </a:xfrm>
          <a:prstGeom prst="rect">
            <a:avLst/>
          </a:prstGeom>
          <a:noFill/>
          <a:ln/>
        </p:spPr>
        <p:txBody>
          <a:bodyPr wrap="square" rtlCol="0" anchor="ctr"/>
          <a:lstStyle/>
          <a:p>
            <a:endParaRPr lang="en-US" sz="1500" dirty="0"/>
          </a:p>
        </p:txBody>
      </p:sp>
      <p:sp>
        <p:nvSpPr>
          <p:cNvPr id="9" name="Object8"/>
          <p:cNvSpPr/>
          <p:nvPr/>
        </p:nvSpPr>
        <p:spPr>
          <a:xfrm>
            <a:off x="782013" y="1327119"/>
            <a:ext cx="1097029" cy="457200"/>
          </a:xfrm>
          <a:custGeom>
            <a:avLst/>
            <a:gdLst/>
            <a:ahLst/>
            <a:cxnLst/>
            <a:rect l="l" t="t" r="r" b="b"/>
            <a:pathLst>
              <a:path w="1097029" h="457200">
                <a:moveTo>
                  <a:pt x="109703" y="0"/>
                </a:moveTo>
                <a:lnTo>
                  <a:pt x="987326" y="0"/>
                </a:lnTo>
                <a:quadBezTo>
                  <a:pt x="1097029" y="0"/>
                  <a:pt x="1097029" y="45720"/>
                </a:quadBezTo>
                <a:lnTo>
                  <a:pt x="1097029" y="411480"/>
                </a:lnTo>
                <a:quadBezTo>
                  <a:pt x="1097029" y="457200"/>
                  <a:pt x="987326" y="457200"/>
                </a:quadBezTo>
                <a:lnTo>
                  <a:pt x="109703" y="457200"/>
                </a:lnTo>
                <a:quadBezTo>
                  <a:pt x="0" y="457200"/>
                  <a:pt x="0" y="411480"/>
                </a:quadBezTo>
                <a:lnTo>
                  <a:pt x="0" y="45720"/>
                </a:lnTo>
                <a:quadBezTo>
                  <a:pt x="0" y="0"/>
                  <a:pt x="109703" y="0"/>
                </a:quadBezTo>
                <a:close/>
              </a:path>
            </a:pathLst>
          </a:custGeom>
          <a:solidFill>
            <a:srgbClr val="5B9BD5">
              <a:alpha val="90000"/>
            </a:srgbClr>
          </a:solidFill>
          <a:ln/>
        </p:spPr>
      </p:sp>
      <p:sp>
        <p:nvSpPr>
          <p:cNvPr id="10" name="Object9"/>
          <p:cNvSpPr/>
          <p:nvPr/>
        </p:nvSpPr>
        <p:spPr>
          <a:xfrm>
            <a:off x="782013" y="1327119"/>
            <a:ext cx="1097029" cy="457200"/>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业务规模</a:t>
            </a:r>
            <a:endParaRPr lang="en-US" sz="1500" dirty="0"/>
          </a:p>
        </p:txBody>
      </p:sp>
      <p:sp>
        <p:nvSpPr>
          <p:cNvPr id="11" name="Object10"/>
          <p:cNvSpPr/>
          <p:nvPr/>
        </p:nvSpPr>
        <p:spPr>
          <a:xfrm>
            <a:off x="782013" y="2041638"/>
            <a:ext cx="1097029" cy="457200"/>
          </a:xfrm>
          <a:custGeom>
            <a:avLst/>
            <a:gdLst/>
            <a:ahLst/>
            <a:cxnLst/>
            <a:rect l="l" t="t" r="r" b="b"/>
            <a:pathLst>
              <a:path w="1097029" h="457200">
                <a:moveTo>
                  <a:pt x="109703" y="0"/>
                </a:moveTo>
                <a:lnTo>
                  <a:pt x="987326" y="0"/>
                </a:lnTo>
                <a:quadBezTo>
                  <a:pt x="1097029" y="0"/>
                  <a:pt x="1097029" y="45720"/>
                </a:quadBezTo>
                <a:lnTo>
                  <a:pt x="1097029" y="411480"/>
                </a:lnTo>
                <a:quadBezTo>
                  <a:pt x="1097029" y="457200"/>
                  <a:pt x="987326" y="457200"/>
                </a:quadBezTo>
                <a:lnTo>
                  <a:pt x="109703" y="457200"/>
                </a:lnTo>
                <a:quadBezTo>
                  <a:pt x="0" y="457200"/>
                  <a:pt x="0" y="411480"/>
                </a:quadBezTo>
                <a:lnTo>
                  <a:pt x="0" y="45720"/>
                </a:lnTo>
                <a:quadBezTo>
                  <a:pt x="0" y="0"/>
                  <a:pt x="109703" y="0"/>
                </a:quadBezTo>
                <a:close/>
              </a:path>
            </a:pathLst>
          </a:custGeom>
          <a:solidFill>
            <a:srgbClr val="5B9BD5">
              <a:alpha val="90000"/>
            </a:srgbClr>
          </a:solidFill>
          <a:ln/>
        </p:spPr>
      </p:sp>
      <p:sp>
        <p:nvSpPr>
          <p:cNvPr id="12" name="Object11"/>
          <p:cNvSpPr/>
          <p:nvPr/>
        </p:nvSpPr>
        <p:spPr>
          <a:xfrm>
            <a:off x="782013" y="2041638"/>
            <a:ext cx="1097029" cy="457200"/>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团队规模</a:t>
            </a:r>
            <a:endParaRPr lang="en-US" sz="1500" dirty="0"/>
          </a:p>
        </p:txBody>
      </p:sp>
      <p:sp>
        <p:nvSpPr>
          <p:cNvPr id="13" name="Object12"/>
          <p:cNvSpPr/>
          <p:nvPr/>
        </p:nvSpPr>
        <p:spPr>
          <a:xfrm>
            <a:off x="782013" y="2722005"/>
            <a:ext cx="1097029" cy="457200"/>
          </a:xfrm>
          <a:custGeom>
            <a:avLst/>
            <a:gdLst/>
            <a:ahLst/>
            <a:cxnLst/>
            <a:rect l="l" t="t" r="r" b="b"/>
            <a:pathLst>
              <a:path w="1097029" h="457200">
                <a:moveTo>
                  <a:pt x="109703" y="0"/>
                </a:moveTo>
                <a:lnTo>
                  <a:pt x="987326" y="0"/>
                </a:lnTo>
                <a:quadBezTo>
                  <a:pt x="1097029" y="0"/>
                  <a:pt x="1097029" y="45720"/>
                </a:quadBezTo>
                <a:lnTo>
                  <a:pt x="1097029" y="411480"/>
                </a:lnTo>
                <a:quadBezTo>
                  <a:pt x="1097029" y="457200"/>
                  <a:pt x="987326" y="457200"/>
                </a:quadBezTo>
                <a:lnTo>
                  <a:pt x="109703" y="457200"/>
                </a:lnTo>
                <a:quadBezTo>
                  <a:pt x="0" y="457200"/>
                  <a:pt x="0" y="411480"/>
                </a:quadBezTo>
                <a:lnTo>
                  <a:pt x="0" y="45720"/>
                </a:lnTo>
                <a:quadBezTo>
                  <a:pt x="0" y="0"/>
                  <a:pt x="109703" y="0"/>
                </a:quadBezTo>
                <a:close/>
              </a:path>
            </a:pathLst>
          </a:custGeom>
          <a:solidFill>
            <a:srgbClr val="5B9BD5">
              <a:alpha val="90000"/>
            </a:srgbClr>
          </a:solidFill>
          <a:ln/>
        </p:spPr>
      </p:sp>
      <p:sp>
        <p:nvSpPr>
          <p:cNvPr id="14" name="Object13"/>
          <p:cNvSpPr/>
          <p:nvPr/>
        </p:nvSpPr>
        <p:spPr>
          <a:xfrm>
            <a:off x="782013" y="2722005"/>
            <a:ext cx="1097029" cy="457200"/>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技术储备</a:t>
            </a:r>
            <a:endParaRPr lang="en-US" sz="1500" dirty="0"/>
          </a:p>
        </p:txBody>
      </p:sp>
      <p:sp>
        <p:nvSpPr>
          <p:cNvPr id="15" name="Object14"/>
          <p:cNvSpPr/>
          <p:nvPr/>
        </p:nvSpPr>
        <p:spPr>
          <a:xfrm>
            <a:off x="2091270" y="2722005"/>
            <a:ext cx="5486400" cy="457200"/>
          </a:xfrm>
          <a:prstGeom prst="rect">
            <a:avLst/>
          </a:prstGeom>
          <a:noFill/>
          <a:ln/>
        </p:spPr>
        <p:txBody>
          <a:bodyPr wrap="square" rtlCol="0" anchor="ctr"/>
          <a:lstStyle/>
          <a:p>
            <a:r>
              <a:rPr lang="en-US" sz="1400" b="1" dirty="0">
                <a:solidFill>
                  <a:srgbClr val="333333"/>
                </a:solidFill>
                <a:latin typeface="Microsoft Yahei" pitchFamily="34" charset="0"/>
                <a:ea typeface="Microsoft Yahei" pitchFamily="34" charset="-122"/>
                <a:cs typeface="Microsoft Yahei" pitchFamily="34" charset="-120"/>
              </a:rPr>
              <a:t>注册中心、配置中心、日志系统、持续交付、监控系统、API 网关等等</a:t>
            </a:r>
            <a:endParaRPr lang="en-US" sz="1500" dirty="0"/>
          </a:p>
        </p:txBody>
      </p:sp>
      <p:sp>
        <p:nvSpPr>
          <p:cNvPr id="16" name="Object15"/>
          <p:cNvSpPr/>
          <p:nvPr/>
        </p:nvSpPr>
        <p:spPr>
          <a:xfrm>
            <a:off x="782013" y="3436469"/>
            <a:ext cx="1097029" cy="488544"/>
          </a:xfrm>
          <a:custGeom>
            <a:avLst/>
            <a:gdLst/>
            <a:ahLst/>
            <a:cxnLst/>
            <a:rect l="l" t="t" r="r" b="b"/>
            <a:pathLst>
              <a:path w="1097029" h="488544">
                <a:moveTo>
                  <a:pt x="109703" y="0"/>
                </a:moveTo>
                <a:lnTo>
                  <a:pt x="987326" y="0"/>
                </a:lnTo>
                <a:quadBezTo>
                  <a:pt x="1097029" y="0"/>
                  <a:pt x="1097029" y="48854"/>
                </a:quadBezTo>
                <a:lnTo>
                  <a:pt x="1097029" y="439689"/>
                </a:lnTo>
                <a:quadBezTo>
                  <a:pt x="1097029" y="488544"/>
                  <a:pt x="987326" y="488544"/>
                </a:quadBezTo>
                <a:lnTo>
                  <a:pt x="109703" y="488544"/>
                </a:lnTo>
                <a:quadBezTo>
                  <a:pt x="0" y="488544"/>
                  <a:pt x="0" y="439689"/>
                </a:quadBezTo>
                <a:lnTo>
                  <a:pt x="0" y="48854"/>
                </a:lnTo>
                <a:quadBezTo>
                  <a:pt x="0" y="0"/>
                  <a:pt x="109703" y="0"/>
                </a:quadBezTo>
                <a:close/>
              </a:path>
            </a:pathLst>
          </a:custGeom>
          <a:solidFill>
            <a:srgbClr val="5B9BD5">
              <a:alpha val="90000"/>
            </a:srgbClr>
          </a:solidFill>
          <a:ln/>
        </p:spPr>
      </p:sp>
      <p:sp>
        <p:nvSpPr>
          <p:cNvPr id="17" name="Object16"/>
          <p:cNvSpPr/>
          <p:nvPr/>
        </p:nvSpPr>
        <p:spPr>
          <a:xfrm>
            <a:off x="782013" y="3436469"/>
            <a:ext cx="1097029" cy="488544"/>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人才储备</a:t>
            </a:r>
            <a:endParaRPr lang="en-US" sz="1500" dirty="0"/>
          </a:p>
        </p:txBody>
      </p:sp>
      <p:sp>
        <p:nvSpPr>
          <p:cNvPr id="18" name="Object17"/>
          <p:cNvSpPr/>
          <p:nvPr/>
        </p:nvSpPr>
        <p:spPr>
          <a:xfrm>
            <a:off x="2091270" y="3436469"/>
            <a:ext cx="3710257" cy="457200"/>
          </a:xfrm>
          <a:prstGeom prst="rect">
            <a:avLst/>
          </a:prstGeom>
          <a:noFill/>
          <a:ln/>
        </p:spPr>
        <p:txBody>
          <a:bodyPr wrap="square" rtlCol="0" anchor="ctr"/>
          <a:lstStyle/>
          <a:p>
            <a:r>
              <a:rPr lang="en-US" sz="1400" b="1" dirty="0">
                <a:solidFill>
                  <a:srgbClr val="333333"/>
                </a:solidFill>
                <a:latin typeface="Microsoft Yahei" pitchFamily="34" charset="0"/>
                <a:ea typeface="Microsoft Yahei" pitchFamily="34" charset="-122"/>
                <a:cs typeface="Microsoft Yahei" pitchFamily="34" charset="-120"/>
              </a:rPr>
              <a:t>精通微服务落地经验的架构师及相应开发同学。</a:t>
            </a:r>
            <a:endParaRPr lang="en-US" sz="1500" dirty="0"/>
          </a:p>
        </p:txBody>
      </p:sp>
      <p:sp>
        <p:nvSpPr>
          <p:cNvPr id="19" name="Object18"/>
          <p:cNvSpPr/>
          <p:nvPr/>
        </p:nvSpPr>
        <p:spPr>
          <a:xfrm>
            <a:off x="782013" y="4229637"/>
            <a:ext cx="1097029" cy="457200"/>
          </a:xfrm>
          <a:custGeom>
            <a:avLst/>
            <a:gdLst/>
            <a:ahLst/>
            <a:cxnLst/>
            <a:rect l="l" t="t" r="r" b="b"/>
            <a:pathLst>
              <a:path w="1097029" h="457200">
                <a:moveTo>
                  <a:pt x="109703" y="0"/>
                </a:moveTo>
                <a:lnTo>
                  <a:pt x="987326" y="0"/>
                </a:lnTo>
                <a:quadBezTo>
                  <a:pt x="1097029" y="0"/>
                  <a:pt x="1097029" y="45720"/>
                </a:quadBezTo>
                <a:lnTo>
                  <a:pt x="1097029" y="411480"/>
                </a:lnTo>
                <a:quadBezTo>
                  <a:pt x="1097029" y="457200"/>
                  <a:pt x="987326" y="457200"/>
                </a:quadBezTo>
                <a:lnTo>
                  <a:pt x="109703" y="457200"/>
                </a:lnTo>
                <a:quadBezTo>
                  <a:pt x="0" y="457200"/>
                  <a:pt x="0" y="411480"/>
                </a:quadBezTo>
                <a:lnTo>
                  <a:pt x="0" y="45720"/>
                </a:lnTo>
                <a:quadBezTo>
                  <a:pt x="0" y="0"/>
                  <a:pt x="109703" y="0"/>
                </a:quadBezTo>
                <a:close/>
              </a:path>
            </a:pathLst>
          </a:custGeom>
          <a:solidFill>
            <a:srgbClr val="5B9BD5">
              <a:alpha val="90000"/>
            </a:srgbClr>
          </a:solidFill>
          <a:ln/>
        </p:spPr>
      </p:sp>
      <p:sp>
        <p:nvSpPr>
          <p:cNvPr id="20" name="Object19"/>
          <p:cNvSpPr/>
          <p:nvPr/>
        </p:nvSpPr>
        <p:spPr>
          <a:xfrm>
            <a:off x="782013" y="4229637"/>
            <a:ext cx="1097029" cy="457200"/>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研发效率</a:t>
            </a:r>
            <a:endParaRPr lang="en-US" sz="1500" dirty="0"/>
          </a:p>
        </p:txBody>
      </p:sp>
      <p:sp>
        <p:nvSpPr>
          <p:cNvPr id="21" name="Object20"/>
          <p:cNvSpPr/>
          <p:nvPr/>
        </p:nvSpPr>
        <p:spPr>
          <a:xfrm>
            <a:off x="2091270" y="4229637"/>
            <a:ext cx="5486400" cy="457200"/>
          </a:xfrm>
          <a:prstGeom prst="rect">
            <a:avLst/>
          </a:prstGeom>
          <a:noFill/>
          <a:ln/>
        </p:spPr>
        <p:txBody>
          <a:bodyPr wrap="square" rtlCol="0" anchor="ctr"/>
          <a:lstStyle/>
          <a:p>
            <a:r>
              <a:rPr lang="en-US" sz="1400" b="1" dirty="0">
                <a:solidFill>
                  <a:srgbClr val="333333"/>
                </a:solidFill>
                <a:latin typeface="Microsoft Yahei" pitchFamily="34" charset="0"/>
                <a:ea typeface="Microsoft Yahei" pitchFamily="34" charset="-122"/>
                <a:cs typeface="Microsoft Yahei" pitchFamily="34" charset="-120"/>
              </a:rPr>
              <a:t>研发效率大幅下降</a:t>
            </a:r>
            <a:endParaRPr lang="en-US" sz="15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3" name="Object2"/>
          <p:cNvSpPr/>
          <p:nvPr/>
        </p:nvSpPr>
        <p:spPr>
          <a:xfrm>
            <a:off x="185060" y="478853"/>
            <a:ext cx="3326495" cy="402336"/>
          </a:xfrm>
          <a:prstGeom prst="rect">
            <a:avLst/>
          </a:prstGeom>
          <a:noFill/>
          <a:ln/>
        </p:spPr>
        <p:txBody>
          <a:bodyPr wrap="square" rtlCol="0" anchor="ctr"/>
          <a:lstStyle/>
          <a:p>
            <a:pPr>
              <a:lnSpc>
                <a:spcPct val="90000"/>
              </a:lnSpc>
            </a:pPr>
            <a:endParaRPr lang="en-US" sz="1500" dirty="0"/>
          </a:p>
        </p:txBody>
      </p:sp>
      <p:sp>
        <p:nvSpPr>
          <p:cNvPr id="4" name="Object3"/>
          <p:cNvSpPr/>
          <p:nvPr/>
        </p:nvSpPr>
        <p:spPr>
          <a:xfrm>
            <a:off x="407275" y="1346822"/>
            <a:ext cx="3052040" cy="484632"/>
          </a:xfrm>
          <a:prstGeom prst="rect">
            <a:avLst/>
          </a:prstGeom>
          <a:noFill/>
          <a:ln/>
        </p:spPr>
        <p:txBody>
          <a:bodyPr wrap="square" rtlCol="0" anchor="ctr"/>
          <a:lstStyle/>
          <a:p>
            <a:r>
              <a:rPr lang="en-US" sz="1700" b="1" dirty="0">
                <a:solidFill>
                  <a:srgbClr val="333333"/>
                </a:solidFill>
                <a:latin typeface="Microsoft Yahei" pitchFamily="34" charset="0"/>
                <a:ea typeface="Microsoft Yahei" pitchFamily="34" charset="-122"/>
                <a:cs typeface="Microsoft Yahei" pitchFamily="34" charset="-120"/>
              </a:rPr>
              <a:t>如何决定微服务架构的拆分粒度</a:t>
            </a:r>
            <a:endParaRPr lang="en-US" sz="1500" dirty="0"/>
          </a:p>
        </p:txBody>
      </p:sp>
      <p:pic>
        <p:nvPicPr>
          <p:cNvPr id="5" name="Object 4" descr="https://fynotefile.oss-cn-zhangjiakou.aliyuncs.com/fynote/fyfile/16657/191196/f76b73e81e11429ab0a53ffcb7a0f872.png">    </p:cNvPr>
          <p:cNvPicPr>
            <a:picLocks noChangeAspect="1"/>
          </p:cNvPicPr>
          <p:nvPr/>
        </p:nvPicPr>
        <p:blipFill>
          <a:blip r:embed="rId3"/>
          <a:stretch>
            <a:fillRect/>
          </a:stretch>
        </p:blipFill>
        <p:spPr>
          <a:xfrm>
            <a:off x="407275" y="2141765"/>
            <a:ext cx="8684485" cy="1928070"/>
          </a:xfrm>
          <a:prstGeom prst="rect">
            <a:avLst/>
          </a:prstGeom>
        </p:spPr>
      </p:pic>
      <p:sp>
        <p:nvSpPr>
          <p:cNvPr id="6" name="Object5"/>
          <p:cNvSpPr/>
          <p:nvPr/>
        </p:nvSpPr>
        <p:spPr>
          <a:xfrm>
            <a:off x="-1758249" y="3841235"/>
            <a:ext cx="8734442" cy="457200"/>
          </a:xfrm>
          <a:prstGeom prst="rect">
            <a:avLst/>
          </a:prstGeom>
          <a:noFill/>
          <a:ln/>
        </p:spPr>
        <p:txBody>
          <a:bodyPr wrap="square" rtlCol="0" anchor="ctr"/>
          <a:lstStyle/>
          <a:p>
            <a:endParaRPr lang="en-US" sz="1500" dirty="0"/>
          </a:p>
        </p:txBody>
      </p:sp>
      <p:sp>
        <p:nvSpPr>
          <p:cNvPr id="7" name="Object6"/>
          <p:cNvSpPr/>
          <p:nvPr/>
        </p:nvSpPr>
        <p:spPr>
          <a:xfrm>
            <a:off x="3591074" y="4538737"/>
            <a:ext cx="3052040" cy="457200"/>
          </a:xfrm>
          <a:prstGeom prst="rect">
            <a:avLst/>
          </a:prstGeom>
          <a:noFill/>
          <a:ln/>
        </p:spPr>
        <p:txBody>
          <a:bodyPr wrap="square" rtlCol="0" anchor="ctr"/>
          <a:lstStyle/>
          <a:p>
            <a:r>
              <a:rPr lang="en-US" sz="1400" b="1" dirty="0">
                <a:solidFill>
                  <a:srgbClr val="333333"/>
                </a:solidFill>
                <a:highlight>
                  <a:srgbClr val="CBD4BA"/>
                </a:highlight>
                <a:latin typeface="Microsoft Yahei" pitchFamily="34" charset="0"/>
                <a:ea typeface="Microsoft Yahei" pitchFamily="34" charset="-122"/>
                <a:cs typeface="Microsoft Yahei" pitchFamily="34" charset="-120"/>
              </a:rPr>
              <a:t>微服务拆分粒度参考表</a:t>
            </a:r>
            <a:endParaRPr lang="en-US" sz="1500" dirty="0"/>
          </a:p>
        </p:txBody>
      </p:sp>
      <p:sp>
        <p:nvSpPr>
          <p:cNvPr id="8" name="Object7"/>
          <p:cNvSpPr/>
          <p:nvPr/>
        </p:nvSpPr>
        <p:spPr>
          <a:xfrm>
            <a:off x="47832" y="636158"/>
            <a:ext cx="3326495"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1.3.2 什么时候进行拆分</a:t>
            </a:r>
            <a:endParaRPr lang="en-US" sz="15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3" name="Object2"/>
          <p:cNvSpPr/>
          <p:nvPr/>
        </p:nvSpPr>
        <p:spPr>
          <a:xfrm>
            <a:off x="185060" y="478853"/>
            <a:ext cx="3326495" cy="402336"/>
          </a:xfrm>
          <a:prstGeom prst="rect">
            <a:avLst/>
          </a:prstGeom>
          <a:noFill/>
          <a:ln/>
        </p:spPr>
        <p:txBody>
          <a:bodyPr wrap="square" rtlCol="0" anchor="ctr"/>
          <a:lstStyle/>
          <a:p>
            <a:pPr>
              <a:lnSpc>
                <a:spcPct val="90000"/>
              </a:lnSpc>
            </a:pPr>
            <a:endParaRPr lang="en-US" sz="1500" dirty="0"/>
          </a:p>
        </p:txBody>
      </p:sp>
      <p:sp>
        <p:nvSpPr>
          <p:cNvPr id="4" name="Object3"/>
          <p:cNvSpPr/>
          <p:nvPr/>
        </p:nvSpPr>
        <p:spPr>
          <a:xfrm>
            <a:off x="3716449" y="1380673"/>
            <a:ext cx="3052040" cy="484632"/>
          </a:xfrm>
          <a:prstGeom prst="rect">
            <a:avLst/>
          </a:prstGeom>
          <a:noFill/>
          <a:ln/>
        </p:spPr>
        <p:txBody>
          <a:bodyPr wrap="square" rtlCol="0" anchor="ctr"/>
          <a:lstStyle/>
          <a:p>
            <a:r>
              <a:rPr lang="en-US" sz="1700" b="1" dirty="0">
                <a:solidFill>
                  <a:srgbClr val="333333"/>
                </a:solidFill>
                <a:latin typeface="Microsoft Yahei" pitchFamily="34" charset="0"/>
                <a:ea typeface="Microsoft Yahei" pitchFamily="34" charset="-122"/>
                <a:cs typeface="Microsoft Yahei" pitchFamily="34" charset="-120"/>
              </a:rPr>
              <a:t>微服务设计原则</a:t>
            </a:r>
            <a:endParaRPr lang="en-US" sz="1500" dirty="0"/>
          </a:p>
        </p:txBody>
      </p:sp>
      <p:sp>
        <p:nvSpPr>
          <p:cNvPr id="5" name="Object4"/>
          <p:cNvSpPr/>
          <p:nvPr/>
        </p:nvSpPr>
        <p:spPr>
          <a:xfrm>
            <a:off x="648831" y="2159123"/>
            <a:ext cx="1576423" cy="1567185"/>
          </a:xfrm>
          <a:custGeom>
            <a:avLst/>
            <a:gdLst/>
            <a:ahLst/>
            <a:cxnLst/>
            <a:rect l="l" t="t" r="r" b="b"/>
            <a:pathLst>
              <a:path w="1576423" h="1567185">
                <a:moveTo>
                  <a:pt x="788212" y="0"/>
                </a:moveTo>
                <a:cubicBezTo>
                  <a:pt x="1223237" y="0"/>
                  <a:pt x="1576423" y="351116"/>
                  <a:pt x="1576423" y="783592"/>
                </a:cubicBezTo>
                <a:cubicBezTo>
                  <a:pt x="1576423" y="1216069"/>
                  <a:pt x="1223237" y="1567185"/>
                  <a:pt x="788212" y="1567185"/>
                </a:cubicBezTo>
                <a:cubicBezTo>
                  <a:pt x="353186" y="1567185"/>
                  <a:pt x="0" y="1216069"/>
                  <a:pt x="0" y="783592"/>
                </a:cubicBezTo>
                <a:cubicBezTo>
                  <a:pt x="0" y="351116"/>
                  <a:pt x="353186" y="0"/>
                  <a:pt x="788212" y="0"/>
                </a:cubicBezTo>
                <a:close/>
              </a:path>
            </a:pathLst>
          </a:custGeom>
          <a:solidFill>
            <a:srgbClr val="C6D9F0"/>
          </a:solidFill>
          <a:ln/>
        </p:spPr>
      </p:sp>
      <p:sp>
        <p:nvSpPr>
          <p:cNvPr id="6" name="Object5"/>
          <p:cNvSpPr/>
          <p:nvPr/>
        </p:nvSpPr>
        <p:spPr>
          <a:xfrm>
            <a:off x="648831" y="2159123"/>
            <a:ext cx="1576423" cy="1567185"/>
          </a:xfrm>
          <a:prstGeom prst="rect">
            <a:avLst/>
          </a:prstGeom>
          <a:noFill/>
          <a:ln/>
        </p:spPr>
        <p:txBody>
          <a:bodyPr wrap="square" rtlCol="0" anchor="ctr"/>
          <a:lstStyle/>
          <a:p>
            <a:pPr algn="ctr"/>
            <a:r>
              <a:rPr lang="en-US" sz="1700" b="1" dirty="0">
                <a:solidFill>
                  <a:srgbClr val="4D4D4D"/>
                </a:solidFill>
                <a:latin typeface="Microsoft Yahei" pitchFamily="34" charset="0"/>
                <a:ea typeface="Microsoft Yahei" pitchFamily="34" charset="-122"/>
                <a:cs typeface="Microsoft Yahei" pitchFamily="34" charset="-120"/>
              </a:rPr>
              <a:t>垂直划分优先原则</a:t>
            </a:r>
            <a:endParaRPr lang="en-US" sz="1500" dirty="0"/>
          </a:p>
        </p:txBody>
      </p:sp>
      <p:sp>
        <p:nvSpPr>
          <p:cNvPr id="7" name="Object6"/>
          <p:cNvSpPr/>
          <p:nvPr/>
        </p:nvSpPr>
        <p:spPr>
          <a:xfrm>
            <a:off x="2837398" y="2159123"/>
            <a:ext cx="1576423" cy="1567185"/>
          </a:xfrm>
          <a:custGeom>
            <a:avLst/>
            <a:gdLst/>
            <a:ahLst/>
            <a:cxnLst/>
            <a:rect l="l" t="t" r="r" b="b"/>
            <a:pathLst>
              <a:path w="1576423" h="1567185">
                <a:moveTo>
                  <a:pt x="788212" y="0"/>
                </a:moveTo>
                <a:cubicBezTo>
                  <a:pt x="1223237" y="0"/>
                  <a:pt x="1576423" y="351116"/>
                  <a:pt x="1576423" y="783592"/>
                </a:cubicBezTo>
                <a:cubicBezTo>
                  <a:pt x="1576423" y="1216069"/>
                  <a:pt x="1223237" y="1567185"/>
                  <a:pt x="788212" y="1567185"/>
                </a:cubicBezTo>
                <a:cubicBezTo>
                  <a:pt x="353186" y="1567185"/>
                  <a:pt x="0" y="1216069"/>
                  <a:pt x="0" y="783592"/>
                </a:cubicBezTo>
                <a:cubicBezTo>
                  <a:pt x="0" y="351116"/>
                  <a:pt x="353186" y="0"/>
                  <a:pt x="788212" y="0"/>
                </a:cubicBezTo>
                <a:close/>
              </a:path>
            </a:pathLst>
          </a:custGeom>
          <a:solidFill>
            <a:srgbClr val="F2DBDB"/>
          </a:solidFill>
          <a:ln/>
        </p:spPr>
      </p:sp>
      <p:sp>
        <p:nvSpPr>
          <p:cNvPr id="8" name="Object7"/>
          <p:cNvSpPr/>
          <p:nvPr/>
        </p:nvSpPr>
        <p:spPr>
          <a:xfrm>
            <a:off x="2837398" y="2159123"/>
            <a:ext cx="1576423" cy="1567185"/>
          </a:xfrm>
          <a:prstGeom prst="rect">
            <a:avLst/>
          </a:prstGeom>
          <a:noFill/>
          <a:ln/>
        </p:spPr>
        <p:txBody>
          <a:bodyPr wrap="square" rtlCol="0" anchor="ctr"/>
          <a:lstStyle/>
          <a:p>
            <a:pPr algn="ctr"/>
            <a:r>
              <a:rPr lang="en-US" sz="1700" b="1" dirty="0">
                <a:solidFill>
                  <a:srgbClr val="4D4D4D"/>
                </a:solidFill>
                <a:latin typeface="Microsoft Yahei" pitchFamily="34" charset="0"/>
                <a:ea typeface="Microsoft Yahei" pitchFamily="34" charset="-122"/>
                <a:cs typeface="Microsoft Yahei" pitchFamily="34" charset="-120"/>
              </a:rPr>
              <a:t>持续演进原则</a:t>
            </a:r>
            <a:endParaRPr lang="en-US" sz="1500" dirty="0"/>
          </a:p>
        </p:txBody>
      </p:sp>
      <p:sp>
        <p:nvSpPr>
          <p:cNvPr id="9" name="Object8"/>
          <p:cNvSpPr/>
          <p:nvPr/>
        </p:nvSpPr>
        <p:spPr>
          <a:xfrm>
            <a:off x="3950366" y="748657"/>
            <a:ext cx="2089580" cy="457200"/>
          </a:xfrm>
          <a:prstGeom prst="rect">
            <a:avLst/>
          </a:prstGeom>
          <a:noFill/>
          <a:ln/>
        </p:spPr>
        <p:txBody>
          <a:bodyPr wrap="square" rtlCol="0" anchor="ctr"/>
          <a:lstStyle/>
          <a:p>
            <a:endParaRPr lang="en-US" sz="1500" dirty="0"/>
          </a:p>
        </p:txBody>
      </p:sp>
      <p:sp>
        <p:nvSpPr>
          <p:cNvPr id="10" name="Object9"/>
          <p:cNvSpPr/>
          <p:nvPr/>
        </p:nvSpPr>
        <p:spPr>
          <a:xfrm>
            <a:off x="5003605" y="2159123"/>
            <a:ext cx="1670454" cy="1567185"/>
          </a:xfrm>
          <a:custGeom>
            <a:avLst/>
            <a:gdLst/>
            <a:ahLst/>
            <a:cxnLst/>
            <a:rect l="l" t="t" r="r" b="b"/>
            <a:pathLst>
              <a:path w="1670454" h="1567185">
                <a:moveTo>
                  <a:pt x="835227" y="0"/>
                </a:moveTo>
                <a:cubicBezTo>
                  <a:pt x="1296202" y="0"/>
                  <a:pt x="1670454" y="351116"/>
                  <a:pt x="1670454" y="783592"/>
                </a:cubicBezTo>
                <a:cubicBezTo>
                  <a:pt x="1670454" y="1216069"/>
                  <a:pt x="1296202" y="1567185"/>
                  <a:pt x="835227" y="1567185"/>
                </a:cubicBezTo>
                <a:cubicBezTo>
                  <a:pt x="374253" y="1567185"/>
                  <a:pt x="0" y="1216069"/>
                  <a:pt x="0" y="783592"/>
                </a:cubicBezTo>
                <a:cubicBezTo>
                  <a:pt x="0" y="351116"/>
                  <a:pt x="374253" y="0"/>
                  <a:pt x="835227" y="0"/>
                </a:cubicBezTo>
                <a:close/>
              </a:path>
            </a:pathLst>
          </a:custGeom>
          <a:solidFill>
            <a:srgbClr val="E6E0EC"/>
          </a:solidFill>
          <a:ln/>
        </p:spPr>
      </p:sp>
      <p:sp>
        <p:nvSpPr>
          <p:cNvPr id="11" name="Object10"/>
          <p:cNvSpPr/>
          <p:nvPr/>
        </p:nvSpPr>
        <p:spPr>
          <a:xfrm>
            <a:off x="5003605" y="2159123"/>
            <a:ext cx="1670454" cy="1567185"/>
          </a:xfrm>
          <a:prstGeom prst="rect">
            <a:avLst/>
          </a:prstGeom>
          <a:noFill/>
          <a:ln/>
        </p:spPr>
        <p:txBody>
          <a:bodyPr wrap="square" rtlCol="0" anchor="ctr"/>
          <a:lstStyle/>
          <a:p>
            <a:pPr algn="ctr"/>
            <a:r>
              <a:rPr lang="en-US" sz="1700" b="1" dirty="0">
                <a:solidFill>
                  <a:srgbClr val="4D4D4D"/>
                </a:solidFill>
                <a:latin typeface="Microsoft Yahei" pitchFamily="34" charset="0"/>
                <a:ea typeface="Microsoft Yahei" pitchFamily="34" charset="-122"/>
                <a:cs typeface="Microsoft Yahei" pitchFamily="34" charset="-120"/>
              </a:rPr>
              <a:t>服务自治、接口隔离原则</a:t>
            </a:r>
            <a:endParaRPr lang="en-US" sz="1500" dirty="0"/>
          </a:p>
        </p:txBody>
      </p:sp>
      <p:sp>
        <p:nvSpPr>
          <p:cNvPr id="12" name="Object11"/>
          <p:cNvSpPr/>
          <p:nvPr/>
        </p:nvSpPr>
        <p:spPr>
          <a:xfrm>
            <a:off x="7046828" y="2159123"/>
            <a:ext cx="1576423" cy="1567185"/>
          </a:xfrm>
          <a:custGeom>
            <a:avLst/>
            <a:gdLst/>
            <a:ahLst/>
            <a:cxnLst/>
            <a:rect l="l" t="t" r="r" b="b"/>
            <a:pathLst>
              <a:path w="1576423" h="1567185">
                <a:moveTo>
                  <a:pt x="788212" y="0"/>
                </a:moveTo>
                <a:cubicBezTo>
                  <a:pt x="1223237" y="0"/>
                  <a:pt x="1576423" y="351116"/>
                  <a:pt x="1576423" y="783592"/>
                </a:cubicBezTo>
                <a:cubicBezTo>
                  <a:pt x="1576423" y="1216069"/>
                  <a:pt x="1223237" y="1567185"/>
                  <a:pt x="788212" y="1567185"/>
                </a:cubicBezTo>
                <a:cubicBezTo>
                  <a:pt x="353186" y="1567185"/>
                  <a:pt x="0" y="1216069"/>
                  <a:pt x="0" y="783592"/>
                </a:cubicBezTo>
                <a:cubicBezTo>
                  <a:pt x="0" y="351116"/>
                  <a:pt x="353186" y="0"/>
                  <a:pt x="788212" y="0"/>
                </a:cubicBezTo>
                <a:close/>
              </a:path>
            </a:pathLst>
          </a:custGeom>
          <a:solidFill>
            <a:srgbClr val="FEE9DA"/>
          </a:solidFill>
          <a:ln/>
        </p:spPr>
      </p:sp>
      <p:sp>
        <p:nvSpPr>
          <p:cNvPr id="13" name="Object12"/>
          <p:cNvSpPr/>
          <p:nvPr/>
        </p:nvSpPr>
        <p:spPr>
          <a:xfrm>
            <a:off x="7046828" y="2159123"/>
            <a:ext cx="1576423" cy="1567185"/>
          </a:xfrm>
          <a:prstGeom prst="rect">
            <a:avLst/>
          </a:prstGeom>
          <a:noFill/>
          <a:ln/>
        </p:spPr>
        <p:txBody>
          <a:bodyPr wrap="square" rtlCol="0" anchor="ctr"/>
          <a:lstStyle/>
          <a:p>
            <a:pPr algn="ctr"/>
            <a:r>
              <a:rPr lang="en-US" sz="1700" b="1" dirty="0">
                <a:solidFill>
                  <a:srgbClr val="4D4D4D"/>
                </a:solidFill>
                <a:latin typeface="Microsoft Yahei" pitchFamily="34" charset="0"/>
                <a:ea typeface="Microsoft Yahei" pitchFamily="34" charset="-122"/>
                <a:cs typeface="Microsoft Yahei" pitchFamily="34" charset="-120"/>
              </a:rPr>
              <a:t>自动化驱动原则</a:t>
            </a:r>
            <a:endParaRPr lang="en-US" sz="1500" dirty="0"/>
          </a:p>
        </p:txBody>
      </p:sp>
      <p:sp>
        <p:nvSpPr>
          <p:cNvPr id="14" name="Object13"/>
          <p:cNvSpPr/>
          <p:nvPr/>
        </p:nvSpPr>
        <p:spPr>
          <a:xfrm>
            <a:off x="469499" y="636158"/>
            <a:ext cx="2757616"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1.3.3 如何进行拆分</a:t>
            </a:r>
            <a:endParaRPr lang="en-US" sz="15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3" name="Object2"/>
          <p:cNvSpPr/>
          <p:nvPr/>
        </p:nvSpPr>
        <p:spPr>
          <a:xfrm>
            <a:off x="339991" y="1256569"/>
            <a:ext cx="6343128" cy="457200"/>
          </a:xfrm>
          <a:prstGeom prst="rect">
            <a:avLst/>
          </a:prstGeom>
          <a:noFill/>
          <a:ln/>
        </p:spPr>
        <p:txBody>
          <a:bodyPr wrap="square" rtlCol="0" anchor="ctr"/>
          <a:lstStyle/>
          <a:p>
            <a:r>
              <a:rPr lang="en-US" sz="1400" dirty="0">
                <a:solidFill>
                  <a:srgbClr val="333333"/>
                </a:solidFill>
                <a:latin typeface="Microsoft Yahei" pitchFamily="34" charset="0"/>
                <a:ea typeface="Microsoft Yahei" pitchFamily="34" charset="-122"/>
                <a:cs typeface="Microsoft Yahei" pitchFamily="34" charset="-120"/>
              </a:rPr>
              <a:t>应该根据业务领域对服务进行垂直划分，因为水平划分服务可能会导致如下问题。</a:t>
            </a:r>
            <a:endParaRPr lang="en-US" sz="1500" dirty="0"/>
          </a:p>
        </p:txBody>
      </p:sp>
      <p:sp>
        <p:nvSpPr>
          <p:cNvPr id="4" name="Object3"/>
          <p:cNvSpPr/>
          <p:nvPr/>
        </p:nvSpPr>
        <p:spPr>
          <a:xfrm>
            <a:off x="3950366" y="748657"/>
            <a:ext cx="2089580" cy="457200"/>
          </a:xfrm>
          <a:prstGeom prst="rect">
            <a:avLst/>
          </a:prstGeom>
          <a:noFill/>
          <a:ln/>
        </p:spPr>
        <p:txBody>
          <a:bodyPr wrap="square" rtlCol="0" anchor="ctr"/>
          <a:lstStyle/>
          <a:p>
            <a:endParaRPr lang="en-US" sz="1500" dirty="0"/>
          </a:p>
        </p:txBody>
      </p:sp>
      <p:sp>
        <p:nvSpPr>
          <p:cNvPr id="5" name="Object4"/>
          <p:cNvSpPr/>
          <p:nvPr/>
        </p:nvSpPr>
        <p:spPr>
          <a:xfrm>
            <a:off x="185060" y="748657"/>
            <a:ext cx="2281705" cy="424196"/>
          </a:xfrm>
          <a:prstGeom prst="rect">
            <a:avLst/>
          </a:prstGeom>
          <a:noFill/>
          <a:ln/>
        </p:spPr>
        <p:txBody>
          <a:bodyPr wrap="square" rtlCol="0" anchor="ctr"/>
          <a:lstStyle/>
          <a:p>
            <a:pPr algn="ctr">
              <a:lnSpc>
                <a:spcPct val="90000"/>
              </a:lnSpc>
            </a:pPr>
            <a:r>
              <a:rPr lang="en-US" sz="1700" b="1" dirty="0">
                <a:solidFill>
                  <a:srgbClr val="666666"/>
                </a:solidFill>
                <a:highlight>
                  <a:srgbClr val="000000"/>
                </a:highlight>
                <a:latin typeface="Microsoft Yahei" pitchFamily="34" charset="0"/>
                <a:ea typeface="Microsoft Yahei" pitchFamily="34" charset="-122"/>
                <a:cs typeface="Microsoft Yahei" pitchFamily="34" charset="-120"/>
              </a:rPr>
              <a:t>1）垂直划分优先原则</a:t>
            </a:r>
            <a:endParaRPr lang="en-US" sz="1500" dirty="0"/>
          </a:p>
        </p:txBody>
      </p:sp>
      <p:sp>
        <p:nvSpPr>
          <p:cNvPr id="6" name="Object5"/>
          <p:cNvSpPr/>
          <p:nvPr/>
        </p:nvSpPr>
        <p:spPr>
          <a:xfrm>
            <a:off x="498497" y="1380439"/>
            <a:ext cx="4702808" cy="1097280"/>
          </a:xfrm>
          <a:prstGeom prst="rect">
            <a:avLst/>
          </a:prstGeom>
          <a:noFill/>
          <a:ln/>
        </p:spPr>
        <p:txBody>
          <a:bodyPr wrap="square" rtlCol="0" anchor="ctr"/>
          <a:lstStyle/>
          <a:p>
            <a:endParaRPr lang="en-US" sz="1500" dirty="0"/>
          </a:p>
          <a:p>
            <a:r>
              <a:rPr lang="en-US" sz="1400" dirty="0">
                <a:solidFill>
                  <a:srgbClr val="333333"/>
                </a:solidFill>
                <a:latin typeface="Microsoft Yahei" pitchFamily="34" charset="0"/>
                <a:ea typeface="Microsoft Yahei" pitchFamily="34" charset="-122"/>
                <a:cs typeface="Microsoft Yahei" pitchFamily="34" charset="-120"/>
              </a:rPr>
              <a:t>• 调用次数更多导致性能大幅下降。</a:t>
            </a:r>
            <a:endParaRPr lang="en-US" sz="1500" dirty="0"/>
          </a:p>
          <a:p>
            <a:r>
              <a:rPr lang="en-US" sz="1400" dirty="0">
                <a:solidFill>
                  <a:srgbClr val="333333"/>
                </a:solidFill>
                <a:latin typeface="Microsoft Yahei" pitchFamily="34" charset="0"/>
                <a:ea typeface="Microsoft Yahei" pitchFamily="34" charset="-122"/>
                <a:cs typeface="Microsoft Yahei" pitchFamily="34" charset="-120"/>
              </a:rPr>
              <a:t>• 实现一个功能要跨越更多服务，沟通成本升高。</a:t>
            </a:r>
            <a:endParaRPr lang="en-US" sz="1500" dirty="0"/>
          </a:p>
        </p:txBody>
      </p:sp>
      <p:sp>
        <p:nvSpPr>
          <p:cNvPr id="7" name="Object6"/>
          <p:cNvSpPr/>
          <p:nvPr/>
        </p:nvSpPr>
        <p:spPr>
          <a:xfrm>
            <a:off x="339991" y="2477719"/>
            <a:ext cx="8620769" cy="457200"/>
          </a:xfrm>
          <a:prstGeom prst="rect">
            <a:avLst/>
          </a:prstGeom>
          <a:noFill/>
          <a:ln/>
        </p:spPr>
        <p:txBody>
          <a:bodyPr wrap="square" rtlCol="0" anchor="ctr"/>
          <a:lstStyle/>
          <a:p>
            <a:r>
              <a:rPr lang="en-US" sz="1400" dirty="0">
                <a:solidFill>
                  <a:srgbClr val="333333"/>
                </a:solidFill>
                <a:latin typeface="Microsoft Yahei" pitchFamily="34" charset="0"/>
                <a:ea typeface="Microsoft Yahei" pitchFamily="34" charset="-122"/>
                <a:cs typeface="Microsoft Yahei" pitchFamily="34" charset="-120"/>
              </a:rPr>
              <a:t>垂直划分服务可以以最简单的方式缓解上述问题，并且可以让团队从上至下关注业务实现，端到端负责，持续改进。</a:t>
            </a:r>
            <a:endParaRPr lang="en-US" sz="1500" dirty="0"/>
          </a:p>
        </p:txBody>
      </p:sp>
      <p:pic>
        <p:nvPicPr>
          <p:cNvPr id="8" name="Object 7" descr="https://fynotefile.oss-cn-zhangjiakou.aliyuncs.com/fynote/fyfile/16657/191196/f485315aa1bc4889b39f9f3dc9727aba.png">    </p:cNvPr>
          <p:cNvPicPr>
            <a:picLocks noChangeAspect="1"/>
          </p:cNvPicPr>
          <p:nvPr/>
        </p:nvPicPr>
        <p:blipFill>
          <a:blip r:embed="rId3"/>
          <a:stretch>
            <a:fillRect/>
          </a:stretch>
        </p:blipFill>
        <p:spPr>
          <a:xfrm>
            <a:off x="339991" y="3149933"/>
            <a:ext cx="8297720" cy="168116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3" name="Object2"/>
          <p:cNvSpPr/>
          <p:nvPr/>
        </p:nvSpPr>
        <p:spPr>
          <a:xfrm>
            <a:off x="185060" y="478853"/>
            <a:ext cx="3326495" cy="402336"/>
          </a:xfrm>
          <a:prstGeom prst="rect">
            <a:avLst/>
          </a:prstGeom>
          <a:noFill/>
          <a:ln/>
        </p:spPr>
        <p:txBody>
          <a:bodyPr wrap="square" rtlCol="0" anchor="ctr"/>
          <a:lstStyle/>
          <a:p>
            <a:pPr>
              <a:lnSpc>
                <a:spcPct val="90000"/>
              </a:lnSpc>
            </a:pPr>
            <a:endParaRPr lang="en-US" sz="1500" dirty="0"/>
          </a:p>
        </p:txBody>
      </p:sp>
      <p:sp>
        <p:nvSpPr>
          <p:cNvPr id="4" name="Object3"/>
          <p:cNvSpPr/>
          <p:nvPr/>
        </p:nvSpPr>
        <p:spPr>
          <a:xfrm>
            <a:off x="3716449" y="1380673"/>
            <a:ext cx="3052040" cy="457200"/>
          </a:xfrm>
          <a:prstGeom prst="rect">
            <a:avLst/>
          </a:prstGeom>
          <a:noFill/>
          <a:ln/>
        </p:spPr>
        <p:txBody>
          <a:bodyPr wrap="square" rtlCol="0" anchor="ctr"/>
          <a:lstStyle/>
          <a:p>
            <a:endParaRPr lang="en-US" sz="1500" dirty="0"/>
          </a:p>
        </p:txBody>
      </p:sp>
      <p:sp>
        <p:nvSpPr>
          <p:cNvPr id="5" name="Object4"/>
          <p:cNvSpPr/>
          <p:nvPr/>
        </p:nvSpPr>
        <p:spPr>
          <a:xfrm>
            <a:off x="3950366" y="748657"/>
            <a:ext cx="2089580" cy="457200"/>
          </a:xfrm>
          <a:prstGeom prst="rect">
            <a:avLst/>
          </a:prstGeom>
          <a:noFill/>
          <a:ln/>
        </p:spPr>
        <p:txBody>
          <a:bodyPr wrap="square" rtlCol="0" anchor="ctr"/>
          <a:lstStyle/>
          <a:p>
            <a:endParaRPr lang="en-US" sz="1500" dirty="0"/>
          </a:p>
        </p:txBody>
      </p:sp>
      <p:sp>
        <p:nvSpPr>
          <p:cNvPr id="6" name="Object5"/>
          <p:cNvSpPr/>
          <p:nvPr/>
        </p:nvSpPr>
        <p:spPr>
          <a:xfrm>
            <a:off x="185060" y="636158"/>
            <a:ext cx="3326495" cy="402336"/>
          </a:xfrm>
          <a:prstGeom prst="rect">
            <a:avLst/>
          </a:prstGeom>
          <a:noFill/>
          <a:ln/>
        </p:spPr>
        <p:txBody>
          <a:bodyPr wrap="square" rtlCol="0" anchor="ctr"/>
          <a:lstStyle/>
          <a:p>
            <a:pPr>
              <a:lnSpc>
                <a:spcPct val="90000"/>
              </a:lnSpc>
            </a:pPr>
            <a:endParaRPr lang="en-US" sz="1500" dirty="0"/>
          </a:p>
        </p:txBody>
      </p:sp>
      <p:sp>
        <p:nvSpPr>
          <p:cNvPr id="7" name="Object6"/>
          <p:cNvSpPr/>
          <p:nvPr/>
        </p:nvSpPr>
        <p:spPr>
          <a:xfrm>
            <a:off x="553546" y="881189"/>
            <a:ext cx="5486400" cy="484632"/>
          </a:xfrm>
          <a:prstGeom prst="rect">
            <a:avLst/>
          </a:prstGeom>
          <a:noFill/>
          <a:ln/>
        </p:spPr>
        <p:txBody>
          <a:bodyPr wrap="square" rtlCol="0" anchor="ctr"/>
          <a:lstStyle/>
          <a:p>
            <a:r>
              <a:rPr lang="en-US" sz="1700" b="1" dirty="0">
                <a:solidFill>
                  <a:srgbClr val="333333"/>
                </a:solidFill>
                <a:highlight>
                  <a:srgbClr val="000000"/>
                </a:highlight>
                <a:latin typeface="Microsoft Yahei" pitchFamily="34" charset="0"/>
                <a:ea typeface="Microsoft Yahei" pitchFamily="34" charset="-122"/>
                <a:cs typeface="Microsoft Yahei" pitchFamily="34" charset="-120"/>
              </a:rPr>
              <a:t>2）持续演进原则</a:t>
            </a:r>
            <a:endParaRPr lang="en-US" sz="1500" dirty="0"/>
          </a:p>
        </p:txBody>
      </p:sp>
      <p:sp>
        <p:nvSpPr>
          <p:cNvPr id="8" name="Object7"/>
          <p:cNvSpPr/>
          <p:nvPr/>
        </p:nvSpPr>
        <p:spPr>
          <a:xfrm>
            <a:off x="773579" y="1380673"/>
            <a:ext cx="8171510" cy="731520"/>
          </a:xfrm>
          <a:prstGeom prst="rect">
            <a:avLst/>
          </a:prstGeom>
          <a:noFill/>
          <a:ln/>
        </p:spPr>
        <p:txBody>
          <a:bodyPr wrap="square" rtlCol="0" anchor="ctr"/>
          <a:lstStyle/>
          <a:p>
            <a:r>
              <a:rPr lang="en-US" sz="1400" b="1" dirty="0">
                <a:solidFill>
                  <a:srgbClr val="333333"/>
                </a:solidFill>
                <a:latin typeface="Microsoft Yahei" pitchFamily="34" charset="0"/>
                <a:ea typeface="Microsoft Yahei" pitchFamily="34" charset="-122"/>
                <a:cs typeface="Microsoft Yahei" pitchFamily="34" charset="-120"/>
              </a:rPr>
              <a:t>服务数量快速增长带来架构复杂度急剧升高，开发、测试、运维等环节很难快速适应，会导致故障率大幅增加，可用性降低，非必要情况，应逐步划分，持续演进，避免服务数量的爆炸性增长</a:t>
            </a:r>
            <a:endParaRPr lang="en-US" sz="1500" dirty="0"/>
          </a:p>
        </p:txBody>
      </p:sp>
      <p:sp>
        <p:nvSpPr>
          <p:cNvPr id="9" name="Object8"/>
          <p:cNvSpPr/>
          <p:nvPr/>
        </p:nvSpPr>
        <p:spPr>
          <a:xfrm>
            <a:off x="553546" y="2336300"/>
            <a:ext cx="3281894" cy="484632"/>
          </a:xfrm>
          <a:prstGeom prst="rect">
            <a:avLst/>
          </a:prstGeom>
          <a:noFill/>
          <a:ln/>
        </p:spPr>
        <p:txBody>
          <a:bodyPr wrap="square" rtlCol="0" anchor="ctr"/>
          <a:lstStyle/>
          <a:p>
            <a:r>
              <a:rPr lang="en-US" sz="1700" b="1" dirty="0">
                <a:solidFill>
                  <a:srgbClr val="333333"/>
                </a:solidFill>
                <a:highlight>
                  <a:srgbClr val="000000"/>
                </a:highlight>
                <a:latin typeface="Microsoft Yahei" pitchFamily="34" charset="0"/>
                <a:ea typeface="Microsoft Yahei" pitchFamily="34" charset="-122"/>
                <a:cs typeface="Microsoft Yahei" pitchFamily="34" charset="-120"/>
              </a:rPr>
              <a:t>3）服务自治、接口隔离原则</a:t>
            </a:r>
            <a:endParaRPr lang="en-US" sz="1500" dirty="0"/>
          </a:p>
        </p:txBody>
      </p:sp>
      <p:sp>
        <p:nvSpPr>
          <p:cNvPr id="10" name="Object9"/>
          <p:cNvSpPr/>
          <p:nvPr/>
        </p:nvSpPr>
        <p:spPr>
          <a:xfrm>
            <a:off x="753843" y="2820932"/>
            <a:ext cx="5925212" cy="457200"/>
          </a:xfrm>
          <a:prstGeom prst="rect">
            <a:avLst/>
          </a:prstGeom>
          <a:noFill/>
          <a:ln/>
        </p:spPr>
        <p:txBody>
          <a:bodyPr wrap="square" rtlCol="0" anchor="ctr"/>
          <a:lstStyle/>
          <a:p>
            <a:r>
              <a:rPr lang="en-US" sz="1400" b="1" dirty="0">
                <a:solidFill>
                  <a:srgbClr val="333333"/>
                </a:solidFill>
                <a:latin typeface="Microsoft Yahei" pitchFamily="34" charset="0"/>
                <a:ea typeface="Microsoft Yahei" pitchFamily="34" charset="-122"/>
                <a:cs typeface="Microsoft Yahei" pitchFamily="34" charset="-120"/>
              </a:rPr>
              <a:t>尽量消除对其他服务的强依赖，这样可以降低沟通成本，提升服务稳定性。</a:t>
            </a:r>
            <a:endParaRPr lang="en-US" sz="1500" dirty="0"/>
          </a:p>
        </p:txBody>
      </p:sp>
      <p:sp>
        <p:nvSpPr>
          <p:cNvPr id="11" name="Object10"/>
          <p:cNvSpPr/>
          <p:nvPr/>
        </p:nvSpPr>
        <p:spPr>
          <a:xfrm>
            <a:off x="573037" y="3594077"/>
            <a:ext cx="2550541" cy="484632"/>
          </a:xfrm>
          <a:prstGeom prst="rect">
            <a:avLst/>
          </a:prstGeom>
          <a:noFill/>
          <a:ln/>
        </p:spPr>
        <p:txBody>
          <a:bodyPr wrap="square" rtlCol="0" anchor="ctr"/>
          <a:lstStyle/>
          <a:p>
            <a:r>
              <a:rPr lang="en-US" sz="1700" b="1" dirty="0">
                <a:solidFill>
                  <a:srgbClr val="333333"/>
                </a:solidFill>
                <a:highlight>
                  <a:srgbClr val="000000"/>
                </a:highlight>
                <a:latin typeface="Microsoft Yahei" pitchFamily="34" charset="0"/>
                <a:ea typeface="Microsoft Yahei" pitchFamily="34" charset="-122"/>
                <a:cs typeface="Microsoft Yahei" pitchFamily="34" charset="-120"/>
              </a:rPr>
              <a:t>4）自动化驱动原则</a:t>
            </a:r>
            <a:endParaRPr lang="en-US" sz="1500" dirty="0"/>
          </a:p>
        </p:txBody>
      </p:sp>
      <p:sp>
        <p:nvSpPr>
          <p:cNvPr id="12" name="Object11"/>
          <p:cNvSpPr/>
          <p:nvPr/>
        </p:nvSpPr>
        <p:spPr>
          <a:xfrm>
            <a:off x="858334" y="4126920"/>
            <a:ext cx="5486400" cy="457200"/>
          </a:xfrm>
          <a:prstGeom prst="rect">
            <a:avLst/>
          </a:prstGeom>
          <a:noFill/>
          <a:ln/>
        </p:spPr>
        <p:txBody>
          <a:bodyPr wrap="square" rtlCol="0" anchor="ctr"/>
          <a:lstStyle/>
          <a:p>
            <a:r>
              <a:rPr lang="en-US" sz="1400" b="1" dirty="0">
                <a:solidFill>
                  <a:srgbClr val="333333"/>
                </a:solidFill>
                <a:latin typeface="Microsoft Yahei" pitchFamily="34" charset="0"/>
                <a:ea typeface="Microsoft Yahei" pitchFamily="34" charset="-122"/>
                <a:cs typeface="Microsoft Yahei" pitchFamily="34" charset="-120"/>
              </a:rPr>
              <a:t>在服务划分之前，应该首先构建自动化的工具及环境。</a:t>
            </a:r>
            <a:endParaRPr lang="en-US" sz="15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185060" y="881187"/>
            <a:ext cx="4930778" cy="402336"/>
          </a:xfrm>
          <a:prstGeom prst="rect">
            <a:avLst/>
          </a:prstGeom>
          <a:noFill/>
          <a:ln/>
        </p:spPr>
        <p:txBody>
          <a:bodyPr wrap="square" rtlCol="0" anchor="ctr"/>
          <a:lstStyle/>
          <a:p>
            <a:pPr>
              <a:lnSpc>
                <a:spcPct val="90000"/>
              </a:lnSpc>
            </a:pPr>
            <a:r>
              <a:rPr lang="en-US" sz="1500" b="1" dirty="0">
                <a:solidFill>
                  <a:srgbClr val="333333"/>
                </a:solidFill>
                <a:highlight>
                  <a:srgbClr val="000000"/>
                </a:highlight>
                <a:latin typeface="Microsoft Yahei" pitchFamily="34" charset="0"/>
                <a:ea typeface="Microsoft Yahei" pitchFamily="34" charset="-122"/>
                <a:cs typeface="Microsoft Yahei" pitchFamily="34" charset="-120"/>
              </a:rPr>
              <a:t>以微信读书为例，微信读书阅读大致经过以下几个步骤：</a:t>
            </a:r>
            <a:endParaRPr lang="en-US" sz="1500" dirty="0"/>
          </a:p>
        </p:txBody>
      </p:sp>
      <p:sp>
        <p:nvSpPr>
          <p:cNvPr id="3" name="Object2"/>
          <p:cNvSpPr/>
          <p:nvPr/>
        </p:nvSpPr>
        <p:spPr>
          <a:xfrm>
            <a:off x="1897380" y="2671019"/>
            <a:ext cx="5349240" cy="457200"/>
          </a:xfrm>
          <a:prstGeom prst="rect">
            <a:avLst/>
          </a:prstGeom>
          <a:noFill/>
          <a:ln/>
        </p:spPr>
        <p:txBody>
          <a:bodyPr wrap="square" rtlCol="0" anchor="ctr"/>
          <a:lstStyle/>
          <a:p>
            <a:endParaRPr lang="en-US" sz="1500" dirty="0"/>
          </a:p>
        </p:txBody>
      </p:sp>
      <p:pic>
        <p:nvPicPr>
          <p:cNvPr id="4" name="Object 3"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5" name="Object4"/>
          <p:cNvSpPr/>
          <p:nvPr/>
        </p:nvSpPr>
        <p:spPr>
          <a:xfrm>
            <a:off x="1061548" y="3573181"/>
            <a:ext cx="5486400" cy="457200"/>
          </a:xfrm>
          <a:prstGeom prst="rect">
            <a:avLst/>
          </a:prstGeom>
          <a:noFill/>
          <a:ln/>
        </p:spPr>
        <p:txBody>
          <a:bodyPr wrap="square" rtlCol="0" anchor="ctr"/>
          <a:lstStyle/>
          <a:p>
            <a:endParaRPr lang="en-US" sz="1500" dirty="0"/>
          </a:p>
        </p:txBody>
      </p:sp>
      <p:pic>
        <p:nvPicPr>
          <p:cNvPr id="6" name="Object 5" descr="https://fynotefile.oss-cn-zhangjiakou.aliyuncs.com/fynote/fyfile/16657/191196/5fe06dc3b8fb4643aa687c9a58da03e3.png">    </p:cNvPr>
          <p:cNvPicPr>
            <a:picLocks noChangeAspect="1"/>
          </p:cNvPicPr>
          <p:nvPr/>
        </p:nvPicPr>
        <p:blipFill>
          <a:blip r:embed="rId3"/>
          <a:stretch>
            <a:fillRect/>
          </a:stretch>
        </p:blipFill>
        <p:spPr>
          <a:xfrm>
            <a:off x="323885" y="1767099"/>
            <a:ext cx="8349960" cy="248086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764056" y="1664780"/>
            <a:ext cx="8138283" cy="402336"/>
          </a:xfrm>
          <a:prstGeom prst="rect">
            <a:avLst/>
          </a:prstGeom>
          <a:noFill/>
          <a:ln/>
        </p:spPr>
        <p:txBody>
          <a:bodyPr wrap="square" rtlCol="0" anchor="ctr"/>
          <a:lstStyle/>
          <a:p>
            <a:pPr>
              <a:lnSpc>
                <a:spcPct val="90000"/>
              </a:lnSpc>
            </a:pPr>
            <a:endParaRPr lang="en-US" sz="1500" dirty="0"/>
          </a:p>
        </p:txBody>
      </p:sp>
      <p:sp>
        <p:nvSpPr>
          <p:cNvPr id="3" name="Object2"/>
          <p:cNvSpPr/>
          <p:nvPr/>
        </p:nvSpPr>
        <p:spPr>
          <a:xfrm>
            <a:off x="1897380" y="2671019"/>
            <a:ext cx="5349240" cy="457200"/>
          </a:xfrm>
          <a:prstGeom prst="rect">
            <a:avLst/>
          </a:prstGeom>
          <a:noFill/>
          <a:ln/>
        </p:spPr>
        <p:txBody>
          <a:bodyPr wrap="square" rtlCol="0" anchor="ctr"/>
          <a:lstStyle/>
          <a:p>
            <a:endParaRPr lang="en-US" sz="1500" dirty="0"/>
          </a:p>
        </p:txBody>
      </p:sp>
      <p:pic>
        <p:nvPicPr>
          <p:cNvPr id="4" name="Object 3"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5" name="Object4"/>
          <p:cNvSpPr/>
          <p:nvPr/>
        </p:nvSpPr>
        <p:spPr>
          <a:xfrm>
            <a:off x="328847" y="988174"/>
            <a:ext cx="8486306" cy="457200"/>
          </a:xfrm>
          <a:prstGeom prst="rect">
            <a:avLst/>
          </a:prstGeom>
          <a:noFill/>
          <a:ln/>
        </p:spPr>
        <p:txBody>
          <a:bodyPr wrap="square" rtlCol="0" anchor="ctr"/>
          <a:lstStyle/>
          <a:p>
            <a:r>
              <a:rPr lang="en-US" sz="1400" b="1" dirty="0">
                <a:solidFill>
                  <a:srgbClr val="333333"/>
                </a:solidFill>
                <a:latin typeface="Microsoft Yahei" pitchFamily="34" charset="0"/>
                <a:ea typeface="Microsoft Yahei" pitchFamily="34" charset="-122"/>
                <a:cs typeface="Microsoft Yahei" pitchFamily="34" charset="-120"/>
              </a:rPr>
              <a:t>第一次拆分: 根据上面微信读书的业务流程，我们进行第一次拆分，按照业务维度进行垂直拆分</a:t>
            </a:r>
            <a:endParaRPr lang="en-US" sz="1500" dirty="0"/>
          </a:p>
        </p:txBody>
      </p:sp>
      <p:pic>
        <p:nvPicPr>
          <p:cNvPr id="6" name="Object 5" descr="https://fynotefile.oss-cn-zhangjiakou.aliyuncs.com/fynote/fyfile/16657/191196/508b6bdc78ab444189032c4a7095b8e1.png">    </p:cNvPr>
          <p:cNvPicPr>
            <a:picLocks noChangeAspect="1"/>
          </p:cNvPicPr>
          <p:nvPr/>
        </p:nvPicPr>
        <p:blipFill>
          <a:blip r:embed="rId3"/>
          <a:stretch>
            <a:fillRect/>
          </a:stretch>
        </p:blipFill>
        <p:spPr>
          <a:xfrm>
            <a:off x="156718" y="1940785"/>
            <a:ext cx="8830563" cy="237486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185060" y="667639"/>
            <a:ext cx="3624791"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1.1 什么是业务后台系统</a:t>
            </a:r>
            <a:endParaRPr lang="en-US" sz="1500" dirty="0"/>
          </a:p>
        </p:txBody>
      </p:sp>
      <p:sp>
        <p:nvSpPr>
          <p:cNvPr id="3" name="Object2"/>
          <p:cNvSpPr/>
          <p:nvPr/>
        </p:nvSpPr>
        <p:spPr>
          <a:xfrm>
            <a:off x="1897380" y="2671019"/>
            <a:ext cx="5349240" cy="457200"/>
          </a:xfrm>
          <a:prstGeom prst="rect">
            <a:avLst/>
          </a:prstGeom>
          <a:noFill/>
          <a:ln/>
        </p:spPr>
        <p:txBody>
          <a:bodyPr wrap="square" rtlCol="0" anchor="ctr"/>
          <a:lstStyle/>
          <a:p>
            <a:endParaRPr lang="en-US" sz="1500" dirty="0"/>
          </a:p>
        </p:txBody>
      </p:sp>
      <p:pic>
        <p:nvPicPr>
          <p:cNvPr id="4" name="Object 3"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5" name="Object4"/>
          <p:cNvSpPr/>
          <p:nvPr/>
        </p:nvSpPr>
        <p:spPr>
          <a:xfrm>
            <a:off x="3992158" y="4451275"/>
            <a:ext cx="2026892" cy="484632"/>
          </a:xfrm>
          <a:prstGeom prst="rect">
            <a:avLst/>
          </a:prstGeom>
          <a:noFill/>
          <a:ln/>
        </p:spPr>
        <p:txBody>
          <a:bodyPr wrap="square" rtlCol="0" anchor="ctr"/>
          <a:lstStyle/>
          <a:p>
            <a:r>
              <a:rPr lang="en-US" sz="1700" b="1" dirty="0">
                <a:solidFill>
                  <a:srgbClr val="000000"/>
                </a:solidFill>
                <a:latin typeface="Microsoft Yahei" pitchFamily="34" charset="0"/>
                <a:ea typeface="Microsoft Yahei" pitchFamily="34" charset="-122"/>
                <a:cs typeface="Microsoft Yahei" pitchFamily="34" charset="-120"/>
              </a:rPr>
              <a:t>外卖系统全局架构</a:t>
            </a:r>
            <a:endParaRPr lang="en-US" sz="1500" dirty="0"/>
          </a:p>
        </p:txBody>
      </p:sp>
      <p:pic>
        <p:nvPicPr>
          <p:cNvPr id="6" name="Object 5" descr="https://fynotefile.oss-cn-zhangjiakou.aliyuncs.com/fynote/fyfile/16657/191196/561f8d59bf6a4b91bd2d4c4e54a6f90d.png">    </p:cNvPr>
          <p:cNvPicPr>
            <a:picLocks noChangeAspect="1"/>
          </p:cNvPicPr>
          <p:nvPr/>
        </p:nvPicPr>
        <p:blipFill>
          <a:blip r:embed="rId3"/>
          <a:stretch>
            <a:fillRect/>
          </a:stretch>
        </p:blipFill>
        <p:spPr>
          <a:xfrm>
            <a:off x="715907" y="1157700"/>
            <a:ext cx="7388302" cy="310044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310434" y="759054"/>
            <a:ext cx="7083591" cy="731520"/>
          </a:xfrm>
          <a:prstGeom prst="rect">
            <a:avLst/>
          </a:prstGeom>
          <a:noFill/>
          <a:ln/>
        </p:spPr>
        <p:txBody>
          <a:bodyPr wrap="square" rtlCol="0" anchor="ctr"/>
          <a:lstStyle/>
          <a:p>
            <a:r>
              <a:rPr lang="en-US" sz="1300" b="1" dirty="0">
                <a:solidFill>
                  <a:srgbClr val="333333"/>
                </a:solidFill>
                <a:highlight>
                  <a:srgbClr val="000000"/>
                </a:highlight>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第二次拆分</a:t>
            </a:r>
            <a:r>
              <a:rPr lang="en-US" sz="1300" dirty="0">
                <a:solidFill>
                  <a:srgbClr val="333333"/>
                </a:solidFill>
                <a:highlight>
                  <a:srgbClr val="000000"/>
                </a:highlight>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a:t>
            </a:r>
            <a:r>
              <a:rPr lang="en-US" sz="1300" b="1" dirty="0">
                <a:solidFill>
                  <a:srgbClr val="333333"/>
                </a:solidFill>
                <a:highlight>
                  <a:srgbClr val="000000"/>
                </a:highlight>
                <a:latin typeface="Open Sans, Clear Sans, Helvetica Neue, Helvetica, Arial, Segoe UI Emoji, sans-serif" pitchFamily="34" charset="0"/>
                <a:ea typeface="Open Sans, Clear Sans, Helvetica Neue, Helvetica, Arial, Segoe UI Emoji, sans-serif" pitchFamily="34" charset="-122"/>
                <a:cs typeface="Open Sans, Clear Sans, Helvetica Neue, Helvetica, Arial, Segoe UI Emoji, sans-serif" pitchFamily="34" charset="-120"/>
              </a:rPr>
              <a:t>接着我们按照技术维度进行垂直拆分，第一次按照业务拆分出的每一个模块，都是可以按照技术维度再进行一次拆分，我们就以支付模块为例：</a:t>
            </a:r>
            <a:endParaRPr lang="en-US" sz="1500" dirty="0"/>
          </a:p>
        </p:txBody>
      </p:sp>
      <p:pic>
        <p:nvPicPr>
          <p:cNvPr id="3" name="Object 2"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pic>
        <p:nvPicPr>
          <p:cNvPr id="4" name="Object 3" descr="https://fynotefile.oss-cn-zhangjiakou.aliyuncs.com/fynote/fyfile/16657/191196/70f1f5ec40a64d1d9f2e7daad522cb34.png">    </p:cNvPr>
          <p:cNvPicPr>
            <a:picLocks noChangeAspect="1"/>
          </p:cNvPicPr>
          <p:nvPr/>
        </p:nvPicPr>
        <p:blipFill>
          <a:blip r:embed="rId3"/>
          <a:stretch>
            <a:fillRect/>
          </a:stretch>
        </p:blipFill>
        <p:spPr>
          <a:xfrm>
            <a:off x="310434" y="1625266"/>
            <a:ext cx="7535024" cy="300627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764056" y="1664780"/>
            <a:ext cx="8138283" cy="402336"/>
          </a:xfrm>
          <a:prstGeom prst="rect">
            <a:avLst/>
          </a:prstGeom>
          <a:noFill/>
          <a:ln/>
        </p:spPr>
        <p:txBody>
          <a:bodyPr wrap="square" rtlCol="0" anchor="ctr"/>
          <a:lstStyle/>
          <a:p>
            <a:pPr>
              <a:lnSpc>
                <a:spcPct val="90000"/>
              </a:lnSpc>
            </a:pPr>
            <a:endParaRPr lang="en-US" sz="1500" dirty="0"/>
          </a:p>
        </p:txBody>
      </p:sp>
      <p:sp>
        <p:nvSpPr>
          <p:cNvPr id="3" name="Object2"/>
          <p:cNvSpPr/>
          <p:nvPr/>
        </p:nvSpPr>
        <p:spPr>
          <a:xfrm>
            <a:off x="1897380" y="2671019"/>
            <a:ext cx="5349240" cy="457200"/>
          </a:xfrm>
          <a:prstGeom prst="rect">
            <a:avLst/>
          </a:prstGeom>
          <a:noFill/>
          <a:ln/>
        </p:spPr>
        <p:txBody>
          <a:bodyPr wrap="square" rtlCol="0" anchor="ctr"/>
          <a:lstStyle/>
          <a:p>
            <a:endParaRPr lang="en-US" sz="1500" dirty="0"/>
          </a:p>
        </p:txBody>
      </p:sp>
      <p:pic>
        <p:nvPicPr>
          <p:cNvPr id="4" name="Object 3"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5" name="Object4"/>
          <p:cNvSpPr/>
          <p:nvPr/>
        </p:nvSpPr>
        <p:spPr>
          <a:xfrm>
            <a:off x="344781" y="933259"/>
            <a:ext cx="8192405" cy="731520"/>
          </a:xfrm>
          <a:prstGeom prst="rect">
            <a:avLst/>
          </a:prstGeom>
          <a:noFill/>
          <a:ln/>
        </p:spPr>
        <p:txBody>
          <a:bodyPr wrap="square" rtlCol="0" anchor="ctr"/>
          <a:lstStyle/>
          <a:p>
            <a:r>
              <a:rPr lang="en-US" sz="1400" b="1" dirty="0">
                <a:solidFill>
                  <a:srgbClr val="333333"/>
                </a:solidFill>
                <a:latin typeface="Microsoft Yahei" pitchFamily="34" charset="0"/>
                <a:ea typeface="Microsoft Yahei" pitchFamily="34" charset="-122"/>
                <a:cs typeface="Microsoft Yahei" pitchFamily="34" charset="-120"/>
              </a:rPr>
              <a:t>第三次拆分：这次的拆分其实是对某一个具体业务模块的水平拆分或者叫分层拆分，主要目的是将易变的部分和非易变的部分分离开，各自形成独立的模块。</a:t>
            </a:r>
            <a:endParaRPr lang="en-US" sz="1500" dirty="0"/>
          </a:p>
        </p:txBody>
      </p:sp>
      <p:pic>
        <p:nvPicPr>
          <p:cNvPr id="6" name="Object 5" descr="https://fynotefile.oss-cn-zhangjiakou.aliyuncs.com/fynote/fyfile/16657/191196/060ee24a3f60461da0d16704be253b07.png">    </p:cNvPr>
          <p:cNvPicPr>
            <a:picLocks noChangeAspect="1"/>
          </p:cNvPicPr>
          <p:nvPr/>
        </p:nvPicPr>
        <p:blipFill>
          <a:blip r:embed="rId3"/>
          <a:stretch>
            <a:fillRect/>
          </a:stretch>
        </p:blipFill>
        <p:spPr>
          <a:xfrm>
            <a:off x="428364" y="1664780"/>
            <a:ext cx="7702190" cy="338837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764056" y="1664780"/>
            <a:ext cx="8138283" cy="402336"/>
          </a:xfrm>
          <a:prstGeom prst="rect">
            <a:avLst/>
          </a:prstGeom>
          <a:noFill/>
          <a:ln/>
        </p:spPr>
        <p:txBody>
          <a:bodyPr wrap="square" rtlCol="0" anchor="ctr"/>
          <a:lstStyle/>
          <a:p>
            <a:pPr>
              <a:lnSpc>
                <a:spcPct val="90000"/>
              </a:lnSpc>
            </a:pPr>
            <a:endParaRPr lang="en-US" sz="1500" dirty="0"/>
          </a:p>
        </p:txBody>
      </p:sp>
      <p:sp>
        <p:nvSpPr>
          <p:cNvPr id="3" name="Object2"/>
          <p:cNvSpPr/>
          <p:nvPr/>
        </p:nvSpPr>
        <p:spPr>
          <a:xfrm>
            <a:off x="1897380" y="2671019"/>
            <a:ext cx="5349240" cy="457200"/>
          </a:xfrm>
          <a:prstGeom prst="rect">
            <a:avLst/>
          </a:prstGeom>
          <a:noFill/>
          <a:ln/>
        </p:spPr>
        <p:txBody>
          <a:bodyPr wrap="square" rtlCol="0" anchor="ctr"/>
          <a:lstStyle/>
          <a:p>
            <a:endParaRPr lang="en-US" sz="1500" dirty="0"/>
          </a:p>
        </p:txBody>
      </p:sp>
      <p:pic>
        <p:nvPicPr>
          <p:cNvPr id="4" name="Object 3"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5" name="Object4"/>
          <p:cNvSpPr/>
          <p:nvPr/>
        </p:nvSpPr>
        <p:spPr>
          <a:xfrm>
            <a:off x="456705" y="846280"/>
            <a:ext cx="7743146" cy="731520"/>
          </a:xfrm>
          <a:prstGeom prst="rect">
            <a:avLst/>
          </a:prstGeom>
          <a:noFill/>
          <a:ln/>
        </p:spPr>
        <p:txBody>
          <a:bodyPr wrap="square" rtlCol="0" anchor="ctr"/>
          <a:lstStyle/>
          <a:p>
            <a:r>
              <a:rPr lang="en-US" sz="1500" b="1" dirty="0">
                <a:solidFill>
                  <a:srgbClr val="333333"/>
                </a:solidFill>
                <a:latin typeface="Microsoft Yahei" pitchFamily="34" charset="0"/>
                <a:ea typeface="Microsoft Yahei" pitchFamily="34" charset="-122"/>
                <a:cs typeface="Microsoft Yahei" pitchFamily="34" charset="-120"/>
              </a:rPr>
              <a:t>致此我们对微信读书这个系统的架构完成了两次垂直拆分和一次水平拆分。我们最后再来总结一下进行拆分时需要尽量遵守的准则：</a:t>
            </a:r>
            <a:endParaRPr lang="en-US" sz="1500" dirty="0"/>
          </a:p>
        </p:txBody>
      </p:sp>
      <p:sp>
        <p:nvSpPr>
          <p:cNvPr id="6" name="Object5"/>
          <p:cNvSpPr/>
          <p:nvPr/>
        </p:nvSpPr>
        <p:spPr>
          <a:xfrm>
            <a:off x="456705" y="1918187"/>
            <a:ext cx="7680459" cy="2560320"/>
          </a:xfrm>
          <a:prstGeom prst="rect">
            <a:avLst/>
          </a:prstGeom>
          <a:noFill/>
          <a:ln/>
        </p:spPr>
        <p:txBody>
          <a:bodyPr wrap="square" rtlCol="0" anchor="ctr"/>
          <a:lstStyle/>
          <a:p>
            <a:r>
              <a:rPr lang="en-US" sz="1400" b="1" dirty="0">
                <a:solidFill>
                  <a:srgbClr val="333333"/>
                </a:solidFill>
                <a:highlight>
                  <a:srgbClr val="FFC12A"/>
                </a:highlight>
                <a:latin typeface="Microsoft Yahei" pitchFamily="34" charset="0"/>
                <a:ea typeface="Microsoft Yahei" pitchFamily="34" charset="-122"/>
                <a:cs typeface="Microsoft Yahei" pitchFamily="34" charset="-120"/>
              </a:rPr>
              <a:t>1. 拆分是按维度逐层进行，从顶层逐步向下。在顶层按业务及业务流程进行垂直拆分，而不是按技术或其他。</a:t>
            </a:r>
            <a:endParaRPr lang="en-US" sz="1500" dirty="0"/>
          </a:p>
          <a:p>
            <a:endParaRPr lang="en-US" sz="1500" dirty="0"/>
          </a:p>
          <a:p>
            <a:r>
              <a:rPr lang="en-US" sz="1400" b="1" dirty="0">
                <a:solidFill>
                  <a:srgbClr val="333333"/>
                </a:solidFill>
                <a:highlight>
                  <a:srgbClr val="FFC12A"/>
                </a:highlight>
                <a:latin typeface="Microsoft Yahei" pitchFamily="34" charset="0"/>
                <a:ea typeface="Microsoft Yahei" pitchFamily="34" charset="-122"/>
                <a:cs typeface="Microsoft Yahei" pitchFamily="34" charset="-120"/>
              </a:rPr>
              <a:t>2. 在此之后，对于拆分得到的具体模块，可以按读写分离、在线离线分离、快慢分离、场景分离等方式做进一步的水平拆分。</a:t>
            </a:r>
            <a:endParaRPr lang="en-US" sz="1500" dirty="0"/>
          </a:p>
          <a:p>
            <a:endParaRPr lang="en-US" sz="1500" dirty="0"/>
          </a:p>
          <a:p>
            <a:r>
              <a:rPr lang="en-US" sz="1400" b="1" dirty="0">
                <a:solidFill>
                  <a:srgbClr val="333333"/>
                </a:solidFill>
                <a:highlight>
                  <a:srgbClr val="FFC12A"/>
                </a:highlight>
                <a:latin typeface="Microsoft Yahei" pitchFamily="34" charset="0"/>
                <a:ea typeface="Microsoft Yahei" pitchFamily="34" charset="-122"/>
                <a:cs typeface="Microsoft Yahei" pitchFamily="34" charset="-120"/>
              </a:rPr>
              <a:t>3. 在模块内部的垂直拆分完成之后，可以按易变与稳定、共性与非共性进行水平拆分。需要注意的是，第二步的垂直拆分和最后的水平拆分是交替进行的，并无非常清晰的边界和先手顺序。</a:t>
            </a:r>
            <a:endParaRPr lang="en-US" sz="15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484931" y="2184059"/>
            <a:ext cx="8138283" cy="775240"/>
          </a:xfrm>
          <a:prstGeom prst="rect">
            <a:avLst/>
          </a:prstGeom>
          <a:noFill/>
          <a:ln/>
        </p:spPr>
        <p:txBody>
          <a:bodyPr wrap="square" rtlCol="0" anchor="ctr"/>
          <a:lstStyle/>
          <a:p>
            <a:pPr algn="ctr">
              <a:lnSpc>
                <a:spcPct val="90000"/>
              </a:lnSpc>
            </a:pPr>
            <a:r>
              <a:rPr lang="en-US" sz="4100" b="1" dirty="0">
                <a:solidFill>
                  <a:srgbClr val="666666"/>
                </a:solidFill>
                <a:latin typeface="Microsoft Yahei" pitchFamily="34" charset="0"/>
                <a:ea typeface="Microsoft Yahei" pitchFamily="34" charset="-122"/>
                <a:cs typeface="Microsoft Yahei" pitchFamily="34" charset="-120"/>
              </a:rPr>
              <a:t>第二章 合家云需求与设计</a:t>
            </a:r>
            <a:endParaRPr lang="en-US" sz="1500" dirty="0"/>
          </a:p>
        </p:txBody>
      </p:sp>
      <p:sp>
        <p:nvSpPr>
          <p:cNvPr id="3" name="Object2"/>
          <p:cNvSpPr/>
          <p:nvPr/>
        </p:nvSpPr>
        <p:spPr>
          <a:xfrm>
            <a:off x="1980413" y="3136226"/>
            <a:ext cx="5349240" cy="457200"/>
          </a:xfrm>
          <a:prstGeom prst="rect">
            <a:avLst/>
          </a:prstGeom>
          <a:noFill/>
          <a:ln/>
        </p:spPr>
        <p:txBody>
          <a:bodyPr wrap="square" rtlCol="0" anchor="ctr"/>
          <a:lstStyle/>
          <a:p>
            <a:endParaRPr lang="en-US" sz="1500" dirty="0"/>
          </a:p>
        </p:txBody>
      </p:sp>
      <p:pic>
        <p:nvPicPr>
          <p:cNvPr id="4" name="Object 3"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484931" y="2184059"/>
            <a:ext cx="8138283" cy="775240"/>
          </a:xfrm>
          <a:prstGeom prst="rect">
            <a:avLst/>
          </a:prstGeom>
          <a:noFill/>
          <a:ln/>
        </p:spPr>
        <p:txBody>
          <a:bodyPr wrap="square" rtlCol="0" anchor="ctr"/>
          <a:lstStyle/>
          <a:p>
            <a:pPr algn="ctr">
              <a:lnSpc>
                <a:spcPct val="90000"/>
              </a:lnSpc>
            </a:pPr>
            <a:r>
              <a:rPr lang="en-US" sz="4100" b="1" dirty="0">
                <a:solidFill>
                  <a:srgbClr val="666666"/>
                </a:solidFill>
                <a:latin typeface="Microsoft Yahei" pitchFamily="34" charset="0"/>
                <a:ea typeface="Microsoft Yahei" pitchFamily="34" charset="-122"/>
                <a:cs typeface="Microsoft Yahei" pitchFamily="34" charset="-120"/>
              </a:rPr>
              <a:t>第三章 社区资产模块开发</a:t>
            </a:r>
            <a:endParaRPr lang="en-US" sz="1500" dirty="0"/>
          </a:p>
        </p:txBody>
      </p:sp>
      <p:sp>
        <p:nvSpPr>
          <p:cNvPr id="3" name="Object2"/>
          <p:cNvSpPr/>
          <p:nvPr/>
        </p:nvSpPr>
        <p:spPr>
          <a:xfrm>
            <a:off x="1980413" y="3136226"/>
            <a:ext cx="5349240" cy="457200"/>
          </a:xfrm>
          <a:prstGeom prst="rect">
            <a:avLst/>
          </a:prstGeom>
          <a:noFill/>
          <a:ln/>
        </p:spPr>
        <p:txBody>
          <a:bodyPr wrap="square" rtlCol="0" anchor="ctr"/>
          <a:lstStyle/>
          <a:p>
            <a:endParaRPr lang="en-US" sz="1500" dirty="0"/>
          </a:p>
        </p:txBody>
      </p:sp>
      <p:pic>
        <p:nvPicPr>
          <p:cNvPr id="4" name="Object 3"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764056" y="1664780"/>
            <a:ext cx="8138283" cy="402336"/>
          </a:xfrm>
          <a:prstGeom prst="rect">
            <a:avLst/>
          </a:prstGeom>
          <a:noFill/>
          <a:ln/>
        </p:spPr>
        <p:txBody>
          <a:bodyPr wrap="square" rtlCol="0" anchor="ctr"/>
          <a:lstStyle/>
          <a:p>
            <a:pPr>
              <a:lnSpc>
                <a:spcPct val="90000"/>
              </a:lnSpc>
            </a:pPr>
            <a:endParaRPr lang="en-US" sz="1500" dirty="0"/>
          </a:p>
        </p:txBody>
      </p:sp>
      <p:sp>
        <p:nvSpPr>
          <p:cNvPr id="3" name="Object2"/>
          <p:cNvSpPr/>
          <p:nvPr/>
        </p:nvSpPr>
        <p:spPr>
          <a:xfrm>
            <a:off x="1897380" y="2671019"/>
            <a:ext cx="5349240" cy="457200"/>
          </a:xfrm>
          <a:prstGeom prst="rect">
            <a:avLst/>
          </a:prstGeom>
          <a:noFill/>
          <a:ln/>
        </p:spPr>
        <p:txBody>
          <a:bodyPr wrap="square" rtlCol="0" anchor="ctr"/>
          <a:lstStyle/>
          <a:p>
            <a:endParaRPr lang="en-US" sz="1500" dirty="0"/>
          </a:p>
        </p:txBody>
      </p:sp>
      <p:pic>
        <p:nvPicPr>
          <p:cNvPr id="4" name="Object 3"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185060" y="667639"/>
            <a:ext cx="3624791"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1.1 什么是业务后台系统</a:t>
            </a:r>
            <a:endParaRPr lang="en-US" sz="1500" dirty="0"/>
          </a:p>
        </p:txBody>
      </p:sp>
      <p:sp>
        <p:nvSpPr>
          <p:cNvPr id="3" name="Object2"/>
          <p:cNvSpPr/>
          <p:nvPr/>
        </p:nvSpPr>
        <p:spPr>
          <a:xfrm>
            <a:off x="1897380" y="2671019"/>
            <a:ext cx="5349240" cy="457200"/>
          </a:xfrm>
          <a:prstGeom prst="rect">
            <a:avLst/>
          </a:prstGeom>
          <a:noFill/>
          <a:ln/>
        </p:spPr>
        <p:txBody>
          <a:bodyPr wrap="square" rtlCol="0" anchor="ctr"/>
          <a:lstStyle/>
          <a:p>
            <a:endParaRPr lang="en-US" sz="1500" dirty="0"/>
          </a:p>
        </p:txBody>
      </p:sp>
      <p:pic>
        <p:nvPicPr>
          <p:cNvPr id="4" name="Object 3"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5" name="Object4"/>
          <p:cNvSpPr/>
          <p:nvPr/>
        </p:nvSpPr>
        <p:spPr>
          <a:xfrm>
            <a:off x="3992158" y="4451275"/>
            <a:ext cx="2026892" cy="457200"/>
          </a:xfrm>
          <a:prstGeom prst="rect">
            <a:avLst/>
          </a:prstGeom>
          <a:noFill/>
          <a:ln/>
        </p:spPr>
        <p:txBody>
          <a:bodyPr wrap="square" rtlCol="0" anchor="ctr"/>
          <a:lstStyle/>
          <a:p>
            <a:endParaRPr lang="en-US" sz="1500" dirty="0"/>
          </a:p>
        </p:txBody>
      </p:sp>
      <p:sp>
        <p:nvSpPr>
          <p:cNvPr id="6" name="Object5"/>
          <p:cNvSpPr/>
          <p:nvPr/>
        </p:nvSpPr>
        <p:spPr>
          <a:xfrm>
            <a:off x="3635676" y="4356773"/>
            <a:ext cx="2122177" cy="484632"/>
          </a:xfrm>
          <a:prstGeom prst="rect">
            <a:avLst/>
          </a:prstGeom>
          <a:noFill/>
          <a:ln/>
        </p:spPr>
        <p:txBody>
          <a:bodyPr wrap="square" rtlCol="0" anchor="ctr"/>
          <a:lstStyle/>
          <a:p>
            <a:r>
              <a:rPr lang="en-US" sz="1700" b="1" dirty="0">
                <a:solidFill>
                  <a:srgbClr val="333333"/>
                </a:solidFill>
                <a:latin typeface="Microsoft Yahei" pitchFamily="34" charset="0"/>
                <a:ea typeface="Microsoft Yahei" pitchFamily="34" charset="-122"/>
                <a:cs typeface="Microsoft Yahei" pitchFamily="34" charset="-120"/>
              </a:rPr>
              <a:t>业务后台系统举例</a:t>
            </a:r>
            <a:endParaRPr lang="en-US" sz="1500" dirty="0"/>
          </a:p>
        </p:txBody>
      </p:sp>
      <p:sp>
        <p:nvSpPr>
          <p:cNvPr id="7" name="Object6"/>
          <p:cNvSpPr/>
          <p:nvPr/>
        </p:nvSpPr>
        <p:spPr>
          <a:xfrm>
            <a:off x="930924" y="2274050"/>
            <a:ext cx="2988099" cy="1682112"/>
          </a:xfrm>
          <a:custGeom>
            <a:avLst/>
            <a:gdLst/>
            <a:ahLst/>
            <a:cxnLst/>
            <a:rect l="l" t="t" r="r" b="b"/>
            <a:pathLst>
              <a:path w="2988099" h="1682112">
                <a:moveTo>
                  <a:pt x="0" y="0"/>
                </a:moveTo>
                <a:lnTo>
                  <a:pt x="2988099" y="0"/>
                </a:lnTo>
                <a:lnTo>
                  <a:pt x="2988099" y="1682112"/>
                </a:lnTo>
                <a:lnTo>
                  <a:pt x="0" y="1682112"/>
                </a:lnTo>
                <a:close/>
              </a:path>
            </a:pathLst>
          </a:custGeom>
          <a:solidFill>
            <a:srgbClr val="FFFFFF"/>
          </a:solidFill>
          <a:ln w="19050">
            <a:solidFill>
              <a:srgbClr val="47ACC5"/>
            </a:solidFill>
            <a:prstDash val="solid"/>
          </a:ln>
        </p:spPr>
      </p:sp>
      <p:sp>
        <p:nvSpPr>
          <p:cNvPr id="8" name="Object7"/>
          <p:cNvSpPr/>
          <p:nvPr/>
        </p:nvSpPr>
        <p:spPr>
          <a:xfrm>
            <a:off x="930924" y="2274050"/>
            <a:ext cx="2988099" cy="1682112"/>
          </a:xfrm>
          <a:prstGeom prst="rect">
            <a:avLst/>
          </a:prstGeom>
          <a:noFill/>
          <a:ln/>
        </p:spPr>
        <p:txBody>
          <a:bodyPr wrap="square" rtlCol="0" anchor="ctr"/>
          <a:lstStyle/>
          <a:p>
            <a:pPr algn="ctr"/>
            <a:r>
              <a:rPr lang="en-US" sz="1400" b="1" dirty="0">
                <a:solidFill>
                  <a:srgbClr val="000000"/>
                </a:solidFill>
                <a:latin typeface="微软雅黑" pitchFamily="34" charset="0"/>
                <a:ea typeface="微软雅黑" pitchFamily="34" charset="-122"/>
                <a:cs typeface="微软雅黑" pitchFamily="34" charset="-120"/>
              </a:rPr>
              <a:t>查询商品信息的系统</a:t>
            </a:r>
            <a:endParaRPr lang="en-US" sz="1500" dirty="0"/>
          </a:p>
          <a:p>
            <a:pPr algn="ctr"/>
            <a:r>
              <a:rPr lang="en-US" sz="1400" b="1" dirty="0">
                <a:solidFill>
                  <a:srgbClr val="000000"/>
                </a:solidFill>
                <a:latin typeface="微软雅黑" pitchFamily="34" charset="0"/>
                <a:ea typeface="微软雅黑" pitchFamily="34" charset="-122"/>
                <a:cs typeface="微软雅黑" pitchFamily="34" charset="-120"/>
              </a:rPr>
              <a:t>保存订单的系统</a:t>
            </a:r>
            <a:endParaRPr lang="en-US" sz="1500" dirty="0"/>
          </a:p>
        </p:txBody>
      </p:sp>
      <p:sp>
        <p:nvSpPr>
          <p:cNvPr id="9" name="Object8"/>
          <p:cNvSpPr/>
          <p:nvPr/>
        </p:nvSpPr>
        <p:spPr>
          <a:xfrm>
            <a:off x="930924" y="1636728"/>
            <a:ext cx="2988099" cy="637322"/>
          </a:xfrm>
          <a:custGeom>
            <a:avLst/>
            <a:gdLst/>
            <a:ahLst/>
            <a:cxnLst/>
            <a:rect l="l" t="t" r="r" b="b"/>
            <a:pathLst>
              <a:path w="2988099" h="637322">
                <a:moveTo>
                  <a:pt x="0" y="159330"/>
                </a:moveTo>
                <a:quadBezTo>
                  <a:pt x="0" y="0"/>
                  <a:pt x="747025" y="0"/>
                </a:quadBezTo>
                <a:lnTo>
                  <a:pt x="2241074" y="0"/>
                </a:lnTo>
                <a:quadBezTo>
                  <a:pt x="2988099" y="0"/>
                  <a:pt x="2988099" y="159330"/>
                </a:quadBezTo>
                <a:lnTo>
                  <a:pt x="2988099" y="637322"/>
                </a:lnTo>
                <a:lnTo>
                  <a:pt x="0" y="637322"/>
                </a:lnTo>
                <a:lnTo>
                  <a:pt x="0" y="159330"/>
                </a:lnTo>
                <a:close/>
              </a:path>
            </a:pathLst>
          </a:custGeom>
          <a:solidFill>
            <a:srgbClr val="5B9BD5"/>
          </a:solidFill>
          <a:ln/>
        </p:spPr>
      </p:sp>
      <p:sp>
        <p:nvSpPr>
          <p:cNvPr id="10" name="Object9"/>
          <p:cNvSpPr/>
          <p:nvPr/>
        </p:nvSpPr>
        <p:spPr>
          <a:xfrm>
            <a:off x="930924" y="1636728"/>
            <a:ext cx="2988099" cy="637322"/>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电商业务</a:t>
            </a:r>
            <a:endParaRPr lang="en-US" sz="1500" dirty="0"/>
          </a:p>
        </p:txBody>
      </p:sp>
      <p:sp>
        <p:nvSpPr>
          <p:cNvPr id="11" name="Object10"/>
          <p:cNvSpPr/>
          <p:nvPr/>
        </p:nvSpPr>
        <p:spPr>
          <a:xfrm>
            <a:off x="5005604" y="2274050"/>
            <a:ext cx="2988099" cy="1682112"/>
          </a:xfrm>
          <a:custGeom>
            <a:avLst/>
            <a:gdLst/>
            <a:ahLst/>
            <a:cxnLst/>
            <a:rect l="l" t="t" r="r" b="b"/>
            <a:pathLst>
              <a:path w="2988099" h="1682112">
                <a:moveTo>
                  <a:pt x="0" y="0"/>
                </a:moveTo>
                <a:lnTo>
                  <a:pt x="2988099" y="0"/>
                </a:lnTo>
                <a:lnTo>
                  <a:pt x="2988099" y="1682112"/>
                </a:lnTo>
                <a:lnTo>
                  <a:pt x="0" y="1682112"/>
                </a:lnTo>
                <a:close/>
              </a:path>
            </a:pathLst>
          </a:custGeom>
          <a:solidFill>
            <a:srgbClr val="FFFFFF"/>
          </a:solidFill>
          <a:ln w="19050">
            <a:solidFill>
              <a:srgbClr val="47ACC5"/>
            </a:solidFill>
            <a:prstDash val="solid"/>
          </a:ln>
        </p:spPr>
      </p:sp>
      <p:sp>
        <p:nvSpPr>
          <p:cNvPr id="12" name="Object11"/>
          <p:cNvSpPr/>
          <p:nvPr/>
        </p:nvSpPr>
        <p:spPr>
          <a:xfrm>
            <a:off x="5005604" y="2274050"/>
            <a:ext cx="2988099" cy="1682112"/>
          </a:xfrm>
          <a:prstGeom prst="rect">
            <a:avLst/>
          </a:prstGeom>
          <a:noFill/>
          <a:ln/>
        </p:spPr>
        <p:txBody>
          <a:bodyPr wrap="square" rtlCol="0" anchor="ctr"/>
          <a:lstStyle/>
          <a:p>
            <a:pPr algn="ctr"/>
            <a:r>
              <a:rPr lang="en-US" sz="1400" b="1" dirty="0">
                <a:solidFill>
                  <a:srgbClr val="000000"/>
                </a:solidFill>
                <a:latin typeface="微软雅黑" pitchFamily="34" charset="0"/>
                <a:ea typeface="微软雅黑" pitchFamily="34" charset="-122"/>
                <a:cs typeface="微软雅黑" pitchFamily="34" charset="-120"/>
              </a:rPr>
              <a:t>查询视频基本信息和资讯的系统</a:t>
            </a:r>
            <a:endParaRPr lang="en-US" sz="1500" dirty="0"/>
          </a:p>
          <a:p>
            <a:pPr algn="ctr"/>
            <a:r>
              <a:rPr lang="en-US" sz="1400" b="1" dirty="0">
                <a:solidFill>
                  <a:srgbClr val="000000"/>
                </a:solidFill>
                <a:latin typeface="微软雅黑" pitchFamily="34" charset="0"/>
                <a:ea typeface="微软雅黑" pitchFamily="34" charset="-122"/>
                <a:cs typeface="微软雅黑" pitchFamily="34" charset="-120"/>
              </a:rPr>
              <a:t>能够保存短视频的系统</a:t>
            </a:r>
            <a:endParaRPr lang="en-US" sz="1500" dirty="0"/>
          </a:p>
        </p:txBody>
      </p:sp>
      <p:sp>
        <p:nvSpPr>
          <p:cNvPr id="13" name="Object12"/>
          <p:cNvSpPr/>
          <p:nvPr/>
        </p:nvSpPr>
        <p:spPr>
          <a:xfrm>
            <a:off x="5005604" y="1636728"/>
            <a:ext cx="2988099" cy="637322"/>
          </a:xfrm>
          <a:custGeom>
            <a:avLst/>
            <a:gdLst/>
            <a:ahLst/>
            <a:cxnLst/>
            <a:rect l="l" t="t" r="r" b="b"/>
            <a:pathLst>
              <a:path w="2988099" h="637322">
                <a:moveTo>
                  <a:pt x="0" y="159330"/>
                </a:moveTo>
                <a:quadBezTo>
                  <a:pt x="0" y="0"/>
                  <a:pt x="747025" y="0"/>
                </a:quadBezTo>
                <a:lnTo>
                  <a:pt x="2241074" y="0"/>
                </a:lnTo>
                <a:quadBezTo>
                  <a:pt x="2988099" y="0"/>
                  <a:pt x="2988099" y="159330"/>
                </a:quadBezTo>
                <a:lnTo>
                  <a:pt x="2988099" y="637322"/>
                </a:lnTo>
                <a:lnTo>
                  <a:pt x="0" y="637322"/>
                </a:lnTo>
                <a:lnTo>
                  <a:pt x="0" y="159330"/>
                </a:lnTo>
                <a:close/>
              </a:path>
            </a:pathLst>
          </a:custGeom>
          <a:solidFill>
            <a:srgbClr val="EAC9B1"/>
          </a:solidFill>
          <a:ln/>
        </p:spPr>
      </p:sp>
      <p:sp>
        <p:nvSpPr>
          <p:cNvPr id="14" name="Object13"/>
          <p:cNvSpPr/>
          <p:nvPr/>
        </p:nvSpPr>
        <p:spPr>
          <a:xfrm>
            <a:off x="5005604" y="1636728"/>
            <a:ext cx="2988099" cy="637322"/>
          </a:xfrm>
          <a:prstGeom prst="rect">
            <a:avLst/>
          </a:prstGeom>
          <a:noFill/>
          <a:ln/>
        </p:spPr>
        <p:txBody>
          <a:bodyPr wrap="square" rtlCol="0" anchor="ctr"/>
          <a:lstStyle/>
          <a:p>
            <a:pPr algn="ctr"/>
            <a:r>
              <a:rPr lang="en-US" sz="1400" b="1" dirty="0">
                <a:solidFill>
                  <a:srgbClr val="000000"/>
                </a:solidFill>
                <a:latin typeface="微软雅黑" pitchFamily="34" charset="0"/>
                <a:ea typeface="微软雅黑" pitchFamily="34" charset="-122"/>
                <a:cs typeface="微软雅黑" pitchFamily="34" charset="-120"/>
              </a:rPr>
              <a:t>短视频和资讯类（微博、头条）</a:t>
            </a: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1634829" y="1991906"/>
            <a:ext cx="5349240" cy="457200"/>
          </a:xfrm>
          <a:prstGeom prst="rect">
            <a:avLst/>
          </a:prstGeom>
          <a:noFill/>
          <a:ln/>
        </p:spPr>
        <p:txBody>
          <a:bodyPr wrap="square" rtlCol="0" anchor="ctr"/>
          <a:lstStyle/>
          <a:p>
            <a:endParaRPr lang="en-US" sz="1500" dirty="0"/>
          </a:p>
        </p:txBody>
      </p:sp>
      <p:pic>
        <p:nvPicPr>
          <p:cNvPr id="3" name="Object 2"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4" name="Object3"/>
          <p:cNvSpPr/>
          <p:nvPr/>
        </p:nvSpPr>
        <p:spPr>
          <a:xfrm>
            <a:off x="376124" y="814936"/>
            <a:ext cx="2268448" cy="457200"/>
          </a:xfrm>
          <a:prstGeom prst="rect">
            <a:avLst/>
          </a:prstGeom>
          <a:noFill/>
          <a:ln/>
        </p:spPr>
        <p:txBody>
          <a:bodyPr wrap="square" rtlCol="0" anchor="ctr"/>
          <a:lstStyle/>
          <a:p>
            <a:endParaRPr lang="en-US" sz="1500" dirty="0"/>
          </a:p>
        </p:txBody>
      </p:sp>
      <p:sp>
        <p:nvSpPr>
          <p:cNvPr id="5" name="Object4"/>
          <p:cNvSpPr/>
          <p:nvPr/>
        </p:nvSpPr>
        <p:spPr>
          <a:xfrm>
            <a:off x="84984" y="782075"/>
            <a:ext cx="3624791"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1.2 业务后台系统的分类</a:t>
            </a:r>
            <a:endParaRPr lang="en-US" sz="1500" dirty="0"/>
          </a:p>
        </p:txBody>
      </p:sp>
      <p:sp>
        <p:nvSpPr>
          <p:cNvPr id="6" name="Object5"/>
          <p:cNvSpPr/>
          <p:nvPr/>
        </p:nvSpPr>
        <p:spPr>
          <a:xfrm>
            <a:off x="1608684" y="1605385"/>
            <a:ext cx="961207" cy="1828800"/>
          </a:xfrm>
          <a:prstGeom prst="rect">
            <a:avLst/>
          </a:prstGeom>
          <a:noFill/>
          <a:ln/>
        </p:spPr>
        <p:txBody>
          <a:bodyPr wrap="square" rtlCol="0" anchor="ctr"/>
          <a:lstStyle/>
          <a:p>
            <a:r>
              <a:rPr lang="en-US" sz="9000" dirty="0">
                <a:solidFill>
                  <a:srgbClr val="333333"/>
                </a:solidFill>
                <a:latin typeface="Microsoft Yahei" pitchFamily="34" charset="0"/>
                <a:ea typeface="Microsoft Yahei" pitchFamily="34" charset="-122"/>
                <a:cs typeface="Microsoft Yahei" pitchFamily="34" charset="-120"/>
              </a:rPr>
              <a:t>C</a:t>
            </a:r>
            <a:endParaRPr lang="en-US" sz="1500" dirty="0"/>
          </a:p>
        </p:txBody>
      </p:sp>
      <p:sp>
        <p:nvSpPr>
          <p:cNvPr id="7" name="Object6"/>
          <p:cNvSpPr/>
          <p:nvPr/>
        </p:nvSpPr>
        <p:spPr>
          <a:xfrm>
            <a:off x="3110590" y="1605385"/>
            <a:ext cx="961207" cy="457200"/>
          </a:xfrm>
          <a:prstGeom prst="rect">
            <a:avLst/>
          </a:prstGeom>
          <a:noFill/>
          <a:ln/>
        </p:spPr>
        <p:txBody>
          <a:bodyPr wrap="square" rtlCol="0" anchor="ctr"/>
          <a:lstStyle/>
          <a:p>
            <a:endParaRPr lang="en-US" sz="1500" dirty="0"/>
          </a:p>
        </p:txBody>
      </p:sp>
      <p:sp>
        <p:nvSpPr>
          <p:cNvPr id="8" name="Object7"/>
          <p:cNvSpPr/>
          <p:nvPr/>
        </p:nvSpPr>
        <p:spPr>
          <a:xfrm>
            <a:off x="4834493" y="1605385"/>
            <a:ext cx="961207" cy="457200"/>
          </a:xfrm>
          <a:prstGeom prst="rect">
            <a:avLst/>
          </a:prstGeom>
          <a:noFill/>
          <a:ln/>
        </p:spPr>
        <p:txBody>
          <a:bodyPr wrap="square" rtlCol="0" anchor="ctr"/>
          <a:lstStyle/>
          <a:p>
            <a:endParaRPr lang="en-US" sz="1500" dirty="0"/>
          </a:p>
        </p:txBody>
      </p:sp>
      <p:sp>
        <p:nvSpPr>
          <p:cNvPr id="9" name="Object8"/>
          <p:cNvSpPr/>
          <p:nvPr/>
        </p:nvSpPr>
        <p:spPr>
          <a:xfrm>
            <a:off x="6370334" y="1605385"/>
            <a:ext cx="961207" cy="457200"/>
          </a:xfrm>
          <a:prstGeom prst="rect">
            <a:avLst/>
          </a:prstGeom>
          <a:noFill/>
          <a:ln/>
        </p:spPr>
        <p:txBody>
          <a:bodyPr wrap="square" rtlCol="0" anchor="ctr"/>
          <a:lstStyle/>
          <a:p>
            <a:endParaRPr lang="en-US" sz="1500" dirty="0"/>
          </a:p>
        </p:txBody>
      </p:sp>
      <p:sp>
        <p:nvSpPr>
          <p:cNvPr id="10" name="Object9"/>
          <p:cNvSpPr/>
          <p:nvPr/>
        </p:nvSpPr>
        <p:spPr>
          <a:xfrm>
            <a:off x="3348242" y="1605385"/>
            <a:ext cx="961207" cy="1828800"/>
          </a:xfrm>
          <a:prstGeom prst="rect">
            <a:avLst/>
          </a:prstGeom>
          <a:noFill/>
          <a:ln/>
        </p:spPr>
        <p:txBody>
          <a:bodyPr wrap="square" rtlCol="0" anchor="ctr"/>
          <a:lstStyle/>
          <a:p>
            <a:r>
              <a:rPr lang="en-US" sz="9000" dirty="0">
                <a:solidFill>
                  <a:srgbClr val="333333"/>
                </a:solidFill>
                <a:latin typeface="Microsoft Yahei" pitchFamily="34" charset="0"/>
                <a:ea typeface="Microsoft Yahei" pitchFamily="34" charset="-122"/>
                <a:cs typeface="Microsoft Yahei" pitchFamily="34" charset="-120"/>
              </a:rPr>
              <a:t>R</a:t>
            </a:r>
            <a:endParaRPr lang="en-US" sz="1500" dirty="0"/>
          </a:p>
        </p:txBody>
      </p:sp>
      <p:sp>
        <p:nvSpPr>
          <p:cNvPr id="11" name="Object10"/>
          <p:cNvSpPr/>
          <p:nvPr/>
        </p:nvSpPr>
        <p:spPr>
          <a:xfrm>
            <a:off x="4894589" y="1605385"/>
            <a:ext cx="961207" cy="1828800"/>
          </a:xfrm>
          <a:prstGeom prst="rect">
            <a:avLst/>
          </a:prstGeom>
          <a:noFill/>
          <a:ln/>
        </p:spPr>
        <p:txBody>
          <a:bodyPr wrap="square" rtlCol="0" anchor="ctr"/>
          <a:lstStyle/>
          <a:p>
            <a:r>
              <a:rPr lang="en-US" sz="9000" dirty="0">
                <a:solidFill>
                  <a:srgbClr val="333333"/>
                </a:solidFill>
                <a:latin typeface="Microsoft Yahei" pitchFamily="34" charset="0"/>
                <a:ea typeface="Microsoft Yahei" pitchFamily="34" charset="-122"/>
                <a:cs typeface="Microsoft Yahei" pitchFamily="34" charset="-120"/>
              </a:rPr>
              <a:t>U</a:t>
            </a:r>
            <a:endParaRPr lang="en-US" sz="1500" dirty="0"/>
          </a:p>
        </p:txBody>
      </p:sp>
      <p:sp>
        <p:nvSpPr>
          <p:cNvPr id="12" name="Object11"/>
          <p:cNvSpPr/>
          <p:nvPr/>
        </p:nvSpPr>
        <p:spPr>
          <a:xfrm>
            <a:off x="6574110" y="1605385"/>
            <a:ext cx="961207" cy="1828800"/>
          </a:xfrm>
          <a:prstGeom prst="rect">
            <a:avLst/>
          </a:prstGeom>
          <a:noFill/>
          <a:ln/>
        </p:spPr>
        <p:txBody>
          <a:bodyPr wrap="square" rtlCol="0" anchor="ctr"/>
          <a:lstStyle/>
          <a:p>
            <a:r>
              <a:rPr lang="en-US" sz="9000" dirty="0">
                <a:solidFill>
                  <a:srgbClr val="333333"/>
                </a:solidFill>
                <a:latin typeface="Microsoft Yahei" pitchFamily="34" charset="0"/>
                <a:ea typeface="Microsoft Yahei" pitchFamily="34" charset="-122"/>
                <a:cs typeface="Microsoft Yahei" pitchFamily="34" charset="-120"/>
              </a:rPr>
              <a:t>D</a:t>
            </a:r>
            <a:endParaRPr lang="en-US" sz="1500" dirty="0"/>
          </a:p>
        </p:txBody>
      </p:sp>
      <p:sp>
        <p:nvSpPr>
          <p:cNvPr id="13" name="Object12"/>
          <p:cNvSpPr/>
          <p:nvPr/>
        </p:nvSpPr>
        <p:spPr>
          <a:xfrm>
            <a:off x="2482420" y="2571750"/>
            <a:ext cx="417916" cy="45720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增</a:t>
            </a:r>
            <a:endParaRPr lang="en-US" sz="1500" dirty="0"/>
          </a:p>
        </p:txBody>
      </p:sp>
      <p:sp>
        <p:nvSpPr>
          <p:cNvPr id="14" name="Object13"/>
          <p:cNvSpPr/>
          <p:nvPr/>
        </p:nvSpPr>
        <p:spPr>
          <a:xfrm>
            <a:off x="4214180" y="2571750"/>
            <a:ext cx="417916" cy="45720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查</a:t>
            </a:r>
            <a:endParaRPr lang="en-US" sz="1500" dirty="0"/>
          </a:p>
        </p:txBody>
      </p:sp>
      <p:sp>
        <p:nvSpPr>
          <p:cNvPr id="15" name="Object14"/>
          <p:cNvSpPr/>
          <p:nvPr/>
        </p:nvSpPr>
        <p:spPr>
          <a:xfrm>
            <a:off x="5795700" y="2571750"/>
            <a:ext cx="417916" cy="45720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改</a:t>
            </a:r>
            <a:endParaRPr lang="en-US" sz="1500" dirty="0"/>
          </a:p>
        </p:txBody>
      </p:sp>
      <p:sp>
        <p:nvSpPr>
          <p:cNvPr id="16" name="Object15"/>
          <p:cNvSpPr/>
          <p:nvPr/>
        </p:nvSpPr>
        <p:spPr>
          <a:xfrm>
            <a:off x="7411237" y="2621398"/>
            <a:ext cx="417916" cy="457200"/>
          </a:xfrm>
          <a:prstGeom prst="rect">
            <a:avLst/>
          </a:prstGeom>
          <a:noFill/>
          <a:ln/>
        </p:spPr>
        <p:txBody>
          <a:bodyPr wrap="square" rtlCol="0" anchor="ctr"/>
          <a:lstStyle/>
          <a:p>
            <a:r>
              <a:rPr lang="en-US" sz="1500" dirty="0">
                <a:solidFill>
                  <a:srgbClr val="333333"/>
                </a:solidFill>
                <a:latin typeface="Microsoft Yahei" pitchFamily="34" charset="0"/>
                <a:ea typeface="Microsoft Yahei" pitchFamily="34" charset="-122"/>
                <a:cs typeface="Microsoft Yahei" pitchFamily="34" charset="-120"/>
              </a:rPr>
              <a:t>删</a:t>
            </a:r>
            <a:endParaRPr lang="en-US" sz="1500" dirty="0"/>
          </a:p>
        </p:txBody>
      </p:sp>
      <p:sp>
        <p:nvSpPr>
          <p:cNvPr id="17" name="Object16"/>
          <p:cNvSpPr/>
          <p:nvPr/>
        </p:nvSpPr>
        <p:spPr>
          <a:xfrm>
            <a:off x="1799421" y="3684516"/>
            <a:ext cx="5735896" cy="457200"/>
          </a:xfrm>
          <a:prstGeom prst="rect">
            <a:avLst/>
          </a:prstGeom>
          <a:noFill/>
          <a:ln/>
        </p:spPr>
        <p:txBody>
          <a:bodyPr wrap="square" rtlCol="0" anchor="ctr"/>
          <a:lstStyle/>
          <a:p>
            <a:r>
              <a:rPr lang="en-US" sz="1500" b="1" dirty="0">
                <a:solidFill>
                  <a:srgbClr val="333333"/>
                </a:solidFill>
                <a:latin typeface="Microsoft Yahei" pitchFamily="34" charset="0"/>
                <a:ea typeface="Microsoft Yahei" pitchFamily="34" charset="-122"/>
                <a:cs typeface="Microsoft Yahei" pitchFamily="34" charset="-120"/>
              </a:rPr>
              <a:t>所有的技术实现的都是CRUD，无法区分各类业务后台系统的区别</a:t>
            </a:r>
            <a:endParaRPr lang="en-US" sz="1500" dirty="0"/>
          </a:p>
        </p:txBody>
      </p:sp>
      <p:sp>
        <p:nvSpPr>
          <p:cNvPr id="18" name="Object17"/>
          <p:cNvSpPr/>
          <p:nvPr/>
        </p:nvSpPr>
        <p:spPr>
          <a:xfrm>
            <a:off x="894286" y="1675962"/>
            <a:ext cx="7625708" cy="1849278"/>
          </a:xfrm>
          <a:custGeom>
            <a:avLst/>
            <a:gdLst/>
            <a:ahLst/>
            <a:cxnLst/>
            <a:rect l="l" t="t" r="r" b="b"/>
            <a:pathLst>
              <a:path w="7625708" h="1849278">
                <a:moveTo>
                  <a:pt x="0" y="0"/>
                </a:moveTo>
                <a:lnTo>
                  <a:pt x="7625708" y="0"/>
                </a:lnTo>
                <a:lnTo>
                  <a:pt x="7625708" y="1849278"/>
                </a:lnTo>
                <a:lnTo>
                  <a:pt x="0" y="1849278"/>
                </a:lnTo>
                <a:close/>
              </a:path>
            </a:pathLst>
          </a:custGeom>
          <a:solidFill>
            <a:srgbClr val="5B9BD5">
              <a:alpha val="10000"/>
            </a:srgbClr>
          </a:solidFill>
          <a:ln w="19050">
            <a:solidFill>
              <a:srgbClr val="4E81BB"/>
            </a:solidFill>
            <a:prstDash val="solid"/>
          </a:ln>
        </p:spPr>
      </p:sp>
      <p:sp>
        <p:nvSpPr>
          <p:cNvPr id="19" name="Object18"/>
          <p:cNvSpPr/>
          <p:nvPr/>
        </p:nvSpPr>
        <p:spPr>
          <a:xfrm>
            <a:off x="7889224" y="3068090"/>
            <a:ext cx="710457" cy="658218"/>
          </a:xfrm>
          <a:custGeom>
            <a:avLst/>
            <a:gdLst/>
            <a:ahLst/>
            <a:cxnLst/>
            <a:rect l="l" t="t" r="r" b="b"/>
            <a:pathLst>
              <a:path w="710457" h="658218">
                <a:moveTo>
                  <a:pt x="142091" y="0"/>
                </a:moveTo>
                <a:lnTo>
                  <a:pt x="0" y="131644"/>
                </a:lnTo>
                <a:lnTo>
                  <a:pt x="213137" y="329109"/>
                </a:lnTo>
                <a:lnTo>
                  <a:pt x="0" y="526574"/>
                </a:lnTo>
                <a:lnTo>
                  <a:pt x="142091" y="658218"/>
                </a:lnTo>
                <a:lnTo>
                  <a:pt x="355229" y="460752"/>
                </a:lnTo>
                <a:lnTo>
                  <a:pt x="568366" y="658218"/>
                </a:lnTo>
                <a:lnTo>
                  <a:pt x="710457" y="526574"/>
                </a:lnTo>
                <a:lnTo>
                  <a:pt x="497320" y="329109"/>
                </a:lnTo>
                <a:lnTo>
                  <a:pt x="710457" y="131644"/>
                </a:lnTo>
                <a:lnTo>
                  <a:pt x="568366" y="0"/>
                </a:lnTo>
                <a:lnTo>
                  <a:pt x="355229" y="197465"/>
                </a:lnTo>
                <a:lnTo>
                  <a:pt x="142091" y="0"/>
                </a:lnTo>
                <a:close/>
              </a:path>
            </a:pathLst>
          </a:custGeom>
          <a:solidFill>
            <a:srgbClr val="FF1E02"/>
          </a:solid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1634829" y="1991906"/>
            <a:ext cx="5349240" cy="457200"/>
          </a:xfrm>
          <a:prstGeom prst="rect">
            <a:avLst/>
          </a:prstGeom>
          <a:noFill/>
          <a:ln/>
        </p:spPr>
        <p:txBody>
          <a:bodyPr wrap="square" rtlCol="0" anchor="ctr"/>
          <a:lstStyle/>
          <a:p>
            <a:endParaRPr lang="en-US" sz="1500" dirty="0"/>
          </a:p>
        </p:txBody>
      </p:sp>
      <p:pic>
        <p:nvPicPr>
          <p:cNvPr id="3" name="Object 2"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4" name="Object3"/>
          <p:cNvSpPr/>
          <p:nvPr/>
        </p:nvSpPr>
        <p:spPr>
          <a:xfrm>
            <a:off x="376124" y="814936"/>
            <a:ext cx="2268448" cy="457200"/>
          </a:xfrm>
          <a:prstGeom prst="rect">
            <a:avLst/>
          </a:prstGeom>
          <a:noFill/>
          <a:ln/>
        </p:spPr>
        <p:txBody>
          <a:bodyPr wrap="square" rtlCol="0" anchor="ctr"/>
          <a:lstStyle/>
          <a:p>
            <a:endParaRPr lang="en-US" sz="1500" dirty="0"/>
          </a:p>
        </p:txBody>
      </p:sp>
      <p:sp>
        <p:nvSpPr>
          <p:cNvPr id="5" name="Object4"/>
          <p:cNvSpPr/>
          <p:nvPr/>
        </p:nvSpPr>
        <p:spPr>
          <a:xfrm>
            <a:off x="-94516" y="569905"/>
            <a:ext cx="3624791"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1.2 业务后台系统的分类</a:t>
            </a:r>
            <a:endParaRPr lang="en-US" sz="1500" dirty="0"/>
          </a:p>
        </p:txBody>
      </p:sp>
      <p:sp>
        <p:nvSpPr>
          <p:cNvPr id="6" name="Object5"/>
          <p:cNvSpPr/>
          <p:nvPr/>
        </p:nvSpPr>
        <p:spPr>
          <a:xfrm>
            <a:off x="1608684" y="1605385"/>
            <a:ext cx="961207" cy="457200"/>
          </a:xfrm>
          <a:prstGeom prst="rect">
            <a:avLst/>
          </a:prstGeom>
          <a:noFill/>
          <a:ln/>
        </p:spPr>
        <p:txBody>
          <a:bodyPr wrap="square" rtlCol="0" anchor="ctr"/>
          <a:lstStyle/>
          <a:p>
            <a:endParaRPr lang="en-US" sz="1500" dirty="0"/>
          </a:p>
        </p:txBody>
      </p:sp>
      <p:sp>
        <p:nvSpPr>
          <p:cNvPr id="7" name="Object6"/>
          <p:cNvSpPr/>
          <p:nvPr/>
        </p:nvSpPr>
        <p:spPr>
          <a:xfrm>
            <a:off x="3110590" y="1605385"/>
            <a:ext cx="961207" cy="457200"/>
          </a:xfrm>
          <a:prstGeom prst="rect">
            <a:avLst/>
          </a:prstGeom>
          <a:noFill/>
          <a:ln/>
        </p:spPr>
        <p:txBody>
          <a:bodyPr wrap="square" rtlCol="0" anchor="ctr"/>
          <a:lstStyle/>
          <a:p>
            <a:endParaRPr lang="en-US" sz="1500" dirty="0"/>
          </a:p>
        </p:txBody>
      </p:sp>
      <p:sp>
        <p:nvSpPr>
          <p:cNvPr id="8" name="Object7"/>
          <p:cNvSpPr/>
          <p:nvPr/>
        </p:nvSpPr>
        <p:spPr>
          <a:xfrm>
            <a:off x="4834493" y="1605385"/>
            <a:ext cx="961207" cy="457200"/>
          </a:xfrm>
          <a:prstGeom prst="rect">
            <a:avLst/>
          </a:prstGeom>
          <a:noFill/>
          <a:ln/>
        </p:spPr>
        <p:txBody>
          <a:bodyPr wrap="square" rtlCol="0" anchor="ctr"/>
          <a:lstStyle/>
          <a:p>
            <a:endParaRPr lang="en-US" sz="1500" dirty="0"/>
          </a:p>
        </p:txBody>
      </p:sp>
      <p:sp>
        <p:nvSpPr>
          <p:cNvPr id="9" name="Object8"/>
          <p:cNvSpPr/>
          <p:nvPr/>
        </p:nvSpPr>
        <p:spPr>
          <a:xfrm>
            <a:off x="6370334" y="1605385"/>
            <a:ext cx="961207" cy="457200"/>
          </a:xfrm>
          <a:prstGeom prst="rect">
            <a:avLst/>
          </a:prstGeom>
          <a:noFill/>
          <a:ln/>
        </p:spPr>
        <p:txBody>
          <a:bodyPr wrap="square" rtlCol="0" anchor="ctr"/>
          <a:lstStyle/>
          <a:p>
            <a:endParaRPr lang="en-US" sz="1500" dirty="0"/>
          </a:p>
        </p:txBody>
      </p:sp>
      <p:sp>
        <p:nvSpPr>
          <p:cNvPr id="10" name="Object9"/>
          <p:cNvSpPr/>
          <p:nvPr/>
        </p:nvSpPr>
        <p:spPr>
          <a:xfrm>
            <a:off x="4894589" y="1605385"/>
            <a:ext cx="961207" cy="457200"/>
          </a:xfrm>
          <a:prstGeom prst="rect">
            <a:avLst/>
          </a:prstGeom>
          <a:noFill/>
          <a:ln/>
        </p:spPr>
        <p:txBody>
          <a:bodyPr wrap="square" rtlCol="0" anchor="ctr"/>
          <a:lstStyle/>
          <a:p>
            <a:endParaRPr lang="en-US" sz="1500" dirty="0"/>
          </a:p>
        </p:txBody>
      </p:sp>
      <p:sp>
        <p:nvSpPr>
          <p:cNvPr id="11" name="Object10"/>
          <p:cNvSpPr/>
          <p:nvPr/>
        </p:nvSpPr>
        <p:spPr>
          <a:xfrm>
            <a:off x="6574110" y="1605385"/>
            <a:ext cx="961207" cy="457200"/>
          </a:xfrm>
          <a:prstGeom prst="rect">
            <a:avLst/>
          </a:prstGeom>
          <a:noFill/>
          <a:ln/>
        </p:spPr>
        <p:txBody>
          <a:bodyPr wrap="square" rtlCol="0" anchor="ctr"/>
          <a:lstStyle/>
          <a:p>
            <a:endParaRPr lang="en-US" sz="1500" dirty="0"/>
          </a:p>
        </p:txBody>
      </p:sp>
      <p:sp>
        <p:nvSpPr>
          <p:cNvPr id="12" name="Object11"/>
          <p:cNvSpPr/>
          <p:nvPr/>
        </p:nvSpPr>
        <p:spPr>
          <a:xfrm>
            <a:off x="5795700" y="2571750"/>
            <a:ext cx="417916" cy="457200"/>
          </a:xfrm>
          <a:prstGeom prst="rect">
            <a:avLst/>
          </a:prstGeom>
          <a:noFill/>
          <a:ln/>
        </p:spPr>
        <p:txBody>
          <a:bodyPr wrap="square" rtlCol="0" anchor="ctr"/>
          <a:lstStyle/>
          <a:p>
            <a:endParaRPr lang="en-US" sz="1500" dirty="0"/>
          </a:p>
        </p:txBody>
      </p:sp>
      <p:sp>
        <p:nvSpPr>
          <p:cNvPr id="13" name="Object12"/>
          <p:cNvSpPr/>
          <p:nvPr/>
        </p:nvSpPr>
        <p:spPr>
          <a:xfrm>
            <a:off x="7411237" y="2621398"/>
            <a:ext cx="417916" cy="457200"/>
          </a:xfrm>
          <a:prstGeom prst="rect">
            <a:avLst/>
          </a:prstGeom>
          <a:noFill/>
          <a:ln/>
        </p:spPr>
        <p:txBody>
          <a:bodyPr wrap="square" rtlCol="0" anchor="ctr"/>
          <a:lstStyle/>
          <a:p>
            <a:endParaRPr lang="en-US" sz="1500" dirty="0"/>
          </a:p>
        </p:txBody>
      </p:sp>
      <p:sp>
        <p:nvSpPr>
          <p:cNvPr id="14" name="Object13"/>
          <p:cNvSpPr/>
          <p:nvPr/>
        </p:nvSpPr>
        <p:spPr>
          <a:xfrm>
            <a:off x="2487644" y="2523495"/>
            <a:ext cx="3823931" cy="1755247"/>
          </a:xfrm>
          <a:custGeom>
            <a:avLst/>
            <a:gdLst/>
            <a:ahLst/>
            <a:cxnLst/>
            <a:rect l="l" t="t" r="r" b="b"/>
            <a:pathLst>
              <a:path w="3823931" h="1755247">
                <a:moveTo>
                  <a:pt x="0" y="175525"/>
                </a:moveTo>
                <a:cubicBezTo>
                  <a:pt x="764786" y="-351049"/>
                  <a:pt x="1147179" y="526574"/>
                  <a:pt x="1911965" y="175525"/>
                </a:cubicBezTo>
                <a:cubicBezTo>
                  <a:pt x="2676751" y="-351049"/>
                  <a:pt x="3059144" y="526574"/>
                  <a:pt x="3823931" y="175525"/>
                </a:cubicBezTo>
                <a:lnTo>
                  <a:pt x="3823931" y="1579722"/>
                </a:lnTo>
                <a:cubicBezTo>
                  <a:pt x="2676751" y="2106296"/>
                  <a:pt x="3059144" y="1228673"/>
                  <a:pt x="1911965" y="1579722"/>
                </a:cubicBezTo>
                <a:cubicBezTo>
                  <a:pt x="764786" y="2106296"/>
                  <a:pt x="1147179" y="1228673"/>
                  <a:pt x="0" y="1579722"/>
                </a:cubicBezTo>
                <a:lnTo>
                  <a:pt x="0" y="175525"/>
                </a:lnTo>
                <a:close/>
              </a:path>
            </a:pathLst>
          </a:custGeom>
          <a:solidFill>
            <a:srgbClr val="9ABA60"/>
          </a:solidFill>
          <a:ln/>
        </p:spPr>
      </p:sp>
      <p:sp>
        <p:nvSpPr>
          <p:cNvPr id="15" name="Object14"/>
          <p:cNvSpPr/>
          <p:nvPr/>
        </p:nvSpPr>
        <p:spPr>
          <a:xfrm>
            <a:off x="2487644" y="2523495"/>
            <a:ext cx="3823931" cy="1755247"/>
          </a:xfrm>
          <a:prstGeom prst="rect">
            <a:avLst/>
          </a:prstGeom>
          <a:noFill/>
          <a:ln/>
        </p:spPr>
        <p:txBody>
          <a:bodyPr wrap="square" rtlCol="0" anchor="ctr"/>
          <a:lstStyle/>
          <a:p>
            <a:pPr algn="ctr"/>
            <a:r>
              <a:rPr lang="en-US" sz="6000" dirty="0">
                <a:solidFill>
                  <a:srgbClr val="FFFFFF"/>
                </a:solidFill>
                <a:latin typeface="微软雅黑" pitchFamily="34" charset="0"/>
                <a:ea typeface="微软雅黑" pitchFamily="34" charset="-122"/>
                <a:cs typeface="微软雅黑" pitchFamily="34" charset="-120"/>
              </a:rPr>
              <a:t>目的性</a:t>
            </a:r>
            <a:endParaRPr lang="en-US" sz="1500" dirty="0"/>
          </a:p>
        </p:txBody>
      </p:sp>
      <p:sp>
        <p:nvSpPr>
          <p:cNvPr id="16" name="Object15"/>
          <p:cNvSpPr/>
          <p:nvPr/>
        </p:nvSpPr>
        <p:spPr>
          <a:xfrm>
            <a:off x="578627" y="1454385"/>
            <a:ext cx="8408947" cy="446199"/>
          </a:xfrm>
          <a:prstGeom prst="rect">
            <a:avLst/>
          </a:prstGeom>
          <a:noFill/>
          <a:ln/>
        </p:spPr>
        <p:txBody>
          <a:bodyPr wrap="square" rtlCol="0" anchor="ctr"/>
          <a:lstStyle/>
          <a:p>
            <a:pPr>
              <a:lnSpc>
                <a:spcPct val="90000"/>
              </a:lnSpc>
            </a:pPr>
            <a:r>
              <a:rPr lang="en-US" sz="1800" b="1" dirty="0">
                <a:solidFill>
                  <a:srgbClr val="333333"/>
                </a:solidFill>
                <a:latin typeface="Microsoft Yahei" pitchFamily="34" charset="0"/>
                <a:ea typeface="Microsoft Yahei" pitchFamily="34" charset="-122"/>
                <a:cs typeface="Microsoft Yahei" pitchFamily="34" charset="-120"/>
              </a:rPr>
              <a:t>基于目的性维度进行分类，并提取技术共性，总结出通用的技术架构。</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Object1"/>
          <p:cNvSpPr/>
          <p:nvPr/>
        </p:nvSpPr>
        <p:spPr>
          <a:xfrm>
            <a:off x="2472287" y="3984213"/>
            <a:ext cx="4701197" cy="490061"/>
          </a:xfrm>
          <a:prstGeom prst="rect">
            <a:avLst/>
          </a:prstGeom>
          <a:noFill/>
          <a:ln/>
        </p:spPr>
        <p:txBody>
          <a:bodyPr wrap="square" rtlCol="0" anchor="ctr"/>
          <a:lstStyle/>
          <a:p>
            <a:pPr>
              <a:lnSpc>
                <a:spcPct val="90000"/>
              </a:lnSpc>
            </a:pPr>
            <a:r>
              <a:rPr lang="en-US" sz="2100" b="1" dirty="0">
                <a:solidFill>
                  <a:srgbClr val="333333"/>
                </a:solidFill>
                <a:latin typeface="Microsoft Yahei" pitchFamily="34" charset="0"/>
                <a:ea typeface="Microsoft Yahei" pitchFamily="34" charset="-122"/>
                <a:cs typeface="Microsoft Yahei" pitchFamily="34" charset="-120"/>
              </a:rPr>
              <a:t>基于目的性维度对后台系统进行分类</a:t>
            </a:r>
            <a:endParaRPr lang="en-US" sz="1500" dirty="0"/>
          </a:p>
        </p:txBody>
      </p:sp>
      <p:sp>
        <p:nvSpPr>
          <p:cNvPr id="3" name="Object2"/>
          <p:cNvSpPr/>
          <p:nvPr/>
        </p:nvSpPr>
        <p:spPr>
          <a:xfrm>
            <a:off x="1897380" y="2671019"/>
            <a:ext cx="5349240" cy="457200"/>
          </a:xfrm>
          <a:prstGeom prst="rect">
            <a:avLst/>
          </a:prstGeom>
          <a:noFill/>
          <a:ln/>
        </p:spPr>
        <p:txBody>
          <a:bodyPr wrap="square" rtlCol="0" anchor="ctr"/>
          <a:lstStyle/>
          <a:p>
            <a:endParaRPr lang="en-US" sz="1500" dirty="0"/>
          </a:p>
        </p:txBody>
      </p:sp>
      <p:pic>
        <p:nvPicPr>
          <p:cNvPr id="4" name="Object 3"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5" name="Object4"/>
          <p:cNvSpPr/>
          <p:nvPr/>
        </p:nvSpPr>
        <p:spPr>
          <a:xfrm>
            <a:off x="185060" y="667639"/>
            <a:ext cx="3624791"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1.2 业务后台系统的分类</a:t>
            </a:r>
            <a:endParaRPr lang="en-US" sz="1500" dirty="0"/>
          </a:p>
        </p:txBody>
      </p:sp>
      <p:sp>
        <p:nvSpPr>
          <p:cNvPr id="6" name="Object5"/>
          <p:cNvSpPr/>
          <p:nvPr/>
        </p:nvSpPr>
        <p:spPr>
          <a:xfrm>
            <a:off x="1421975" y="2054644"/>
            <a:ext cx="1473154" cy="1431362"/>
          </a:xfrm>
          <a:custGeom>
            <a:avLst/>
            <a:gdLst/>
            <a:ahLst/>
            <a:cxnLst/>
            <a:rect l="l" t="t" r="r" b="b"/>
            <a:pathLst>
              <a:path w="1473154" h="1431362">
                <a:moveTo>
                  <a:pt x="736577" y="0"/>
                </a:moveTo>
                <a:cubicBezTo>
                  <a:pt x="1143105" y="0"/>
                  <a:pt x="1473154" y="320686"/>
                  <a:pt x="1473154" y="715681"/>
                </a:cubicBezTo>
                <a:cubicBezTo>
                  <a:pt x="1473154" y="1110676"/>
                  <a:pt x="1143105" y="1431362"/>
                  <a:pt x="736577" y="1431362"/>
                </a:cubicBezTo>
                <a:cubicBezTo>
                  <a:pt x="330049" y="1431362"/>
                  <a:pt x="0" y="1110676"/>
                  <a:pt x="0" y="715681"/>
                </a:cubicBezTo>
                <a:cubicBezTo>
                  <a:pt x="0" y="320686"/>
                  <a:pt x="330049" y="0"/>
                  <a:pt x="736577" y="0"/>
                </a:cubicBezTo>
                <a:close/>
              </a:path>
            </a:pathLst>
          </a:custGeom>
          <a:solidFill>
            <a:srgbClr val="FFC12A"/>
          </a:solidFill>
          <a:ln/>
        </p:spPr>
      </p:sp>
      <p:sp>
        <p:nvSpPr>
          <p:cNvPr id="7" name="Object6"/>
          <p:cNvSpPr/>
          <p:nvPr/>
        </p:nvSpPr>
        <p:spPr>
          <a:xfrm>
            <a:off x="1421975" y="2054644"/>
            <a:ext cx="1473154" cy="1431362"/>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读业务场景</a:t>
            </a:r>
            <a:endParaRPr lang="en-US" sz="1500" dirty="0"/>
          </a:p>
        </p:txBody>
      </p:sp>
      <p:sp>
        <p:nvSpPr>
          <p:cNvPr id="8" name="Object7"/>
          <p:cNvSpPr/>
          <p:nvPr/>
        </p:nvSpPr>
        <p:spPr>
          <a:xfrm>
            <a:off x="3665682" y="2054644"/>
            <a:ext cx="1473154" cy="1431362"/>
          </a:xfrm>
          <a:custGeom>
            <a:avLst/>
            <a:gdLst/>
            <a:ahLst/>
            <a:cxnLst/>
            <a:rect l="l" t="t" r="r" b="b"/>
            <a:pathLst>
              <a:path w="1473154" h="1431362">
                <a:moveTo>
                  <a:pt x="736577" y="0"/>
                </a:moveTo>
                <a:cubicBezTo>
                  <a:pt x="1143105" y="0"/>
                  <a:pt x="1473154" y="320686"/>
                  <a:pt x="1473154" y="715681"/>
                </a:cubicBezTo>
                <a:cubicBezTo>
                  <a:pt x="1473154" y="1110676"/>
                  <a:pt x="1143105" y="1431362"/>
                  <a:pt x="736577" y="1431362"/>
                </a:cubicBezTo>
                <a:cubicBezTo>
                  <a:pt x="330049" y="1431362"/>
                  <a:pt x="0" y="1110676"/>
                  <a:pt x="0" y="715681"/>
                </a:cubicBezTo>
                <a:cubicBezTo>
                  <a:pt x="0" y="320686"/>
                  <a:pt x="330049" y="0"/>
                  <a:pt x="736577" y="0"/>
                </a:cubicBezTo>
                <a:close/>
              </a:path>
            </a:pathLst>
          </a:custGeom>
          <a:solidFill>
            <a:srgbClr val="00AFEE"/>
          </a:solidFill>
          <a:ln/>
        </p:spPr>
      </p:sp>
      <p:sp>
        <p:nvSpPr>
          <p:cNvPr id="9" name="Object8"/>
          <p:cNvSpPr/>
          <p:nvPr/>
        </p:nvSpPr>
        <p:spPr>
          <a:xfrm>
            <a:off x="3665682" y="2054644"/>
            <a:ext cx="1473154" cy="1431362"/>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写业务场景</a:t>
            </a:r>
            <a:endParaRPr lang="en-US" sz="1500" dirty="0"/>
          </a:p>
        </p:txBody>
      </p:sp>
      <p:sp>
        <p:nvSpPr>
          <p:cNvPr id="10" name="Object9"/>
          <p:cNvSpPr/>
          <p:nvPr/>
        </p:nvSpPr>
        <p:spPr>
          <a:xfrm>
            <a:off x="5932876" y="2063788"/>
            <a:ext cx="1473154" cy="1431362"/>
          </a:xfrm>
          <a:custGeom>
            <a:avLst/>
            <a:gdLst/>
            <a:ahLst/>
            <a:cxnLst/>
            <a:rect l="l" t="t" r="r" b="b"/>
            <a:pathLst>
              <a:path w="1473154" h="1431362">
                <a:moveTo>
                  <a:pt x="736577" y="0"/>
                </a:moveTo>
                <a:cubicBezTo>
                  <a:pt x="1143105" y="0"/>
                  <a:pt x="1473154" y="320686"/>
                  <a:pt x="1473154" y="715681"/>
                </a:cubicBezTo>
                <a:cubicBezTo>
                  <a:pt x="1473154" y="1110676"/>
                  <a:pt x="1143105" y="1431362"/>
                  <a:pt x="736577" y="1431362"/>
                </a:cubicBezTo>
                <a:cubicBezTo>
                  <a:pt x="330049" y="1431362"/>
                  <a:pt x="0" y="1110676"/>
                  <a:pt x="0" y="715681"/>
                </a:cubicBezTo>
                <a:cubicBezTo>
                  <a:pt x="0" y="320686"/>
                  <a:pt x="330049" y="0"/>
                  <a:pt x="736577" y="0"/>
                </a:cubicBezTo>
                <a:close/>
              </a:path>
            </a:pathLst>
          </a:custGeom>
          <a:solidFill>
            <a:srgbClr val="90CF5B"/>
          </a:solidFill>
          <a:ln/>
        </p:spPr>
      </p:sp>
      <p:sp>
        <p:nvSpPr>
          <p:cNvPr id="11" name="Object10"/>
          <p:cNvSpPr/>
          <p:nvPr/>
        </p:nvSpPr>
        <p:spPr>
          <a:xfrm>
            <a:off x="5932876" y="2063788"/>
            <a:ext cx="1473154" cy="1431362"/>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扣减业务场景</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3" name="Object2"/>
          <p:cNvSpPr/>
          <p:nvPr/>
        </p:nvSpPr>
        <p:spPr>
          <a:xfrm>
            <a:off x="664432" y="2435371"/>
            <a:ext cx="1964205" cy="1070844"/>
          </a:xfrm>
          <a:custGeom>
            <a:avLst/>
            <a:gdLst/>
            <a:ahLst/>
            <a:cxnLst/>
            <a:rect l="l" t="t" r="r" b="b"/>
            <a:pathLst>
              <a:path w="1964205" h="1070844">
                <a:moveTo>
                  <a:pt x="982102" y="0"/>
                </a:moveTo>
                <a:cubicBezTo>
                  <a:pt x="1524139" y="0"/>
                  <a:pt x="1964205" y="239915"/>
                  <a:pt x="1964205" y="535422"/>
                </a:cubicBezTo>
                <a:cubicBezTo>
                  <a:pt x="1964205" y="830930"/>
                  <a:pt x="1524139" y="1070844"/>
                  <a:pt x="982102" y="1070844"/>
                </a:cubicBezTo>
                <a:cubicBezTo>
                  <a:pt x="440065" y="1070844"/>
                  <a:pt x="0" y="830930"/>
                  <a:pt x="0" y="535422"/>
                </a:cubicBezTo>
                <a:cubicBezTo>
                  <a:pt x="0" y="239915"/>
                  <a:pt x="440065" y="0"/>
                  <a:pt x="982102" y="0"/>
                </a:cubicBezTo>
                <a:close/>
              </a:path>
            </a:pathLst>
          </a:custGeom>
          <a:solidFill>
            <a:srgbClr val="FFC12A"/>
          </a:solidFill>
          <a:ln/>
        </p:spPr>
      </p:sp>
      <p:sp>
        <p:nvSpPr>
          <p:cNvPr id="4" name="Object3"/>
          <p:cNvSpPr/>
          <p:nvPr/>
        </p:nvSpPr>
        <p:spPr>
          <a:xfrm>
            <a:off x="664432" y="2435371"/>
            <a:ext cx="1964205" cy="1070844"/>
          </a:xfrm>
          <a:prstGeom prst="rect">
            <a:avLst/>
          </a:prstGeom>
          <a:noFill/>
          <a:ln/>
        </p:spPr>
        <p:txBody>
          <a:bodyPr wrap="square" rtlCol="0" anchor="ctr"/>
          <a:lstStyle/>
          <a:p>
            <a:pPr algn="ctr"/>
            <a:r>
              <a:rPr lang="en-US" sz="1500" b="1" dirty="0">
                <a:solidFill>
                  <a:srgbClr val="000000"/>
                </a:solidFill>
                <a:latin typeface="微软雅黑" pitchFamily="34" charset="0"/>
                <a:ea typeface="微软雅黑" pitchFamily="34" charset="-122"/>
                <a:cs typeface="微软雅黑" pitchFamily="34" charset="-120"/>
              </a:rPr>
              <a:t>资讯类业务</a:t>
            </a:r>
            <a:endParaRPr lang="en-US" sz="1500" dirty="0"/>
          </a:p>
        </p:txBody>
      </p:sp>
      <p:sp>
        <p:nvSpPr>
          <p:cNvPr id="5" name="Object4"/>
          <p:cNvSpPr/>
          <p:nvPr/>
        </p:nvSpPr>
        <p:spPr>
          <a:xfrm>
            <a:off x="3485980" y="3363663"/>
            <a:ext cx="711711" cy="457200"/>
          </a:xfrm>
          <a:prstGeom prst="rect">
            <a:avLst/>
          </a:prstGeom>
          <a:noFill/>
          <a:ln/>
        </p:spPr>
        <p:txBody>
          <a:bodyPr wrap="square" rtlCol="0" anchor="ctr"/>
          <a:lstStyle/>
          <a:p>
            <a:endParaRPr lang="en-US" sz="1500" dirty="0"/>
          </a:p>
        </p:txBody>
      </p:sp>
      <p:sp>
        <p:nvSpPr>
          <p:cNvPr id="6" name="Object5"/>
          <p:cNvSpPr/>
          <p:nvPr/>
        </p:nvSpPr>
        <p:spPr>
          <a:xfrm>
            <a:off x="351310" y="674384"/>
            <a:ext cx="2841199"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1.2.1 读业务场景举例</a:t>
            </a:r>
            <a:endParaRPr lang="en-US" sz="1500" dirty="0"/>
          </a:p>
        </p:txBody>
      </p:sp>
      <p:sp>
        <p:nvSpPr>
          <p:cNvPr id="7" name="Object6"/>
          <p:cNvSpPr/>
          <p:nvPr/>
        </p:nvSpPr>
        <p:spPr>
          <a:xfrm>
            <a:off x="4984483" y="2331365"/>
            <a:ext cx="4159517" cy="731520"/>
          </a:xfrm>
          <a:prstGeom prst="rect">
            <a:avLst/>
          </a:prstGeom>
          <a:noFill/>
          <a:ln/>
        </p:spPr>
        <p:txBody>
          <a:bodyPr wrap="square" rtlCol="0" anchor="ctr"/>
          <a:lstStyle/>
          <a:p>
            <a:r>
              <a:rPr lang="en-US" sz="1500" b="1" dirty="0">
                <a:solidFill>
                  <a:srgbClr val="333333"/>
                </a:solidFill>
                <a:latin typeface="Microsoft Yahei" pitchFamily="34" charset="0"/>
                <a:ea typeface="Microsoft Yahei" pitchFamily="34" charset="-122"/>
                <a:cs typeface="Microsoft Yahei" pitchFamily="34" charset="-120"/>
              </a:rPr>
              <a:t>微博、知乎等资讯类业务系统，其主要的目的就是为用户提供阅读和浏览信息业务。</a:t>
            </a:r>
            <a:endParaRPr lang="en-US" sz="1500" dirty="0"/>
          </a:p>
        </p:txBody>
      </p:sp>
      <p:pic>
        <p:nvPicPr>
          <p:cNvPr id="8" name="Object 7" descr="https://fynotefile.oss-cn-zhangjiakou.aliyuncs.com/fynote/fyfile/16657/191196/d528049128e8446fab8c5eac6461e6e7.png">    </p:cNvPr>
          <p:cNvPicPr>
            <a:picLocks noChangeAspect="1"/>
          </p:cNvPicPr>
          <p:nvPr/>
        </p:nvPicPr>
        <p:blipFill>
          <a:blip r:embed="rId3"/>
          <a:stretch>
            <a:fillRect/>
          </a:stretch>
        </p:blipFill>
        <p:spPr>
          <a:xfrm>
            <a:off x="3288192" y="1614926"/>
            <a:ext cx="1583316" cy="820446"/>
          </a:xfrm>
          <a:prstGeom prst="rect">
            <a:avLst/>
          </a:prstGeom>
        </p:spPr>
      </p:pic>
      <p:pic>
        <p:nvPicPr>
          <p:cNvPr id="9" name="Object 8" descr="https://fynotefile.oss-cn-zhangjiakou.aliyuncs.com/fynote/fyfile/16657/191196/47b703e1311e471cae0adc4e9dfe3aa2.png">    </p:cNvPr>
          <p:cNvPicPr>
            <a:picLocks noChangeAspect="1"/>
          </p:cNvPicPr>
          <p:nvPr/>
        </p:nvPicPr>
        <p:blipFill>
          <a:blip r:embed="rId4"/>
          <a:stretch>
            <a:fillRect/>
          </a:stretch>
        </p:blipFill>
        <p:spPr>
          <a:xfrm>
            <a:off x="3628169" y="3363663"/>
            <a:ext cx="1139043" cy="739638"/>
          </a:xfrm>
          <a:prstGeom prst="rect">
            <a:avLst/>
          </a:prstGeom>
        </p:spPr>
      </p:pic>
      <p:pic>
        <p:nvPicPr>
          <p:cNvPr id="10" name="Object 9"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28637" y="3506215"/>
            <a:ext cx="659555" cy="543291"/>
          </a:xfrm>
          <a:prstGeom prst="rect">
            <a:avLst/>
          </a:prstGeom>
        </p:spPr>
      </p:pic>
      <p:pic>
        <p:nvPicPr>
          <p:cNvPr id="11" name="Object 10"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28637" y="1739861"/>
            <a:ext cx="659555" cy="5432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pic>
        <p:nvPicPr>
          <p:cNvPr id="2" name="Object 1" descr="https://fynotefile.oss-cn-zhangjiakou.aliyuncs.com/fynote/fyfile/3/1/09a55c53ed2b4a4d9ff43893669e9072.sv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5060" y="127621"/>
            <a:ext cx="1346548" cy="351232"/>
          </a:xfrm>
          <a:prstGeom prst="rect">
            <a:avLst/>
          </a:prstGeom>
        </p:spPr>
      </p:pic>
      <p:sp>
        <p:nvSpPr>
          <p:cNvPr id="3" name="Object2"/>
          <p:cNvSpPr/>
          <p:nvPr/>
        </p:nvSpPr>
        <p:spPr>
          <a:xfrm>
            <a:off x="3806953" y="1774806"/>
            <a:ext cx="1697260" cy="1593887"/>
          </a:xfrm>
          <a:custGeom>
            <a:avLst/>
            <a:gdLst/>
            <a:ahLst/>
            <a:cxnLst/>
            <a:rect l="l" t="t" r="r" b="b"/>
            <a:pathLst>
              <a:path w="1697260" h="1593887">
                <a:moveTo>
                  <a:pt x="848630" y="0"/>
                </a:moveTo>
                <a:cubicBezTo>
                  <a:pt x="1317001" y="0"/>
                  <a:pt x="1697260" y="357098"/>
                  <a:pt x="1697260" y="796944"/>
                </a:cubicBezTo>
                <a:cubicBezTo>
                  <a:pt x="1697260" y="1236789"/>
                  <a:pt x="1317001" y="1593887"/>
                  <a:pt x="848630" y="1593887"/>
                </a:cubicBezTo>
                <a:cubicBezTo>
                  <a:pt x="380258" y="1593887"/>
                  <a:pt x="0" y="1236789"/>
                  <a:pt x="0" y="796944"/>
                </a:cubicBezTo>
                <a:cubicBezTo>
                  <a:pt x="0" y="357098"/>
                  <a:pt x="380258" y="0"/>
                  <a:pt x="848630" y="0"/>
                </a:cubicBezTo>
                <a:close/>
              </a:path>
            </a:pathLst>
          </a:custGeom>
          <a:solidFill>
            <a:srgbClr val="FFC12A"/>
          </a:solidFill>
          <a:ln/>
        </p:spPr>
      </p:sp>
      <p:sp>
        <p:nvSpPr>
          <p:cNvPr id="4" name="Object3"/>
          <p:cNvSpPr/>
          <p:nvPr/>
        </p:nvSpPr>
        <p:spPr>
          <a:xfrm>
            <a:off x="3806953" y="1774806"/>
            <a:ext cx="1697260" cy="1593887"/>
          </a:xfrm>
          <a:prstGeom prst="rect">
            <a:avLst/>
          </a:prstGeom>
          <a:noFill/>
          <a:ln/>
        </p:spPr>
        <p:txBody>
          <a:bodyPr wrap="square" rtlCol="0" anchor="ctr"/>
          <a:lstStyle/>
          <a:p>
            <a:pPr algn="ctr"/>
            <a:r>
              <a:rPr lang="en-US" sz="2700" b="1" dirty="0">
                <a:solidFill>
                  <a:srgbClr val="000000"/>
                </a:solidFill>
                <a:latin typeface="微软雅黑" pitchFamily="34" charset="0"/>
                <a:ea typeface="微软雅黑" pitchFamily="34" charset="-122"/>
                <a:cs typeface="微软雅黑" pitchFamily="34" charset="-120"/>
              </a:rPr>
              <a:t>读业务</a:t>
            </a:r>
            <a:endParaRPr lang="en-US" sz="1500" dirty="0"/>
          </a:p>
        </p:txBody>
      </p:sp>
      <p:sp>
        <p:nvSpPr>
          <p:cNvPr id="5" name="Object4"/>
          <p:cNvSpPr/>
          <p:nvPr/>
        </p:nvSpPr>
        <p:spPr>
          <a:xfrm flipH="1" flipV="1">
            <a:off x="1578694" y="3303103"/>
            <a:ext cx="2371673" cy="1560791"/>
          </a:xfrm>
          <a:custGeom>
            <a:avLst/>
            <a:gdLst/>
            <a:ahLst/>
            <a:cxnLst/>
            <a:rect l="l" t="t" r="r" b="b"/>
            <a:pathLst>
              <a:path w="2371673" h="1560791">
                <a:moveTo>
                  <a:pt x="0" y="312158"/>
                </a:moveTo>
                <a:quadBezTo>
                  <a:pt x="0" y="0"/>
                  <a:pt x="474335" y="0"/>
                </a:quadBezTo>
                <a:lnTo>
                  <a:pt x="1897338" y="0"/>
                </a:lnTo>
                <a:quadBezTo>
                  <a:pt x="2371673" y="0"/>
                  <a:pt x="2371673" y="312158"/>
                </a:quadBezTo>
                <a:lnTo>
                  <a:pt x="2371673" y="936474"/>
                </a:lnTo>
                <a:quadBezTo>
                  <a:pt x="2371673" y="1248632"/>
                  <a:pt x="1897338" y="1248632"/>
                </a:quadBezTo>
                <a:lnTo>
                  <a:pt x="1185836" y="1248632"/>
                </a:lnTo>
                <a:lnTo>
                  <a:pt x="711502" y="1560791"/>
                </a:lnTo>
                <a:lnTo>
                  <a:pt x="711502" y="1248632"/>
                </a:lnTo>
                <a:lnTo>
                  <a:pt x="474335" y="1248632"/>
                </a:lnTo>
                <a:quadBezTo>
                  <a:pt x="0" y="1248632"/>
                  <a:pt x="0" y="936474"/>
                </a:quadBezTo>
                <a:lnTo>
                  <a:pt x="0" y="312158"/>
                </a:lnTo>
                <a:close/>
              </a:path>
            </a:pathLst>
          </a:custGeom>
          <a:solidFill>
            <a:srgbClr val="FFFFFF"/>
          </a:solidFill>
          <a:ln w="19050">
            <a:solidFill>
              <a:srgbClr val="00AF57"/>
            </a:solidFill>
            <a:prstDash val="dash"/>
          </a:ln>
        </p:spPr>
      </p:sp>
      <p:sp>
        <p:nvSpPr>
          <p:cNvPr id="6" name="Object5"/>
          <p:cNvSpPr/>
          <p:nvPr/>
        </p:nvSpPr>
        <p:spPr>
          <a:xfrm>
            <a:off x="1578694" y="3303103"/>
            <a:ext cx="2371673" cy="1560791"/>
          </a:xfrm>
          <a:prstGeom prst="rect">
            <a:avLst/>
          </a:prstGeom>
          <a:noFill/>
          <a:ln/>
        </p:spPr>
        <p:txBody>
          <a:bodyPr wrap="square" rtlCol="0" anchor="ctr"/>
          <a:lstStyle/>
          <a:p>
            <a:endParaRPr lang="en-US" sz="1500" dirty="0"/>
          </a:p>
        </p:txBody>
      </p:sp>
      <p:sp>
        <p:nvSpPr>
          <p:cNvPr id="7" name="Object6"/>
          <p:cNvSpPr/>
          <p:nvPr/>
        </p:nvSpPr>
        <p:spPr>
          <a:xfrm>
            <a:off x="351310" y="674384"/>
            <a:ext cx="2882990" cy="490061"/>
          </a:xfrm>
          <a:prstGeom prst="rect">
            <a:avLst/>
          </a:prstGeom>
          <a:noFill/>
          <a:ln/>
        </p:spPr>
        <p:txBody>
          <a:bodyPr wrap="square" rtlCol="0" anchor="ctr"/>
          <a:lstStyle/>
          <a:p>
            <a:pPr algn="ctr">
              <a:lnSpc>
                <a:spcPct val="90000"/>
              </a:lnSpc>
            </a:pPr>
            <a:r>
              <a:rPr lang="en-US" sz="2100" b="1" dirty="0">
                <a:solidFill>
                  <a:srgbClr val="666666"/>
                </a:solidFill>
                <a:latin typeface="Microsoft Yahei" pitchFamily="34" charset="0"/>
                <a:ea typeface="Microsoft Yahei" pitchFamily="34" charset="-122"/>
                <a:cs typeface="Microsoft Yahei" pitchFamily="34" charset="-120"/>
              </a:rPr>
              <a:t>1.2.2 读业务场景特点</a:t>
            </a:r>
            <a:endParaRPr lang="en-US" sz="1500" dirty="0"/>
          </a:p>
        </p:txBody>
      </p:sp>
      <p:sp>
        <p:nvSpPr>
          <p:cNvPr id="8" name="Object7"/>
          <p:cNvSpPr/>
          <p:nvPr/>
        </p:nvSpPr>
        <p:spPr>
          <a:xfrm flipV="1">
            <a:off x="5391845" y="3261311"/>
            <a:ext cx="2507495" cy="1602582"/>
          </a:xfrm>
          <a:custGeom>
            <a:avLst/>
            <a:gdLst/>
            <a:ahLst/>
            <a:cxnLst/>
            <a:rect l="l" t="t" r="r" b="b"/>
            <a:pathLst>
              <a:path w="2507495" h="1602582">
                <a:moveTo>
                  <a:pt x="0" y="320516"/>
                </a:moveTo>
                <a:quadBezTo>
                  <a:pt x="0" y="0"/>
                  <a:pt x="501499" y="0"/>
                </a:quadBezTo>
                <a:lnTo>
                  <a:pt x="2005996" y="0"/>
                </a:lnTo>
                <a:quadBezTo>
                  <a:pt x="2507495" y="0"/>
                  <a:pt x="2507495" y="320516"/>
                </a:quadBezTo>
                <a:lnTo>
                  <a:pt x="2507495" y="961549"/>
                </a:lnTo>
                <a:quadBezTo>
                  <a:pt x="2507495" y="1282066"/>
                  <a:pt x="2005996" y="1282066"/>
                </a:quadBezTo>
                <a:lnTo>
                  <a:pt x="1253748" y="1282066"/>
                </a:lnTo>
                <a:lnTo>
                  <a:pt x="752249" y="1602582"/>
                </a:lnTo>
                <a:lnTo>
                  <a:pt x="752249" y="1282066"/>
                </a:lnTo>
                <a:lnTo>
                  <a:pt x="501499" y="1282066"/>
                </a:lnTo>
                <a:quadBezTo>
                  <a:pt x="0" y="1282066"/>
                  <a:pt x="0" y="961549"/>
                </a:quadBezTo>
                <a:lnTo>
                  <a:pt x="0" y="320516"/>
                </a:lnTo>
                <a:close/>
              </a:path>
            </a:pathLst>
          </a:custGeom>
          <a:solidFill>
            <a:srgbClr val="FFFFFF"/>
          </a:solidFill>
          <a:ln w="19050">
            <a:solidFill>
              <a:srgbClr val="00AF57"/>
            </a:solidFill>
            <a:prstDash val="dash"/>
          </a:ln>
        </p:spPr>
      </p:sp>
      <p:sp>
        <p:nvSpPr>
          <p:cNvPr id="9" name="Object8"/>
          <p:cNvSpPr/>
          <p:nvPr/>
        </p:nvSpPr>
        <p:spPr>
          <a:xfrm>
            <a:off x="1708714" y="3694815"/>
            <a:ext cx="2298923" cy="1051560"/>
          </a:xfrm>
          <a:prstGeom prst="rect">
            <a:avLst/>
          </a:prstGeom>
          <a:noFill/>
          <a:ln/>
        </p:spPr>
        <p:txBody>
          <a:bodyPr wrap="square" rtlCol="0" anchor="ctr"/>
          <a:lstStyle/>
          <a:p>
            <a:r>
              <a:rPr lang="en-US" sz="1500" b="1" dirty="0">
                <a:solidFill>
                  <a:srgbClr val="333333"/>
                </a:solidFill>
                <a:latin typeface="Microsoft Yahei" pitchFamily="34" charset="0"/>
                <a:ea typeface="Microsoft Yahei" pitchFamily="34" charset="-122"/>
                <a:cs typeface="Microsoft Yahei" pitchFamily="34" charset="-120"/>
              </a:rPr>
              <a:t>读多写少</a:t>
            </a:r>
            <a:endParaRPr lang="en-US" sz="1500" dirty="0"/>
          </a:p>
          <a:p>
            <a:r>
              <a:rPr lang="en-US" sz="1200" dirty="0">
                <a:solidFill>
                  <a:srgbClr val="333333"/>
                </a:solidFill>
                <a:latin typeface="Microsoft Yahei" pitchFamily="34" charset="0"/>
                <a:ea typeface="Microsoft Yahei" pitchFamily="34" charset="-122"/>
                <a:cs typeface="Microsoft Yahei" pitchFamily="34" charset="-120"/>
              </a:rPr>
              <a:t>读业务系统读写比例在十倍百倍的量级，读的并发量非常大。</a:t>
            </a:r>
            <a:endParaRPr lang="en-US" sz="1500" dirty="0"/>
          </a:p>
        </p:txBody>
      </p:sp>
      <p:sp>
        <p:nvSpPr>
          <p:cNvPr id="10" name="Object9"/>
          <p:cNvSpPr/>
          <p:nvPr/>
        </p:nvSpPr>
        <p:spPr>
          <a:xfrm>
            <a:off x="5391845" y="3694815"/>
            <a:ext cx="2570568" cy="1051560"/>
          </a:xfrm>
          <a:prstGeom prst="rect">
            <a:avLst/>
          </a:prstGeom>
          <a:noFill/>
          <a:ln/>
        </p:spPr>
        <p:txBody>
          <a:bodyPr wrap="square" rtlCol="0" anchor="ctr"/>
          <a:lstStyle/>
          <a:p>
            <a:r>
              <a:rPr lang="en-US" sz="1500" b="1" dirty="0">
                <a:solidFill>
                  <a:srgbClr val="333333"/>
                </a:solidFill>
                <a:latin typeface="Microsoft Yahei" pitchFamily="34" charset="0"/>
                <a:ea typeface="Microsoft Yahei" pitchFamily="34" charset="-122"/>
                <a:cs typeface="Microsoft Yahei" pitchFamily="34" charset="-120"/>
              </a:rPr>
              <a:t>RT响应速度</a:t>
            </a:r>
            <a:endParaRPr lang="en-US" sz="1500" dirty="0"/>
          </a:p>
          <a:p>
            <a:r>
              <a:rPr lang="en-US" sz="1200" dirty="0">
                <a:solidFill>
                  <a:srgbClr val="333333"/>
                </a:solidFill>
                <a:latin typeface="Microsoft Yahei" pitchFamily="34" charset="0"/>
                <a:ea typeface="Microsoft Yahei" pitchFamily="34" charset="-122"/>
                <a:cs typeface="Microsoft Yahei" pitchFamily="34" charset="-120"/>
              </a:rPr>
              <a:t>指的是用户在进行浏览阅读咨询或者商品时，系统给出的响应速度</a:t>
            </a:r>
            <a:endParaRPr lang="en-US" sz="1500" dirty="0"/>
          </a:p>
        </p:txBody>
      </p:sp>
      <p:sp>
        <p:nvSpPr>
          <p:cNvPr id="11" name="Object10"/>
          <p:cNvSpPr/>
          <p:nvPr/>
        </p:nvSpPr>
        <p:spPr>
          <a:xfrm>
            <a:off x="1145090" y="1164446"/>
            <a:ext cx="5934406" cy="484632"/>
          </a:xfrm>
          <a:prstGeom prst="rect">
            <a:avLst/>
          </a:prstGeom>
          <a:noFill/>
          <a:ln/>
        </p:spPr>
        <p:txBody>
          <a:bodyPr wrap="square" rtlCol="0" anchor="ctr"/>
          <a:lstStyle/>
          <a:p>
            <a:r>
              <a:rPr lang="en-US" sz="1700" dirty="0">
                <a:solidFill>
                  <a:srgbClr val="333333"/>
                </a:solidFill>
                <a:latin typeface="Microsoft Yahei" pitchFamily="34" charset="0"/>
                <a:ea typeface="Microsoft Yahei" pitchFamily="34" charset="-122"/>
                <a:cs typeface="Microsoft Yahei" pitchFamily="34" charset="-120"/>
              </a:rPr>
              <a:t>读业务要尽最大的可能性保证读的</a:t>
            </a:r>
            <a:r>
              <a:rPr lang="en-US" sz="1700" b="1" dirty="0">
                <a:solidFill>
                  <a:srgbClr val="333333"/>
                </a:solidFill>
                <a:latin typeface="Microsoft Yahei" pitchFamily="34" charset="0"/>
                <a:ea typeface="Microsoft Yahei" pitchFamily="34" charset="-122"/>
                <a:cs typeface="Microsoft Yahei" pitchFamily="34" charset="-120"/>
              </a:rPr>
              <a:t>可用性</a:t>
            </a:r>
            <a:r>
              <a:rPr lang="en-US" sz="1700" dirty="0">
                <a:solidFill>
                  <a:srgbClr val="333333"/>
                </a:solidFill>
                <a:latin typeface="Microsoft Yahei" pitchFamily="34" charset="0"/>
                <a:ea typeface="Microsoft Yahei" pitchFamily="34" charset="-122"/>
                <a:cs typeface="Microsoft Yahei" pitchFamily="34" charset="-120"/>
              </a:rPr>
              <a:t>和提升</a:t>
            </a:r>
            <a:r>
              <a:rPr lang="en-US" sz="1700" b="1" dirty="0">
                <a:solidFill>
                  <a:srgbClr val="333333"/>
                </a:solidFill>
                <a:latin typeface="Microsoft Yahei" pitchFamily="34" charset="0"/>
                <a:ea typeface="Microsoft Yahei" pitchFamily="34" charset="-122"/>
                <a:cs typeface="Microsoft Yahei" pitchFamily="34" charset="-120"/>
              </a:rPr>
              <a:t>用户体验。</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35</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2023-05-09T12:19:15Z</dcterms:created>
  <dcterms:modified xsi:type="dcterms:W3CDTF">2023-05-09T12:19:15Z</dcterms:modified>
</cp:coreProperties>
</file>