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3" r:id="rId7"/>
    <p:sldId id="259" r:id="rId8"/>
    <p:sldId id="261" r:id="rId9"/>
    <p:sldId id="265" r:id="rId10"/>
    <p:sldId id="264" r:id="rId11"/>
    <p:sldId id="266" r:id="rId12"/>
    <p:sldId id="267" r:id="rId13"/>
    <p:sldId id="272" r:id="rId14"/>
    <p:sldId id="273" r:id="rId15"/>
    <p:sldId id="274" r:id="rId16"/>
    <p:sldId id="268" r:id="rId17"/>
    <p:sldId id="276" r:id="rId18"/>
    <p:sldId id="277" r:id="rId19"/>
    <p:sldId id="278" r:id="rId20"/>
    <p:sldId id="279" r:id="rId21"/>
    <p:sldId id="269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BE4B-5A11-48DA-B5BE-40247ADF4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EB2E8-8A8F-4EAD-8DDC-6F7EADAC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AE51F-6CE3-4453-B266-D15B8596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6CE09-D71A-432B-A68C-71B27FA7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D44272-2299-4A16-BCED-DC3D3A8F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31AAE-FA5A-49C8-A5A9-936F7351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E1A59-F4C6-4F22-838B-86ADC436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7521E-961F-4132-B567-B865F343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C464-4C4D-4875-A8A8-65EF61BB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5E02E-B656-4634-B3AE-FFD08C7F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1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05E53F-BD58-4519-8788-1684D192B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206A0F-EBF3-4D8A-9DDB-42810DD5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EAF1E-4504-48EE-BBD0-2B29898B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0287A-49CF-4668-807D-7692CA5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4EE806-A09F-4F35-A50D-79B9388A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40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ADA0-60A6-4BF2-A8ED-5DB0408E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39E98-2693-4F44-9DE9-C8396B70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365D92-B113-43BC-89F1-F8EAD516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8D670-605F-432C-B9AD-A1B46539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664FB-513D-40E2-A48F-3C4DC1D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3DDE-D368-48F4-B051-ECAF9F2A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60E99-A052-4409-AD7A-2396916A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4AAF6-A249-4BE9-9C98-AE94CE11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C532E-64AC-4D94-8F41-59CFB0F4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FEB69-27AE-4AE2-A68A-C78B685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1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1402-C463-461E-A6BD-2828CDD0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DCD770-C5C9-4012-828B-C055E689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3885D-FC26-40AF-A450-0085C2331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F053F-61CF-4A54-9651-86F2A2535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044B71-74A0-4EF6-952E-F8EB5D6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3FB37D-0EB2-4699-BB5C-383C90FD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96BC1-F7C0-4E4B-BD73-93BED670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7D8C85-7FAA-46E5-9328-547F46CF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3B562-9C36-44CD-81D7-E6D56A4F6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E1853B-7D0F-47B4-917F-82D11CC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E5024-AF7D-4155-83AB-03CC0A08B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C39EAE-3687-49A6-9A4E-4D5D1359F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61A291-A482-44FC-A3C1-342AEAA9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20F300-B7C4-4228-A120-500046C4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25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E4445-CFC0-4480-B321-D1985662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B106DC-FE40-4E3D-AA76-B550C183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1C788C-8623-43EB-ADD4-F2EA1ACC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78C1A-7954-476E-AA3C-0D71991C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3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762D2F-5225-4596-8083-4A4D10BC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34B02A-7687-45C9-BDF9-2EFB1F02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669C13-0A05-40B9-B9A6-306399AE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50D15-B845-4A02-973E-9EF291CF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0EA70-95E0-4834-8F42-18035ACF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325D04-D7F7-4280-8B3D-055667A8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892CB-99CF-4DC4-B769-3A28A3B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EBC70-A9AF-42DE-A37D-633CDF69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1F5E0-2AB3-414E-A36D-FFCEB286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8E30F7-9A20-4340-A6E9-C4297F7C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7D094-397E-4402-9B4E-7C0123684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6C567-10DE-4F7B-8749-F5EB3E091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D4E22-7282-49C4-91EE-C32AB8A7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16CCA0-4B50-4996-A962-AF4DEB6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0B0722-D381-43B8-B692-FB41E007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64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D2C0A-C28C-42AB-93A2-2D4ACB4F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D4043-9A53-42DD-A7FC-45224F779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5E5B3-1272-4103-A2BC-9DAFE3926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E825-FE84-4CB3-B088-628F24595738}" type="datetimeFigureOut">
              <a:rPr lang="ko-KR" altLang="en-US" smtClean="0"/>
              <a:t>2023-02-07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9B352-F100-43A5-8248-F19647883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473BE-93FF-4FC2-BE41-60C318D07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47A79-ECE2-42A3-99D7-F05DF2B838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9E052-1622-4114-96CC-E159A7344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6828C-3712-4F06-B6EB-EC0DA1B25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878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sklearn.ensemble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활용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 Forest Classifier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가장 높은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79%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정확도를 보여주었고 이를</a:t>
            </a: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채택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D56DD37-C39D-43C2-90AF-033A2D80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15" y="3429000"/>
            <a:ext cx="54578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10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sz="2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sklearn.ensemble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활용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B8EF93-11A7-40B1-A84B-91331F47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606124"/>
              </p:ext>
            </p:extLst>
          </p:nvPr>
        </p:nvGraphicFramePr>
        <p:xfrm>
          <a:off x="1649557" y="3176588"/>
          <a:ext cx="5734050" cy="2108200"/>
        </p:xfrm>
        <a:graphic>
          <a:graphicData uri="http://schemas.openxmlformats.org/drawingml/2006/table">
            <a:tbl>
              <a:tblPr/>
              <a:tblGrid>
                <a:gridCol w="542925">
                  <a:extLst>
                    <a:ext uri="{9D8B030D-6E8A-4147-A177-3AD203B41FA5}">
                      <a16:colId xmlns:a16="http://schemas.microsoft.com/office/drawing/2014/main" val="2689840992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4088785085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428329781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855566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분석 모델명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(Weighted)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30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RandomForestClassifier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2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BaggingClassifier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0.777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21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ExtraTreesClassifier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0.767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81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DecisionTreeClassifier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0.762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247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GradientBoostingClassifier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0.695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2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AdaBoostClassifier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0.229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78977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0E4EE86-535F-4F34-919F-B4221FF0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947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 결과</a:t>
            </a:r>
            <a:endParaRPr lang="en-US" altLang="ko-KR" sz="2000" dirty="0"/>
          </a:p>
          <a:p>
            <a:endParaRPr lang="en-US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E4EE86-535F-4F34-919F-B4221FF0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2947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DA8173D-7830-4D27-B035-3D679696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81262"/>
            <a:ext cx="57340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6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리드타임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전처리</a:t>
            </a:r>
            <a:endParaRPr lang="en-US" altLang="ko-KR" sz="2400" dirty="0"/>
          </a:p>
          <a:p>
            <a:pPr lvl="1"/>
            <a:r>
              <a:rPr lang="ko-KR" altLang="en-US" sz="2000" dirty="0"/>
              <a:t>발주일</a:t>
            </a:r>
            <a:r>
              <a:rPr lang="en-US" altLang="ko-KR" sz="2000" dirty="0"/>
              <a:t>, </a:t>
            </a:r>
            <a:r>
              <a:rPr lang="ko-KR" altLang="en-US" sz="2000" dirty="0"/>
              <a:t>견적일이 </a:t>
            </a:r>
            <a:r>
              <a:rPr lang="en-US" altLang="ko-KR" sz="2000" dirty="0"/>
              <a:t>0</a:t>
            </a:r>
            <a:r>
              <a:rPr lang="ko-KR" altLang="en-US" sz="2000" dirty="0"/>
              <a:t>인 레코드</a:t>
            </a:r>
            <a:r>
              <a:rPr lang="en-US" altLang="ko-KR" sz="2000" dirty="0"/>
              <a:t>, dt(</a:t>
            </a:r>
            <a:r>
              <a:rPr lang="ko-KR" altLang="en-US" sz="2000" dirty="0"/>
              <a:t>생산자 측 도착예상시간</a:t>
            </a:r>
            <a:r>
              <a:rPr lang="en-US" altLang="ko-KR" sz="2000" dirty="0"/>
              <a:t>), </a:t>
            </a:r>
            <a:r>
              <a:rPr lang="ko-KR" altLang="en-US" sz="2000" dirty="0"/>
              <a:t>리드타임이 이상한 레코드를 삭제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외화에 대해 원화 환율을 적용</a:t>
            </a:r>
            <a:endParaRPr lang="ko-KR" alt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2F98AAF-4193-48A4-A820-CD114A616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928937"/>
            <a:ext cx="3667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2EE10CF-4731-4363-A668-FD714627B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4719638"/>
            <a:ext cx="50768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5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49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리드타임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전처리</a:t>
            </a:r>
            <a:endParaRPr lang="en-US" altLang="ko-KR" sz="2400" dirty="0"/>
          </a:p>
          <a:p>
            <a:r>
              <a:rPr lang="en-US" altLang="ko-KR" sz="2000" dirty="0"/>
              <a:t>Feature</a:t>
            </a:r>
            <a:r>
              <a:rPr lang="ko-KR" altLang="en-US" sz="2000" dirty="0"/>
              <a:t>에 대한 조합 계산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Feature 4</a:t>
            </a:r>
            <a:r>
              <a:rPr lang="ko-KR" altLang="en-US" sz="2000" dirty="0"/>
              <a:t>개에 대한 최적 조합 계산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0F7C1A0-F0CC-4725-9C3E-DDF346B0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381436"/>
            <a:ext cx="573405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463FD5-DADD-484B-A49C-543B7DC0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600218"/>
            <a:ext cx="6287377" cy="1333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F9F52-07BC-449A-9EFF-C45EB4A3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43" y="5090880"/>
            <a:ext cx="6335009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54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리드타임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400" dirty="0"/>
          </a:p>
          <a:p>
            <a:pPr lvl="1"/>
            <a:r>
              <a:rPr lang="ko-KR" altLang="en-US" sz="2000" dirty="0"/>
              <a:t>예측치가 실제 데이터에 비해 너무 멀어진 경우 </a:t>
            </a:r>
            <a:r>
              <a:rPr lang="en-US" altLang="ko-KR" sz="2000" dirty="0"/>
              <a:t>filtering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0C279FA-E714-476F-9647-82C6DF8B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686050"/>
            <a:ext cx="57340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955B7DF-FD78-4402-9000-703566EF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752850"/>
            <a:ext cx="57340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287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리드타임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예측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F03BB-BE1B-428B-AEA4-FA5BA2A0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37" y="2285800"/>
            <a:ext cx="626832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1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리드타임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적용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75DF00-A048-42A8-AC70-23226FAD6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48" y="2366854"/>
            <a:ext cx="6296904" cy="1552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3B9836-B598-487B-A833-851FD03B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48" y="4200454"/>
            <a:ext cx="4020111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9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백엔드 구현</a:t>
            </a:r>
            <a:r>
              <a:rPr lang="en-US" altLang="ko-KR" sz="2400" dirty="0"/>
              <a:t>: API </a:t>
            </a:r>
            <a:r>
              <a:rPr lang="ko-KR" altLang="en-US" sz="2400" dirty="0"/>
              <a:t>및 </a:t>
            </a:r>
            <a:r>
              <a:rPr lang="en-US" altLang="ko-KR" sz="2400" dirty="0"/>
              <a:t>DAO </a:t>
            </a:r>
            <a:r>
              <a:rPr lang="ko-KR" altLang="en-US" sz="2400" dirty="0"/>
              <a:t>클래스 정의</a:t>
            </a:r>
            <a:endParaRPr lang="en-US" altLang="ko-KR" sz="2400" dirty="0"/>
          </a:p>
          <a:p>
            <a:pPr lvl="1"/>
            <a:r>
              <a:rPr lang="ko-KR" altLang="en-US" sz="1600" dirty="0" err="1"/>
              <a:t>콤보박스에서</a:t>
            </a:r>
            <a:r>
              <a:rPr lang="ko-KR" altLang="en-US" sz="1600" dirty="0"/>
              <a:t> 선택될 값</a:t>
            </a:r>
            <a:r>
              <a:rPr lang="en-US" altLang="ko-KR" sz="1600" dirty="0"/>
              <a:t>, </a:t>
            </a:r>
            <a:r>
              <a:rPr lang="ko-KR" altLang="en-US" sz="1600" dirty="0"/>
              <a:t>예상 리드타임</a:t>
            </a:r>
            <a:r>
              <a:rPr lang="en-US" altLang="ko-KR" sz="1600" dirty="0"/>
              <a:t>, </a:t>
            </a:r>
            <a:r>
              <a:rPr lang="ko-KR" altLang="en-US" sz="1600" dirty="0"/>
              <a:t>과거 통계를 호출할 </a:t>
            </a:r>
            <a:r>
              <a:rPr lang="en-US" altLang="ko-KR" sz="1600" dirty="0"/>
              <a:t>API</a:t>
            </a:r>
            <a:r>
              <a:rPr lang="ko-KR" altLang="en-US" sz="1600" dirty="0"/>
              <a:t>를 정의</a:t>
            </a:r>
            <a:endParaRPr lang="en-US" altLang="ko-KR" sz="1600" dirty="0"/>
          </a:p>
          <a:p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4C1505-3095-494C-B240-0BA803356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01" y="2638245"/>
            <a:ext cx="696374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1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백엔드 구현</a:t>
            </a:r>
            <a:r>
              <a:rPr lang="en-US" altLang="ko-KR" sz="2000" dirty="0"/>
              <a:t>: SQL </a:t>
            </a:r>
            <a:r>
              <a:rPr lang="ko-KR" altLang="en-US" sz="2000" dirty="0"/>
              <a:t>질의</a:t>
            </a:r>
            <a:endParaRPr lang="en-US" altLang="ko-KR" sz="2000" dirty="0"/>
          </a:p>
          <a:p>
            <a:pPr lvl="1"/>
            <a:r>
              <a:rPr lang="ko-KR" altLang="en-US" sz="1600" dirty="0"/>
              <a:t>각 </a:t>
            </a:r>
            <a:r>
              <a:rPr lang="en-US" altLang="ko-KR" sz="1600" dirty="0"/>
              <a:t>API</a:t>
            </a:r>
            <a:r>
              <a:rPr lang="ko-KR" altLang="en-US" sz="1600" dirty="0"/>
              <a:t>에 대해 </a:t>
            </a:r>
            <a:r>
              <a:rPr lang="en-US" altLang="ko-KR" sz="1600" dirty="0"/>
              <a:t>SQL</a:t>
            </a:r>
            <a:r>
              <a:rPr lang="ko-KR" altLang="en-US" sz="1600" dirty="0"/>
              <a:t>을 질의하는 필드와 메서드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41EAC-8A54-4AA1-85F8-A14DFFAEC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2" y="2643059"/>
            <a:ext cx="782111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9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3E6-DF0C-417B-B13B-59C1759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753C-72CC-4CE2-8171-5DE9E5D2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기자재 카테고리 지정</a:t>
            </a:r>
            <a:endParaRPr lang="en-US" altLang="ko-KR" sz="2400" dirty="0"/>
          </a:p>
          <a:p>
            <a:pPr lvl="1"/>
            <a:r>
              <a:rPr lang="ko-KR" altLang="en-US" sz="2000" dirty="0"/>
              <a:t>현재 기자재의 카테고리 분류는 직원이 수기로 기입하고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이에 따른 오기입과 시간적 손실 발생</a:t>
            </a:r>
            <a:endParaRPr lang="en-US" altLang="ko-KR" sz="2000" dirty="0"/>
          </a:p>
          <a:p>
            <a:pPr lvl="1"/>
            <a:r>
              <a:rPr lang="ko-KR" altLang="en-US" sz="2000" dirty="0"/>
              <a:t>자동으로 레이블링을 해 줄 분류 모델 제작 필요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기자재 리드타임 분류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1">
              <a:spcBef>
                <a:spcPts val="1000"/>
              </a:spcBef>
              <a:defRPr/>
            </a:pPr>
            <a:r>
              <a:rPr lang="ko-KR" altLang="en-US" sz="2000" dirty="0"/>
              <a:t>입고 지연으로 인한 생산관리 상의 비효율 발생</a:t>
            </a:r>
            <a:endParaRPr lang="en-US" altLang="ko-KR" sz="2000" dirty="0"/>
          </a:p>
          <a:p>
            <a:pPr lvl="1">
              <a:spcBef>
                <a:spcPts val="1000"/>
              </a:spcBef>
              <a:defRPr/>
            </a:pPr>
            <a:r>
              <a:rPr lang="ko-KR" altLang="en-US" sz="2000" dirty="0"/>
              <a:t>비용 절감 및 불확실성 감소를 위한 예측 모델 제작 필요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백엔드 구현</a:t>
            </a:r>
            <a:r>
              <a:rPr lang="en-US" altLang="ko-KR" sz="2000" dirty="0"/>
              <a:t>: </a:t>
            </a:r>
            <a:r>
              <a:rPr lang="ko-KR" altLang="en-US" sz="2000" dirty="0"/>
              <a:t>도메인 작성</a:t>
            </a:r>
            <a:endParaRPr lang="en-US" altLang="ko-KR" sz="2000" dirty="0"/>
          </a:p>
          <a:p>
            <a:pPr lvl="1"/>
            <a:r>
              <a:rPr lang="ko-KR" altLang="en-US" sz="1600" dirty="0"/>
              <a:t>각 도메인에 쓰일 필드를 정의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F0A1D5-67C0-46F3-9077-5C900CA0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15" y="2600160"/>
            <a:ext cx="443927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24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백엔드 구현</a:t>
            </a:r>
            <a:r>
              <a:rPr lang="en-US" altLang="ko-KR" sz="2000" dirty="0"/>
              <a:t>: CORS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React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가 접근할 수 있도록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CORS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를 매핑</a:t>
            </a:r>
            <a:endParaRPr lang="en-US" altLang="ko-KR" sz="2000" dirty="0"/>
          </a:p>
          <a:p>
            <a:pPr lvl="1"/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25486-AC50-4074-ADA9-C2D1543E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82" y="2571619"/>
            <a:ext cx="580153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프론트엔드 구현</a:t>
            </a:r>
            <a:r>
              <a:rPr lang="en-US" altLang="ko-KR" sz="2000" dirty="0"/>
              <a:t>: </a:t>
            </a:r>
            <a:r>
              <a:rPr lang="en-US" altLang="ko-KR" sz="2000"/>
              <a:t>asdf</a:t>
            </a:r>
            <a:endParaRPr lang="en-US" altLang="ko-KR" sz="2000" dirty="0"/>
          </a:p>
          <a:p>
            <a:pPr lvl="1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777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033E6-DF0C-417B-B13B-59C17590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BB753C-72CC-4CE2-8171-5DE9E5D2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기대효과</a:t>
            </a:r>
            <a:endParaRPr lang="en-US" altLang="ko-KR" sz="2400" dirty="0"/>
          </a:p>
          <a:p>
            <a:pPr lvl="1"/>
            <a:r>
              <a:rPr lang="ko-KR" altLang="en-US" sz="2000" dirty="0"/>
              <a:t>발주한 기자재의 효율적 분류</a:t>
            </a:r>
            <a:endParaRPr lang="en-US" altLang="ko-KR" sz="2000" dirty="0"/>
          </a:p>
          <a:p>
            <a:pPr lvl="1"/>
            <a:r>
              <a:rPr lang="ko-KR" altLang="en-US" sz="2000" dirty="0"/>
              <a:t>최적 발주시점 파악을 통한 생산관리 비용 절감</a:t>
            </a:r>
            <a:endParaRPr lang="en-US" altLang="ko-KR" sz="2000" dirty="0"/>
          </a:p>
          <a:p>
            <a:pPr lvl="1"/>
            <a:r>
              <a:rPr lang="ko-KR" altLang="en-US" sz="2000" dirty="0"/>
              <a:t>기타 기자재 분석 업무 시 해당 데이터 활용 가능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4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00B2-2194-48E4-846A-1B51DB19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F79CD1-CEC7-4A6A-B306-BD7AB5FF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88" y="1873830"/>
            <a:ext cx="615400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5CD97-D8F4-4152-A8E1-B3A87EF8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Noto Sans KR"/>
              </a:rPr>
              <a:t>개발환경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F107F8E-1868-4CF0-8114-A52EF722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03" y="1777492"/>
            <a:ext cx="880744" cy="88074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25125DA-CCCF-40A1-B9E7-4395D1F72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8" y="3263416"/>
            <a:ext cx="1294495" cy="810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3132B4-5DF7-47B6-ABDE-35EB39F90D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4" r="23160"/>
          <a:stretch/>
        </p:blipFill>
        <p:spPr>
          <a:xfrm>
            <a:off x="1114248" y="1732899"/>
            <a:ext cx="1243295" cy="13563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A41394-683F-43B6-BC66-F230874A97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 r="14419" b="-14414"/>
          <a:stretch/>
        </p:blipFill>
        <p:spPr>
          <a:xfrm>
            <a:off x="1321123" y="4414806"/>
            <a:ext cx="880744" cy="7488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D2C449F-C988-4944-9360-7E1B5D600D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102" y="2919696"/>
            <a:ext cx="748897" cy="7488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20E7E7-137E-418B-A612-566DAC8F8F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40" y="2900545"/>
            <a:ext cx="1294496" cy="8103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19A92C-5307-4A67-9A92-DF182FADDE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840" y="1791872"/>
            <a:ext cx="1294496" cy="8103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FFDADC3-9F87-46A5-AAEC-50094A2F15F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8" t="-1233" r="31418" b="1233"/>
          <a:stretch/>
        </p:blipFill>
        <p:spPr>
          <a:xfrm>
            <a:off x="7150678" y="2337945"/>
            <a:ext cx="1084370" cy="141817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2B5FD5-3905-4231-B728-9560FF6880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6" r="13773"/>
          <a:stretch/>
        </p:blipFill>
        <p:spPr>
          <a:xfrm>
            <a:off x="5320350" y="4030612"/>
            <a:ext cx="1007093" cy="88233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D06F60-E843-4865-9322-4CF9D365175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r="16040"/>
          <a:stretch/>
        </p:blipFill>
        <p:spPr>
          <a:xfrm>
            <a:off x="9425316" y="3096721"/>
            <a:ext cx="810356" cy="7913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80916CB-7CE0-477B-A62A-FE90BA82C6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17" y="1847874"/>
            <a:ext cx="810355" cy="81035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0DB76F9-1645-4825-BA71-01A191C978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47" y="4157479"/>
            <a:ext cx="939461" cy="88074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50AA0D1-F30A-44AC-AAFF-34DBCDC89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331" y="4378552"/>
            <a:ext cx="810355" cy="810355"/>
          </a:xfrm>
          <a:prstGeom prst="rect">
            <a:avLst/>
          </a:prstGeom>
        </p:spPr>
      </p:pic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BF4ED6D-59D0-4545-B764-51A628D8FE53}"/>
              </a:ext>
            </a:extLst>
          </p:cNvPr>
          <p:cNvCxnSpPr/>
          <p:nvPr/>
        </p:nvCxnSpPr>
        <p:spPr>
          <a:xfrm>
            <a:off x="1103086" y="5529943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A8D198-1E2B-4836-9144-811B046C295F}"/>
              </a:ext>
            </a:extLst>
          </p:cNvPr>
          <p:cNvCxnSpPr/>
          <p:nvPr/>
        </p:nvCxnSpPr>
        <p:spPr>
          <a:xfrm>
            <a:off x="3150628" y="5522686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B59BD3C-7D4D-4F05-A88D-8D7FD45C9154}"/>
              </a:ext>
            </a:extLst>
          </p:cNvPr>
          <p:cNvCxnSpPr/>
          <p:nvPr/>
        </p:nvCxnSpPr>
        <p:spPr>
          <a:xfrm>
            <a:off x="5071840" y="5537200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8D41E3A-B96B-4788-83D1-0570184B13B2}"/>
              </a:ext>
            </a:extLst>
          </p:cNvPr>
          <p:cNvCxnSpPr/>
          <p:nvPr/>
        </p:nvCxnSpPr>
        <p:spPr>
          <a:xfrm>
            <a:off x="6960344" y="5537200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3120064-5292-4997-A1B9-F8C3A577F8D4}"/>
              </a:ext>
            </a:extLst>
          </p:cNvPr>
          <p:cNvCxnSpPr/>
          <p:nvPr/>
        </p:nvCxnSpPr>
        <p:spPr>
          <a:xfrm>
            <a:off x="9107714" y="5522686"/>
            <a:ext cx="1465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72B7D1-373E-4BDB-8DB9-F26F31B42DC0}"/>
              </a:ext>
            </a:extLst>
          </p:cNvPr>
          <p:cNvSpPr txBox="1"/>
          <p:nvPr/>
        </p:nvSpPr>
        <p:spPr>
          <a:xfrm>
            <a:off x="1267414" y="58961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E013B1-E2B8-402C-8A99-EBCF7FEB778A}"/>
              </a:ext>
            </a:extLst>
          </p:cNvPr>
          <p:cNvSpPr txBox="1"/>
          <p:nvPr/>
        </p:nvSpPr>
        <p:spPr>
          <a:xfrm>
            <a:off x="3716017" y="589554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9BB2B-E238-4723-BD55-291DE08C6C74}"/>
              </a:ext>
            </a:extLst>
          </p:cNvPr>
          <p:cNvSpPr txBox="1"/>
          <p:nvPr/>
        </p:nvSpPr>
        <p:spPr>
          <a:xfrm>
            <a:off x="5296876" y="58916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사용언어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184114-5364-4786-A116-6BE64977C1FD}"/>
              </a:ext>
            </a:extLst>
          </p:cNvPr>
          <p:cNvSpPr txBox="1"/>
          <p:nvPr/>
        </p:nvSpPr>
        <p:spPr>
          <a:xfrm>
            <a:off x="9215582" y="5752056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</a:p>
          <a:p>
            <a:r>
              <a:rPr lang="ko-KR" altLang="en-US" dirty="0"/>
              <a:t>협업도구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9EF185-F074-4EBB-8186-2BB7E9FA7924}"/>
              </a:ext>
            </a:extLst>
          </p:cNvPr>
          <p:cNvSpPr txBox="1"/>
          <p:nvPr/>
        </p:nvSpPr>
        <p:spPr>
          <a:xfrm>
            <a:off x="7369697" y="58905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28201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CD6FB-6566-4020-AF55-188A650A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143962B-9822-4B88-A620-BEA93A57B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435668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037775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29998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5510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훈련생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bg1"/>
                          </a:solidFill>
                        </a:rPr>
                        <a:t>담당 업무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4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이영찬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팀장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▶ 기획 및 초안 작성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754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강정효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▶ 백엔드 개발 및 프론트엔드 연동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0564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손재우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▶ 화면 설계 및 프론트엔드 개발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802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윤진식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팀원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 ▶ 데이터 처리</a:t>
                      </a:r>
                      <a:r>
                        <a:rPr lang="en-US" altLang="ko-KR" sz="1100" u="none" strike="noStrike" dirty="0">
                          <a:effectLst/>
                        </a:rPr>
                        <a:t>, </a:t>
                      </a:r>
                      <a:r>
                        <a:rPr lang="ko-KR" altLang="en-US" sz="1100" u="none" strike="noStrike" dirty="0">
                          <a:effectLst/>
                        </a:rPr>
                        <a:t>예측 모델 생성 및 </a:t>
                      </a:r>
                      <a:r>
                        <a:rPr lang="en-US" altLang="ko-KR" sz="1100" u="none" strike="noStrike" dirty="0">
                          <a:effectLst/>
                        </a:rPr>
                        <a:t>DB</a:t>
                      </a:r>
                      <a:r>
                        <a:rPr lang="ko-KR" altLang="en-US" sz="1100" u="none" strike="noStrike" dirty="0">
                          <a:effectLst/>
                        </a:rPr>
                        <a:t>설계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88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1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1C6C2-BF0F-4E5C-9742-BE498A38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095DEA9-4D8C-43C4-BBAC-2F1EF9565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42786"/>
              </p:ext>
            </p:extLst>
          </p:nvPr>
        </p:nvGraphicFramePr>
        <p:xfrm>
          <a:off x="838200" y="1825625"/>
          <a:ext cx="11090564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473">
                  <a:extLst>
                    <a:ext uri="{9D8B030D-6E8A-4147-A177-3AD203B41FA5}">
                      <a16:colId xmlns:a16="http://schemas.microsoft.com/office/drawing/2014/main" val="985792970"/>
                    </a:ext>
                  </a:extLst>
                </a:gridCol>
                <a:gridCol w="2012569">
                  <a:extLst>
                    <a:ext uri="{9D8B030D-6E8A-4147-A177-3AD203B41FA5}">
                      <a16:colId xmlns:a16="http://schemas.microsoft.com/office/drawing/2014/main" val="785608358"/>
                    </a:ext>
                  </a:extLst>
                </a:gridCol>
                <a:gridCol w="4635881">
                  <a:extLst>
                    <a:ext uri="{9D8B030D-6E8A-4147-A177-3AD203B41FA5}">
                      <a16:colId xmlns:a16="http://schemas.microsoft.com/office/drawing/2014/main" val="3580487851"/>
                    </a:ext>
                  </a:extLst>
                </a:gridCol>
                <a:gridCol w="2772641">
                  <a:extLst>
                    <a:ext uri="{9D8B030D-6E8A-4147-A177-3AD203B41FA5}">
                      <a16:colId xmlns:a16="http://schemas.microsoft.com/office/drawing/2014/main" val="3909138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기간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활동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54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전처리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데이터 정제 및 표준화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▶ 협약기업 데이터 협조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모델링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2/2(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2/6(</a:t>
                      </a:r>
                      <a:r>
                        <a:rPr lang="ko-KR" altLang="en-US" sz="1400" dirty="0"/>
                        <a:t>월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모형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5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서비스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클래스 및 </a:t>
                      </a:r>
                      <a:r>
                        <a:rPr lang="en-US" altLang="ko-KR" sz="1400" dirty="0"/>
                        <a:t>API </a:t>
                      </a:r>
                      <a:r>
                        <a:rPr lang="ko-KR" altLang="en-US" sz="1400" dirty="0"/>
                        <a:t>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연동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화면 설계 및 제작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▶ 동작 테스트 및 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▶ 리팩터링 및 오류 수정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▶코드 구조화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10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총 개발기간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▶ </a:t>
                      </a:r>
                      <a:r>
                        <a:rPr lang="en-US" altLang="ko-KR" sz="1400" dirty="0"/>
                        <a:t>1/19(</a:t>
                      </a:r>
                      <a:r>
                        <a:rPr lang="ko-KR" altLang="en-US" sz="1400" dirty="0"/>
                        <a:t>목</a:t>
                      </a:r>
                      <a:r>
                        <a:rPr lang="en-US" altLang="ko-KR" sz="1400" dirty="0"/>
                        <a:t>) ~ 2/8(</a:t>
                      </a:r>
                      <a:r>
                        <a:rPr lang="ko-KR" altLang="en-US" sz="1400" dirty="0"/>
                        <a:t>수</a:t>
                      </a:r>
                      <a:r>
                        <a:rPr lang="en-US" altLang="ko-KR" sz="1400" dirty="0"/>
                        <a:t>) (</a:t>
                      </a:r>
                      <a:r>
                        <a:rPr lang="ko-KR" altLang="en-US" sz="1400" dirty="0"/>
                        <a:t>총 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694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8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Raw data</a:t>
            </a:r>
          </a:p>
          <a:p>
            <a:pPr lvl="1"/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한컴 윤고딕 740"/>
              </a:rPr>
              <a:t>2019~2021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한컴 윤고딕 740"/>
              </a:rPr>
              <a:t>마린소프트 고객사 선박 기자재 발주 내역 정보를 사용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한컴 윤고딕 740"/>
            </a:endParaRPr>
          </a:p>
          <a:p>
            <a:pPr lvl="1"/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en-US" altLang="ko-KR" sz="2000" dirty="0">
              <a:solidFill>
                <a:srgbClr val="000000"/>
              </a:solidFill>
              <a:latin typeface="한컴 윤고딕 740"/>
            </a:endParaRPr>
          </a:p>
          <a:p>
            <a:pPr lvl="1"/>
            <a:endParaRPr lang="en-US" altLang="ko-KR" sz="2000" b="0" i="0" u="none" strike="noStrike" dirty="0">
              <a:solidFill>
                <a:srgbClr val="000000"/>
              </a:solidFill>
              <a:effectLst/>
              <a:latin typeface="한컴 윤고딕 740"/>
            </a:endParaRPr>
          </a:p>
          <a:p>
            <a:pPr lvl="1"/>
            <a:endParaRPr lang="ko-KR" altLang="en-US" sz="2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3B88739-EFFB-4C3D-AFC2-AB15E8792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135" y="2733675"/>
            <a:ext cx="540067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C55E44-16FC-41EB-9404-4F8D1DDF9B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25"/>
          <a:stretch/>
        </p:blipFill>
        <p:spPr bwMode="auto">
          <a:xfrm>
            <a:off x="1636135" y="3752200"/>
            <a:ext cx="5734050" cy="116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0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6638-D9B6-4609-AD90-21FC59FB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E8A6C-29C3-4189-BE62-D1E7E634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카테고리 분석</a:t>
            </a:r>
            <a:r>
              <a:rPr lang="en-US" altLang="ko-KR" sz="2400" dirty="0"/>
              <a:t>: </a:t>
            </a:r>
            <a:r>
              <a:rPr lang="ko-KR" altLang="en-US" sz="2400" dirty="0"/>
              <a:t>전처리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Machinery</a:t>
            </a:r>
            <a:r>
              <a:rPr lang="ko-KR" altLang="en-US" sz="2000" dirty="0"/>
              <a:t>의 레코드를 마지막 두 단어로 대치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Assembly</a:t>
            </a:r>
            <a:r>
              <a:rPr lang="ko-KR" altLang="en-US" sz="2000" dirty="0"/>
              <a:t>에 부품과 관계없는 내용 정제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373BE7-1F7B-4752-A7D0-9FACF95F8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3012064"/>
            <a:ext cx="175260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1F581-F34B-4586-8885-AFB2DACE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36" y="5100638"/>
            <a:ext cx="57340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46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429446866E178438D5C79641B452762" ma:contentTypeVersion="14" ma:contentTypeDescription="새 문서를 만듭니다." ma:contentTypeScope="" ma:versionID="9a63bef09f53323147e0bf22a636f5a5">
  <xsd:schema xmlns:xsd="http://www.w3.org/2001/XMLSchema" xmlns:xs="http://www.w3.org/2001/XMLSchema" xmlns:p="http://schemas.microsoft.com/office/2006/metadata/properties" xmlns:ns3="13425587-e6b3-415a-85b4-7ab5a4b78b9c" xmlns:ns4="6ac842dc-36a0-4821-a834-66e96183d0cf" targetNamespace="http://schemas.microsoft.com/office/2006/metadata/properties" ma:root="true" ma:fieldsID="c5293b9c7dccc18a5ab75e0db0ca01dc" ns3:_="" ns4:_="">
    <xsd:import namespace="13425587-e6b3-415a-85b4-7ab5a4b78b9c"/>
    <xsd:import namespace="6ac842dc-36a0-4821-a834-66e96183d0c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3:TaxKeywordTaxHTField" minOccurs="0"/>
                <xsd:element ref="ns3:TaxCatchAll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25587-e6b3-415a-85b4-7ab5a4b78b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description="" ma:internalName="SharingHintHash" ma:readOnly="true">
      <xsd:simpleType>
        <xsd:restriction base="dms:Text"/>
      </xsd:simpleType>
    </xsd:element>
    <xsd:element name="TaxKeywordTaxHTField" ma:index="15" nillable="true" ma:taxonomy="true" ma:internalName="TaxKeywordTaxHTField" ma:taxonomyFieldName="TaxKeyword" ma:displayName="엔터프라이즈 키워드" ma:fieldId="{23f27201-bee3-471e-b2e7-b64fd8b7ca38}" ma:taxonomyMulti="true" ma:sspId="65cac84d-7232-4135-91ad-c4ab030834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6" nillable="true" ma:displayName="분류 통합 열" ma:hidden="true" ma:list="{e1bb1cc7-e22c-447d-aaa7-508eb6ce8724}" ma:internalName="TaxCatchAll" ma:showField="CatchAllData" ma:web="13425587-e6b3-415a-85b4-7ab5a4b78b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c842dc-36a0-4821-a834-66e96183d0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13425587-e6b3-415a-85b4-7ab5a4b78b9c">
      <Terms xmlns="http://schemas.microsoft.com/office/infopath/2007/PartnerControls"/>
    </TaxKeywordTaxHTField>
    <TaxCatchAll xmlns="13425587-e6b3-415a-85b4-7ab5a4b78b9c"/>
  </documentManagement>
</p:properties>
</file>

<file path=customXml/itemProps1.xml><?xml version="1.0" encoding="utf-8"?>
<ds:datastoreItem xmlns:ds="http://schemas.openxmlformats.org/officeDocument/2006/customXml" ds:itemID="{352C0F9C-865A-4E3E-B975-26DC57E4C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25587-e6b3-415a-85b4-7ab5a4b78b9c"/>
    <ds:schemaRef ds:uri="6ac842dc-36a0-4821-a834-66e96183d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4B3121-D87E-4C91-88C2-D8F9E287A6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EBA62-A197-4F0C-8E29-2DFB8E41B64F}">
  <ds:schemaRefs>
    <ds:schemaRef ds:uri="http://purl.org/dc/terms/"/>
    <ds:schemaRef ds:uri="6ac842dc-36a0-4821-a834-66e96183d0cf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3425587-e6b3-415a-85b4-7ab5a4b78b9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505</Words>
  <Application>Microsoft Office PowerPoint</Application>
  <PresentationFormat>와이드스크린</PresentationFormat>
  <Paragraphs>153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Noto Sans KR</vt:lpstr>
      <vt:lpstr>맑은 고딕</vt:lpstr>
      <vt:lpstr>한컴 윤고딕 740</vt:lpstr>
      <vt:lpstr>Arial</vt:lpstr>
      <vt:lpstr>Roboto</vt:lpstr>
      <vt:lpstr>Office 테마</vt:lpstr>
      <vt:lpstr>PowerPoint 프레젠테이션</vt:lpstr>
      <vt:lpstr>시행 배경</vt:lpstr>
      <vt:lpstr>시행 배경</vt:lpstr>
      <vt:lpstr>개요</vt:lpstr>
      <vt:lpstr>개발환경</vt:lpstr>
      <vt:lpstr>프로젝트 팀 구성 및 역할</vt:lpstr>
      <vt:lpstr>프로젝트 수행 절차 및 방법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 .</dc:creator>
  <cp:lastModifiedBy>. .</cp:lastModifiedBy>
  <cp:revision>19</cp:revision>
  <dcterms:created xsi:type="dcterms:W3CDTF">2023-02-07T05:52:35Z</dcterms:created>
  <dcterms:modified xsi:type="dcterms:W3CDTF">2023-02-07T10:44:16Z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0x010100B429446866E178438D5C79641B452762</vt:lpwstr>
  </property>
</Properties>
</file>