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63" r:id="rId7"/>
    <p:sldId id="259" r:id="rId8"/>
    <p:sldId id="261" r:id="rId9"/>
    <p:sldId id="262" r:id="rId10"/>
    <p:sldId id="265" r:id="rId11"/>
    <p:sldId id="264" r:id="rId12"/>
    <p:sldId id="266" r:id="rId13"/>
    <p:sldId id="267" r:id="rId14"/>
    <p:sldId id="272" r:id="rId15"/>
    <p:sldId id="273" r:id="rId16"/>
    <p:sldId id="274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42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0BE4B-5A11-48DA-B5BE-40247ADF4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0EB2E8-8A8F-4EAD-8DDC-6F7EADAC3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1AE51F-6CE3-4453-B266-D15B8596B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E825-FE84-4CB3-B088-628F2459573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B6CE09-D71A-432B-A68C-71B27FA76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D44272-2299-4A16-BCED-DC3D3A8F4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7A79-ECE2-42A3-99D7-F05DF2B83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32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31AAE-FA5A-49C8-A5A9-936F7351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2E1A59-F4C6-4F22-838B-86ADC4368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47521E-961F-4132-B567-B865F343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E825-FE84-4CB3-B088-628F2459573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15C464-4C4D-4875-A8A8-65EF61BB5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75E02E-B656-4634-B3AE-FFD08C7F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7A79-ECE2-42A3-99D7-F05DF2B83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143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05E53F-BD58-4519-8788-1684D192BF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206A0F-EBF3-4D8A-9DDB-42810DD5E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2EAF1E-4504-48EE-BBD0-2B29898B2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E825-FE84-4CB3-B088-628F2459573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0287A-49CF-4668-807D-7692CA53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4EE806-A09F-4F35-A50D-79B9388A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7A79-ECE2-42A3-99D7-F05DF2B83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40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ADA0-60A6-4BF2-A8ED-5DB0408E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B39E98-2693-4F44-9DE9-C8396B706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365D92-B113-43BC-89F1-F8EAD5162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E825-FE84-4CB3-B088-628F2459573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48D670-605F-432C-B9AD-A1B46539A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2664FB-513D-40E2-A48F-3C4DC1D24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7A79-ECE2-42A3-99D7-F05DF2B83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70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E3DDE-D368-48F4-B051-ECAF9F2A7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E60E99-A052-4409-AD7A-2396916A8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74AAF6-A249-4BE9-9C98-AE94CE11B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E825-FE84-4CB3-B088-628F2459573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8C532E-64AC-4D94-8F41-59CFB0F4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2FEB69-27AE-4AE2-A68A-C78B685CE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7A79-ECE2-42A3-99D7-F05DF2B83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11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61402-C463-461E-A6BD-2828CDD0E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DCD770-C5C9-4012-828B-C055E689C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C3885D-FC26-40AF-A450-0085C2331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3F053F-61CF-4A54-9651-86F2A2535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E825-FE84-4CB3-B088-628F2459573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044B71-74A0-4EF6-952E-F8EB5D6BF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3FB37D-0EB2-4699-BB5C-383C90FD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7A79-ECE2-42A3-99D7-F05DF2B83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62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96BC1-F7C0-4E4B-BD73-93BED6701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7D8C85-7FAA-46E5-9328-547F46CFA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E3B562-9C36-44CD-81D7-E6D56A4F6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E1853B-7D0F-47B4-917F-82D11CC35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7E5024-AF7D-4155-83AB-03CC0A08B4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C39EAE-3687-49A6-9A4E-4D5D1359F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E825-FE84-4CB3-B088-628F2459573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61A291-A482-44FC-A3C1-342AEAA9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20F300-B7C4-4228-A120-500046C4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7A79-ECE2-42A3-99D7-F05DF2B83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54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E4445-CFC0-4480-B321-D19856627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B106DC-FE40-4E3D-AA76-B550C1834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E825-FE84-4CB3-B088-628F2459573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1C788C-8623-43EB-ADD4-F2EA1ACCC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078C1A-7954-476E-AA3C-0D71991C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7A79-ECE2-42A3-99D7-F05DF2B83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32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762D2F-5225-4596-8083-4A4D10BC2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E825-FE84-4CB3-B088-628F2459573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34B02A-7687-45C9-BDF9-2EFB1F02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669C13-0A05-40B9-B9A6-306399AE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7A79-ECE2-42A3-99D7-F05DF2B83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77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50D15-B845-4A02-973E-9EF291CF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60EA70-95E0-4834-8F42-18035ACF7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325D04-D7F7-4280-8B3D-055667A8C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D892CB-99CF-4DC4-B769-3A28A3BE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E825-FE84-4CB3-B088-628F2459573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FEBC70-A9AF-42DE-A37D-633CDF69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81F5E0-2AB3-414E-A36D-FFCEB286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7A79-ECE2-42A3-99D7-F05DF2B83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4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E30F7-9A20-4340-A6E9-C4297F7C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F7D094-397E-4402-9B4E-7C01236842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F6C567-10DE-4F7B-8749-F5EB3E091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FD4E22-7282-49C4-91EE-C32AB8A7D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E825-FE84-4CB3-B088-628F2459573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16CCA0-4B50-4996-A962-AF4DEB673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0B0722-D381-43B8-B692-FB41E0073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7A79-ECE2-42A3-99D7-F05DF2B83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645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5D2C0A-C28C-42AB-93A2-2D4ACB4F4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ED4043-9A53-42DD-A7FC-45224F779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5E5B3-1272-4103-A2BC-9DAFE3926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4E825-FE84-4CB3-B088-628F2459573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A9B352-F100-43A5-8248-F19647883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473BE-93FF-4FC2-BE41-60C318D07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47A79-ECE2-42A3-99D7-F05DF2B83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68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jp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9E052-1622-4114-96CC-E159A7344B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A6828C-3712-4F06-B6EB-EC0DA1B258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878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D6638-D9B6-4609-AD90-21FC59FB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수행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1E8A6C-29C3-4189-BE62-D1E7E6345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카테고리 분석</a:t>
            </a:r>
            <a:r>
              <a:rPr lang="en-US" altLang="ko-KR" sz="2400" dirty="0"/>
              <a:t>: </a:t>
            </a:r>
            <a:r>
              <a:rPr lang="ko-KR" altLang="en-US" sz="2400" dirty="0"/>
              <a:t>전처리</a:t>
            </a:r>
            <a:endParaRPr lang="en-US" altLang="ko-KR" sz="2400" dirty="0"/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Machinery</a:t>
            </a:r>
            <a:r>
              <a:rPr lang="ko-KR" altLang="en-US" sz="2000" dirty="0"/>
              <a:t>의 레코드를 마지막 두 단어로 대치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Assembly</a:t>
            </a:r>
            <a:r>
              <a:rPr lang="ko-KR" altLang="en-US" sz="2000" dirty="0"/>
              <a:t>에 부품과 관계없는 내용 정제</a:t>
            </a:r>
            <a:endParaRPr lang="en-US" altLang="ko-KR" sz="2000" dirty="0"/>
          </a:p>
          <a:p>
            <a:pPr lvl="1"/>
            <a:endParaRPr lang="ko-KR" altLang="en-US" sz="2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F373BE7-1F7B-4752-A7D0-9FACF95F8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936" y="3012064"/>
            <a:ext cx="1752600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861F581-F34B-4586-8885-AFB2DACEF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936" y="5100638"/>
            <a:ext cx="573405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460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D6638-D9B6-4609-AD90-21FC59FB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수행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1E8A6C-29C3-4189-BE62-D1E7E6345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카테고리 분석</a:t>
            </a:r>
            <a:r>
              <a:rPr lang="en-US" altLang="ko-KR" sz="2400" dirty="0"/>
              <a:t>: </a:t>
            </a:r>
            <a:r>
              <a:rPr lang="ko-KR" altLang="en-US" sz="2400" dirty="0"/>
              <a:t>예측</a:t>
            </a:r>
            <a:endParaRPr lang="en-US" altLang="ko-KR" sz="2000" dirty="0"/>
          </a:p>
          <a:p>
            <a:endParaRPr lang="en-US" altLang="ko-KR" sz="2000" dirty="0"/>
          </a:p>
          <a:p>
            <a:pPr lvl="1"/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sklearn.ensemble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classifier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활용</a:t>
            </a:r>
            <a:endParaRPr lang="en-US" altLang="ko-KR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Random Forest Classifier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가 가장 높은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79%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정확도를 보여주었고 이를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채택</a:t>
            </a:r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endParaRPr lang="ko-KR" altLang="en-US" sz="2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D56DD37-C39D-43C2-90AF-033A2D80C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415" y="3429000"/>
            <a:ext cx="545782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10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D6638-D9B6-4609-AD90-21FC59FB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수행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1E8A6C-29C3-4189-BE62-D1E7E6345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카테고리 분석</a:t>
            </a:r>
            <a:r>
              <a:rPr lang="en-US" altLang="ko-KR" sz="2400" dirty="0"/>
              <a:t>: </a:t>
            </a:r>
            <a:r>
              <a:rPr lang="ko-KR" altLang="en-US" sz="2400" dirty="0"/>
              <a:t>예측</a:t>
            </a:r>
            <a:endParaRPr lang="en-US" altLang="ko-KR" sz="2000" dirty="0"/>
          </a:p>
          <a:p>
            <a:endParaRPr lang="en-US" altLang="ko-KR" sz="2000" dirty="0"/>
          </a:p>
          <a:p>
            <a:pPr lvl="1"/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sklearn.ensemble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classifier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활용</a:t>
            </a:r>
            <a:endParaRPr lang="en-US" altLang="ko-KR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ko-KR" altLang="en-US" sz="20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9B8EF93-11A7-40B1-A84B-91331F47D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606124"/>
              </p:ext>
            </p:extLst>
          </p:nvPr>
        </p:nvGraphicFramePr>
        <p:xfrm>
          <a:off x="1649557" y="3176588"/>
          <a:ext cx="5734050" cy="2108200"/>
        </p:xfrm>
        <a:graphic>
          <a:graphicData uri="http://schemas.openxmlformats.org/drawingml/2006/table">
            <a:tbl>
              <a:tblPr/>
              <a:tblGrid>
                <a:gridCol w="542925">
                  <a:extLst>
                    <a:ext uri="{9D8B030D-6E8A-4147-A177-3AD203B41FA5}">
                      <a16:colId xmlns:a16="http://schemas.microsoft.com/office/drawing/2014/main" val="2689840992"/>
                    </a:ext>
                  </a:extLst>
                </a:gridCol>
                <a:gridCol w="3076575">
                  <a:extLst>
                    <a:ext uri="{9D8B030D-6E8A-4147-A177-3AD203B41FA5}">
                      <a16:colId xmlns:a16="http://schemas.microsoft.com/office/drawing/2014/main" val="4088785085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4283297810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8555665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분석 모델명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Accuracy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Precision</a:t>
                      </a:r>
                      <a:endParaRPr lang="en-US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(Weighted)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1304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RandomForestClassifier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0.789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2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BaggingClassifier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0.777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0.74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3521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ExtraTreesClassifier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0.767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81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DecisionTreeClassifier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0.762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0.74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247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GradientBoostingClassifier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0.695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0.64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824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AdaBoostClassifier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0.229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0.11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278977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0E4EE86-535F-4F34-919F-B4221FF08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975" y="2947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018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D6638-D9B6-4609-AD90-21FC59FB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수행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1E8A6C-29C3-4189-BE62-D1E7E6345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카테고리 분석</a:t>
            </a:r>
            <a:r>
              <a:rPr lang="en-US" altLang="ko-KR" sz="2400" dirty="0"/>
              <a:t>: </a:t>
            </a:r>
            <a:r>
              <a:rPr lang="ko-KR" altLang="en-US" sz="2400" dirty="0"/>
              <a:t>예측 결과</a:t>
            </a:r>
            <a:endParaRPr lang="en-US" altLang="ko-KR" sz="2000" dirty="0"/>
          </a:p>
          <a:p>
            <a:endParaRPr lang="en-US" altLang="ko-KR" sz="2000" dirty="0"/>
          </a:p>
          <a:p>
            <a:pPr lvl="1"/>
            <a:endParaRPr lang="ko-KR" altLang="en-US" sz="20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0E4EE86-535F-4F34-919F-B4221FF08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975" y="2947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E411CE3B-5A3A-4B37-961B-32665472E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836" y="2605953"/>
            <a:ext cx="573405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0F401C-2105-4D0A-A67B-B3AF5E8AA67C}"/>
              </a:ext>
            </a:extLst>
          </p:cNvPr>
          <p:cNvSpPr/>
          <p:nvPr/>
        </p:nvSpPr>
        <p:spPr>
          <a:xfrm>
            <a:off x="5245100" y="3562350"/>
            <a:ext cx="1212850" cy="10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663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D6638-D9B6-4609-AD90-21FC59FB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수행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1E8A6C-29C3-4189-BE62-D1E7E6345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EDA </a:t>
            </a:r>
            <a:r>
              <a:rPr lang="ko-KR" altLang="en-US" sz="2400" dirty="0"/>
              <a:t>및 전처리</a:t>
            </a:r>
            <a:endParaRPr lang="en-US" altLang="ko-KR" sz="2400" dirty="0"/>
          </a:p>
          <a:p>
            <a:pPr lvl="1"/>
            <a:r>
              <a:rPr lang="en-US" altLang="ko-KR" sz="2000" dirty="0"/>
              <a:t>20pt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64564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D6638-D9B6-4609-AD90-21FC59FB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수행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1E8A6C-29C3-4189-BE62-D1E7E6345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EDA </a:t>
            </a:r>
            <a:r>
              <a:rPr lang="ko-KR" altLang="en-US" sz="2400" dirty="0"/>
              <a:t>및 전처리</a:t>
            </a:r>
            <a:endParaRPr lang="en-US" altLang="ko-KR" sz="2400" dirty="0"/>
          </a:p>
          <a:p>
            <a:pPr lvl="1"/>
            <a:r>
              <a:rPr lang="en-US" altLang="ko-KR" sz="2000" dirty="0"/>
              <a:t>20pt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22718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D6638-D9B6-4609-AD90-21FC59FB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수행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1E8A6C-29C3-4189-BE62-D1E7E6345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EDA </a:t>
            </a:r>
            <a:r>
              <a:rPr lang="ko-KR" altLang="en-US" sz="2400" dirty="0"/>
              <a:t>및 전처리</a:t>
            </a:r>
            <a:endParaRPr lang="en-US" altLang="ko-KR" sz="2400" dirty="0"/>
          </a:p>
          <a:p>
            <a:pPr lvl="1"/>
            <a:r>
              <a:rPr lang="en-US" altLang="ko-KR" sz="2000" dirty="0"/>
              <a:t>20pt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61283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D6638-D9B6-4609-AD90-21FC59FB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수행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1E8A6C-29C3-4189-BE62-D1E7E6345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EDA </a:t>
            </a:r>
            <a:r>
              <a:rPr lang="ko-KR" altLang="en-US" sz="2400" dirty="0"/>
              <a:t>및 전처리</a:t>
            </a:r>
            <a:endParaRPr lang="en-US" altLang="ko-KR" sz="2400" dirty="0"/>
          </a:p>
          <a:p>
            <a:pPr lvl="1"/>
            <a:r>
              <a:rPr lang="en-US" altLang="ko-KR" sz="2000" dirty="0"/>
              <a:t>20pt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2788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033E6-DF0C-417B-B13B-59C17590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시행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BB753C-72CC-4CE2-8171-5DE9E5D27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기자재 카테고리 지정</a:t>
            </a:r>
            <a:endParaRPr lang="en-US" altLang="ko-KR" sz="2400" dirty="0"/>
          </a:p>
          <a:p>
            <a:pPr lvl="1"/>
            <a:r>
              <a:rPr lang="ko-KR" altLang="en-US" sz="2000" dirty="0"/>
              <a:t>현재 기자재의 카테고리 분류는 직원이 수기로 기입하고 있음</a:t>
            </a:r>
            <a:endParaRPr lang="en-US" altLang="ko-KR" sz="2000" dirty="0"/>
          </a:p>
          <a:p>
            <a:pPr lvl="1"/>
            <a:r>
              <a:rPr lang="ko-KR" altLang="en-US" sz="2000" dirty="0"/>
              <a:t>이에 따른 오기입과 시간적 손실 발생</a:t>
            </a:r>
            <a:endParaRPr lang="en-US" altLang="ko-KR" sz="2000" dirty="0"/>
          </a:p>
          <a:p>
            <a:pPr lvl="1"/>
            <a:r>
              <a:rPr lang="ko-KR" altLang="en-US" sz="2000" dirty="0"/>
              <a:t>자동으로 레이블링을 해 줄 분류 모델 제작 필요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기자재 리드타임 분류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lvl="1">
              <a:spcBef>
                <a:spcPts val="1000"/>
              </a:spcBef>
              <a:defRPr/>
            </a:pPr>
            <a:r>
              <a:rPr lang="ko-KR" altLang="en-US" sz="2000" dirty="0"/>
              <a:t>입고 지연으로 인한 생산관리 상의 비효율 발생</a:t>
            </a:r>
            <a:endParaRPr lang="en-US" altLang="ko-KR" sz="2000" dirty="0"/>
          </a:p>
          <a:p>
            <a:pPr lvl="1">
              <a:spcBef>
                <a:spcPts val="1000"/>
              </a:spcBef>
              <a:defRPr/>
            </a:pPr>
            <a:r>
              <a:rPr lang="ko-KR" altLang="en-US" sz="2000" dirty="0"/>
              <a:t>비용 절감 및 불확실성 감소를 위한 예측 모델 제작 필요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67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033E6-DF0C-417B-B13B-59C17590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시행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BB753C-72CC-4CE2-8171-5DE9E5D27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기대효과</a:t>
            </a:r>
            <a:endParaRPr lang="en-US" altLang="ko-KR" sz="2400" dirty="0"/>
          </a:p>
          <a:p>
            <a:pPr lvl="1"/>
            <a:r>
              <a:rPr lang="ko-KR" altLang="en-US" sz="2000" dirty="0"/>
              <a:t>발주한 기자재의 효율적 분류</a:t>
            </a:r>
            <a:endParaRPr lang="en-US" altLang="ko-KR" sz="2000" dirty="0"/>
          </a:p>
          <a:p>
            <a:pPr lvl="1"/>
            <a:r>
              <a:rPr lang="ko-KR" altLang="en-US" sz="2000" dirty="0"/>
              <a:t>최적 발주시점 파악을 통한 생산관리 비용 절감</a:t>
            </a:r>
            <a:endParaRPr lang="en-US" altLang="ko-KR" sz="2000" dirty="0"/>
          </a:p>
          <a:p>
            <a:pPr lvl="1"/>
            <a:r>
              <a:rPr lang="ko-KR" altLang="en-US" sz="2000" dirty="0"/>
              <a:t>기타 기자재 분석 업무 시 해당 데이터 활용 가능</a:t>
            </a:r>
            <a:endParaRPr lang="en-US" altLang="ko-KR" sz="2000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0343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FD00B2-2194-48E4-846A-1B51DB19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F79CD1-CEC7-4A6A-B306-BD7AB5FF1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88" y="1873830"/>
            <a:ext cx="6154009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76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5CD97-D8F4-4152-A8E1-B3A87EF8C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"/>
              </a:rPr>
              <a:t>개발환경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F107F8E-1868-4CF0-8114-A52EF722E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103" y="1777492"/>
            <a:ext cx="880744" cy="88074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25125DA-CCCF-40A1-B9E7-4395D1F72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48" y="3263416"/>
            <a:ext cx="1294495" cy="8103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73132B4-5DF7-47B6-ABDE-35EB39F90D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4" r="23160"/>
          <a:stretch/>
        </p:blipFill>
        <p:spPr>
          <a:xfrm>
            <a:off x="1114248" y="1732899"/>
            <a:ext cx="1243295" cy="13563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4A41394-683F-43B6-BC66-F230874A979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3" r="14419" b="-14414"/>
          <a:stretch/>
        </p:blipFill>
        <p:spPr>
          <a:xfrm>
            <a:off x="1321123" y="4414806"/>
            <a:ext cx="880744" cy="7488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D2C449F-C988-4944-9360-7E1B5D600D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102" y="2919696"/>
            <a:ext cx="748897" cy="74889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020E7E7-137E-418B-A612-566DAC8F8F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840" y="2900545"/>
            <a:ext cx="1294496" cy="81035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C19A92C-5307-4A67-9A92-DF182FADDE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840" y="1791872"/>
            <a:ext cx="1294496" cy="81035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FFDADC3-9F87-46A5-AAEC-50094A2F15F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08" t="-1233" r="31418" b="1233"/>
          <a:stretch/>
        </p:blipFill>
        <p:spPr>
          <a:xfrm>
            <a:off x="7150678" y="2337945"/>
            <a:ext cx="1084370" cy="141817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52B5FD5-3905-4231-B728-9560FF68804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6" r="13773"/>
          <a:stretch/>
        </p:blipFill>
        <p:spPr>
          <a:xfrm>
            <a:off x="5320350" y="4030612"/>
            <a:ext cx="1007093" cy="88233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8D06F60-E843-4865-9322-4CF9D3651755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7" r="16040"/>
          <a:stretch/>
        </p:blipFill>
        <p:spPr>
          <a:xfrm>
            <a:off x="9425316" y="3096721"/>
            <a:ext cx="810356" cy="79136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80916CB-7CE0-477B-A62A-FE90BA82C6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317" y="1847874"/>
            <a:ext cx="810355" cy="81035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0DB76F9-1645-4825-BA71-01A191C978A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247" y="4157479"/>
            <a:ext cx="939461" cy="88074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50AA0D1-F30A-44AC-AAFF-34DBCDC8972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331" y="4378552"/>
            <a:ext cx="810355" cy="810355"/>
          </a:xfrm>
          <a:prstGeom prst="rect">
            <a:avLst/>
          </a:prstGeom>
        </p:spPr>
      </p:pic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BF4ED6D-59D0-4545-B764-51A628D8FE53}"/>
              </a:ext>
            </a:extLst>
          </p:cNvPr>
          <p:cNvCxnSpPr/>
          <p:nvPr/>
        </p:nvCxnSpPr>
        <p:spPr>
          <a:xfrm>
            <a:off x="1103086" y="5529943"/>
            <a:ext cx="1465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7A8D198-1E2B-4836-9144-811B046C295F}"/>
              </a:ext>
            </a:extLst>
          </p:cNvPr>
          <p:cNvCxnSpPr/>
          <p:nvPr/>
        </p:nvCxnSpPr>
        <p:spPr>
          <a:xfrm>
            <a:off x="3150628" y="5522686"/>
            <a:ext cx="1465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B59BD3C-7D4D-4F05-A88D-8D7FD45C9154}"/>
              </a:ext>
            </a:extLst>
          </p:cNvPr>
          <p:cNvCxnSpPr/>
          <p:nvPr/>
        </p:nvCxnSpPr>
        <p:spPr>
          <a:xfrm>
            <a:off x="5071840" y="5537200"/>
            <a:ext cx="1465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8D41E3A-B96B-4788-83D1-0570184B13B2}"/>
              </a:ext>
            </a:extLst>
          </p:cNvPr>
          <p:cNvCxnSpPr/>
          <p:nvPr/>
        </p:nvCxnSpPr>
        <p:spPr>
          <a:xfrm>
            <a:off x="6960344" y="5537200"/>
            <a:ext cx="1465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3120064-5292-4997-A1B9-F8C3A577F8D4}"/>
              </a:ext>
            </a:extLst>
          </p:cNvPr>
          <p:cNvCxnSpPr/>
          <p:nvPr/>
        </p:nvCxnSpPr>
        <p:spPr>
          <a:xfrm>
            <a:off x="9107714" y="5522686"/>
            <a:ext cx="1465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572B7D1-373E-4BDB-8DB9-F26F31B42DC0}"/>
              </a:ext>
            </a:extLst>
          </p:cNvPr>
          <p:cNvSpPr txBox="1"/>
          <p:nvPr/>
        </p:nvSpPr>
        <p:spPr>
          <a:xfrm>
            <a:off x="1267414" y="58961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개발환경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E013B1-E2B8-402C-8A99-EBCF7FEB778A}"/>
              </a:ext>
            </a:extLst>
          </p:cNvPr>
          <p:cNvSpPr txBox="1"/>
          <p:nvPr/>
        </p:nvSpPr>
        <p:spPr>
          <a:xfrm>
            <a:off x="3716017" y="589554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A9BB2B-E238-4723-BD55-291DE08C6C74}"/>
              </a:ext>
            </a:extLst>
          </p:cNvPr>
          <p:cNvSpPr txBox="1"/>
          <p:nvPr/>
        </p:nvSpPr>
        <p:spPr>
          <a:xfrm>
            <a:off x="5296876" y="58916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사용언어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184114-5364-4786-A116-6BE64977C1FD}"/>
              </a:ext>
            </a:extLst>
          </p:cNvPr>
          <p:cNvSpPr txBox="1"/>
          <p:nvPr/>
        </p:nvSpPr>
        <p:spPr>
          <a:xfrm>
            <a:off x="9215582" y="5752056"/>
            <a:ext cx="1229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디자인 </a:t>
            </a:r>
            <a:r>
              <a:rPr lang="en-US" altLang="ko-KR" dirty="0"/>
              <a:t>&amp; </a:t>
            </a:r>
          </a:p>
          <a:p>
            <a:r>
              <a:rPr lang="ko-KR" altLang="en-US" dirty="0"/>
              <a:t>협업도구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99EF185-F074-4EBB-8186-2BB7E9FA7924}"/>
              </a:ext>
            </a:extLst>
          </p:cNvPr>
          <p:cNvSpPr txBox="1"/>
          <p:nvPr/>
        </p:nvSpPr>
        <p:spPr>
          <a:xfrm>
            <a:off x="7369697" y="58905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</a:t>
            </a:r>
          </a:p>
        </p:txBody>
      </p:sp>
    </p:spTree>
    <p:extLst>
      <p:ext uri="{BB962C8B-B14F-4D97-AF65-F5344CB8AC3E}">
        <p14:creationId xmlns:p14="http://schemas.microsoft.com/office/powerpoint/2010/main" val="282019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4B1EC-BACE-4D97-A9DD-5AAA927A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팀 구성 및 역할</a:t>
            </a:r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ECFE7961-3172-4360-8831-8D2313446D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0281886"/>
              </p:ext>
            </p:extLst>
          </p:nvPr>
        </p:nvGraphicFramePr>
        <p:xfrm>
          <a:off x="850900" y="2218078"/>
          <a:ext cx="10490200" cy="1476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2105030999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101756770"/>
                    </a:ext>
                  </a:extLst>
                </a:gridCol>
                <a:gridCol w="8763000">
                  <a:extLst>
                    <a:ext uri="{9D8B030D-6E8A-4147-A177-3AD203B41FA5}">
                      <a16:colId xmlns:a16="http://schemas.microsoft.com/office/drawing/2014/main" val="353337558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훈련생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역할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담당 업무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735104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이영찬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▶ 기획 및 초안 작성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63612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강정효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▶ 백엔드 개발 및 프론트엔드 연동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2932859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손재우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▶ 화면 설계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ko-KR" altLang="en-US" sz="1100" u="none" strike="noStrike" dirty="0">
                          <a:effectLst/>
                        </a:rPr>
                        <a:t>▶ 프론트엔드 개발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1443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윤진식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▶ 데이터 처리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예측 모델 생성 및 </a:t>
                      </a:r>
                      <a:r>
                        <a:rPr lang="en-US" altLang="ko-KR" sz="1100" u="none" strike="noStrike" dirty="0">
                          <a:effectLst/>
                        </a:rPr>
                        <a:t>DB</a:t>
                      </a:r>
                      <a:r>
                        <a:rPr lang="ko-KR" altLang="en-US" sz="1100" u="none" strike="noStrike" dirty="0">
                          <a:effectLst/>
                        </a:rPr>
                        <a:t>설계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7780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49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CD6FB-6566-4020-AF55-188A650AC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팀 구성 및 역할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7143962B-9822-4B88-A620-BEA93A57B1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0474970"/>
              </p:ext>
            </p:extLst>
          </p:nvPr>
        </p:nvGraphicFramePr>
        <p:xfrm>
          <a:off x="838200" y="1825625"/>
          <a:ext cx="105155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90377751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29299985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755100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훈련생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역할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담당 업무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42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이영찬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▶ 기획 및 초안 작성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7542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강정효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▶ 백엔드 개발 및 프론트엔드 연동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056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손재우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▶ 화면 설계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ko-KR" altLang="en-US" sz="1100" u="none" strike="noStrike" dirty="0">
                          <a:effectLst/>
                        </a:rPr>
                        <a:t>▶ 프론트엔드 개발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1802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윤진식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▶ 데이터 처리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예측 모델 생성 및 </a:t>
                      </a:r>
                      <a:r>
                        <a:rPr lang="en-US" altLang="ko-KR" sz="1100" u="none" strike="noStrike" dirty="0">
                          <a:effectLst/>
                        </a:rPr>
                        <a:t>DB</a:t>
                      </a:r>
                      <a:r>
                        <a:rPr lang="ko-KR" altLang="en-US" sz="1100" u="none" strike="noStrike" dirty="0">
                          <a:effectLst/>
                        </a:rPr>
                        <a:t>설계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5888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133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1C6C2-BF0F-4E5C-9742-BE498A38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수행 절차 및 방법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4095DEA9-4D8C-43C4-BBAC-2F1EF9565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42786"/>
              </p:ext>
            </p:extLst>
          </p:nvPr>
        </p:nvGraphicFramePr>
        <p:xfrm>
          <a:off x="838200" y="1825625"/>
          <a:ext cx="11090564" cy="242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473">
                  <a:extLst>
                    <a:ext uri="{9D8B030D-6E8A-4147-A177-3AD203B41FA5}">
                      <a16:colId xmlns:a16="http://schemas.microsoft.com/office/drawing/2014/main" val="985792970"/>
                    </a:ext>
                  </a:extLst>
                </a:gridCol>
                <a:gridCol w="2012569">
                  <a:extLst>
                    <a:ext uri="{9D8B030D-6E8A-4147-A177-3AD203B41FA5}">
                      <a16:colId xmlns:a16="http://schemas.microsoft.com/office/drawing/2014/main" val="785608358"/>
                    </a:ext>
                  </a:extLst>
                </a:gridCol>
                <a:gridCol w="4635881">
                  <a:extLst>
                    <a:ext uri="{9D8B030D-6E8A-4147-A177-3AD203B41FA5}">
                      <a16:colId xmlns:a16="http://schemas.microsoft.com/office/drawing/2014/main" val="3580487851"/>
                    </a:ext>
                  </a:extLst>
                </a:gridCol>
                <a:gridCol w="2772641">
                  <a:extLst>
                    <a:ext uri="{9D8B030D-6E8A-4147-A177-3AD203B41FA5}">
                      <a16:colId xmlns:a16="http://schemas.microsoft.com/office/drawing/2014/main" val="3909138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활동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454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 전처리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▶ </a:t>
                      </a:r>
                      <a:r>
                        <a:rPr lang="en-US" altLang="ko-KR" sz="1400" dirty="0"/>
                        <a:t>1/19(</a:t>
                      </a:r>
                      <a:r>
                        <a:rPr lang="ko-KR" altLang="en-US" sz="1400" dirty="0"/>
                        <a:t>목</a:t>
                      </a:r>
                      <a:r>
                        <a:rPr lang="en-US" altLang="ko-KR" sz="1400" dirty="0"/>
                        <a:t>) ~ 2/2(</a:t>
                      </a:r>
                      <a:r>
                        <a:rPr lang="ko-KR" altLang="en-US" sz="1400" dirty="0"/>
                        <a:t>목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▶ 데이터 정제 및 표준화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▶ 협약기업 데이터 협조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768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모델링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▶ </a:t>
                      </a:r>
                      <a:r>
                        <a:rPr lang="en-US" altLang="ko-KR" sz="1400" dirty="0"/>
                        <a:t>2/2(</a:t>
                      </a:r>
                      <a:r>
                        <a:rPr lang="ko-KR" altLang="en-US" sz="1400" dirty="0"/>
                        <a:t>목</a:t>
                      </a:r>
                      <a:r>
                        <a:rPr lang="en-US" altLang="ko-KR" sz="1400" dirty="0"/>
                        <a:t>) ~ 2/6(</a:t>
                      </a:r>
                      <a:r>
                        <a:rPr lang="ko-KR" altLang="en-US" sz="1400" dirty="0"/>
                        <a:t>월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▶ 모형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25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서비스 구축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▶ </a:t>
                      </a:r>
                      <a:r>
                        <a:rPr lang="en-US" altLang="ko-KR" sz="1400" dirty="0"/>
                        <a:t>1/19(</a:t>
                      </a:r>
                      <a:r>
                        <a:rPr lang="ko-KR" altLang="en-US" sz="1400" dirty="0"/>
                        <a:t>목</a:t>
                      </a:r>
                      <a:r>
                        <a:rPr lang="en-US" altLang="ko-KR" sz="1400" dirty="0"/>
                        <a:t>) ~ 2/8(</a:t>
                      </a:r>
                      <a:r>
                        <a:rPr lang="ko-KR" altLang="en-US" sz="1400" dirty="0"/>
                        <a:t>수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▶ 클래스 및 </a:t>
                      </a:r>
                      <a:r>
                        <a:rPr lang="en-US" altLang="ko-KR" sz="1400" dirty="0"/>
                        <a:t>API </a:t>
                      </a:r>
                      <a:r>
                        <a:rPr lang="ko-KR" altLang="en-US" sz="1400" dirty="0"/>
                        <a:t>구현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▶ </a:t>
                      </a:r>
                      <a:r>
                        <a:rPr lang="en-US" altLang="ko-KR" sz="1400" dirty="0"/>
                        <a:t>DB </a:t>
                      </a:r>
                      <a:r>
                        <a:rPr lang="ko-KR" altLang="en-US" sz="1400" dirty="0"/>
                        <a:t>연동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▶ 화면 설계 및 제작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▶ 동작 테스트 및 배포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▶ 리팩터링 및 오류 수정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▶코드 구조화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310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총 개발기간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▶ </a:t>
                      </a:r>
                      <a:r>
                        <a:rPr lang="en-US" altLang="ko-KR" sz="1400" dirty="0"/>
                        <a:t>1/19(</a:t>
                      </a:r>
                      <a:r>
                        <a:rPr lang="ko-KR" altLang="en-US" sz="1400" dirty="0"/>
                        <a:t>목</a:t>
                      </a:r>
                      <a:r>
                        <a:rPr lang="en-US" altLang="ko-KR" sz="1400" dirty="0"/>
                        <a:t>) ~ 2/8(</a:t>
                      </a:r>
                      <a:r>
                        <a:rPr lang="ko-KR" altLang="en-US" sz="1400" dirty="0"/>
                        <a:t>수</a:t>
                      </a:r>
                      <a:r>
                        <a:rPr lang="en-US" altLang="ko-KR" sz="1400" dirty="0"/>
                        <a:t>) (</a:t>
                      </a:r>
                      <a:r>
                        <a:rPr lang="ko-KR" altLang="en-US" sz="1400" dirty="0"/>
                        <a:t>총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694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82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D6638-D9B6-4609-AD90-21FC59FB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수행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1E8A6C-29C3-4189-BE62-D1E7E6345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Raw data</a:t>
            </a:r>
          </a:p>
          <a:p>
            <a:pPr lvl="1"/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한컴 윤고딕 740"/>
              </a:rPr>
              <a:t>2019~2021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한컴 윤고딕 740"/>
              </a:rPr>
              <a:t>마린소프트 고객사 선박 기자재 발주 내역 정보를 사용</a:t>
            </a:r>
            <a:endParaRPr lang="en-US" altLang="ko-KR" sz="2000" b="0" i="0" u="none" strike="noStrike" dirty="0">
              <a:solidFill>
                <a:srgbClr val="000000"/>
              </a:solidFill>
              <a:effectLst/>
              <a:latin typeface="한컴 윤고딕 740"/>
            </a:endParaRPr>
          </a:p>
          <a:p>
            <a:pPr lvl="1"/>
            <a:endParaRPr lang="en-US" altLang="ko-KR" sz="2000" dirty="0">
              <a:solidFill>
                <a:srgbClr val="000000"/>
              </a:solidFill>
              <a:latin typeface="한컴 윤고딕 740"/>
            </a:endParaRPr>
          </a:p>
          <a:p>
            <a:pPr lvl="1"/>
            <a:endParaRPr lang="en-US" altLang="ko-KR" sz="2000" b="0" i="0" u="none" strike="noStrike" dirty="0">
              <a:solidFill>
                <a:srgbClr val="000000"/>
              </a:solidFill>
              <a:effectLst/>
              <a:latin typeface="한컴 윤고딕 740"/>
            </a:endParaRPr>
          </a:p>
          <a:p>
            <a:pPr lvl="1"/>
            <a:endParaRPr lang="en-US" altLang="ko-KR" sz="2000" dirty="0">
              <a:solidFill>
                <a:srgbClr val="000000"/>
              </a:solidFill>
              <a:latin typeface="한컴 윤고딕 740"/>
            </a:endParaRPr>
          </a:p>
          <a:p>
            <a:pPr lvl="1"/>
            <a:endParaRPr lang="en-US" altLang="ko-KR" sz="2000" b="0" i="0" u="none" strike="noStrike" dirty="0">
              <a:solidFill>
                <a:srgbClr val="000000"/>
              </a:solidFill>
              <a:effectLst/>
              <a:latin typeface="한컴 윤고딕 740"/>
            </a:endParaRPr>
          </a:p>
          <a:p>
            <a:pPr lvl="1"/>
            <a:endParaRPr lang="ko-KR" altLang="en-US" sz="20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3B88739-EFFB-4C3D-AFC2-AB15E8792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135" y="2733675"/>
            <a:ext cx="540067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93C55E44-16FC-41EB-9404-4F8D1DDF9B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25"/>
          <a:stretch/>
        </p:blipFill>
        <p:spPr bwMode="auto">
          <a:xfrm>
            <a:off x="1636135" y="3752200"/>
            <a:ext cx="5734050" cy="116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001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429446866E178438D5C79641B452762" ma:contentTypeVersion="14" ma:contentTypeDescription="새 문서를 만듭니다." ma:contentTypeScope="" ma:versionID="9a63bef09f53323147e0bf22a636f5a5">
  <xsd:schema xmlns:xsd="http://www.w3.org/2001/XMLSchema" xmlns:xs="http://www.w3.org/2001/XMLSchema" xmlns:p="http://schemas.microsoft.com/office/2006/metadata/properties" xmlns:ns3="13425587-e6b3-415a-85b4-7ab5a4b78b9c" xmlns:ns4="6ac842dc-36a0-4821-a834-66e96183d0cf" targetNamespace="http://schemas.microsoft.com/office/2006/metadata/properties" ma:root="true" ma:fieldsID="c5293b9c7dccc18a5ab75e0db0ca01dc" ns3:_="" ns4:_="">
    <xsd:import namespace="13425587-e6b3-415a-85b4-7ab5a4b78b9c"/>
    <xsd:import namespace="6ac842dc-36a0-4821-a834-66e96183d0c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3:TaxKeywordTaxHTField" minOccurs="0"/>
                <xsd:element ref="ns3:TaxCatchAll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425587-e6b3-415a-85b4-7ab5a4b78b9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세부 정보 공유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힌트 해시 공유" ma:description="" ma:internalName="SharingHintHash" ma:readOnly="true">
      <xsd:simpleType>
        <xsd:restriction base="dms:Text"/>
      </xsd:simpleType>
    </xsd:element>
    <xsd:element name="TaxKeywordTaxHTField" ma:index="15" nillable="true" ma:taxonomy="true" ma:internalName="TaxKeywordTaxHTField" ma:taxonomyFieldName="TaxKeyword" ma:displayName="엔터프라이즈 키워드" ma:fieldId="{23f27201-bee3-471e-b2e7-b64fd8b7ca38}" ma:taxonomyMulti="true" ma:sspId="65cac84d-7232-4135-91ad-c4ab030834e8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6" nillable="true" ma:displayName="분류 통합 열" ma:hidden="true" ma:list="{e1bb1cc7-e22c-447d-aaa7-508eb6ce8724}" ma:internalName="TaxCatchAll" ma:showField="CatchAllData" ma:web="13425587-e6b3-415a-85b4-7ab5a4b78b9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c842dc-36a0-4821-a834-66e96183d0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KeywordTaxHTField xmlns="13425587-e6b3-415a-85b4-7ab5a4b78b9c">
      <Terms xmlns="http://schemas.microsoft.com/office/infopath/2007/PartnerControls"/>
    </TaxKeywordTaxHTField>
    <TaxCatchAll xmlns="13425587-e6b3-415a-85b4-7ab5a4b78b9c"/>
  </documentManagement>
</p:properties>
</file>

<file path=customXml/itemProps1.xml><?xml version="1.0" encoding="utf-8"?>
<ds:datastoreItem xmlns:ds="http://schemas.openxmlformats.org/officeDocument/2006/customXml" ds:itemID="{352C0F9C-865A-4E3E-B975-26DC57E4C2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425587-e6b3-415a-85b4-7ab5a4b78b9c"/>
    <ds:schemaRef ds:uri="6ac842dc-36a0-4821-a834-66e96183d0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B3121-D87E-4C91-88C2-D8F9E287A6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1EBA62-A197-4F0C-8E29-2DFB8E41B64F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6ac842dc-36a0-4821-a834-66e96183d0cf"/>
    <ds:schemaRef ds:uri="http://purl.org/dc/terms/"/>
    <ds:schemaRef ds:uri="http://purl.org/dc/dcmitype/"/>
    <ds:schemaRef ds:uri="13425587-e6b3-415a-85b4-7ab5a4b78b9c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420</Words>
  <Application>Microsoft Office PowerPoint</Application>
  <PresentationFormat>와이드스크린</PresentationFormat>
  <Paragraphs>146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Noto Sans KR</vt:lpstr>
      <vt:lpstr>맑은 고딕</vt:lpstr>
      <vt:lpstr>한컴 윤고딕 740</vt:lpstr>
      <vt:lpstr>Arial</vt:lpstr>
      <vt:lpstr>Office 테마</vt:lpstr>
      <vt:lpstr>PowerPoint 프레젠테이션</vt:lpstr>
      <vt:lpstr>시행 배경</vt:lpstr>
      <vt:lpstr>시행 배경</vt:lpstr>
      <vt:lpstr>개요</vt:lpstr>
      <vt:lpstr>개발환경</vt:lpstr>
      <vt:lpstr>프로젝트 팀 구성 및 역할</vt:lpstr>
      <vt:lpstr>프로젝트 팀 구성 및 역할</vt:lpstr>
      <vt:lpstr>프로젝트 수행 절차 및 방법</vt:lpstr>
      <vt:lpstr>프로젝트 수행 결과</vt:lpstr>
      <vt:lpstr>프로젝트 수행 결과</vt:lpstr>
      <vt:lpstr>프로젝트 수행 결과</vt:lpstr>
      <vt:lpstr>프로젝트 수행 결과</vt:lpstr>
      <vt:lpstr>프로젝트 수행 결과</vt:lpstr>
      <vt:lpstr>프로젝트 수행 결과</vt:lpstr>
      <vt:lpstr>프로젝트 수행 결과</vt:lpstr>
      <vt:lpstr>프로젝트 수행 결과</vt:lpstr>
      <vt:lpstr>프로젝트 수행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. .</dc:creator>
  <cp:lastModifiedBy>진식</cp:lastModifiedBy>
  <cp:revision>13</cp:revision>
  <dcterms:created xsi:type="dcterms:W3CDTF">2023-02-07T05:52:35Z</dcterms:created>
  <dcterms:modified xsi:type="dcterms:W3CDTF">2023-02-07T08:19:12Z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0x010100B429446866E178438D5C79641B452762</vt:lpwstr>
  </property>
</Properties>
</file>