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526d5e1e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526d5e1e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526d5e1e1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526d5e1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526d5e1e1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526d5e1e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526d5e1e1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526d5e1e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3900"/>
              <a:t>Trabajo Práctico:</a:t>
            </a:r>
            <a:endParaRPr sz="3900"/>
          </a:p>
          <a:p>
            <a:pPr indent="0" lvl="0" marL="0" rtl="0" algn="l">
              <a:spcBef>
                <a:spcPts val="0"/>
              </a:spcBef>
              <a:spcAft>
                <a:spcPts val="0"/>
              </a:spcAft>
              <a:buNone/>
            </a:pPr>
            <a:r>
              <a:rPr lang="es-419" sz="3900"/>
              <a:t>Diseño y análisis de algoritmos</a:t>
            </a:r>
            <a:endParaRPr sz="3900"/>
          </a:p>
          <a:p>
            <a:pPr indent="0" lvl="0" marL="0" rtl="0" algn="l">
              <a:spcBef>
                <a:spcPts val="0"/>
              </a:spcBef>
              <a:spcAft>
                <a:spcPts val="0"/>
              </a:spcAft>
              <a:buNone/>
            </a:pPr>
            <a:r>
              <a:t/>
            </a:r>
            <a:endParaRPr sz="3900"/>
          </a:p>
          <a:p>
            <a:pPr indent="0" lvl="0" marL="0" rtl="0" algn="l">
              <a:spcBef>
                <a:spcPts val="0"/>
              </a:spcBef>
              <a:spcAft>
                <a:spcPts val="0"/>
              </a:spcAft>
              <a:buNone/>
            </a:pPr>
            <a:r>
              <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Santino Lozano</a:t>
            </a:r>
            <a:r>
              <a:rPr lang="es-419"/>
              <a:t> </a:t>
            </a:r>
            <a:r>
              <a:rPr lang="es-419"/>
              <a:t>• LU: 1173470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Resumen</a:t>
            </a:r>
            <a:endParaRPr/>
          </a:p>
        </p:txBody>
      </p:sp>
      <p:sp>
        <p:nvSpPr>
          <p:cNvPr id="79" name="Google Shape;79;p14"/>
          <p:cNvSpPr txBox="1"/>
          <p:nvPr>
            <p:ph idx="2" type="body"/>
          </p:nvPr>
        </p:nvSpPr>
        <p:spPr>
          <a:xfrm>
            <a:off x="4926050" y="5491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419"/>
              <a:t>Temas de la presentación</a:t>
            </a:r>
            <a:endParaRPr b="1"/>
          </a:p>
          <a:p>
            <a:pPr indent="0" lvl="0" marL="0" rtl="0" algn="l">
              <a:lnSpc>
                <a:spcPct val="100000"/>
              </a:lnSpc>
              <a:spcBef>
                <a:spcPts val="0"/>
              </a:spcBef>
              <a:spcAft>
                <a:spcPts val="0"/>
              </a:spcAft>
              <a:buNone/>
            </a:pPr>
            <a:r>
              <a:t/>
            </a:r>
            <a:endParaRPr sz="1500"/>
          </a:p>
          <a:p>
            <a:pPr indent="0" lvl="0" marL="0" rtl="0" algn="l">
              <a:lnSpc>
                <a:spcPct val="100000"/>
              </a:lnSpc>
              <a:spcBef>
                <a:spcPts val="1600"/>
              </a:spcBef>
              <a:spcAft>
                <a:spcPts val="0"/>
              </a:spcAft>
              <a:buNone/>
            </a:pPr>
            <a:r>
              <a:rPr lang="es-419" sz="1500"/>
              <a:t>Algoritmo de Prim</a:t>
            </a:r>
            <a:endParaRPr sz="1500"/>
          </a:p>
          <a:p>
            <a:pPr indent="0" lvl="0" marL="0" rtl="0" algn="l">
              <a:lnSpc>
                <a:spcPct val="100000"/>
              </a:lnSpc>
              <a:spcBef>
                <a:spcPts val="1600"/>
              </a:spcBef>
              <a:spcAft>
                <a:spcPts val="0"/>
              </a:spcAft>
              <a:buNone/>
            </a:pPr>
            <a:r>
              <a:rPr lang="es-419" sz="1500"/>
              <a:t>Código en funcionamiento</a:t>
            </a:r>
            <a:endParaRPr sz="1500"/>
          </a:p>
          <a:p>
            <a:pPr indent="0" lvl="0" marL="0" rtl="0" algn="l">
              <a:lnSpc>
                <a:spcPct val="100000"/>
              </a:lnSpc>
              <a:spcBef>
                <a:spcPts val="1600"/>
              </a:spcBef>
              <a:spcAft>
                <a:spcPts val="0"/>
              </a:spcAft>
              <a:buNone/>
            </a:pPr>
            <a:r>
              <a:rPr lang="es-419" sz="1500"/>
              <a:t>Cálculo de complejidad temporal</a:t>
            </a:r>
            <a:endParaRPr sz="1500"/>
          </a:p>
          <a:p>
            <a:pPr indent="0" lvl="0" marL="0" rtl="0" algn="l">
              <a:lnSpc>
                <a:spcPct val="100000"/>
              </a:lnSpc>
              <a:spcBef>
                <a:spcPts val="1600"/>
              </a:spcBef>
              <a:spcAft>
                <a:spcPts val="0"/>
              </a:spcAft>
              <a:buClr>
                <a:schemeClr val="dk2"/>
              </a:buClr>
              <a:buSzPts val="1100"/>
              <a:buFont typeface="Arial"/>
              <a:buNone/>
            </a:pPr>
            <a:r>
              <a:rPr lang="es-419" sz="1500"/>
              <a:t>Árbol de recubrimiento mínimo</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Enunciado del problema</a:t>
            </a:r>
            <a:endParaRPr/>
          </a:p>
        </p:txBody>
      </p:sp>
      <p:sp>
        <p:nvSpPr>
          <p:cNvPr id="85" name="Google Shape;85;p15"/>
          <p:cNvSpPr txBox="1"/>
          <p:nvPr>
            <p:ph idx="1" type="body"/>
          </p:nvPr>
        </p:nvSpPr>
        <p:spPr>
          <a:xfrm>
            <a:off x="2400253" y="1966550"/>
            <a:ext cx="3071400" cy="3002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600"/>
              <a:t>Aplicar el algoritmo de Prim sobre el siguiente grafo, mostrando el orden en que son añadidas las aristas a la solución.</a:t>
            </a:r>
            <a:endParaRPr sz="1600"/>
          </a:p>
          <a:p>
            <a:pPr indent="0" lvl="0" marL="457200" rtl="0" algn="l">
              <a:spcBef>
                <a:spcPts val="1200"/>
              </a:spcBef>
              <a:spcAft>
                <a:spcPts val="1200"/>
              </a:spcAft>
              <a:buNone/>
            </a:pPr>
            <a:r>
              <a:t/>
            </a:r>
            <a:endParaRPr sz="1600"/>
          </a:p>
        </p:txBody>
      </p:sp>
      <p:pic>
        <p:nvPicPr>
          <p:cNvPr id="86" name="Google Shape;86;p15"/>
          <p:cNvPicPr preferRelativeResize="0"/>
          <p:nvPr/>
        </p:nvPicPr>
        <p:blipFill>
          <a:blip r:embed="rId3">
            <a:alphaModFix/>
          </a:blip>
          <a:stretch>
            <a:fillRect/>
          </a:stretch>
        </p:blipFill>
        <p:spPr>
          <a:xfrm>
            <a:off x="5971875" y="1824750"/>
            <a:ext cx="1955500" cy="1955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1" type="body"/>
          </p:nvPr>
        </p:nvSpPr>
        <p:spPr>
          <a:xfrm>
            <a:off x="2378328" y="921250"/>
            <a:ext cx="3071400" cy="3002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None/>
            </a:pPr>
            <a:r>
              <a:rPr lang="es-419" sz="1600"/>
              <a:t>El grafo proporcionado es ponderado, ya que cada arista tiene un costo, y es no dirigido, ya que la </a:t>
            </a:r>
            <a:r>
              <a:rPr lang="es-419" sz="1600"/>
              <a:t>relación</a:t>
            </a:r>
            <a:r>
              <a:rPr lang="es-419" sz="1600"/>
              <a:t> de los dos nodos es bidireccional, y esto lo podemos ver gracias a la matriz de adyacencia que nos da como resultado una matriz simétrica.</a:t>
            </a:r>
            <a:endParaRPr sz="1600"/>
          </a:p>
        </p:txBody>
      </p:sp>
      <p:sp>
        <p:nvSpPr>
          <p:cNvPr id="92" name="Google Shape;92;p16"/>
          <p:cNvSpPr txBox="1"/>
          <p:nvPr>
            <p:ph idx="2" type="body"/>
          </p:nvPr>
        </p:nvSpPr>
        <p:spPr>
          <a:xfrm>
            <a:off x="5562647" y="6501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600"/>
              <a:t>Matriz de adyacencia</a:t>
            </a:r>
            <a:endParaRPr b="1" sz="1600"/>
          </a:p>
          <a:p>
            <a:pPr indent="0" lvl="0" marL="0" rtl="0" algn="l">
              <a:spcBef>
                <a:spcPts val="1200"/>
              </a:spcBef>
              <a:spcAft>
                <a:spcPts val="0"/>
              </a:spcAft>
              <a:buNone/>
            </a:pPr>
            <a:r>
              <a:rPr b="1" lang="es-419" sz="1600"/>
              <a:t>     1,2,3,4,5,6        </a:t>
            </a:r>
            <a:r>
              <a:rPr i="1" lang="es-419" sz="1300"/>
              <a:t>Nodos</a:t>
            </a:r>
            <a:endParaRPr i="1" sz="1300"/>
          </a:p>
          <a:p>
            <a:pPr indent="0" lvl="0" marL="0" rtl="0" algn="l">
              <a:spcBef>
                <a:spcPts val="1200"/>
              </a:spcBef>
              <a:spcAft>
                <a:spcPts val="0"/>
              </a:spcAft>
              <a:buClr>
                <a:schemeClr val="dk2"/>
              </a:buClr>
              <a:buSzPts val="1100"/>
              <a:buFont typeface="Arial"/>
              <a:buNone/>
            </a:pPr>
            <a:r>
              <a:rPr b="1" lang="es-419" sz="1600"/>
              <a:t>     9,3,2,3,9,9        </a:t>
            </a:r>
            <a:r>
              <a:rPr i="1" lang="es-419" sz="1300"/>
              <a:t>Costo de conexiones</a:t>
            </a:r>
            <a:endParaRPr i="1" sz="1300"/>
          </a:p>
          <a:p>
            <a:pPr indent="0" lvl="0" marL="0" rtl="0" algn="l">
              <a:spcBef>
                <a:spcPts val="1200"/>
              </a:spcBef>
              <a:spcAft>
                <a:spcPts val="0"/>
              </a:spcAft>
              <a:buClr>
                <a:schemeClr val="dk2"/>
              </a:buClr>
              <a:buSzPts val="1100"/>
              <a:buFont typeface="Arial"/>
              <a:buNone/>
            </a:pPr>
            <a:r>
              <a:rPr b="1" lang="es-419" sz="1600"/>
              <a:t>     3,9,1,9,5,6	</a:t>
            </a:r>
            <a:r>
              <a:rPr i="1" lang="es-419" sz="1300"/>
              <a:t>  (Cuando es 9 no hay</a:t>
            </a:r>
            <a:endParaRPr i="1" sz="1300"/>
          </a:p>
          <a:p>
            <a:pPr indent="0" lvl="0" marL="0" rtl="0" algn="l">
              <a:spcBef>
                <a:spcPts val="1200"/>
              </a:spcBef>
              <a:spcAft>
                <a:spcPts val="0"/>
              </a:spcAft>
              <a:buClr>
                <a:schemeClr val="dk2"/>
              </a:buClr>
              <a:buSzPts val="1100"/>
              <a:buFont typeface="Arial"/>
              <a:buNone/>
            </a:pPr>
            <a:r>
              <a:rPr b="1" lang="es-419" sz="1600"/>
              <a:t>     2,1,9,2,7,8        </a:t>
            </a:r>
            <a:r>
              <a:rPr i="1" lang="es-419" sz="1300"/>
              <a:t>aristas que </a:t>
            </a:r>
            <a:r>
              <a:rPr i="1" lang="es-419" sz="1300"/>
              <a:t>conectan</a:t>
            </a:r>
            <a:r>
              <a:rPr i="1" lang="es-419" sz="1300"/>
              <a:t>)</a:t>
            </a:r>
            <a:endParaRPr i="1" sz="1300"/>
          </a:p>
          <a:p>
            <a:pPr indent="0" lvl="0" marL="0" rtl="0" algn="l">
              <a:spcBef>
                <a:spcPts val="1200"/>
              </a:spcBef>
              <a:spcAft>
                <a:spcPts val="0"/>
              </a:spcAft>
              <a:buClr>
                <a:schemeClr val="dk2"/>
              </a:buClr>
              <a:buSzPts val="1100"/>
              <a:buFont typeface="Arial"/>
              <a:buNone/>
            </a:pPr>
            <a:r>
              <a:rPr b="1" lang="es-419" sz="1600"/>
              <a:t>     3,9,2,9,9,6</a:t>
            </a:r>
            <a:endParaRPr b="1" sz="1600"/>
          </a:p>
          <a:p>
            <a:pPr indent="0" lvl="0" marL="0" rtl="0" algn="l">
              <a:spcBef>
                <a:spcPts val="1200"/>
              </a:spcBef>
              <a:spcAft>
                <a:spcPts val="0"/>
              </a:spcAft>
              <a:buClr>
                <a:schemeClr val="dk2"/>
              </a:buClr>
              <a:buSzPts val="1100"/>
              <a:buFont typeface="Arial"/>
              <a:buNone/>
            </a:pPr>
            <a:r>
              <a:rPr b="1" lang="es-419" sz="1600"/>
              <a:t>     9,5,7,9,9,4</a:t>
            </a:r>
            <a:endParaRPr b="1" sz="1600"/>
          </a:p>
          <a:p>
            <a:pPr indent="0" lvl="0" marL="0" rtl="0" algn="l">
              <a:spcBef>
                <a:spcPts val="1200"/>
              </a:spcBef>
              <a:spcAft>
                <a:spcPts val="0"/>
              </a:spcAft>
              <a:buClr>
                <a:schemeClr val="dk2"/>
              </a:buClr>
              <a:buSzPts val="1100"/>
              <a:buFont typeface="Arial"/>
              <a:buNone/>
            </a:pPr>
            <a:r>
              <a:rPr b="1" lang="es-419" sz="1600"/>
              <a:t>     9,9,8,6,4,9</a:t>
            </a:r>
            <a:endParaRPr b="1" sz="1600"/>
          </a:p>
          <a:p>
            <a:pPr indent="0" lvl="0" marL="0" rtl="0" algn="l">
              <a:spcBef>
                <a:spcPts val="1200"/>
              </a:spcBef>
              <a:spcAft>
                <a:spcPts val="1200"/>
              </a:spcAft>
              <a:buNone/>
            </a:pPr>
            <a:r>
              <a:t/>
            </a:r>
            <a:endParaRPr b="1" sz="1600"/>
          </a:p>
        </p:txBody>
      </p:sp>
      <p:cxnSp>
        <p:nvCxnSpPr>
          <p:cNvPr id="93" name="Google Shape;93;p16"/>
          <p:cNvCxnSpPr/>
          <p:nvPr/>
        </p:nvCxnSpPr>
        <p:spPr>
          <a:xfrm>
            <a:off x="5672750" y="1528475"/>
            <a:ext cx="29454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700"/>
              <a:t>Árbol de recubrimiento mínimo y algoritmo de Prim</a:t>
            </a:r>
            <a:endParaRPr sz="2500"/>
          </a:p>
        </p:txBody>
      </p:sp>
      <p:sp>
        <p:nvSpPr>
          <p:cNvPr id="99" name="Google Shape;99;p17"/>
          <p:cNvSpPr txBox="1"/>
          <p:nvPr>
            <p:ph idx="1" type="body"/>
          </p:nvPr>
        </p:nvSpPr>
        <p:spPr>
          <a:xfrm>
            <a:off x="2400247" y="1859100"/>
            <a:ext cx="6215400" cy="3002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None/>
            </a:pPr>
            <a:r>
              <a:rPr lang="es-419" sz="1600"/>
              <a:t>Para encontrar el árbol de recubrimiento mínimo se va a implementar un algoritmo de Prim, que nos da como resultado de cada iteración el vértice seleccionado y la arista de menor peso que conecta con otro vértice. En cada paso, se actualiza el conjunto de vértices del árbol y se registra la arista elegida, así como su peso.</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700"/>
              <a:t>A</a:t>
            </a:r>
            <a:r>
              <a:rPr lang="es-419" sz="2700"/>
              <a:t>lgoritmo de Prim</a:t>
            </a:r>
            <a:endParaRPr sz="2500"/>
          </a:p>
        </p:txBody>
      </p:sp>
      <p:sp>
        <p:nvSpPr>
          <p:cNvPr id="105" name="Google Shape;105;p18"/>
          <p:cNvSpPr txBox="1"/>
          <p:nvPr>
            <p:ph idx="1" type="body"/>
          </p:nvPr>
        </p:nvSpPr>
        <p:spPr>
          <a:xfrm>
            <a:off x="2400247" y="1580700"/>
            <a:ext cx="6215400" cy="3002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None/>
            </a:pPr>
            <a:r>
              <a:rPr lang="es-419" sz="1600"/>
              <a:t>El algoritmo de Prim es especialmente útil para grafos ponderados, ya que su objetivo es minimizar el peso total de las aristas que conectan todos los vértices del grafo en un subgrafo conexo. Prim comienza con un único vértice y crece el árbol de recubrimiento de forma gradual, agregando en cada iteración la arista de menor peso que conecta un vértice dentro del árbol a uno fuera de él.</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2370925" y="45140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100"/>
              <a:t>Código del algoritmo</a:t>
            </a:r>
            <a:endParaRPr sz="2100"/>
          </a:p>
        </p:txBody>
      </p:sp>
      <p:sp>
        <p:nvSpPr>
          <p:cNvPr id="111" name="Google Shape;111;p19"/>
          <p:cNvSpPr txBox="1"/>
          <p:nvPr/>
        </p:nvSpPr>
        <p:spPr>
          <a:xfrm>
            <a:off x="2524075" y="996875"/>
            <a:ext cx="6015300" cy="3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sz="1000">
                <a:solidFill>
                  <a:schemeClr val="dk2"/>
                </a:solidFill>
                <a:latin typeface="Lato"/>
                <a:ea typeface="Lato"/>
                <a:cs typeface="Lato"/>
                <a:sym typeface="Lato"/>
              </a:rPr>
              <a:t>def prim(w, n, s):</a:t>
            </a:r>
            <a:endParaRPr sz="10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s-419" sz="1000">
                <a:solidFill>
                  <a:schemeClr val="dk2"/>
                </a:solidFill>
                <a:latin typeface="Lato"/>
                <a:ea typeface="Lato"/>
                <a:cs typeface="Lato"/>
                <a:sym typeface="Lato"/>
              </a:rPr>
              <a:t>    v = []</a:t>
            </a:r>
            <a:endParaRPr sz="10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s-419" sz="1000">
                <a:solidFill>
                  <a:schemeClr val="dk2"/>
                </a:solidFill>
                <a:latin typeface="Lato"/>
                <a:ea typeface="Lato"/>
                <a:cs typeface="Lato"/>
                <a:sym typeface="Lato"/>
              </a:rPr>
              <a:t>    while(len(v) != n):</a:t>
            </a:r>
            <a:endParaRPr sz="10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s-419" sz="1000">
                <a:solidFill>
                  <a:schemeClr val="dk2"/>
                </a:solidFill>
                <a:latin typeface="Lato"/>
                <a:ea typeface="Lato"/>
                <a:cs typeface="Lato"/>
                <a:sym typeface="Lato"/>
              </a:rPr>
              <a:t>        v.append(0)</a:t>
            </a:r>
            <a:endParaRPr sz="10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s-419" sz="1000">
                <a:solidFill>
                  <a:schemeClr val="dk2"/>
                </a:solidFill>
                <a:latin typeface="Lato"/>
                <a:ea typeface="Lato"/>
                <a:cs typeface="Lato"/>
                <a:sym typeface="Lato"/>
              </a:rPr>
              <a:t>    v[s] = 1</a:t>
            </a:r>
            <a:endParaRPr sz="10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s-419" sz="1000">
                <a:solidFill>
                  <a:schemeClr val="dk2"/>
                </a:solidFill>
                <a:latin typeface="Lato"/>
                <a:ea typeface="Lato"/>
                <a:cs typeface="Lato"/>
                <a:sym typeface="Lato"/>
              </a:rPr>
              <a:t>    E = []</a:t>
            </a:r>
            <a:endParaRPr sz="10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s-419" sz="1000">
                <a:solidFill>
                  <a:schemeClr val="dk2"/>
                </a:solidFill>
                <a:latin typeface="Lato"/>
                <a:ea typeface="Lato"/>
                <a:cs typeface="Lato"/>
                <a:sym typeface="Lato"/>
              </a:rPr>
              <a:t>    suma = 0</a:t>
            </a:r>
            <a:endParaRPr sz="10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s-419" sz="1000">
                <a:solidFill>
                  <a:schemeClr val="dk2"/>
                </a:solidFill>
                <a:latin typeface="Lato"/>
                <a:ea typeface="Lato"/>
                <a:cs typeface="Lato"/>
                <a:sym typeface="Lato"/>
              </a:rPr>
              <a:t>    for i in range(0, n-1):</a:t>
            </a:r>
            <a:endParaRPr sz="10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s-419" sz="1000">
                <a:solidFill>
                  <a:schemeClr val="dk2"/>
                </a:solidFill>
                <a:latin typeface="Lato"/>
                <a:ea typeface="Lato"/>
                <a:cs typeface="Lato"/>
                <a:sym typeface="Lato"/>
              </a:rPr>
              <a:t>        minimo = 9</a:t>
            </a:r>
            <a:endParaRPr sz="10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s-419" sz="1000">
                <a:solidFill>
                  <a:schemeClr val="dk2"/>
                </a:solidFill>
                <a:latin typeface="Lato"/>
                <a:ea typeface="Lato"/>
                <a:cs typeface="Lato"/>
                <a:sym typeface="Lato"/>
              </a:rPr>
              <a:t>        agregar_vertice = 0</a:t>
            </a:r>
            <a:endParaRPr sz="10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s-419" sz="1000">
                <a:solidFill>
                  <a:schemeClr val="dk2"/>
                </a:solidFill>
                <a:latin typeface="Lato"/>
                <a:ea typeface="Lato"/>
                <a:cs typeface="Lato"/>
                <a:sym typeface="Lato"/>
              </a:rPr>
              <a:t>        e = []</a:t>
            </a:r>
            <a:endParaRPr sz="10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s-419" sz="1000">
                <a:solidFill>
                  <a:schemeClr val="dk2"/>
                </a:solidFill>
                <a:latin typeface="Lato"/>
                <a:ea typeface="Lato"/>
                <a:cs typeface="Lato"/>
                <a:sym typeface="Lato"/>
              </a:rPr>
              <a:t>        for j in range(0, n):</a:t>
            </a:r>
            <a:endParaRPr sz="10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s-419" sz="1000">
                <a:solidFill>
                  <a:schemeClr val="dk2"/>
                </a:solidFill>
                <a:latin typeface="Lato"/>
                <a:ea typeface="Lato"/>
                <a:cs typeface="Lato"/>
                <a:sym typeface="Lato"/>
              </a:rPr>
              <a:t>            if (v[j] == 1):</a:t>
            </a:r>
            <a:endParaRPr sz="10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s-419" sz="1000">
                <a:solidFill>
                  <a:schemeClr val="dk2"/>
                </a:solidFill>
                <a:latin typeface="Lato"/>
                <a:ea typeface="Lato"/>
                <a:cs typeface="Lato"/>
                <a:sym typeface="Lato"/>
              </a:rPr>
              <a:t>                for k in range(0, n):</a:t>
            </a:r>
            <a:endParaRPr sz="10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s-419" sz="1000">
                <a:solidFill>
                  <a:schemeClr val="dk2"/>
                </a:solidFill>
                <a:latin typeface="Lato"/>
                <a:ea typeface="Lato"/>
                <a:cs typeface="Lato"/>
                <a:sym typeface="Lato"/>
              </a:rPr>
              <a:t>                    if(v[k] == 0 and w[j][k] &lt; minimo):</a:t>
            </a:r>
            <a:endParaRPr sz="10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s-419" sz="1000">
                <a:solidFill>
                  <a:schemeClr val="dk2"/>
                </a:solidFill>
                <a:latin typeface="Lato"/>
                <a:ea typeface="Lato"/>
                <a:cs typeface="Lato"/>
                <a:sym typeface="Lato"/>
              </a:rPr>
              <a:t>                        agregar_vertice = k </a:t>
            </a:r>
            <a:endParaRPr sz="10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s-419" sz="1000">
                <a:solidFill>
                  <a:schemeClr val="dk2"/>
                </a:solidFill>
                <a:latin typeface="Lato"/>
                <a:ea typeface="Lato"/>
                <a:cs typeface="Lato"/>
                <a:sym typeface="Lato"/>
              </a:rPr>
              <a:t>                        e = [j, k] </a:t>
            </a:r>
            <a:endParaRPr sz="10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s-419" sz="1000">
                <a:solidFill>
                  <a:schemeClr val="dk2"/>
                </a:solidFill>
                <a:latin typeface="Lato"/>
                <a:ea typeface="Lato"/>
                <a:cs typeface="Lato"/>
                <a:sym typeface="Lato"/>
              </a:rPr>
              <a:t>                        print(f"Vertice seleccionado en la iteración: {[e[0] + 1, e[1] + 1]}")</a:t>
            </a:r>
            <a:endParaRPr sz="10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s-419" sz="1000">
                <a:solidFill>
                  <a:schemeClr val="dk2"/>
                </a:solidFill>
                <a:latin typeface="Lato"/>
                <a:ea typeface="Lato"/>
                <a:cs typeface="Lato"/>
                <a:sym typeface="Lato"/>
              </a:rPr>
              <a:t>                        minimo = w[j][k]</a:t>
            </a:r>
            <a:endParaRPr sz="10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s-419" sz="1000">
                <a:solidFill>
                  <a:schemeClr val="dk2"/>
                </a:solidFill>
                <a:latin typeface="Lato"/>
                <a:ea typeface="Lato"/>
                <a:cs typeface="Lato"/>
                <a:sym typeface="Lato"/>
              </a:rPr>
              <a:t>        suma += w[e[0]][e[1]]</a:t>
            </a:r>
            <a:endParaRPr sz="10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s-419" sz="1000">
                <a:solidFill>
                  <a:schemeClr val="dk2"/>
                </a:solidFill>
                <a:latin typeface="Lato"/>
                <a:ea typeface="Lato"/>
                <a:cs typeface="Lato"/>
                <a:sym typeface="Lato"/>
              </a:rPr>
              <a:t>        v[agregar_vertice] = 1</a:t>
            </a:r>
            <a:endParaRPr sz="10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s-419" sz="1000">
                <a:solidFill>
                  <a:schemeClr val="dk2"/>
                </a:solidFill>
                <a:latin typeface="Lato"/>
                <a:ea typeface="Lato"/>
                <a:cs typeface="Lato"/>
                <a:sym typeface="Lato"/>
              </a:rPr>
              <a:t>        E.append([e[0] + 1, e[1] + 1])</a:t>
            </a:r>
            <a:endParaRPr sz="10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s-419" sz="1000">
                <a:solidFill>
                  <a:schemeClr val="dk2"/>
                </a:solidFill>
                <a:latin typeface="Lato"/>
                <a:ea typeface="Lato"/>
                <a:cs typeface="Lato"/>
                <a:sym typeface="Lato"/>
              </a:rPr>
              <a:t>    return [E, suma]</a:t>
            </a:r>
            <a:endParaRPr sz="10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2370925" y="45140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419" sz="2200"/>
              <a:t>Salida del algoritmo</a:t>
            </a:r>
            <a:endParaRPr sz="2200"/>
          </a:p>
        </p:txBody>
      </p:sp>
      <p:sp>
        <p:nvSpPr>
          <p:cNvPr id="117" name="Google Shape;117;p20"/>
          <p:cNvSpPr txBox="1"/>
          <p:nvPr/>
        </p:nvSpPr>
        <p:spPr>
          <a:xfrm>
            <a:off x="2524075" y="1040825"/>
            <a:ext cx="6015300" cy="367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300">
                <a:solidFill>
                  <a:schemeClr val="dk2"/>
                </a:solidFill>
                <a:latin typeface="Lato"/>
                <a:ea typeface="Lato"/>
                <a:cs typeface="Lato"/>
                <a:sym typeface="Lato"/>
              </a:rPr>
              <a:t>Al pasar como parámetros la matriz de adyacencia del grafo, el número total de </a:t>
            </a:r>
            <a:r>
              <a:rPr lang="es-419" sz="1300">
                <a:solidFill>
                  <a:schemeClr val="dk2"/>
                </a:solidFill>
                <a:latin typeface="Lato"/>
                <a:ea typeface="Lato"/>
                <a:cs typeface="Lato"/>
                <a:sym typeface="Lato"/>
              </a:rPr>
              <a:t>vértices</a:t>
            </a:r>
            <a:r>
              <a:rPr lang="es-419" sz="1300">
                <a:solidFill>
                  <a:schemeClr val="dk2"/>
                </a:solidFill>
                <a:latin typeface="Lato"/>
                <a:ea typeface="Lato"/>
                <a:cs typeface="Lato"/>
                <a:sym typeface="Lato"/>
              </a:rPr>
              <a:t> y el grafo inicial, nos retorna el siguiente árbol de recubrimiento:</a:t>
            </a:r>
            <a:endParaRPr sz="1300">
              <a:solidFill>
                <a:schemeClr val="dk2"/>
              </a:solidFill>
              <a:latin typeface="Lato"/>
              <a:ea typeface="Lato"/>
              <a:cs typeface="Lato"/>
              <a:sym typeface="Lato"/>
            </a:endParaRPr>
          </a:p>
          <a:p>
            <a:pPr indent="0" lvl="0" marL="0" rtl="0" algn="l">
              <a:lnSpc>
                <a:spcPct val="150000"/>
              </a:lnSpc>
              <a:spcBef>
                <a:spcPts val="0"/>
              </a:spcBef>
              <a:spcAft>
                <a:spcPts val="0"/>
              </a:spcAft>
              <a:buNone/>
            </a:pPr>
            <a:r>
              <a:t/>
            </a:r>
            <a:endParaRPr sz="1300">
              <a:solidFill>
                <a:schemeClr val="dk2"/>
              </a:solidFill>
              <a:latin typeface="Lato"/>
              <a:ea typeface="Lato"/>
              <a:cs typeface="Lato"/>
              <a:sym typeface="Lato"/>
            </a:endParaRPr>
          </a:p>
          <a:p>
            <a:pPr indent="0" lvl="0" marL="0" rtl="0" algn="l">
              <a:lnSpc>
                <a:spcPct val="150000"/>
              </a:lnSpc>
              <a:spcBef>
                <a:spcPts val="0"/>
              </a:spcBef>
              <a:spcAft>
                <a:spcPts val="0"/>
              </a:spcAft>
              <a:buNone/>
            </a:pPr>
            <a:r>
              <a:t/>
            </a:r>
            <a:endParaRPr sz="1300">
              <a:solidFill>
                <a:schemeClr val="dk2"/>
              </a:solidFill>
              <a:latin typeface="Lato"/>
              <a:ea typeface="Lato"/>
              <a:cs typeface="Lato"/>
              <a:sym typeface="Lato"/>
            </a:endParaRPr>
          </a:p>
          <a:p>
            <a:pPr indent="0" lvl="0" marL="0" rtl="0" algn="l">
              <a:lnSpc>
                <a:spcPct val="150000"/>
              </a:lnSpc>
              <a:spcBef>
                <a:spcPts val="0"/>
              </a:spcBef>
              <a:spcAft>
                <a:spcPts val="0"/>
              </a:spcAft>
              <a:buNone/>
            </a:pPr>
            <a:r>
              <a:t/>
            </a:r>
            <a:endParaRPr sz="1300">
              <a:solidFill>
                <a:schemeClr val="dk2"/>
              </a:solidFill>
              <a:latin typeface="Lato"/>
              <a:ea typeface="Lato"/>
              <a:cs typeface="Lato"/>
              <a:sym typeface="Lato"/>
            </a:endParaRPr>
          </a:p>
          <a:p>
            <a:pPr indent="0" lvl="0" marL="0" rtl="0" algn="l">
              <a:lnSpc>
                <a:spcPct val="150000"/>
              </a:lnSpc>
              <a:spcBef>
                <a:spcPts val="0"/>
              </a:spcBef>
              <a:spcAft>
                <a:spcPts val="0"/>
              </a:spcAft>
              <a:buNone/>
            </a:pPr>
            <a:r>
              <a:rPr lang="es-419" sz="1300">
                <a:solidFill>
                  <a:schemeClr val="dk2"/>
                </a:solidFill>
                <a:latin typeface="Lato"/>
                <a:ea typeface="Lato"/>
                <a:cs typeface="Lato"/>
                <a:sym typeface="Lato"/>
              </a:rPr>
              <a:t>[[1, 3], [3, 2], [3, 4], [2, 5], [5, 6]]</a:t>
            </a:r>
            <a:endParaRPr sz="1300">
              <a:solidFill>
                <a:schemeClr val="dk2"/>
              </a:solidFill>
              <a:latin typeface="Lato"/>
              <a:ea typeface="Lato"/>
              <a:cs typeface="Lato"/>
              <a:sym typeface="Lato"/>
            </a:endParaRPr>
          </a:p>
          <a:p>
            <a:pPr indent="0" lvl="0" marL="0" rtl="0" algn="l">
              <a:lnSpc>
                <a:spcPct val="150000"/>
              </a:lnSpc>
              <a:spcBef>
                <a:spcPts val="0"/>
              </a:spcBef>
              <a:spcAft>
                <a:spcPts val="0"/>
              </a:spcAft>
              <a:buNone/>
            </a:pPr>
            <a:r>
              <a:rPr lang="es-419" sz="1300">
                <a:solidFill>
                  <a:schemeClr val="dk2"/>
                </a:solidFill>
                <a:latin typeface="Lato"/>
                <a:ea typeface="Lato"/>
                <a:cs typeface="Lato"/>
                <a:sym typeface="Lato"/>
              </a:rPr>
              <a:t>Costo total: 14</a:t>
            </a:r>
            <a:endParaRPr sz="13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pic>
        <p:nvPicPr>
          <p:cNvPr id="118" name="Google Shape;118;p20"/>
          <p:cNvPicPr preferRelativeResize="0"/>
          <p:nvPr/>
        </p:nvPicPr>
        <p:blipFill>
          <a:blip r:embed="rId3">
            <a:alphaModFix/>
          </a:blip>
          <a:stretch>
            <a:fillRect/>
          </a:stretch>
        </p:blipFill>
        <p:spPr>
          <a:xfrm>
            <a:off x="5032850" y="1832825"/>
            <a:ext cx="3506526" cy="231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2370925" y="45140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200"/>
              <a:t>Cálculo</a:t>
            </a:r>
            <a:r>
              <a:rPr lang="es-419" sz="2200"/>
              <a:t> de complejidad temporal</a:t>
            </a:r>
            <a:endParaRPr sz="2200"/>
          </a:p>
        </p:txBody>
      </p:sp>
      <p:sp>
        <p:nvSpPr>
          <p:cNvPr id="124" name="Google Shape;124;p21"/>
          <p:cNvSpPr txBox="1"/>
          <p:nvPr/>
        </p:nvSpPr>
        <p:spPr>
          <a:xfrm>
            <a:off x="2524075" y="1040825"/>
            <a:ext cx="6015300" cy="367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300">
                <a:solidFill>
                  <a:schemeClr val="dk2"/>
                </a:solidFill>
                <a:latin typeface="Lato"/>
                <a:ea typeface="Lato"/>
                <a:cs typeface="Lato"/>
                <a:sym typeface="Lato"/>
              </a:rPr>
              <a:t>Tenemos un bucle while para la </a:t>
            </a:r>
            <a:r>
              <a:rPr lang="es-419" sz="1300">
                <a:solidFill>
                  <a:schemeClr val="dk2"/>
                </a:solidFill>
                <a:latin typeface="Lato"/>
                <a:ea typeface="Lato"/>
                <a:cs typeface="Lato"/>
                <a:sym typeface="Lato"/>
              </a:rPr>
              <a:t>inicialización</a:t>
            </a:r>
            <a:r>
              <a:rPr lang="es-419" sz="1300">
                <a:solidFill>
                  <a:schemeClr val="dk2"/>
                </a:solidFill>
                <a:latin typeface="Lato"/>
                <a:ea typeface="Lato"/>
                <a:cs typeface="Lato"/>
                <a:sym typeface="Lato"/>
              </a:rPr>
              <a:t> de nodos no visitados con complejidad O(n)</a:t>
            </a:r>
            <a:endParaRPr sz="1300">
              <a:solidFill>
                <a:schemeClr val="dk2"/>
              </a:solidFill>
              <a:latin typeface="Lato"/>
              <a:ea typeface="Lato"/>
              <a:cs typeface="Lato"/>
              <a:sym typeface="Lato"/>
            </a:endParaRPr>
          </a:p>
          <a:p>
            <a:pPr indent="0" lvl="0" marL="0" rtl="0" algn="l">
              <a:lnSpc>
                <a:spcPct val="150000"/>
              </a:lnSpc>
              <a:spcBef>
                <a:spcPts val="0"/>
              </a:spcBef>
              <a:spcAft>
                <a:spcPts val="0"/>
              </a:spcAft>
              <a:buNone/>
            </a:pPr>
            <a:r>
              <a:rPr lang="es-419" sz="1300">
                <a:solidFill>
                  <a:schemeClr val="dk2"/>
                </a:solidFill>
                <a:latin typeface="Lato"/>
                <a:ea typeface="Lato"/>
                <a:cs typeface="Lato"/>
                <a:sym typeface="Lato"/>
              </a:rPr>
              <a:t>El bucle principal se ejecuta n-1 veces, por lo que la complejidad es de O(n), dentro de este bucle tenemos dos bucles mas que recorren n veces, por lo que tienen una complejidad O(n2)</a:t>
            </a:r>
            <a:endParaRPr sz="1300">
              <a:solidFill>
                <a:schemeClr val="dk2"/>
              </a:solidFill>
              <a:latin typeface="Lato"/>
              <a:ea typeface="Lato"/>
              <a:cs typeface="Lato"/>
              <a:sym typeface="Lato"/>
            </a:endParaRPr>
          </a:p>
          <a:p>
            <a:pPr indent="0" lvl="0" marL="0" rtl="0" algn="l">
              <a:lnSpc>
                <a:spcPct val="150000"/>
              </a:lnSpc>
              <a:spcBef>
                <a:spcPts val="0"/>
              </a:spcBef>
              <a:spcAft>
                <a:spcPts val="0"/>
              </a:spcAft>
              <a:buNone/>
            </a:pPr>
            <a:r>
              <a:rPr lang="es-419" sz="1300">
                <a:solidFill>
                  <a:schemeClr val="dk2"/>
                </a:solidFill>
                <a:latin typeface="Lato"/>
                <a:ea typeface="Lato"/>
                <a:cs typeface="Lato"/>
                <a:sym typeface="Lato"/>
              </a:rPr>
              <a:t>Dentro de los bucles las complejidades no son mayores a O(1)</a:t>
            </a:r>
            <a:endParaRPr sz="1300">
              <a:solidFill>
                <a:schemeClr val="dk2"/>
              </a:solidFill>
              <a:latin typeface="Lato"/>
              <a:ea typeface="Lato"/>
              <a:cs typeface="Lato"/>
              <a:sym typeface="Lato"/>
            </a:endParaRPr>
          </a:p>
          <a:p>
            <a:pPr indent="0" lvl="0" marL="0" rtl="0" algn="l">
              <a:lnSpc>
                <a:spcPct val="150000"/>
              </a:lnSpc>
              <a:spcBef>
                <a:spcPts val="0"/>
              </a:spcBef>
              <a:spcAft>
                <a:spcPts val="0"/>
              </a:spcAft>
              <a:buNone/>
            </a:pPr>
            <a:r>
              <a:t/>
            </a:r>
            <a:endParaRPr sz="1300">
              <a:solidFill>
                <a:schemeClr val="dk2"/>
              </a:solidFill>
              <a:latin typeface="Lato"/>
              <a:ea typeface="Lato"/>
              <a:cs typeface="Lato"/>
              <a:sym typeface="Lato"/>
            </a:endParaRPr>
          </a:p>
          <a:p>
            <a:pPr indent="0" lvl="0" marL="0" rtl="0" algn="l">
              <a:lnSpc>
                <a:spcPct val="150000"/>
              </a:lnSpc>
              <a:spcBef>
                <a:spcPts val="0"/>
              </a:spcBef>
              <a:spcAft>
                <a:spcPts val="0"/>
              </a:spcAft>
              <a:buNone/>
            </a:pPr>
            <a:r>
              <a:rPr lang="es-419" sz="1300">
                <a:solidFill>
                  <a:schemeClr val="dk2"/>
                </a:solidFill>
                <a:latin typeface="Lato"/>
                <a:ea typeface="Lato"/>
                <a:cs typeface="Lato"/>
                <a:sym typeface="Lato"/>
              </a:rPr>
              <a:t>La complejidad </a:t>
            </a:r>
            <a:r>
              <a:rPr lang="es-419" sz="1300">
                <a:solidFill>
                  <a:schemeClr val="dk2"/>
                </a:solidFill>
                <a:latin typeface="Lato"/>
                <a:ea typeface="Lato"/>
                <a:cs typeface="Lato"/>
                <a:sym typeface="Lato"/>
              </a:rPr>
              <a:t>sería</a:t>
            </a:r>
            <a:r>
              <a:rPr lang="es-419" sz="1300">
                <a:solidFill>
                  <a:schemeClr val="dk2"/>
                </a:solidFill>
                <a:latin typeface="Lato"/>
                <a:ea typeface="Lato"/>
                <a:cs typeface="Lato"/>
                <a:sym typeface="Lato"/>
              </a:rPr>
              <a:t>: O(n) + O(n) * O(n2) = </a:t>
            </a:r>
            <a:r>
              <a:rPr b="1" lang="es-419" sz="1300">
                <a:solidFill>
                  <a:schemeClr val="dk2"/>
                </a:solidFill>
                <a:latin typeface="Lato"/>
                <a:ea typeface="Lato"/>
                <a:cs typeface="Lato"/>
                <a:sym typeface="Lato"/>
              </a:rPr>
              <a:t>O(n3)</a:t>
            </a:r>
            <a:endParaRPr b="1" sz="1300">
              <a:solidFill>
                <a:schemeClr val="dk2"/>
              </a:solidFill>
              <a:latin typeface="Lato"/>
              <a:ea typeface="Lato"/>
              <a:cs typeface="Lato"/>
              <a:sym typeface="Lato"/>
            </a:endParaRPr>
          </a:p>
          <a:p>
            <a:pPr indent="0" lvl="0" marL="0" rtl="0" algn="l">
              <a:lnSpc>
                <a:spcPct val="150000"/>
              </a:lnSpc>
              <a:spcBef>
                <a:spcPts val="0"/>
              </a:spcBef>
              <a:spcAft>
                <a:spcPts val="0"/>
              </a:spcAft>
              <a:buClr>
                <a:schemeClr val="dk2"/>
              </a:buClr>
              <a:buSzPts val="1100"/>
              <a:buFont typeface="Arial"/>
              <a:buNone/>
            </a:pPr>
            <a:r>
              <a:t/>
            </a:r>
            <a:endParaRPr sz="1300">
              <a:solidFill>
                <a:schemeClr val="dk2"/>
              </a:solidFill>
              <a:latin typeface="Lato"/>
              <a:ea typeface="Lato"/>
              <a:cs typeface="Lato"/>
              <a:sym typeface="Lato"/>
            </a:endParaRPr>
          </a:p>
          <a:p>
            <a:pPr indent="0" lvl="0" marL="0" rtl="0" algn="l">
              <a:lnSpc>
                <a:spcPct val="150000"/>
              </a:lnSpc>
              <a:spcBef>
                <a:spcPts val="0"/>
              </a:spcBef>
              <a:spcAft>
                <a:spcPts val="0"/>
              </a:spcAft>
              <a:buNone/>
            </a:pPr>
            <a:r>
              <a:t/>
            </a:r>
            <a:endParaRPr sz="13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