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30d7e9e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30d7e9e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30d7e9e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30d7e9e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30d7e9e6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30d7e9e6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0d7e9e6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30d7e9e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0d7e9e6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0d7e9e6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30d7e9e69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30d7e9e69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30d7e9e6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30d7e9e6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30d7e9e6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30d7e9e6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30d7e9e6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30d7e9e6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30d7e9e69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30d7e9e69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30d7e9e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30d7e9e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30d7e9e69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30d7e9e69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30d7e9e6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30d7e9e6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30d7e9e69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30d7e9e69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30d7e9e69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30d7e9e69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30d7e9e69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30d7e9e69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30d7e9e6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30d7e9e6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30d7e9e6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30d7e9e6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0d7e9e6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0d7e9e6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30d7e9e6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30d7e9e6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30d7e9e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30d7e9e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30d7e9e6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30d7e9e6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30d7e9e6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30d7e9e6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world/markpowell/global-wine-points" TargetMode="External"/><Relationship Id="rId4" Type="http://schemas.openxmlformats.org/officeDocument/2006/relationships/hyperlink" Target="https://www.kaggle.com/zynicide/wine-review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Data Analysis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 652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Sammy Pardes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9/1/2020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849" y="1499200"/>
            <a:ext cx="4140150" cy="36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Analysis/Question: Can one determine the </a:t>
            </a:r>
            <a:r>
              <a:rPr lang="en"/>
              <a:t>quality (score) </a:t>
            </a:r>
            <a:r>
              <a:rPr lang="en"/>
              <a:t>of a wine from information found on the wine label?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Provinces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400" y="39400"/>
            <a:ext cx="4194625" cy="25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599" y="2626725"/>
            <a:ext cx="3960827" cy="25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Groupby() and mean() functions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Wines sorted by the average number of points scored for all wines in each country/province combination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Matplotlib and seaborn used to create a barplot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Y-axis set to 80-95 points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wine score grouped by country and province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013" y="104300"/>
            <a:ext cx="6265972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Counties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nlargest() to get the 10 highest scoring provinces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4,345 wines stored in new data frame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Groupby() used to sort the wines in the best provinces by the average county score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Y-axis set to 90-95 points 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w</a:t>
            </a:r>
            <a:r>
              <a:rPr lang="en"/>
              <a:t>ine score grouped by province and county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500"/>
            <a:ext cx="5540475" cy="433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688" y="2571751"/>
            <a:ext cx="3608312" cy="17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Varieties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304 unique varieties of wine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top 20 gathered and plotted using groupby() and nlargest()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Y-axis set to 90-95 points</a:t>
            </a:r>
            <a:endParaRPr sz="1700"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775" y="436275"/>
            <a:ext cx="5392226" cy="42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Descriptions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505700"/>
            <a:ext cx="6056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Nlargest()/nsmallest() used to get the 1,000 highest/lowest scoring wines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lists created with words from the best/worst “description” fields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“Descriptions” set to lowercase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“Descriptions” </a:t>
            </a:r>
            <a:r>
              <a:rPr lang="en" sz="1600"/>
              <a:t>tokenized with </a:t>
            </a:r>
            <a:r>
              <a:rPr lang="en" sz="1600"/>
              <a:t>RegexpTokenizer()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English stopwords removed using nltk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Additional high-frequency words removed (“wine”, “tannins”, “flavor”)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Most_common() to plot high frequency words</a:t>
            </a:r>
            <a:endParaRPr sz="1600"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057" y="1352623"/>
            <a:ext cx="1424744" cy="36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frequent best/worst description words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25" y="113925"/>
            <a:ext cx="7867159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Description Sentiment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SentimentIntensityAnalyzer() applied to the best/worst description lists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</a:t>
            </a:r>
            <a:r>
              <a:rPr lang="en" sz="1600"/>
              <a:t>olarity_scores used to gather average sentiment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1,000 worst reviews: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4</a:t>
            </a:r>
            <a:r>
              <a:rPr lang="en" sz="1600"/>
              <a:t>.2085% negative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86.4729% neutral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9.3201% positive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Compound sentiment: 0.19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1,000 best reviews: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1.2325% negative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83.019% neutral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15.7493% positiv</a:t>
            </a:r>
            <a:r>
              <a:rPr lang="en" sz="1600"/>
              <a:t>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Compound sentiment:  0.72</a:t>
            </a:r>
            <a:endParaRPr b="1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5" y="24150"/>
            <a:ext cx="7594925" cy="23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description sentiment example. Best reviews word cloud.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5575" y="1321650"/>
            <a:ext cx="5618450" cy="29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</a:t>
            </a:r>
            <a:r>
              <a:rPr lang="en"/>
              <a:t>description sentiment example. Worst reviews word cloud.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-22150"/>
            <a:ext cx="89535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5575" y="1305291"/>
            <a:ext cx="5670000" cy="2940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Country/Province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Champagne, Andalucia, and British Columbia are high-scoring provinces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Hit or miss depending on where you are in the US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Avoid New Jersey and Ohio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Stick to California, Oregon, Washington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County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Wines in Jerez, Similkameen Valley, and Beamsville Bench counties score highly</a:t>
            </a:r>
            <a:endParaRPr sz="1400"/>
          </a:p>
        </p:txBody>
      </p:sp>
      <p:sp>
        <p:nvSpPr>
          <p:cNvPr id="199" name="Google Shape;199;p3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Variety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Sauvignon Gris, Sherry, Picolit are the top three varieties on average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600"/>
              <a:t>Description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Good words: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“black”, “complex”, “dark”, “years”, “rich”, “chocolate”, “blackberry”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Bad words: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“green”, “simple”, “light”, “good”, “sweet”, “raspberry”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 wines in both data sets scored at least 80 points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Next time, get a wider range of scores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Could use fewer wines in sentiment analysis to get more extreme results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Could use predictive analytics to predict score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Did not analyze “price” or “winery”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Remember, everyone has their own preference!</a:t>
            </a:r>
            <a:endParaRPr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Data.World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https://data.world/markpowell/global-wine-points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Structured data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.xlsx file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24,997 rows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10 columns</a:t>
            </a:r>
            <a:endParaRPr sz="1600"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32425" y="139025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Kaggle.com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https://www.kaggle.com/zynicide/wine-reviews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Semi-structured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json file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129,971 rows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13 columns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Data.World</a:t>
            </a:r>
            <a:endParaRPr b="1" sz="16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Vintage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D9EAD3"/>
                </a:highlight>
              </a:rPr>
              <a:t>Country</a:t>
            </a:r>
            <a:endParaRPr>
              <a:highlight>
                <a:srgbClr val="D9EAD3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D9EAD3"/>
                </a:highlight>
              </a:rPr>
              <a:t>County</a:t>
            </a:r>
            <a:endParaRPr>
              <a:highlight>
                <a:srgbClr val="D9EAD3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4CCCC"/>
                </a:highlight>
              </a:rPr>
              <a:t>Designation</a:t>
            </a:r>
            <a:endParaRPr>
              <a:highlight>
                <a:srgbClr val="F4CCCC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D9EAD3"/>
                </a:highlight>
              </a:rPr>
              <a:t>Points</a:t>
            </a:r>
            <a:endParaRPr>
              <a:highlight>
                <a:srgbClr val="D9EAD3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D9EAD3"/>
                </a:highlight>
              </a:rPr>
              <a:t>Price</a:t>
            </a:r>
            <a:endParaRPr>
              <a:highlight>
                <a:srgbClr val="D9EAD3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D9EAD3"/>
                </a:highlight>
              </a:rPr>
              <a:t>Province</a:t>
            </a:r>
            <a:endParaRPr>
              <a:highlight>
                <a:srgbClr val="D9EAD3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D9EAD3"/>
                </a:highlight>
              </a:rPr>
              <a:t>Title</a:t>
            </a:r>
            <a:endParaRPr>
              <a:highlight>
                <a:srgbClr val="D9EAD3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D9EAD3"/>
                </a:highlight>
              </a:rPr>
              <a:t>Variety</a:t>
            </a:r>
            <a:endParaRPr>
              <a:highlight>
                <a:srgbClr val="D9EAD3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D9EAD3"/>
                </a:highlight>
              </a:rPr>
              <a:t>Winery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832425" y="139025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Kag</a:t>
            </a:r>
            <a:r>
              <a:rPr b="1" lang="en" sz="1600"/>
              <a:t>gle.com</a:t>
            </a:r>
            <a:endParaRPr b="1" sz="16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D9EAD3"/>
                </a:highlight>
              </a:rPr>
              <a:t>Country</a:t>
            </a:r>
            <a:endParaRPr>
              <a:highlight>
                <a:srgbClr val="D9EAD3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2CC"/>
                </a:highlight>
              </a:rPr>
              <a:t>Description</a:t>
            </a:r>
            <a:endParaRPr>
              <a:highlight>
                <a:srgbClr val="FFF2CC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4CCCC"/>
                </a:highlight>
              </a:rPr>
              <a:t>Designation</a:t>
            </a:r>
            <a:endParaRPr>
              <a:highlight>
                <a:srgbClr val="F4CCCC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D9EAD3"/>
                </a:highlight>
              </a:rPr>
              <a:t>Points</a:t>
            </a:r>
            <a:endParaRPr>
              <a:highlight>
                <a:srgbClr val="D9EAD3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D9EAD3"/>
                </a:highlight>
              </a:rPr>
              <a:t>Price</a:t>
            </a:r>
            <a:endParaRPr>
              <a:highlight>
                <a:srgbClr val="D9EAD3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D9EAD3"/>
                </a:highlight>
              </a:rPr>
              <a:t>Province</a:t>
            </a:r>
            <a:endParaRPr>
              <a:highlight>
                <a:srgbClr val="D9EAD3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D9EAD3"/>
                </a:highlight>
              </a:rPr>
              <a:t>Region_1</a:t>
            </a:r>
            <a:endParaRPr>
              <a:highlight>
                <a:srgbClr val="D9EAD3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Region_2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Taster_name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Taster_twitter_handle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D9EAD3"/>
                </a:highlight>
              </a:rPr>
              <a:t>Title</a:t>
            </a:r>
            <a:endParaRPr>
              <a:highlight>
                <a:srgbClr val="D9EAD3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D9EAD3"/>
                </a:highlight>
              </a:rPr>
              <a:t>Variety</a:t>
            </a:r>
            <a:endParaRPr>
              <a:highlight>
                <a:srgbClr val="D9EAD3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D9EAD3"/>
                </a:highlight>
              </a:rPr>
              <a:t>Winery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3467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Location: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Country</a:t>
            </a:r>
            <a:r>
              <a:rPr lang="en" sz="1500"/>
              <a:t> - Country of origin of the wine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Province</a:t>
            </a:r>
            <a:r>
              <a:rPr lang="en" sz="1500"/>
              <a:t> - State within the country 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County/Region_1</a:t>
            </a:r>
            <a:r>
              <a:rPr lang="en" sz="1500"/>
              <a:t> - County within the state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Winery</a:t>
            </a:r>
            <a:r>
              <a:rPr lang="en" sz="1500"/>
              <a:t> - Winery where the wine comes from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Description </a:t>
            </a:r>
            <a:r>
              <a:rPr lang="en" sz="1500"/>
              <a:t>- Brief summary of how the wine tastes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Points</a:t>
            </a:r>
            <a:r>
              <a:rPr lang="en" sz="1500"/>
              <a:t> - Wine score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80-84 =  Good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85-90 = Very good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90-94 = Outstanding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95-100 = Classic, great 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Price </a:t>
            </a:r>
            <a:r>
              <a:rPr lang="en" sz="1500"/>
              <a:t>- Cost per bottle in USD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Title</a:t>
            </a:r>
            <a:r>
              <a:rPr lang="en" sz="1500"/>
              <a:t> - Name of the bottle of wine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Variety</a:t>
            </a:r>
            <a:r>
              <a:rPr lang="en" sz="1500"/>
              <a:t> - Type of grapes used in the wine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250" y="2007100"/>
            <a:ext cx="4696749" cy="3136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“Taster_name”, “taster_twitter_handle”, “region_2”, “designation” </a:t>
            </a:r>
            <a:r>
              <a:rPr lang="en" sz="1700"/>
              <a:t>and “vintage” </a:t>
            </a:r>
            <a:r>
              <a:rPr b="1" lang="en" sz="1700"/>
              <a:t>fields removed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“$” and “,” </a:t>
            </a:r>
            <a:r>
              <a:rPr b="1" lang="en" sz="1700"/>
              <a:t>characters replaced</a:t>
            </a:r>
            <a:r>
              <a:rPr lang="en" sz="1700"/>
              <a:t> with “” for “price”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“Price” </a:t>
            </a:r>
            <a:r>
              <a:rPr b="1" lang="en" sz="1700"/>
              <a:t>converted to float</a:t>
            </a:r>
            <a:r>
              <a:rPr lang="en" sz="1700"/>
              <a:t> data type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“Points”</a:t>
            </a:r>
            <a:r>
              <a:rPr b="1" lang="en" sz="1700"/>
              <a:t> converted to integer</a:t>
            </a:r>
            <a:r>
              <a:rPr lang="en" sz="1700"/>
              <a:t> data type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“Region_1” </a:t>
            </a:r>
            <a:r>
              <a:rPr b="1" lang="en" sz="1700"/>
              <a:t>renamed </a:t>
            </a:r>
            <a:r>
              <a:rPr lang="en" sz="1700"/>
              <a:t>to “county”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Column names set to </a:t>
            </a:r>
            <a:r>
              <a:rPr b="1" lang="en" sz="1700"/>
              <a:t>lowercase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Rows with </a:t>
            </a:r>
            <a:r>
              <a:rPr b="1" lang="en" sz="1700"/>
              <a:t>NAs removed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700"/>
              <a:t>Data World: 19,494 rows</a:t>
            </a:r>
            <a:br>
              <a:rPr b="1" lang="en" sz="1700"/>
            </a:br>
            <a:r>
              <a:rPr b="1" lang="en" sz="1700"/>
              <a:t>Kaggle: </a:t>
            </a:r>
            <a:r>
              <a:rPr b="1" lang="en" sz="1700"/>
              <a:t>101,400 rows</a:t>
            </a:r>
            <a:endParaRPr b="1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Data Sets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Created dataframe from “title” and “point” fields from data without descriptions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Joined new data frame where “title” fields match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“avgPoints” field created with mean()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NAs dropped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Individual point scores dropped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17,298 wines in both data sets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Cleansed Data Frame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75" y="1531150"/>
            <a:ext cx="8839199" cy="2081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