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66"/>
  </p:notesMasterIdLst>
  <p:sldIdLst>
    <p:sldId id="281" r:id="rId3"/>
    <p:sldId id="312" r:id="rId4"/>
    <p:sldId id="284" r:id="rId5"/>
    <p:sldId id="303" r:id="rId6"/>
    <p:sldId id="320" r:id="rId7"/>
    <p:sldId id="302" r:id="rId8"/>
    <p:sldId id="324" r:id="rId9"/>
    <p:sldId id="307" r:id="rId10"/>
    <p:sldId id="304" r:id="rId11"/>
    <p:sldId id="288" r:id="rId12"/>
    <p:sldId id="289" r:id="rId13"/>
    <p:sldId id="290" r:id="rId14"/>
    <p:sldId id="291" r:id="rId15"/>
    <p:sldId id="292" r:id="rId16"/>
    <p:sldId id="293" r:id="rId17"/>
    <p:sldId id="294" r:id="rId18"/>
    <p:sldId id="295" r:id="rId19"/>
    <p:sldId id="264" r:id="rId20"/>
    <p:sldId id="258" r:id="rId21"/>
    <p:sldId id="262" r:id="rId22"/>
    <p:sldId id="260" r:id="rId23"/>
    <p:sldId id="306" r:id="rId24"/>
    <p:sldId id="299" r:id="rId25"/>
    <p:sldId id="310" r:id="rId26"/>
    <p:sldId id="308" r:id="rId27"/>
    <p:sldId id="321" r:id="rId28"/>
    <p:sldId id="311" r:id="rId29"/>
    <p:sldId id="836" r:id="rId30"/>
    <p:sldId id="838" r:id="rId31"/>
    <p:sldId id="313" r:id="rId32"/>
    <p:sldId id="314" r:id="rId33"/>
    <p:sldId id="316" r:id="rId34"/>
    <p:sldId id="842" r:id="rId35"/>
    <p:sldId id="984" r:id="rId36"/>
    <p:sldId id="985" r:id="rId37"/>
    <p:sldId id="986" r:id="rId38"/>
    <p:sldId id="987" r:id="rId39"/>
    <p:sldId id="317" r:id="rId40"/>
    <p:sldId id="322" r:id="rId41"/>
    <p:sldId id="841" r:id="rId42"/>
    <p:sldId id="967" r:id="rId43"/>
    <p:sldId id="968" r:id="rId44"/>
    <p:sldId id="969" r:id="rId45"/>
    <p:sldId id="972" r:id="rId46"/>
    <p:sldId id="1171" r:id="rId47"/>
    <p:sldId id="1173" r:id="rId48"/>
    <p:sldId id="323" r:id="rId49"/>
    <p:sldId id="999" r:id="rId50"/>
    <p:sldId id="1000" r:id="rId51"/>
    <p:sldId id="1002" r:id="rId52"/>
    <p:sldId id="1004" r:id="rId53"/>
    <p:sldId id="996" r:id="rId54"/>
    <p:sldId id="1175" r:id="rId55"/>
    <p:sldId id="1174" r:id="rId56"/>
    <p:sldId id="1035" r:id="rId57"/>
    <p:sldId id="861" r:id="rId58"/>
    <p:sldId id="1146" r:id="rId59"/>
    <p:sldId id="319" r:id="rId60"/>
    <p:sldId id="1176" r:id="rId61"/>
    <p:sldId id="1177" r:id="rId62"/>
    <p:sldId id="318" r:id="rId63"/>
    <p:sldId id="300" r:id="rId64"/>
    <p:sldId id="301" r:id="rId65"/>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197D3"/>
    <a:srgbClr val="294D83"/>
    <a:srgbClr val="8596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5881" autoAdjust="0"/>
  </p:normalViewPr>
  <p:slideViewPr>
    <p:cSldViewPr>
      <p:cViewPr>
        <p:scale>
          <a:sx n="60" d="100"/>
          <a:sy n="60" d="100"/>
        </p:scale>
        <p:origin x="167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52271460-2A40-4DD5-AD2E-EDD03892AA6E}" type="datetimeFigureOut">
              <a:rPr lang="en-US" smtClean="0"/>
              <a:t>8/21/2019</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639CCC48-C4AE-4837-907B-63A3A042C7FE}" type="slidenum">
              <a:rPr lang="en-US" smtClean="0"/>
              <a:t>‹#›</a:t>
            </a:fld>
            <a:endParaRPr lang="en-US"/>
          </a:p>
        </p:txBody>
      </p:sp>
    </p:spTree>
    <p:extLst>
      <p:ext uri="{BB962C8B-B14F-4D97-AF65-F5344CB8AC3E}">
        <p14:creationId xmlns:p14="http://schemas.microsoft.com/office/powerpoint/2010/main" val="300067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3293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a:t>
            </a:r>
            <a:r>
              <a:rPr lang="en-US" sz="1200" kern="1200" baseline="0" dirty="0">
                <a:solidFill>
                  <a:schemeClr val="tx1"/>
                </a:solidFill>
                <a:effectLst/>
                <a:latin typeface="+mn-lt"/>
                <a:ea typeface="+mn-ea"/>
                <a:cs typeface="+mn-cs"/>
              </a:rPr>
              <a:t> applying geospatial analytics to a report of </a:t>
            </a:r>
            <a:r>
              <a:rPr lang="en-US" sz="1200" kern="1200" dirty="0">
                <a:solidFill>
                  <a:schemeClr val="tx1"/>
                </a:solidFill>
                <a:effectLst/>
                <a:latin typeface="+mn-lt"/>
                <a:ea typeface="+mn-ea"/>
                <a:cs typeface="+mn-cs"/>
              </a:rPr>
              <a:t>online abandonment rates by state, you can recognize geographical</a:t>
            </a:r>
            <a:r>
              <a:rPr lang="en-US" sz="1200" kern="1200" baseline="0" dirty="0">
                <a:solidFill>
                  <a:schemeClr val="tx1"/>
                </a:solidFill>
                <a:effectLst/>
                <a:latin typeface="+mn-lt"/>
                <a:ea typeface="+mn-ea"/>
                <a:cs typeface="+mn-cs"/>
              </a:rPr>
              <a:t> areas where abandonments exceed your identified threshold, allowing you to remarket to </a:t>
            </a:r>
            <a:r>
              <a:rPr lang="en-US" sz="1200" kern="1200" dirty="0">
                <a:solidFill>
                  <a:schemeClr val="tx1"/>
                </a:solidFill>
                <a:effectLst/>
                <a:latin typeface="+mn-lt"/>
                <a:ea typeface="+mn-ea"/>
                <a:cs typeface="+mn-cs"/>
              </a:rPr>
              <a:t>customers in particular states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with a targeted campaign or promotional offer for additional savings at a local storefront or a discount off their next online purchase,</a:t>
            </a:r>
            <a:r>
              <a:rPr lang="en-US" sz="1200" kern="1200" baseline="0" dirty="0">
                <a:solidFill>
                  <a:schemeClr val="tx1"/>
                </a:solidFill>
                <a:effectLst/>
                <a:latin typeface="+mn-lt"/>
                <a:ea typeface="+mn-ea"/>
                <a:cs typeface="+mn-cs"/>
              </a:rPr>
              <a:t> for example.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8596C5"/>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8596C5"/>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17</a:t>
            </a:fld>
            <a:endParaRPr lang="en-US"/>
          </a:p>
        </p:txBody>
      </p:sp>
    </p:spTree>
    <p:extLst>
      <p:ext uri="{BB962C8B-B14F-4D97-AF65-F5344CB8AC3E}">
        <p14:creationId xmlns:p14="http://schemas.microsoft.com/office/powerpoint/2010/main" val="382484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t>
            </a:r>
            <a:r>
              <a:rPr lang="en-US" sz="1200" u="sng" kern="1200" dirty="0">
                <a:solidFill>
                  <a:schemeClr val="tx1"/>
                </a:solidFill>
                <a:effectLst/>
                <a:latin typeface="+mn-lt"/>
                <a:ea typeface="+mn-ea"/>
                <a:cs typeface="+mn-cs"/>
              </a:rPr>
              <a:t>an online </a:t>
            </a:r>
            <a:r>
              <a:rPr lang="en-US" sz="1200" kern="1200" dirty="0">
                <a:solidFill>
                  <a:schemeClr val="tx1"/>
                </a:solidFill>
                <a:effectLst/>
                <a:latin typeface="+mn-lt"/>
                <a:ea typeface="+mn-ea"/>
                <a:cs typeface="+mn-cs"/>
              </a:rPr>
              <a:t>business, you operate in a </a:t>
            </a:r>
            <a:r>
              <a:rPr lang="en-US" sz="1200" u="sng" kern="1200" dirty="0">
                <a:solidFill>
                  <a:schemeClr val="tx1"/>
                </a:solidFill>
                <a:effectLst/>
                <a:latin typeface="+mn-lt"/>
                <a:ea typeface="+mn-ea"/>
                <a:cs typeface="+mn-cs"/>
              </a:rPr>
              <a:t>competitive </a:t>
            </a:r>
            <a:r>
              <a:rPr lang="en-US" sz="1200" kern="1200" dirty="0">
                <a:solidFill>
                  <a:schemeClr val="tx1"/>
                </a:solidFill>
                <a:effectLst/>
                <a:latin typeface="+mn-lt"/>
                <a:ea typeface="+mn-ea"/>
                <a:cs typeface="+mn-cs"/>
              </a:rPr>
              <a:t>and dynamic environment where it is critical to </a:t>
            </a:r>
            <a:r>
              <a:rPr lang="en-US" sz="1200" u="sng" kern="1200" dirty="0">
                <a:solidFill>
                  <a:schemeClr val="tx1"/>
                </a:solidFill>
                <a:effectLst/>
                <a:latin typeface="+mn-lt"/>
                <a:ea typeface="+mn-ea"/>
                <a:cs typeface="+mn-cs"/>
              </a:rPr>
              <a:t>closely m</a:t>
            </a:r>
            <a:r>
              <a:rPr lang="en-US" sz="1200" kern="1200" dirty="0">
                <a:solidFill>
                  <a:schemeClr val="tx1"/>
                </a:solidFill>
                <a:effectLst/>
                <a:latin typeface="+mn-lt"/>
                <a:ea typeface="+mn-ea"/>
                <a:cs typeface="+mn-cs"/>
              </a:rPr>
              <a:t>onitor many key performance indicators – and </a:t>
            </a:r>
            <a:r>
              <a:rPr lang="en-US" sz="1200" u="sng" kern="1200" dirty="0">
                <a:solidFill>
                  <a:schemeClr val="tx1"/>
                </a:solidFill>
                <a:effectLst/>
                <a:latin typeface="+mn-lt"/>
                <a:ea typeface="+mn-ea"/>
                <a:cs typeface="+mn-cs"/>
              </a:rPr>
              <a:t>readily identify </a:t>
            </a:r>
            <a:r>
              <a:rPr lang="en-US" sz="1200" kern="1200" dirty="0">
                <a:solidFill>
                  <a:schemeClr val="tx1"/>
                </a:solidFill>
                <a:effectLst/>
                <a:latin typeface="+mn-lt"/>
                <a:ea typeface="+mn-ea"/>
                <a:cs typeface="+mn-cs"/>
              </a:rPr>
              <a:t>any anomalies with your </a:t>
            </a:r>
            <a:r>
              <a:rPr lang="en-US" sz="1200" u="sng" kern="1200" dirty="0">
                <a:solidFill>
                  <a:schemeClr val="tx1"/>
                </a:solidFill>
                <a:effectLst/>
                <a:latin typeface="+mn-lt"/>
                <a:ea typeface="+mn-ea"/>
                <a:cs typeface="+mn-cs"/>
              </a:rPr>
              <a:t>business</a:t>
            </a:r>
            <a:r>
              <a:rPr lang="en-US" sz="1200" kern="1200" dirty="0">
                <a:solidFill>
                  <a:schemeClr val="tx1"/>
                </a:solidFill>
                <a:effectLst/>
                <a:latin typeface="+mn-lt"/>
                <a:ea typeface="+mn-ea"/>
                <a:cs typeface="+mn-cs"/>
              </a:rPr>
              <a:t> and quickly </a:t>
            </a:r>
            <a:r>
              <a:rPr lang="en-US" sz="1200" u="sng" kern="1200" dirty="0">
                <a:solidFill>
                  <a:schemeClr val="tx1"/>
                </a:solidFill>
                <a:effectLst/>
                <a:latin typeface="+mn-lt"/>
                <a:ea typeface="+mn-ea"/>
                <a:cs typeface="+mn-cs"/>
              </a:rPr>
              <a:t>understand</a:t>
            </a:r>
            <a:r>
              <a:rPr lang="en-US" sz="1200" kern="1200" dirty="0">
                <a:solidFill>
                  <a:schemeClr val="tx1"/>
                </a:solidFill>
                <a:effectLst/>
                <a:latin typeface="+mn-lt"/>
                <a:ea typeface="+mn-ea"/>
                <a:cs typeface="+mn-cs"/>
              </a:rPr>
              <a:t> their root causes.</a:t>
            </a:r>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18</a:t>
            </a:fld>
            <a:endParaRPr lang="en-US"/>
          </a:p>
        </p:txBody>
      </p:sp>
    </p:spTree>
    <p:extLst>
      <p:ext uri="{BB962C8B-B14F-4D97-AF65-F5344CB8AC3E}">
        <p14:creationId xmlns:p14="http://schemas.microsoft.com/office/powerpoint/2010/main" val="396496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applying </a:t>
            </a:r>
            <a:r>
              <a:rPr lang="en-US" sz="1200" u="sng" kern="1200" dirty="0">
                <a:solidFill>
                  <a:schemeClr val="tx1"/>
                </a:solidFill>
                <a:effectLst/>
                <a:latin typeface="+mn-lt"/>
                <a:ea typeface="+mn-ea"/>
                <a:cs typeface="+mn-cs"/>
              </a:rPr>
              <a:t>anomaly </a:t>
            </a:r>
            <a:r>
              <a:rPr lang="en-US" sz="1200" kern="1200" dirty="0">
                <a:solidFill>
                  <a:schemeClr val="tx1"/>
                </a:solidFill>
                <a:effectLst/>
                <a:latin typeface="+mn-lt"/>
                <a:ea typeface="+mn-ea"/>
                <a:cs typeface="+mn-cs"/>
              </a:rPr>
              <a:t>detection to key metric reports </a:t>
            </a:r>
            <a:r>
              <a:rPr lang="en-US" sz="1200" u="sng" kern="1200" dirty="0">
                <a:solidFill>
                  <a:schemeClr val="tx1"/>
                </a:solidFill>
                <a:effectLst/>
                <a:latin typeface="+mn-lt"/>
                <a:ea typeface="+mn-ea"/>
                <a:cs typeface="+mn-cs"/>
              </a:rPr>
              <a:t>using Watson </a:t>
            </a:r>
            <a:r>
              <a:rPr lang="en-US" sz="1200" kern="1200" dirty="0">
                <a:solidFill>
                  <a:schemeClr val="tx1"/>
                </a:solidFill>
                <a:effectLst/>
                <a:latin typeface="+mn-lt"/>
                <a:ea typeface="+mn-ea"/>
                <a:cs typeface="+mn-cs"/>
              </a:rPr>
              <a:t>Customer Experience Analytics, you can leverage </a:t>
            </a:r>
            <a:r>
              <a:rPr lang="en-US" sz="1200" u="sng" kern="1200" dirty="0">
                <a:solidFill>
                  <a:schemeClr val="tx1"/>
                </a:solidFill>
                <a:effectLst/>
                <a:latin typeface="+mn-lt"/>
                <a:ea typeface="+mn-ea"/>
                <a:cs typeface="+mn-cs"/>
              </a:rPr>
              <a:t>the p</a:t>
            </a:r>
            <a:r>
              <a:rPr lang="en-US" sz="1200" kern="1200" dirty="0">
                <a:solidFill>
                  <a:schemeClr val="tx1"/>
                </a:solidFill>
                <a:effectLst/>
                <a:latin typeface="+mn-lt"/>
                <a:ea typeface="+mn-ea"/>
                <a:cs typeface="+mn-cs"/>
              </a:rPr>
              <a:t>ower of predictive analytics to </a:t>
            </a:r>
            <a:r>
              <a:rPr lang="en-US" sz="1200" u="sng" kern="1200" dirty="0">
                <a:solidFill>
                  <a:schemeClr val="tx1"/>
                </a:solidFill>
                <a:effectLst/>
                <a:latin typeface="+mn-lt"/>
                <a:ea typeface="+mn-ea"/>
                <a:cs typeface="+mn-cs"/>
              </a:rPr>
              <a:t>detect unusual </a:t>
            </a:r>
            <a:r>
              <a:rPr lang="en-US" sz="1200" kern="1200" dirty="0">
                <a:solidFill>
                  <a:schemeClr val="tx1"/>
                </a:solidFill>
                <a:effectLst/>
                <a:latin typeface="+mn-lt"/>
                <a:ea typeface="+mn-ea"/>
                <a:cs typeface="+mn-cs"/>
              </a:rPr>
              <a:t>patterns, or </a:t>
            </a:r>
            <a:r>
              <a:rPr lang="en-US" sz="1200" u="sng" kern="1200" dirty="0">
                <a:solidFill>
                  <a:schemeClr val="tx1"/>
                </a:solidFill>
                <a:effectLst/>
                <a:latin typeface="+mn-lt"/>
                <a:ea typeface="+mn-ea"/>
                <a:cs typeface="+mn-cs"/>
              </a:rPr>
              <a:t>outliers, </a:t>
            </a:r>
            <a:r>
              <a:rPr lang="en-US" sz="1200" kern="1200" dirty="0">
                <a:solidFill>
                  <a:schemeClr val="tx1"/>
                </a:solidFill>
                <a:effectLst/>
                <a:latin typeface="+mn-lt"/>
                <a:ea typeface="+mn-ea"/>
                <a:cs typeface="+mn-cs"/>
              </a:rPr>
              <a:t>in your customer behavior data and </a:t>
            </a:r>
            <a:r>
              <a:rPr lang="en-US" sz="1200" u="sng" kern="1200" dirty="0">
                <a:solidFill>
                  <a:schemeClr val="tx1"/>
                </a:solidFill>
                <a:effectLst/>
                <a:latin typeface="+mn-lt"/>
                <a:ea typeface="+mn-ea"/>
                <a:cs typeface="+mn-cs"/>
              </a:rPr>
              <a:t>determine</a:t>
            </a:r>
            <a:r>
              <a:rPr lang="en-US" sz="1200" kern="1200" dirty="0">
                <a:solidFill>
                  <a:schemeClr val="tx1"/>
                </a:solidFill>
                <a:effectLst/>
                <a:latin typeface="+mn-lt"/>
                <a:ea typeface="+mn-ea"/>
                <a:cs typeface="+mn-cs"/>
              </a:rPr>
              <a:t> contributing factors – offering </a:t>
            </a:r>
            <a:r>
              <a:rPr lang="en-US" sz="1200" u="sng" kern="1200" dirty="0">
                <a:solidFill>
                  <a:schemeClr val="tx1"/>
                </a:solidFill>
                <a:effectLst/>
                <a:latin typeface="+mn-lt"/>
                <a:ea typeface="+mn-ea"/>
                <a:cs typeface="+mn-cs"/>
              </a:rPr>
              <a:t>insight</a:t>
            </a:r>
            <a:r>
              <a:rPr lang="en-US" sz="1200" kern="1200" dirty="0">
                <a:solidFill>
                  <a:schemeClr val="tx1"/>
                </a:solidFill>
                <a:effectLst/>
                <a:latin typeface="+mn-lt"/>
                <a:ea typeface="+mn-ea"/>
                <a:cs typeface="+mn-cs"/>
              </a:rPr>
              <a:t> you can use to </a:t>
            </a:r>
            <a:r>
              <a:rPr lang="en-US" sz="1200" u="sng" kern="1200" dirty="0">
                <a:solidFill>
                  <a:schemeClr val="tx1"/>
                </a:solidFill>
                <a:effectLst/>
                <a:latin typeface="+mn-lt"/>
                <a:ea typeface="+mn-ea"/>
                <a:cs typeface="+mn-cs"/>
              </a:rPr>
              <a:t>narrow in </a:t>
            </a:r>
            <a:r>
              <a:rPr lang="en-US" sz="1200" kern="1200" dirty="0">
                <a:solidFill>
                  <a:schemeClr val="tx1"/>
                </a:solidFill>
                <a:effectLst/>
                <a:latin typeface="+mn-lt"/>
                <a:ea typeface="+mn-ea"/>
                <a:cs typeface="+mn-cs"/>
              </a:rPr>
              <a:t>and identify issues.</a:t>
            </a:r>
          </a:p>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19</a:t>
            </a:fld>
            <a:endParaRPr lang="en-US"/>
          </a:p>
        </p:txBody>
      </p:sp>
    </p:spTree>
    <p:extLst>
      <p:ext uri="{BB962C8B-B14F-4D97-AF65-F5344CB8AC3E}">
        <p14:creationId xmlns:p14="http://schemas.microsoft.com/office/powerpoint/2010/main" val="3724689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t>
            </a:r>
            <a:r>
              <a:rPr lang="en-US" sz="1200" u="sng" kern="1200" dirty="0">
                <a:solidFill>
                  <a:schemeClr val="tx1"/>
                </a:solidFill>
                <a:effectLst/>
                <a:latin typeface="+mn-lt"/>
                <a:ea typeface="+mn-ea"/>
                <a:cs typeface="+mn-cs"/>
              </a:rPr>
              <a:t>have</a:t>
            </a:r>
            <a:r>
              <a:rPr lang="en-US" sz="1200" kern="1200" dirty="0">
                <a:solidFill>
                  <a:schemeClr val="tx1"/>
                </a:solidFill>
                <a:effectLst/>
                <a:latin typeface="+mn-lt"/>
                <a:ea typeface="+mn-ea"/>
                <a:cs typeface="+mn-cs"/>
              </a:rPr>
              <a:t> a report that tracks abandonments on your site, for example, </a:t>
            </a:r>
            <a:r>
              <a:rPr lang="en-US" sz="1200" u="sng" kern="1200" dirty="0">
                <a:solidFill>
                  <a:schemeClr val="tx1"/>
                </a:solidFill>
                <a:effectLst/>
                <a:latin typeface="+mn-lt"/>
                <a:ea typeface="+mn-ea"/>
                <a:cs typeface="+mn-cs"/>
              </a:rPr>
              <a:t>you can apply </a:t>
            </a:r>
            <a:r>
              <a:rPr lang="en-US" sz="1200" kern="1200" dirty="0">
                <a:solidFill>
                  <a:schemeClr val="tx1"/>
                </a:solidFill>
                <a:effectLst/>
                <a:latin typeface="+mn-lt"/>
                <a:ea typeface="+mn-ea"/>
                <a:cs typeface="+mn-cs"/>
              </a:rPr>
              <a:t>anomaly detection to your report to understand if any a</a:t>
            </a:r>
            <a:r>
              <a:rPr lang="en-US" sz="1200" u="sng" kern="1200" dirty="0">
                <a:solidFill>
                  <a:schemeClr val="tx1"/>
                </a:solidFill>
                <a:effectLst/>
                <a:latin typeface="+mn-lt"/>
                <a:ea typeface="+mn-ea"/>
                <a:cs typeface="+mn-cs"/>
              </a:rPr>
              <a:t>bandonm</a:t>
            </a:r>
            <a:r>
              <a:rPr lang="en-US" sz="1200" kern="1200" dirty="0">
                <a:solidFill>
                  <a:schemeClr val="tx1"/>
                </a:solidFill>
                <a:effectLst/>
                <a:latin typeface="+mn-lt"/>
                <a:ea typeface="+mn-ea"/>
                <a:cs typeface="+mn-cs"/>
              </a:rPr>
              <a:t>ents deviate from the norm.  </a:t>
            </a:r>
            <a:r>
              <a:rPr lang="en-US" sz="1200" u="sng" kern="1200" dirty="0">
                <a:solidFill>
                  <a:schemeClr val="tx1"/>
                </a:solidFill>
                <a:effectLst/>
                <a:latin typeface="+mn-lt"/>
                <a:ea typeface="+mn-ea"/>
                <a:cs typeface="+mn-cs"/>
              </a:rPr>
              <a:t>Anomaly</a:t>
            </a:r>
            <a:r>
              <a:rPr lang="en-US" sz="1200" kern="1200" dirty="0">
                <a:solidFill>
                  <a:schemeClr val="tx1"/>
                </a:solidFill>
                <a:effectLst/>
                <a:latin typeface="+mn-lt"/>
                <a:ea typeface="+mn-ea"/>
                <a:cs typeface="+mn-cs"/>
              </a:rPr>
              <a:t> detection will monitor the abandonment metric against historical data, </a:t>
            </a:r>
            <a:r>
              <a:rPr lang="en-US" sz="1200" u="sng" kern="1200" dirty="0">
                <a:solidFill>
                  <a:schemeClr val="tx1"/>
                </a:solidFill>
                <a:effectLst/>
                <a:latin typeface="+mn-lt"/>
                <a:ea typeface="+mn-ea"/>
                <a:cs typeface="+mn-cs"/>
              </a:rPr>
              <a:t>calculate and q</a:t>
            </a:r>
            <a:r>
              <a:rPr lang="en-US" sz="1200" kern="1200" dirty="0">
                <a:solidFill>
                  <a:schemeClr val="tx1"/>
                </a:solidFill>
                <a:effectLst/>
                <a:latin typeface="+mn-lt"/>
                <a:ea typeface="+mn-ea"/>
                <a:cs typeface="+mn-cs"/>
              </a:rPr>
              <a:t>uantify any deviations and </a:t>
            </a:r>
            <a:r>
              <a:rPr lang="en-US" sz="1200" u="sng" kern="1200" dirty="0">
                <a:solidFill>
                  <a:schemeClr val="tx1"/>
                </a:solidFill>
                <a:effectLst/>
                <a:latin typeface="+mn-lt"/>
                <a:ea typeface="+mn-ea"/>
                <a:cs typeface="+mn-cs"/>
              </a:rPr>
              <a:t>flag any </a:t>
            </a:r>
            <a:r>
              <a:rPr lang="en-US" sz="1200" kern="1200" dirty="0">
                <a:solidFill>
                  <a:schemeClr val="tx1"/>
                </a:solidFill>
                <a:effectLst/>
                <a:latin typeface="+mn-lt"/>
                <a:ea typeface="+mn-ea"/>
                <a:cs typeface="+mn-cs"/>
              </a:rPr>
              <a:t>anomalies in the report.</a:t>
            </a:r>
          </a:p>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20</a:t>
            </a:fld>
            <a:endParaRPr lang="en-US"/>
          </a:p>
        </p:txBody>
      </p:sp>
    </p:spTree>
    <p:extLst>
      <p:ext uri="{BB962C8B-B14F-4D97-AF65-F5344CB8AC3E}">
        <p14:creationId xmlns:p14="http://schemas.microsoft.com/office/powerpoint/2010/main" val="3771284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a:t>
            </a:r>
            <a:r>
              <a:rPr lang="en-US" sz="1200" u="sng" kern="1200" dirty="0">
                <a:solidFill>
                  <a:schemeClr val="tx1"/>
                </a:solidFill>
                <a:effectLst/>
                <a:latin typeface="+mn-lt"/>
                <a:ea typeface="+mn-ea"/>
                <a:cs typeface="+mn-cs"/>
              </a:rPr>
              <a:t>identifying</a:t>
            </a:r>
            <a:r>
              <a:rPr lang="en-US" sz="1200" kern="1200" dirty="0">
                <a:solidFill>
                  <a:schemeClr val="tx1"/>
                </a:solidFill>
                <a:effectLst/>
                <a:latin typeface="+mn-lt"/>
                <a:ea typeface="+mn-ea"/>
                <a:cs typeface="+mn-cs"/>
              </a:rPr>
              <a:t> outliers that could signal an issue and </a:t>
            </a:r>
            <a:r>
              <a:rPr lang="en-US" sz="1200" u="sng" kern="1200" dirty="0">
                <a:solidFill>
                  <a:schemeClr val="tx1"/>
                </a:solidFill>
                <a:effectLst/>
                <a:latin typeface="+mn-lt"/>
                <a:ea typeface="+mn-ea"/>
                <a:cs typeface="+mn-cs"/>
              </a:rPr>
              <a:t>recognizing</a:t>
            </a:r>
            <a:r>
              <a:rPr lang="en-US" sz="1200" kern="1200" dirty="0">
                <a:solidFill>
                  <a:schemeClr val="tx1"/>
                </a:solidFill>
                <a:effectLst/>
                <a:latin typeface="+mn-lt"/>
                <a:ea typeface="+mn-ea"/>
                <a:cs typeface="+mn-cs"/>
              </a:rPr>
              <a:t> and ranking </a:t>
            </a:r>
            <a:r>
              <a:rPr lang="en-US" sz="1200" u="sng" kern="1200" dirty="0">
                <a:solidFill>
                  <a:schemeClr val="tx1"/>
                </a:solidFill>
                <a:effectLst/>
                <a:latin typeface="+mn-lt"/>
                <a:ea typeface="+mn-ea"/>
                <a:cs typeface="+mn-cs"/>
              </a:rPr>
              <a:t>the contributing</a:t>
            </a:r>
            <a:r>
              <a:rPr lang="en-US" sz="1200" kern="1200" dirty="0">
                <a:solidFill>
                  <a:schemeClr val="tx1"/>
                </a:solidFill>
                <a:effectLst/>
                <a:latin typeface="+mn-lt"/>
                <a:ea typeface="+mn-ea"/>
                <a:cs typeface="+mn-cs"/>
              </a:rPr>
              <a:t> factors, you can then </a:t>
            </a:r>
            <a:r>
              <a:rPr lang="en-US" sz="1200" u="sng" kern="1200" dirty="0">
                <a:solidFill>
                  <a:schemeClr val="tx1"/>
                </a:solidFill>
                <a:effectLst/>
                <a:latin typeface="+mn-lt"/>
                <a:ea typeface="+mn-ea"/>
                <a:cs typeface="+mn-cs"/>
              </a:rPr>
              <a:t>drill deeper </a:t>
            </a:r>
            <a:r>
              <a:rPr lang="en-US" sz="1200" kern="1200" dirty="0">
                <a:solidFill>
                  <a:schemeClr val="tx1"/>
                </a:solidFill>
                <a:effectLst/>
                <a:latin typeface="+mn-lt"/>
                <a:ea typeface="+mn-ea"/>
                <a:cs typeface="+mn-cs"/>
              </a:rPr>
              <a:t>with session analysis to </a:t>
            </a:r>
            <a:r>
              <a:rPr lang="en-US" sz="1200" u="sng" kern="1200" dirty="0">
                <a:solidFill>
                  <a:schemeClr val="tx1"/>
                </a:solidFill>
                <a:effectLst/>
                <a:latin typeface="+mn-lt"/>
                <a:ea typeface="+mn-ea"/>
                <a:cs typeface="+mn-cs"/>
              </a:rPr>
              <a:t>better </a:t>
            </a:r>
            <a:r>
              <a:rPr lang="en-US" sz="1200" i="1" u="sng" kern="1200" dirty="0">
                <a:solidFill>
                  <a:schemeClr val="tx1"/>
                </a:solidFill>
                <a:effectLst/>
                <a:latin typeface="+mn-lt"/>
                <a:ea typeface="+mn-ea"/>
                <a:cs typeface="+mn-cs"/>
              </a:rPr>
              <a:t>u</a:t>
            </a:r>
            <a:r>
              <a:rPr lang="en-US" sz="1200" i="1" kern="1200" dirty="0">
                <a:solidFill>
                  <a:schemeClr val="tx1"/>
                </a:solidFill>
                <a:effectLst/>
                <a:latin typeface="+mn-lt"/>
                <a:ea typeface="+mn-ea"/>
                <a:cs typeface="+mn-cs"/>
              </a:rPr>
              <a:t>nderstand the root cause of the issue </a:t>
            </a:r>
            <a:r>
              <a:rPr lang="en-US" sz="1200" kern="1200" dirty="0">
                <a:solidFill>
                  <a:schemeClr val="tx1"/>
                </a:solidFill>
                <a:effectLst/>
                <a:latin typeface="+mn-lt"/>
                <a:ea typeface="+mn-ea"/>
                <a:cs typeface="+mn-cs"/>
              </a:rPr>
              <a:t>– offering you a </a:t>
            </a:r>
            <a:r>
              <a:rPr lang="en-US" sz="1200" u="sng" kern="1200" dirty="0">
                <a:solidFill>
                  <a:schemeClr val="tx1"/>
                </a:solidFill>
                <a:effectLst/>
                <a:latin typeface="+mn-lt"/>
                <a:ea typeface="+mn-ea"/>
                <a:cs typeface="+mn-cs"/>
              </a:rPr>
              <a:t>powerfu</a:t>
            </a:r>
            <a:r>
              <a:rPr lang="en-US" sz="1200" kern="1200" dirty="0">
                <a:solidFill>
                  <a:schemeClr val="tx1"/>
                </a:solidFill>
                <a:effectLst/>
                <a:latin typeface="+mn-lt"/>
                <a:ea typeface="+mn-ea"/>
                <a:cs typeface="+mn-cs"/>
              </a:rPr>
              <a:t>l macro to micro view that</a:t>
            </a:r>
            <a:r>
              <a:rPr lang="en-US" sz="1200" kern="1200" baseline="0" dirty="0">
                <a:solidFill>
                  <a:schemeClr val="tx1"/>
                </a:solidFill>
                <a:effectLst/>
                <a:latin typeface="+mn-lt"/>
                <a:ea typeface="+mn-ea"/>
                <a:cs typeface="+mn-cs"/>
              </a:rPr>
              <a:t> provides the </a:t>
            </a:r>
            <a:r>
              <a:rPr lang="en-US" sz="1200" u="sng" kern="1200" baseline="0" dirty="0">
                <a:solidFill>
                  <a:schemeClr val="tx1"/>
                </a:solidFill>
                <a:effectLst/>
                <a:latin typeface="+mn-lt"/>
                <a:ea typeface="+mn-ea"/>
                <a:cs typeface="+mn-cs"/>
              </a:rPr>
              <a:t>insight </a:t>
            </a:r>
            <a:r>
              <a:rPr lang="en-US" sz="1200" kern="1200" baseline="0" dirty="0">
                <a:solidFill>
                  <a:schemeClr val="tx1"/>
                </a:solidFill>
                <a:effectLst/>
                <a:latin typeface="+mn-lt"/>
                <a:ea typeface="+mn-ea"/>
                <a:cs typeface="+mn-cs"/>
              </a:rPr>
              <a:t>you need </a:t>
            </a:r>
            <a:r>
              <a:rPr lang="en-US" sz="1200" u="sng" kern="1200" baseline="0" dirty="0">
                <a:solidFill>
                  <a:schemeClr val="tx1"/>
                </a:solidFill>
                <a:effectLst/>
                <a:latin typeface="+mn-lt"/>
                <a:ea typeface="+mn-ea"/>
                <a:cs typeface="+mn-cs"/>
              </a:rPr>
              <a:t>to </a:t>
            </a:r>
            <a:r>
              <a:rPr lang="en-US" sz="1200" u="sng" kern="1200" dirty="0">
                <a:solidFill>
                  <a:schemeClr val="tx1"/>
                </a:solidFill>
                <a:effectLst/>
                <a:latin typeface="+mn-lt"/>
                <a:ea typeface="+mn-ea"/>
                <a:cs typeface="+mn-cs"/>
              </a:rPr>
              <a:t>take</a:t>
            </a:r>
            <a:r>
              <a:rPr lang="en-US" sz="1200" u="sng"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corrective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21</a:t>
            </a:fld>
            <a:endParaRPr lang="en-US"/>
          </a:p>
        </p:txBody>
      </p:sp>
    </p:spTree>
    <p:extLst>
      <p:ext uri="{BB962C8B-B14F-4D97-AF65-F5344CB8AC3E}">
        <p14:creationId xmlns:p14="http://schemas.microsoft.com/office/powerpoint/2010/main" val="3082976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Notes:</a:t>
            </a:r>
            <a:endParaRPr lang="en-US" dirty="0"/>
          </a:p>
          <a:p>
            <a:r>
              <a:rPr lang="en-US" dirty="0"/>
              <a:t>Events make sense of the data Tealeaf</a:t>
            </a:r>
            <a:r>
              <a:rPr lang="en-US" baseline="0" dirty="0"/>
              <a:t> Records</a:t>
            </a:r>
            <a:endParaRPr lang="en-US" dirty="0"/>
          </a:p>
          <a:p>
            <a:r>
              <a:rPr lang="en-US" sz="1400" b="0" i="0" u="none" strike="noStrike" kern="1200" baseline="0" dirty="0">
                <a:solidFill>
                  <a:schemeClr val="tx1"/>
                </a:solidFill>
                <a:latin typeface="Arial" pitchFamily="34" charset="0"/>
                <a:ea typeface="+mn-ea"/>
                <a:cs typeface="Arial" pitchFamily="34" charset="0"/>
              </a:rPr>
              <a:t>Events are the foundation of all reporting data in Tealeaf. They can track almost anything that occurs on your company’s website by searching for matches to a set of user-defined conditions. Events:</a:t>
            </a:r>
          </a:p>
          <a:p>
            <a:pPr>
              <a:buFont typeface="Arial" pitchFamily="34" charset="0"/>
              <a:buChar char="•"/>
            </a:pPr>
            <a:r>
              <a:rPr lang="en-US" kern="0" dirty="0">
                <a:solidFill>
                  <a:sysClr val="windowText" lastClr="000000"/>
                </a:solidFill>
              </a:rPr>
              <a:t>Monitor your website and digital channels for conditions you define</a:t>
            </a:r>
          </a:p>
          <a:p>
            <a:pPr>
              <a:buFont typeface="Arial" pitchFamily="34" charset="0"/>
              <a:buChar char="•"/>
            </a:pPr>
            <a:r>
              <a:rPr lang="en-US" kern="0" dirty="0">
                <a:solidFill>
                  <a:sysClr val="windowText" lastClr="000000"/>
                </a:solidFill>
              </a:rPr>
              <a:t>Track when those conditions are met</a:t>
            </a:r>
          </a:p>
          <a:p>
            <a:pPr>
              <a:buFont typeface="Arial" pitchFamily="34" charset="0"/>
              <a:buChar char="•"/>
            </a:pPr>
            <a:r>
              <a:rPr lang="en-US" kern="0" dirty="0">
                <a:solidFill>
                  <a:sysClr val="windowText" lastClr="000000"/>
                </a:solidFill>
              </a:rPr>
              <a:t> Record information</a:t>
            </a:r>
          </a:p>
          <a:p>
            <a:pPr>
              <a:buFont typeface="Arial" pitchFamily="34" charset="0"/>
              <a:buNone/>
            </a:pPr>
            <a:r>
              <a:rPr lang="en-US" kern="0" dirty="0">
                <a:solidFill>
                  <a:sysClr val="windowText" lastClr="000000"/>
                </a:solidFill>
              </a:rPr>
              <a:t>Events are the data </a:t>
            </a:r>
            <a:r>
              <a:rPr lang="en-US" kern="0" dirty="0" err="1">
                <a:solidFill>
                  <a:sysClr val="windowText" lastClr="000000"/>
                </a:solidFill>
              </a:rPr>
              <a:t>driversfor</a:t>
            </a:r>
            <a:r>
              <a:rPr lang="en-US" kern="0" dirty="0">
                <a:solidFill>
                  <a:sysClr val="windowText" lastClr="000000"/>
                </a:solidFill>
              </a:rPr>
              <a:t> :</a:t>
            </a:r>
          </a:p>
          <a:p>
            <a:pPr>
              <a:buFont typeface="Arial" pitchFamily="34" charset="0"/>
              <a:buChar char="•"/>
            </a:pPr>
            <a:endParaRPr lang="en-US" kern="0" dirty="0">
              <a:solidFill>
                <a:sysClr val="windowText" lastClr="000000"/>
              </a:solidFill>
            </a:endParaRPr>
          </a:p>
          <a:p>
            <a:pPr lvl="1">
              <a:buFont typeface="Arial" pitchFamily="34" charset="0"/>
              <a:buChar char="•"/>
            </a:pPr>
            <a:r>
              <a:rPr lang="en-US" b="1" kern="0" dirty="0">
                <a:solidFill>
                  <a:sysClr val="windowText" lastClr="000000"/>
                </a:solidFill>
              </a:rPr>
              <a:t>Identification – </a:t>
            </a:r>
            <a:r>
              <a:rPr lang="en-US" kern="0" dirty="0">
                <a:solidFill>
                  <a:sysClr val="windowText" lastClr="000000"/>
                </a:solidFill>
              </a:rPr>
              <a:t>Easily see what happened in a Session </a:t>
            </a:r>
          </a:p>
          <a:p>
            <a:pPr lvl="1">
              <a:buFont typeface="Arial" pitchFamily="34" charset="0"/>
              <a:buChar char="•"/>
            </a:pPr>
            <a:r>
              <a:rPr lang="en-US" b="1" kern="0" dirty="0">
                <a:solidFill>
                  <a:sysClr val="windowText" lastClr="000000"/>
                </a:solidFill>
              </a:rPr>
              <a:t>Searches – </a:t>
            </a:r>
            <a:r>
              <a:rPr lang="en-US" kern="0" dirty="0">
                <a:solidFill>
                  <a:sysClr val="windowText" lastClr="000000"/>
                </a:solidFill>
              </a:rPr>
              <a:t>Quickly find the Session that matches your criteria</a:t>
            </a:r>
          </a:p>
          <a:p>
            <a:pPr lvl="1">
              <a:buFont typeface="Arial" pitchFamily="34" charset="0"/>
              <a:buChar char="•"/>
            </a:pPr>
            <a:r>
              <a:rPr lang="en-US" b="1" kern="0" dirty="0">
                <a:solidFill>
                  <a:sysClr val="windowText" lastClr="000000"/>
                </a:solidFill>
              </a:rPr>
              <a:t>Problem Diagnosis – </a:t>
            </a:r>
            <a:r>
              <a:rPr lang="en-US" kern="0" dirty="0">
                <a:solidFill>
                  <a:sysClr val="windowText" lastClr="000000"/>
                </a:solidFill>
              </a:rPr>
              <a:t>Determine barriers to business process completion</a:t>
            </a:r>
          </a:p>
          <a:p>
            <a:pPr lvl="1">
              <a:buFont typeface="Arial" pitchFamily="34" charset="0"/>
              <a:buChar char="•"/>
            </a:pPr>
            <a:r>
              <a:rPr lang="en-US" b="1" kern="0" dirty="0">
                <a:solidFill>
                  <a:sysClr val="windowText" lastClr="000000"/>
                </a:solidFill>
              </a:rPr>
              <a:t>Reports – </a:t>
            </a:r>
            <a:r>
              <a:rPr lang="en-US" kern="0" dirty="0">
                <a:solidFill>
                  <a:sysClr val="windowText" lastClr="000000"/>
                </a:solidFill>
              </a:rPr>
              <a:t>All reports and metrics are based on Events</a:t>
            </a:r>
          </a:p>
          <a:p>
            <a:pPr lvl="1">
              <a:buFont typeface="Arial" pitchFamily="34" charset="0"/>
              <a:buChar char="•"/>
            </a:pPr>
            <a:r>
              <a:rPr lang="en-US" b="1" kern="0" dirty="0">
                <a:solidFill>
                  <a:sysClr val="windowText" lastClr="000000"/>
                </a:solidFill>
              </a:rPr>
              <a:t>Workspaces – </a:t>
            </a:r>
            <a:r>
              <a:rPr lang="en-US" kern="0" dirty="0">
                <a:solidFill>
                  <a:sysClr val="windowText" lastClr="000000"/>
                </a:solidFill>
              </a:rPr>
              <a:t>High-level view of reports</a:t>
            </a:r>
          </a:p>
          <a:p>
            <a:pPr>
              <a:buFont typeface="Arial" pitchFamily="34" charset="0"/>
              <a:buChar char="•"/>
            </a:pPr>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28</a:t>
            </a:fld>
            <a:endParaRPr lang="en-US"/>
          </a:p>
        </p:txBody>
      </p:sp>
    </p:spTree>
    <p:extLst>
      <p:ext uri="{BB962C8B-B14F-4D97-AF65-F5344CB8AC3E}">
        <p14:creationId xmlns:p14="http://schemas.microsoft.com/office/powerpoint/2010/main" val="1120337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What is the data that Events monitor?</a:t>
            </a:r>
          </a:p>
          <a:p>
            <a:endParaRPr lang="en-US" dirty="0"/>
          </a:p>
        </p:txBody>
      </p:sp>
      <p:sp>
        <p:nvSpPr>
          <p:cNvPr id="4" name="Footer Placeholder 3"/>
          <p:cNvSpPr>
            <a:spLocks noGrp="1"/>
          </p:cNvSpPr>
          <p:nvPr>
            <p:ph type="ftr" sz="quarter" idx="10"/>
          </p:nvPr>
        </p:nvSpPr>
        <p:spPr/>
        <p:txBody>
          <a:bodyPr/>
          <a:lstStyle/>
          <a:p>
            <a:r>
              <a:rPr lang="en-US" dirty="0"/>
              <a:t>© Copyright IBM Corp. 2015</a:t>
            </a:r>
          </a:p>
        </p:txBody>
      </p:sp>
      <p:sp>
        <p:nvSpPr>
          <p:cNvPr id="5" name="Slide Number Placeholder 4"/>
          <p:cNvSpPr>
            <a:spLocks noGrp="1"/>
          </p:cNvSpPr>
          <p:nvPr>
            <p:ph type="sldNum" sz="quarter" idx="11"/>
          </p:nvPr>
        </p:nvSpPr>
        <p:spPr/>
        <p:txBody>
          <a:bodyPr/>
          <a:lstStyle/>
          <a:p>
            <a:fld id="{59B41BCF-F07C-4001-9668-5B4729C8093B}" type="slidenum">
              <a:rPr lang="en-US" smtClean="0"/>
              <a:pPr/>
              <a:t>29</a:t>
            </a:fld>
            <a:endParaRPr lang="en-US"/>
          </a:p>
        </p:txBody>
      </p:sp>
    </p:spTree>
    <p:extLst>
      <p:ext uri="{BB962C8B-B14F-4D97-AF65-F5344CB8AC3E}">
        <p14:creationId xmlns:p14="http://schemas.microsoft.com/office/powerpoint/2010/main" val="329124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838" indent="-285707" eaLnBrk="0" hangingPunct="0">
              <a:defRPr>
                <a:solidFill>
                  <a:schemeClr val="tx1"/>
                </a:solidFill>
                <a:latin typeface="Arial" charset="0"/>
                <a:cs typeface="Arial" charset="0"/>
              </a:defRPr>
            </a:lvl2pPr>
            <a:lvl3pPr marL="1142828" indent="-228566" eaLnBrk="0" hangingPunct="0">
              <a:defRPr>
                <a:solidFill>
                  <a:schemeClr val="tx1"/>
                </a:solidFill>
                <a:latin typeface="Arial" charset="0"/>
                <a:cs typeface="Arial" charset="0"/>
              </a:defRPr>
            </a:lvl3pPr>
            <a:lvl4pPr marL="1599959" indent="-228566" eaLnBrk="0" hangingPunct="0">
              <a:defRPr>
                <a:solidFill>
                  <a:schemeClr val="tx1"/>
                </a:solidFill>
                <a:latin typeface="Arial" charset="0"/>
                <a:cs typeface="Arial" charset="0"/>
              </a:defRPr>
            </a:lvl4pPr>
            <a:lvl5pPr marL="2057090" indent="-228566" eaLnBrk="0" hangingPunct="0">
              <a:defRPr>
                <a:solidFill>
                  <a:schemeClr val="tx1"/>
                </a:solidFill>
                <a:latin typeface="Arial" charset="0"/>
                <a:cs typeface="Arial" charset="0"/>
              </a:defRPr>
            </a:lvl5pPr>
            <a:lvl6pPr marL="2514221" indent="-228566" eaLnBrk="0" fontAlgn="base" hangingPunct="0">
              <a:spcBef>
                <a:spcPct val="0"/>
              </a:spcBef>
              <a:spcAft>
                <a:spcPct val="0"/>
              </a:spcAft>
              <a:defRPr>
                <a:solidFill>
                  <a:schemeClr val="tx1"/>
                </a:solidFill>
                <a:latin typeface="Arial" charset="0"/>
                <a:cs typeface="Arial" charset="0"/>
              </a:defRPr>
            </a:lvl6pPr>
            <a:lvl7pPr marL="2971352" indent="-228566" eaLnBrk="0" fontAlgn="base" hangingPunct="0">
              <a:spcBef>
                <a:spcPct val="0"/>
              </a:spcBef>
              <a:spcAft>
                <a:spcPct val="0"/>
              </a:spcAft>
              <a:defRPr>
                <a:solidFill>
                  <a:schemeClr val="tx1"/>
                </a:solidFill>
                <a:latin typeface="Arial" charset="0"/>
                <a:cs typeface="Arial" charset="0"/>
              </a:defRPr>
            </a:lvl7pPr>
            <a:lvl8pPr marL="3428483" indent="-228566" eaLnBrk="0" fontAlgn="base" hangingPunct="0">
              <a:spcBef>
                <a:spcPct val="0"/>
              </a:spcBef>
              <a:spcAft>
                <a:spcPct val="0"/>
              </a:spcAft>
              <a:defRPr>
                <a:solidFill>
                  <a:schemeClr val="tx1"/>
                </a:solidFill>
                <a:latin typeface="Arial" charset="0"/>
                <a:cs typeface="Arial" charset="0"/>
              </a:defRPr>
            </a:lvl8pPr>
            <a:lvl9pPr marL="3885614" indent="-228566" eaLnBrk="0" fontAlgn="base" hangingPunct="0">
              <a:spcBef>
                <a:spcPct val="0"/>
              </a:spcBef>
              <a:spcAft>
                <a:spcPct val="0"/>
              </a:spcAft>
              <a:defRPr>
                <a:solidFill>
                  <a:schemeClr val="tx1"/>
                </a:solidFill>
                <a:latin typeface="Arial" charset="0"/>
                <a:cs typeface="Arial" charset="0"/>
              </a:defRPr>
            </a:lvl9pPr>
          </a:lstStyle>
          <a:p>
            <a:pPr eaLnBrk="1" hangingPunct="1"/>
            <a:fld id="{39C32908-07C5-4C15-A1B0-5C0A3637D4C8}" type="slidenum">
              <a:rPr lang="en-US" smtClean="0">
                <a:latin typeface="Calibri" pitchFamily="34" charset="0"/>
              </a:rPr>
              <a:pPr eaLnBrk="1" hangingPunct="1"/>
              <a:t>33</a:t>
            </a:fld>
            <a:endParaRPr lang="en-US">
              <a:latin typeface="Calibri" pitchFamily="34" charset="0"/>
            </a:endParaRPr>
          </a:p>
        </p:txBody>
      </p:sp>
      <p:sp>
        <p:nvSpPr>
          <p:cNvPr id="46084"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38" indent="-285707">
              <a:defRPr>
                <a:solidFill>
                  <a:schemeClr val="tx1"/>
                </a:solidFill>
                <a:latin typeface="Arial" charset="0"/>
              </a:defRPr>
            </a:lvl2pPr>
            <a:lvl3pPr marL="1142828" indent="-228566">
              <a:defRPr>
                <a:solidFill>
                  <a:schemeClr val="tx1"/>
                </a:solidFill>
                <a:latin typeface="Arial" charset="0"/>
              </a:defRPr>
            </a:lvl3pPr>
            <a:lvl4pPr marL="1599959" indent="-228566">
              <a:defRPr>
                <a:solidFill>
                  <a:schemeClr val="tx1"/>
                </a:solidFill>
                <a:latin typeface="Arial" charset="0"/>
              </a:defRPr>
            </a:lvl4pPr>
            <a:lvl5pPr marL="2057090" indent="-228566">
              <a:defRPr>
                <a:solidFill>
                  <a:schemeClr val="tx1"/>
                </a:solidFill>
                <a:latin typeface="Arial" charset="0"/>
              </a:defRPr>
            </a:lvl5pPr>
            <a:lvl6pPr marL="2514221" indent="-228566" fontAlgn="base">
              <a:spcBef>
                <a:spcPct val="0"/>
              </a:spcBef>
              <a:spcAft>
                <a:spcPct val="0"/>
              </a:spcAft>
              <a:defRPr>
                <a:solidFill>
                  <a:schemeClr val="tx1"/>
                </a:solidFill>
                <a:latin typeface="Arial" charset="0"/>
              </a:defRPr>
            </a:lvl6pPr>
            <a:lvl7pPr marL="2971352" indent="-228566" fontAlgn="base">
              <a:spcBef>
                <a:spcPct val="0"/>
              </a:spcBef>
              <a:spcAft>
                <a:spcPct val="0"/>
              </a:spcAft>
              <a:defRPr>
                <a:solidFill>
                  <a:schemeClr val="tx1"/>
                </a:solidFill>
                <a:latin typeface="Arial" charset="0"/>
              </a:defRPr>
            </a:lvl7pPr>
            <a:lvl8pPr marL="3428483" indent="-228566" fontAlgn="base">
              <a:spcBef>
                <a:spcPct val="0"/>
              </a:spcBef>
              <a:spcAft>
                <a:spcPct val="0"/>
              </a:spcAft>
              <a:defRPr>
                <a:solidFill>
                  <a:schemeClr val="tx1"/>
                </a:solidFill>
                <a:latin typeface="Arial" charset="0"/>
              </a:defRPr>
            </a:lvl8pPr>
            <a:lvl9pPr marL="3885614" indent="-228566" fontAlgn="base">
              <a:spcBef>
                <a:spcPct val="0"/>
              </a:spcBef>
              <a:spcAft>
                <a:spcPct val="0"/>
              </a:spcAft>
              <a:defRPr>
                <a:solidFill>
                  <a:schemeClr val="tx1"/>
                </a:solidFill>
                <a:latin typeface="Arial" charset="0"/>
              </a:defRPr>
            </a:lvl9pPr>
          </a:lstStyle>
          <a:p>
            <a:pPr fontAlgn="base">
              <a:spcBef>
                <a:spcPct val="0"/>
              </a:spcBef>
              <a:spcAft>
                <a:spcPct val="0"/>
              </a:spcAft>
              <a:defRPr/>
            </a:pPr>
            <a:r>
              <a:rPr lang="en-US" dirty="0">
                <a:latin typeface="Calibri" pitchFamily="34" charset="0"/>
              </a:rPr>
              <a:t>© Copyright IBM Corp. 2015</a:t>
            </a:r>
          </a:p>
        </p:txBody>
      </p:sp>
      <p:sp>
        <p:nvSpPr>
          <p:cNvPr id="188421" name="Notes Placeholder 6"/>
          <p:cNvSpPr>
            <a:spLocks noGrp="1"/>
          </p:cNvSpPr>
          <p:nvPr>
            <p:ph type="body"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How do Events</a:t>
            </a:r>
            <a:r>
              <a:rPr lang="en-US" baseline="0" dirty="0"/>
              <a:t> evaluate that data?</a:t>
            </a:r>
            <a:endParaRPr lang="en-US" dirty="0"/>
          </a:p>
          <a:p>
            <a:endParaRPr lang="en-US" dirty="0"/>
          </a:p>
        </p:txBody>
      </p:sp>
    </p:spTree>
    <p:extLst>
      <p:ext uri="{BB962C8B-B14F-4D97-AF65-F5344CB8AC3E}">
        <p14:creationId xmlns:p14="http://schemas.microsoft.com/office/powerpoint/2010/main" val="95303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Notes:</a:t>
            </a:r>
            <a:endParaRPr lang="en-US" dirty="0"/>
          </a:p>
          <a:p>
            <a:pPr marL="171450" indent="-171450">
              <a:buFont typeface="Arial" panose="020B0604020202020204" pitchFamily="34" charset="0"/>
              <a:buChar char="•"/>
            </a:pPr>
            <a:r>
              <a:rPr lang="en-US" sz="1400" b="1" i="0" u="none" strike="noStrike" kern="1200" baseline="0" dirty="0">
                <a:solidFill>
                  <a:schemeClr val="tx1"/>
                </a:solidFill>
                <a:latin typeface="Arial" pitchFamily="34" charset="0"/>
                <a:ea typeface="+mn-ea"/>
                <a:cs typeface="Arial" pitchFamily="34" charset="0"/>
              </a:rPr>
              <a:t>Count Only </a:t>
            </a:r>
            <a:r>
              <a:rPr lang="en-US" sz="1400" b="0" i="0" u="none" strike="noStrike" kern="1200" baseline="0" dirty="0">
                <a:solidFill>
                  <a:schemeClr val="tx1"/>
                </a:solidFill>
                <a:latin typeface="Arial" pitchFamily="34" charset="0"/>
                <a:ea typeface="+mn-ea"/>
                <a:cs typeface="Arial" pitchFamily="34" charset="0"/>
              </a:rPr>
              <a:t>- This selection is the default setting, and it records how many times the Event fires within a session.	</a:t>
            </a:r>
          </a:p>
          <a:p>
            <a:pPr marL="171450" indent="-171450">
              <a:buFont typeface="Arial" panose="020B0604020202020204" pitchFamily="34" charset="0"/>
              <a:buChar char="•"/>
            </a:pPr>
            <a:r>
              <a:rPr lang="en-US" sz="1400" b="1" i="0" u="none" strike="noStrike" kern="1200" baseline="0" dirty="0">
                <a:solidFill>
                  <a:schemeClr val="tx1"/>
                </a:solidFill>
                <a:latin typeface="Arial" pitchFamily="34" charset="0"/>
                <a:ea typeface="+mn-ea"/>
                <a:cs typeface="Arial" pitchFamily="34" charset="0"/>
              </a:rPr>
              <a:t>Numeric</a:t>
            </a:r>
            <a:r>
              <a:rPr lang="en-US" sz="1400" b="0" i="0" u="none" strike="noStrike" kern="1200" baseline="0" dirty="0">
                <a:solidFill>
                  <a:schemeClr val="tx1"/>
                </a:solidFill>
                <a:latin typeface="Arial" pitchFamily="34" charset="0"/>
                <a:ea typeface="+mn-ea"/>
                <a:cs typeface="Arial" pitchFamily="34" charset="0"/>
              </a:rPr>
              <a:t> - This selection causes the saved value to be treated as a numeric value as well as</a:t>
            </a:r>
            <a:r>
              <a:rPr lang="en-US" sz="1400" b="0" i="1" u="none" strike="noStrike" kern="1200" baseline="0" dirty="0">
                <a:solidFill>
                  <a:schemeClr val="tx1"/>
                </a:solidFill>
                <a:latin typeface="Arial" pitchFamily="34" charset="0"/>
                <a:ea typeface="+mn-ea"/>
                <a:cs typeface="Arial" pitchFamily="34" charset="0"/>
              </a:rPr>
              <a:t> </a:t>
            </a:r>
            <a:r>
              <a:rPr lang="en-US" sz="1400" b="0" i="0" u="none" strike="noStrike" kern="1200" baseline="0" dirty="0">
                <a:solidFill>
                  <a:schemeClr val="tx1"/>
                </a:solidFill>
                <a:latin typeface="Arial" pitchFamily="34" charset="0"/>
                <a:ea typeface="+mn-ea"/>
                <a:cs typeface="Arial" pitchFamily="34" charset="0"/>
              </a:rPr>
              <a:t>counting how many times the Event fired. Because the Event value is a number, calculations such as sum, max, min, and average values of this Event can be displayed on reports.	</a:t>
            </a:r>
          </a:p>
          <a:p>
            <a:pPr marL="171450" indent="-171450">
              <a:buFont typeface="Arial" panose="020B0604020202020204" pitchFamily="34" charset="0"/>
              <a:buChar char="•"/>
            </a:pPr>
            <a:r>
              <a:rPr lang="en-US" sz="1400" b="1" i="0" u="none" strike="noStrike" kern="1200" baseline="0" dirty="0">
                <a:solidFill>
                  <a:schemeClr val="tx1"/>
                </a:solidFill>
                <a:latin typeface="Arial" pitchFamily="34" charset="0"/>
                <a:ea typeface="+mn-ea"/>
                <a:cs typeface="Arial" pitchFamily="34" charset="0"/>
              </a:rPr>
              <a:t>Text  - </a:t>
            </a:r>
            <a:r>
              <a:rPr lang="en-US" sz="1400" b="0" i="0" u="none" strike="noStrike" kern="1200" baseline="0" dirty="0">
                <a:solidFill>
                  <a:schemeClr val="tx1"/>
                </a:solidFill>
                <a:latin typeface="Arial" pitchFamily="34" charset="0"/>
                <a:ea typeface="+mn-ea"/>
                <a:cs typeface="Arial" pitchFamily="34" charset="0"/>
              </a:rPr>
              <a:t>This option causes the saved value to be treated as text, as well as</a:t>
            </a:r>
            <a:r>
              <a:rPr lang="en-US" sz="1400" b="0" i="1" u="none" strike="noStrike" kern="1200" baseline="0" dirty="0">
                <a:solidFill>
                  <a:schemeClr val="tx1"/>
                </a:solidFill>
                <a:latin typeface="Arial" pitchFamily="34" charset="0"/>
                <a:ea typeface="+mn-ea"/>
                <a:cs typeface="Arial" pitchFamily="34" charset="0"/>
              </a:rPr>
              <a:t> </a:t>
            </a:r>
            <a:r>
              <a:rPr lang="en-US" sz="1400" b="0" i="0" u="none" strike="noStrike" kern="1200" baseline="0" dirty="0">
                <a:solidFill>
                  <a:schemeClr val="tx1"/>
                </a:solidFill>
                <a:latin typeface="Arial" pitchFamily="34" charset="0"/>
                <a:ea typeface="+mn-ea"/>
                <a:cs typeface="Arial" pitchFamily="34" charset="0"/>
              </a:rPr>
              <a:t>counting how many times the Event fired.	</a:t>
            </a:r>
          </a:p>
          <a:p>
            <a:endParaRPr lang="en-US" b="1"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34</a:t>
            </a:fld>
            <a:endParaRPr lang="en-US"/>
          </a:p>
        </p:txBody>
      </p:sp>
    </p:spTree>
    <p:extLst>
      <p:ext uri="{BB962C8B-B14F-4D97-AF65-F5344CB8AC3E}">
        <p14:creationId xmlns:p14="http://schemas.microsoft.com/office/powerpoint/2010/main" val="2507063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Notes:</a:t>
            </a:r>
            <a:endParaRPr lang="en-US" dirty="0"/>
          </a:p>
          <a:p>
            <a:r>
              <a:rPr lang="en-US" sz="1400" b="0" i="0" u="none" strike="noStrike" kern="1200" baseline="0" dirty="0">
                <a:solidFill>
                  <a:schemeClr val="tx1"/>
                </a:solidFill>
                <a:latin typeface="Arial" pitchFamily="34" charset="0"/>
                <a:ea typeface="+mn-ea"/>
                <a:cs typeface="Arial" pitchFamily="34" charset="0"/>
              </a:rPr>
              <a:t>The following are examples of Events that are configured for count.</a:t>
            </a:r>
          </a:p>
          <a:p>
            <a:pPr marL="171450" indent="-171450">
              <a:buFont typeface="Arial" panose="020B0604020202020204" pitchFamily="34" charset="0"/>
              <a:buChar char="•"/>
            </a:pPr>
            <a:r>
              <a:rPr lang="en-US" sz="1400" b="0" i="0" u="none" strike="noStrike" kern="1200" baseline="0" dirty="0">
                <a:solidFill>
                  <a:schemeClr val="tx1"/>
                </a:solidFill>
                <a:latin typeface="Arial" pitchFamily="34" charset="0"/>
                <a:ea typeface="+mn-ea"/>
                <a:cs typeface="Arial" pitchFamily="34" charset="0"/>
              </a:rPr>
              <a:t>An Event that is configured to track successful registration (First per Session or Last per Session).</a:t>
            </a:r>
          </a:p>
          <a:p>
            <a:pPr marL="171450" indent="-171450">
              <a:buFont typeface="Arial" panose="020B0604020202020204" pitchFamily="34" charset="0"/>
              <a:buChar char="•"/>
            </a:pPr>
            <a:r>
              <a:rPr lang="en-US" sz="1400" b="0" i="0" u="none" strike="noStrike" kern="1200" baseline="0" dirty="0">
                <a:solidFill>
                  <a:schemeClr val="tx1"/>
                </a:solidFill>
                <a:latin typeface="Arial" pitchFamily="34" charset="0"/>
                <a:ea typeface="+mn-ea"/>
                <a:cs typeface="Arial" pitchFamily="34" charset="0"/>
              </a:rPr>
              <a:t>An Event that is configured to track a visitor’s last shopping cart total before abandonment (Last per Session).</a:t>
            </a:r>
          </a:p>
          <a:p>
            <a:pPr marL="171450" indent="-171450">
              <a:buFont typeface="Arial" panose="020B0604020202020204" pitchFamily="34" charset="0"/>
              <a:buChar char="•"/>
            </a:pPr>
            <a:r>
              <a:rPr lang="en-US" sz="1400" b="0" i="0" u="none" strike="noStrike" kern="1200" baseline="0" dirty="0">
                <a:solidFill>
                  <a:schemeClr val="tx1"/>
                </a:solidFill>
                <a:latin typeface="Arial" pitchFamily="34" charset="0"/>
                <a:ea typeface="+mn-ea"/>
                <a:cs typeface="Arial" pitchFamily="34" charset="0"/>
              </a:rPr>
              <a:t>An Event that is configured to track every time that a visitor examines their shopping cart (Every Occurrence).</a:t>
            </a:r>
            <a:endParaRPr lang="en-US" dirty="0"/>
          </a:p>
          <a:p>
            <a:endParaRPr lang="en-US" b="1"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35</a:t>
            </a:fld>
            <a:endParaRPr lang="en-US"/>
          </a:p>
        </p:txBody>
      </p:sp>
    </p:spTree>
    <p:extLst>
      <p:ext uri="{BB962C8B-B14F-4D97-AF65-F5344CB8AC3E}">
        <p14:creationId xmlns:p14="http://schemas.microsoft.com/office/powerpoint/2010/main" val="421816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vvvvv</a:t>
            </a:r>
            <a:endParaRPr lang="en-US" dirty="0"/>
          </a:p>
        </p:txBody>
      </p:sp>
      <p:sp>
        <p:nvSpPr>
          <p:cNvPr id="4" name="Slide Number Placeholder 3"/>
          <p:cNvSpPr>
            <a:spLocks noGrp="1"/>
          </p:cNvSpPr>
          <p:nvPr>
            <p:ph type="sldNum" sz="quarter" idx="5"/>
          </p:nvPr>
        </p:nvSpPr>
        <p:spPr/>
        <p:txBody>
          <a:bodyPr/>
          <a:lstStyle/>
          <a:p>
            <a:fld id="{639CCC48-C4AE-4837-907B-63A3A042C7FE}" type="slidenum">
              <a:rPr lang="en-US" smtClean="0"/>
              <a:t>8</a:t>
            </a:fld>
            <a:endParaRPr lang="en-US"/>
          </a:p>
        </p:txBody>
      </p:sp>
    </p:spTree>
    <p:extLst>
      <p:ext uri="{BB962C8B-B14F-4D97-AF65-F5344CB8AC3E}">
        <p14:creationId xmlns:p14="http://schemas.microsoft.com/office/powerpoint/2010/main" val="268223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Notes:</a:t>
            </a:r>
            <a:endParaRPr lang="en-US" dirty="0"/>
          </a:p>
          <a:p>
            <a:r>
              <a:rPr lang="en-US" baseline="0" dirty="0"/>
              <a:t>Limitations of Numeric Values:</a:t>
            </a:r>
          </a:p>
          <a:p>
            <a:pPr marL="171450" lvl="0" indent="-171450">
              <a:buFont typeface="Arial" panose="020B0604020202020204" pitchFamily="34" charset="0"/>
              <a:buChar char="•"/>
            </a:pPr>
            <a:r>
              <a:rPr lang="en-US" dirty="0"/>
              <a:t>Not all numbers should be collected as numeric values. Although postal codes and order numbers are numeric information, performing calculations such as sums and averages would not make any sense. These values should be treated as text.</a:t>
            </a:r>
          </a:p>
          <a:p>
            <a:endParaRPr lang="en-US" b="1"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36</a:t>
            </a:fld>
            <a:endParaRPr lang="en-US"/>
          </a:p>
        </p:txBody>
      </p:sp>
    </p:spTree>
    <p:extLst>
      <p:ext uri="{BB962C8B-B14F-4D97-AF65-F5344CB8AC3E}">
        <p14:creationId xmlns:p14="http://schemas.microsoft.com/office/powerpoint/2010/main" val="4280862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Notes:</a:t>
            </a:r>
            <a:endParaRPr lang="en-US" dirty="0"/>
          </a:p>
          <a:p>
            <a:endParaRPr lang="en-US" dirty="0"/>
          </a:p>
          <a:p>
            <a:r>
              <a:rPr lang="en-US" baseline="0" dirty="0"/>
              <a:t>Limitations of Text Values:</a:t>
            </a:r>
          </a:p>
          <a:p>
            <a:pPr marL="171450" indent="-171450">
              <a:buFont typeface="Arial" panose="020B0604020202020204" pitchFamily="34" charset="0"/>
              <a:buChar char="•"/>
            </a:pPr>
            <a:r>
              <a:rPr lang="en-US" sz="1400" b="0" i="0" u="none" strike="noStrike" kern="1200" baseline="0" dirty="0">
                <a:solidFill>
                  <a:schemeClr val="tx1"/>
                </a:solidFill>
                <a:latin typeface="Arial" pitchFamily="34" charset="0"/>
                <a:ea typeface="+mn-ea"/>
                <a:cs typeface="Arial" pitchFamily="34" charset="0"/>
              </a:rPr>
              <a:t>Text is not useful as the base Event for a report, as the count of the Event’s occurrence is displayed, rather than the actual text values.</a:t>
            </a:r>
          </a:p>
          <a:p>
            <a:pPr marL="171450" indent="-171450">
              <a:buFont typeface="Arial" panose="020B0604020202020204" pitchFamily="34" charset="0"/>
              <a:buChar char="•"/>
            </a:pPr>
            <a:r>
              <a:rPr lang="en-US" sz="1400" b="0" i="0" u="none" strike="noStrike" kern="1200" baseline="0" dirty="0">
                <a:solidFill>
                  <a:schemeClr val="tx1"/>
                </a:solidFill>
                <a:latin typeface="Arial" pitchFamily="34" charset="0"/>
                <a:ea typeface="+mn-ea"/>
                <a:cs typeface="Arial" pitchFamily="34" charset="0"/>
              </a:rPr>
              <a:t>Some useful text values to record are:</a:t>
            </a:r>
          </a:p>
          <a:p>
            <a:pPr marL="442913" lvl="1" indent="-171450">
              <a:buFont typeface="Arial" panose="020B0604020202020204" pitchFamily="34" charset="0"/>
              <a:buChar char="•"/>
            </a:pPr>
            <a:r>
              <a:rPr lang="en-US" b="0" i="0" u="none" strike="noStrike" kern="1200" baseline="0" dirty="0">
                <a:solidFill>
                  <a:schemeClr val="tx1"/>
                </a:solidFill>
                <a:latin typeface="Arial" pitchFamily="34" charset="0"/>
                <a:ea typeface="+mn-ea"/>
                <a:cs typeface="Arial" pitchFamily="34" charset="0"/>
              </a:rPr>
              <a:t>Error messages</a:t>
            </a:r>
          </a:p>
          <a:p>
            <a:pPr marL="442913" lvl="1" indent="-171450">
              <a:buFont typeface="Arial" panose="020B0604020202020204" pitchFamily="34" charset="0"/>
              <a:buChar char="•"/>
            </a:pPr>
            <a:r>
              <a:rPr lang="en-US" b="0" i="0" u="none" strike="noStrike" kern="1200" baseline="0" dirty="0">
                <a:solidFill>
                  <a:schemeClr val="tx1"/>
                </a:solidFill>
                <a:latin typeface="Arial" pitchFamily="34" charset="0"/>
                <a:ea typeface="+mn-ea"/>
                <a:cs typeface="Arial" pitchFamily="34" charset="0"/>
              </a:rPr>
              <a:t>Referrers</a:t>
            </a:r>
          </a:p>
          <a:p>
            <a:pPr marL="442913" lvl="1" indent="-171450">
              <a:buFont typeface="Arial" panose="020B0604020202020204" pitchFamily="34" charset="0"/>
              <a:buChar char="•"/>
            </a:pPr>
            <a:r>
              <a:rPr lang="en-US" b="0" i="0" u="none" strike="noStrike" kern="1200" baseline="0" dirty="0">
                <a:solidFill>
                  <a:schemeClr val="tx1"/>
                </a:solidFill>
                <a:latin typeface="Arial" pitchFamily="34" charset="0"/>
                <a:ea typeface="+mn-ea"/>
                <a:cs typeface="Arial" pitchFamily="34" charset="0"/>
              </a:rPr>
              <a:t>Promotion codes</a:t>
            </a:r>
          </a:p>
          <a:p>
            <a:pPr marL="442913" lvl="1" indent="-171450">
              <a:buFont typeface="Arial" panose="020B0604020202020204" pitchFamily="34" charset="0"/>
              <a:buChar char="•"/>
            </a:pPr>
            <a:endParaRPr lang="en-US" dirty="0"/>
          </a:p>
          <a:p>
            <a:endParaRPr lang="en-US" b="1"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37</a:t>
            </a:fld>
            <a:endParaRPr lang="en-US"/>
          </a:p>
        </p:txBody>
      </p:sp>
    </p:spTree>
    <p:extLst>
      <p:ext uri="{BB962C8B-B14F-4D97-AF65-F5344CB8AC3E}">
        <p14:creationId xmlns:p14="http://schemas.microsoft.com/office/powerpoint/2010/main" val="187689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838" indent="-285707" eaLnBrk="0" hangingPunct="0">
              <a:defRPr>
                <a:solidFill>
                  <a:schemeClr val="tx1"/>
                </a:solidFill>
                <a:latin typeface="Arial" charset="0"/>
                <a:cs typeface="Arial" charset="0"/>
              </a:defRPr>
            </a:lvl2pPr>
            <a:lvl3pPr marL="1142828" indent="-228566" eaLnBrk="0" hangingPunct="0">
              <a:defRPr>
                <a:solidFill>
                  <a:schemeClr val="tx1"/>
                </a:solidFill>
                <a:latin typeface="Arial" charset="0"/>
                <a:cs typeface="Arial" charset="0"/>
              </a:defRPr>
            </a:lvl3pPr>
            <a:lvl4pPr marL="1599959" indent="-228566" eaLnBrk="0" hangingPunct="0">
              <a:defRPr>
                <a:solidFill>
                  <a:schemeClr val="tx1"/>
                </a:solidFill>
                <a:latin typeface="Arial" charset="0"/>
                <a:cs typeface="Arial" charset="0"/>
              </a:defRPr>
            </a:lvl4pPr>
            <a:lvl5pPr marL="2057090" indent="-228566" eaLnBrk="0" hangingPunct="0">
              <a:defRPr>
                <a:solidFill>
                  <a:schemeClr val="tx1"/>
                </a:solidFill>
                <a:latin typeface="Arial" charset="0"/>
                <a:cs typeface="Arial" charset="0"/>
              </a:defRPr>
            </a:lvl5pPr>
            <a:lvl6pPr marL="2514221" indent="-228566" eaLnBrk="0" fontAlgn="base" hangingPunct="0">
              <a:spcBef>
                <a:spcPct val="0"/>
              </a:spcBef>
              <a:spcAft>
                <a:spcPct val="0"/>
              </a:spcAft>
              <a:defRPr>
                <a:solidFill>
                  <a:schemeClr val="tx1"/>
                </a:solidFill>
                <a:latin typeface="Arial" charset="0"/>
                <a:cs typeface="Arial" charset="0"/>
              </a:defRPr>
            </a:lvl6pPr>
            <a:lvl7pPr marL="2971352" indent="-228566" eaLnBrk="0" fontAlgn="base" hangingPunct="0">
              <a:spcBef>
                <a:spcPct val="0"/>
              </a:spcBef>
              <a:spcAft>
                <a:spcPct val="0"/>
              </a:spcAft>
              <a:defRPr>
                <a:solidFill>
                  <a:schemeClr val="tx1"/>
                </a:solidFill>
                <a:latin typeface="Arial" charset="0"/>
                <a:cs typeface="Arial" charset="0"/>
              </a:defRPr>
            </a:lvl7pPr>
            <a:lvl8pPr marL="3428483" indent="-228566" eaLnBrk="0" fontAlgn="base" hangingPunct="0">
              <a:spcBef>
                <a:spcPct val="0"/>
              </a:spcBef>
              <a:spcAft>
                <a:spcPct val="0"/>
              </a:spcAft>
              <a:defRPr>
                <a:solidFill>
                  <a:schemeClr val="tx1"/>
                </a:solidFill>
                <a:latin typeface="Arial" charset="0"/>
                <a:cs typeface="Arial" charset="0"/>
              </a:defRPr>
            </a:lvl8pPr>
            <a:lvl9pPr marL="3885614" indent="-228566" eaLnBrk="0" fontAlgn="base" hangingPunct="0">
              <a:spcBef>
                <a:spcPct val="0"/>
              </a:spcBef>
              <a:spcAft>
                <a:spcPct val="0"/>
              </a:spcAft>
              <a:defRPr>
                <a:solidFill>
                  <a:schemeClr val="tx1"/>
                </a:solidFill>
                <a:latin typeface="Arial" charset="0"/>
                <a:cs typeface="Arial" charset="0"/>
              </a:defRPr>
            </a:lvl9pPr>
          </a:lstStyle>
          <a:p>
            <a:pPr eaLnBrk="1" hangingPunct="1"/>
            <a:fld id="{39C32908-07C5-4C15-A1B0-5C0A3637D4C8}" type="slidenum">
              <a:rPr lang="en-US" smtClean="0">
                <a:latin typeface="Calibri" pitchFamily="34" charset="0"/>
              </a:rPr>
              <a:pPr eaLnBrk="1" hangingPunct="1"/>
              <a:t>40</a:t>
            </a:fld>
            <a:endParaRPr lang="en-US">
              <a:latin typeface="Calibri" pitchFamily="34" charset="0"/>
            </a:endParaRPr>
          </a:p>
        </p:txBody>
      </p:sp>
      <p:sp>
        <p:nvSpPr>
          <p:cNvPr id="46084"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38" indent="-285707">
              <a:defRPr>
                <a:solidFill>
                  <a:schemeClr val="tx1"/>
                </a:solidFill>
                <a:latin typeface="Arial" charset="0"/>
              </a:defRPr>
            </a:lvl2pPr>
            <a:lvl3pPr marL="1142828" indent="-228566">
              <a:defRPr>
                <a:solidFill>
                  <a:schemeClr val="tx1"/>
                </a:solidFill>
                <a:latin typeface="Arial" charset="0"/>
              </a:defRPr>
            </a:lvl3pPr>
            <a:lvl4pPr marL="1599959" indent="-228566">
              <a:defRPr>
                <a:solidFill>
                  <a:schemeClr val="tx1"/>
                </a:solidFill>
                <a:latin typeface="Arial" charset="0"/>
              </a:defRPr>
            </a:lvl4pPr>
            <a:lvl5pPr marL="2057090" indent="-228566">
              <a:defRPr>
                <a:solidFill>
                  <a:schemeClr val="tx1"/>
                </a:solidFill>
                <a:latin typeface="Arial" charset="0"/>
              </a:defRPr>
            </a:lvl5pPr>
            <a:lvl6pPr marL="2514221" indent="-228566" fontAlgn="base">
              <a:spcBef>
                <a:spcPct val="0"/>
              </a:spcBef>
              <a:spcAft>
                <a:spcPct val="0"/>
              </a:spcAft>
              <a:defRPr>
                <a:solidFill>
                  <a:schemeClr val="tx1"/>
                </a:solidFill>
                <a:latin typeface="Arial" charset="0"/>
              </a:defRPr>
            </a:lvl6pPr>
            <a:lvl7pPr marL="2971352" indent="-228566" fontAlgn="base">
              <a:spcBef>
                <a:spcPct val="0"/>
              </a:spcBef>
              <a:spcAft>
                <a:spcPct val="0"/>
              </a:spcAft>
              <a:defRPr>
                <a:solidFill>
                  <a:schemeClr val="tx1"/>
                </a:solidFill>
                <a:latin typeface="Arial" charset="0"/>
              </a:defRPr>
            </a:lvl7pPr>
            <a:lvl8pPr marL="3428483" indent="-228566" fontAlgn="base">
              <a:spcBef>
                <a:spcPct val="0"/>
              </a:spcBef>
              <a:spcAft>
                <a:spcPct val="0"/>
              </a:spcAft>
              <a:defRPr>
                <a:solidFill>
                  <a:schemeClr val="tx1"/>
                </a:solidFill>
                <a:latin typeface="Arial" charset="0"/>
              </a:defRPr>
            </a:lvl8pPr>
            <a:lvl9pPr marL="3885614" indent="-228566" fontAlgn="base">
              <a:spcBef>
                <a:spcPct val="0"/>
              </a:spcBef>
              <a:spcAft>
                <a:spcPct val="0"/>
              </a:spcAft>
              <a:defRPr>
                <a:solidFill>
                  <a:schemeClr val="tx1"/>
                </a:solidFill>
                <a:latin typeface="Arial" charset="0"/>
              </a:defRPr>
            </a:lvl9pPr>
          </a:lstStyle>
          <a:p>
            <a:pPr fontAlgn="base">
              <a:spcBef>
                <a:spcPct val="0"/>
              </a:spcBef>
              <a:spcAft>
                <a:spcPct val="0"/>
              </a:spcAft>
              <a:defRPr/>
            </a:pPr>
            <a:r>
              <a:rPr lang="en-US" dirty="0">
                <a:latin typeface="Calibri" pitchFamily="34" charset="0"/>
              </a:rPr>
              <a:t>© Copyright IBM Corp. 2015</a:t>
            </a:r>
          </a:p>
        </p:txBody>
      </p:sp>
      <p:sp>
        <p:nvSpPr>
          <p:cNvPr id="188421" name="Notes Placeholder 6"/>
          <p:cNvSpPr>
            <a:spLocks noGrp="1"/>
          </p:cNvSpPr>
          <p:nvPr>
            <p:ph type="body"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baseline="0" dirty="0"/>
          </a:p>
          <a:p>
            <a:endParaRPr lang="en-US" b="0" baseline="0" dirty="0"/>
          </a:p>
        </p:txBody>
      </p:sp>
    </p:spTree>
    <p:extLst>
      <p:ext uri="{BB962C8B-B14F-4D97-AF65-F5344CB8AC3E}">
        <p14:creationId xmlns:p14="http://schemas.microsoft.com/office/powerpoint/2010/main" val="1460918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recap, a mobile session, like a web session, consists of hits.  The hits contain additional step data that record the logging framework data.  In the next section, we’ll take a closer look at the formatting of the step data.</a:t>
            </a:r>
            <a:endParaRPr lang="en-US" dirty="0"/>
          </a:p>
        </p:txBody>
      </p:sp>
      <p:sp>
        <p:nvSpPr>
          <p:cNvPr id="4" name="Footer Placeholder 3"/>
          <p:cNvSpPr>
            <a:spLocks noGrp="1"/>
          </p:cNvSpPr>
          <p:nvPr>
            <p:ph type="ftr" sz="quarter" idx="10"/>
          </p:nvPr>
        </p:nvSpPr>
        <p:spPr/>
        <p:txBody>
          <a:bodyPr/>
          <a:lstStyle/>
          <a:p>
            <a:r>
              <a:rPr lang="en-US" dirty="0"/>
              <a:t>© Copyright IBM Corp. 2015</a:t>
            </a:r>
          </a:p>
        </p:txBody>
      </p:sp>
      <p:sp>
        <p:nvSpPr>
          <p:cNvPr id="5" name="Slide Number Placeholder 4"/>
          <p:cNvSpPr>
            <a:spLocks noGrp="1"/>
          </p:cNvSpPr>
          <p:nvPr>
            <p:ph type="sldNum" sz="quarter" idx="11"/>
          </p:nvPr>
        </p:nvSpPr>
        <p:spPr/>
        <p:txBody>
          <a:bodyPr/>
          <a:lstStyle/>
          <a:p>
            <a:fld id="{59B41BCF-F07C-4001-9668-5B4729C8093B}" type="slidenum">
              <a:rPr lang="en-US" smtClean="0"/>
              <a:pPr/>
              <a:t>41</a:t>
            </a:fld>
            <a:endParaRPr lang="en-US"/>
          </a:p>
        </p:txBody>
      </p:sp>
    </p:spTree>
    <p:extLst>
      <p:ext uri="{BB962C8B-B14F-4D97-AF65-F5344CB8AC3E}">
        <p14:creationId xmlns:p14="http://schemas.microsoft.com/office/powerpoint/2010/main" val="195701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are the user actions captured by one of the Tealeaf client frameworks in a specially formatted JSON format. </a:t>
            </a:r>
          </a:p>
          <a:p>
            <a:pPr marL="628650" lvl="1" indent="-171450">
              <a:buFont typeface="Arial" pitchFamily="34" charset="0"/>
              <a:buChar char="•"/>
            </a:pPr>
            <a:r>
              <a:rPr lang="en-US" dirty="0"/>
              <a:t>Each step is a </a:t>
            </a:r>
            <a:r>
              <a:rPr lang="en-US" i="1" dirty="0" err="1">
                <a:solidFill>
                  <a:schemeClr val="accent5">
                    <a:lumMod val="75000"/>
                  </a:schemeClr>
                </a:solidFill>
              </a:rPr>
              <a:t>trackable</a:t>
            </a:r>
            <a:r>
              <a:rPr lang="en-US" i="1" dirty="0">
                <a:solidFill>
                  <a:schemeClr val="accent5">
                    <a:lumMod val="75000"/>
                  </a:schemeClr>
                </a:solidFill>
              </a:rPr>
              <a:t> user action</a:t>
            </a:r>
            <a:r>
              <a:rPr lang="en-US" dirty="0"/>
              <a:t>, or a server-side action that does not result from a user action (such as a redirect). </a:t>
            </a:r>
          </a:p>
          <a:p>
            <a:pPr marL="628650" lvl="1" indent="-171450">
              <a:buFont typeface="Arial" pitchFamily="34" charset="0"/>
              <a:buChar char="•"/>
            </a:pPr>
            <a:r>
              <a:rPr lang="en-US" dirty="0"/>
              <a:t>These actions, events and notices are </a:t>
            </a:r>
            <a:r>
              <a:rPr lang="en-US" i="1" dirty="0">
                <a:solidFill>
                  <a:schemeClr val="accent5">
                    <a:lumMod val="75000"/>
                  </a:schemeClr>
                </a:solidFill>
              </a:rPr>
              <a:t>bundled together</a:t>
            </a:r>
            <a:r>
              <a:rPr lang="en-US" dirty="0"/>
              <a:t> and submitted as </a:t>
            </a:r>
            <a:r>
              <a:rPr lang="en-US" i="1" dirty="0">
                <a:solidFill>
                  <a:schemeClr val="accent5">
                    <a:lumMod val="75000"/>
                  </a:schemeClr>
                </a:solidFill>
              </a:rPr>
              <a:t>JSON messages </a:t>
            </a:r>
            <a:r>
              <a:rPr lang="en-US" dirty="0"/>
              <a:t>to Tealeaf. </a:t>
            </a:r>
          </a:p>
          <a:p>
            <a:pPr marL="628650" lvl="1" indent="-171450">
              <a:buFont typeface="Arial" pitchFamily="34" charset="0"/>
              <a:buChar char="•"/>
            </a:pPr>
            <a:r>
              <a:rPr lang="en-US" dirty="0"/>
              <a:t>These messages are then inserted into the designated </a:t>
            </a:r>
            <a:r>
              <a:rPr lang="en-US" b="1" dirty="0"/>
              <a:t>[</a:t>
            </a:r>
            <a:r>
              <a:rPr lang="en-US" b="1" dirty="0" err="1"/>
              <a:t>StepAttributes</a:t>
            </a:r>
            <a:r>
              <a:rPr lang="en-US" b="1" dirty="0"/>
              <a:t>] </a:t>
            </a:r>
            <a:r>
              <a:rPr lang="en-US" dirty="0"/>
              <a:t>section of the request of the parent hit.</a:t>
            </a:r>
          </a:p>
          <a:p>
            <a:pPr marL="628650" lvl="1" indent="-171450">
              <a:buFont typeface="Arial" pitchFamily="34" charset="0"/>
              <a:buChar char="•"/>
            </a:pPr>
            <a:r>
              <a:rPr lang="en-US" dirty="0"/>
              <a:t>Each hit can have multiple steps. </a:t>
            </a:r>
          </a:p>
          <a:p>
            <a:pPr marL="628650" lvl="1" indent="-171450">
              <a:buFont typeface="Arial" pitchFamily="34" charset="0"/>
              <a:buChar char="•"/>
            </a:pPr>
            <a:r>
              <a:rPr lang="en-US" dirty="0"/>
              <a:t>A step can be considered a "</a:t>
            </a:r>
            <a:r>
              <a:rPr lang="en-US" dirty="0" err="1"/>
              <a:t>subhit</a:t>
            </a:r>
            <a:r>
              <a:rPr lang="en-US" dirty="0"/>
              <a:t>" of a hit.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rPr>
              <a:t>A user action might consist of multiple steps. For example, to conduct a search, the user taps into a search field, enters a term, and then taps Search. Each of these actions (tap in, form field entry, tap out) can be recorded as a separate step.</a:t>
            </a:r>
          </a:p>
          <a:p>
            <a:endParaRPr lang="en-US" dirty="0"/>
          </a:p>
        </p:txBody>
      </p:sp>
      <p:sp>
        <p:nvSpPr>
          <p:cNvPr id="4" name="Footer Placeholder 3"/>
          <p:cNvSpPr>
            <a:spLocks noGrp="1"/>
          </p:cNvSpPr>
          <p:nvPr>
            <p:ph type="ftr" sz="quarter" idx="10"/>
          </p:nvPr>
        </p:nvSpPr>
        <p:spPr/>
        <p:txBody>
          <a:bodyPr/>
          <a:lstStyle/>
          <a:p>
            <a:r>
              <a:rPr lang="en-US" dirty="0"/>
              <a:t>© Copyright IBM Corp. 2015</a:t>
            </a:r>
          </a:p>
        </p:txBody>
      </p:sp>
      <p:sp>
        <p:nvSpPr>
          <p:cNvPr id="5" name="Slide Number Placeholder 4"/>
          <p:cNvSpPr>
            <a:spLocks noGrp="1"/>
          </p:cNvSpPr>
          <p:nvPr>
            <p:ph type="sldNum" sz="quarter" idx="11"/>
          </p:nvPr>
        </p:nvSpPr>
        <p:spPr/>
        <p:txBody>
          <a:bodyPr/>
          <a:lstStyle/>
          <a:p>
            <a:fld id="{59B41BCF-F07C-4001-9668-5B4729C8093B}" type="slidenum">
              <a:rPr lang="en-US" smtClean="0"/>
              <a:pPr/>
              <a:t>42</a:t>
            </a:fld>
            <a:endParaRPr lang="en-US"/>
          </a:p>
        </p:txBody>
      </p:sp>
    </p:spTree>
    <p:extLst>
      <p:ext uri="{BB962C8B-B14F-4D97-AF65-F5344CB8AC3E}">
        <p14:creationId xmlns:p14="http://schemas.microsoft.com/office/powerpoint/2010/main" val="2585040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a:p>
            <a:r>
              <a:rPr lang="en-US" dirty="0"/>
              <a:t>All</a:t>
            </a:r>
            <a:r>
              <a:rPr lang="en-US" baseline="0" dirty="0"/>
              <a:t> of the Tealeaf client frameworks send data in the form of steps.  A single user action, such as logging in, can become multiple steps as logged by Tealeaf.  These steps are batched together in the order they occur and sent as the request of a hit.</a:t>
            </a:r>
          </a:p>
          <a:p>
            <a:r>
              <a:rPr lang="en-US" baseline="0" dirty="0"/>
              <a:t>Step-based events examine each step within a hit for the wanted conditions.  These Events can pull information from the current step that is being evaluated, the Hit that contains the step, and data from previously recorded Events.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43</a:t>
            </a:fld>
            <a:endParaRPr lang="en-US"/>
          </a:p>
        </p:txBody>
      </p:sp>
    </p:spTree>
    <p:extLst>
      <p:ext uri="{BB962C8B-B14F-4D97-AF65-F5344CB8AC3E}">
        <p14:creationId xmlns:p14="http://schemas.microsoft.com/office/powerpoint/2010/main" val="55763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44</a:t>
            </a:fld>
            <a:endParaRPr lang="en-US"/>
          </a:p>
        </p:txBody>
      </p:sp>
    </p:spTree>
    <p:extLst>
      <p:ext uri="{BB962C8B-B14F-4D97-AF65-F5344CB8AC3E}">
        <p14:creationId xmlns:p14="http://schemas.microsoft.com/office/powerpoint/2010/main" val="1783863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45</a:t>
            </a:fld>
            <a:endParaRPr lang="en-US"/>
          </a:p>
        </p:txBody>
      </p:sp>
    </p:spTree>
    <p:extLst>
      <p:ext uri="{BB962C8B-B14F-4D97-AF65-F5344CB8AC3E}">
        <p14:creationId xmlns:p14="http://schemas.microsoft.com/office/powerpoint/2010/main" val="776574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b="0" i="0" kern="1200" dirty="0">
                <a:solidFill>
                  <a:schemeClr val="tx1"/>
                </a:solidFill>
                <a:effectLst/>
                <a:latin typeface="Arial" pitchFamily="34" charset="0"/>
                <a:ea typeface="+mn-ea"/>
                <a:cs typeface="Arial" pitchFamily="34" charset="0"/>
              </a:rPr>
              <a:t>A message type categorizes the messages for processing. Currently, there are following types of messages:</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1: Client State - Current state of client.</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2: Application Context - Message to indicate divisions in application view which could be current page/view/activity user is on.</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3: Connection - Any request/response application performs during capture.</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4: Control - User interface control that fires an event we listen to capture.</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5: Custom Event - Any custom log event from any place in application.</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6: Exception - Any exception application can throw.</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7: Performance - Performance data from a browser.</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8: Web Storage - An object containing information about local storage information on the browser.</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9: </a:t>
            </a:r>
            <a:r>
              <a:rPr lang="en-US" sz="1400" b="0" i="0" kern="1200" dirty="0" err="1">
                <a:solidFill>
                  <a:schemeClr val="tx1"/>
                </a:solidFill>
                <a:effectLst/>
                <a:latin typeface="Arial" pitchFamily="34" charset="0"/>
                <a:ea typeface="+mn-ea"/>
                <a:cs typeface="Arial" pitchFamily="34" charset="0"/>
              </a:rPr>
              <a:t>Overstat</a:t>
            </a:r>
            <a:r>
              <a:rPr lang="en-US" sz="1400" b="0" i="0" kern="1200" dirty="0">
                <a:solidFill>
                  <a:schemeClr val="tx1"/>
                </a:solidFill>
                <a:effectLst/>
                <a:latin typeface="Arial" pitchFamily="34" charset="0"/>
                <a:ea typeface="+mn-ea"/>
                <a:cs typeface="Arial" pitchFamily="34" charset="0"/>
              </a:rPr>
              <a:t> Hover Event - An object containing information about mouse hover and hover-to-click activity.</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10: Layout - Current display layout of native page.</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11: Gesture - Gesture that fires a higher touch event we listen to capture.</a:t>
            </a:r>
            <a:br>
              <a:rPr lang="en-US" sz="1400" b="0" i="0" kern="1200" dirty="0">
                <a:solidFill>
                  <a:schemeClr val="tx1"/>
                </a:solidFill>
                <a:effectLst/>
                <a:latin typeface="Arial" pitchFamily="34" charset="0"/>
                <a:ea typeface="+mn-ea"/>
                <a:cs typeface="Arial" pitchFamily="34" charset="0"/>
              </a:rPr>
            </a:br>
            <a:br>
              <a:rPr lang="en-US" sz="1400" b="0" i="0" kern="1200" dirty="0">
                <a:solidFill>
                  <a:schemeClr val="tx1"/>
                </a:solidFill>
                <a:effectLst/>
                <a:latin typeface="Arial" pitchFamily="34" charset="0"/>
                <a:ea typeface="+mn-ea"/>
                <a:cs typeface="Arial" pitchFamily="34" charset="0"/>
              </a:rPr>
            </a:br>
            <a:r>
              <a:rPr lang="en-US" sz="1400" b="0" i="0" kern="1200" dirty="0">
                <a:solidFill>
                  <a:schemeClr val="tx1"/>
                </a:solidFill>
                <a:effectLst/>
                <a:latin typeface="Arial" pitchFamily="34" charset="0"/>
                <a:ea typeface="+mn-ea"/>
                <a:cs typeface="Arial" pitchFamily="34" charset="0"/>
              </a:rPr>
              <a:t>● 12: </a:t>
            </a:r>
            <a:r>
              <a:rPr lang="en-US" sz="1400" b="0" i="0" kern="1200" dirty="0" err="1">
                <a:solidFill>
                  <a:schemeClr val="tx1"/>
                </a:solidFill>
                <a:effectLst/>
                <a:latin typeface="Arial" pitchFamily="34" charset="0"/>
                <a:ea typeface="+mn-ea"/>
                <a:cs typeface="Arial" pitchFamily="34" charset="0"/>
              </a:rPr>
              <a:t>DOMCapture</a:t>
            </a:r>
            <a:r>
              <a:rPr lang="en-US" sz="1400" b="0" i="0" kern="1200" dirty="0">
                <a:solidFill>
                  <a:schemeClr val="tx1"/>
                </a:solidFill>
                <a:effectLst/>
                <a:latin typeface="Arial" pitchFamily="34" charset="0"/>
                <a:ea typeface="+mn-ea"/>
                <a:cs typeface="Arial" pitchFamily="34" charset="0"/>
              </a:rPr>
              <a:t> - An object containing serialized HTML data (DOM snapshot) of the page.</a:t>
            </a:r>
            <a:r>
              <a:rPr lang="en-US" dirty="0"/>
              <a:t>  </a:t>
            </a: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46</a:t>
            </a:fld>
            <a:endParaRPr lang="en-US"/>
          </a:p>
        </p:txBody>
      </p:sp>
    </p:spTree>
    <p:extLst>
      <p:ext uri="{BB962C8B-B14F-4D97-AF65-F5344CB8AC3E}">
        <p14:creationId xmlns:p14="http://schemas.microsoft.com/office/powerpoint/2010/main" val="2649247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48</a:t>
            </a:fld>
            <a:endParaRPr lang="en-US"/>
          </a:p>
        </p:txBody>
      </p:sp>
    </p:spTree>
    <p:extLst>
      <p:ext uri="{BB962C8B-B14F-4D97-AF65-F5344CB8AC3E}">
        <p14:creationId xmlns:p14="http://schemas.microsoft.com/office/powerpoint/2010/main" val="57316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embrace initiatives to digitally transform your organization, it is important to monitor your critical business processes to ensure that your entire online process is optimized and offers enriched customer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experiences.</a:t>
            </a:r>
          </a:p>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10</a:t>
            </a:fld>
            <a:endParaRPr lang="en-US"/>
          </a:p>
        </p:txBody>
      </p:sp>
    </p:spTree>
    <p:extLst>
      <p:ext uri="{BB962C8B-B14F-4D97-AF65-F5344CB8AC3E}">
        <p14:creationId xmlns:p14="http://schemas.microsoft.com/office/powerpoint/2010/main" val="288722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49</a:t>
            </a:fld>
            <a:endParaRPr lang="en-US"/>
          </a:p>
        </p:txBody>
      </p:sp>
    </p:spTree>
    <p:extLst>
      <p:ext uri="{BB962C8B-B14F-4D97-AF65-F5344CB8AC3E}">
        <p14:creationId xmlns:p14="http://schemas.microsoft.com/office/powerpoint/2010/main" val="418337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50</a:t>
            </a:fld>
            <a:endParaRPr lang="en-US"/>
          </a:p>
        </p:txBody>
      </p:sp>
    </p:spTree>
    <p:extLst>
      <p:ext uri="{BB962C8B-B14F-4D97-AF65-F5344CB8AC3E}">
        <p14:creationId xmlns:p14="http://schemas.microsoft.com/office/powerpoint/2010/main" val="3012707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51</a:t>
            </a:fld>
            <a:endParaRPr lang="en-US"/>
          </a:p>
        </p:txBody>
      </p:sp>
    </p:spTree>
    <p:extLst>
      <p:ext uri="{BB962C8B-B14F-4D97-AF65-F5344CB8AC3E}">
        <p14:creationId xmlns:p14="http://schemas.microsoft.com/office/powerpoint/2010/main" val="4028463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52</a:t>
            </a:fld>
            <a:endParaRPr lang="en-US"/>
          </a:p>
        </p:txBody>
      </p:sp>
    </p:spTree>
    <p:extLst>
      <p:ext uri="{BB962C8B-B14F-4D97-AF65-F5344CB8AC3E}">
        <p14:creationId xmlns:p14="http://schemas.microsoft.com/office/powerpoint/2010/main" val="1685427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53</a:t>
            </a:fld>
            <a:endParaRPr lang="en-US"/>
          </a:p>
        </p:txBody>
      </p:sp>
    </p:spTree>
    <p:extLst>
      <p:ext uri="{BB962C8B-B14F-4D97-AF65-F5344CB8AC3E}">
        <p14:creationId xmlns:p14="http://schemas.microsoft.com/office/powerpoint/2010/main" val="2764710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Dimensions capture information that is related to an Event when that Event fires. In this way, they act like a snapshot of other in-session data at the time the Event fires, and help you understand commonalities between sessions.</a:t>
            </a:r>
          </a:p>
          <a:p>
            <a:endParaRPr lang="en-US" dirty="0"/>
          </a:p>
          <a:p>
            <a:r>
              <a:rPr lang="en-US" dirty="0"/>
              <a:t>Dimensions function in Dimension Groups, meaning that you can ‘slice and dice’ a report’s data segment by multiple Dimensions if those Dimensions are in the same Report Group.</a:t>
            </a:r>
          </a:p>
          <a:p>
            <a:r>
              <a:rPr lang="en-US" dirty="0"/>
              <a:t>Dimensions provide a way to:</a:t>
            </a:r>
          </a:p>
          <a:p>
            <a:pPr marL="171450" indent="-171450">
              <a:buFont typeface="Arial" panose="020B0604020202020204" pitchFamily="34" charset="0"/>
              <a:buChar char="•"/>
            </a:pPr>
            <a:r>
              <a:rPr lang="en-US" dirty="0"/>
              <a:t>Segment Event data in reports</a:t>
            </a:r>
          </a:p>
          <a:p>
            <a:pPr marL="171450" indent="-171450">
              <a:buFont typeface="Arial" panose="020B0604020202020204" pitchFamily="34" charset="0"/>
              <a:buChar char="•"/>
            </a:pPr>
            <a:r>
              <a:rPr lang="en-US" dirty="0"/>
              <a:t>Narrow down search results</a:t>
            </a:r>
          </a:p>
          <a:p>
            <a:pPr marL="171450" indent="-171450">
              <a:buFont typeface="Arial" panose="020B0604020202020204" pitchFamily="34" charset="0"/>
              <a:buChar char="•"/>
            </a:pPr>
            <a:r>
              <a:rPr lang="en-US" dirty="0"/>
              <a:t>Serve as Event conditions</a:t>
            </a:r>
          </a:p>
          <a:p>
            <a:r>
              <a:rPr lang="en-US" dirty="0"/>
              <a:t>Dimensions can be built from Hit Attributes, Events, or Session Attributes, and are added to Events in the Dimension Groups tab.</a:t>
            </a:r>
          </a:p>
          <a:p>
            <a:endParaRPr lang="en-US" b="1" dirty="0"/>
          </a:p>
        </p:txBody>
      </p:sp>
      <p:sp>
        <p:nvSpPr>
          <p:cNvPr id="4" name="Footer Placeholder 3"/>
          <p:cNvSpPr>
            <a:spLocks noGrp="1"/>
          </p:cNvSpPr>
          <p:nvPr>
            <p:ph type="ftr" sz="quarter" idx="10"/>
          </p:nvPr>
        </p:nvSpPr>
        <p:spPr/>
        <p:txBody>
          <a:bodyPr/>
          <a:lstStyle/>
          <a:p>
            <a:pPr>
              <a:defRPr/>
            </a:pPr>
            <a:r>
              <a:rPr lang="en-US" dirty="0"/>
              <a:t>© Copyright IBM Corporation 2015</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55</a:t>
            </a:fld>
            <a:endParaRPr lang="en-US"/>
          </a:p>
        </p:txBody>
      </p:sp>
    </p:spTree>
    <p:extLst>
      <p:ext uri="{BB962C8B-B14F-4D97-AF65-F5344CB8AC3E}">
        <p14:creationId xmlns:p14="http://schemas.microsoft.com/office/powerpoint/2010/main" val="620626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62">
              <a:defRPr/>
            </a:pPr>
            <a:r>
              <a:rPr lang="en-US" i="1" dirty="0"/>
              <a:t>Dimensions</a:t>
            </a:r>
            <a:r>
              <a:rPr lang="en-US" dirty="0"/>
              <a:t> function in </a:t>
            </a:r>
            <a:r>
              <a:rPr lang="en-US" i="1" dirty="0"/>
              <a:t>Dimension Groups</a:t>
            </a:r>
            <a:r>
              <a:rPr lang="en-US" dirty="0"/>
              <a:t>, meaning that you can ‘slice and dice’ a report’s data segment by multiple Dimensions if those Dimensions are in the same Dimension Group. </a:t>
            </a:r>
          </a:p>
          <a:p>
            <a:pPr defTabSz="914262">
              <a:defRPr/>
            </a:pPr>
            <a:endParaRPr lang="en-US" dirty="0"/>
          </a:p>
          <a:p>
            <a:pPr defTabSz="914262">
              <a:defRPr/>
            </a:pPr>
            <a:r>
              <a:rPr lang="en-US" dirty="0"/>
              <a:t>For example, since the </a:t>
            </a:r>
            <a:r>
              <a:rPr lang="en-US" i="1" dirty="0"/>
              <a:t>Browser Name </a:t>
            </a:r>
            <a:r>
              <a:rPr lang="en-US" dirty="0"/>
              <a:t>and </a:t>
            </a:r>
            <a:r>
              <a:rPr lang="en-US" i="1" dirty="0"/>
              <a:t>Browser Type </a:t>
            </a:r>
            <a:r>
              <a:rPr lang="en-US" dirty="0"/>
              <a:t>Dimensions are in the same Dimension Group (called “Client Dimension Group”), you would be able to view the Browser Names by version in a report.</a:t>
            </a:r>
          </a:p>
          <a:p>
            <a:endParaRPr lang="en-US" dirty="0"/>
          </a:p>
        </p:txBody>
      </p:sp>
      <p:sp>
        <p:nvSpPr>
          <p:cNvPr id="4" name="Footer Placeholder 3"/>
          <p:cNvSpPr>
            <a:spLocks noGrp="1"/>
          </p:cNvSpPr>
          <p:nvPr>
            <p:ph type="ftr" sz="quarter" idx="10"/>
          </p:nvPr>
        </p:nvSpPr>
        <p:spPr/>
        <p:txBody>
          <a:bodyPr/>
          <a:lstStyle/>
          <a:p>
            <a:pPr>
              <a:defRPr/>
            </a:pPr>
            <a:r>
              <a:rPr lang="en-US" dirty="0"/>
              <a:t>© Copyright IBM Corp. 2015</a:t>
            </a:r>
          </a:p>
        </p:txBody>
      </p:sp>
      <p:sp>
        <p:nvSpPr>
          <p:cNvPr id="5" name="Slide Number Placeholder 4"/>
          <p:cNvSpPr>
            <a:spLocks noGrp="1"/>
          </p:cNvSpPr>
          <p:nvPr>
            <p:ph type="sldNum" sz="quarter" idx="11"/>
          </p:nvPr>
        </p:nvSpPr>
        <p:spPr/>
        <p:txBody>
          <a:bodyPr/>
          <a:lstStyle/>
          <a:p>
            <a:pPr>
              <a:defRPr/>
            </a:pPr>
            <a:fld id="{E46159B8-49D8-491D-B173-7CE8D70C2FE0}" type="slidenum">
              <a:rPr lang="en-US" smtClean="0"/>
              <a:pPr>
                <a:defRPr/>
              </a:pPr>
              <a:t>56</a:t>
            </a:fld>
            <a:endParaRPr lang="en-US"/>
          </a:p>
        </p:txBody>
      </p:sp>
    </p:spTree>
    <p:extLst>
      <p:ext uri="{BB962C8B-B14F-4D97-AF65-F5344CB8AC3E}">
        <p14:creationId xmlns:p14="http://schemas.microsoft.com/office/powerpoint/2010/main" val="3166785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57</a:t>
            </a:fld>
            <a:endParaRPr lang="en-US"/>
          </a:p>
        </p:txBody>
      </p:sp>
    </p:spTree>
    <p:extLst>
      <p:ext uri="{BB962C8B-B14F-4D97-AF65-F5344CB8AC3E}">
        <p14:creationId xmlns:p14="http://schemas.microsoft.com/office/powerpoint/2010/main" val="73641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process reports in Watson Customer Experience Analytics, you can gain visibility into the overall performance of your business processes -- and identify individual process steps that may require improvements – allowing you to root out inefficiencies across the flow of your critical business processes.</a:t>
            </a:r>
          </a:p>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11</a:t>
            </a:fld>
            <a:endParaRPr lang="en-US"/>
          </a:p>
        </p:txBody>
      </p:sp>
    </p:spTree>
    <p:extLst>
      <p:ext uri="{BB962C8B-B14F-4D97-AF65-F5344CB8AC3E}">
        <p14:creationId xmlns:p14="http://schemas.microsoft.com/office/powerpoint/2010/main" val="64165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Business process scorecards help you measure and score your overall business process success by identifying the abandonment and conversion rates across and within each step of a critical business process and allowing you to easily identify process steps that include a percentage of abandonments that fall outside expected or typical percentages for your business.</a:t>
            </a:r>
          </a:p>
          <a:p>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12</a:t>
            </a:fld>
            <a:endParaRPr lang="en-US"/>
          </a:p>
        </p:txBody>
      </p:sp>
    </p:spTree>
    <p:extLst>
      <p:ext uri="{BB962C8B-B14F-4D97-AF65-F5344CB8AC3E}">
        <p14:creationId xmlns:p14="http://schemas.microsoft.com/office/powerpoint/2010/main" val="149469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ompare process reports for different segments – like desktop</a:t>
            </a:r>
            <a:r>
              <a:rPr lang="en-US" sz="1200" i="1" kern="1200" baseline="0" dirty="0">
                <a:solidFill>
                  <a:schemeClr val="tx1"/>
                </a:solidFill>
                <a:effectLst/>
                <a:latin typeface="+mn-lt"/>
                <a:ea typeface="+mn-ea"/>
                <a:cs typeface="+mn-cs"/>
              </a:rPr>
              <a:t> and mobile users -- </a:t>
            </a:r>
            <a:r>
              <a:rPr lang="en-US" sz="1200" i="1" kern="1200" dirty="0">
                <a:solidFill>
                  <a:schemeClr val="tx1"/>
                </a:solidFill>
                <a:effectLst/>
                <a:latin typeface="+mn-lt"/>
                <a:ea typeface="+mn-ea"/>
                <a:cs typeface="+mn-cs"/>
              </a:rPr>
              <a:t>across a common process flow</a:t>
            </a:r>
            <a:r>
              <a:rPr lang="en-US" sz="1200" kern="1200" dirty="0">
                <a:solidFill>
                  <a:schemeClr val="tx1"/>
                </a:solidFill>
                <a:effectLst/>
                <a:latin typeface="+mn-lt"/>
                <a:ea typeface="+mn-ea"/>
                <a:cs typeface="+mn-cs"/>
              </a:rPr>
              <a:t> to recognize segments that may be underperforming and process steps that require fine-tuning to increase the success of your overall business process</a:t>
            </a:r>
            <a:endParaRPr lang="en-US" dirty="0"/>
          </a:p>
        </p:txBody>
      </p:sp>
      <p:sp>
        <p:nvSpPr>
          <p:cNvPr id="4" name="Slide Number Placeholder 3"/>
          <p:cNvSpPr>
            <a:spLocks noGrp="1"/>
          </p:cNvSpPr>
          <p:nvPr>
            <p:ph type="sldNum" sz="quarter" idx="10"/>
          </p:nvPr>
        </p:nvSpPr>
        <p:spPr/>
        <p:txBody>
          <a:bodyPr/>
          <a:lstStyle/>
          <a:p>
            <a:fld id="{639CCC48-C4AE-4837-907B-63A3A042C7FE}" type="slidenum">
              <a:rPr lang="en-US" smtClean="0"/>
              <a:t>13</a:t>
            </a:fld>
            <a:endParaRPr lang="en-US"/>
          </a:p>
        </p:txBody>
      </p:sp>
    </p:spTree>
    <p:extLst>
      <p:ext uri="{BB962C8B-B14F-4D97-AF65-F5344CB8AC3E}">
        <p14:creationId xmlns:p14="http://schemas.microsoft.com/office/powerpoint/2010/main" val="76807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expanding your reach with geospatial analytics available in Watson Customer Experience Analytics (CXA), you can understand geographically </a:t>
            </a:r>
            <a:r>
              <a:rPr lang="en-US" sz="1200" i="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customers are engaging or struggling with your organization</a:t>
            </a:r>
            <a:r>
              <a:rPr lang="en-US" sz="1200" kern="1200" baseline="0" dirty="0">
                <a:solidFill>
                  <a:schemeClr val="tx1"/>
                </a:solidFill>
                <a:effectLst/>
                <a:latin typeface="+mn-lt"/>
                <a:ea typeface="+mn-ea"/>
                <a:cs typeface="+mn-cs"/>
              </a:rPr>
              <a:t> -- </a:t>
            </a:r>
            <a:r>
              <a:rPr lang="en-US" i="0" baseline="0" dirty="0"/>
              <a:t>offering you additional insight you can use to make more targeted decisions about your business on a broader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endParaRPr lang="en-US" i="0" baseline="0" dirty="0"/>
          </a:p>
        </p:txBody>
      </p:sp>
      <p:sp>
        <p:nvSpPr>
          <p:cNvPr id="4" name="Slide Number Placeholder 3"/>
          <p:cNvSpPr>
            <a:spLocks noGrp="1"/>
          </p:cNvSpPr>
          <p:nvPr>
            <p:ph type="sldNum" sz="quarter" idx="10"/>
          </p:nvPr>
        </p:nvSpPr>
        <p:spPr/>
        <p:txBody>
          <a:bodyPr/>
          <a:lstStyle/>
          <a:p>
            <a:fld id="{639CCC48-C4AE-4837-907B-63A3A042C7FE}" type="slidenum">
              <a:rPr lang="en-US" smtClean="0"/>
              <a:t>14</a:t>
            </a:fld>
            <a:endParaRPr lang="en-US"/>
          </a:p>
        </p:txBody>
      </p:sp>
    </p:spTree>
    <p:extLst>
      <p:ext uri="{BB962C8B-B14F-4D97-AF65-F5344CB8AC3E}">
        <p14:creationId xmlns:p14="http://schemas.microsoft.com/office/powerpoint/2010/main" val="371642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capability to </a:t>
            </a:r>
            <a:r>
              <a:rPr lang="en-US" sz="1200" b="0" kern="1200" baseline="0" dirty="0">
                <a:solidFill>
                  <a:schemeClr val="tx1"/>
                </a:solidFill>
                <a:effectLst/>
                <a:latin typeface="+mn-lt"/>
                <a:ea typeface="+mn-ea"/>
                <a:cs typeface="+mn-cs"/>
              </a:rPr>
              <a:t>segment your customer data and set thresholds</a:t>
            </a:r>
            <a:r>
              <a:rPr lang="en-US" sz="1200" b="1"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to measure positive and negative business performance allows you t</a:t>
            </a:r>
            <a:r>
              <a:rPr lang="en-US" sz="1200" kern="1200" dirty="0">
                <a:solidFill>
                  <a:schemeClr val="tx1"/>
                </a:solidFill>
                <a:effectLst/>
                <a:latin typeface="+mn-lt"/>
                <a:ea typeface="+mn-ea"/>
                <a:cs typeface="+mn-cs"/>
              </a:rPr>
              <a:t>o identify particular geographical areas of your business that may require improvement</a:t>
            </a:r>
            <a:r>
              <a:rPr lang="en-US" sz="1200" kern="1200" baseline="0" dirty="0">
                <a:solidFill>
                  <a:schemeClr val="tx1"/>
                </a:solidFill>
                <a:effectLst/>
                <a:latin typeface="+mn-lt"/>
                <a:ea typeface="+mn-ea"/>
                <a:cs typeface="+mn-cs"/>
              </a:rPr>
              <a:t> or areas where business is doing exceptionally well and you may want to replicate success factors. </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9CCC48-C4AE-4837-907B-63A3A042C7FE}" type="slidenum">
              <a:rPr lang="en-US" smtClean="0"/>
              <a:t>15</a:t>
            </a:fld>
            <a:endParaRPr lang="en-US"/>
          </a:p>
        </p:txBody>
      </p:sp>
    </p:spTree>
    <p:extLst>
      <p:ext uri="{BB962C8B-B14F-4D97-AF65-F5344CB8AC3E}">
        <p14:creationId xmlns:p14="http://schemas.microsoft.com/office/powerpoint/2010/main" val="418427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Geospatial analysis can be applied to many use cases</a:t>
            </a:r>
            <a:r>
              <a:rPr lang="en-US" sz="1200" kern="1200" baseline="0" dirty="0">
                <a:solidFill>
                  <a:schemeClr val="tx1"/>
                </a:solidFill>
                <a:effectLst/>
                <a:latin typeface="+mn-lt"/>
                <a:ea typeface="+mn-ea"/>
                <a:cs typeface="+mn-cs"/>
              </a:rPr>
              <a:t> and a</a:t>
            </a:r>
            <a:r>
              <a:rPr lang="en-US" sz="1200" kern="1200" dirty="0">
                <a:solidFill>
                  <a:schemeClr val="tx1"/>
                </a:solidFill>
                <a:effectLst/>
                <a:latin typeface="+mn-lt"/>
                <a:ea typeface="+mn-ea"/>
                <a:cs typeface="+mn-cs"/>
              </a:rPr>
              <a:t>ssists with targeting key areas of your</a:t>
            </a:r>
            <a:r>
              <a:rPr lang="en-US" sz="1200" kern="1200" baseline="0" dirty="0">
                <a:solidFill>
                  <a:schemeClr val="tx1"/>
                </a:solidFill>
                <a:effectLst/>
                <a:latin typeface="+mn-lt"/>
                <a:ea typeface="+mn-ea"/>
                <a:cs typeface="+mn-cs"/>
              </a:rPr>
              <a:t> business </a:t>
            </a:r>
            <a:r>
              <a:rPr lang="en-US" sz="1200" kern="1200" dirty="0">
                <a:solidFill>
                  <a:schemeClr val="tx1"/>
                </a:solidFill>
                <a:effectLst/>
                <a:latin typeface="+mn-lt"/>
                <a:ea typeface="+mn-ea"/>
                <a:cs typeface="+mn-cs"/>
              </a:rPr>
              <a:t>to maximize potential opportunities.   Let’s take a closer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look at</a:t>
            </a:r>
            <a:r>
              <a:rPr lang="en-US" sz="1200" kern="1200" baseline="0" dirty="0">
                <a:solidFill>
                  <a:schemeClr val="tx1"/>
                </a:solidFill>
                <a:effectLst/>
                <a:latin typeface="+mn-lt"/>
                <a:ea typeface="+mn-ea"/>
                <a:cs typeface="+mn-cs"/>
              </a:rPr>
              <a:t> one of the use cases where geospatial analytics can offer substantial benefits to your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9CCC48-C4AE-4837-907B-63A3A042C7FE}" type="slidenum">
              <a:rPr lang="en-US" smtClean="0"/>
              <a:t>16</a:t>
            </a:fld>
            <a:endParaRPr lang="en-US"/>
          </a:p>
        </p:txBody>
      </p:sp>
    </p:spTree>
    <p:extLst>
      <p:ext uri="{BB962C8B-B14F-4D97-AF65-F5344CB8AC3E}">
        <p14:creationId xmlns:p14="http://schemas.microsoft.com/office/powerpoint/2010/main" val="219326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624A4-9791-4616-8E04-59D66BBF1210}"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929F28-4C4A-4A92-94CC-1BD86424CD6D}"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AB8542-53B4-4565-A822-7D01A2FBFF9E}"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1 Cognitive Engagement Cover Slide Purpl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868" y="3586747"/>
            <a:ext cx="3166428" cy="1290053"/>
          </a:xfrm>
        </p:spPr>
        <p:txBody>
          <a:bodyPr/>
          <a:lstStyle>
            <a:lvl1pPr marL="0" indent="0" algn="l">
              <a:buNone/>
              <a:defRPr sz="14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1" name="Title 10"/>
          <p:cNvSpPr>
            <a:spLocks noGrp="1"/>
          </p:cNvSpPr>
          <p:nvPr>
            <p:ph type="title"/>
          </p:nvPr>
        </p:nvSpPr>
        <p:spPr>
          <a:xfrm>
            <a:off x="217868" y="1942194"/>
            <a:ext cx="3166428" cy="1550164"/>
          </a:xfrm>
        </p:spPr>
        <p:txBody>
          <a:bodyPr anchor="b"/>
          <a:lstStyle>
            <a:lvl1pPr>
              <a:defRPr sz="3200">
                <a:solidFill>
                  <a:schemeClr val="accent1"/>
                </a:solidFill>
                <a:latin typeface="Arial" charset="0"/>
                <a:ea typeface="Arial" charset="0"/>
                <a:cs typeface="Arial" charset="0"/>
              </a:defRPr>
            </a:lvl1pPr>
          </a:lstStyle>
          <a:p>
            <a:r>
              <a:rPr lang="en-US" noProof="0" dirty="0"/>
              <a:t>Click to edit Master title style</a:t>
            </a:r>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23" y="-10575"/>
            <a:ext cx="5337714" cy="1239536"/>
          </a:xfrm>
          <a:prstGeom prst="rect">
            <a:avLst/>
          </a:prstGeom>
        </p:spPr>
      </p:pic>
      <p:pic>
        <p:nvPicPr>
          <p:cNvPr id="93" name="Picture 92"/>
          <p:cNvPicPr>
            <a:picLocks noChangeAspect="1"/>
          </p:cNvPicPr>
          <p:nvPr userDrawn="1"/>
        </p:nvPicPr>
        <p:blipFill rotWithShape="1">
          <a:blip r:embed="rId3" cstate="print">
            <a:extLst>
              <a:ext uri="{28A0092B-C50C-407E-A947-70E740481C1C}">
                <a14:useLocalDpi xmlns:a14="http://schemas.microsoft.com/office/drawing/2010/main" val="0"/>
              </a:ext>
            </a:extLst>
          </a:blip>
          <a:srcRect l="-3184" t="6779" r="29704" b="25834"/>
          <a:stretch/>
        </p:blipFill>
        <p:spPr>
          <a:xfrm>
            <a:off x="2961482" y="1"/>
            <a:ext cx="6182518" cy="6878972"/>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4" name="Footer Placeholder 3"/>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199981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Watson Marketing Cover Slide Purpl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868" y="3586747"/>
            <a:ext cx="3166428" cy="1290053"/>
          </a:xfrm>
        </p:spPr>
        <p:txBody>
          <a:bodyPr/>
          <a:lstStyle>
            <a:lvl1pPr marL="0" indent="0" algn="l">
              <a:buNone/>
              <a:defRPr sz="14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1" name="Title 10"/>
          <p:cNvSpPr>
            <a:spLocks noGrp="1"/>
          </p:cNvSpPr>
          <p:nvPr>
            <p:ph type="title"/>
          </p:nvPr>
        </p:nvSpPr>
        <p:spPr>
          <a:xfrm>
            <a:off x="217868" y="1942194"/>
            <a:ext cx="3166428" cy="1550164"/>
          </a:xfrm>
        </p:spPr>
        <p:txBody>
          <a:bodyPr anchor="b"/>
          <a:lstStyle>
            <a:lvl1pPr>
              <a:defRPr sz="3200">
                <a:solidFill>
                  <a:schemeClr val="accent1"/>
                </a:solidFill>
                <a:latin typeface="Arial" charset="0"/>
                <a:ea typeface="Arial" charset="0"/>
                <a:cs typeface="Arial" charset="0"/>
              </a:defRPr>
            </a:lvl1pPr>
          </a:lstStyle>
          <a:p>
            <a:r>
              <a:rPr lang="en-US" noProof="0" dirty="0"/>
              <a:t>Click to edit Master title style</a:t>
            </a:r>
          </a:p>
        </p:txBody>
      </p:sp>
      <p:pic>
        <p:nvPicPr>
          <p:cNvPr id="97" name="Picture 96"/>
          <p:cNvPicPr>
            <a:picLocks noChangeAspect="1"/>
          </p:cNvPicPr>
          <p:nvPr userDrawn="1"/>
        </p:nvPicPr>
        <p:blipFill rotWithShape="1">
          <a:blip r:embed="rId2" cstate="print">
            <a:extLst>
              <a:ext uri="{28A0092B-C50C-407E-A947-70E740481C1C}">
                <a14:useLocalDpi xmlns:a14="http://schemas.microsoft.com/office/drawing/2010/main" val="0"/>
              </a:ext>
            </a:extLst>
          </a:blip>
          <a:srcRect l="-3184" t="6779" r="29704" b="25834"/>
          <a:stretch/>
        </p:blipFill>
        <p:spPr>
          <a:xfrm>
            <a:off x="2961482" y="1"/>
            <a:ext cx="6182518" cy="687897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0" y="116309"/>
            <a:ext cx="3087025" cy="717732"/>
          </a:xfrm>
          <a:prstGeom prst="rect">
            <a:avLst/>
          </a:prstGeom>
        </p:spPr>
      </p:pic>
      <p:sp>
        <p:nvSpPr>
          <p:cNvPr id="6" name="Date Placeholder 5"/>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221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1 Watson Supply Chain Cover Slide Purpl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868" y="3586747"/>
            <a:ext cx="3166428" cy="1290053"/>
          </a:xfrm>
        </p:spPr>
        <p:txBody>
          <a:bodyPr/>
          <a:lstStyle>
            <a:lvl1pPr marL="0" indent="0" algn="l">
              <a:buNone/>
              <a:defRPr sz="14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grpSp>
        <p:nvGrpSpPr>
          <p:cNvPr id="50" name="Group 49"/>
          <p:cNvGrpSpPr>
            <a:grpSpLocks noChangeAspect="1"/>
          </p:cNvGrpSpPr>
          <p:nvPr userDrawn="1"/>
        </p:nvGrpSpPr>
        <p:grpSpPr>
          <a:xfrm>
            <a:off x="228600" y="6396120"/>
            <a:ext cx="290710" cy="15708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grpSp>
      <p:sp>
        <p:nvSpPr>
          <p:cNvPr id="11" name="Title 10"/>
          <p:cNvSpPr>
            <a:spLocks noGrp="1"/>
          </p:cNvSpPr>
          <p:nvPr>
            <p:ph type="title"/>
          </p:nvPr>
        </p:nvSpPr>
        <p:spPr>
          <a:xfrm>
            <a:off x="217868" y="1942194"/>
            <a:ext cx="3166428" cy="1550164"/>
          </a:xfrm>
        </p:spPr>
        <p:txBody>
          <a:bodyPr anchor="b"/>
          <a:lstStyle>
            <a:lvl1pPr>
              <a:defRPr sz="3200">
                <a:solidFill>
                  <a:schemeClr val="accent1"/>
                </a:solidFill>
                <a:latin typeface="Arial" charset="0"/>
                <a:ea typeface="Arial" charset="0"/>
                <a:cs typeface="Arial" charset="0"/>
              </a:defRPr>
            </a:lvl1pPr>
          </a:lstStyle>
          <a:p>
            <a:r>
              <a:rPr lang="en-US" noProof="0" dirty="0"/>
              <a:t>Click to edit Master title style</a:t>
            </a:r>
          </a:p>
        </p:txBody>
      </p:sp>
      <p:pic>
        <p:nvPicPr>
          <p:cNvPr id="95" name="Picture 94"/>
          <p:cNvPicPr>
            <a:picLocks noChangeAspect="1"/>
          </p:cNvPicPr>
          <p:nvPr userDrawn="1"/>
        </p:nvPicPr>
        <p:blipFill rotWithShape="1">
          <a:blip r:embed="rId2" cstate="print">
            <a:extLst>
              <a:ext uri="{28A0092B-C50C-407E-A947-70E740481C1C}">
                <a14:useLocalDpi xmlns:a14="http://schemas.microsoft.com/office/drawing/2010/main" val="0"/>
              </a:ext>
            </a:extLst>
          </a:blip>
          <a:srcRect l="-3184" t="6779" r="29704" b="25834"/>
          <a:stretch/>
        </p:blipFill>
        <p:spPr>
          <a:xfrm>
            <a:off x="2961482" y="1"/>
            <a:ext cx="6182518" cy="6878972"/>
          </a:xfrm>
          <a:prstGeom prst="rect">
            <a:avLst/>
          </a:prstGeom>
        </p:spPr>
      </p:pic>
      <p:pic>
        <p:nvPicPr>
          <p:cNvPr id="91" name="Picture 9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 y="116309"/>
            <a:ext cx="3087019" cy="717732"/>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4" name="Footer Placeholder 3"/>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551423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1 Watson Commerce Cover Slide Cover Slide Purpl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868" y="3586747"/>
            <a:ext cx="3166428" cy="1290053"/>
          </a:xfrm>
        </p:spPr>
        <p:txBody>
          <a:bodyPr/>
          <a:lstStyle>
            <a:lvl1pPr marL="0" indent="0" algn="l">
              <a:buNone/>
              <a:defRPr sz="14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grpSp>
        <p:nvGrpSpPr>
          <p:cNvPr id="50" name="Group 49"/>
          <p:cNvGrpSpPr>
            <a:grpSpLocks noChangeAspect="1"/>
          </p:cNvGrpSpPr>
          <p:nvPr userDrawn="1"/>
        </p:nvGrpSpPr>
        <p:grpSpPr>
          <a:xfrm>
            <a:off x="228600" y="6396120"/>
            <a:ext cx="290710" cy="15708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grpSp>
      <p:sp>
        <p:nvSpPr>
          <p:cNvPr id="11" name="Title 10"/>
          <p:cNvSpPr>
            <a:spLocks noGrp="1"/>
          </p:cNvSpPr>
          <p:nvPr>
            <p:ph type="title"/>
          </p:nvPr>
        </p:nvSpPr>
        <p:spPr>
          <a:xfrm>
            <a:off x="217868" y="1942194"/>
            <a:ext cx="3166428" cy="1550164"/>
          </a:xfrm>
        </p:spPr>
        <p:txBody>
          <a:bodyPr anchor="b"/>
          <a:lstStyle>
            <a:lvl1pPr>
              <a:defRPr sz="3200">
                <a:solidFill>
                  <a:schemeClr val="accent1"/>
                </a:solidFill>
                <a:latin typeface="Arial" charset="0"/>
                <a:ea typeface="Arial" charset="0"/>
                <a:cs typeface="Arial" charset="0"/>
              </a:defRPr>
            </a:lvl1pPr>
          </a:lstStyle>
          <a:p>
            <a:r>
              <a:rPr lang="en-US" noProof="0" dirty="0"/>
              <a:t>Click to edit Master title style</a:t>
            </a:r>
          </a:p>
        </p:txBody>
      </p:sp>
      <p:pic>
        <p:nvPicPr>
          <p:cNvPr id="96" name="Picture 9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84" t="6779" r="29704" b="25834"/>
          <a:stretch/>
        </p:blipFill>
        <p:spPr>
          <a:xfrm>
            <a:off x="2961482" y="1"/>
            <a:ext cx="6182518" cy="6878972"/>
          </a:xfrm>
          <a:prstGeom prst="rect">
            <a:avLst/>
          </a:prstGeom>
        </p:spPr>
      </p:pic>
      <p:pic>
        <p:nvPicPr>
          <p:cNvPr id="91" name="Picture 9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 y="116309"/>
            <a:ext cx="3087019" cy="717732"/>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4" name="Footer Placeholder 3"/>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82217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1 Cover Slide">
    <p:bg>
      <p:bgPr>
        <a:solidFill>
          <a:srgbClr val="FFFFFF"/>
        </a:solidFill>
        <a:effectLst/>
      </p:bgPr>
    </p:bg>
    <p:spTree>
      <p:nvGrpSpPr>
        <p:cNvPr id="1" name=""/>
        <p:cNvGrpSpPr/>
        <p:nvPr/>
      </p:nvGrpSpPr>
      <p:grpSpPr>
        <a:xfrm>
          <a:off x="0" y="0"/>
          <a:ext cx="0" cy="0"/>
          <a:chOff x="0" y="0"/>
          <a:chExt cx="0" cy="0"/>
        </a:xfrm>
      </p:grpSpPr>
      <p:sp>
        <p:nvSpPr>
          <p:cNvPr id="49" name="Subtitle 2"/>
          <p:cNvSpPr>
            <a:spLocks noGrp="1"/>
          </p:cNvSpPr>
          <p:nvPr>
            <p:ph type="subTitle" idx="1"/>
          </p:nvPr>
        </p:nvSpPr>
        <p:spPr>
          <a:xfrm>
            <a:off x="217868" y="3586747"/>
            <a:ext cx="3166428" cy="1290053"/>
          </a:xfrm>
        </p:spPr>
        <p:txBody>
          <a:bodyPr/>
          <a:lstStyle>
            <a:lvl1pPr marL="0" indent="0" algn="l">
              <a:buNone/>
              <a:defRPr sz="14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grpSp>
        <p:nvGrpSpPr>
          <p:cNvPr id="92" name="Group 91"/>
          <p:cNvGrpSpPr>
            <a:grpSpLocks noChangeAspect="1"/>
          </p:cNvGrpSpPr>
          <p:nvPr userDrawn="1"/>
        </p:nvGrpSpPr>
        <p:grpSpPr>
          <a:xfrm>
            <a:off x="228600" y="6396120"/>
            <a:ext cx="290710" cy="157081"/>
            <a:chOff x="1938338" y="2368551"/>
            <a:chExt cx="5260976" cy="2132013"/>
          </a:xfrm>
          <a:solidFill>
            <a:srgbClr val="FFFFFF"/>
          </a:solidFill>
        </p:grpSpPr>
        <p:sp>
          <p:nvSpPr>
            <p:cNvPr id="93"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4"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5"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6"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7"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8"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99"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0"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1"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2" name="Rectangle 101"/>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3" name="Rectangle 102"/>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4" name="Rectangle 103"/>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5" name="Rectangle 104"/>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6"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7"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8"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09"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0"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1"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2"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3"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4"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5"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6"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7"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8"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19"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0"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1"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2"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3"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4"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5"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6"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7"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8"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29"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30"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31"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sp>
          <p:nvSpPr>
            <p:cNvPr id="132"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sz="1800">
                <a:solidFill>
                  <a:srgbClr val="1A3644"/>
                </a:solidFill>
                <a:ea typeface="Arial" charset="0"/>
                <a:cs typeface="Arial" charset="0"/>
              </a:endParaRPr>
            </a:p>
          </p:txBody>
        </p:sp>
      </p:grpSp>
      <p:sp>
        <p:nvSpPr>
          <p:cNvPr id="133" name="Title 10"/>
          <p:cNvSpPr>
            <a:spLocks noGrp="1"/>
          </p:cNvSpPr>
          <p:nvPr>
            <p:ph type="title"/>
          </p:nvPr>
        </p:nvSpPr>
        <p:spPr>
          <a:xfrm>
            <a:off x="217868" y="1942194"/>
            <a:ext cx="3166428" cy="1550164"/>
          </a:xfrm>
        </p:spPr>
        <p:txBody>
          <a:bodyPr anchor="b"/>
          <a:lstStyle>
            <a:lvl1pPr>
              <a:defRPr sz="3200">
                <a:solidFill>
                  <a:schemeClr val="accent1"/>
                </a:solidFill>
                <a:latin typeface="Arial" charset="0"/>
                <a:ea typeface="Arial" charset="0"/>
                <a:cs typeface="Arial" charset="0"/>
              </a:defRPr>
            </a:lvl1pPr>
          </a:lstStyle>
          <a:p>
            <a:r>
              <a:rPr lang="en-US" noProof="0" dirty="0"/>
              <a:t>Click to edit Master title style</a:t>
            </a:r>
          </a:p>
        </p:txBody>
      </p:sp>
      <p:pic>
        <p:nvPicPr>
          <p:cNvPr id="60" name="Picture 59"/>
          <p:cNvPicPr>
            <a:picLocks noChangeAspect="1"/>
          </p:cNvPicPr>
          <p:nvPr userDrawn="1"/>
        </p:nvPicPr>
        <p:blipFill rotWithShape="1">
          <a:blip r:embed="rId2" cstate="print">
            <a:extLst>
              <a:ext uri="{28A0092B-C50C-407E-A947-70E740481C1C}">
                <a14:useLocalDpi xmlns:a14="http://schemas.microsoft.com/office/drawing/2010/main" val="0"/>
              </a:ext>
            </a:extLst>
          </a:blip>
          <a:srcRect l="-3184" t="6779" r="29704" b="25834"/>
          <a:stretch/>
        </p:blipFill>
        <p:spPr>
          <a:xfrm>
            <a:off x="2961482" y="1"/>
            <a:ext cx="6182518" cy="6878972"/>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3" name="Footer Placeholder 2"/>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605777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239184"/>
            <a:ext cx="178308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2057400" y="239184"/>
            <a:ext cx="676656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29274-D375-B94C-A105-658EF2ABA8F0}" type="datetime1">
              <a:rPr lang="en-US" smtClean="0"/>
              <a:pPr/>
              <a:t>8/21/2019</a:t>
            </a:fld>
            <a:endParaRPr lang="en-US"/>
          </a:p>
        </p:txBody>
      </p:sp>
      <p:sp>
        <p:nvSpPr>
          <p:cNvPr id="8" name="Footer Placeholder 7"/>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139887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85953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227012" y="239184"/>
            <a:ext cx="4023360" cy="1219200"/>
          </a:xfrm>
        </p:spPr>
        <p:txBody>
          <a:bodyPr/>
          <a:lstStyle>
            <a:lvl1pPr>
              <a:defRPr sz="2000"/>
            </a:lvl1pPr>
          </a:lstStyle>
          <a:p>
            <a:r>
              <a:rPr lang="en-US" dirty="0"/>
              <a:t>Click to edit Master title style</a:t>
            </a:r>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8" name="Footer Placeholder 7"/>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482083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03 Title and Content (above)">
    <p:bg>
      <p:bgPr>
        <a:solidFill>
          <a:srgbClr val="ECECEC"/>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85953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227012" y="239184"/>
            <a:ext cx="4023360" cy="1219200"/>
          </a:xfrm>
        </p:spPr>
        <p:txBody>
          <a:bodyPr/>
          <a:lstStyle>
            <a:lvl1pPr>
              <a:defRPr sz="2000"/>
            </a:lvl1pPr>
          </a:lstStyle>
          <a:p>
            <a:r>
              <a:rPr lang="en-US" dirty="0"/>
              <a:t>Click to edit Master title style</a:t>
            </a:r>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8" name="Footer Placeholder 7"/>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09830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A4035-ECBF-4935-8DB1-5812BD9C9F0D}"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239184"/>
            <a:ext cx="178308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2057400" y="239184"/>
            <a:ext cx="2011680" cy="57912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343400" y="239184"/>
            <a:ext cx="2011680" cy="57912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239184"/>
            <a:ext cx="2011680" cy="57912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05429274-D375-B94C-A105-658EF2ABA8F0}" type="datetime1">
              <a:rPr lang="en-US" smtClean="0"/>
              <a:pPr/>
              <a:t>8/21/2019</a:t>
            </a:fld>
            <a:endParaRPr lang="en-US"/>
          </a:p>
        </p:txBody>
      </p:sp>
      <p:sp>
        <p:nvSpPr>
          <p:cNvPr id="10" name="Footer Placeholder 9"/>
          <p:cNvSpPr>
            <a:spLocks noGrp="1"/>
          </p:cNvSpPr>
          <p:nvPr>
            <p:ph type="ftr" sz="quarter" idx="16"/>
          </p:nvPr>
        </p:nvSpPr>
        <p:spPr/>
        <p:txBody>
          <a:bodyPr/>
          <a:lstStyle/>
          <a:p>
            <a:r>
              <a:rPr lang="en-US" dirty="0"/>
              <a:t>IBM Cognitive Engagement: Watson Marketing | Watson Commerce  |  Watson Supply Chain</a:t>
            </a:r>
          </a:p>
        </p:txBody>
      </p:sp>
      <p:sp>
        <p:nvSpPr>
          <p:cNvPr id="11" name="Slide Number Placeholder 10"/>
          <p:cNvSpPr>
            <a:spLocks noGrp="1"/>
          </p:cNvSpPr>
          <p:nvPr>
            <p:ph type="sldNum" sz="quarter" idx="17"/>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577188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239184"/>
            <a:ext cx="178308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2057399" y="239184"/>
            <a:ext cx="338328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pPr/>
              <a:t>8/21/2019</a:t>
            </a:fld>
            <a:endParaRPr lang="en-US"/>
          </a:p>
        </p:txBody>
      </p:sp>
      <p:sp>
        <p:nvSpPr>
          <p:cNvPr id="5" name="Footer Placeholder 4"/>
          <p:cNvSpPr>
            <a:spLocks noGrp="1"/>
          </p:cNvSpPr>
          <p:nvPr>
            <p:ph type="ftr" sz="quarter" idx="11"/>
          </p:nvPr>
        </p:nvSpPr>
        <p:spPr/>
        <p:txBody>
          <a:bodyPr/>
          <a:lstStyle/>
          <a:p>
            <a:r>
              <a:rPr lang="en-US" dirty="0"/>
              <a:t>IBM Cognitive Engagement: Watson Marketing | Watson Commerce  |  Watson Supply Chain</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a:p>
        </p:txBody>
      </p:sp>
      <p:sp>
        <p:nvSpPr>
          <p:cNvPr id="8" name="Content Placeholder 2"/>
          <p:cNvSpPr>
            <a:spLocks noGrp="1"/>
          </p:cNvSpPr>
          <p:nvPr>
            <p:ph idx="14"/>
          </p:nvPr>
        </p:nvSpPr>
        <p:spPr>
          <a:xfrm>
            <a:off x="5489588" y="239184"/>
            <a:ext cx="338328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57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239184"/>
            <a:ext cx="429768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227012" y="239184"/>
            <a:ext cx="4297680" cy="5791200"/>
          </a:xfrm>
        </p:spPr>
        <p:txBody>
          <a:bodyPr/>
          <a:lstStyle>
            <a:lvl1pPr>
              <a:defRPr sz="2000"/>
            </a:lvl1pPr>
          </a:lstStyle>
          <a:p>
            <a:r>
              <a:rPr lang="en-US" dirty="0"/>
              <a:t>Click to edit Master title style</a:t>
            </a:r>
          </a:p>
        </p:txBody>
      </p:sp>
      <p:sp>
        <p:nvSpPr>
          <p:cNvPr id="10" name="Date Placeholder 9"/>
          <p:cNvSpPr>
            <a:spLocks noGrp="1"/>
          </p:cNvSpPr>
          <p:nvPr>
            <p:ph type="dt" sz="half" idx="10"/>
          </p:nvPr>
        </p:nvSpPr>
        <p:spPr/>
        <p:txBody>
          <a:bodyPr/>
          <a:lstStyle/>
          <a:p>
            <a:fld id="{05429274-D375-B94C-A105-658EF2ABA8F0}" type="datetime1">
              <a:rPr lang="en-US" smtClean="0"/>
              <a:pPr/>
              <a:t>8/21/2019</a:t>
            </a:fld>
            <a:endParaRPr lang="en-US"/>
          </a:p>
        </p:txBody>
      </p:sp>
      <p:sp>
        <p:nvSpPr>
          <p:cNvPr id="11" name="Footer Placeholder 10"/>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12" name="Slide Number Placeholder 11"/>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769521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239184"/>
            <a:ext cx="429768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223979" y="239184"/>
            <a:ext cx="4297680" cy="5791200"/>
          </a:xfrm>
        </p:spPr>
        <p:txBody>
          <a:bodyPr/>
          <a:lstStyle>
            <a:lvl1pPr marL="0" indent="0">
              <a:defRPr sz="2000"/>
            </a:lvl1pPr>
          </a:lstStyle>
          <a:p>
            <a:r>
              <a:rPr lang="en-US" dirty="0"/>
              <a:t>Click to edit Master title style</a:t>
            </a:r>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825670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3" name="Title 2"/>
          <p:cNvSpPr>
            <a:spLocks noGrp="1"/>
          </p:cNvSpPr>
          <p:nvPr>
            <p:ph type="title"/>
          </p:nvPr>
        </p:nvSpPr>
        <p:spPr>
          <a:xfrm>
            <a:off x="227013" y="239184"/>
            <a:ext cx="8571547" cy="5791200"/>
          </a:xfrm>
        </p:spPr>
        <p:txBody>
          <a:bodyPr/>
          <a:lstStyle>
            <a:lvl1pPr>
              <a:defRPr sz="4200"/>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830260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07 Text only (big text)">
    <p:bg>
      <p:bgPr>
        <a:solidFill>
          <a:srgbClr val="ECECEC"/>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7013" y="239184"/>
            <a:ext cx="8571547" cy="5791200"/>
          </a:xfrm>
        </p:spPr>
        <p:txBody>
          <a:bodyPr/>
          <a:lstStyle>
            <a:lvl1pPr>
              <a:defRPr sz="4200"/>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023519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6" name="Title 5"/>
          <p:cNvSpPr>
            <a:spLocks noGrp="1"/>
          </p:cNvSpPr>
          <p:nvPr>
            <p:ph type="title"/>
          </p:nvPr>
        </p:nvSpPr>
        <p:spPr>
          <a:xfrm>
            <a:off x="227012" y="239184"/>
            <a:ext cx="4297680" cy="5791200"/>
          </a:xfrm>
        </p:spPr>
        <p:txBody>
          <a:bodyPr/>
          <a:lstStyle>
            <a:lvl1pPr>
              <a:defRPr sz="3000"/>
            </a:lvl1pPr>
          </a:lstStyle>
          <a:p>
            <a:r>
              <a:rPr lang="en-US" dirty="0"/>
              <a:t>Click to edit Master title style</a:t>
            </a:r>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25157162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08 Title/Text only (standard size)">
    <p:spTree>
      <p:nvGrpSpPr>
        <p:cNvPr id="1" name=""/>
        <p:cNvGrpSpPr/>
        <p:nvPr/>
      </p:nvGrpSpPr>
      <p:grpSpPr>
        <a:xfrm>
          <a:off x="0" y="0"/>
          <a:ext cx="0" cy="0"/>
          <a:chOff x="0" y="0"/>
          <a:chExt cx="0" cy="0"/>
        </a:xfrm>
      </p:grpSpPr>
      <p:sp>
        <p:nvSpPr>
          <p:cNvPr id="6" name="Title 5"/>
          <p:cNvSpPr>
            <a:spLocks noGrp="1"/>
          </p:cNvSpPr>
          <p:nvPr>
            <p:ph type="title"/>
          </p:nvPr>
        </p:nvSpPr>
        <p:spPr>
          <a:xfrm>
            <a:off x="227012" y="239184"/>
            <a:ext cx="4297680" cy="5791200"/>
          </a:xfrm>
        </p:spPr>
        <p:txBody>
          <a:bodyPr/>
          <a:lstStyle>
            <a:lvl1pPr>
              <a:defRPr sz="3000"/>
            </a:lvl1pPr>
          </a:lstStyle>
          <a:p>
            <a:r>
              <a:rPr lang="en-US" dirty="0"/>
              <a:t>Click to edit Master title style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5651" r="42482" b="14323"/>
          <a:stretch/>
        </p:blipFill>
        <p:spPr>
          <a:xfrm>
            <a:off x="5566026" y="-32512"/>
            <a:ext cx="3577974" cy="6892544"/>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8" name="Footer Placeholder 7"/>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42528296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08 Title/Text only (standard size)">
    <p:spTree>
      <p:nvGrpSpPr>
        <p:cNvPr id="1" name=""/>
        <p:cNvGrpSpPr/>
        <p:nvPr/>
      </p:nvGrpSpPr>
      <p:grpSpPr>
        <a:xfrm>
          <a:off x="0" y="0"/>
          <a:ext cx="0" cy="0"/>
          <a:chOff x="0" y="0"/>
          <a:chExt cx="0" cy="0"/>
        </a:xfrm>
      </p:grpSpPr>
      <p:sp>
        <p:nvSpPr>
          <p:cNvPr id="6" name="Title 5"/>
          <p:cNvSpPr>
            <a:spLocks noGrp="1"/>
          </p:cNvSpPr>
          <p:nvPr>
            <p:ph type="title"/>
          </p:nvPr>
        </p:nvSpPr>
        <p:spPr>
          <a:xfrm>
            <a:off x="227012" y="239184"/>
            <a:ext cx="4297680" cy="5791200"/>
          </a:xfrm>
        </p:spPr>
        <p:txBody>
          <a:bodyPr/>
          <a:lstStyle>
            <a:lvl1pPr>
              <a:defRPr sz="3000"/>
            </a:lvl1pPr>
          </a:lstStyle>
          <a:p>
            <a:r>
              <a:rPr lang="en-US" dirty="0"/>
              <a:t>Click to edit Master title style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8737" t="25960" r="26352" b="26280"/>
          <a:stretch/>
        </p:blipFill>
        <p:spPr>
          <a:xfrm>
            <a:off x="4413504" y="1869441"/>
            <a:ext cx="4747274" cy="5009532"/>
          </a:xfrm>
          <a:prstGeom prst="rect">
            <a:avLst/>
          </a:prstGeom>
        </p:spPr>
      </p:pic>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9" name="Slide Number Placeholder 8"/>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583861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6" name="Title 5"/>
          <p:cNvSpPr>
            <a:spLocks noGrp="1"/>
          </p:cNvSpPr>
          <p:nvPr>
            <p:ph type="title"/>
          </p:nvPr>
        </p:nvSpPr>
        <p:spPr>
          <a:xfrm>
            <a:off x="227012" y="239184"/>
            <a:ext cx="4297680" cy="3048000"/>
          </a:xfrm>
        </p:spPr>
        <p:txBody>
          <a:bodyPr/>
          <a:lstStyle>
            <a:lvl1pPr>
              <a:defRPr sz="3000"/>
            </a:lvl1pPr>
          </a:lstStyle>
          <a:p>
            <a:r>
              <a:rPr lang="en-US" dirty="0"/>
              <a:t>Click to edit Master title style</a:t>
            </a:r>
          </a:p>
        </p:txBody>
      </p:sp>
      <p:sp>
        <p:nvSpPr>
          <p:cNvPr id="2" name="Date Placeholder 1"/>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398221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597F8-0402-445E-9E97-6A4D2AD5C1E6}"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429274-D375-B94C-A105-658EF2ABA8F0}" type="datetime1">
              <a:rPr lang="en-US" smtClean="0"/>
              <a:pPr/>
              <a:t>8/21/2019</a:t>
            </a:fld>
            <a:endParaRPr lang="en-US"/>
          </a:p>
        </p:txBody>
      </p:sp>
      <p:sp>
        <p:nvSpPr>
          <p:cNvPr id="6" name="Footer Placeholder 5"/>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7" name="Slide Number Placeholder 6"/>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7365340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73050" y="366184"/>
            <a:ext cx="3892550" cy="4849283"/>
          </a:xfrm>
          <a:prstGeom prst="rect">
            <a:avLst/>
          </a:prstGeom>
        </p:spPr>
        <p:txBody>
          <a:bodyPr anchor="ctr"/>
          <a:lstStyle>
            <a:lvl1pPr>
              <a:defRPr sz="2000">
                <a:solidFill>
                  <a:schemeClr val="accent1"/>
                </a:solidFill>
                <a:latin typeface="Arial" charset="0"/>
                <a:ea typeface="Arial" charset="0"/>
                <a:cs typeface="Arial" charset="0"/>
              </a:defRPr>
            </a:lvl1pPr>
          </a:lstStyle>
          <a:p>
            <a:r>
              <a:rPr lang="en-US" dirty="0"/>
              <a:t>Click to edit Master title style</a:t>
            </a:r>
          </a:p>
        </p:txBody>
      </p:sp>
      <p:sp>
        <p:nvSpPr>
          <p:cNvPr id="6" name="Date Placeholder 5"/>
          <p:cNvSpPr>
            <a:spLocks noGrp="1"/>
          </p:cNvSpPr>
          <p:nvPr>
            <p:ph type="dt" sz="half" idx="10"/>
          </p:nvPr>
        </p:nvSpPr>
        <p:spPr/>
        <p:txBody>
          <a:bodyPr/>
          <a:lstStyle/>
          <a:p>
            <a:fld id="{05429274-D375-B94C-A105-658EF2ABA8F0}" type="datetime1">
              <a:rPr lang="en-US" smtClean="0"/>
              <a:pPr/>
              <a:t>8/21/2019</a:t>
            </a:fld>
            <a:endParaRPr lang="en-US"/>
          </a:p>
        </p:txBody>
      </p:sp>
      <p:sp>
        <p:nvSpPr>
          <p:cNvPr id="7" name="Footer Placeholder 6"/>
          <p:cNvSpPr>
            <a:spLocks noGrp="1"/>
          </p:cNvSpPr>
          <p:nvPr>
            <p:ph type="ftr" sz="quarter" idx="11"/>
          </p:nvPr>
        </p:nvSpPr>
        <p:spPr/>
        <p:txBody>
          <a:bodyPr/>
          <a:lstStyle/>
          <a:p>
            <a:r>
              <a:rPr lang="en-US"/>
              <a:t>IBM Cognitive Engagement: Watson Marketing | Watson Commerce  |  Watson Supply Chain</a:t>
            </a:r>
            <a:endParaRPr lang="en-US" dirty="0"/>
          </a:p>
        </p:txBody>
      </p:sp>
      <p:sp>
        <p:nvSpPr>
          <p:cNvPr id="8" name="Slide Number Placeholder 7"/>
          <p:cNvSpPr>
            <a:spLocks noGrp="1"/>
          </p:cNvSpPr>
          <p:nvPr>
            <p:ph type="sldNum" sz="quarter" idx="12"/>
          </p:nvPr>
        </p:nvSpPr>
        <p:spPr/>
        <p:txBody>
          <a:bodyPr/>
          <a:lstStyle/>
          <a:p>
            <a:fld id="{E4DBDE34-E9B5-E04F-B662-69720E4BCB53}" type="slidenum">
              <a:rPr lang="en-US" smtClean="0"/>
              <a:pPr/>
              <a:t>‹#›</a:t>
            </a:fld>
            <a:endParaRPr lang="en-US"/>
          </a:p>
        </p:txBody>
      </p:sp>
    </p:spTree>
    <p:extLst>
      <p:ext uri="{BB962C8B-B14F-4D97-AF65-F5344CB8AC3E}">
        <p14:creationId xmlns:p14="http://schemas.microsoft.com/office/powerpoint/2010/main" val="1499640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Date Placeholder 9"/>
          <p:cNvSpPr>
            <a:spLocks noGrp="1"/>
          </p:cNvSpPr>
          <p:nvPr>
            <p:ph type="dt" sz="half" idx="10"/>
          </p:nvPr>
        </p:nvSpPr>
        <p:spPr/>
        <p:txBody>
          <a:bodyPr/>
          <a:lstStyle/>
          <a:p>
            <a:fld id="{4AA87F07-7293-49B8-8EC0-F79EC3CB55A6}" type="datetimeFigureOut">
              <a:rPr lang="en-US" smtClean="0">
                <a:solidFill>
                  <a:srgbClr val="000000">
                    <a:tint val="75000"/>
                  </a:srgbClr>
                </a:solidFill>
              </a:rPr>
              <a:pPr/>
              <a:t>8/21/2019</a:t>
            </a:fld>
            <a:endParaRPr lang="en-US">
              <a:solidFill>
                <a:srgbClr val="000000">
                  <a:tint val="75000"/>
                </a:srgbClr>
              </a:solidFill>
            </a:endParaRPr>
          </a:p>
        </p:txBody>
      </p:sp>
      <p:sp>
        <p:nvSpPr>
          <p:cNvPr id="11" name="Footer Placeholder 10"/>
          <p:cNvSpPr>
            <a:spLocks noGrp="1"/>
          </p:cNvSpPr>
          <p:nvPr>
            <p:ph type="ftr" sz="quarter" idx="11"/>
          </p:nvPr>
        </p:nvSpPr>
        <p:spPr/>
        <p:txBody>
          <a:bodyPr/>
          <a:lstStyle/>
          <a:p>
            <a:r>
              <a:rPr lang="en-US">
                <a:solidFill>
                  <a:srgbClr val="000000">
                    <a:tint val="75000"/>
                  </a:srgbClr>
                </a:solidFill>
              </a:rPr>
              <a:t>© 2015 IBM</a:t>
            </a:r>
            <a:endParaRPr lang="en-US" dirty="0">
              <a:solidFill>
                <a:srgbClr val="000000">
                  <a:tint val="75000"/>
                </a:srgbClr>
              </a:solidFill>
            </a:endParaRPr>
          </a:p>
        </p:txBody>
      </p:sp>
      <p:sp>
        <p:nvSpPr>
          <p:cNvPr id="12" name="Slide Number Placeholder 11"/>
          <p:cNvSpPr>
            <a:spLocks noGrp="1"/>
          </p:cNvSpPr>
          <p:nvPr>
            <p:ph type="sldNum" sz="quarter" idx="12"/>
          </p:nvPr>
        </p:nvSpPr>
        <p:spPr/>
        <p:txBody>
          <a:bodyPr/>
          <a:lstStyle/>
          <a:p>
            <a:fld id="{E6B07873-4F37-4411-99D6-976EFBCD2524}"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1502585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FECB6-5C00-451B-8340-A6D4BA43E7DF}" type="datetime1">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60D549-56D6-4211-A09A-156995C6121C}" type="datetime1">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39135B-94A2-4A1D-9521-71AFB5220F8C}" type="datetime1">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56237-7D98-4E76-B869-28D0C7443262}" type="datetime1">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6AF12-2D13-4892-841C-FC5B9FA82B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E1311-19AA-4788-8143-8B7C3A6BEE80}" type="datetime1">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6AF12-2D13-4892-841C-FC5B9FA82B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D192D4E-AEAF-41EB-8AE4-77ADD9FC4F4B}" type="datetime1">
              <a:rPr lang="en-US" smtClean="0"/>
              <a:t>8/21/2019</a:t>
            </a:fld>
            <a:endParaRPr lang="en-US"/>
          </a:p>
        </p:txBody>
      </p:sp>
      <p:sp>
        <p:nvSpPr>
          <p:cNvPr id="9" name="Slide Number Placeholder 8"/>
          <p:cNvSpPr>
            <a:spLocks noGrp="1"/>
          </p:cNvSpPr>
          <p:nvPr>
            <p:ph type="sldNum" sz="quarter" idx="11"/>
          </p:nvPr>
        </p:nvSpPr>
        <p:spPr/>
        <p:txBody>
          <a:bodyPr/>
          <a:lstStyle/>
          <a:p>
            <a:fld id="{1FF6AF12-2D13-4892-841C-FC5B9FA82B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F6AF12-2D13-4892-841C-FC5B9FA82B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9D30BC0-3562-4290-8FF7-100250BFB459}" type="datetime1">
              <a:rPr lang="en-US" smtClean="0"/>
              <a:t>8/21/2019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239184"/>
            <a:ext cx="178308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243840"/>
            <a:ext cx="2194560" cy="5791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6303264"/>
            <a:ext cx="1809432" cy="268224"/>
          </a:xfrm>
          <a:prstGeom prst="rect">
            <a:avLst/>
          </a:prstGeom>
        </p:spPr>
        <p:txBody>
          <a:bodyPr vert="horz" lIns="0" tIns="0" rIns="0" bIns="0" rtlCol="0" anchor="b" anchorCtr="0"/>
          <a:lstStyle>
            <a:lvl1pPr algn="r">
              <a:defRPr sz="600">
                <a:solidFill>
                  <a:srgbClr val="000000">
                    <a:alpha val="98824"/>
                  </a:srgbClr>
                </a:solidFill>
                <a:latin typeface="Arial" charset="0"/>
                <a:ea typeface="Arial" charset="0"/>
                <a:cs typeface="Arial" charset="0"/>
              </a:defRPr>
            </a:lvl1pPr>
          </a:lstStyle>
          <a:p>
            <a:pPr defTabSz="457200"/>
            <a:fld id="{05429274-D375-B94C-A105-658EF2ABA8F0}" type="datetime1">
              <a:rPr lang="en-US" smtClean="0"/>
              <a:pPr defTabSz="457200"/>
              <a:t>8/21/2019</a:t>
            </a:fld>
            <a:endParaRPr lang="en-US"/>
          </a:p>
        </p:txBody>
      </p:sp>
      <p:sp>
        <p:nvSpPr>
          <p:cNvPr id="5" name="Footer Placeholder 4"/>
          <p:cNvSpPr>
            <a:spLocks noGrp="1"/>
          </p:cNvSpPr>
          <p:nvPr>
            <p:ph type="ftr" sz="quarter" idx="3"/>
          </p:nvPr>
        </p:nvSpPr>
        <p:spPr>
          <a:xfrm>
            <a:off x="460376" y="6303264"/>
            <a:ext cx="3286476" cy="268224"/>
          </a:xfrm>
          <a:prstGeom prst="rect">
            <a:avLst/>
          </a:prstGeom>
        </p:spPr>
        <p:txBody>
          <a:bodyPr vert="horz" lIns="0" tIns="0" rIns="0" bIns="0" rtlCol="0" anchor="b" anchorCtr="0"/>
          <a:lstStyle>
            <a:lvl1pPr algn="l">
              <a:defRPr sz="600">
                <a:solidFill>
                  <a:srgbClr val="000000">
                    <a:alpha val="98824"/>
                  </a:srgbClr>
                </a:solidFill>
                <a:latin typeface="Arial" charset="0"/>
                <a:ea typeface="Arial" charset="0"/>
                <a:cs typeface="Arial" charset="0"/>
              </a:defRPr>
            </a:lvl1pPr>
          </a:lstStyle>
          <a:p>
            <a:pPr defTabSz="457200"/>
            <a:r>
              <a:rPr lang="en-US"/>
              <a:t>IBM Cognitive Engagement: Watson Marketing | Watson Commerce  |  Watson Supply Chain</a:t>
            </a:r>
            <a:endParaRPr lang="en-US" dirty="0"/>
          </a:p>
        </p:txBody>
      </p:sp>
      <p:sp>
        <p:nvSpPr>
          <p:cNvPr id="6" name="Slide Number Placeholder 5"/>
          <p:cNvSpPr>
            <a:spLocks noGrp="1"/>
          </p:cNvSpPr>
          <p:nvPr>
            <p:ph type="sldNum" sz="quarter" idx="4"/>
          </p:nvPr>
        </p:nvSpPr>
        <p:spPr>
          <a:xfrm>
            <a:off x="227013" y="6303264"/>
            <a:ext cx="210312" cy="268224"/>
          </a:xfrm>
          <a:prstGeom prst="rect">
            <a:avLst/>
          </a:prstGeom>
        </p:spPr>
        <p:txBody>
          <a:bodyPr vert="horz" lIns="0" tIns="0" rIns="0" bIns="0" rtlCol="0" anchor="b" anchorCtr="0"/>
          <a:lstStyle>
            <a:lvl1pPr algn="l">
              <a:defRPr sz="600">
                <a:solidFill>
                  <a:srgbClr val="000000">
                    <a:alpha val="98824"/>
                  </a:srgbClr>
                </a:solidFill>
                <a:latin typeface="Arial" charset="0"/>
                <a:ea typeface="Arial" charset="0"/>
                <a:cs typeface="Arial" charset="0"/>
              </a:defRPr>
            </a:lvl1pPr>
          </a:lstStyle>
          <a:p>
            <a:pPr defTabSz="457200"/>
            <a:fld id="{E4DBDE34-E9B5-E04F-B662-69720E4BCB53}" type="slidenum">
              <a:rPr lang="en-US" smtClean="0"/>
              <a:pPr defTabSz="457200"/>
              <a:t>‹#›</a:t>
            </a:fld>
            <a:endParaRPr lang="en-US"/>
          </a:p>
        </p:txBody>
      </p:sp>
      <p:pic>
        <p:nvPicPr>
          <p:cNvPr id="50" name="Picture 4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663840" y="239184"/>
            <a:ext cx="328056" cy="170565"/>
          </a:xfrm>
          <a:prstGeom prst="rect">
            <a:avLst/>
          </a:prstGeom>
        </p:spPr>
      </p:pic>
    </p:spTree>
    <p:extLst>
      <p:ext uri="{BB962C8B-B14F-4D97-AF65-F5344CB8AC3E}">
        <p14:creationId xmlns:p14="http://schemas.microsoft.com/office/powerpoint/2010/main" val="641194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Lst>
  <p:hf hdr="0" dt="0"/>
  <p:txStyles>
    <p:titleStyle>
      <a:lvl1pPr algn="l" defTabSz="457200" rtl="0" eaLnBrk="1" latinLnBrk="0" hangingPunct="1">
        <a:spcBef>
          <a:spcPct val="0"/>
        </a:spcBef>
        <a:buNone/>
        <a:defRPr sz="2000" kern="1200">
          <a:solidFill>
            <a:srgbClr val="000000">
              <a:alpha val="98824"/>
            </a:srgbClr>
          </a:solidFill>
          <a:latin typeface="Arial" charset="0"/>
          <a:ea typeface="Arial" charset="0"/>
          <a:cs typeface="Arial" charset="0"/>
        </a:defRPr>
      </a:lvl1pPr>
    </p:titleStyle>
    <p:bodyStyle>
      <a:lvl1pPr marL="0" indent="0" algn="l" defTabSz="457200" rtl="0" eaLnBrk="1" latinLnBrk="0" hangingPunct="1">
        <a:spcBef>
          <a:spcPts val="1500"/>
        </a:spcBef>
        <a:buFont typeface="Arial"/>
        <a:buNone/>
        <a:defRPr sz="2000" kern="1200">
          <a:solidFill>
            <a:srgbClr val="000000">
              <a:alpha val="98824"/>
            </a:srgbClr>
          </a:solidFill>
          <a:latin typeface="Arial" charset="0"/>
          <a:ea typeface="Arial" charset="0"/>
          <a:cs typeface="Arial" charset="0"/>
        </a:defRPr>
      </a:lvl1pPr>
      <a:lvl2pPr marL="173038" indent="-173038" algn="l" defTabSz="457200" rtl="0" eaLnBrk="1" latinLnBrk="0" hangingPunct="1">
        <a:spcBef>
          <a:spcPct val="20000"/>
        </a:spcBef>
        <a:buFont typeface="Arial"/>
        <a:buChar char="–"/>
        <a:defRPr sz="1600" kern="1200">
          <a:solidFill>
            <a:srgbClr val="000000">
              <a:alpha val="98824"/>
            </a:srgbClr>
          </a:solidFill>
          <a:latin typeface="Arial" charset="0"/>
          <a:ea typeface="Arial" charset="0"/>
          <a:cs typeface="Arial" charset="0"/>
        </a:defRPr>
      </a:lvl2pPr>
      <a:lvl3pPr marL="396875" indent="-173038" algn="l" defTabSz="457200" rtl="0" eaLnBrk="1" latinLnBrk="0" hangingPunct="1">
        <a:spcBef>
          <a:spcPct val="20000"/>
        </a:spcBef>
        <a:buFont typeface="Arial"/>
        <a:buChar char="•"/>
        <a:defRPr sz="1600" kern="1200">
          <a:solidFill>
            <a:srgbClr val="000000">
              <a:alpha val="98824"/>
            </a:srgbClr>
          </a:solidFill>
          <a:latin typeface="Arial" charset="0"/>
          <a:ea typeface="Arial" charset="0"/>
          <a:cs typeface="Arial" charset="0"/>
        </a:defRPr>
      </a:lvl3pPr>
      <a:lvl4pPr marL="625475" indent="-168275" algn="l" defTabSz="457200" rtl="0" eaLnBrk="1" latinLnBrk="0" hangingPunct="1">
        <a:spcBef>
          <a:spcPct val="20000"/>
        </a:spcBef>
        <a:buFont typeface="Arial"/>
        <a:buChar char="–"/>
        <a:defRPr sz="1600" kern="1200">
          <a:solidFill>
            <a:srgbClr val="000000">
              <a:alpha val="98824"/>
            </a:srgbClr>
          </a:solidFill>
          <a:latin typeface="Arial" charset="0"/>
          <a:ea typeface="Arial" charset="0"/>
          <a:cs typeface="Arial" charset="0"/>
        </a:defRPr>
      </a:lvl4pPr>
      <a:lvl5pPr marL="803275" indent="-173038" algn="l" defTabSz="457200" rtl="0" eaLnBrk="1" latinLnBrk="0" hangingPunct="1">
        <a:spcBef>
          <a:spcPct val="20000"/>
        </a:spcBef>
        <a:buFont typeface="Arial"/>
        <a:buChar char="»"/>
        <a:defRPr sz="1600" kern="1200">
          <a:solidFill>
            <a:srgbClr val="000000">
              <a:alpha val="98824"/>
            </a:srgbClr>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jp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jpeg"/><Relationship Id="rId7" Type="http://schemas.openxmlformats.org/officeDocument/2006/relationships/image" Target="../media/image17.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2.jpe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39.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4.jpeg"/></Relationships>
</file>

<file path=ppt/slides/_rels/slide2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www.pereion.com/searchoptimization" TargetMode="External"/><Relationship Id="rId3" Type="http://schemas.openxmlformats.org/officeDocument/2006/relationships/hyperlink" Target="https://www.pereion.com/struggleanalyticsusecase" TargetMode="External"/><Relationship Id="rId7" Type="http://schemas.openxmlformats.org/officeDocument/2006/relationships/hyperlink" Target="https://www.pereion.com/realtimealerting" TargetMode="External"/><Relationship Id="rId2" Type="http://schemas.openxmlformats.org/officeDocument/2006/relationships/hyperlink" Target="https://www.pereion.com/geospatial-analytics-use-case" TargetMode="External"/><Relationship Id="rId1" Type="http://schemas.openxmlformats.org/officeDocument/2006/relationships/slideLayout" Target="../slideLayouts/slideLayout2.xml"/><Relationship Id="rId6" Type="http://schemas.openxmlformats.org/officeDocument/2006/relationships/hyperlink" Target="https://www.pereion.com/businessprocessscorecards" TargetMode="External"/><Relationship Id="rId5" Type="http://schemas.openxmlformats.org/officeDocument/2006/relationships/hyperlink" Target="https://www.pereion.com/journeyanalyticsusecase" TargetMode="External"/><Relationship Id="rId10" Type="http://schemas.openxmlformats.org/officeDocument/2006/relationships/hyperlink" Target="https://www.pereion.com/watsoncxausecases" TargetMode="External"/><Relationship Id="rId4" Type="http://schemas.openxmlformats.org/officeDocument/2006/relationships/hyperlink" Target="https://www.pereion.com/heatmapanalysis" TargetMode="External"/><Relationship Id="rId9" Type="http://schemas.openxmlformats.org/officeDocument/2006/relationships/hyperlink" Target="https://www.pereion.com/anomalydetection"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630" y="1295400"/>
            <a:ext cx="8077200" cy="3462377"/>
          </a:xfrm>
        </p:spPr>
        <p:txBody>
          <a:bodyPr/>
          <a:lstStyle/>
          <a:p>
            <a:r>
              <a:rPr lang="en-US" sz="4000" dirty="0"/>
              <a:t>Tealeaf on Cloud  Training </a:t>
            </a:r>
            <a:br>
              <a:rPr lang="en-US" sz="4000" dirty="0"/>
            </a:br>
            <a:r>
              <a:rPr lang="en-US" sz="3200" dirty="0"/>
              <a:t>- Advanced Reporting Options</a:t>
            </a:r>
            <a:br>
              <a:rPr lang="en-US" sz="3200" dirty="0"/>
            </a:br>
            <a:r>
              <a:rPr lang="en-US" sz="3200" dirty="0"/>
              <a:t>- Session Search Techniques</a:t>
            </a:r>
            <a:br>
              <a:rPr lang="en-US" sz="3200" dirty="0"/>
            </a:br>
            <a:r>
              <a:rPr lang="en-US" sz="3200" dirty="0"/>
              <a:t>- Alert Management</a:t>
            </a:r>
            <a:br>
              <a:rPr lang="en-US" sz="3200" dirty="0"/>
            </a:br>
            <a:r>
              <a:rPr lang="en-US" sz="3200" dirty="0"/>
              <a:t>- Basic Event Building</a:t>
            </a:r>
            <a:br>
              <a:rPr lang="en-US" sz="3200" dirty="0"/>
            </a:b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23" y="457200"/>
            <a:ext cx="3475462" cy="838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199" y="5547764"/>
            <a:ext cx="1659637" cy="1224130"/>
          </a:xfrm>
          <a:prstGeom prst="rect">
            <a:avLst/>
          </a:prstGeom>
        </p:spPr>
      </p:pic>
      <p:sp>
        <p:nvSpPr>
          <p:cNvPr id="6" name="TextBox 5">
            <a:extLst>
              <a:ext uri="{FF2B5EF4-FFF2-40B4-BE49-F238E27FC236}">
                <a16:creationId xmlns:a16="http://schemas.microsoft.com/office/drawing/2014/main" id="{C864AD31-CC8C-4DA4-880A-9ECC1BB6E8D7}"/>
              </a:ext>
            </a:extLst>
          </p:cNvPr>
          <p:cNvSpPr txBox="1"/>
          <p:nvPr/>
        </p:nvSpPr>
        <p:spPr>
          <a:xfrm>
            <a:off x="440630" y="5562600"/>
            <a:ext cx="2286000" cy="1200329"/>
          </a:xfrm>
          <a:prstGeom prst="rect">
            <a:avLst/>
          </a:prstGeom>
          <a:noFill/>
        </p:spPr>
        <p:txBody>
          <a:bodyPr wrap="square" rtlCol="0">
            <a:spAutoFit/>
          </a:bodyPr>
          <a:lstStyle/>
          <a:p>
            <a:r>
              <a:rPr lang="en-US" dirty="0"/>
              <a:t>Steven Perry</a:t>
            </a:r>
          </a:p>
          <a:p>
            <a:r>
              <a:rPr lang="en-US" dirty="0"/>
              <a:t>Parimala Rapol</a:t>
            </a:r>
          </a:p>
          <a:p>
            <a:r>
              <a:rPr lang="en-US" dirty="0"/>
              <a:t>August 21, 2019</a:t>
            </a:r>
          </a:p>
          <a:p>
            <a:r>
              <a:rPr lang="en-US" dirty="0"/>
              <a:t>www.pereion.com</a:t>
            </a:r>
          </a:p>
        </p:txBody>
      </p:sp>
      <p:pic>
        <p:nvPicPr>
          <p:cNvPr id="3" name="Picture 2">
            <a:extLst>
              <a:ext uri="{FF2B5EF4-FFF2-40B4-BE49-F238E27FC236}">
                <a16:creationId xmlns:a16="http://schemas.microsoft.com/office/drawing/2014/main" id="{076E7392-7E6A-469E-A297-C687F89285FB}"/>
              </a:ext>
            </a:extLst>
          </p:cNvPr>
          <p:cNvPicPr>
            <a:picLocks noChangeAspect="1"/>
          </p:cNvPicPr>
          <p:nvPr/>
        </p:nvPicPr>
        <p:blipFill>
          <a:blip r:embed="rId5"/>
          <a:stretch>
            <a:fillRect/>
          </a:stretch>
        </p:blipFill>
        <p:spPr>
          <a:xfrm>
            <a:off x="5071691" y="396188"/>
            <a:ext cx="3136664" cy="594411"/>
          </a:xfrm>
          <a:prstGeom prst="rect">
            <a:avLst/>
          </a:prstGeom>
        </p:spPr>
      </p:pic>
    </p:spTree>
    <p:extLst>
      <p:ext uri="{BB962C8B-B14F-4D97-AF65-F5344CB8AC3E}">
        <p14:creationId xmlns:p14="http://schemas.microsoft.com/office/powerpoint/2010/main" val="367968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63820"/>
            <a:ext cx="5657850" cy="1337528"/>
          </a:xfrm>
        </p:spPr>
        <p:txBody>
          <a:bodyPr/>
          <a:lstStyle/>
          <a:p>
            <a:pPr algn="ctr"/>
            <a:r>
              <a:rPr lang="en-US" sz="3200" dirty="0">
                <a:solidFill>
                  <a:srgbClr val="0083E6"/>
                </a:solidFill>
              </a:rPr>
              <a:t>Business Process Scorecards</a:t>
            </a:r>
            <a:r>
              <a:rPr lang="en-US" sz="3200" dirty="0"/>
              <a:t>:  Monitor critical processes to optimize online experiences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474" y="672298"/>
            <a:ext cx="1961644" cy="4731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4484" y="4451708"/>
            <a:ext cx="2360519" cy="1543050"/>
          </a:xfrm>
          <a:prstGeom prst="rect">
            <a:avLst/>
          </a:prstGeom>
        </p:spPr>
      </p:pic>
      <p:sp>
        <p:nvSpPr>
          <p:cNvPr id="13" name="Rectangle 12"/>
          <p:cNvSpPr/>
          <p:nvPr/>
        </p:nvSpPr>
        <p:spPr>
          <a:xfrm>
            <a:off x="1871663" y="4302425"/>
            <a:ext cx="742950" cy="514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lowchart: Extract 16"/>
          <p:cNvSpPr/>
          <p:nvPr/>
        </p:nvSpPr>
        <p:spPr>
          <a:xfrm>
            <a:off x="4668868" y="3324444"/>
            <a:ext cx="800100" cy="600075"/>
          </a:xfrm>
          <a:prstGeom prst="flowChartExtra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5560919" y="4249451"/>
            <a:ext cx="808784" cy="7429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ounded Rectangle 23"/>
          <p:cNvSpPr/>
          <p:nvPr/>
        </p:nvSpPr>
        <p:spPr>
          <a:xfrm>
            <a:off x="1931413" y="3324444"/>
            <a:ext cx="716546" cy="52170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Rectangle 24"/>
          <p:cNvSpPr/>
          <p:nvPr/>
        </p:nvSpPr>
        <p:spPr>
          <a:xfrm rot="2967338">
            <a:off x="3583525" y="3337830"/>
            <a:ext cx="568766" cy="575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7" name="Elbow Connector 26"/>
          <p:cNvCxnSpPr/>
          <p:nvPr/>
        </p:nvCxnSpPr>
        <p:spPr>
          <a:xfrm rot="16200000" flipH="1">
            <a:off x="5218019" y="4111964"/>
            <a:ext cx="457200" cy="228600"/>
          </a:xfrm>
          <a:prstGeom prst="bentConnector3">
            <a:avLst>
              <a:gd name="adj1" fmla="val 3906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2764631" y="3786783"/>
            <a:ext cx="706946" cy="613768"/>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57488" y="3543300"/>
            <a:ext cx="5674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50281" y="3936594"/>
            <a:ext cx="0" cy="2896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p:nvPr/>
        </p:nvCxnSpPr>
        <p:spPr>
          <a:xfrm>
            <a:off x="4269220" y="3509050"/>
            <a:ext cx="399648" cy="287537"/>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9483" y="4325782"/>
            <a:ext cx="451657" cy="457200"/>
          </a:xfrm>
          <a:prstGeom prst="rect">
            <a:avLst/>
          </a:prstGeom>
        </p:spPr>
      </p:pic>
      <p:pic>
        <p:nvPicPr>
          <p:cNvPr id="1026" name="Picture 2" descr="Image result for call cente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2818" y="3543786"/>
            <a:ext cx="313477" cy="284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58408" y="3395374"/>
            <a:ext cx="641060" cy="300082"/>
          </a:xfrm>
          <a:prstGeom prst="rect">
            <a:avLst/>
          </a:prstGeom>
          <a:noFill/>
        </p:spPr>
        <p:txBody>
          <a:bodyPr wrap="square" rtlCol="0">
            <a:spAutoFit/>
          </a:bodyPr>
          <a:lstStyle/>
          <a:p>
            <a:r>
              <a:rPr lang="en-US" sz="1350" dirty="0"/>
              <a:t>Quote</a:t>
            </a:r>
          </a:p>
        </p:txBody>
      </p:sp>
      <p:sp>
        <p:nvSpPr>
          <p:cNvPr id="6" name="TextBox 5"/>
          <p:cNvSpPr txBox="1"/>
          <p:nvPr/>
        </p:nvSpPr>
        <p:spPr>
          <a:xfrm>
            <a:off x="4857750" y="3647520"/>
            <a:ext cx="497253" cy="300082"/>
          </a:xfrm>
          <a:prstGeom prst="rect">
            <a:avLst/>
          </a:prstGeom>
          <a:noFill/>
        </p:spPr>
        <p:txBody>
          <a:bodyPr wrap="square" rtlCol="0">
            <a:spAutoFit/>
          </a:bodyPr>
          <a:lstStyle/>
          <a:p>
            <a:r>
              <a:rPr lang="en-US" sz="1350" dirty="0"/>
              <a:t>Cart</a:t>
            </a:r>
          </a:p>
        </p:txBody>
      </p:sp>
      <p:pic>
        <p:nvPicPr>
          <p:cNvPr id="22" name="Picture 10" descr="Image result for quotation icon the noun projec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6590" y="3652818"/>
            <a:ext cx="209337" cy="2093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shopping cart icon noun projec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52671" y="3509050"/>
            <a:ext cx="234635" cy="2346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87847" y="3287905"/>
            <a:ext cx="624627" cy="300082"/>
          </a:xfrm>
          <a:prstGeom prst="rect">
            <a:avLst/>
          </a:prstGeom>
          <a:noFill/>
        </p:spPr>
        <p:txBody>
          <a:bodyPr wrap="square" rtlCol="0">
            <a:spAutoFit/>
          </a:bodyPr>
          <a:lstStyle/>
          <a:p>
            <a:r>
              <a:rPr lang="en-US" sz="1350" dirty="0"/>
              <a:t>Query</a:t>
            </a:r>
          </a:p>
        </p:txBody>
      </p:sp>
      <p:pic>
        <p:nvPicPr>
          <p:cNvPr id="8" name="Picture 2"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1447" y="4559600"/>
            <a:ext cx="223382" cy="2233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00237" y="4284691"/>
            <a:ext cx="757238" cy="300082"/>
          </a:xfrm>
          <a:prstGeom prst="rect">
            <a:avLst/>
          </a:prstGeom>
          <a:noFill/>
        </p:spPr>
        <p:txBody>
          <a:bodyPr wrap="square" rtlCol="0">
            <a:spAutoFit/>
          </a:bodyPr>
          <a:lstStyle/>
          <a:p>
            <a:r>
              <a:rPr lang="en-US" sz="1350" dirty="0"/>
              <a:t>Register</a:t>
            </a:r>
          </a:p>
        </p:txBody>
      </p:sp>
      <p:sp>
        <p:nvSpPr>
          <p:cNvPr id="10" name="TextBox 9"/>
          <p:cNvSpPr txBox="1"/>
          <p:nvPr/>
        </p:nvSpPr>
        <p:spPr>
          <a:xfrm>
            <a:off x="5761068" y="4715402"/>
            <a:ext cx="430072" cy="300082"/>
          </a:xfrm>
          <a:prstGeom prst="rect">
            <a:avLst/>
          </a:prstGeom>
          <a:noFill/>
        </p:spPr>
        <p:txBody>
          <a:bodyPr wrap="square" rtlCol="0">
            <a:spAutoFit/>
          </a:bodyPr>
          <a:lstStyle/>
          <a:p>
            <a:r>
              <a:rPr lang="en-US" sz="1350" dirty="0"/>
              <a:t>Pay</a:t>
            </a:r>
          </a:p>
        </p:txBody>
      </p:sp>
      <p:sp>
        <p:nvSpPr>
          <p:cNvPr id="11" name="Rectangle 10">
            <a:extLst>
              <a:ext uri="{FF2B5EF4-FFF2-40B4-BE49-F238E27FC236}">
                <a16:creationId xmlns:a16="http://schemas.microsoft.com/office/drawing/2014/main" id="{0A119DBC-5925-4156-B10D-D7B6A03E0E94}"/>
              </a:ext>
            </a:extLst>
          </p:cNvPr>
          <p:cNvSpPr/>
          <p:nvPr/>
        </p:nvSpPr>
        <p:spPr>
          <a:xfrm>
            <a:off x="312857" y="6187966"/>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1132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par>
                          <p:cTn id="8" fill="hold">
                            <p:stCondLst>
                              <p:cond delay="750"/>
                            </p:stCondLst>
                            <p:childTnLst>
                              <p:par>
                                <p:cTn id="9" presetID="45"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anim calcmode="lin" valueType="num">
                                      <p:cBhvr>
                                        <p:cTn id="12" dur="2000" fill="hold"/>
                                        <p:tgtEl>
                                          <p:spTgt spid="4"/>
                                        </p:tgtEl>
                                        <p:attrNameLst>
                                          <p:attrName>ppt_w</p:attrName>
                                        </p:attrNameLst>
                                      </p:cBhvr>
                                      <p:tavLst>
                                        <p:tav tm="0" fmla="#ppt_w*sin(2.5*pi*$)">
                                          <p:val>
                                            <p:fltVal val="0"/>
                                          </p:val>
                                        </p:tav>
                                        <p:tav tm="100000">
                                          <p:val>
                                            <p:fltVal val="1"/>
                                          </p:val>
                                        </p:tav>
                                      </p:tavLst>
                                    </p:anim>
                                    <p:anim calcmode="lin" valueType="num">
                                      <p:cBhvr>
                                        <p:cTn id="13" dur="2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750"/>
                            </p:stCondLst>
                            <p:childTnLst>
                              <p:par>
                                <p:cTn id="15" presetID="6"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circle(in)">
                                      <p:cBhvr>
                                        <p:cTn id="20" dur="2000"/>
                                        <p:tgtEl>
                                          <p:spTgt spid="25"/>
                                        </p:tgtEl>
                                      </p:cBhvr>
                                    </p:animEffect>
                                  </p:childTnLst>
                                </p:cTn>
                              </p:par>
                            </p:childTnLst>
                          </p:cTn>
                        </p:par>
                        <p:par>
                          <p:cTn id="21" fill="hold">
                            <p:stCondLst>
                              <p:cond delay="4750"/>
                            </p:stCondLst>
                            <p:childTnLst>
                              <p:par>
                                <p:cTn id="22" presetID="6" presetClass="entr" presetSubtype="16"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circle(in)">
                                      <p:cBhvr>
                                        <p:cTn id="24" dur="2000"/>
                                        <p:tgtEl>
                                          <p:spTgt spid="2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2000"/>
                                        <p:tgtEl>
                                          <p:spTgt spid="17"/>
                                        </p:tgtEl>
                                      </p:cBhvr>
                                    </p:animEffect>
                                  </p:childTnLst>
                                </p:cTn>
                              </p:par>
                            </p:childTnLst>
                          </p:cTn>
                        </p:par>
                        <p:par>
                          <p:cTn id="28" fill="hold">
                            <p:stCondLst>
                              <p:cond delay="675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7250"/>
                            </p:stCondLst>
                            <p:childTnLst>
                              <p:par>
                                <p:cTn id="33" presetID="22" presetClass="entr" presetSubtype="4" fill="hold" nodeType="after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wipe(down)">
                                      <p:cBhvr>
                                        <p:cTn id="35" dur="500"/>
                                        <p:tgtEl>
                                          <p:spTgt spid="10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7750"/>
                            </p:stCondLst>
                            <p:childTnLst>
                              <p:par>
                                <p:cTn id="55" presetID="42"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childTnLst>
                          </p:cTn>
                        </p:par>
                        <p:par>
                          <p:cTn id="75" fill="hold">
                            <p:stCondLst>
                              <p:cond delay="8750"/>
                            </p:stCondLst>
                            <p:childTnLst>
                              <p:par>
                                <p:cTn id="76" presetID="31" presetClass="entr" presetSubtype="0"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1000" fill="hold"/>
                                        <p:tgtEl>
                                          <p:spTgt spid="61"/>
                                        </p:tgtEl>
                                        <p:attrNameLst>
                                          <p:attrName>ppt_w</p:attrName>
                                        </p:attrNameLst>
                                      </p:cBhvr>
                                      <p:tavLst>
                                        <p:tav tm="0">
                                          <p:val>
                                            <p:fltVal val="0"/>
                                          </p:val>
                                        </p:tav>
                                        <p:tav tm="100000">
                                          <p:val>
                                            <p:strVal val="#ppt_w"/>
                                          </p:val>
                                        </p:tav>
                                      </p:tavLst>
                                    </p:anim>
                                    <p:anim calcmode="lin" valueType="num">
                                      <p:cBhvr>
                                        <p:cTn id="85" dur="1000" fill="hold"/>
                                        <p:tgtEl>
                                          <p:spTgt spid="61"/>
                                        </p:tgtEl>
                                        <p:attrNameLst>
                                          <p:attrName>ppt_h</p:attrName>
                                        </p:attrNameLst>
                                      </p:cBhvr>
                                      <p:tavLst>
                                        <p:tav tm="0">
                                          <p:val>
                                            <p:fltVal val="0"/>
                                          </p:val>
                                        </p:tav>
                                        <p:tav tm="100000">
                                          <p:val>
                                            <p:strVal val="#ppt_h"/>
                                          </p:val>
                                        </p:tav>
                                      </p:tavLst>
                                    </p:anim>
                                    <p:anim calcmode="lin" valueType="num">
                                      <p:cBhvr>
                                        <p:cTn id="86" dur="1000" fill="hold"/>
                                        <p:tgtEl>
                                          <p:spTgt spid="61"/>
                                        </p:tgtEl>
                                        <p:attrNameLst>
                                          <p:attrName>style.rotation</p:attrName>
                                        </p:attrNameLst>
                                      </p:cBhvr>
                                      <p:tavLst>
                                        <p:tav tm="0">
                                          <p:val>
                                            <p:fltVal val="90"/>
                                          </p:val>
                                        </p:tav>
                                        <p:tav tm="100000">
                                          <p:val>
                                            <p:fltVal val="0"/>
                                          </p:val>
                                        </p:tav>
                                      </p:tavLst>
                                    </p:anim>
                                    <p:animEffect transition="in" filter="fade">
                                      <p:cBhvr>
                                        <p:cTn id="87" dur="1000"/>
                                        <p:tgtEl>
                                          <p:spTgt spid="61"/>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1000" fill="hold"/>
                                        <p:tgtEl>
                                          <p:spTgt spid="10"/>
                                        </p:tgtEl>
                                        <p:attrNameLst>
                                          <p:attrName>ppt_w</p:attrName>
                                        </p:attrNameLst>
                                      </p:cBhvr>
                                      <p:tavLst>
                                        <p:tav tm="0">
                                          <p:val>
                                            <p:fltVal val="0"/>
                                          </p:val>
                                        </p:tav>
                                        <p:tav tm="100000">
                                          <p:val>
                                            <p:strVal val="#ppt_w"/>
                                          </p:val>
                                        </p:tav>
                                      </p:tavLst>
                                    </p:anim>
                                    <p:anim calcmode="lin" valueType="num">
                                      <p:cBhvr>
                                        <p:cTn id="91" dur="1000" fill="hold"/>
                                        <p:tgtEl>
                                          <p:spTgt spid="10"/>
                                        </p:tgtEl>
                                        <p:attrNameLst>
                                          <p:attrName>ppt_h</p:attrName>
                                        </p:attrNameLst>
                                      </p:cBhvr>
                                      <p:tavLst>
                                        <p:tav tm="0">
                                          <p:val>
                                            <p:fltVal val="0"/>
                                          </p:val>
                                        </p:tav>
                                        <p:tav tm="100000">
                                          <p:val>
                                            <p:strVal val="#ppt_h"/>
                                          </p:val>
                                        </p:tav>
                                      </p:tavLst>
                                    </p:anim>
                                    <p:anim calcmode="lin" valueType="num">
                                      <p:cBhvr>
                                        <p:cTn id="92" dur="1000" fill="hold"/>
                                        <p:tgtEl>
                                          <p:spTgt spid="10"/>
                                        </p:tgtEl>
                                        <p:attrNameLst>
                                          <p:attrName>style.rotation</p:attrName>
                                        </p:attrNameLst>
                                      </p:cBhvr>
                                      <p:tavLst>
                                        <p:tav tm="0">
                                          <p:val>
                                            <p:fltVal val="90"/>
                                          </p:val>
                                        </p:tav>
                                        <p:tav tm="100000">
                                          <p:val>
                                            <p:fltVal val="0"/>
                                          </p:val>
                                        </p:tav>
                                      </p:tavLst>
                                    </p:anim>
                                    <p:animEffect transition="in" filter="fade">
                                      <p:cBhvr>
                                        <p:cTn id="93" dur="1000"/>
                                        <p:tgtEl>
                                          <p:spTgt spid="10"/>
                                        </p:tgtEl>
                                      </p:cBhvr>
                                    </p:animEffect>
                                  </p:childTnLst>
                                </p:cTn>
                              </p:par>
                              <p:par>
                                <p:cTn id="94" presetID="31" presetClass="entr" presetSubtype="0" fill="hold"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9" grpId="0" animBg="1"/>
      <p:bldP spid="24" grpId="0" animBg="1"/>
      <p:bldP spid="25" grpId="0" animBg="1"/>
      <p:bldP spid="3" grpId="0"/>
      <p:bldP spid="6" grpId="0"/>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51366"/>
            <a:ext cx="7467600" cy="896619"/>
          </a:xfrm>
        </p:spPr>
        <p:txBody>
          <a:bodyPr/>
          <a:lstStyle/>
          <a:p>
            <a:r>
              <a:rPr lang="en-US" sz="3200" dirty="0"/>
              <a:t>Visibility into business process performance</a:t>
            </a:r>
          </a:p>
        </p:txBody>
      </p:sp>
      <p:sp>
        <p:nvSpPr>
          <p:cNvPr id="5" name="TextBox 4"/>
          <p:cNvSpPr txBox="1"/>
          <p:nvPr/>
        </p:nvSpPr>
        <p:spPr>
          <a:xfrm>
            <a:off x="1657350" y="2171700"/>
            <a:ext cx="5200650" cy="300082"/>
          </a:xfrm>
          <a:prstGeom prst="rect">
            <a:avLst/>
          </a:prstGeom>
          <a:noFill/>
        </p:spPr>
        <p:txBody>
          <a:bodyPr wrap="square" rtlCol="0">
            <a:spAutoFit/>
          </a:bodyPr>
          <a:lstStyle/>
          <a:p>
            <a:endParaRPr lang="en-US" sz="1350"/>
          </a:p>
        </p:txBody>
      </p:sp>
      <p:sp>
        <p:nvSpPr>
          <p:cNvPr id="2" name="TextBox 1"/>
          <p:cNvSpPr txBox="1"/>
          <p:nvPr/>
        </p:nvSpPr>
        <p:spPr>
          <a:xfrm>
            <a:off x="1565560" y="2056427"/>
            <a:ext cx="5680710" cy="646331"/>
          </a:xfrm>
          <a:prstGeom prst="rect">
            <a:avLst/>
          </a:prstGeom>
          <a:noFill/>
        </p:spPr>
        <p:txBody>
          <a:bodyPr wrap="square" rtlCol="0">
            <a:spAutoFit/>
          </a:bodyPr>
          <a:lstStyle/>
          <a:p>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003" y="5677609"/>
            <a:ext cx="2193515" cy="529025"/>
          </a:xfrm>
          <a:prstGeom prst="rect">
            <a:avLst/>
          </a:prstGeom>
        </p:spPr>
      </p:pic>
      <p:sp>
        <p:nvSpPr>
          <p:cNvPr id="28" name="TextBox 27"/>
          <p:cNvSpPr txBox="1"/>
          <p:nvPr/>
        </p:nvSpPr>
        <p:spPr>
          <a:xfrm>
            <a:off x="1873738" y="5119507"/>
            <a:ext cx="5257800" cy="415498"/>
          </a:xfrm>
          <a:prstGeom prst="rect">
            <a:avLst/>
          </a:prstGeom>
          <a:noFill/>
        </p:spPr>
        <p:txBody>
          <a:bodyPr wrap="square" rtlCol="0">
            <a:spAutoFit/>
          </a:bodyPr>
          <a:lstStyle/>
          <a:p>
            <a:r>
              <a:rPr lang="en-US" sz="2100" i="1" dirty="0">
                <a:solidFill>
                  <a:schemeClr val="tx2">
                    <a:lumMod val="75000"/>
                  </a:schemeClr>
                </a:solidFill>
              </a:rPr>
              <a:t>Root out inefficiencies in critical processes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080" y="1618575"/>
            <a:ext cx="5214677" cy="2051392"/>
          </a:xfrm>
          <a:prstGeom prst="rect">
            <a:avLst/>
          </a:prstGeom>
        </p:spPr>
      </p:pic>
      <p:pic>
        <p:nvPicPr>
          <p:cNvPr id="17" name="Picture 16"/>
          <p:cNvPicPr>
            <a:picLocks noChangeAspect="1"/>
          </p:cNvPicPr>
          <p:nvPr/>
        </p:nvPicPr>
        <p:blipFill>
          <a:blip r:embed="rId5"/>
          <a:stretch>
            <a:fillRect/>
          </a:stretch>
        </p:blipFill>
        <p:spPr>
          <a:xfrm>
            <a:off x="2795798" y="2887770"/>
            <a:ext cx="3983621" cy="2012236"/>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1125" y="3560388"/>
            <a:ext cx="373273" cy="377854"/>
          </a:xfrm>
          <a:prstGeom prst="rect">
            <a:avLst/>
          </a:prstGeom>
        </p:spPr>
      </p:pic>
      <p:pic>
        <p:nvPicPr>
          <p:cNvPr id="19" name="Picture 6" descr="Image result for shopping cart icon noun projec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5527" y="3638882"/>
            <a:ext cx="321687" cy="32168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call center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3041633"/>
            <a:ext cx="450659" cy="4091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Image result for inquire icon the noun projec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81904" y="4087756"/>
            <a:ext cx="369155" cy="3216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descr="Image result for look icon the noun projec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15108" y="4530502"/>
            <a:ext cx="183723" cy="18372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Image result for magnifying glass icon the noun projec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02302" y="4519907"/>
            <a:ext cx="204912" cy="2049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quotation icon the noun projec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80161" y="3650403"/>
            <a:ext cx="322477" cy="32247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788655" y="2900362"/>
            <a:ext cx="3969333" cy="19952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rot="2603454">
            <a:off x="5008258" y="3520835"/>
            <a:ext cx="486872" cy="516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9772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ircle(in)">
                                      <p:cBhvr>
                                        <p:cTn id="11" dur="2000"/>
                                        <p:tgtEl>
                                          <p:spTgt spid="17"/>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1000"/>
                                        <p:tgtEl>
                                          <p:spTgt spid="23"/>
                                        </p:tgtEl>
                                      </p:cBhvr>
                                    </p:animEffect>
                                  </p:childTnLst>
                                </p:cTn>
                              </p:par>
                            </p:childTnLst>
                          </p:cTn>
                        </p:par>
                        <p:par>
                          <p:cTn id="20" fill="hold">
                            <p:stCondLst>
                              <p:cond delay="7000"/>
                            </p:stCondLst>
                            <p:childTnLst>
                              <p:par>
                                <p:cTn id="21" presetID="14" presetClass="entr" presetSubtype="1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randombar(horizontal)">
                                      <p:cBhvr>
                                        <p:cTn id="23" dur="1000"/>
                                        <p:tgtEl>
                                          <p:spTgt spid="31"/>
                                        </p:tgtEl>
                                      </p:cBhvr>
                                    </p:animEffect>
                                  </p:childTnLst>
                                </p:cTn>
                              </p:par>
                            </p:childTnLst>
                          </p:cTn>
                        </p:par>
                        <p:par>
                          <p:cTn id="24" fill="hold">
                            <p:stCondLst>
                              <p:cond delay="8000"/>
                            </p:stCondLst>
                            <p:childTnLst>
                              <p:par>
                                <p:cTn id="25" presetID="14"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1000"/>
                                        <p:tgtEl>
                                          <p:spTgt spid="20"/>
                                        </p:tgtEl>
                                      </p:cBhvr>
                                    </p:animEffect>
                                  </p:childTnLst>
                                </p:cTn>
                              </p:par>
                              <p:par>
                                <p:cTn id="28" presetID="14"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randombar(horizontal)">
                                      <p:cBhvr>
                                        <p:cTn id="30" dur="1000"/>
                                        <p:tgtEl>
                                          <p:spTgt spid="25"/>
                                        </p:tgtEl>
                                      </p:cBhvr>
                                    </p:animEffect>
                                  </p:childTnLst>
                                </p:cTn>
                              </p:par>
                              <p:par>
                                <p:cTn id="31" presetID="14"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1000"/>
                                        <p:tgtEl>
                                          <p:spTgt spid="26"/>
                                        </p:tgtEl>
                                      </p:cBhvr>
                                    </p:animEffect>
                                  </p:childTnLst>
                                </p:cTn>
                              </p:par>
                            </p:childTnLst>
                          </p:cTn>
                        </p:par>
                        <p:par>
                          <p:cTn id="34" fill="hold">
                            <p:stCondLst>
                              <p:cond delay="9000"/>
                            </p:stCondLst>
                            <p:childTnLst>
                              <p:par>
                                <p:cTn id="35" presetID="14" presetClass="entr" presetSubtype="1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1000"/>
                                        <p:tgtEl>
                                          <p:spTgt spid="19"/>
                                        </p:tgtEl>
                                      </p:cBhvr>
                                    </p:animEffect>
                                  </p:childTnLst>
                                </p:cTn>
                              </p:par>
                              <p:par>
                                <p:cTn id="38" presetID="14" presetClass="entr" presetSubtype="1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1000"/>
                                        <p:tgtEl>
                                          <p:spTgt spid="18"/>
                                        </p:tgtEl>
                                      </p:cBhvr>
                                    </p:animEffect>
                                  </p:childTnLst>
                                </p:cTn>
                              </p:par>
                            </p:childTnLst>
                          </p:cTn>
                        </p:par>
                        <p:par>
                          <p:cTn id="41" fill="hold">
                            <p:stCondLst>
                              <p:cond delay="10000"/>
                            </p:stCondLst>
                            <p:childTnLst>
                              <p:par>
                                <p:cTn id="42" presetID="2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par>
                          <p:cTn id="45" fill="hold">
                            <p:stCondLst>
                              <p:cond delay="10500"/>
                            </p:stCondLst>
                            <p:childTnLst>
                              <p:par>
                                <p:cTn id="46" presetID="16" presetClass="entr" presetSubtype="21"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82" y="923780"/>
            <a:ext cx="7043710" cy="857250"/>
          </a:xfrm>
        </p:spPr>
        <p:txBody>
          <a:bodyPr/>
          <a:lstStyle/>
          <a:p>
            <a:r>
              <a:rPr lang="en-US" sz="2800" dirty="0"/>
              <a:t>Measure business process success across steps </a:t>
            </a:r>
          </a:p>
        </p:txBody>
      </p:sp>
      <p:sp>
        <p:nvSpPr>
          <p:cNvPr id="3" name="AutoShape 2" descr="Related image"/>
          <p:cNvSpPr>
            <a:spLocks noChangeAspect="1" noChangeArrowheads="1"/>
          </p:cNvSpPr>
          <p:nvPr/>
        </p:nvSpPr>
        <p:spPr bwMode="auto">
          <a:xfrm>
            <a:off x="1259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10" name="Picture 9"/>
          <p:cNvPicPr>
            <a:picLocks noChangeAspect="1"/>
          </p:cNvPicPr>
          <p:nvPr/>
        </p:nvPicPr>
        <p:blipFill>
          <a:blip r:embed="rId3"/>
          <a:stretch>
            <a:fillRect/>
          </a:stretch>
        </p:blipFill>
        <p:spPr>
          <a:xfrm>
            <a:off x="3543300" y="3188014"/>
            <a:ext cx="2857748" cy="49381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4004" y="5676990"/>
            <a:ext cx="1791663" cy="432107"/>
          </a:xfrm>
          <a:prstGeom prst="rect">
            <a:avLst/>
          </a:prstGeom>
        </p:spPr>
      </p:pic>
      <p:sp>
        <p:nvSpPr>
          <p:cNvPr id="18" name="TextBox 17"/>
          <p:cNvSpPr txBox="1"/>
          <p:nvPr/>
        </p:nvSpPr>
        <p:spPr>
          <a:xfrm>
            <a:off x="1438506" y="4988199"/>
            <a:ext cx="6817750" cy="369332"/>
          </a:xfrm>
          <a:prstGeom prst="rect">
            <a:avLst/>
          </a:prstGeom>
          <a:noFill/>
        </p:spPr>
        <p:txBody>
          <a:bodyPr wrap="square" rtlCol="0">
            <a:spAutoFit/>
          </a:bodyPr>
          <a:lstStyle/>
          <a:p>
            <a:r>
              <a:rPr lang="en-US" i="1" dirty="0">
                <a:solidFill>
                  <a:schemeClr val="tx2">
                    <a:lumMod val="75000"/>
                  </a:schemeClr>
                </a:solidFill>
              </a:rPr>
              <a:t>Identify underperforming steps that may require optimization</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974" y="1908395"/>
            <a:ext cx="7639281" cy="2803064"/>
          </a:xfrm>
          <a:prstGeom prst="rect">
            <a:avLst/>
          </a:prstGeom>
        </p:spPr>
      </p:pic>
      <p:sp>
        <p:nvSpPr>
          <p:cNvPr id="7" name="Down Arrow 6"/>
          <p:cNvSpPr/>
          <p:nvPr/>
        </p:nvSpPr>
        <p:spPr>
          <a:xfrm>
            <a:off x="7429500" y="1944930"/>
            <a:ext cx="302392" cy="46251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Down Arrow 11"/>
          <p:cNvSpPr/>
          <p:nvPr/>
        </p:nvSpPr>
        <p:spPr>
          <a:xfrm>
            <a:off x="7917471" y="1944655"/>
            <a:ext cx="278952" cy="47680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own Arrow 12"/>
          <p:cNvSpPr/>
          <p:nvPr/>
        </p:nvSpPr>
        <p:spPr>
          <a:xfrm>
            <a:off x="5429250" y="3380981"/>
            <a:ext cx="285750" cy="293708"/>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Down Arrow 13"/>
          <p:cNvSpPr/>
          <p:nvPr/>
        </p:nvSpPr>
        <p:spPr>
          <a:xfrm>
            <a:off x="7024644" y="3388125"/>
            <a:ext cx="295434" cy="29370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rot="5400000">
            <a:off x="7228708" y="2836337"/>
            <a:ext cx="801635" cy="342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p:nvSpPr>
        <p:spPr>
          <a:xfrm rot="5400000">
            <a:off x="7656491" y="2852017"/>
            <a:ext cx="800914" cy="31082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p:cNvSpPr/>
          <p:nvPr/>
        </p:nvSpPr>
        <p:spPr>
          <a:xfrm>
            <a:off x="7898722" y="4392834"/>
            <a:ext cx="400050" cy="1714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7" name="Straight Arrow Connector 36"/>
          <p:cNvCxnSpPr/>
          <p:nvPr/>
        </p:nvCxnSpPr>
        <p:spPr>
          <a:xfrm>
            <a:off x="1846289" y="4100003"/>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85750" y="2822291"/>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90142" y="3046055"/>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85750" y="3302721"/>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46288" y="4291497"/>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846288" y="4467212"/>
            <a:ext cx="40243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1143000" y="3098370"/>
            <a:ext cx="7155772" cy="289755"/>
          </a:xfrm>
          <a:prstGeom prst="roundRect">
            <a:avLst/>
          </a:prstGeom>
          <a:noFill/>
          <a:ln w="38100">
            <a:solidFill>
              <a:srgbClr val="EE7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Line Callout 1 3"/>
          <p:cNvSpPr/>
          <p:nvPr/>
        </p:nvSpPr>
        <p:spPr>
          <a:xfrm>
            <a:off x="3063867" y="3792313"/>
            <a:ext cx="992858" cy="196334"/>
          </a:xfrm>
          <a:prstGeom prst="borderCallout1">
            <a:avLst/>
          </a:prstGeom>
          <a:solidFill>
            <a:srgbClr val="D3B5E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3097610" y="3771477"/>
            <a:ext cx="959114" cy="415498"/>
          </a:xfrm>
          <a:prstGeom prst="rect">
            <a:avLst/>
          </a:prstGeom>
          <a:noFill/>
        </p:spPr>
        <p:txBody>
          <a:bodyPr wrap="square" rtlCol="0">
            <a:spAutoFit/>
          </a:bodyPr>
          <a:lstStyle/>
          <a:p>
            <a:r>
              <a:rPr lang="en-US" sz="1050" dirty="0"/>
              <a:t>Start checkout</a:t>
            </a:r>
          </a:p>
        </p:txBody>
      </p:sp>
      <p:sp>
        <p:nvSpPr>
          <p:cNvPr id="33" name="Line Callout 1 32"/>
          <p:cNvSpPr/>
          <p:nvPr/>
        </p:nvSpPr>
        <p:spPr>
          <a:xfrm>
            <a:off x="3063867" y="4050164"/>
            <a:ext cx="992858" cy="196334"/>
          </a:xfrm>
          <a:prstGeom prst="borderCallout1">
            <a:avLst/>
          </a:prstGeom>
          <a:solidFill>
            <a:srgbClr val="D3B5E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Line Callout 1 33"/>
          <p:cNvSpPr/>
          <p:nvPr/>
        </p:nvSpPr>
        <p:spPr>
          <a:xfrm>
            <a:off x="3063867" y="4320846"/>
            <a:ext cx="1185807" cy="225457"/>
          </a:xfrm>
          <a:prstGeom prst="borderCallout1">
            <a:avLst/>
          </a:prstGeom>
          <a:solidFill>
            <a:srgbClr val="D3B5E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3217480" y="4042159"/>
            <a:ext cx="925371" cy="253916"/>
          </a:xfrm>
          <a:prstGeom prst="rect">
            <a:avLst/>
          </a:prstGeom>
          <a:noFill/>
        </p:spPr>
        <p:txBody>
          <a:bodyPr wrap="square" rtlCol="0">
            <a:spAutoFit/>
          </a:bodyPr>
          <a:lstStyle/>
          <a:p>
            <a:r>
              <a:rPr lang="en-US" sz="1050" dirty="0"/>
              <a:t>Ship Bill</a:t>
            </a:r>
          </a:p>
        </p:txBody>
      </p:sp>
      <p:sp>
        <p:nvSpPr>
          <p:cNvPr id="9" name="TextBox 8"/>
          <p:cNvSpPr txBox="1"/>
          <p:nvPr/>
        </p:nvSpPr>
        <p:spPr>
          <a:xfrm>
            <a:off x="3063867" y="4344383"/>
            <a:ext cx="1362111" cy="253916"/>
          </a:xfrm>
          <a:prstGeom prst="rect">
            <a:avLst/>
          </a:prstGeom>
          <a:noFill/>
        </p:spPr>
        <p:txBody>
          <a:bodyPr wrap="square" rtlCol="0">
            <a:spAutoFit/>
          </a:bodyPr>
          <a:lstStyle/>
          <a:p>
            <a:r>
              <a:rPr lang="en-US" sz="1050" dirty="0"/>
              <a:t>Complete Checkout</a:t>
            </a:r>
          </a:p>
        </p:txBody>
      </p:sp>
      <p:sp>
        <p:nvSpPr>
          <p:cNvPr id="24" name="Rounded Rectangle 23"/>
          <p:cNvSpPr/>
          <p:nvPr/>
        </p:nvSpPr>
        <p:spPr>
          <a:xfrm>
            <a:off x="6057900" y="3937009"/>
            <a:ext cx="1673992" cy="475214"/>
          </a:xfrm>
          <a:prstGeom prst="roundRect">
            <a:avLst/>
          </a:prstGeom>
          <a:solidFill>
            <a:srgbClr val="FDB3B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 name="Straight Connector 29"/>
          <p:cNvCxnSpPr/>
          <p:nvPr/>
        </p:nvCxnSpPr>
        <p:spPr>
          <a:xfrm>
            <a:off x="7732694" y="4373496"/>
            <a:ext cx="169877" cy="105063"/>
          </a:xfrm>
          <a:prstGeom prst="line">
            <a:avLst/>
          </a:prstGeom>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6112681" y="3973219"/>
            <a:ext cx="1587866" cy="415498"/>
          </a:xfrm>
          <a:prstGeom prst="rect">
            <a:avLst/>
          </a:prstGeom>
          <a:noFill/>
        </p:spPr>
        <p:txBody>
          <a:bodyPr wrap="square" rtlCol="0">
            <a:spAutoFit/>
          </a:bodyPr>
          <a:lstStyle/>
          <a:p>
            <a:pPr algn="ctr"/>
            <a:r>
              <a:rPr lang="en-US" sz="1050" dirty="0"/>
              <a:t>Complete checkout abandonments over 50%!</a:t>
            </a:r>
          </a:p>
        </p:txBody>
      </p:sp>
    </p:spTree>
    <p:extLst>
      <p:ext uri="{BB962C8B-B14F-4D97-AF65-F5344CB8AC3E}">
        <p14:creationId xmlns:p14="http://schemas.microsoft.com/office/powerpoint/2010/main" val="8616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par>
                          <p:cTn id="11" fill="hold">
                            <p:stCondLst>
                              <p:cond delay="20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1000"/>
                                        <p:tgtEl>
                                          <p:spTgt spid="39"/>
                                        </p:tgtEl>
                                      </p:cBhvr>
                                    </p:animEffect>
                                    <p:anim calcmode="lin" valueType="num">
                                      <p:cBhvr>
                                        <p:cTn id="52" dur="1000" fill="hold"/>
                                        <p:tgtEl>
                                          <p:spTgt spid="39"/>
                                        </p:tgtEl>
                                        <p:attrNameLst>
                                          <p:attrName>ppt_x</p:attrName>
                                        </p:attrNameLst>
                                      </p:cBhvr>
                                      <p:tavLst>
                                        <p:tav tm="0">
                                          <p:val>
                                            <p:strVal val="#ppt_x"/>
                                          </p:val>
                                        </p:tav>
                                        <p:tav tm="100000">
                                          <p:val>
                                            <p:strVal val="#ppt_x"/>
                                          </p:val>
                                        </p:tav>
                                      </p:tavLst>
                                    </p:anim>
                                    <p:anim calcmode="lin" valueType="num">
                                      <p:cBhvr>
                                        <p:cTn id="53" dur="1000" fill="hold"/>
                                        <p:tgtEl>
                                          <p:spTgt spid="3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1000"/>
                                        <p:tgtEl>
                                          <p:spTgt spid="41"/>
                                        </p:tgtEl>
                                      </p:cBhvr>
                                    </p:animEffect>
                                    <p:anim calcmode="lin" valueType="num">
                                      <p:cBhvr>
                                        <p:cTn id="67" dur="1000" fill="hold"/>
                                        <p:tgtEl>
                                          <p:spTgt spid="41"/>
                                        </p:tgtEl>
                                        <p:attrNameLst>
                                          <p:attrName>ppt_x</p:attrName>
                                        </p:attrNameLst>
                                      </p:cBhvr>
                                      <p:tavLst>
                                        <p:tav tm="0">
                                          <p:val>
                                            <p:strVal val="#ppt_x"/>
                                          </p:val>
                                        </p:tav>
                                        <p:tav tm="100000">
                                          <p:val>
                                            <p:strVal val="#ppt_x"/>
                                          </p:val>
                                        </p:tav>
                                      </p:tavLst>
                                    </p:anim>
                                    <p:anim calcmode="lin" valueType="num">
                                      <p:cBhvr>
                                        <p:cTn id="68" dur="1000" fill="hold"/>
                                        <p:tgtEl>
                                          <p:spTgt spid="41"/>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1000"/>
                                        <p:tgtEl>
                                          <p:spTgt spid="33"/>
                                        </p:tgtEl>
                                      </p:cBhvr>
                                    </p:animEffect>
                                    <p:anim calcmode="lin" valueType="num">
                                      <p:cBhvr>
                                        <p:cTn id="82" dur="1000" fill="hold"/>
                                        <p:tgtEl>
                                          <p:spTgt spid="33"/>
                                        </p:tgtEl>
                                        <p:attrNameLst>
                                          <p:attrName>ppt_x</p:attrName>
                                        </p:attrNameLst>
                                      </p:cBhvr>
                                      <p:tavLst>
                                        <p:tav tm="0">
                                          <p:val>
                                            <p:strVal val="#ppt_x"/>
                                          </p:val>
                                        </p:tav>
                                        <p:tav tm="100000">
                                          <p:val>
                                            <p:strVal val="#ppt_x"/>
                                          </p:val>
                                        </p:tav>
                                      </p:tavLst>
                                    </p:anim>
                                    <p:anim calcmode="lin" valueType="num">
                                      <p:cBhvr>
                                        <p:cTn id="83" dur="1000" fill="hold"/>
                                        <p:tgtEl>
                                          <p:spTgt spid="3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1000"/>
                                        <p:tgtEl>
                                          <p:spTgt spid="34"/>
                                        </p:tgtEl>
                                      </p:cBhvr>
                                    </p:animEffect>
                                    <p:anim calcmode="lin" valueType="num">
                                      <p:cBhvr>
                                        <p:cTn id="87" dur="1000" fill="hold"/>
                                        <p:tgtEl>
                                          <p:spTgt spid="34"/>
                                        </p:tgtEl>
                                        <p:attrNameLst>
                                          <p:attrName>ppt_x</p:attrName>
                                        </p:attrNameLst>
                                      </p:cBhvr>
                                      <p:tavLst>
                                        <p:tav tm="0">
                                          <p:val>
                                            <p:strVal val="#ppt_x"/>
                                          </p:val>
                                        </p:tav>
                                        <p:tav tm="100000">
                                          <p:val>
                                            <p:strVal val="#ppt_x"/>
                                          </p:val>
                                        </p:tav>
                                      </p:tavLst>
                                    </p:anim>
                                    <p:anim calcmode="lin" valueType="num">
                                      <p:cBhvr>
                                        <p:cTn id="88" dur="1000" fill="hold"/>
                                        <p:tgtEl>
                                          <p:spTgt spid="34"/>
                                        </p:tgtEl>
                                        <p:attrNameLst>
                                          <p:attrName>ppt_y</p:attrName>
                                        </p:attrNameLst>
                                      </p:cBhvr>
                                      <p:tavLst>
                                        <p:tav tm="0">
                                          <p:val>
                                            <p:strVal val="#ppt_y+.1"/>
                                          </p:val>
                                        </p:tav>
                                        <p:tav tm="100000">
                                          <p:val>
                                            <p:strVal val="#ppt_y"/>
                                          </p:val>
                                        </p:tav>
                                      </p:tavLst>
                                    </p:anim>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down)">
                                      <p:cBhvr>
                                        <p:cTn id="92" dur="1000"/>
                                        <p:tgtEl>
                                          <p:spTgt spid="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down)">
                                      <p:cBhvr>
                                        <p:cTn id="95" dur="1000"/>
                                        <p:tgtEl>
                                          <p:spTgt spid="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down)">
                                      <p:cBhvr>
                                        <p:cTn id="98" dur="1000"/>
                                        <p:tgtEl>
                                          <p:spTgt spid="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wipe(down)">
                                      <p:cBhvr>
                                        <p:cTn id="101" dur="1000"/>
                                        <p:tgtEl>
                                          <p:spTgt spid="18"/>
                                        </p:tgtEl>
                                      </p:cBhvr>
                                    </p:animEffect>
                                  </p:childTnLst>
                                </p:cTn>
                              </p:par>
                            </p:childTnLst>
                          </p:cTn>
                        </p:par>
                        <p:par>
                          <p:cTn id="102" fill="hold">
                            <p:stCondLst>
                              <p:cond delay="5000"/>
                            </p:stCondLst>
                            <p:childTnLst>
                              <p:par>
                                <p:cTn id="103" presetID="6" presetClass="entr" presetSubtype="16"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circle(in)">
                                      <p:cBhvr>
                                        <p:cTn id="105" dur="2000"/>
                                        <p:tgtEl>
                                          <p:spTgt spid="24"/>
                                        </p:tgtEl>
                                      </p:cBhvr>
                                    </p:animEffect>
                                  </p:childTnLst>
                                </p:cTn>
                              </p:par>
                              <p:par>
                                <p:cTn id="106" presetID="6" presetClass="entr" presetSubtype="16"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circle(in)">
                                      <p:cBhvr>
                                        <p:cTn id="108" dur="2000"/>
                                        <p:tgtEl>
                                          <p:spTgt spid="32"/>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circle(in)">
                                      <p:cBhvr>
                                        <p:cTn id="111" dur="2000"/>
                                        <p:tgtEl>
                                          <p:spTgt spid="43"/>
                                        </p:tgtEl>
                                      </p:cBhvr>
                                    </p:animEffect>
                                  </p:childTnLst>
                                </p:cTn>
                              </p:par>
                            </p:childTnLst>
                          </p:cTn>
                        </p:par>
                        <p:par>
                          <p:cTn id="112" fill="hold">
                            <p:stCondLst>
                              <p:cond delay="7000"/>
                            </p:stCondLst>
                            <p:childTnLst>
                              <p:par>
                                <p:cTn id="113" presetID="6" presetClass="entr" presetSubtype="16" fill="hold" nodeType="after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circle(in)">
                                      <p:cBhvr>
                                        <p:cTn id="115" dur="2000"/>
                                        <p:tgtEl>
                                          <p:spTgt spid="30"/>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circle(in)">
                                      <p:cBhvr>
                                        <p:cTn id="11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7" grpId="0" animBg="1"/>
      <p:bldP spid="12" grpId="0" animBg="1"/>
      <p:bldP spid="13" grpId="0" animBg="1"/>
      <p:bldP spid="14" grpId="0" animBg="1"/>
      <p:bldP spid="20" grpId="0" animBg="1"/>
      <p:bldP spid="27" grpId="0" animBg="1"/>
      <p:bldP spid="31" grpId="0" animBg="1"/>
      <p:bldP spid="43" grpId="0" animBg="1"/>
      <p:bldP spid="4" grpId="0" animBg="1"/>
      <p:bldP spid="5" grpId="0"/>
      <p:bldP spid="33" grpId="0" animBg="1"/>
      <p:bldP spid="34" grpId="0" animBg="1"/>
      <p:bldP spid="8" grpId="0"/>
      <p:bldP spid="9" grpId="0"/>
      <p:bldP spid="24"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56" y="1085850"/>
            <a:ext cx="7474744" cy="583142"/>
          </a:xfrm>
        </p:spPr>
        <p:txBody>
          <a:bodyPr/>
          <a:lstStyle/>
          <a:p>
            <a:r>
              <a:rPr lang="en-US" sz="2800" dirty="0"/>
              <a:t>Use Segmentation to compare process performance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904" y="5880121"/>
            <a:ext cx="2158913" cy="52067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1751482"/>
            <a:ext cx="8058150" cy="3235916"/>
          </a:xfrm>
          <a:prstGeom prst="rect">
            <a:avLst/>
          </a:prstGeom>
        </p:spPr>
      </p:pic>
      <p:sp>
        <p:nvSpPr>
          <p:cNvPr id="4" name="TextBox 3"/>
          <p:cNvSpPr txBox="1"/>
          <p:nvPr/>
        </p:nvSpPr>
        <p:spPr>
          <a:xfrm>
            <a:off x="964406" y="4992683"/>
            <a:ext cx="6929438" cy="646331"/>
          </a:xfrm>
          <a:prstGeom prst="rect">
            <a:avLst/>
          </a:prstGeom>
          <a:noFill/>
        </p:spPr>
        <p:txBody>
          <a:bodyPr wrap="square" rtlCol="0">
            <a:spAutoFit/>
          </a:bodyPr>
          <a:lstStyle/>
          <a:p>
            <a:pPr algn="ctr"/>
            <a:r>
              <a:rPr lang="en-US" i="1" dirty="0">
                <a:solidFill>
                  <a:schemeClr val="tx2">
                    <a:lumMod val="75000"/>
                  </a:schemeClr>
                </a:solidFill>
              </a:rPr>
              <a:t>Identify underperforming segments and process steps requiring fine-tuning to optimize overall business process success</a:t>
            </a:r>
          </a:p>
        </p:txBody>
      </p:sp>
      <p:sp>
        <p:nvSpPr>
          <p:cNvPr id="5" name="Rounded Rectangle 4"/>
          <p:cNvSpPr/>
          <p:nvPr/>
        </p:nvSpPr>
        <p:spPr>
          <a:xfrm>
            <a:off x="678656" y="2400300"/>
            <a:ext cx="571500" cy="171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ounded Rectangle 6"/>
          <p:cNvSpPr/>
          <p:nvPr/>
        </p:nvSpPr>
        <p:spPr>
          <a:xfrm>
            <a:off x="400050" y="2750874"/>
            <a:ext cx="7972425" cy="685800"/>
          </a:xfrm>
          <a:prstGeom prst="roundRect">
            <a:avLst/>
          </a:prstGeom>
          <a:noFill/>
          <a:ln w="28575">
            <a:solidFill>
              <a:srgbClr val="EE7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ounded Rectangle 7"/>
          <p:cNvSpPr/>
          <p:nvPr/>
        </p:nvSpPr>
        <p:spPr>
          <a:xfrm>
            <a:off x="4800600" y="2400300"/>
            <a:ext cx="514350" cy="17145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3028950" y="4286250"/>
            <a:ext cx="74295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171950" y="4286250"/>
            <a:ext cx="8001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376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0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2000"/>
                                        <p:tgtEl>
                                          <p:spTgt spid="2"/>
                                        </p:tgtEl>
                                      </p:cBhvr>
                                    </p:animEffect>
                                  </p:childTnLst>
                                </p:cTn>
                              </p:par>
                            </p:childTnLst>
                          </p:cTn>
                        </p:par>
                        <p:par>
                          <p:cTn id="11" fill="hold">
                            <p:stCondLst>
                              <p:cond delay="2000"/>
                            </p:stCondLst>
                            <p:childTnLst>
                              <p:par>
                                <p:cTn id="12" presetID="6"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par>
                          <p:cTn id="15" fill="hold">
                            <p:stCondLst>
                              <p:cond delay="4000"/>
                            </p:stCondLst>
                            <p:childTnLst>
                              <p:par>
                                <p:cTn id="16" presetID="6"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par>
                          <p:cTn id="19" fill="hold">
                            <p:stCondLst>
                              <p:cond delay="6000"/>
                            </p:stCondLst>
                            <p:childTnLst>
                              <p:par>
                                <p:cTn id="20" presetID="21"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par>
                          <p:cTn id="23" fill="hold">
                            <p:stCondLst>
                              <p:cond delay="8000"/>
                            </p:stCondLst>
                            <p:childTnLst>
                              <p:par>
                                <p:cTn id="24" presetID="2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par>
                          <p:cTn id="27" fill="hold">
                            <p:stCondLst>
                              <p:cond delay="8500"/>
                            </p:stCondLst>
                            <p:childTnLst>
                              <p:par>
                                <p:cTn id="28" presetID="2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par>
                          <p:cTn id="31" fill="hold">
                            <p:stCondLst>
                              <p:cond delay="9000"/>
                            </p:stCondLst>
                            <p:childTnLst>
                              <p:par>
                                <p:cTn id="32" presetID="16" presetClass="entr" presetSubtype="21"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4" y="747706"/>
            <a:ext cx="5759777" cy="1145388"/>
          </a:xfrm>
        </p:spPr>
        <p:txBody>
          <a:bodyPr/>
          <a:lstStyle/>
          <a:p>
            <a:r>
              <a:rPr lang="en-US" sz="3200" dirty="0"/>
              <a:t>Geospatial Analytics:  </a:t>
            </a:r>
            <a:br>
              <a:rPr lang="en-US" sz="3200" dirty="0"/>
            </a:br>
            <a:r>
              <a:rPr lang="en-US" sz="3200" dirty="0"/>
              <a:t>Where do your customers engage?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157" y="1771806"/>
            <a:ext cx="3843386" cy="3283771"/>
          </a:xfrm>
          <a:prstGeom prst="rect">
            <a:avLst/>
          </a:prstGeom>
        </p:spPr>
      </p:pic>
      <p:sp>
        <p:nvSpPr>
          <p:cNvPr id="4" name="Right Arrow 3"/>
          <p:cNvSpPr/>
          <p:nvPr/>
        </p:nvSpPr>
        <p:spPr>
          <a:xfrm>
            <a:off x="1739169" y="2372000"/>
            <a:ext cx="792535" cy="419149"/>
          </a:xfrm>
          <a:prstGeom prst="rightArrow">
            <a:avLst/>
          </a:prstGeom>
          <a:solidFill>
            <a:srgbClr val="52C2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own Arrow 4"/>
          <p:cNvSpPr/>
          <p:nvPr/>
        </p:nvSpPr>
        <p:spPr>
          <a:xfrm rot="5400000">
            <a:off x="6136073" y="2800575"/>
            <a:ext cx="441449" cy="898198"/>
          </a:xfrm>
          <a:prstGeom prst="downArrow">
            <a:avLst/>
          </a:prstGeom>
          <a:solidFill>
            <a:srgbClr val="D34F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1387802" y="4924146"/>
            <a:ext cx="5886450" cy="738664"/>
          </a:xfrm>
          <a:prstGeom prst="rect">
            <a:avLst/>
          </a:prstGeom>
          <a:noFill/>
        </p:spPr>
        <p:txBody>
          <a:bodyPr wrap="square" rtlCol="0">
            <a:spAutoFit/>
          </a:bodyPr>
          <a:lstStyle/>
          <a:p>
            <a:pPr algn="ctr"/>
            <a:r>
              <a:rPr lang="en-US" sz="2100" dirty="0">
                <a:solidFill>
                  <a:schemeClr val="tx2">
                    <a:lumMod val="75000"/>
                  </a:schemeClr>
                </a:solidFill>
              </a:rPr>
              <a:t>Insight to better understand how your business is performing across geographical areas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4262" y="5827677"/>
            <a:ext cx="2336562" cy="563524"/>
          </a:xfrm>
          <a:prstGeom prst="rect">
            <a:avLst/>
          </a:prstGeom>
        </p:spPr>
      </p:pic>
      <p:pic>
        <p:nvPicPr>
          <p:cNvPr id="1030" name="Picture 6" descr="Image result for transparent dot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3466815" y="2489919"/>
            <a:ext cx="85392" cy="746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transparent dot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214646" y="3348263"/>
            <a:ext cx="85392" cy="746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transparent dot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096850" y="2297345"/>
            <a:ext cx="85392" cy="74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transparent dot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3759722" y="2514710"/>
            <a:ext cx="85392" cy="74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transparent dot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478045" y="3670885"/>
            <a:ext cx="85392" cy="746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665024" y="2297345"/>
            <a:ext cx="89554" cy="895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007296" y="2552037"/>
            <a:ext cx="89554" cy="895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575470" y="2791149"/>
            <a:ext cx="89554" cy="895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433269" y="3183942"/>
            <a:ext cx="89554" cy="895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279920" y="3498968"/>
            <a:ext cx="89554" cy="8955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Image result for transparent green d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655038" y="3414753"/>
            <a:ext cx="89554" cy="895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54522" y="2454616"/>
            <a:ext cx="794267" cy="276999"/>
          </a:xfrm>
          <a:prstGeom prst="rect">
            <a:avLst/>
          </a:prstGeom>
          <a:noFill/>
        </p:spPr>
        <p:txBody>
          <a:bodyPr wrap="square" rtlCol="0">
            <a:spAutoFit/>
          </a:bodyPr>
          <a:lstStyle/>
          <a:p>
            <a:r>
              <a:rPr lang="en-US" sz="1200" dirty="0"/>
              <a:t>Engaging</a:t>
            </a:r>
          </a:p>
        </p:txBody>
      </p:sp>
      <p:sp>
        <p:nvSpPr>
          <p:cNvPr id="9" name="TextBox 8"/>
          <p:cNvSpPr txBox="1"/>
          <p:nvPr/>
        </p:nvSpPr>
        <p:spPr>
          <a:xfrm>
            <a:off x="6003067" y="3122716"/>
            <a:ext cx="872220" cy="276999"/>
          </a:xfrm>
          <a:prstGeom prst="rect">
            <a:avLst/>
          </a:prstGeom>
          <a:noFill/>
        </p:spPr>
        <p:txBody>
          <a:bodyPr wrap="square" rtlCol="0">
            <a:spAutoFit/>
          </a:bodyPr>
          <a:lstStyle/>
          <a:p>
            <a:r>
              <a:rPr lang="en-US" sz="1200" dirty="0"/>
              <a:t>Struggling</a:t>
            </a:r>
          </a:p>
        </p:txBody>
      </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800583">
            <a:off x="925746" y="4446964"/>
            <a:ext cx="682857" cy="695783"/>
          </a:xfrm>
          <a:prstGeom prst="rect">
            <a:avLst/>
          </a:prstGeom>
        </p:spPr>
      </p:pic>
      <p:sp>
        <p:nvSpPr>
          <p:cNvPr id="10" name="Rectangle 9">
            <a:extLst>
              <a:ext uri="{FF2B5EF4-FFF2-40B4-BE49-F238E27FC236}">
                <a16:creationId xmlns:a16="http://schemas.microsoft.com/office/drawing/2014/main" id="{9AB3A417-FDD7-4716-8496-F22FFCD4B979}"/>
              </a:ext>
            </a:extLst>
          </p:cNvPr>
          <p:cNvSpPr/>
          <p:nvPr/>
        </p:nvSpPr>
        <p:spPr>
          <a:xfrm>
            <a:off x="5907698" y="6251539"/>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5527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 calcmode="lin" valueType="num">
                                      <p:cBhvr>
                                        <p:cTn id="9" dur="2000" fill="hold"/>
                                        <p:tgtEl>
                                          <p:spTgt spid="3"/>
                                        </p:tgtEl>
                                        <p:attrNameLst>
                                          <p:attrName>style.rotation</p:attrName>
                                        </p:attrNameLst>
                                      </p:cBhvr>
                                      <p:tavLst>
                                        <p:tav tm="0">
                                          <p:val>
                                            <p:fltVal val="90"/>
                                          </p:val>
                                        </p:tav>
                                        <p:tav tm="100000">
                                          <p:val>
                                            <p:fltVal val="0"/>
                                          </p:val>
                                        </p:tav>
                                      </p:tavLst>
                                    </p:anim>
                                    <p:animEffect transition="in" filter="fade">
                                      <p:cBhvr>
                                        <p:cTn id="10" dur="2000"/>
                                        <p:tgtEl>
                                          <p:spTgt spid="3"/>
                                        </p:tgtEl>
                                      </p:cBhvr>
                                    </p:animEffect>
                                  </p:childTnLst>
                                </p:cTn>
                              </p:par>
                            </p:childTnLst>
                          </p:cTn>
                        </p:par>
                        <p:par>
                          <p:cTn id="11" fill="hold">
                            <p:stCondLst>
                              <p:cond delay="2000"/>
                            </p:stCondLst>
                            <p:childTnLst>
                              <p:par>
                                <p:cTn id="12" presetID="16" presetClass="entr" presetSubtype="2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36"/>
                                        </p:tgtEl>
                                        <p:attrNameLst>
                                          <p:attrName>style.visibility</p:attrName>
                                        </p:attrNameLst>
                                      </p:cBhvr>
                                      <p:to>
                                        <p:strVal val="visible"/>
                                      </p:to>
                                    </p:set>
                                    <p:animEffect transition="in" filter="fade">
                                      <p:cBhvr>
                                        <p:cTn id="28" dur="1000"/>
                                        <p:tgtEl>
                                          <p:spTgt spid="1036"/>
                                        </p:tgtEl>
                                      </p:cBhvr>
                                    </p:animEffect>
                                    <p:anim calcmode="lin" valueType="num">
                                      <p:cBhvr>
                                        <p:cTn id="29" dur="1000" fill="hold"/>
                                        <p:tgtEl>
                                          <p:spTgt spid="1036"/>
                                        </p:tgtEl>
                                        <p:attrNameLst>
                                          <p:attrName>ppt_x</p:attrName>
                                        </p:attrNameLst>
                                      </p:cBhvr>
                                      <p:tavLst>
                                        <p:tav tm="0">
                                          <p:val>
                                            <p:strVal val="#ppt_x"/>
                                          </p:val>
                                        </p:tav>
                                        <p:tav tm="100000">
                                          <p:val>
                                            <p:strVal val="#ppt_x"/>
                                          </p:val>
                                        </p:tav>
                                      </p:tavLst>
                                    </p:anim>
                                    <p:anim calcmode="lin" valueType="num">
                                      <p:cBhvr>
                                        <p:cTn id="30" dur="1000" fill="hold"/>
                                        <p:tgtEl>
                                          <p:spTgt spid="103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par>
                          <p:cTn id="56" fill="hold">
                            <p:stCondLst>
                              <p:cond delay="3500"/>
                            </p:stCondLst>
                            <p:childTnLst>
                              <p:par>
                                <p:cTn id="57" presetID="42"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30"/>
                                        </p:tgtEl>
                                        <p:attrNameLst>
                                          <p:attrName>style.visibility</p:attrName>
                                        </p:attrNameLst>
                                      </p:cBhvr>
                                      <p:to>
                                        <p:strVal val="visible"/>
                                      </p:to>
                                    </p:set>
                                    <p:animEffect transition="in" filter="fade">
                                      <p:cBhvr>
                                        <p:cTn id="74" dur="1000"/>
                                        <p:tgtEl>
                                          <p:spTgt spid="1030"/>
                                        </p:tgtEl>
                                      </p:cBhvr>
                                    </p:animEffect>
                                    <p:anim calcmode="lin" valueType="num">
                                      <p:cBhvr>
                                        <p:cTn id="75" dur="1000" fill="hold"/>
                                        <p:tgtEl>
                                          <p:spTgt spid="1030"/>
                                        </p:tgtEl>
                                        <p:attrNameLst>
                                          <p:attrName>ppt_x</p:attrName>
                                        </p:attrNameLst>
                                      </p:cBhvr>
                                      <p:tavLst>
                                        <p:tav tm="0">
                                          <p:val>
                                            <p:strVal val="#ppt_x"/>
                                          </p:val>
                                        </p:tav>
                                        <p:tav tm="100000">
                                          <p:val>
                                            <p:strVal val="#ppt_x"/>
                                          </p:val>
                                        </p:tav>
                                      </p:tavLst>
                                    </p:anim>
                                    <p:anim calcmode="lin" valueType="num">
                                      <p:cBhvr>
                                        <p:cTn id="76" dur="1000" fill="hold"/>
                                        <p:tgtEl>
                                          <p:spTgt spid="103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childTnLst>
                          </p:cTn>
                        </p:par>
                        <p:par>
                          <p:cTn id="92" fill="hold">
                            <p:stCondLst>
                              <p:cond delay="4500"/>
                            </p:stCondLst>
                            <p:childTnLst>
                              <p:par>
                                <p:cTn id="93" presetID="2" presetClass="entr" presetSubtype="4"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1000" fill="hold"/>
                                        <p:tgtEl>
                                          <p:spTgt spid="30"/>
                                        </p:tgtEl>
                                        <p:attrNameLst>
                                          <p:attrName>ppt_x</p:attrName>
                                        </p:attrNameLst>
                                      </p:cBhvr>
                                      <p:tavLst>
                                        <p:tav tm="0">
                                          <p:val>
                                            <p:strVal val="#ppt_x"/>
                                          </p:val>
                                        </p:tav>
                                        <p:tav tm="100000">
                                          <p:val>
                                            <p:strVal val="#ppt_x"/>
                                          </p:val>
                                        </p:tav>
                                      </p:tavLst>
                                    </p:anim>
                                    <p:anim calcmode="lin" valueType="num">
                                      <p:cBhvr additive="base">
                                        <p:cTn id="96" dur="1000" fill="hold"/>
                                        <p:tgtEl>
                                          <p:spTgt spid="30"/>
                                        </p:tgtEl>
                                        <p:attrNameLst>
                                          <p:attrName>ppt_y</p:attrName>
                                        </p:attrNameLst>
                                      </p:cBhvr>
                                      <p:tavLst>
                                        <p:tav tm="0">
                                          <p:val>
                                            <p:strVal val="1+#ppt_h/2"/>
                                          </p:val>
                                        </p:tav>
                                        <p:tav tm="100000">
                                          <p:val>
                                            <p:strVal val="#ppt_y"/>
                                          </p:val>
                                        </p:tav>
                                      </p:tavLst>
                                    </p:anim>
                                  </p:childTnLst>
                                </p:cTn>
                              </p:par>
                            </p:childTnLst>
                          </p:cTn>
                        </p:par>
                        <p:par>
                          <p:cTn id="97" fill="hold">
                            <p:stCondLst>
                              <p:cond delay="5500"/>
                            </p:stCondLst>
                            <p:childTnLst>
                              <p:par>
                                <p:cTn id="98" presetID="16" presetClass="entr" presetSubtype="21"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barn(inVertical)">
                                      <p:cBhvr>
                                        <p:cTn id="100" dur="1000"/>
                                        <p:tgtEl>
                                          <p:spTgt spid="30"/>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barn(inVertical)">
                                      <p:cBhvr>
                                        <p:cTn id="10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3957"/>
            <a:ext cx="7943850" cy="857250"/>
          </a:xfrm>
        </p:spPr>
        <p:txBody>
          <a:bodyPr/>
          <a:lstStyle/>
          <a:p>
            <a:pPr algn="ctr"/>
            <a:r>
              <a:rPr lang="en-US" sz="3200" dirty="0"/>
              <a:t>Geospatial analytics:  reveal geographical trends in your business</a:t>
            </a:r>
          </a:p>
        </p:txBody>
      </p:sp>
      <p:pic>
        <p:nvPicPr>
          <p:cNvPr id="4" name="Snagit_SNG84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23" y="1657351"/>
            <a:ext cx="6400800" cy="3918857"/>
          </a:xfrm>
          <a:prstGeom prst="rect">
            <a:avLst/>
          </a:prstGeom>
        </p:spPr>
      </p:pic>
      <p:sp>
        <p:nvSpPr>
          <p:cNvPr id="3" name="Rounded Rectangle 2"/>
          <p:cNvSpPr/>
          <p:nvPr/>
        </p:nvSpPr>
        <p:spPr>
          <a:xfrm>
            <a:off x="3943350" y="4115617"/>
            <a:ext cx="1657350" cy="5816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4054870" y="4200067"/>
            <a:ext cx="1714500" cy="369332"/>
          </a:xfrm>
          <a:prstGeom prst="rect">
            <a:avLst/>
          </a:prstGeom>
          <a:noFill/>
        </p:spPr>
        <p:txBody>
          <a:bodyPr wrap="square" rtlCol="0">
            <a:spAutoFit/>
          </a:bodyPr>
          <a:lstStyle/>
          <a:p>
            <a:r>
              <a:rPr lang="en-US" dirty="0">
                <a:latin typeface="+mj-lt"/>
              </a:rPr>
              <a:t>Segment Data</a:t>
            </a:r>
          </a:p>
        </p:txBody>
      </p:sp>
      <p:sp>
        <p:nvSpPr>
          <p:cNvPr id="7" name="Rounded Rectangle 6"/>
          <p:cNvSpPr/>
          <p:nvPr/>
        </p:nvSpPr>
        <p:spPr>
          <a:xfrm>
            <a:off x="5143501" y="4819400"/>
            <a:ext cx="1790669" cy="65120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257800" y="4956875"/>
            <a:ext cx="1943100" cy="369332"/>
          </a:xfrm>
          <a:prstGeom prst="rect">
            <a:avLst/>
          </a:prstGeom>
          <a:noFill/>
        </p:spPr>
        <p:txBody>
          <a:bodyPr wrap="square" rtlCol="0">
            <a:spAutoFit/>
          </a:bodyPr>
          <a:lstStyle/>
          <a:p>
            <a:r>
              <a:rPr lang="en-US" dirty="0">
                <a:latin typeface="+mj-lt"/>
              </a:rPr>
              <a:t>Set Thresholds</a:t>
            </a:r>
          </a:p>
        </p:txBody>
      </p:sp>
      <p:sp>
        <p:nvSpPr>
          <p:cNvPr id="5" name="Down Arrow 4"/>
          <p:cNvSpPr/>
          <p:nvPr/>
        </p:nvSpPr>
        <p:spPr>
          <a:xfrm>
            <a:off x="1503389" y="3411981"/>
            <a:ext cx="342900" cy="409594"/>
          </a:xfrm>
          <a:prstGeom prst="downArrow">
            <a:avLst/>
          </a:prstGeom>
          <a:solidFill>
            <a:srgbClr val="E434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Down Arrow 8"/>
          <p:cNvSpPr/>
          <p:nvPr/>
        </p:nvSpPr>
        <p:spPr>
          <a:xfrm>
            <a:off x="3086100" y="3011931"/>
            <a:ext cx="342900" cy="400050"/>
          </a:xfrm>
          <a:prstGeom prst="downArrow">
            <a:avLst/>
          </a:prstGeom>
          <a:solidFill>
            <a:srgbClr val="E434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Down Arrow 9"/>
          <p:cNvSpPr/>
          <p:nvPr/>
        </p:nvSpPr>
        <p:spPr>
          <a:xfrm>
            <a:off x="6547081" y="2510804"/>
            <a:ext cx="342900" cy="457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4004" y="5928256"/>
            <a:ext cx="1682095" cy="405682"/>
          </a:xfrm>
          <a:prstGeom prst="rect">
            <a:avLst/>
          </a:prstGeom>
        </p:spPr>
      </p:pic>
      <p:sp>
        <p:nvSpPr>
          <p:cNvPr id="12" name="Oval 11"/>
          <p:cNvSpPr/>
          <p:nvPr/>
        </p:nvSpPr>
        <p:spPr>
          <a:xfrm>
            <a:off x="6318481" y="3055703"/>
            <a:ext cx="800100" cy="3454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1291634" y="3895864"/>
            <a:ext cx="766409" cy="3362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2857500" y="3460573"/>
            <a:ext cx="857250" cy="37768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969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2000"/>
                                        <p:tgtEl>
                                          <p:spTgt spid="3"/>
                                        </p:tgtEl>
                                      </p:cBhvr>
                                    </p:animEffect>
                                  </p:childTnLst>
                                </p:cTn>
                              </p:par>
                            </p:childTnLst>
                          </p:cTn>
                        </p:par>
                        <p:par>
                          <p:cTn id="15" fill="hold">
                            <p:stCondLst>
                              <p:cond delay="4000"/>
                            </p:stCondLst>
                            <p:childTnLst>
                              <p:par>
                                <p:cTn id="16" presetID="21"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childTnLst>
                          </p:cTn>
                        </p:par>
                        <p:par>
                          <p:cTn id="22" fill="hold">
                            <p:stCondLst>
                              <p:cond delay="6000"/>
                            </p:stCondLst>
                            <p:childTnLst>
                              <p:par>
                                <p:cTn id="23" presetID="21" presetClass="entr" presetSubtype="1"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par>
                          <p:cTn id="26" fill="hold">
                            <p:stCondLst>
                              <p:cond delay="8000"/>
                            </p:stCondLst>
                            <p:childTnLst>
                              <p:par>
                                <p:cTn id="27" presetID="21"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childTnLst>
                          </p:cTn>
                        </p:par>
                        <p:par>
                          <p:cTn id="30" fill="hold">
                            <p:stCondLst>
                              <p:cond delay="10000"/>
                            </p:stCondLst>
                            <p:childTnLst>
                              <p:par>
                                <p:cTn id="31" presetID="21"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heel(1)">
                                      <p:cBhvr>
                                        <p:cTn id="33" dur="2000"/>
                                        <p:tgtEl>
                                          <p:spTgt spid="14"/>
                                        </p:tgtEl>
                                      </p:cBhvr>
                                    </p:animEffect>
                                  </p:childTnLst>
                                </p:cTn>
                              </p:par>
                            </p:childTnLst>
                          </p:cTn>
                        </p:par>
                        <p:par>
                          <p:cTn id="34" fill="hold">
                            <p:stCondLst>
                              <p:cond delay="12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1300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par>
                          <p:cTn id="46" fill="hold">
                            <p:stCondLst>
                              <p:cond delay="14000"/>
                            </p:stCondLst>
                            <p:childTnLst>
                              <p:par>
                                <p:cTn id="47" presetID="42"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5" grpId="0" animBg="1"/>
      <p:bldP spid="9" grpId="0" animBg="1"/>
      <p:bldP spid="10"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469" y="882253"/>
            <a:ext cx="5715000" cy="857250"/>
          </a:xfrm>
        </p:spPr>
        <p:txBody>
          <a:bodyPr/>
          <a:lstStyle/>
          <a:p>
            <a:r>
              <a:rPr lang="en-US" dirty="0"/>
              <a:t>Geospatial analytics use cases</a:t>
            </a:r>
          </a:p>
        </p:txBody>
      </p:sp>
      <p:sp>
        <p:nvSpPr>
          <p:cNvPr id="3" name="Rectangle 2"/>
          <p:cNvSpPr/>
          <p:nvPr/>
        </p:nvSpPr>
        <p:spPr>
          <a:xfrm>
            <a:off x="971550" y="1943100"/>
            <a:ext cx="6858000" cy="830997"/>
          </a:xfrm>
          <a:prstGeom prst="rect">
            <a:avLst/>
          </a:prstGeom>
        </p:spPr>
        <p:txBody>
          <a:bodyPr wrap="square">
            <a:spAutoFit/>
          </a:bodyPr>
          <a:lstStyle/>
          <a:p>
            <a:pPr>
              <a:defRPr/>
            </a:pPr>
            <a:r>
              <a:rPr lang="en-US" sz="2400" i="1" dirty="0">
                <a:solidFill>
                  <a:srgbClr val="0E7FB8"/>
                </a:solidFill>
              </a:rPr>
              <a:t>Remarket to customers who abandon</a:t>
            </a:r>
          </a:p>
          <a:p>
            <a:pPr lvl="0">
              <a:defRPr/>
            </a:pPr>
            <a:endParaRPr lang="en-US" sz="2400" i="1" dirty="0">
              <a:solidFill>
                <a:schemeClr val="accent1">
                  <a:lumMod val="7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4469" y="5956011"/>
            <a:ext cx="1853756" cy="461665"/>
          </a:xfrm>
          <a:prstGeom prst="rect">
            <a:avLst/>
          </a:prstGeom>
        </p:spPr>
      </p:pic>
      <p:pic>
        <p:nvPicPr>
          <p:cNvPr id="2052" name="Picture 4" descr="Image result for remarket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050" y="1828800"/>
            <a:ext cx="1345726" cy="5572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global sit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50" y="2635445"/>
            <a:ext cx="750094" cy="7500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7375" y="2882583"/>
            <a:ext cx="5086350" cy="461665"/>
          </a:xfrm>
          <a:prstGeom prst="rect">
            <a:avLst/>
          </a:prstGeom>
          <a:noFill/>
        </p:spPr>
        <p:txBody>
          <a:bodyPr wrap="square" rtlCol="0">
            <a:spAutoFit/>
          </a:bodyPr>
          <a:lstStyle/>
          <a:p>
            <a:pPr>
              <a:defRPr/>
            </a:pPr>
            <a:r>
              <a:rPr lang="en-US" sz="2400" i="1" dirty="0">
                <a:solidFill>
                  <a:srgbClr val="0E7FB8"/>
                </a:solidFill>
              </a:rPr>
              <a:t>Optimize your site for global operations</a:t>
            </a:r>
          </a:p>
        </p:txBody>
      </p:sp>
      <p:sp>
        <p:nvSpPr>
          <p:cNvPr id="6" name="TextBox 5"/>
          <p:cNvSpPr txBox="1"/>
          <p:nvPr/>
        </p:nvSpPr>
        <p:spPr>
          <a:xfrm>
            <a:off x="857250" y="3775420"/>
            <a:ext cx="5930663" cy="461665"/>
          </a:xfrm>
          <a:prstGeom prst="rect">
            <a:avLst/>
          </a:prstGeom>
          <a:noFill/>
        </p:spPr>
        <p:txBody>
          <a:bodyPr wrap="square" rtlCol="0">
            <a:spAutoFit/>
          </a:bodyPr>
          <a:lstStyle/>
          <a:p>
            <a:pPr lvl="0"/>
            <a:r>
              <a:rPr lang="en-US" sz="2400" i="1" dirty="0">
                <a:solidFill>
                  <a:srgbClr val="0E7FB8"/>
                </a:solidFill>
              </a:rPr>
              <a:t>Optimize mobile channel on a wide-scale level</a:t>
            </a:r>
          </a:p>
        </p:txBody>
      </p:sp>
      <p:sp>
        <p:nvSpPr>
          <p:cNvPr id="7" name="TextBox 6"/>
          <p:cNvSpPr txBox="1"/>
          <p:nvPr/>
        </p:nvSpPr>
        <p:spPr>
          <a:xfrm>
            <a:off x="2047914" y="4510136"/>
            <a:ext cx="5743575" cy="1038746"/>
          </a:xfrm>
          <a:prstGeom prst="rect">
            <a:avLst/>
          </a:prstGeom>
          <a:noFill/>
        </p:spPr>
        <p:txBody>
          <a:bodyPr wrap="square" rtlCol="0">
            <a:spAutoFit/>
          </a:bodyPr>
          <a:lstStyle/>
          <a:p>
            <a:pPr lvl="0"/>
            <a:r>
              <a:rPr lang="en-US" sz="2400" i="1" dirty="0">
                <a:solidFill>
                  <a:srgbClr val="0E7FB8"/>
                </a:solidFill>
              </a:rPr>
              <a:t>Improve campaign effectiveness across your global business</a:t>
            </a:r>
          </a:p>
          <a:p>
            <a:r>
              <a:rPr lang="en-US" sz="1350" dirty="0"/>
              <a:t> </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9450" y="3334866"/>
            <a:ext cx="762039" cy="881108"/>
          </a:xfrm>
          <a:prstGeom prst="rect">
            <a:avLst/>
          </a:prstGeom>
        </p:spPr>
      </p:pic>
      <p:pic>
        <p:nvPicPr>
          <p:cNvPr id="2058" name="Picture 10" descr="Image result for global campaign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351" y="4565921"/>
            <a:ext cx="1257300" cy="77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52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barn(inVertical)">
                                      <p:cBhvr>
                                        <p:cTn id="16" dur="1000"/>
                                        <p:tgtEl>
                                          <p:spTgt spid="2052"/>
                                        </p:tgtEl>
                                      </p:cBhvr>
                                    </p:animEffect>
                                  </p:childTnLst>
                                </p:cTn>
                              </p:par>
                            </p:childTnLst>
                          </p:cTn>
                        </p:par>
                        <p:par>
                          <p:cTn id="17" fill="hold">
                            <p:stCondLst>
                              <p:cond delay="2000"/>
                            </p:stCondLst>
                            <p:childTnLst>
                              <p:par>
                                <p:cTn id="18" presetID="16" presetClass="entr" presetSubtype="21" fill="hold" nodeType="afterEffect">
                                  <p:stCondLst>
                                    <p:cond delay="0"/>
                                  </p:stCondLst>
                                  <p:childTnLst>
                                    <p:set>
                                      <p:cBhvr>
                                        <p:cTn id="19" dur="1" fill="hold">
                                          <p:stCondLst>
                                            <p:cond delay="0"/>
                                          </p:stCondLst>
                                        </p:cTn>
                                        <p:tgtEl>
                                          <p:spTgt spid="2056"/>
                                        </p:tgtEl>
                                        <p:attrNameLst>
                                          <p:attrName>style.visibility</p:attrName>
                                        </p:attrNameLst>
                                      </p:cBhvr>
                                      <p:to>
                                        <p:strVal val="visible"/>
                                      </p:to>
                                    </p:set>
                                    <p:animEffect transition="in" filter="barn(inVertical)">
                                      <p:cBhvr>
                                        <p:cTn id="20" dur="1000"/>
                                        <p:tgtEl>
                                          <p:spTgt spid="205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1000"/>
                                        <p:tgtEl>
                                          <p:spTgt spid="5"/>
                                        </p:tgtEl>
                                      </p:cBhvr>
                                    </p:animEffect>
                                  </p:childTnLst>
                                </p:cTn>
                              </p:par>
                            </p:childTnLst>
                          </p:cTn>
                        </p:par>
                        <p:par>
                          <p:cTn id="24" fill="hold">
                            <p:stCondLst>
                              <p:cond delay="3000"/>
                            </p:stCondLst>
                            <p:childTnLst>
                              <p:par>
                                <p:cTn id="25" presetID="16" presetClass="entr" presetSubtype="2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1000"/>
                                        <p:tgtEl>
                                          <p:spTgt spid="6"/>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1000"/>
                                        <p:tgtEl>
                                          <p:spTgt spid="8"/>
                                        </p:tgtEl>
                                      </p:cBhvr>
                                    </p:animEffect>
                                  </p:childTnLst>
                                </p:cTn>
                              </p:par>
                            </p:childTnLst>
                          </p:cTn>
                        </p:par>
                        <p:par>
                          <p:cTn id="31" fill="hold">
                            <p:stCondLst>
                              <p:cond delay="4000"/>
                            </p:stCondLst>
                            <p:childTnLst>
                              <p:par>
                                <p:cTn id="32" presetID="16" presetClass="entr" presetSubtype="21" fill="hold" nodeType="afterEffect">
                                  <p:stCondLst>
                                    <p:cond delay="0"/>
                                  </p:stCondLst>
                                  <p:childTnLst>
                                    <p:set>
                                      <p:cBhvr>
                                        <p:cTn id="33" dur="1" fill="hold">
                                          <p:stCondLst>
                                            <p:cond delay="0"/>
                                          </p:stCondLst>
                                        </p:cTn>
                                        <p:tgtEl>
                                          <p:spTgt spid="2058"/>
                                        </p:tgtEl>
                                        <p:attrNameLst>
                                          <p:attrName>style.visibility</p:attrName>
                                        </p:attrNameLst>
                                      </p:cBhvr>
                                      <p:to>
                                        <p:strVal val="visible"/>
                                      </p:to>
                                    </p:set>
                                    <p:animEffect transition="in" filter="barn(inVertical)">
                                      <p:cBhvr>
                                        <p:cTn id="34" dur="1000"/>
                                        <p:tgtEl>
                                          <p:spTgt spid="205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1131" y="886667"/>
            <a:ext cx="6975069" cy="692757"/>
          </a:xfrm>
        </p:spPr>
        <p:txBody>
          <a:bodyPr/>
          <a:lstStyle/>
          <a:p>
            <a:r>
              <a:rPr lang="en-US" sz="2800" dirty="0"/>
              <a:t>Use case:  Remarket to customers who abandon</a:t>
            </a:r>
          </a:p>
        </p:txBody>
      </p:sp>
      <p:sp>
        <p:nvSpPr>
          <p:cNvPr id="5" name="TextBox 4"/>
          <p:cNvSpPr txBox="1"/>
          <p:nvPr/>
        </p:nvSpPr>
        <p:spPr>
          <a:xfrm>
            <a:off x="800101" y="4972050"/>
            <a:ext cx="5428739" cy="415498"/>
          </a:xfrm>
          <a:prstGeom prst="rect">
            <a:avLst/>
          </a:prstGeom>
          <a:noFill/>
        </p:spPr>
        <p:txBody>
          <a:bodyPr wrap="square" rtlCol="0">
            <a:spAutoFit/>
          </a:bodyPr>
          <a:lstStyle/>
          <a:p>
            <a:r>
              <a:rPr lang="en-US" sz="2100" dirty="0">
                <a:solidFill>
                  <a:schemeClr val="accent1">
                    <a:lumMod val="75000"/>
                  </a:schemeClr>
                </a:solidFill>
              </a:rPr>
              <a:t>Launch targeted campaign or promotional offers</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543983" y="1603876"/>
            <a:ext cx="5796896" cy="3257550"/>
          </a:xfrm>
          <a:prstGeom prst="rect">
            <a:avLst/>
          </a:prstGeom>
          <a:noFill/>
          <a:ln>
            <a:solidFill>
              <a:schemeClr val="tx2"/>
            </a:solidFill>
          </a:ln>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6300" y="3697016"/>
            <a:ext cx="1304925" cy="84668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314" y="5851995"/>
            <a:ext cx="1722796" cy="415498"/>
          </a:xfrm>
          <a:prstGeom prst="rect">
            <a:avLst/>
          </a:prstGeom>
        </p:spPr>
      </p:pic>
      <p:sp>
        <p:nvSpPr>
          <p:cNvPr id="6" name="TextBox 5"/>
          <p:cNvSpPr txBox="1"/>
          <p:nvPr/>
        </p:nvSpPr>
        <p:spPr>
          <a:xfrm>
            <a:off x="2914650" y="5364465"/>
            <a:ext cx="5314950" cy="415498"/>
          </a:xfrm>
          <a:prstGeom prst="rect">
            <a:avLst/>
          </a:prstGeom>
          <a:noFill/>
        </p:spPr>
        <p:txBody>
          <a:bodyPr wrap="square" rtlCol="0">
            <a:spAutoFit/>
          </a:bodyPr>
          <a:lstStyle/>
          <a:p>
            <a:r>
              <a:rPr lang="en-US" sz="2100" dirty="0">
                <a:solidFill>
                  <a:schemeClr val="accent1">
                    <a:lumMod val="75000"/>
                  </a:schemeClr>
                </a:solidFill>
              </a:rPr>
              <a:t>to encourage conversions and boost business</a:t>
            </a:r>
          </a:p>
        </p:txBody>
      </p:sp>
      <p:sp>
        <p:nvSpPr>
          <p:cNvPr id="9" name="Right Arrow 8"/>
          <p:cNvSpPr/>
          <p:nvPr/>
        </p:nvSpPr>
        <p:spPr>
          <a:xfrm>
            <a:off x="608372" y="2311747"/>
            <a:ext cx="914400" cy="714375"/>
          </a:xfrm>
          <a:prstGeom prst="rightArrow">
            <a:avLst/>
          </a:prstGeom>
          <a:solidFill>
            <a:srgbClr val="F8FA9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629582" y="2480975"/>
            <a:ext cx="751731" cy="415498"/>
          </a:xfrm>
          <a:prstGeom prst="rect">
            <a:avLst/>
          </a:prstGeom>
          <a:noFill/>
        </p:spPr>
        <p:txBody>
          <a:bodyPr wrap="square" rtlCol="0">
            <a:spAutoFit/>
          </a:bodyPr>
          <a:lstStyle/>
          <a:p>
            <a:r>
              <a:rPr lang="en-US" sz="1050" dirty="0"/>
              <a:t>Threshold Exceeded</a:t>
            </a:r>
          </a:p>
        </p:txBody>
      </p:sp>
      <p:sp>
        <p:nvSpPr>
          <p:cNvPr id="11" name="Oval 10"/>
          <p:cNvSpPr/>
          <p:nvPr/>
        </p:nvSpPr>
        <p:spPr>
          <a:xfrm>
            <a:off x="2000250" y="3306829"/>
            <a:ext cx="800100" cy="342900"/>
          </a:xfrm>
          <a:prstGeom prst="ellipse">
            <a:avLst/>
          </a:prstGeom>
          <a:noFill/>
          <a:ln>
            <a:solidFill>
              <a:srgbClr val="E434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3413804" y="2956506"/>
            <a:ext cx="800100" cy="342900"/>
          </a:xfrm>
          <a:prstGeom prst="ellipse">
            <a:avLst/>
          </a:prstGeom>
          <a:noFill/>
          <a:ln>
            <a:solidFill>
              <a:srgbClr val="E434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915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par>
                          <p:cTn id="11" fill="hold">
                            <p:stCondLst>
                              <p:cond delay="2000"/>
                            </p:stCondLst>
                            <p:childTnLst>
                              <p:par>
                                <p:cTn id="12" presetID="21" presetClass="entr" presetSubtype="1"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2000"/>
                                        <p:tgtEl>
                                          <p:spTgt spid="11"/>
                                        </p:tgtEl>
                                      </p:cBhvr>
                                    </p:animEffect>
                                  </p:childTnLst>
                                </p:cTn>
                              </p:par>
                            </p:childTnLst>
                          </p:cTn>
                        </p:par>
                        <p:par>
                          <p:cTn id="15" fill="hold">
                            <p:stCondLst>
                              <p:cond delay="4000"/>
                            </p:stCondLst>
                            <p:childTnLst>
                              <p:par>
                                <p:cTn id="16" presetID="21"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par>
                          <p:cTn id="19" fill="hold">
                            <p:stCondLst>
                              <p:cond delay="6000"/>
                            </p:stCondLst>
                            <p:childTnLst>
                              <p:par>
                                <p:cTn id="20" presetID="42"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7000"/>
                            </p:stCondLst>
                            <p:childTnLst>
                              <p:par>
                                <p:cTn id="31" presetID="16" presetClass="entr" presetSubtype="21"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1000"/>
                                        <p:tgtEl>
                                          <p:spTgt spid="5"/>
                                        </p:tgtEl>
                                      </p:cBhvr>
                                    </p:animEffect>
                                  </p:childTnLst>
                                </p:cTn>
                              </p:par>
                            </p:childTnLst>
                          </p:cTn>
                        </p:par>
                        <p:par>
                          <p:cTn id="34" fill="hold">
                            <p:stCondLst>
                              <p:cond delay="8000"/>
                            </p:stCondLst>
                            <p:childTnLst>
                              <p:par>
                                <p:cTn id="35" presetID="21" presetClass="entr" presetSubtype="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par>
                          <p:cTn id="38" fill="hold">
                            <p:stCondLst>
                              <p:cond delay="10000"/>
                            </p:stCondLst>
                            <p:childTnLst>
                              <p:par>
                                <p:cTn id="39" presetID="16" presetClass="entr" presetSubtype="21"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inVertical)">
                                      <p:cBhvr>
                                        <p:cTn id="4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animBg="1"/>
      <p:bldP spid="10" grpId="0"/>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153778"/>
            <a:ext cx="6115050" cy="859631"/>
          </a:xfrm>
        </p:spPr>
        <p:txBody>
          <a:bodyPr/>
          <a:lstStyle/>
          <a:p>
            <a:pPr algn="ctr"/>
            <a:r>
              <a:rPr lang="en-US" sz="2700" dirty="0">
                <a:solidFill>
                  <a:srgbClr val="0083E6"/>
                </a:solidFill>
              </a:rPr>
              <a:t>Anomaly Detection Metrics</a:t>
            </a:r>
            <a:r>
              <a:rPr lang="en-US" sz="2700" dirty="0"/>
              <a:t>:  Understand Unusual Customer Behavioral Patterns to Optimize Business Performance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200151"/>
            <a:ext cx="1543050" cy="372147"/>
          </a:xfrm>
          <a:prstGeom prst="rect">
            <a:avLst/>
          </a:prstGeom>
        </p:spPr>
      </p:pic>
      <p:sp>
        <p:nvSpPr>
          <p:cNvPr id="4" name="AutoShape 2" descr="Image result for question mark icon"/>
          <p:cNvSpPr>
            <a:spLocks noChangeAspect="1" noChangeArrowheads="1"/>
          </p:cNvSpPr>
          <p:nvPr/>
        </p:nvSpPr>
        <p:spPr bwMode="auto">
          <a:xfrm>
            <a:off x="-571500" y="742950"/>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50" y="4521768"/>
            <a:ext cx="2037682" cy="122140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0551" y="4151607"/>
            <a:ext cx="2661158" cy="1849144"/>
          </a:xfrm>
          <a:prstGeom prst="rect">
            <a:avLst/>
          </a:prstGeom>
        </p:spPr>
      </p:pic>
      <p:sp>
        <p:nvSpPr>
          <p:cNvPr id="10" name="Right Arrow 9"/>
          <p:cNvSpPr/>
          <p:nvPr/>
        </p:nvSpPr>
        <p:spPr>
          <a:xfrm>
            <a:off x="3771900" y="4945562"/>
            <a:ext cx="694169"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6657" y="3114835"/>
            <a:ext cx="1754423" cy="1307285"/>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668050">
            <a:off x="6482310" y="4059061"/>
            <a:ext cx="712627" cy="726116"/>
          </a:xfrm>
          <a:prstGeom prst="rect">
            <a:avLst/>
          </a:prstGeom>
        </p:spPr>
      </p:pic>
      <p:sp>
        <p:nvSpPr>
          <p:cNvPr id="8" name="Rectangle 7">
            <a:extLst>
              <a:ext uri="{FF2B5EF4-FFF2-40B4-BE49-F238E27FC236}">
                <a16:creationId xmlns:a16="http://schemas.microsoft.com/office/drawing/2014/main" id="{60CDB346-4AF8-4E29-AB97-4B5CD291D03B}"/>
              </a:ext>
            </a:extLst>
          </p:cNvPr>
          <p:cNvSpPr/>
          <p:nvPr/>
        </p:nvSpPr>
        <p:spPr>
          <a:xfrm>
            <a:off x="237462" y="6396335"/>
            <a:ext cx="2382575" cy="461665"/>
          </a:xfrm>
          <a:prstGeom prst="rect">
            <a:avLst/>
          </a:prstGeom>
        </p:spPr>
        <p:txBody>
          <a:bodyPr wrap="squar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42520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par>
                          <p:cTn id="8" fill="hold">
                            <p:stCondLst>
                              <p:cond delay="2000"/>
                            </p:stCondLst>
                            <p:childTnLst>
                              <p:par>
                                <p:cTn id="9" presetID="45"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21"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par>
                          <p:cTn id="18" fill="hold">
                            <p:stCondLst>
                              <p:cond delay="60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7000"/>
                            </p:stCondLst>
                            <p:childTnLst>
                              <p:par>
                                <p:cTn id="24" presetID="14"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par>
                          <p:cTn id="27" fill="hold">
                            <p:stCondLst>
                              <p:cond delay="8000"/>
                            </p:stCondLst>
                            <p:childTnLst>
                              <p:par>
                                <p:cTn id="28" presetID="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964035"/>
            <a:ext cx="7943850" cy="560177"/>
          </a:xfrm>
        </p:spPr>
        <p:txBody>
          <a:bodyPr/>
          <a:lstStyle/>
          <a:p>
            <a:r>
              <a:rPr lang="en-US" sz="2400" dirty="0"/>
              <a:t>           Apply anomaly detection to metric reports</a:t>
            </a:r>
          </a:p>
        </p:txBody>
      </p:sp>
      <p:sp>
        <p:nvSpPr>
          <p:cNvPr id="5" name="TextBox 4"/>
          <p:cNvSpPr txBox="1"/>
          <p:nvPr/>
        </p:nvSpPr>
        <p:spPr>
          <a:xfrm>
            <a:off x="1657350" y="2171700"/>
            <a:ext cx="5200650" cy="300082"/>
          </a:xfrm>
          <a:prstGeom prst="rect">
            <a:avLst/>
          </a:prstGeom>
          <a:noFill/>
        </p:spPr>
        <p:txBody>
          <a:bodyPr wrap="square" rtlCol="0">
            <a:spAutoFit/>
          </a:bodyPr>
          <a:lstStyle/>
          <a:p>
            <a:endParaRPr lang="en-US" sz="1350"/>
          </a:p>
        </p:txBody>
      </p:sp>
      <p:sp>
        <p:nvSpPr>
          <p:cNvPr id="2" name="TextBox 1"/>
          <p:cNvSpPr txBox="1"/>
          <p:nvPr/>
        </p:nvSpPr>
        <p:spPr>
          <a:xfrm>
            <a:off x="1565560" y="2056427"/>
            <a:ext cx="5680710" cy="646331"/>
          </a:xfrm>
          <a:prstGeom prst="rect">
            <a:avLst/>
          </a:prstGeom>
          <a:noFill/>
        </p:spPr>
        <p:txBody>
          <a:bodyPr wrap="square" rtlCol="0">
            <a:spAutoFit/>
          </a:bodyPr>
          <a:lstStyle/>
          <a:p>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004" y="5677609"/>
            <a:ext cx="881996" cy="212717"/>
          </a:xfrm>
          <a:prstGeom prst="rect">
            <a:avLst/>
          </a:prstGeom>
        </p:spPr>
      </p:pic>
      <p:sp>
        <p:nvSpPr>
          <p:cNvPr id="28" name="TextBox 27"/>
          <p:cNvSpPr txBox="1"/>
          <p:nvPr/>
        </p:nvSpPr>
        <p:spPr>
          <a:xfrm>
            <a:off x="424017" y="4223837"/>
            <a:ext cx="6886664" cy="415498"/>
          </a:xfrm>
          <a:prstGeom prst="rect">
            <a:avLst/>
          </a:prstGeom>
          <a:noFill/>
        </p:spPr>
        <p:txBody>
          <a:bodyPr wrap="square" rtlCol="0">
            <a:spAutoFit/>
          </a:bodyPr>
          <a:lstStyle/>
          <a:p>
            <a:r>
              <a:rPr lang="en-US" sz="2100" i="1" dirty="0">
                <a:solidFill>
                  <a:schemeClr val="tx2">
                    <a:lumMod val="75000"/>
                  </a:schemeClr>
                </a:solidFill>
              </a:rPr>
              <a:t>Detect unusual patterns </a:t>
            </a:r>
          </a:p>
        </p:txBody>
      </p:sp>
      <p:sp>
        <p:nvSpPr>
          <p:cNvPr id="3" name="TextBox 2"/>
          <p:cNvSpPr txBox="1"/>
          <p:nvPr/>
        </p:nvSpPr>
        <p:spPr>
          <a:xfrm>
            <a:off x="2907506" y="5275147"/>
            <a:ext cx="4800600" cy="415498"/>
          </a:xfrm>
          <a:prstGeom prst="rect">
            <a:avLst/>
          </a:prstGeom>
          <a:noFill/>
        </p:spPr>
        <p:txBody>
          <a:bodyPr wrap="square" rtlCol="0">
            <a:spAutoFit/>
          </a:bodyPr>
          <a:lstStyle/>
          <a:p>
            <a:r>
              <a:rPr lang="en-US" sz="2100" i="1" dirty="0">
                <a:solidFill>
                  <a:schemeClr val="tx2">
                    <a:lumMod val="75000"/>
                  </a:schemeClr>
                </a:solidFill>
              </a:rPr>
              <a:t>Gain insight to identify issues</a:t>
            </a:r>
          </a:p>
        </p:txBody>
      </p:sp>
      <p:sp>
        <p:nvSpPr>
          <p:cNvPr id="24" name="TextBox 23"/>
          <p:cNvSpPr txBox="1"/>
          <p:nvPr/>
        </p:nvSpPr>
        <p:spPr>
          <a:xfrm>
            <a:off x="5677687" y="2056426"/>
            <a:ext cx="1955336" cy="923330"/>
          </a:xfrm>
          <a:prstGeom prst="rect">
            <a:avLst/>
          </a:prstGeom>
          <a:noFill/>
        </p:spPr>
        <p:txBody>
          <a:bodyPr wrap="square" rtlCol="0">
            <a:spAutoFit/>
          </a:bodyPr>
          <a:lstStyle/>
          <a:p>
            <a:pPr algn="ctr"/>
            <a:r>
              <a:rPr lang="en-US" i="1" dirty="0">
                <a:solidFill>
                  <a:srgbClr val="0070C0"/>
                </a:solidFill>
              </a:rPr>
              <a:t>Watson CXA </a:t>
            </a:r>
          </a:p>
          <a:p>
            <a:pPr algn="ctr"/>
            <a:r>
              <a:rPr lang="en-US" i="1" dirty="0">
                <a:solidFill>
                  <a:srgbClr val="0070C0"/>
                </a:solidFill>
              </a:rPr>
              <a:t>predictive analytics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1736211"/>
            <a:ext cx="4781465" cy="2193277"/>
          </a:xfrm>
          <a:prstGeom prst="rect">
            <a:avLst/>
          </a:prstGeom>
        </p:spPr>
      </p:pic>
      <p:sp>
        <p:nvSpPr>
          <p:cNvPr id="8" name="Rectangle 7"/>
          <p:cNvSpPr/>
          <p:nvPr/>
        </p:nvSpPr>
        <p:spPr>
          <a:xfrm>
            <a:off x="392906" y="1728612"/>
            <a:ext cx="4781465" cy="21932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Down Arrow 8"/>
          <p:cNvSpPr/>
          <p:nvPr/>
        </p:nvSpPr>
        <p:spPr>
          <a:xfrm>
            <a:off x="2907506" y="2130341"/>
            <a:ext cx="171450" cy="253500"/>
          </a:xfrm>
          <a:prstGeom prst="downArrow">
            <a:avLst/>
          </a:prstGeom>
          <a:solidFill>
            <a:srgbClr val="F1524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Down Arrow 19"/>
          <p:cNvSpPr/>
          <p:nvPr/>
        </p:nvSpPr>
        <p:spPr>
          <a:xfrm>
            <a:off x="3428755" y="2566741"/>
            <a:ext cx="171450" cy="253500"/>
          </a:xfrm>
          <a:prstGeom prst="downArrow">
            <a:avLst/>
          </a:prstGeom>
          <a:solidFill>
            <a:srgbClr val="F1524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1237758" y="4766362"/>
            <a:ext cx="4114800" cy="415498"/>
          </a:xfrm>
          <a:prstGeom prst="rect">
            <a:avLst/>
          </a:prstGeom>
          <a:noFill/>
        </p:spPr>
        <p:txBody>
          <a:bodyPr wrap="square" rtlCol="0">
            <a:spAutoFit/>
          </a:bodyPr>
          <a:lstStyle/>
          <a:p>
            <a:r>
              <a:rPr lang="en-US" sz="2100" i="1" dirty="0">
                <a:solidFill>
                  <a:schemeClr val="tx2">
                    <a:lumMod val="75000"/>
                  </a:schemeClr>
                </a:solidFill>
              </a:rPr>
              <a:t>Determine contributing factors</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083459"/>
            <a:ext cx="2763468" cy="1955927"/>
          </a:xfrm>
          <a:prstGeom prst="rect">
            <a:avLst/>
          </a:prstGeom>
        </p:spPr>
      </p:pic>
      <p:sp>
        <p:nvSpPr>
          <p:cNvPr id="12" name="Rectangle 11"/>
          <p:cNvSpPr/>
          <p:nvPr/>
        </p:nvSpPr>
        <p:spPr>
          <a:xfrm>
            <a:off x="5029200" y="3073679"/>
            <a:ext cx="2763468" cy="1975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9530" y="3596022"/>
            <a:ext cx="833480" cy="58105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429675">
            <a:off x="6718029" y="5031984"/>
            <a:ext cx="713494" cy="726999"/>
          </a:xfrm>
          <a:prstGeom prst="rect">
            <a:avLst/>
          </a:prstGeom>
        </p:spPr>
      </p:pic>
      <p:sp>
        <p:nvSpPr>
          <p:cNvPr id="22" name="Right Arrow 21"/>
          <p:cNvSpPr/>
          <p:nvPr/>
        </p:nvSpPr>
        <p:spPr>
          <a:xfrm>
            <a:off x="5166483" y="3756756"/>
            <a:ext cx="342655" cy="17145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ight Arrow 25"/>
          <p:cNvSpPr/>
          <p:nvPr/>
        </p:nvSpPr>
        <p:spPr>
          <a:xfrm>
            <a:off x="6486875" y="4154218"/>
            <a:ext cx="342655" cy="17145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15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4000"/>
                            </p:stCondLst>
                            <p:childTnLst>
                              <p:par>
                                <p:cTn id="13" presetID="16" presetClass="entr" presetSubtype="2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1000"/>
                                        <p:tgtEl>
                                          <p:spTgt spid="24"/>
                                        </p:tgtEl>
                                      </p:cBhvr>
                                    </p:animEffect>
                                  </p:childTnLst>
                                </p:cTn>
                              </p:par>
                            </p:childTnLst>
                          </p:cTn>
                        </p:par>
                        <p:par>
                          <p:cTn id="16" fill="hold">
                            <p:stCondLst>
                              <p:cond delay="5000"/>
                            </p:stCondLst>
                            <p:childTnLst>
                              <p:par>
                                <p:cTn id="17" presetID="53" presetClass="entr" presetSubtype="16"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1000" fill="hold"/>
                                        <p:tgtEl>
                                          <p:spTgt spid="28"/>
                                        </p:tgtEl>
                                        <p:attrNameLst>
                                          <p:attrName>ppt_w</p:attrName>
                                        </p:attrNameLst>
                                      </p:cBhvr>
                                      <p:tavLst>
                                        <p:tav tm="0">
                                          <p:val>
                                            <p:fltVal val="0"/>
                                          </p:val>
                                        </p:tav>
                                        <p:tav tm="100000">
                                          <p:val>
                                            <p:strVal val="#ppt_w"/>
                                          </p:val>
                                        </p:tav>
                                      </p:tavLst>
                                    </p:anim>
                                    <p:anim calcmode="lin" valueType="num">
                                      <p:cBhvr>
                                        <p:cTn id="20" dur="1000" fill="hold"/>
                                        <p:tgtEl>
                                          <p:spTgt spid="28"/>
                                        </p:tgtEl>
                                        <p:attrNameLst>
                                          <p:attrName>ppt_h</p:attrName>
                                        </p:attrNameLst>
                                      </p:cBhvr>
                                      <p:tavLst>
                                        <p:tav tm="0">
                                          <p:val>
                                            <p:fltVal val="0"/>
                                          </p:val>
                                        </p:tav>
                                        <p:tav tm="100000">
                                          <p:val>
                                            <p:strVal val="#ppt_h"/>
                                          </p:val>
                                        </p:tav>
                                      </p:tavLst>
                                    </p:anim>
                                    <p:animEffect transition="in" filter="fade">
                                      <p:cBhvr>
                                        <p:cTn id="21" dur="1000"/>
                                        <p:tgtEl>
                                          <p:spTgt spid="28"/>
                                        </p:tgtEl>
                                      </p:cBhvr>
                                    </p:animEffect>
                                  </p:childTnLst>
                                </p:cTn>
                              </p:par>
                            </p:childTnLst>
                          </p:cTn>
                        </p:par>
                        <p:par>
                          <p:cTn id="22" fill="hold">
                            <p:stCondLst>
                              <p:cond delay="6000"/>
                            </p:stCondLst>
                            <p:childTnLst>
                              <p:par>
                                <p:cTn id="23" presetID="45"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anim calcmode="lin" valueType="num">
                                      <p:cBhvr>
                                        <p:cTn id="26" dur="2000" fill="hold"/>
                                        <p:tgtEl>
                                          <p:spTgt spid="9"/>
                                        </p:tgtEl>
                                        <p:attrNameLst>
                                          <p:attrName>ppt_w</p:attrName>
                                        </p:attrNameLst>
                                      </p:cBhvr>
                                      <p:tavLst>
                                        <p:tav tm="0" fmla="#ppt_w*sin(2.5*pi*$)">
                                          <p:val>
                                            <p:fltVal val="0"/>
                                          </p:val>
                                        </p:tav>
                                        <p:tav tm="100000">
                                          <p:val>
                                            <p:fltVal val="1"/>
                                          </p:val>
                                        </p:tav>
                                      </p:tavLst>
                                    </p:anim>
                                    <p:anim calcmode="lin" valueType="num">
                                      <p:cBhvr>
                                        <p:cTn id="27" dur="2000" fill="hold"/>
                                        <p:tgtEl>
                                          <p:spTgt spid="9"/>
                                        </p:tgtEl>
                                        <p:attrNameLst>
                                          <p:attrName>ppt_h</p:attrName>
                                        </p:attrNameLst>
                                      </p:cBhvr>
                                      <p:tavLst>
                                        <p:tav tm="0">
                                          <p:val>
                                            <p:strVal val="#ppt_h"/>
                                          </p:val>
                                        </p:tav>
                                        <p:tav tm="100000">
                                          <p:val>
                                            <p:strVal val="#ppt_h"/>
                                          </p:val>
                                        </p:tav>
                                      </p:tavLst>
                                    </p:anim>
                                  </p:childTnLst>
                                </p:cTn>
                              </p:par>
                            </p:childTnLst>
                          </p:cTn>
                        </p:par>
                        <p:par>
                          <p:cTn id="28" fill="hold">
                            <p:stCondLst>
                              <p:cond delay="8000"/>
                            </p:stCondLst>
                            <p:childTnLst>
                              <p:par>
                                <p:cTn id="29" presetID="45"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anim calcmode="lin" valueType="num">
                                      <p:cBhvr>
                                        <p:cTn id="32" dur="2000" fill="hold"/>
                                        <p:tgtEl>
                                          <p:spTgt spid="20"/>
                                        </p:tgtEl>
                                        <p:attrNameLst>
                                          <p:attrName>ppt_w</p:attrName>
                                        </p:attrNameLst>
                                      </p:cBhvr>
                                      <p:tavLst>
                                        <p:tav tm="0" fmla="#ppt_w*sin(2.5*pi*$)">
                                          <p:val>
                                            <p:fltVal val="0"/>
                                          </p:val>
                                        </p:tav>
                                        <p:tav tm="100000">
                                          <p:val>
                                            <p:fltVal val="1"/>
                                          </p:val>
                                        </p:tav>
                                      </p:tavLst>
                                    </p:anim>
                                    <p:anim calcmode="lin" valueType="num">
                                      <p:cBhvr>
                                        <p:cTn id="33" dur="2000" fill="hold"/>
                                        <p:tgtEl>
                                          <p:spTgt spid="20"/>
                                        </p:tgtEl>
                                        <p:attrNameLst>
                                          <p:attrName>ppt_h</p:attrName>
                                        </p:attrNameLst>
                                      </p:cBhvr>
                                      <p:tavLst>
                                        <p:tav tm="0">
                                          <p:val>
                                            <p:strVal val="#ppt_h"/>
                                          </p:val>
                                        </p:tav>
                                        <p:tav tm="100000">
                                          <p:val>
                                            <p:strVal val="#ppt_h"/>
                                          </p:val>
                                        </p:tav>
                                      </p:tavLst>
                                    </p:anim>
                                  </p:childTnLst>
                                </p:cTn>
                              </p:par>
                            </p:childTnLst>
                          </p:cTn>
                        </p:par>
                        <p:par>
                          <p:cTn id="34" fill="hold">
                            <p:stCondLst>
                              <p:cond delay="100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Effect transition="in" filter="fade">
                                      <p:cBhvr>
                                        <p:cTn id="39" dur="1000"/>
                                        <p:tgtEl>
                                          <p:spTgt spid="10"/>
                                        </p:tgtEl>
                                      </p:cBhvr>
                                    </p:animEffect>
                                  </p:childTnLst>
                                </p:cTn>
                              </p:par>
                            </p:childTnLst>
                          </p:cTn>
                        </p:par>
                        <p:par>
                          <p:cTn id="40" fill="hold">
                            <p:stCondLst>
                              <p:cond delay="11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Effect transition="in" filter="fade">
                                      <p:cBhvr>
                                        <p:cTn id="45" dur="1000"/>
                                        <p:tgtEl>
                                          <p:spTgt spid="11"/>
                                        </p:tgtEl>
                                      </p:cBhvr>
                                    </p:animEffect>
                                  </p:childTnLst>
                                </p:cTn>
                              </p:par>
                            </p:childTnLst>
                          </p:cTn>
                        </p:par>
                        <p:par>
                          <p:cTn id="46" fill="hold">
                            <p:stCondLst>
                              <p:cond delay="12000"/>
                            </p:stCondLst>
                            <p:childTnLst>
                              <p:par>
                                <p:cTn id="47" presetID="53" presetClass="entr" presetSubtype="16"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Effect transition="in" filter="fade">
                                      <p:cBhvr>
                                        <p:cTn id="51" dur="1000"/>
                                        <p:tgtEl>
                                          <p:spTgt spid="22"/>
                                        </p:tgtEl>
                                      </p:cBhvr>
                                    </p:animEffect>
                                  </p:childTnLst>
                                </p:cTn>
                              </p:par>
                            </p:childTnLst>
                          </p:cTn>
                        </p:par>
                        <p:par>
                          <p:cTn id="52" fill="hold">
                            <p:stCondLst>
                              <p:cond delay="13000"/>
                            </p:stCondLst>
                            <p:childTnLst>
                              <p:par>
                                <p:cTn id="53" presetID="53" presetClass="entr" presetSubtype="16"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fltVal val="0"/>
                                          </p:val>
                                        </p:tav>
                                        <p:tav tm="100000">
                                          <p:val>
                                            <p:strVal val="#ppt_w"/>
                                          </p:val>
                                        </p:tav>
                                      </p:tavLst>
                                    </p:anim>
                                    <p:anim calcmode="lin" valueType="num">
                                      <p:cBhvr>
                                        <p:cTn id="56" dur="1000" fill="hold"/>
                                        <p:tgtEl>
                                          <p:spTgt spid="26"/>
                                        </p:tgtEl>
                                        <p:attrNameLst>
                                          <p:attrName>ppt_h</p:attrName>
                                        </p:attrNameLst>
                                      </p:cBhvr>
                                      <p:tavLst>
                                        <p:tav tm="0">
                                          <p:val>
                                            <p:fltVal val="0"/>
                                          </p:val>
                                        </p:tav>
                                        <p:tav tm="100000">
                                          <p:val>
                                            <p:strVal val="#ppt_h"/>
                                          </p:val>
                                        </p:tav>
                                      </p:tavLst>
                                    </p:anim>
                                    <p:animEffect transition="in" filter="fade">
                                      <p:cBhvr>
                                        <p:cTn id="57" dur="1000"/>
                                        <p:tgtEl>
                                          <p:spTgt spid="26"/>
                                        </p:tgtEl>
                                      </p:cBhvr>
                                    </p:animEffect>
                                  </p:childTnLst>
                                </p:cTn>
                              </p:par>
                            </p:childTnLst>
                          </p:cTn>
                        </p:par>
                        <p:par>
                          <p:cTn id="58" fill="hold">
                            <p:stCondLst>
                              <p:cond delay="14000"/>
                            </p:stCondLst>
                            <p:childTnLst>
                              <p:par>
                                <p:cTn id="59" presetID="53" presetClass="entr" presetSubtype="16"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Effect transition="in" filter="fade">
                                      <p:cBhvr>
                                        <p:cTn id="63" dur="1000"/>
                                        <p:tgtEl>
                                          <p:spTgt spid="12"/>
                                        </p:tgtEl>
                                      </p:cBhvr>
                                    </p:animEffect>
                                  </p:childTnLst>
                                </p:cTn>
                              </p:par>
                            </p:childTnLst>
                          </p:cTn>
                        </p:par>
                        <p:par>
                          <p:cTn id="64" fill="hold">
                            <p:stCondLst>
                              <p:cond delay="15000"/>
                            </p:stCondLst>
                            <p:childTnLst>
                              <p:par>
                                <p:cTn id="65" presetID="53" presetClass="entr" presetSubtype="16"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Effect transition="in" filter="fade">
                                      <p:cBhvr>
                                        <p:cTn id="69" dur="1000"/>
                                        <p:tgtEl>
                                          <p:spTgt spid="13"/>
                                        </p:tgtEl>
                                      </p:cBhvr>
                                    </p:animEffect>
                                  </p:childTnLst>
                                </p:cTn>
                              </p:par>
                            </p:childTnLst>
                          </p:cTn>
                        </p:par>
                        <p:par>
                          <p:cTn id="70" fill="hold">
                            <p:stCondLst>
                              <p:cond delay="16000"/>
                            </p:stCondLst>
                            <p:childTnLst>
                              <p:par>
                                <p:cTn id="71" presetID="3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childTnLst>
                          </p:cTn>
                        </p:par>
                        <p:par>
                          <p:cTn id="77" fill="hold">
                            <p:stCondLst>
                              <p:cond delay="17000"/>
                            </p:stCondLst>
                            <p:childTnLst>
                              <p:par>
                                <p:cTn id="78" presetID="53" presetClass="entr" presetSubtype="16" fill="hold" grpId="0" nodeType="after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p:cTn id="80" dur="1000" fill="hold"/>
                                        <p:tgtEl>
                                          <p:spTgt spid="3"/>
                                        </p:tgtEl>
                                        <p:attrNameLst>
                                          <p:attrName>ppt_w</p:attrName>
                                        </p:attrNameLst>
                                      </p:cBhvr>
                                      <p:tavLst>
                                        <p:tav tm="0">
                                          <p:val>
                                            <p:fltVal val="0"/>
                                          </p:val>
                                        </p:tav>
                                        <p:tav tm="100000">
                                          <p:val>
                                            <p:strVal val="#ppt_w"/>
                                          </p:val>
                                        </p:tav>
                                      </p:tavLst>
                                    </p:anim>
                                    <p:anim calcmode="lin" valueType="num">
                                      <p:cBhvr>
                                        <p:cTn id="81" dur="1000" fill="hold"/>
                                        <p:tgtEl>
                                          <p:spTgt spid="3"/>
                                        </p:tgtEl>
                                        <p:attrNameLst>
                                          <p:attrName>ppt_h</p:attrName>
                                        </p:attrNameLst>
                                      </p:cBhvr>
                                      <p:tavLst>
                                        <p:tav tm="0">
                                          <p:val>
                                            <p:fltVal val="0"/>
                                          </p:val>
                                        </p:tav>
                                        <p:tav tm="100000">
                                          <p:val>
                                            <p:strVal val="#ppt_h"/>
                                          </p:val>
                                        </p:tav>
                                      </p:tavLst>
                                    </p:anim>
                                    <p:animEffect transition="in" filter="fade">
                                      <p:cBhvr>
                                        <p:cTn id="8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24" grpId="0"/>
      <p:bldP spid="8" grpId="0" animBg="1"/>
      <p:bldP spid="9" grpId="0" animBg="1"/>
      <p:bldP spid="20" grpId="0" animBg="1"/>
      <p:bldP spid="10" grpId="0"/>
      <p:bldP spid="12" grpId="0" animBg="1"/>
      <p:bldP spid="22"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6BE5-A832-41EA-BE59-3E9AFA26FF5D}"/>
              </a:ext>
            </a:extLst>
          </p:cNvPr>
          <p:cNvSpPr>
            <a:spLocks noGrp="1"/>
          </p:cNvSpPr>
          <p:nvPr>
            <p:ph type="title"/>
          </p:nvPr>
        </p:nvSpPr>
        <p:spPr/>
        <p:txBody>
          <a:bodyPr/>
          <a:lstStyle/>
          <a:p>
            <a:r>
              <a:rPr lang="en-US" dirty="0"/>
              <a:t>Welcome to the Tealeaf RUG  </a:t>
            </a:r>
          </a:p>
        </p:txBody>
      </p:sp>
      <p:pic>
        <p:nvPicPr>
          <p:cNvPr id="5" name="Content Placeholder 4">
            <a:extLst>
              <a:ext uri="{FF2B5EF4-FFF2-40B4-BE49-F238E27FC236}">
                <a16:creationId xmlns:a16="http://schemas.microsoft.com/office/drawing/2014/main" id="{AE5A9720-6725-45F0-BD6A-8D79DFB4F1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59706"/>
            <a:ext cx="7191375" cy="3938587"/>
          </a:xfrm>
        </p:spPr>
      </p:pic>
      <p:pic>
        <p:nvPicPr>
          <p:cNvPr id="6" name="Picture 5">
            <a:extLst>
              <a:ext uri="{FF2B5EF4-FFF2-40B4-BE49-F238E27FC236}">
                <a16:creationId xmlns:a16="http://schemas.microsoft.com/office/drawing/2014/main" id="{6C0FE3BB-E64E-4117-8DA5-8E1ADFFD2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269" y="5444236"/>
            <a:ext cx="3475462" cy="838200"/>
          </a:xfrm>
          <a:prstGeom prst="rect">
            <a:avLst/>
          </a:prstGeom>
        </p:spPr>
      </p:pic>
    </p:spTree>
    <p:extLst>
      <p:ext uri="{BB962C8B-B14F-4D97-AF65-F5344CB8AC3E}">
        <p14:creationId xmlns:p14="http://schemas.microsoft.com/office/powerpoint/2010/main" val="315257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4258"/>
            <a:ext cx="7829550" cy="714466"/>
          </a:xfrm>
        </p:spPr>
        <p:txBody>
          <a:bodyPr/>
          <a:lstStyle/>
          <a:p>
            <a:r>
              <a:rPr lang="en-US" sz="2400" dirty="0"/>
              <a:t>Anomaly detection will monitor metric against historical data  </a:t>
            </a:r>
          </a:p>
        </p:txBody>
      </p:sp>
      <p:sp>
        <p:nvSpPr>
          <p:cNvPr id="3" name="AutoShape 2" descr="Related image"/>
          <p:cNvSpPr>
            <a:spLocks noChangeAspect="1" noChangeArrowheads="1"/>
          </p:cNvSpPr>
          <p:nvPr/>
        </p:nvSpPr>
        <p:spPr bwMode="auto">
          <a:xfrm>
            <a:off x="1259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10" name="Picture 9"/>
          <p:cNvPicPr>
            <a:picLocks noChangeAspect="1"/>
          </p:cNvPicPr>
          <p:nvPr/>
        </p:nvPicPr>
        <p:blipFill>
          <a:blip r:embed="rId3"/>
          <a:stretch>
            <a:fillRect/>
          </a:stretch>
        </p:blipFill>
        <p:spPr>
          <a:xfrm>
            <a:off x="3543300" y="3188014"/>
            <a:ext cx="2857748" cy="49381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4005" y="5676990"/>
            <a:ext cx="884568" cy="213337"/>
          </a:xfrm>
          <a:prstGeom prst="rect">
            <a:avLst/>
          </a:prstGeom>
        </p:spPr>
      </p:pic>
      <p:sp>
        <p:nvSpPr>
          <p:cNvPr id="18" name="TextBox 17"/>
          <p:cNvSpPr txBox="1"/>
          <p:nvPr/>
        </p:nvSpPr>
        <p:spPr>
          <a:xfrm>
            <a:off x="1373982" y="5169029"/>
            <a:ext cx="7923848" cy="369332"/>
          </a:xfrm>
          <a:prstGeom prst="rect">
            <a:avLst/>
          </a:prstGeom>
          <a:noFill/>
        </p:spPr>
        <p:txBody>
          <a:bodyPr wrap="square" rtlCol="0">
            <a:spAutoFit/>
          </a:bodyPr>
          <a:lstStyle/>
          <a:p>
            <a:r>
              <a:rPr lang="en-US" i="1" dirty="0">
                <a:solidFill>
                  <a:schemeClr val="tx2">
                    <a:lumMod val="75000"/>
                  </a:schemeClr>
                </a:solidFill>
              </a:rPr>
              <a:t>Calculate and quantify deviations and flag anomalies </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50" y="1524009"/>
            <a:ext cx="6688132" cy="3043800"/>
          </a:xfrm>
          <a:prstGeom prst="rect">
            <a:avLst/>
          </a:prstGeom>
        </p:spPr>
      </p:pic>
      <p:sp>
        <p:nvSpPr>
          <p:cNvPr id="11" name="Oval 10"/>
          <p:cNvSpPr/>
          <p:nvPr/>
        </p:nvSpPr>
        <p:spPr>
          <a:xfrm>
            <a:off x="2401881" y="3202070"/>
            <a:ext cx="397136" cy="28408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5236369" y="2636153"/>
            <a:ext cx="1085850" cy="40005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742950" y="1524009"/>
            <a:ext cx="6572250" cy="3043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7418" y="3231831"/>
            <a:ext cx="1808951" cy="1696261"/>
          </a:xfrm>
          <a:prstGeom prst="rect">
            <a:avLst/>
          </a:prstGeom>
        </p:spPr>
      </p:pic>
      <p:sp>
        <p:nvSpPr>
          <p:cNvPr id="23" name="Rectangle 22"/>
          <p:cNvSpPr/>
          <p:nvPr/>
        </p:nvSpPr>
        <p:spPr>
          <a:xfrm>
            <a:off x="3427418" y="3231831"/>
            <a:ext cx="1808951" cy="17849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673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inVertical)">
                                      <p:cBhvr>
                                        <p:cTn id="11" dur="2000"/>
                                        <p:tgtEl>
                                          <p:spTgt spid="21"/>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2000"/>
                                        <p:tgtEl>
                                          <p:spTgt spid="16"/>
                                        </p:tgtEl>
                                      </p:cBhvr>
                                    </p:animEffect>
                                  </p:childTnLst>
                                </p:cTn>
                              </p:par>
                            </p:childTnLst>
                          </p:cTn>
                        </p:par>
                        <p:par>
                          <p:cTn id="20" fill="hold">
                            <p:stCondLst>
                              <p:cond delay="8000"/>
                            </p:stCondLst>
                            <p:childTnLst>
                              <p:par>
                                <p:cTn id="21" presetID="2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2000"/>
                                        <p:tgtEl>
                                          <p:spTgt spid="2"/>
                                        </p:tgtEl>
                                      </p:cBhvr>
                                    </p:animEffect>
                                  </p:childTnLst>
                                </p:cTn>
                              </p:par>
                            </p:childTnLst>
                          </p:cTn>
                        </p:par>
                        <p:par>
                          <p:cTn id="24" fill="hold">
                            <p:stCondLst>
                              <p:cond delay="10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fltVal val="0"/>
                                          </p:val>
                                        </p:tav>
                                        <p:tav tm="100000">
                                          <p:val>
                                            <p:strVal val="#ppt_w"/>
                                          </p:val>
                                        </p:tav>
                                      </p:tavLst>
                                    </p:anim>
                                    <p:anim calcmode="lin" valueType="num">
                                      <p:cBhvr>
                                        <p:cTn id="28" dur="1000" fill="hold"/>
                                        <p:tgtEl>
                                          <p:spTgt spid="18"/>
                                        </p:tgtEl>
                                        <p:attrNameLst>
                                          <p:attrName>ppt_h</p:attrName>
                                        </p:attrNameLst>
                                      </p:cBhvr>
                                      <p:tavLst>
                                        <p:tav tm="0">
                                          <p:val>
                                            <p:fltVal val="0"/>
                                          </p:val>
                                        </p:tav>
                                        <p:tav tm="100000">
                                          <p:val>
                                            <p:strVal val="#ppt_h"/>
                                          </p:val>
                                        </p:tav>
                                      </p:tavLst>
                                    </p:anim>
                                    <p:animEffect transition="in" filter="fade">
                                      <p:cBhvr>
                                        <p:cTn id="29" dur="1000"/>
                                        <p:tgtEl>
                                          <p:spTgt spid="18"/>
                                        </p:tgtEl>
                                      </p:cBhvr>
                                    </p:animEffect>
                                  </p:childTnLst>
                                </p:cTn>
                              </p:par>
                            </p:childTnLst>
                          </p:cTn>
                        </p:par>
                        <p:par>
                          <p:cTn id="30" fill="hold">
                            <p:stCondLst>
                              <p:cond delay="11000"/>
                            </p:stCondLst>
                            <p:childTnLst>
                              <p:par>
                                <p:cTn id="31" presetID="53" presetClass="entr" presetSubtype="1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1000" fill="hold"/>
                                        <p:tgtEl>
                                          <p:spTgt spid="23"/>
                                        </p:tgtEl>
                                        <p:attrNameLst>
                                          <p:attrName>ppt_w</p:attrName>
                                        </p:attrNameLst>
                                      </p:cBhvr>
                                      <p:tavLst>
                                        <p:tav tm="0">
                                          <p:val>
                                            <p:fltVal val="0"/>
                                          </p:val>
                                        </p:tav>
                                        <p:tav tm="100000">
                                          <p:val>
                                            <p:strVal val="#ppt_w"/>
                                          </p:val>
                                        </p:tav>
                                      </p:tavLst>
                                    </p:anim>
                                    <p:anim calcmode="lin" valueType="num">
                                      <p:cBhvr>
                                        <p:cTn id="34" dur="1000" fill="hold"/>
                                        <p:tgtEl>
                                          <p:spTgt spid="23"/>
                                        </p:tgtEl>
                                        <p:attrNameLst>
                                          <p:attrName>ppt_h</p:attrName>
                                        </p:attrNameLst>
                                      </p:cBhvr>
                                      <p:tavLst>
                                        <p:tav tm="0">
                                          <p:val>
                                            <p:fltVal val="0"/>
                                          </p:val>
                                        </p:tav>
                                        <p:tav tm="100000">
                                          <p:val>
                                            <p:strVal val="#ppt_h"/>
                                          </p:val>
                                        </p:tav>
                                      </p:tavLst>
                                    </p:anim>
                                    <p:animEffect transition="in" filter="fade">
                                      <p:cBhvr>
                                        <p:cTn id="35" dur="1000"/>
                                        <p:tgtEl>
                                          <p:spTgt spid="23"/>
                                        </p:tgtEl>
                                      </p:cBhvr>
                                    </p:animEffect>
                                  </p:childTnLst>
                                </p:cTn>
                              </p:par>
                            </p:childTnLst>
                          </p:cTn>
                        </p:par>
                        <p:par>
                          <p:cTn id="36" fill="hold">
                            <p:stCondLst>
                              <p:cond delay="12000"/>
                            </p:stCondLst>
                            <p:childTnLst>
                              <p:par>
                                <p:cTn id="37" presetID="53" presetClass="entr" presetSubtype="16"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Effect transition="in" filter="fade">
                                      <p:cBhvr>
                                        <p:cTn id="41" dur="1000"/>
                                        <p:tgtEl>
                                          <p:spTgt spid="22"/>
                                        </p:tgtEl>
                                      </p:cBhvr>
                                    </p:animEffect>
                                  </p:childTnLst>
                                </p:cTn>
                              </p:par>
                            </p:childTnLst>
                          </p:cTn>
                        </p:par>
                        <p:par>
                          <p:cTn id="42" fill="hold">
                            <p:stCondLst>
                              <p:cond delay="13000"/>
                            </p:stCondLst>
                            <p:childTnLst>
                              <p:par>
                                <p:cTn id="43" presetID="31" presetClass="entr"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 calcmode="lin" valueType="num">
                                      <p:cBhvr>
                                        <p:cTn id="47" dur="1000" fill="hold"/>
                                        <p:tgtEl>
                                          <p:spTgt spid="11"/>
                                        </p:tgtEl>
                                        <p:attrNameLst>
                                          <p:attrName>style.rotation</p:attrName>
                                        </p:attrNameLst>
                                      </p:cBhvr>
                                      <p:tavLst>
                                        <p:tav tm="0">
                                          <p:val>
                                            <p:fltVal val="90"/>
                                          </p:val>
                                        </p:tav>
                                        <p:tav tm="100000">
                                          <p:val>
                                            <p:fltVal val="0"/>
                                          </p:val>
                                        </p:tav>
                                      </p:tavLst>
                                    </p:anim>
                                    <p:animEffect transition="in" filter="fade">
                                      <p:cBhvr>
                                        <p:cTn id="48" dur="1000"/>
                                        <p:tgtEl>
                                          <p:spTgt spid="11"/>
                                        </p:tgtEl>
                                      </p:cBhvr>
                                    </p:animEffect>
                                  </p:childTnLst>
                                </p:cTn>
                              </p:par>
                            </p:childTnLst>
                          </p:cTn>
                        </p:par>
                        <p:par>
                          <p:cTn id="49" fill="hold">
                            <p:stCondLst>
                              <p:cond delay="14000"/>
                            </p:stCondLst>
                            <p:childTnLst>
                              <p:par>
                                <p:cTn id="50" presetID="31" presetClass="entr" presetSubtype="0" fill="hold" grpId="1"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fltVal val="0"/>
                                          </p:val>
                                        </p:tav>
                                        <p:tav tm="100000">
                                          <p:val>
                                            <p:strVal val="#ppt_w"/>
                                          </p:val>
                                        </p:tav>
                                      </p:tavLst>
                                    </p:anim>
                                    <p:anim calcmode="lin" valueType="num">
                                      <p:cBhvr>
                                        <p:cTn id="53" dur="1000" fill="hold"/>
                                        <p:tgtEl>
                                          <p:spTgt spid="16"/>
                                        </p:tgtEl>
                                        <p:attrNameLst>
                                          <p:attrName>ppt_h</p:attrName>
                                        </p:attrNameLst>
                                      </p:cBhvr>
                                      <p:tavLst>
                                        <p:tav tm="0">
                                          <p:val>
                                            <p:fltVal val="0"/>
                                          </p:val>
                                        </p:tav>
                                        <p:tav tm="100000">
                                          <p:val>
                                            <p:strVal val="#ppt_h"/>
                                          </p:val>
                                        </p:tav>
                                      </p:tavLst>
                                    </p:anim>
                                    <p:anim calcmode="lin" valueType="num">
                                      <p:cBhvr>
                                        <p:cTn id="54" dur="1000" fill="hold"/>
                                        <p:tgtEl>
                                          <p:spTgt spid="16"/>
                                        </p:tgtEl>
                                        <p:attrNameLst>
                                          <p:attrName>style.rotation</p:attrName>
                                        </p:attrNameLst>
                                      </p:cBhvr>
                                      <p:tavLst>
                                        <p:tav tm="0">
                                          <p:val>
                                            <p:fltVal val="90"/>
                                          </p:val>
                                        </p:tav>
                                        <p:tav tm="100000">
                                          <p:val>
                                            <p:fltVal val="0"/>
                                          </p:val>
                                        </p:tav>
                                      </p:tavLst>
                                    </p:anim>
                                    <p:animEffect transition="in" filter="fade">
                                      <p:cBhvr>
                                        <p:cTn id="5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1" grpId="0" animBg="1"/>
      <p:bldP spid="11" grpId="1" animBg="1"/>
      <p:bldP spid="16" grpId="0" animBg="1"/>
      <p:bldP spid="16" grpId="1" animBg="1"/>
      <p:bldP spid="2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874456"/>
            <a:ext cx="4686300" cy="760047"/>
          </a:xfrm>
        </p:spPr>
        <p:txBody>
          <a:bodyPr/>
          <a:lstStyle/>
          <a:p>
            <a:r>
              <a:rPr lang="en-US" sz="2400" dirty="0"/>
              <a:t>Drill deeper with session analysis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005" y="5676990"/>
            <a:ext cx="884568" cy="213337"/>
          </a:xfrm>
          <a:prstGeom prst="rect">
            <a:avLst/>
          </a:prstGeom>
        </p:spPr>
      </p:pic>
      <p:sp>
        <p:nvSpPr>
          <p:cNvPr id="10" name="TextBox 9"/>
          <p:cNvSpPr txBox="1"/>
          <p:nvPr/>
        </p:nvSpPr>
        <p:spPr>
          <a:xfrm>
            <a:off x="553640" y="4850064"/>
            <a:ext cx="7315200" cy="415498"/>
          </a:xfrm>
          <a:prstGeom prst="rect">
            <a:avLst/>
          </a:prstGeom>
          <a:noFill/>
        </p:spPr>
        <p:txBody>
          <a:bodyPr wrap="square" rtlCol="0">
            <a:spAutoFit/>
          </a:bodyPr>
          <a:lstStyle/>
          <a:p>
            <a:r>
              <a:rPr lang="en-US" sz="2100" i="1" dirty="0">
                <a:solidFill>
                  <a:schemeClr val="tx2">
                    <a:lumMod val="75000"/>
                  </a:schemeClr>
                </a:solidFill>
              </a:rPr>
              <a:t>Better understand the root cause of the issue </a:t>
            </a:r>
          </a:p>
        </p:txBody>
      </p:sp>
      <p:sp>
        <p:nvSpPr>
          <p:cNvPr id="18" name="AutoShape 2" descr="Image result for search icon"/>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9" name="AutoShape 4" descr="Image result for search icon"/>
          <p:cNvSpPr>
            <a:spLocks noChangeAspect="1" noChangeArrowheads="1"/>
          </p:cNvSpPr>
          <p:nvPr/>
        </p:nvSpPr>
        <p:spPr bwMode="auto">
          <a:xfrm>
            <a:off x="-228600" y="833706"/>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3" name="Picture 2"/>
          <p:cNvPicPr>
            <a:picLocks noChangeAspect="1"/>
          </p:cNvPicPr>
          <p:nvPr/>
        </p:nvPicPr>
        <p:blipFill>
          <a:blip r:embed="rId4"/>
          <a:stretch>
            <a:fillRect/>
          </a:stretch>
        </p:blipFill>
        <p:spPr>
          <a:xfrm>
            <a:off x="31802" y="1634503"/>
            <a:ext cx="8401050" cy="1663385"/>
          </a:xfrm>
          <a:prstGeom prst="rect">
            <a:avLst/>
          </a:prstGeom>
        </p:spPr>
      </p:pic>
      <p:pic>
        <p:nvPicPr>
          <p:cNvPr id="5" name="Picture 4"/>
          <p:cNvPicPr>
            <a:picLocks noChangeAspect="1"/>
          </p:cNvPicPr>
          <p:nvPr/>
        </p:nvPicPr>
        <p:blipFill>
          <a:blip r:embed="rId5"/>
          <a:stretch>
            <a:fillRect/>
          </a:stretch>
        </p:blipFill>
        <p:spPr>
          <a:xfrm>
            <a:off x="21431" y="3361848"/>
            <a:ext cx="8401050" cy="1183378"/>
          </a:xfrm>
          <a:prstGeom prst="rect">
            <a:avLst/>
          </a:prstGeom>
        </p:spPr>
      </p:pic>
      <p:sp>
        <p:nvSpPr>
          <p:cNvPr id="6" name="TextBox 5"/>
          <p:cNvSpPr txBox="1"/>
          <p:nvPr/>
        </p:nvSpPr>
        <p:spPr>
          <a:xfrm>
            <a:off x="2725340" y="5364830"/>
            <a:ext cx="5143500" cy="415498"/>
          </a:xfrm>
          <a:prstGeom prst="rect">
            <a:avLst/>
          </a:prstGeom>
          <a:noFill/>
        </p:spPr>
        <p:txBody>
          <a:bodyPr wrap="square" rtlCol="0">
            <a:spAutoFit/>
          </a:bodyPr>
          <a:lstStyle/>
          <a:p>
            <a:r>
              <a:rPr lang="en-US" sz="2100" i="1" dirty="0">
                <a:solidFill>
                  <a:schemeClr val="tx2">
                    <a:lumMod val="75000"/>
                  </a:schemeClr>
                </a:solidFill>
              </a:rPr>
              <a:t>Gain insight needed to take corrective actions</a:t>
            </a:r>
          </a:p>
        </p:txBody>
      </p:sp>
      <p:sp>
        <p:nvSpPr>
          <p:cNvPr id="7" name="TextBox 6"/>
          <p:cNvSpPr txBox="1"/>
          <p:nvPr/>
        </p:nvSpPr>
        <p:spPr>
          <a:xfrm>
            <a:off x="3543300" y="5205550"/>
            <a:ext cx="6172200" cy="415498"/>
          </a:xfrm>
          <a:prstGeom prst="rect">
            <a:avLst/>
          </a:prstGeom>
          <a:noFill/>
        </p:spPr>
        <p:txBody>
          <a:bodyPr wrap="square" rtlCol="0">
            <a:spAutoFit/>
          </a:bodyPr>
          <a:lstStyle/>
          <a:p>
            <a:r>
              <a:rPr lang="en-US" sz="2100" i="1" dirty="0">
                <a:solidFill>
                  <a:schemeClr val="tx2">
                    <a:lumMod val="75000"/>
                  </a:schemeClr>
                </a:solidFill>
              </a:rPr>
              <a:t> </a:t>
            </a:r>
          </a:p>
        </p:txBody>
      </p:sp>
      <p:sp>
        <p:nvSpPr>
          <p:cNvPr id="11" name="Rectangle 10"/>
          <p:cNvSpPr/>
          <p:nvPr/>
        </p:nvSpPr>
        <p:spPr>
          <a:xfrm>
            <a:off x="0" y="1634503"/>
            <a:ext cx="8443913" cy="1663385"/>
          </a:xfrm>
          <a:prstGeom prst="rect">
            <a:avLst/>
          </a:prstGeom>
          <a:noFill/>
          <a:ln>
            <a:solidFill>
              <a:srgbClr val="EE7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1" y="3333110"/>
            <a:ext cx="8422481" cy="13312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Down Arrow 14"/>
          <p:cNvSpPr/>
          <p:nvPr/>
        </p:nvSpPr>
        <p:spPr>
          <a:xfrm>
            <a:off x="7808119" y="3145228"/>
            <a:ext cx="228600" cy="461530"/>
          </a:xfrm>
          <a:prstGeom prst="downArrow">
            <a:avLst/>
          </a:prstGeom>
          <a:solidFill>
            <a:srgbClr val="F1524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4424410" y="3748721"/>
            <a:ext cx="2800350" cy="415498"/>
          </a:xfrm>
          <a:prstGeom prst="rect">
            <a:avLst/>
          </a:prstGeom>
        </p:spPr>
        <p:txBody>
          <a:bodyPr wrap="square">
            <a:spAutoFit/>
          </a:bodyPr>
          <a:lstStyle/>
          <a:p>
            <a:r>
              <a:rPr lang="en-US" sz="2100" b="1" i="1" dirty="0">
                <a:solidFill>
                  <a:srgbClr val="C00000"/>
                </a:solidFill>
              </a:rPr>
              <a:t>Macro to micro view</a:t>
            </a:r>
          </a:p>
        </p:txBody>
      </p:sp>
      <p:sp>
        <p:nvSpPr>
          <p:cNvPr id="14" name="Right Arrow 13"/>
          <p:cNvSpPr/>
          <p:nvPr/>
        </p:nvSpPr>
        <p:spPr>
          <a:xfrm>
            <a:off x="3771900" y="2001109"/>
            <a:ext cx="550069" cy="200912"/>
          </a:xfrm>
          <a:prstGeom prst="rightArrow">
            <a:avLst/>
          </a:prstGeom>
          <a:solidFill>
            <a:srgbClr val="92D050"/>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101949">
            <a:off x="6172158" y="4841045"/>
            <a:ext cx="538510" cy="548703"/>
          </a:xfrm>
          <a:prstGeom prst="rect">
            <a:avLst/>
          </a:prstGeom>
        </p:spPr>
      </p:pic>
    </p:spTree>
    <p:extLst>
      <p:ext uri="{BB962C8B-B14F-4D97-AF65-F5344CB8AC3E}">
        <p14:creationId xmlns:p14="http://schemas.microsoft.com/office/powerpoint/2010/main" val="325861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par>
                          <p:cTn id="12" fill="hold">
                            <p:stCondLst>
                              <p:cond delay="4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5000"/>
                            </p:stCondLst>
                            <p:childTnLst>
                              <p:par>
                                <p:cTn id="19" presetID="6"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par>
                          <p:cTn id="22" fill="hold">
                            <p:stCondLst>
                              <p:cond delay="7000"/>
                            </p:stCondLst>
                            <p:childTnLst>
                              <p:par>
                                <p:cTn id="23" presetID="6"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9000"/>
                            </p:stCondLst>
                            <p:childTnLst>
                              <p:par>
                                <p:cTn id="27" presetID="45"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3000"/>
                                        <p:tgtEl>
                                          <p:spTgt spid="2"/>
                                        </p:tgtEl>
                                      </p:cBhvr>
                                    </p:animEffect>
                                    <p:anim calcmode="lin" valueType="num">
                                      <p:cBhvr>
                                        <p:cTn id="30" dur="3000" fill="hold"/>
                                        <p:tgtEl>
                                          <p:spTgt spid="2"/>
                                        </p:tgtEl>
                                        <p:attrNameLst>
                                          <p:attrName>ppt_w</p:attrName>
                                        </p:attrNameLst>
                                      </p:cBhvr>
                                      <p:tavLst>
                                        <p:tav tm="0" fmla="#ppt_w*sin(2.5*pi*$)">
                                          <p:val>
                                            <p:fltVal val="0"/>
                                          </p:val>
                                        </p:tav>
                                        <p:tav tm="100000">
                                          <p:val>
                                            <p:fltVal val="1"/>
                                          </p:val>
                                        </p:tav>
                                      </p:tavLst>
                                    </p:anim>
                                    <p:anim calcmode="lin" valueType="num">
                                      <p:cBhvr>
                                        <p:cTn id="31" dur="3000" fill="hold"/>
                                        <p:tgtEl>
                                          <p:spTgt spid="2"/>
                                        </p:tgtEl>
                                        <p:attrNameLst>
                                          <p:attrName>ppt_h</p:attrName>
                                        </p:attrNameLst>
                                      </p:cBhvr>
                                      <p:tavLst>
                                        <p:tav tm="0">
                                          <p:val>
                                            <p:strVal val="#ppt_h"/>
                                          </p:val>
                                        </p:tav>
                                        <p:tav tm="100000">
                                          <p:val>
                                            <p:strVal val="#ppt_h"/>
                                          </p:val>
                                        </p:tav>
                                      </p:tavLst>
                                    </p:anim>
                                  </p:childTnLst>
                                </p:cTn>
                              </p:par>
                            </p:childTnLst>
                          </p:cTn>
                        </p:par>
                        <p:par>
                          <p:cTn id="32" fill="hold">
                            <p:stCondLst>
                              <p:cond delay="12000"/>
                            </p:stCondLst>
                            <p:childTnLst>
                              <p:par>
                                <p:cTn id="33" presetID="45"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0"/>
                                        <p:tgtEl>
                                          <p:spTgt spid="15"/>
                                        </p:tgtEl>
                                      </p:cBhvr>
                                    </p:animEffect>
                                    <p:anim calcmode="lin" valueType="num">
                                      <p:cBhvr>
                                        <p:cTn id="36" dur="3000" fill="hold"/>
                                        <p:tgtEl>
                                          <p:spTgt spid="15"/>
                                        </p:tgtEl>
                                        <p:attrNameLst>
                                          <p:attrName>ppt_w</p:attrName>
                                        </p:attrNameLst>
                                      </p:cBhvr>
                                      <p:tavLst>
                                        <p:tav tm="0" fmla="#ppt_w*sin(2.5*pi*$)">
                                          <p:val>
                                            <p:fltVal val="0"/>
                                          </p:val>
                                        </p:tav>
                                        <p:tav tm="100000">
                                          <p:val>
                                            <p:fltVal val="1"/>
                                          </p:val>
                                        </p:tav>
                                      </p:tavLst>
                                    </p:anim>
                                    <p:anim calcmode="lin" valueType="num">
                                      <p:cBhvr>
                                        <p:cTn id="37" dur="3000" fill="hold"/>
                                        <p:tgtEl>
                                          <p:spTgt spid="15"/>
                                        </p:tgtEl>
                                        <p:attrNameLst>
                                          <p:attrName>ppt_h</p:attrName>
                                        </p:attrNameLst>
                                      </p:cBhvr>
                                      <p:tavLst>
                                        <p:tav tm="0">
                                          <p:val>
                                            <p:strVal val="#ppt_h"/>
                                          </p:val>
                                        </p:tav>
                                        <p:tav tm="100000">
                                          <p:val>
                                            <p:strVal val="#ppt_h"/>
                                          </p:val>
                                        </p:tav>
                                      </p:tavLst>
                                    </p:anim>
                                  </p:childTnLst>
                                </p:cTn>
                              </p:par>
                            </p:childTnLst>
                          </p:cTn>
                        </p:par>
                        <p:par>
                          <p:cTn id="38" fill="hold">
                            <p:stCondLst>
                              <p:cond delay="15000"/>
                            </p:stCondLst>
                            <p:childTnLst>
                              <p:par>
                                <p:cTn id="39" presetID="53" presetClass="entr" presetSubtype="16"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2000" fill="hold"/>
                                        <p:tgtEl>
                                          <p:spTgt spid="10"/>
                                        </p:tgtEl>
                                        <p:attrNameLst>
                                          <p:attrName>ppt_w</p:attrName>
                                        </p:attrNameLst>
                                      </p:cBhvr>
                                      <p:tavLst>
                                        <p:tav tm="0">
                                          <p:val>
                                            <p:fltVal val="0"/>
                                          </p:val>
                                        </p:tav>
                                        <p:tav tm="100000">
                                          <p:val>
                                            <p:strVal val="#ppt_w"/>
                                          </p:val>
                                        </p:tav>
                                      </p:tavLst>
                                    </p:anim>
                                    <p:anim calcmode="lin" valueType="num">
                                      <p:cBhvr>
                                        <p:cTn id="42" dur="2000" fill="hold"/>
                                        <p:tgtEl>
                                          <p:spTgt spid="10"/>
                                        </p:tgtEl>
                                        <p:attrNameLst>
                                          <p:attrName>ppt_h</p:attrName>
                                        </p:attrNameLst>
                                      </p:cBhvr>
                                      <p:tavLst>
                                        <p:tav tm="0">
                                          <p:val>
                                            <p:fltVal val="0"/>
                                          </p:val>
                                        </p:tav>
                                        <p:tav tm="100000">
                                          <p:val>
                                            <p:strVal val="#ppt_h"/>
                                          </p:val>
                                        </p:tav>
                                      </p:tavLst>
                                    </p:anim>
                                    <p:animEffect transition="in" filter="fade">
                                      <p:cBhvr>
                                        <p:cTn id="43" dur="2000"/>
                                        <p:tgtEl>
                                          <p:spTgt spid="10"/>
                                        </p:tgtEl>
                                      </p:cBhvr>
                                    </p:animEffect>
                                  </p:childTnLst>
                                </p:cTn>
                              </p:par>
                            </p:childTnLst>
                          </p:cTn>
                        </p:par>
                        <p:par>
                          <p:cTn id="44" fill="hold">
                            <p:stCondLst>
                              <p:cond delay="17000"/>
                            </p:stCondLst>
                            <p:childTnLst>
                              <p:par>
                                <p:cTn id="45" presetID="16" presetClass="entr" presetSubtype="2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1000"/>
                                        <p:tgtEl>
                                          <p:spTgt spid="13"/>
                                        </p:tgtEl>
                                      </p:cBhvr>
                                    </p:animEffect>
                                  </p:childTnLst>
                                </p:cTn>
                              </p:par>
                            </p:childTnLst>
                          </p:cTn>
                        </p:par>
                        <p:par>
                          <p:cTn id="48" fill="hold">
                            <p:stCondLst>
                              <p:cond delay="18000"/>
                            </p:stCondLst>
                            <p:childTnLst>
                              <p:par>
                                <p:cTn id="49" presetID="45"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2000"/>
                                        <p:tgtEl>
                                          <p:spTgt spid="20"/>
                                        </p:tgtEl>
                                      </p:cBhvr>
                                    </p:animEffect>
                                    <p:anim calcmode="lin" valueType="num">
                                      <p:cBhvr>
                                        <p:cTn id="52" dur="2000" fill="hold"/>
                                        <p:tgtEl>
                                          <p:spTgt spid="20"/>
                                        </p:tgtEl>
                                        <p:attrNameLst>
                                          <p:attrName>ppt_w</p:attrName>
                                        </p:attrNameLst>
                                      </p:cBhvr>
                                      <p:tavLst>
                                        <p:tav tm="0" fmla="#ppt_w*sin(2.5*pi*$)">
                                          <p:val>
                                            <p:fltVal val="0"/>
                                          </p:val>
                                        </p:tav>
                                        <p:tav tm="100000">
                                          <p:val>
                                            <p:fltVal val="1"/>
                                          </p:val>
                                        </p:tav>
                                      </p:tavLst>
                                    </p:anim>
                                    <p:anim calcmode="lin" valueType="num">
                                      <p:cBhvr>
                                        <p:cTn id="53" dur="2000" fill="hold"/>
                                        <p:tgtEl>
                                          <p:spTgt spid="20"/>
                                        </p:tgtEl>
                                        <p:attrNameLst>
                                          <p:attrName>ppt_h</p:attrName>
                                        </p:attrNameLst>
                                      </p:cBhvr>
                                      <p:tavLst>
                                        <p:tav tm="0">
                                          <p:val>
                                            <p:strVal val="#ppt_h"/>
                                          </p:val>
                                        </p:tav>
                                        <p:tav tm="100000">
                                          <p:val>
                                            <p:strVal val="#ppt_h"/>
                                          </p:val>
                                        </p:tav>
                                      </p:tavLst>
                                    </p:anim>
                                  </p:childTnLst>
                                </p:cTn>
                              </p:par>
                            </p:childTnLst>
                          </p:cTn>
                        </p:par>
                        <p:par>
                          <p:cTn id="54" fill="hold">
                            <p:stCondLst>
                              <p:cond delay="20000"/>
                            </p:stCondLst>
                            <p:childTnLst>
                              <p:par>
                                <p:cTn id="55" presetID="53" presetClass="entr" presetSubtype="16"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ppt_w</p:attrName>
                                        </p:attrNameLst>
                                      </p:cBhvr>
                                      <p:tavLst>
                                        <p:tav tm="0">
                                          <p:val>
                                            <p:fltVal val="0"/>
                                          </p:val>
                                        </p:tav>
                                        <p:tav tm="100000">
                                          <p:val>
                                            <p:strVal val="#ppt_w"/>
                                          </p:val>
                                        </p:tav>
                                      </p:tavLst>
                                    </p:anim>
                                    <p:anim calcmode="lin" valueType="num">
                                      <p:cBhvr>
                                        <p:cTn id="58" dur="1000" fill="hold"/>
                                        <p:tgtEl>
                                          <p:spTgt spid="6"/>
                                        </p:tgtEl>
                                        <p:attrNameLst>
                                          <p:attrName>ppt_h</p:attrName>
                                        </p:attrNameLst>
                                      </p:cBhvr>
                                      <p:tavLst>
                                        <p:tav tm="0">
                                          <p:val>
                                            <p:fltVal val="0"/>
                                          </p:val>
                                        </p:tav>
                                        <p:tav tm="100000">
                                          <p:val>
                                            <p:strVal val="#ppt_h"/>
                                          </p:val>
                                        </p:tav>
                                      </p:tavLst>
                                    </p:anim>
                                    <p:animEffect transition="in" filter="fade">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6" grpId="0"/>
      <p:bldP spid="11" grpId="0" animBg="1"/>
      <p:bldP spid="12" grpId="0" animBg="1"/>
      <p:bldP spid="15"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Advanced Reporting</a:t>
            </a:r>
            <a:br>
              <a:rPr lang="en-US" sz="3200" dirty="0"/>
            </a:br>
            <a:r>
              <a:rPr lang="en-US" sz="3200" dirty="0"/>
              <a:t>Dashboard Management</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rmAutofit/>
          </a:bodyPr>
          <a:lstStyle/>
          <a:p>
            <a:pPr>
              <a:lnSpc>
                <a:spcPct val="200000"/>
              </a:lnSpc>
            </a:pPr>
            <a:r>
              <a:rPr lang="en-US" sz="2800" dirty="0"/>
              <a:t>Home</a:t>
            </a:r>
          </a:p>
          <a:p>
            <a:pPr>
              <a:lnSpc>
                <a:spcPct val="200000"/>
              </a:lnSpc>
            </a:pPr>
            <a:r>
              <a:rPr lang="en-US" sz="2800" dirty="0"/>
              <a:t>Bookmarks</a:t>
            </a:r>
          </a:p>
          <a:p>
            <a:pPr>
              <a:lnSpc>
                <a:spcPct val="200000"/>
              </a:lnSpc>
            </a:pPr>
            <a:r>
              <a:rPr lang="en-US" sz="2800" dirty="0"/>
              <a:t>Categories</a:t>
            </a:r>
          </a:p>
          <a:p>
            <a:pPr>
              <a:lnSpc>
                <a:spcPct val="200000"/>
              </a:lnSpc>
            </a:pPr>
            <a:r>
              <a:rPr lang="en-US" sz="2800" dirty="0"/>
              <a:t>Share with User Groups</a:t>
            </a:r>
          </a:p>
          <a:p>
            <a:pPr>
              <a:lnSpc>
                <a:spcPct val="200000"/>
              </a:lnSpc>
            </a:pPr>
            <a:endParaRPr lang="en-US" sz="2800" dirty="0"/>
          </a:p>
        </p:txBody>
      </p:sp>
    </p:spTree>
    <p:extLst>
      <p:ext uri="{BB962C8B-B14F-4D97-AF65-F5344CB8AC3E}">
        <p14:creationId xmlns:p14="http://schemas.microsoft.com/office/powerpoint/2010/main" val="370415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17DD-DC47-40D1-8404-74387CFDDD7E}"/>
              </a:ext>
            </a:extLst>
          </p:cNvPr>
          <p:cNvSpPr>
            <a:spLocks noGrp="1"/>
          </p:cNvSpPr>
          <p:nvPr>
            <p:ph type="title"/>
          </p:nvPr>
        </p:nvSpPr>
        <p:spPr/>
        <p:txBody>
          <a:bodyPr/>
          <a:lstStyle/>
          <a:p>
            <a:r>
              <a:rPr lang="en-US" dirty="0"/>
              <a:t>Session Search &amp; Analysis</a:t>
            </a:r>
          </a:p>
        </p:txBody>
      </p:sp>
      <p:sp>
        <p:nvSpPr>
          <p:cNvPr id="3" name="Content Placeholder 2">
            <a:extLst>
              <a:ext uri="{FF2B5EF4-FFF2-40B4-BE49-F238E27FC236}">
                <a16:creationId xmlns:a16="http://schemas.microsoft.com/office/drawing/2014/main" id="{D05B8AB7-92EF-4468-BAE1-3BF85D119548}"/>
              </a:ext>
            </a:extLst>
          </p:cNvPr>
          <p:cNvSpPr>
            <a:spLocks noGrp="1"/>
          </p:cNvSpPr>
          <p:nvPr>
            <p:ph idx="1"/>
          </p:nvPr>
        </p:nvSpPr>
        <p:spPr>
          <a:xfrm>
            <a:off x="457200" y="1295400"/>
            <a:ext cx="7620000" cy="2895600"/>
          </a:xfrm>
          <a:ln>
            <a:solidFill>
              <a:schemeClr val="accent1"/>
            </a:solidFill>
          </a:ln>
        </p:spPr>
        <p:txBody>
          <a:bodyPr>
            <a:normAutofit/>
          </a:bodyPr>
          <a:lstStyle/>
          <a:p>
            <a:r>
              <a:rPr lang="en-US" dirty="0"/>
              <a:t>Search for active and completed sessions</a:t>
            </a:r>
          </a:p>
          <a:p>
            <a:r>
              <a:rPr lang="en-US" dirty="0"/>
              <a:t>Search criteria based on time, session attributes, events, </a:t>
            </a:r>
            <a:r>
              <a:rPr lang="en-US" dirty="0" err="1"/>
              <a:t>etc</a:t>
            </a:r>
            <a:endParaRPr lang="en-US" dirty="0"/>
          </a:p>
          <a:p>
            <a:r>
              <a:rPr lang="en-US" dirty="0"/>
              <a:t>Toggle between views of session attributes for quick analysis</a:t>
            </a:r>
          </a:p>
          <a:p>
            <a:r>
              <a:rPr lang="en-US" dirty="0"/>
              <a:t>Drill down to individual sessions</a:t>
            </a:r>
          </a:p>
          <a:p>
            <a:r>
              <a:rPr lang="en-US" dirty="0"/>
              <a:t>Session replay</a:t>
            </a:r>
          </a:p>
          <a:p>
            <a:r>
              <a:rPr lang="en-US" dirty="0"/>
              <a:t>Analyze session timeline based on every JSON user interaction</a:t>
            </a:r>
          </a:p>
          <a:p>
            <a:r>
              <a:rPr lang="en-US" dirty="0"/>
              <a:t>Review HTML request and response for every page</a:t>
            </a:r>
          </a:p>
        </p:txBody>
      </p:sp>
      <p:sp>
        <p:nvSpPr>
          <p:cNvPr id="5" name="Title 1">
            <a:extLst>
              <a:ext uri="{FF2B5EF4-FFF2-40B4-BE49-F238E27FC236}">
                <a16:creationId xmlns:a16="http://schemas.microsoft.com/office/drawing/2014/main" id="{E5F0CE65-93F3-4332-9440-D1F09CBEE37A}"/>
              </a:ext>
            </a:extLst>
          </p:cNvPr>
          <p:cNvSpPr txBox="1">
            <a:spLocks/>
          </p:cNvSpPr>
          <p:nvPr/>
        </p:nvSpPr>
        <p:spPr>
          <a:xfrm>
            <a:off x="2819400" y="48768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dirty="0"/>
          </a:p>
        </p:txBody>
      </p:sp>
      <p:sp>
        <p:nvSpPr>
          <p:cNvPr id="4" name="Rectangle 3">
            <a:extLst>
              <a:ext uri="{FF2B5EF4-FFF2-40B4-BE49-F238E27FC236}">
                <a16:creationId xmlns:a16="http://schemas.microsoft.com/office/drawing/2014/main" id="{A77C9B94-4C86-45A2-A75E-26A6DECDA810}"/>
              </a:ext>
            </a:extLst>
          </p:cNvPr>
          <p:cNvSpPr/>
          <p:nvPr/>
        </p:nvSpPr>
        <p:spPr>
          <a:xfrm>
            <a:off x="426493" y="6157860"/>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2523582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Session Search </a:t>
            </a:r>
            <a:br>
              <a:rPr lang="en-US" sz="3200" dirty="0"/>
            </a:br>
            <a:r>
              <a:rPr lang="en-US" sz="3200" dirty="0"/>
              <a:t>Tips &amp; Techniques</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rmAutofit/>
          </a:bodyPr>
          <a:lstStyle/>
          <a:p>
            <a:pPr>
              <a:lnSpc>
                <a:spcPct val="200000"/>
              </a:lnSpc>
            </a:pPr>
            <a:r>
              <a:rPr lang="en-US" sz="2800" dirty="0"/>
              <a:t>Beta Interface</a:t>
            </a:r>
          </a:p>
          <a:p>
            <a:pPr>
              <a:lnSpc>
                <a:spcPct val="200000"/>
              </a:lnSpc>
            </a:pPr>
            <a:r>
              <a:rPr lang="en-US" sz="2800" dirty="0"/>
              <a:t>Search templates</a:t>
            </a:r>
          </a:p>
          <a:p>
            <a:pPr>
              <a:lnSpc>
                <a:spcPct val="200000"/>
              </a:lnSpc>
            </a:pPr>
            <a:r>
              <a:rPr lang="en-US" sz="2800" dirty="0"/>
              <a:t>Session list viewer</a:t>
            </a:r>
          </a:p>
          <a:p>
            <a:pPr>
              <a:lnSpc>
                <a:spcPct val="200000"/>
              </a:lnSpc>
            </a:pPr>
            <a:endParaRPr lang="en-US" sz="2800" dirty="0"/>
          </a:p>
        </p:txBody>
      </p:sp>
    </p:spTree>
    <p:extLst>
      <p:ext uri="{BB962C8B-B14F-4D97-AF65-F5344CB8AC3E}">
        <p14:creationId xmlns:p14="http://schemas.microsoft.com/office/powerpoint/2010/main" val="295930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Alerts</a:t>
            </a:r>
            <a:br>
              <a:rPr lang="en-US" sz="3200" dirty="0"/>
            </a:br>
            <a:r>
              <a:rPr lang="en-US" sz="3200" dirty="0"/>
              <a:t>Setup &amp; Management</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rmAutofit/>
          </a:bodyPr>
          <a:lstStyle/>
          <a:p>
            <a:pPr>
              <a:lnSpc>
                <a:spcPct val="200000"/>
              </a:lnSpc>
            </a:pPr>
            <a:r>
              <a:rPr lang="en-US" sz="2800" dirty="0"/>
              <a:t>New Alert Configuration </a:t>
            </a:r>
          </a:p>
          <a:p>
            <a:pPr>
              <a:lnSpc>
                <a:spcPct val="200000"/>
              </a:lnSpc>
            </a:pPr>
            <a:r>
              <a:rPr lang="en-US" sz="2800" dirty="0"/>
              <a:t>Monitoring </a:t>
            </a:r>
          </a:p>
          <a:p>
            <a:pPr>
              <a:lnSpc>
                <a:spcPct val="200000"/>
              </a:lnSpc>
            </a:pPr>
            <a:r>
              <a:rPr lang="en-US" sz="2800" dirty="0"/>
              <a:t>Best Practices</a:t>
            </a:r>
          </a:p>
          <a:p>
            <a:pPr marL="114300" indent="0">
              <a:lnSpc>
                <a:spcPct val="200000"/>
              </a:lnSpc>
              <a:buNone/>
            </a:pPr>
            <a:endParaRPr lang="en-US" sz="2800" dirty="0"/>
          </a:p>
          <a:p>
            <a:pPr>
              <a:lnSpc>
                <a:spcPct val="200000"/>
              </a:lnSpc>
            </a:pPr>
            <a:endParaRPr lang="en-US" sz="2800" dirty="0"/>
          </a:p>
        </p:txBody>
      </p:sp>
    </p:spTree>
    <p:extLst>
      <p:ext uri="{BB962C8B-B14F-4D97-AF65-F5344CB8AC3E}">
        <p14:creationId xmlns:p14="http://schemas.microsoft.com/office/powerpoint/2010/main" val="242704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a:t>Session 1:  Advanced Reporting, Session Search, Alerts</a:t>
            </a:r>
          </a:p>
          <a:p>
            <a:pPr>
              <a:lnSpc>
                <a:spcPct val="250000"/>
              </a:lnSpc>
            </a:pPr>
            <a:r>
              <a:rPr lang="en-US" sz="2400" b="1" dirty="0">
                <a:highlight>
                  <a:srgbClr val="FFFF00"/>
                </a:highlight>
              </a:rPr>
              <a:t>Session 2: Event Development Overview</a:t>
            </a:r>
          </a:p>
          <a:p>
            <a:pPr>
              <a:lnSpc>
                <a:spcPct val="250000"/>
              </a:lnSpc>
            </a:pPr>
            <a:r>
              <a:rPr lang="en-US" sz="2400" b="1" dirty="0"/>
              <a:t>Session 3: All About Attributes</a:t>
            </a:r>
          </a:p>
          <a:p>
            <a:pPr>
              <a:lnSpc>
                <a:spcPct val="250000"/>
              </a:lnSpc>
            </a:pPr>
            <a:r>
              <a:rPr lang="en-US" sz="2400" b="1" dirty="0"/>
              <a:t>Session 4: Dimensions and Bringing it All Together</a:t>
            </a:r>
          </a:p>
        </p:txBody>
      </p:sp>
    </p:spTree>
    <p:extLst>
      <p:ext uri="{BB962C8B-B14F-4D97-AF65-F5344CB8AC3E}">
        <p14:creationId xmlns:p14="http://schemas.microsoft.com/office/powerpoint/2010/main" val="3793218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CE0A-2604-49ED-A18D-40F797DE0E76}"/>
              </a:ext>
            </a:extLst>
          </p:cNvPr>
          <p:cNvSpPr>
            <a:spLocks noGrp="1"/>
          </p:cNvSpPr>
          <p:nvPr>
            <p:ph type="title"/>
          </p:nvPr>
        </p:nvSpPr>
        <p:spPr/>
        <p:txBody>
          <a:bodyPr/>
          <a:lstStyle/>
          <a:p>
            <a:r>
              <a:rPr lang="en-US" dirty="0"/>
              <a:t>Event Development</a:t>
            </a:r>
          </a:p>
        </p:txBody>
      </p:sp>
      <p:pic>
        <p:nvPicPr>
          <p:cNvPr id="5" name="Content Placeholder 4" descr="A close up of a logo&#10;&#10;Description automatically generated">
            <a:extLst>
              <a:ext uri="{FF2B5EF4-FFF2-40B4-BE49-F238E27FC236}">
                <a16:creationId xmlns:a16="http://schemas.microsoft.com/office/drawing/2014/main" id="{E7A78FE9-057C-44A9-A731-19F706730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412472"/>
            <a:ext cx="8208630" cy="3768374"/>
          </a:xfrm>
        </p:spPr>
      </p:pic>
      <p:sp>
        <p:nvSpPr>
          <p:cNvPr id="6" name="TextBox 5">
            <a:extLst>
              <a:ext uri="{FF2B5EF4-FFF2-40B4-BE49-F238E27FC236}">
                <a16:creationId xmlns:a16="http://schemas.microsoft.com/office/drawing/2014/main" id="{55C62A6D-0936-4B03-A14E-F8954F44A149}"/>
              </a:ext>
            </a:extLst>
          </p:cNvPr>
          <p:cNvSpPr txBox="1"/>
          <p:nvPr/>
        </p:nvSpPr>
        <p:spPr>
          <a:xfrm>
            <a:off x="762000" y="5180846"/>
            <a:ext cx="6629400" cy="830997"/>
          </a:xfrm>
          <a:prstGeom prst="rect">
            <a:avLst/>
          </a:prstGeom>
          <a:solidFill>
            <a:schemeClr val="accent1">
              <a:alpha val="48000"/>
            </a:schemeClr>
          </a:solidFill>
        </p:spPr>
        <p:txBody>
          <a:bodyPr wrap="square" rtlCol="0">
            <a:spAutoFit/>
          </a:bodyPr>
          <a:lstStyle/>
          <a:p>
            <a:r>
              <a:rPr lang="en-US" sz="2400" dirty="0"/>
              <a:t>Events are the fundamental building block of Tealeaf.  Session data is recorded via an event. </a:t>
            </a:r>
          </a:p>
        </p:txBody>
      </p:sp>
    </p:spTree>
    <p:extLst>
      <p:ext uri="{BB962C8B-B14F-4D97-AF65-F5344CB8AC3E}">
        <p14:creationId xmlns:p14="http://schemas.microsoft.com/office/powerpoint/2010/main" val="2756859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an Event?</a:t>
            </a:r>
          </a:p>
        </p:txBody>
      </p:sp>
      <p:sp>
        <p:nvSpPr>
          <p:cNvPr id="3" name="Content Placeholder 2"/>
          <p:cNvSpPr>
            <a:spLocks noGrp="1"/>
          </p:cNvSpPr>
          <p:nvPr>
            <p:ph idx="1"/>
          </p:nvPr>
        </p:nvSpPr>
        <p:spPr/>
        <p:txBody>
          <a:bodyPr/>
          <a:lstStyle/>
          <a:p>
            <a:r>
              <a:rPr lang="en-US" dirty="0"/>
              <a:t>Events are the basis of all reporting in Tealeaf</a:t>
            </a:r>
          </a:p>
          <a:p>
            <a:pPr lvl="1"/>
            <a:r>
              <a:rPr lang="en-US" b="1" i="1" dirty="0">
                <a:solidFill>
                  <a:schemeClr val="tx2"/>
                </a:solidFill>
              </a:rPr>
              <a:t>Monitor</a:t>
            </a:r>
            <a:r>
              <a:rPr lang="en-US" i="1" dirty="0">
                <a:solidFill>
                  <a:schemeClr val="tx2"/>
                </a:solidFill>
              </a:rPr>
              <a:t> </a:t>
            </a:r>
            <a:r>
              <a:rPr lang="en-US" dirty="0"/>
              <a:t>your application data for conditions</a:t>
            </a:r>
          </a:p>
          <a:p>
            <a:pPr lvl="1"/>
            <a:r>
              <a:rPr lang="en-US" b="1" i="1" dirty="0">
                <a:solidFill>
                  <a:schemeClr val="tx2"/>
                </a:solidFill>
              </a:rPr>
              <a:t>Track</a:t>
            </a:r>
            <a:r>
              <a:rPr lang="en-US" dirty="0">
                <a:solidFill>
                  <a:schemeClr val="tx2"/>
                </a:solidFill>
              </a:rPr>
              <a:t> </a:t>
            </a:r>
            <a:r>
              <a:rPr lang="en-US" dirty="0"/>
              <a:t>when those conditions are met</a:t>
            </a:r>
          </a:p>
          <a:p>
            <a:pPr lvl="1"/>
            <a:r>
              <a:rPr lang="en-US" b="1" i="1" dirty="0">
                <a:solidFill>
                  <a:schemeClr val="tx2"/>
                </a:solidFill>
              </a:rPr>
              <a:t>Record</a:t>
            </a:r>
            <a:r>
              <a:rPr lang="en-US" dirty="0">
                <a:solidFill>
                  <a:srgbClr val="0070C0"/>
                </a:solidFill>
              </a:rPr>
              <a:t> </a:t>
            </a:r>
            <a:r>
              <a:rPr lang="en-US" dirty="0"/>
              <a:t>information </a:t>
            </a:r>
          </a:p>
          <a:p>
            <a:pPr lvl="1"/>
            <a:endParaRPr lang="en-US" dirty="0"/>
          </a:p>
          <a:p>
            <a:r>
              <a:rPr lang="en-US" dirty="0"/>
              <a:t>Events are the data drivers for:</a:t>
            </a:r>
          </a:p>
          <a:p>
            <a:pPr lvl="1">
              <a:buFont typeface="Arial" pitchFamily="34" charset="0"/>
              <a:buChar char="•"/>
            </a:pPr>
            <a:r>
              <a:rPr lang="en-US" kern="0" dirty="0">
                <a:solidFill>
                  <a:sysClr val="windowText" lastClr="000000"/>
                </a:solidFill>
              </a:rPr>
              <a:t>Identification </a:t>
            </a:r>
          </a:p>
          <a:p>
            <a:pPr lvl="1">
              <a:buFont typeface="Arial" pitchFamily="34" charset="0"/>
              <a:buChar char="•"/>
            </a:pPr>
            <a:r>
              <a:rPr lang="en-US" kern="0" dirty="0">
                <a:solidFill>
                  <a:sysClr val="windowText" lastClr="000000"/>
                </a:solidFill>
              </a:rPr>
              <a:t>Searches </a:t>
            </a:r>
          </a:p>
          <a:p>
            <a:pPr lvl="1">
              <a:buFont typeface="Arial" pitchFamily="34" charset="0"/>
              <a:buChar char="•"/>
            </a:pPr>
            <a:r>
              <a:rPr lang="en-US" kern="0" dirty="0">
                <a:solidFill>
                  <a:sysClr val="windowText" lastClr="000000"/>
                </a:solidFill>
              </a:rPr>
              <a:t>Problem Diagnosis</a:t>
            </a:r>
          </a:p>
          <a:p>
            <a:pPr lvl="1">
              <a:buFont typeface="Arial" pitchFamily="34" charset="0"/>
              <a:buChar char="•"/>
            </a:pPr>
            <a:r>
              <a:rPr lang="en-US" kern="0" dirty="0">
                <a:solidFill>
                  <a:sysClr val="windowText" lastClr="000000"/>
                </a:solidFill>
              </a:rPr>
              <a:t>Reports </a:t>
            </a:r>
          </a:p>
          <a:p>
            <a:pPr lvl="1">
              <a:buFont typeface="Arial" pitchFamily="34" charset="0"/>
              <a:buChar char="•"/>
            </a:pPr>
            <a:r>
              <a:rPr lang="en-US" kern="0" dirty="0">
                <a:solidFill>
                  <a:sysClr val="windowText" lastClr="000000"/>
                </a:solidFill>
              </a:rPr>
              <a:t>Workspaces </a:t>
            </a:r>
          </a:p>
          <a:p>
            <a:endParaRPr lang="en-GB" dirty="0"/>
          </a:p>
        </p:txBody>
      </p:sp>
    </p:spTree>
    <p:extLst>
      <p:ext uri="{BB962C8B-B14F-4D97-AF65-F5344CB8AC3E}">
        <p14:creationId xmlns:p14="http://schemas.microsoft.com/office/powerpoint/2010/main" val="429384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Events defined? </a:t>
            </a:r>
          </a:p>
        </p:txBody>
      </p:sp>
      <p:sp>
        <p:nvSpPr>
          <p:cNvPr id="3" name="Content Placeholder 2"/>
          <p:cNvSpPr>
            <a:spLocks noGrp="1"/>
          </p:cNvSpPr>
          <p:nvPr>
            <p:ph idx="1"/>
          </p:nvPr>
        </p:nvSpPr>
        <p:spPr>
          <a:xfrm>
            <a:off x="265176" y="1219200"/>
            <a:ext cx="5145024" cy="4937760"/>
          </a:xfrm>
        </p:spPr>
        <p:txBody>
          <a:bodyPr/>
          <a:lstStyle/>
          <a:p>
            <a:pPr marL="0" indent="0">
              <a:buNone/>
            </a:pPr>
            <a:r>
              <a:rPr lang="en-US" dirty="0"/>
              <a:t>When the Event conditions are matched, the Event </a:t>
            </a:r>
            <a:r>
              <a:rPr lang="en-US" i="1" dirty="0">
                <a:solidFill>
                  <a:srgbClr val="FF0000"/>
                </a:solidFill>
              </a:rPr>
              <a:t>fires</a:t>
            </a:r>
            <a:r>
              <a:rPr lang="en-US" dirty="0"/>
              <a:t>.  The Event can then:</a:t>
            </a:r>
          </a:p>
          <a:p>
            <a:r>
              <a:rPr lang="en-US" dirty="0"/>
              <a:t>Increment a </a:t>
            </a:r>
            <a:r>
              <a:rPr lang="en-US" b="1" dirty="0"/>
              <a:t>counter</a:t>
            </a:r>
            <a:r>
              <a:rPr lang="en-US" dirty="0"/>
              <a:t> (track it fired)</a:t>
            </a:r>
          </a:p>
          <a:p>
            <a:r>
              <a:rPr lang="en-US" dirty="0"/>
              <a:t>Set an additional Event </a:t>
            </a:r>
            <a:r>
              <a:rPr lang="en-US" b="1" dirty="0"/>
              <a:t>value</a:t>
            </a:r>
          </a:p>
          <a:p>
            <a:r>
              <a:rPr lang="en-US" dirty="0"/>
              <a:t>Record additional </a:t>
            </a:r>
            <a:r>
              <a:rPr lang="en-US" b="1" dirty="0"/>
              <a:t>Dimensions</a:t>
            </a:r>
            <a:endParaRPr lang="en-US" dirty="0"/>
          </a:p>
        </p:txBody>
      </p:sp>
      <p:pic>
        <p:nvPicPr>
          <p:cNvPr id="4" name="Picture 3" descr="C:\Users\IBM_AD~1\AppData\Local\Temp\Temporary Internet Files\Content.IE5\E2KST0QP\MP90034132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1377464"/>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08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17DD-DC47-40D1-8404-74387CFDDD7E}"/>
              </a:ext>
            </a:extLst>
          </p:cNvPr>
          <p:cNvSpPr>
            <a:spLocks noGrp="1"/>
          </p:cNvSpPr>
          <p:nvPr>
            <p:ph type="title"/>
          </p:nvPr>
        </p:nvSpPr>
        <p:spPr/>
        <p:txBody>
          <a:bodyPr/>
          <a:lstStyle/>
          <a:p>
            <a:r>
              <a:rPr lang="en-US" dirty="0"/>
              <a:t>Tealeaf on Cloud </a:t>
            </a:r>
            <a:br>
              <a:rPr lang="en-US" dirty="0"/>
            </a:br>
            <a:r>
              <a:rPr lang="en-US" dirty="0"/>
              <a:t>Training Overview</a:t>
            </a:r>
          </a:p>
        </p:txBody>
      </p:sp>
      <p:sp>
        <p:nvSpPr>
          <p:cNvPr id="5" name="Rectangle 4">
            <a:extLst>
              <a:ext uri="{FF2B5EF4-FFF2-40B4-BE49-F238E27FC236}">
                <a16:creationId xmlns:a16="http://schemas.microsoft.com/office/drawing/2014/main" id="{9A06CEE2-69F0-4AA8-AA4D-477E550A83E1}"/>
              </a:ext>
            </a:extLst>
          </p:cNvPr>
          <p:cNvSpPr/>
          <p:nvPr/>
        </p:nvSpPr>
        <p:spPr>
          <a:xfrm>
            <a:off x="685800" y="6254023"/>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
        <p:nvSpPr>
          <p:cNvPr id="8" name="Rectangle 7">
            <a:extLst>
              <a:ext uri="{FF2B5EF4-FFF2-40B4-BE49-F238E27FC236}">
                <a16:creationId xmlns:a16="http://schemas.microsoft.com/office/drawing/2014/main" id="{1862A2BC-67F4-44B8-B3FD-2976A6D7A2AC}"/>
              </a:ext>
            </a:extLst>
          </p:cNvPr>
          <p:cNvSpPr/>
          <p:nvPr/>
        </p:nvSpPr>
        <p:spPr>
          <a:xfrm>
            <a:off x="419746" y="1844623"/>
            <a:ext cx="7657454" cy="3168753"/>
          </a:xfrm>
          <a:prstGeom prst="rect">
            <a:avLst/>
          </a:prstGeom>
        </p:spPr>
        <p:txBody>
          <a:bodyPr wrap="square">
            <a:spAutoFit/>
          </a:bodyPr>
          <a:lstStyle/>
          <a:p>
            <a:pPr>
              <a:lnSpc>
                <a:spcPct val="115000"/>
              </a:lnSpc>
              <a:spcAft>
                <a:spcPts val="1000"/>
              </a:spcAft>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Objective:</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The course objective is to provide the opportunity to beginner level Tealeaf on Cloud users to develop intermediate level skills.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Approach:</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The course will focus on advanced reporting,  session search capabilities, alert management combined with basic event development training.  This will be a hands training session.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914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Event Development</a:t>
            </a:r>
            <a:br>
              <a:rPr lang="en-US" sz="3200" dirty="0"/>
            </a:br>
            <a:r>
              <a:rPr lang="en-US" sz="3200" dirty="0"/>
              <a:t>Analyze Requirements</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a:xfrm>
            <a:off x="464948" y="1417638"/>
            <a:ext cx="7764651" cy="4800600"/>
          </a:xfrm>
        </p:spPr>
        <p:txBody>
          <a:bodyPr>
            <a:normAutofit fontScale="92500" lnSpcReduction="20000"/>
          </a:bodyPr>
          <a:lstStyle/>
          <a:p>
            <a:pPr>
              <a:lnSpc>
                <a:spcPct val="200000"/>
              </a:lnSpc>
            </a:pPr>
            <a:r>
              <a:rPr lang="en-US" sz="2800" dirty="0"/>
              <a:t>What am I trying to capture?</a:t>
            </a:r>
          </a:p>
          <a:p>
            <a:pPr>
              <a:lnSpc>
                <a:spcPct val="200000"/>
              </a:lnSpc>
            </a:pPr>
            <a:r>
              <a:rPr lang="en-US" sz="2800" dirty="0"/>
              <a:t>What point in time? </a:t>
            </a:r>
          </a:p>
          <a:p>
            <a:pPr>
              <a:lnSpc>
                <a:spcPct val="200000"/>
              </a:lnSpc>
            </a:pPr>
            <a:r>
              <a:rPr lang="en-US" sz="2800" dirty="0"/>
              <a:t>What is the best means to capture (i.e. HTML, JSON)? </a:t>
            </a:r>
          </a:p>
          <a:p>
            <a:pPr>
              <a:lnSpc>
                <a:spcPct val="200000"/>
              </a:lnSpc>
            </a:pPr>
            <a:r>
              <a:rPr lang="en-US" sz="2800" dirty="0"/>
              <a:t>Do I have sample sessions?  </a:t>
            </a:r>
          </a:p>
          <a:p>
            <a:pPr>
              <a:lnSpc>
                <a:spcPct val="200000"/>
              </a:lnSpc>
            </a:pPr>
            <a:r>
              <a:rPr lang="en-US" sz="2800" dirty="0"/>
              <a:t>Do I need to record a value? </a:t>
            </a:r>
          </a:p>
          <a:p>
            <a:pPr>
              <a:lnSpc>
                <a:spcPct val="200000"/>
              </a:lnSpc>
            </a:pPr>
            <a:r>
              <a:rPr lang="en-US" sz="2800" dirty="0"/>
              <a:t>What breakouts will I need?  </a:t>
            </a:r>
          </a:p>
          <a:p>
            <a:pPr marL="114300" indent="0">
              <a:lnSpc>
                <a:spcPct val="200000"/>
              </a:lnSpc>
              <a:buNone/>
            </a:pPr>
            <a:endParaRPr lang="en-US" sz="2800" dirty="0"/>
          </a:p>
          <a:p>
            <a:pPr>
              <a:lnSpc>
                <a:spcPct val="200000"/>
              </a:lnSpc>
            </a:pPr>
            <a:endParaRPr lang="en-US" sz="2800" dirty="0"/>
          </a:p>
        </p:txBody>
      </p:sp>
    </p:spTree>
    <p:extLst>
      <p:ext uri="{BB962C8B-B14F-4D97-AF65-F5344CB8AC3E}">
        <p14:creationId xmlns:p14="http://schemas.microsoft.com/office/powerpoint/2010/main" val="6166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8442-D12A-468C-98E3-C701A9F5B9BD}"/>
              </a:ext>
            </a:extLst>
          </p:cNvPr>
          <p:cNvSpPr>
            <a:spLocks noGrp="1"/>
          </p:cNvSpPr>
          <p:nvPr>
            <p:ph type="title"/>
          </p:nvPr>
        </p:nvSpPr>
        <p:spPr/>
        <p:txBody>
          <a:bodyPr/>
          <a:lstStyle/>
          <a:p>
            <a:r>
              <a:rPr lang="en-US" sz="3200" dirty="0"/>
              <a:t>Event Development</a:t>
            </a:r>
            <a:br>
              <a:rPr lang="en-US" sz="3200" dirty="0"/>
            </a:br>
            <a:r>
              <a:rPr lang="en-US" sz="3200" dirty="0"/>
              <a:t>Event Manager Overview &amp; Tour</a:t>
            </a:r>
          </a:p>
        </p:txBody>
      </p:sp>
      <p:pic>
        <p:nvPicPr>
          <p:cNvPr id="5" name="Content Placeholder 4" descr="A screenshot of a social media post&#10;&#10;Description automatically generated">
            <a:extLst>
              <a:ext uri="{FF2B5EF4-FFF2-40B4-BE49-F238E27FC236}">
                <a16:creationId xmlns:a16="http://schemas.microsoft.com/office/drawing/2014/main" id="{8E6CF45C-0F93-4B86-B46B-5621521FD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76400"/>
            <a:ext cx="8153400" cy="2771267"/>
          </a:xfrm>
        </p:spPr>
      </p:pic>
      <p:sp>
        <p:nvSpPr>
          <p:cNvPr id="6" name="TextBox 5">
            <a:extLst>
              <a:ext uri="{FF2B5EF4-FFF2-40B4-BE49-F238E27FC236}">
                <a16:creationId xmlns:a16="http://schemas.microsoft.com/office/drawing/2014/main" id="{FB1E13F0-4935-47E0-9E4E-6DD932ED5AFD}"/>
              </a:ext>
            </a:extLst>
          </p:cNvPr>
          <p:cNvSpPr txBox="1"/>
          <p:nvPr/>
        </p:nvSpPr>
        <p:spPr>
          <a:xfrm>
            <a:off x="838200" y="5181600"/>
            <a:ext cx="6705600" cy="1200329"/>
          </a:xfrm>
          <a:prstGeom prst="rect">
            <a:avLst/>
          </a:prstGeom>
          <a:solidFill>
            <a:schemeClr val="accent1">
              <a:alpha val="58000"/>
            </a:schemeClr>
          </a:solidFill>
        </p:spPr>
        <p:txBody>
          <a:bodyPr wrap="square" rtlCol="0">
            <a:spAutoFit/>
          </a:bodyPr>
          <a:lstStyle/>
          <a:p>
            <a:r>
              <a:rPr lang="en-US" sz="2400" dirty="0"/>
              <a:t>Creation, configuration and management of all events, attributes and dimensions is done within the Event Manager.  </a:t>
            </a:r>
          </a:p>
        </p:txBody>
      </p:sp>
    </p:spTree>
    <p:extLst>
      <p:ext uri="{BB962C8B-B14F-4D97-AF65-F5344CB8AC3E}">
        <p14:creationId xmlns:p14="http://schemas.microsoft.com/office/powerpoint/2010/main" val="994462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E440-C1B2-451E-BDA1-3CA092E99640}"/>
              </a:ext>
            </a:extLst>
          </p:cNvPr>
          <p:cNvSpPr>
            <a:spLocks noGrp="1"/>
          </p:cNvSpPr>
          <p:nvPr>
            <p:ph type="title"/>
          </p:nvPr>
        </p:nvSpPr>
        <p:spPr/>
        <p:txBody>
          <a:bodyPr/>
          <a:lstStyle/>
          <a:p>
            <a:r>
              <a:rPr lang="en-US" sz="3200" dirty="0"/>
              <a:t>Event Development</a:t>
            </a:r>
            <a:br>
              <a:rPr lang="en-US" sz="3200" dirty="0"/>
            </a:br>
            <a:r>
              <a:rPr lang="en-US" sz="3200" dirty="0"/>
              <a:t>Event Configuration</a:t>
            </a:r>
          </a:p>
        </p:txBody>
      </p:sp>
      <p:sp>
        <p:nvSpPr>
          <p:cNvPr id="3" name="Text Placeholder 2">
            <a:extLst>
              <a:ext uri="{FF2B5EF4-FFF2-40B4-BE49-F238E27FC236}">
                <a16:creationId xmlns:a16="http://schemas.microsoft.com/office/drawing/2014/main" id="{442C8E71-D551-4CA1-8BAF-A3D79DA3E994}"/>
              </a:ext>
            </a:extLst>
          </p:cNvPr>
          <p:cNvSpPr>
            <a:spLocks noGrp="1"/>
          </p:cNvSpPr>
          <p:nvPr>
            <p:ph type="body" idx="1"/>
          </p:nvPr>
        </p:nvSpPr>
        <p:spPr/>
        <p:txBody>
          <a:bodyPr/>
          <a:lstStyle/>
          <a:p>
            <a:r>
              <a:rPr lang="en-US" dirty="0"/>
              <a:t>Basics </a:t>
            </a:r>
          </a:p>
        </p:txBody>
      </p:sp>
      <p:sp>
        <p:nvSpPr>
          <p:cNvPr id="4" name="Content Placeholder 3">
            <a:extLst>
              <a:ext uri="{FF2B5EF4-FFF2-40B4-BE49-F238E27FC236}">
                <a16:creationId xmlns:a16="http://schemas.microsoft.com/office/drawing/2014/main" id="{67D331DC-7A96-4DDE-90A8-FFF8B3D56E1E}"/>
              </a:ext>
            </a:extLst>
          </p:cNvPr>
          <p:cNvSpPr>
            <a:spLocks noGrp="1"/>
          </p:cNvSpPr>
          <p:nvPr>
            <p:ph sz="half" idx="2"/>
          </p:nvPr>
        </p:nvSpPr>
        <p:spPr/>
        <p:txBody>
          <a:bodyPr/>
          <a:lstStyle/>
          <a:p>
            <a:r>
              <a:rPr lang="en-US" dirty="0"/>
              <a:t>Name</a:t>
            </a:r>
          </a:p>
          <a:p>
            <a:r>
              <a:rPr lang="en-US" dirty="0"/>
              <a:t>Tags</a:t>
            </a:r>
          </a:p>
          <a:p>
            <a:r>
              <a:rPr lang="en-US" dirty="0"/>
              <a:t>Triggers</a:t>
            </a:r>
          </a:p>
          <a:p>
            <a:r>
              <a:rPr lang="en-US" dirty="0"/>
              <a:t>Conditions</a:t>
            </a:r>
          </a:p>
          <a:p>
            <a:r>
              <a:rPr lang="en-US" dirty="0"/>
              <a:t>Values</a:t>
            </a:r>
          </a:p>
          <a:p>
            <a:r>
              <a:rPr lang="en-US" dirty="0"/>
              <a:t>Dimensions</a:t>
            </a:r>
          </a:p>
        </p:txBody>
      </p:sp>
      <p:sp>
        <p:nvSpPr>
          <p:cNvPr id="5" name="Text Placeholder 4">
            <a:extLst>
              <a:ext uri="{FF2B5EF4-FFF2-40B4-BE49-F238E27FC236}">
                <a16:creationId xmlns:a16="http://schemas.microsoft.com/office/drawing/2014/main" id="{A23F596A-B849-4B2B-B6DB-C7D6F512ED79}"/>
              </a:ext>
            </a:extLst>
          </p:cNvPr>
          <p:cNvSpPr>
            <a:spLocks noGrp="1"/>
          </p:cNvSpPr>
          <p:nvPr>
            <p:ph type="body" sz="quarter" idx="3"/>
          </p:nvPr>
        </p:nvSpPr>
        <p:spPr/>
        <p:txBody>
          <a:bodyPr/>
          <a:lstStyle/>
          <a:p>
            <a:r>
              <a:rPr lang="en-US" dirty="0"/>
              <a:t>Optional </a:t>
            </a:r>
          </a:p>
        </p:txBody>
      </p:sp>
      <p:sp>
        <p:nvSpPr>
          <p:cNvPr id="6" name="Content Placeholder 5">
            <a:extLst>
              <a:ext uri="{FF2B5EF4-FFF2-40B4-BE49-F238E27FC236}">
                <a16:creationId xmlns:a16="http://schemas.microsoft.com/office/drawing/2014/main" id="{DE02E3CA-C987-4D3E-99E2-393E0B5D1BF5}"/>
              </a:ext>
            </a:extLst>
          </p:cNvPr>
          <p:cNvSpPr>
            <a:spLocks noGrp="1"/>
          </p:cNvSpPr>
          <p:nvPr>
            <p:ph sz="quarter" idx="4"/>
          </p:nvPr>
        </p:nvSpPr>
        <p:spPr/>
        <p:txBody>
          <a:bodyPr/>
          <a:lstStyle/>
          <a:p>
            <a:r>
              <a:rPr lang="en-US" dirty="0"/>
              <a:t>Description </a:t>
            </a:r>
          </a:p>
          <a:p>
            <a:r>
              <a:rPr lang="en-US" dirty="0"/>
              <a:t>Personal Data (Y/N)</a:t>
            </a:r>
          </a:p>
          <a:p>
            <a:r>
              <a:rPr lang="en-US" dirty="0"/>
              <a:t>Advanced Mode</a:t>
            </a:r>
          </a:p>
          <a:p>
            <a:r>
              <a:rPr lang="en-US" dirty="0"/>
              <a:t>Building Block</a:t>
            </a:r>
          </a:p>
          <a:p>
            <a:r>
              <a:rPr lang="en-US" dirty="0" err="1"/>
              <a:t>Geoanalytics</a:t>
            </a:r>
            <a:r>
              <a:rPr lang="en-US" dirty="0"/>
              <a:t> </a:t>
            </a:r>
          </a:p>
        </p:txBody>
      </p:sp>
    </p:spTree>
    <p:extLst>
      <p:ext uri="{BB962C8B-B14F-4D97-AF65-F5344CB8AC3E}">
        <p14:creationId xmlns:p14="http://schemas.microsoft.com/office/powerpoint/2010/main" val="765342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5"/>
          <p:cNvSpPr>
            <a:spLocks noGrp="1"/>
          </p:cNvSpPr>
          <p:nvPr>
            <p:ph type="title"/>
          </p:nvPr>
        </p:nvSpPr>
        <p:spPr>
          <a:xfrm>
            <a:off x="533400" y="472474"/>
            <a:ext cx="7620000" cy="1143000"/>
          </a:xfrm>
        </p:spPr>
        <p:txBody>
          <a:bodyPr/>
          <a:lstStyle/>
          <a:p>
            <a:pPr eaLnBrk="1" hangingPunct="1"/>
            <a:r>
              <a:rPr lang="en-US" dirty="0">
                <a:latin typeface="Arial" charset="0"/>
                <a:cs typeface="Arial" charset="0"/>
              </a:rPr>
              <a:t>How do Events work?  </a:t>
            </a:r>
            <a:br>
              <a:rPr lang="en-US" dirty="0">
                <a:latin typeface="Arial" charset="0"/>
                <a:cs typeface="Arial" charset="0"/>
              </a:rPr>
            </a:br>
            <a:endParaRPr lang="en-US" dirty="0">
              <a:latin typeface="Arial" charset="0"/>
              <a:cs typeface="Arial" charset="0"/>
            </a:endParaRPr>
          </a:p>
        </p:txBody>
      </p:sp>
      <p:sp>
        <p:nvSpPr>
          <p:cNvPr id="43" name="Content Placeholder 11"/>
          <p:cNvSpPr>
            <a:spLocks noGrp="1"/>
          </p:cNvSpPr>
          <p:nvPr>
            <p:ph idx="1"/>
          </p:nvPr>
        </p:nvSpPr>
        <p:spPr>
          <a:xfrm>
            <a:off x="324896" y="1561379"/>
            <a:ext cx="5521842" cy="3735241"/>
          </a:xfrm>
          <a:effectLst/>
        </p:spPr>
        <p:txBody>
          <a:bodyPr/>
          <a:lstStyle/>
          <a:p>
            <a:r>
              <a:rPr lang="en-US" dirty="0"/>
              <a:t>Events record metrics for reports and search</a:t>
            </a:r>
          </a:p>
          <a:p>
            <a:r>
              <a:rPr lang="en-US" dirty="0"/>
              <a:t>Events monitor user data for conditions based on:</a:t>
            </a:r>
          </a:p>
          <a:p>
            <a:pPr lvl="1"/>
            <a:r>
              <a:rPr lang="en-US" sz="2000" b="1" dirty="0"/>
              <a:t>Step</a:t>
            </a:r>
            <a:r>
              <a:rPr lang="en-US" sz="2000" dirty="0"/>
              <a:t> Attributes</a:t>
            </a:r>
          </a:p>
          <a:p>
            <a:pPr lvl="1"/>
            <a:r>
              <a:rPr lang="en-US" sz="2000" b="1" dirty="0"/>
              <a:t>Hit</a:t>
            </a:r>
            <a:r>
              <a:rPr lang="en-US" sz="2000" dirty="0"/>
              <a:t> Attributes</a:t>
            </a:r>
          </a:p>
          <a:p>
            <a:pPr lvl="1"/>
            <a:r>
              <a:rPr lang="en-US" sz="2000" b="1" dirty="0"/>
              <a:t>Session</a:t>
            </a:r>
            <a:r>
              <a:rPr lang="en-US" sz="2000" dirty="0"/>
              <a:t> Attributes</a:t>
            </a:r>
          </a:p>
          <a:p>
            <a:pPr lvl="1"/>
            <a:r>
              <a:rPr lang="en-US" sz="2000" dirty="0"/>
              <a:t>other </a:t>
            </a:r>
            <a:r>
              <a:rPr lang="en-US" sz="2000" b="1" dirty="0"/>
              <a:t>Events</a:t>
            </a:r>
          </a:p>
          <a:p>
            <a:pPr lvl="1"/>
            <a:r>
              <a:rPr lang="en-US" sz="2000" dirty="0"/>
              <a:t>a combination</a:t>
            </a:r>
          </a:p>
        </p:txBody>
      </p:sp>
      <p:pic>
        <p:nvPicPr>
          <p:cNvPr id="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96" y="4954441"/>
            <a:ext cx="517841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9658" y="2089394"/>
            <a:ext cx="27622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235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91" y="107820"/>
            <a:ext cx="7620000" cy="1143000"/>
          </a:xfrm>
        </p:spPr>
        <p:txBody>
          <a:bodyPr/>
          <a:lstStyle/>
          <a:p>
            <a:r>
              <a:rPr lang="en-GB" dirty="0"/>
              <a:t>Event Values</a:t>
            </a:r>
          </a:p>
        </p:txBody>
      </p:sp>
      <p:sp>
        <p:nvSpPr>
          <p:cNvPr id="3" name="Content Placeholder 2"/>
          <p:cNvSpPr>
            <a:spLocks noGrp="1"/>
          </p:cNvSpPr>
          <p:nvPr>
            <p:ph idx="1"/>
          </p:nvPr>
        </p:nvSpPr>
        <p:spPr>
          <a:xfrm>
            <a:off x="432391" y="1325194"/>
            <a:ext cx="7620000" cy="4800600"/>
          </a:xfrm>
          <a:solidFill>
            <a:schemeClr val="bg1"/>
          </a:solidFill>
        </p:spPr>
        <p:txBody>
          <a:bodyPr/>
          <a:lstStyle/>
          <a:p>
            <a:r>
              <a:rPr lang="en-GB" dirty="0"/>
              <a:t>When an Event fires, it </a:t>
            </a:r>
            <a:r>
              <a:rPr lang="en-GB" i="1" dirty="0"/>
              <a:t>always</a:t>
            </a:r>
            <a:r>
              <a:rPr lang="en-GB" dirty="0"/>
              <a:t> records a </a:t>
            </a:r>
            <a:r>
              <a:rPr lang="en-GB" b="1" dirty="0"/>
              <a:t>Count</a:t>
            </a:r>
            <a:r>
              <a:rPr lang="en-GB" dirty="0"/>
              <a:t>.  It can additionally record:</a:t>
            </a:r>
          </a:p>
          <a:p>
            <a:pPr lvl="1"/>
            <a:r>
              <a:rPr lang="en-GB" dirty="0"/>
              <a:t>Custom value</a:t>
            </a:r>
          </a:p>
          <a:p>
            <a:pPr lvl="1"/>
            <a:r>
              <a:rPr lang="en-GB" dirty="0"/>
              <a:t>Event Objects</a:t>
            </a:r>
          </a:p>
          <a:p>
            <a:r>
              <a:rPr lang="en-GB" dirty="0"/>
              <a:t>The value can be treated as:</a:t>
            </a:r>
          </a:p>
          <a:p>
            <a:pPr lvl="1"/>
            <a:r>
              <a:rPr lang="en-GB" dirty="0"/>
              <a:t>Numeric</a:t>
            </a:r>
          </a:p>
          <a:p>
            <a:pPr lvl="1"/>
            <a:r>
              <a:rPr lang="en-GB" dirty="0"/>
              <a:t>Text</a:t>
            </a:r>
          </a:p>
          <a:p>
            <a:r>
              <a:rPr lang="en-GB" dirty="0"/>
              <a:t>The value tracked can be:</a:t>
            </a:r>
          </a:p>
          <a:p>
            <a:pPr lvl="1"/>
            <a:r>
              <a:rPr lang="en-GB" dirty="0"/>
              <a:t>First</a:t>
            </a:r>
          </a:p>
          <a:p>
            <a:pPr lvl="1"/>
            <a:r>
              <a:rPr lang="en-GB" dirty="0"/>
              <a:t>Last</a:t>
            </a:r>
          </a:p>
          <a:p>
            <a:pPr lvl="1"/>
            <a:r>
              <a:rPr lang="en-GB" dirty="0"/>
              <a:t>All</a:t>
            </a:r>
          </a:p>
        </p:txBody>
      </p:sp>
      <p:sp>
        <p:nvSpPr>
          <p:cNvPr id="4" name="Footer Placeholder 3"/>
          <p:cNvSpPr>
            <a:spLocks noGrp="1"/>
          </p:cNvSpPr>
          <p:nvPr>
            <p:ph type="ftr" sz="quarter" idx="11"/>
          </p:nvPr>
        </p:nvSpPr>
        <p:spPr/>
        <p:txBody>
          <a:bodyPr/>
          <a:lstStyle/>
          <a:p>
            <a:pPr>
              <a:defRPr/>
            </a:pPr>
            <a:r>
              <a:rPr lang="en-US"/>
              <a:t>© Copyright IBM Corporation 2015</a:t>
            </a:r>
          </a:p>
        </p:txBody>
      </p:sp>
      <p:sp>
        <p:nvSpPr>
          <p:cNvPr id="6" name="Slide Number Placeholder 5"/>
          <p:cNvSpPr>
            <a:spLocks noGrp="1"/>
          </p:cNvSpPr>
          <p:nvPr>
            <p:ph type="sldNum" sz="quarter" idx="10"/>
          </p:nvPr>
        </p:nvSpPr>
        <p:spPr/>
        <p:txBody>
          <a:bodyPr/>
          <a:lstStyle/>
          <a:p>
            <a:pPr>
              <a:defRPr/>
            </a:pPr>
            <a:fld id="{11A68DD8-55F1-4DDB-A894-47428CF80362}" type="slidenum">
              <a:rPr lang="en-US" smtClean="0"/>
              <a:pPr>
                <a:defRPr/>
              </a:pPr>
              <a:t>34</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10" y="4693749"/>
            <a:ext cx="29241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55" y="5662005"/>
            <a:ext cx="816133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167612" y="4649169"/>
            <a:ext cx="2924175" cy="708284"/>
          </a:xfrm>
          <a:prstGeom prst="rect">
            <a:avLst/>
          </a:prstGeom>
          <a:noFill/>
          <a:ln w="57150" cap="flat" cmpd="sng" algn="ctr">
            <a:solidFill>
              <a:srgbClr val="E55A1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8" name="Rectangle 7"/>
          <p:cNvSpPr/>
          <p:nvPr/>
        </p:nvSpPr>
        <p:spPr bwMode="auto">
          <a:xfrm>
            <a:off x="1600200" y="5761839"/>
            <a:ext cx="1552353" cy="298983"/>
          </a:xfrm>
          <a:prstGeom prst="rect">
            <a:avLst/>
          </a:prstGeom>
          <a:noFill/>
          <a:ln w="57150" cap="flat" cmpd="sng" algn="ctr">
            <a:solidFill>
              <a:srgbClr val="E55A1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cxnSp>
        <p:nvCxnSpPr>
          <p:cNvPr id="10" name="Straight Arrow Connector 9"/>
          <p:cNvCxnSpPr/>
          <p:nvPr/>
        </p:nvCxnSpPr>
        <p:spPr bwMode="auto">
          <a:xfrm flipV="1">
            <a:off x="2328529" y="5064554"/>
            <a:ext cx="1648047" cy="647368"/>
          </a:xfrm>
          <a:prstGeom prst="straightConnector1">
            <a:avLst/>
          </a:prstGeom>
          <a:solidFill>
            <a:srgbClr val="FDFDFD"/>
          </a:solidFill>
          <a:ln w="50800" cap="flat" cmpd="sng" algn="ctr">
            <a:solidFill>
              <a:srgbClr val="E55A1B"/>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354687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Count good for?</a:t>
            </a:r>
          </a:p>
        </p:txBody>
      </p:sp>
      <p:sp>
        <p:nvSpPr>
          <p:cNvPr id="3" name="Content Placeholder 2"/>
          <p:cNvSpPr>
            <a:spLocks noGrp="1"/>
          </p:cNvSpPr>
          <p:nvPr>
            <p:ph idx="1"/>
          </p:nvPr>
        </p:nvSpPr>
        <p:spPr/>
        <p:txBody>
          <a:bodyPr/>
          <a:lstStyle/>
          <a:p>
            <a:r>
              <a:rPr lang="en-GB" b="1" dirty="0"/>
              <a:t>Count</a:t>
            </a:r>
            <a:r>
              <a:rPr lang="en-GB" dirty="0"/>
              <a:t> tells you: </a:t>
            </a:r>
            <a:r>
              <a:rPr lang="en-GB" i="1" dirty="0"/>
              <a:t>Did something happen?</a:t>
            </a:r>
          </a:p>
          <a:p>
            <a:pPr marL="284400" lvl="1" indent="0">
              <a:buNone/>
            </a:pPr>
            <a:endParaRPr lang="en-GB" dirty="0"/>
          </a:p>
          <a:p>
            <a:pPr>
              <a:buFont typeface="Arial" charset="0"/>
              <a:buChar char="•"/>
            </a:pPr>
            <a:r>
              <a:rPr lang="en-US" dirty="0"/>
              <a:t>Track </a:t>
            </a:r>
            <a:r>
              <a:rPr lang="en-US" i="1" dirty="0"/>
              <a:t>First per Session </a:t>
            </a:r>
            <a:r>
              <a:rPr lang="en-US" dirty="0"/>
              <a:t>or </a:t>
            </a:r>
            <a:r>
              <a:rPr lang="en-US" i="1" dirty="0"/>
              <a:t>Last per Session</a:t>
            </a:r>
            <a:r>
              <a:rPr lang="en-US" dirty="0"/>
              <a:t>: Used for percentages</a:t>
            </a:r>
          </a:p>
          <a:p>
            <a:pPr lvl="1">
              <a:buFont typeface="Arial" charset="0"/>
              <a:buChar char="•"/>
            </a:pPr>
            <a:r>
              <a:rPr lang="en-US" dirty="0"/>
              <a:t>What percent of Sessions included a view of the shipping page?</a:t>
            </a:r>
          </a:p>
          <a:p>
            <a:pPr>
              <a:buFont typeface="Arial" charset="0"/>
              <a:buChar char="•"/>
            </a:pPr>
            <a:r>
              <a:rPr lang="en-US" dirty="0"/>
              <a:t>Track </a:t>
            </a:r>
            <a:r>
              <a:rPr lang="en-US" i="1" dirty="0"/>
              <a:t>Every Occurrence</a:t>
            </a:r>
            <a:r>
              <a:rPr lang="en-US" dirty="0"/>
              <a:t>: Used for struggle or other analysis</a:t>
            </a:r>
          </a:p>
          <a:p>
            <a:pPr lvl="1">
              <a:buFont typeface="Arial" charset="0"/>
              <a:buChar char="•"/>
            </a:pPr>
            <a:r>
              <a:rPr lang="en-US" dirty="0"/>
              <a:t>Which Sessions had multiple views of the shipping page?</a:t>
            </a:r>
          </a:p>
          <a:p>
            <a:pPr marL="0" indent="0">
              <a:buNone/>
            </a:pPr>
            <a:endParaRPr lang="en-GB" dirty="0"/>
          </a:p>
        </p:txBody>
      </p:sp>
      <p:sp>
        <p:nvSpPr>
          <p:cNvPr id="4" name="Footer Placeholder 3"/>
          <p:cNvSpPr>
            <a:spLocks noGrp="1"/>
          </p:cNvSpPr>
          <p:nvPr>
            <p:ph type="ftr" sz="quarter" idx="11"/>
          </p:nvPr>
        </p:nvSpPr>
        <p:spPr/>
        <p:txBody>
          <a:bodyPr/>
          <a:lstStyle/>
          <a:p>
            <a:pPr>
              <a:defRPr/>
            </a:pPr>
            <a:r>
              <a:rPr lang="en-US"/>
              <a:t>© Copyright IBM Corporation 2015</a:t>
            </a:r>
          </a:p>
        </p:txBody>
      </p:sp>
      <p:sp>
        <p:nvSpPr>
          <p:cNvPr id="5" name="Slide Number Placeholder 4"/>
          <p:cNvSpPr>
            <a:spLocks noGrp="1"/>
          </p:cNvSpPr>
          <p:nvPr>
            <p:ph type="sldNum" sz="quarter" idx="10"/>
          </p:nvPr>
        </p:nvSpPr>
        <p:spPr/>
        <p:txBody>
          <a:bodyPr/>
          <a:lstStyle/>
          <a:p>
            <a:pPr>
              <a:defRPr/>
            </a:pPr>
            <a:fld id="{11A68DD8-55F1-4DDB-A894-47428CF80362}" type="slidenum">
              <a:rPr lang="en-US" smtClean="0"/>
              <a:pPr>
                <a:defRPr/>
              </a:pPr>
              <a:t>35</a:t>
            </a:fld>
            <a:endParaRPr lang="en-US" dirty="0"/>
          </a:p>
        </p:txBody>
      </p:sp>
    </p:spTree>
    <p:extLst>
      <p:ext uri="{BB962C8B-B14F-4D97-AF65-F5344CB8AC3E}">
        <p14:creationId xmlns:p14="http://schemas.microsoft.com/office/powerpoint/2010/main" val="1713243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15" y="69742"/>
            <a:ext cx="7620000" cy="1143000"/>
          </a:xfrm>
        </p:spPr>
        <p:txBody>
          <a:bodyPr/>
          <a:lstStyle/>
          <a:p>
            <a:r>
              <a:rPr lang="en-GB" dirty="0"/>
              <a:t>What is Numeric good for?</a:t>
            </a:r>
          </a:p>
        </p:txBody>
      </p:sp>
      <p:sp>
        <p:nvSpPr>
          <p:cNvPr id="3" name="Content Placeholder 2"/>
          <p:cNvSpPr>
            <a:spLocks noGrp="1"/>
          </p:cNvSpPr>
          <p:nvPr>
            <p:ph idx="1"/>
          </p:nvPr>
        </p:nvSpPr>
        <p:spPr>
          <a:xfrm>
            <a:off x="436925" y="1212742"/>
            <a:ext cx="7620000" cy="4800600"/>
          </a:xfrm>
        </p:spPr>
        <p:txBody>
          <a:bodyPr/>
          <a:lstStyle/>
          <a:p>
            <a:r>
              <a:rPr lang="en-US" b="1" dirty="0"/>
              <a:t>Numeric </a:t>
            </a:r>
            <a:r>
              <a:rPr lang="en-US" dirty="0"/>
              <a:t>is good for any value that should be treated like a number</a:t>
            </a:r>
          </a:p>
          <a:p>
            <a:pPr lvl="1"/>
            <a:r>
              <a:rPr lang="en-GB" dirty="0"/>
              <a:t>Sales amount</a:t>
            </a:r>
          </a:p>
          <a:p>
            <a:pPr lvl="1"/>
            <a:r>
              <a:rPr lang="en-GB" dirty="0"/>
              <a:t>Duration for a process time</a:t>
            </a:r>
          </a:p>
          <a:p>
            <a:pPr marL="284400" lvl="1" indent="0">
              <a:buNone/>
            </a:pPr>
            <a:endParaRPr lang="en-US" dirty="0"/>
          </a:p>
          <a:p>
            <a:r>
              <a:rPr lang="en-GB" dirty="0"/>
              <a:t>Allows functions to be performed on the value in reports: totals, minimum, maximum</a:t>
            </a:r>
          </a:p>
          <a:p>
            <a:pPr lvl="1"/>
            <a:r>
              <a:rPr lang="en-GB" dirty="0"/>
              <a:t>Total revenue from a campaign</a:t>
            </a:r>
          </a:p>
          <a:p>
            <a:pPr lvl="1"/>
            <a:r>
              <a:rPr lang="en-GB" dirty="0"/>
              <a:t>Average, minimum, maximum</a:t>
            </a:r>
          </a:p>
        </p:txBody>
      </p:sp>
      <p:sp>
        <p:nvSpPr>
          <p:cNvPr id="4" name="Footer Placeholder 3"/>
          <p:cNvSpPr>
            <a:spLocks noGrp="1"/>
          </p:cNvSpPr>
          <p:nvPr>
            <p:ph type="ftr" sz="quarter" idx="11"/>
          </p:nvPr>
        </p:nvSpPr>
        <p:spPr/>
        <p:txBody>
          <a:bodyPr/>
          <a:lstStyle/>
          <a:p>
            <a:pPr>
              <a:defRPr/>
            </a:pPr>
            <a:r>
              <a:rPr lang="en-US"/>
              <a:t>© Copyright IBM Corporation 2015</a:t>
            </a:r>
          </a:p>
        </p:txBody>
      </p:sp>
      <p:sp>
        <p:nvSpPr>
          <p:cNvPr id="8" name="Slide Number Placeholder 7"/>
          <p:cNvSpPr>
            <a:spLocks noGrp="1"/>
          </p:cNvSpPr>
          <p:nvPr>
            <p:ph type="sldNum" sz="quarter" idx="10"/>
          </p:nvPr>
        </p:nvSpPr>
        <p:spPr/>
        <p:txBody>
          <a:bodyPr/>
          <a:lstStyle/>
          <a:p>
            <a:pPr>
              <a:defRPr/>
            </a:pPr>
            <a:fld id="{11A68DD8-55F1-4DDB-A894-47428CF80362}" type="slidenum">
              <a:rPr lang="en-US" smtClean="0"/>
              <a:pPr>
                <a:defRPr/>
              </a:pPr>
              <a:t>36</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724211"/>
            <a:ext cx="57340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176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Text good for?</a:t>
            </a:r>
          </a:p>
        </p:txBody>
      </p:sp>
      <p:sp>
        <p:nvSpPr>
          <p:cNvPr id="3" name="Content Placeholder 2"/>
          <p:cNvSpPr>
            <a:spLocks noGrp="1"/>
          </p:cNvSpPr>
          <p:nvPr>
            <p:ph idx="1"/>
          </p:nvPr>
        </p:nvSpPr>
        <p:spPr>
          <a:solidFill>
            <a:schemeClr val="bg1"/>
          </a:solidFill>
        </p:spPr>
        <p:txBody>
          <a:bodyPr/>
          <a:lstStyle/>
          <a:p>
            <a:r>
              <a:rPr lang="en-US" b="1" dirty="0"/>
              <a:t>Text </a:t>
            </a:r>
            <a:r>
              <a:rPr lang="en-US" dirty="0"/>
              <a:t>is typically used:</a:t>
            </a:r>
          </a:p>
          <a:p>
            <a:pPr lvl="1"/>
            <a:r>
              <a:rPr lang="en-GB" dirty="0"/>
              <a:t>To facilitate search</a:t>
            </a:r>
          </a:p>
          <a:p>
            <a:pPr lvl="1"/>
            <a:r>
              <a:rPr lang="en-GB" dirty="0"/>
              <a:t>As a Session Attribute, to display the value in a Session View</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Or as a value for a Dimension</a:t>
            </a:r>
            <a:endParaRPr lang="en-US" dirty="0"/>
          </a:p>
        </p:txBody>
      </p:sp>
      <p:sp>
        <p:nvSpPr>
          <p:cNvPr id="4" name="Footer Placeholder 3"/>
          <p:cNvSpPr>
            <a:spLocks noGrp="1"/>
          </p:cNvSpPr>
          <p:nvPr>
            <p:ph type="ftr" sz="quarter" idx="11"/>
          </p:nvPr>
        </p:nvSpPr>
        <p:spPr/>
        <p:txBody>
          <a:bodyPr/>
          <a:lstStyle/>
          <a:p>
            <a:pPr>
              <a:defRPr/>
            </a:pPr>
            <a:r>
              <a:rPr lang="en-US"/>
              <a:t>© Copyright IBM Corporation 2015</a:t>
            </a:r>
          </a:p>
        </p:txBody>
      </p:sp>
      <p:sp>
        <p:nvSpPr>
          <p:cNvPr id="5" name="Slide Number Placeholder 4"/>
          <p:cNvSpPr>
            <a:spLocks noGrp="1"/>
          </p:cNvSpPr>
          <p:nvPr>
            <p:ph type="sldNum" sz="quarter" idx="10"/>
          </p:nvPr>
        </p:nvSpPr>
        <p:spPr/>
        <p:txBody>
          <a:bodyPr/>
          <a:lstStyle/>
          <a:p>
            <a:pPr>
              <a:defRPr/>
            </a:pPr>
            <a:fld id="{11A68DD8-55F1-4DDB-A894-47428CF80362}" type="slidenum">
              <a:rPr lang="en-US" smtClean="0"/>
              <a:pPr>
                <a:defRPr/>
              </a:pPr>
              <a:t>37</a:t>
            </a:fld>
            <a:endParaRPr lang="en-US" dirty="0"/>
          </a:p>
        </p:txBody>
      </p:sp>
      <p:grpSp>
        <p:nvGrpSpPr>
          <p:cNvPr id="8" name="Group 7"/>
          <p:cNvGrpSpPr/>
          <p:nvPr/>
        </p:nvGrpSpPr>
        <p:grpSpPr>
          <a:xfrm>
            <a:off x="3726963" y="3148997"/>
            <a:ext cx="3413050" cy="1703006"/>
            <a:chOff x="2789775" y="2029921"/>
            <a:chExt cx="3413050" cy="1703006"/>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775" y="2029921"/>
              <a:ext cx="3413050" cy="17030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4718309" y="2349796"/>
              <a:ext cx="1384780" cy="425302"/>
            </a:xfrm>
            <a:prstGeom prst="rect">
              <a:avLst/>
            </a:prstGeom>
            <a:noFill/>
            <a:ln w="57150" cap="flat" cmpd="sng" algn="ctr">
              <a:solidFill>
                <a:srgbClr val="E55A1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405137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Event Development</a:t>
            </a:r>
            <a:br>
              <a:rPr lang="en-US" sz="3200" dirty="0"/>
            </a:br>
            <a:r>
              <a:rPr lang="en-US" sz="3200" dirty="0"/>
              <a:t>Event Tester</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a:xfrm>
            <a:off x="464948" y="1417638"/>
            <a:ext cx="7764651" cy="4800600"/>
          </a:xfrm>
        </p:spPr>
        <p:txBody>
          <a:bodyPr>
            <a:normAutofit/>
          </a:bodyPr>
          <a:lstStyle/>
          <a:p>
            <a:pPr>
              <a:lnSpc>
                <a:spcPct val="200000"/>
              </a:lnSpc>
            </a:pPr>
            <a:r>
              <a:rPr lang="en-US" sz="2800" dirty="0"/>
              <a:t>Test everything!</a:t>
            </a:r>
          </a:p>
          <a:p>
            <a:pPr>
              <a:lnSpc>
                <a:spcPct val="200000"/>
              </a:lnSpc>
            </a:pPr>
            <a:r>
              <a:rPr lang="en-US" sz="2800" dirty="0"/>
              <a:t>Select category</a:t>
            </a:r>
          </a:p>
          <a:p>
            <a:pPr>
              <a:lnSpc>
                <a:spcPct val="200000"/>
              </a:lnSpc>
            </a:pPr>
            <a:r>
              <a:rPr lang="en-US" sz="2800" dirty="0"/>
              <a:t>Select objects </a:t>
            </a:r>
          </a:p>
          <a:p>
            <a:pPr>
              <a:lnSpc>
                <a:spcPct val="200000"/>
              </a:lnSpc>
            </a:pPr>
            <a:r>
              <a:rPr lang="en-US" sz="2800" dirty="0"/>
              <a:t>Select sessions to test </a:t>
            </a:r>
          </a:p>
          <a:p>
            <a:pPr>
              <a:lnSpc>
                <a:spcPct val="200000"/>
              </a:lnSpc>
            </a:pPr>
            <a:r>
              <a:rPr lang="en-US" sz="2800" dirty="0"/>
              <a:t>Understanding test results</a:t>
            </a:r>
          </a:p>
          <a:p>
            <a:pPr marL="114300" indent="0">
              <a:lnSpc>
                <a:spcPct val="200000"/>
              </a:lnSpc>
              <a:buNone/>
            </a:pPr>
            <a:endParaRPr lang="en-US" sz="2800" dirty="0"/>
          </a:p>
          <a:p>
            <a:pPr>
              <a:lnSpc>
                <a:spcPct val="200000"/>
              </a:lnSpc>
            </a:pPr>
            <a:endParaRPr lang="en-US" sz="2800" dirty="0"/>
          </a:p>
        </p:txBody>
      </p:sp>
    </p:spTree>
    <p:extLst>
      <p:ext uri="{BB962C8B-B14F-4D97-AF65-F5344CB8AC3E}">
        <p14:creationId xmlns:p14="http://schemas.microsoft.com/office/powerpoint/2010/main" val="3506693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a:t>Session 1:  Advanced Reporting, Session Search, Alerts</a:t>
            </a:r>
          </a:p>
          <a:p>
            <a:pPr>
              <a:lnSpc>
                <a:spcPct val="250000"/>
              </a:lnSpc>
            </a:pPr>
            <a:r>
              <a:rPr lang="en-US" sz="2400" b="1" dirty="0"/>
              <a:t>Session 2: Event Development Overview</a:t>
            </a:r>
          </a:p>
          <a:p>
            <a:pPr>
              <a:lnSpc>
                <a:spcPct val="250000"/>
              </a:lnSpc>
            </a:pPr>
            <a:r>
              <a:rPr lang="en-US" sz="2400" b="1" dirty="0">
                <a:highlight>
                  <a:srgbClr val="FFFF00"/>
                </a:highlight>
              </a:rPr>
              <a:t>Session 3: All About Attributes</a:t>
            </a:r>
          </a:p>
          <a:p>
            <a:pPr>
              <a:lnSpc>
                <a:spcPct val="250000"/>
              </a:lnSpc>
            </a:pPr>
            <a:r>
              <a:rPr lang="en-US" sz="2400" b="1" dirty="0"/>
              <a:t>Session 4: Dimensions and Bringing it All Together</a:t>
            </a:r>
          </a:p>
        </p:txBody>
      </p:sp>
    </p:spTree>
    <p:extLst>
      <p:ext uri="{BB962C8B-B14F-4D97-AF65-F5344CB8AC3E}">
        <p14:creationId xmlns:p14="http://schemas.microsoft.com/office/powerpoint/2010/main" val="161942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Tealeaf on Cloud</a:t>
            </a:r>
            <a:br>
              <a:rPr lang="en-US" sz="3200" dirty="0"/>
            </a:br>
            <a:r>
              <a:rPr lang="en-US" sz="3200" dirty="0"/>
              <a:t>Training Guidelines</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Autofit/>
          </a:bodyPr>
          <a:lstStyle/>
          <a:p>
            <a:pPr marL="114300" indent="0">
              <a:buNone/>
            </a:pPr>
            <a:endParaRPr lang="en-US" sz="2800" dirty="0"/>
          </a:p>
          <a:p>
            <a:r>
              <a:rPr lang="en-US" sz="2800" dirty="0"/>
              <a:t>This is a Hands on lab training session, we want you to be able to work in your own Tealeaf environment as we demonstrate specific items</a:t>
            </a:r>
          </a:p>
          <a:p>
            <a:r>
              <a:rPr lang="en-US" sz="2800" dirty="0"/>
              <a:t>Take notes in the PPT file during the session</a:t>
            </a:r>
          </a:p>
          <a:p>
            <a:r>
              <a:rPr lang="en-US" sz="2800" dirty="0"/>
              <a:t>We will address off topic questions by putting them in a parking lot and come back to them when we have the opportunity.  </a:t>
            </a:r>
          </a:p>
          <a:p>
            <a:endParaRPr lang="en-US" sz="2800" dirty="0"/>
          </a:p>
        </p:txBody>
      </p:sp>
      <p:sp>
        <p:nvSpPr>
          <p:cNvPr id="4" name="Rectangle 3">
            <a:extLst>
              <a:ext uri="{FF2B5EF4-FFF2-40B4-BE49-F238E27FC236}">
                <a16:creationId xmlns:a16="http://schemas.microsoft.com/office/drawing/2014/main" id="{D5B8A745-9507-40F7-892D-8856C765CCA6}"/>
              </a:ext>
            </a:extLst>
          </p:cNvPr>
          <p:cNvSpPr/>
          <p:nvPr/>
        </p:nvSpPr>
        <p:spPr>
          <a:xfrm>
            <a:off x="5257800" y="5888049"/>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139488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5"/>
          <p:cNvSpPr>
            <a:spLocks noGrp="1"/>
          </p:cNvSpPr>
          <p:nvPr>
            <p:ph type="title"/>
          </p:nvPr>
        </p:nvSpPr>
        <p:spPr>
          <a:xfrm>
            <a:off x="344126" y="-37569"/>
            <a:ext cx="7895098" cy="1143000"/>
          </a:xfrm>
        </p:spPr>
        <p:txBody>
          <a:bodyPr>
            <a:noAutofit/>
          </a:bodyPr>
          <a:lstStyle/>
          <a:p>
            <a:pPr eaLnBrk="1" hangingPunct="1"/>
            <a:r>
              <a:rPr lang="en-US" sz="3600" dirty="0">
                <a:latin typeface="Arial" charset="0"/>
                <a:cs typeface="Arial" charset="0"/>
              </a:rPr>
              <a:t>Data Capture: Steps, Hits and Sessions</a:t>
            </a:r>
          </a:p>
        </p:txBody>
      </p:sp>
      <p:sp>
        <p:nvSpPr>
          <p:cNvPr id="49" name="Pentagon 55"/>
          <p:cNvSpPr>
            <a:spLocks noChangeArrowheads="1"/>
          </p:cNvSpPr>
          <p:nvPr/>
        </p:nvSpPr>
        <p:spPr bwMode="auto">
          <a:xfrm>
            <a:off x="788775" y="2970966"/>
            <a:ext cx="687388" cy="425648"/>
          </a:xfrm>
          <a:prstGeom prst="homePlate">
            <a:avLst>
              <a:gd name="adj" fmla="val 5001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lstStyle/>
          <a:p>
            <a:pPr eaLnBrk="0" fontAlgn="base" hangingPunct="0">
              <a:spcBef>
                <a:spcPct val="0"/>
              </a:spcBef>
              <a:spcAft>
                <a:spcPct val="0"/>
              </a:spcAft>
            </a:pPr>
            <a:endParaRPr lang="en-US" sz="2600">
              <a:solidFill>
                <a:prstClr val="black"/>
              </a:solidFill>
            </a:endParaRPr>
          </a:p>
        </p:txBody>
      </p:sp>
      <p:sp>
        <p:nvSpPr>
          <p:cNvPr id="50" name="Pentagon 49"/>
          <p:cNvSpPr/>
          <p:nvPr/>
        </p:nvSpPr>
        <p:spPr bwMode="auto">
          <a:xfrm rot="16200000">
            <a:off x="434699" y="3165840"/>
            <a:ext cx="1057646" cy="1250670"/>
          </a:xfrm>
          <a:prstGeom prst="homePlate">
            <a:avLst/>
          </a:prstGeom>
          <a:ln>
            <a:solidFill>
              <a:schemeClr val="bg1">
                <a:lumMod val="50000"/>
              </a:schemeClr>
            </a:solidFill>
            <a:headEnd type="none" w="med" len="med"/>
            <a:tailEnd type="none" w="med" len="med"/>
          </a:ln>
        </p:spPr>
        <p:style>
          <a:lnRef idx="1">
            <a:schemeClr val="accent5"/>
          </a:lnRef>
          <a:fillRef idx="1003">
            <a:schemeClr val="lt1"/>
          </a:fillRef>
          <a:effectRef idx="2">
            <a:schemeClr val="accent5"/>
          </a:effectRef>
          <a:fontRef idx="minor">
            <a:schemeClr val="lt1"/>
          </a:fontRef>
        </p:style>
        <p:txBody>
          <a:bodyPr lIns="0" tIns="0" rIns="0" bIns="0"/>
          <a:lstStyle/>
          <a:p>
            <a:pPr eaLnBrk="0" fontAlgn="base" hangingPunct="0">
              <a:spcBef>
                <a:spcPct val="0"/>
              </a:spcBef>
              <a:spcAft>
                <a:spcPct val="0"/>
              </a:spcAft>
              <a:defRPr/>
            </a:pPr>
            <a:endParaRPr lang="en-US" sz="2600">
              <a:solidFill>
                <a:prstClr val="black"/>
              </a:solidFill>
            </a:endParaRPr>
          </a:p>
        </p:txBody>
      </p:sp>
      <p:sp>
        <p:nvSpPr>
          <p:cNvPr id="55" name="TextBox 54"/>
          <p:cNvSpPr txBox="1"/>
          <p:nvPr/>
        </p:nvSpPr>
        <p:spPr>
          <a:xfrm>
            <a:off x="315700" y="3987458"/>
            <a:ext cx="1296988" cy="369332"/>
          </a:xfrm>
          <a:prstGeom prst="rect">
            <a:avLst/>
          </a:prstGeom>
          <a:noFill/>
        </p:spPr>
        <p:txBody>
          <a:bodyPr>
            <a:spAutoFit/>
          </a:bodyPr>
          <a:lstStyle/>
          <a:p>
            <a:pPr algn="ctr" fontAlgn="base">
              <a:spcBef>
                <a:spcPct val="0"/>
              </a:spcBef>
              <a:spcAft>
                <a:spcPct val="0"/>
              </a:spcAft>
              <a:defRPr/>
            </a:pPr>
            <a:r>
              <a:rPr lang="en-US" b="1" dirty="0">
                <a:solidFill>
                  <a:prstClr val="black">
                    <a:lumMod val="85000"/>
                    <a:lumOff val="15000"/>
                  </a:prstClr>
                </a:solidFill>
                <a:cs typeface="Arial" charset="0"/>
              </a:rPr>
              <a:t>Response</a:t>
            </a:r>
          </a:p>
        </p:txBody>
      </p:sp>
      <p:sp>
        <p:nvSpPr>
          <p:cNvPr id="56" name="Pentagon 55"/>
          <p:cNvSpPr/>
          <p:nvPr/>
        </p:nvSpPr>
        <p:spPr bwMode="auto">
          <a:xfrm rot="5400000">
            <a:off x="440638" y="2929236"/>
            <a:ext cx="1057646" cy="1250670"/>
          </a:xfrm>
          <a:prstGeom prst="homePlate">
            <a:avLst/>
          </a:prstGeom>
          <a:ln>
            <a:solidFill>
              <a:schemeClr val="tx1">
                <a:lumMod val="65000"/>
                <a:lumOff val="35000"/>
              </a:schemeClr>
            </a:solidFill>
            <a:headEnd type="none" w="med" len="med"/>
            <a:tailEnd type="none" w="med" len="med"/>
          </a:ln>
        </p:spPr>
        <p:style>
          <a:lnRef idx="1">
            <a:schemeClr val="accent5"/>
          </a:lnRef>
          <a:fillRef idx="1003">
            <a:schemeClr val="lt1"/>
          </a:fillRef>
          <a:effectRef idx="2">
            <a:schemeClr val="accent5"/>
          </a:effectRef>
          <a:fontRef idx="minor">
            <a:schemeClr val="lt1"/>
          </a:fontRef>
        </p:style>
        <p:txBody>
          <a:bodyPr lIns="0" tIns="0" rIns="0" bIns="0"/>
          <a:lstStyle/>
          <a:p>
            <a:pPr eaLnBrk="0" fontAlgn="base" hangingPunct="0">
              <a:spcBef>
                <a:spcPct val="0"/>
              </a:spcBef>
              <a:spcAft>
                <a:spcPct val="0"/>
              </a:spcAft>
              <a:defRPr/>
            </a:pPr>
            <a:endParaRPr lang="en-US" sz="2600">
              <a:solidFill>
                <a:prstClr val="black"/>
              </a:solidFill>
            </a:endParaRPr>
          </a:p>
        </p:txBody>
      </p:sp>
      <p:sp>
        <p:nvSpPr>
          <p:cNvPr id="57" name="TextBox 56"/>
          <p:cNvSpPr txBox="1"/>
          <p:nvPr/>
        </p:nvSpPr>
        <p:spPr>
          <a:xfrm>
            <a:off x="334757" y="2988822"/>
            <a:ext cx="1249363" cy="369332"/>
          </a:xfrm>
          <a:prstGeom prst="rect">
            <a:avLst/>
          </a:prstGeom>
          <a:noFill/>
        </p:spPr>
        <p:txBody>
          <a:bodyPr>
            <a:spAutoFit/>
          </a:bodyPr>
          <a:lstStyle/>
          <a:p>
            <a:pPr algn="ctr" fontAlgn="base">
              <a:spcBef>
                <a:spcPct val="0"/>
              </a:spcBef>
              <a:spcAft>
                <a:spcPct val="0"/>
              </a:spcAft>
              <a:defRPr/>
            </a:pPr>
            <a:r>
              <a:rPr lang="en-US" b="1" dirty="0">
                <a:solidFill>
                  <a:prstClr val="black">
                    <a:lumMod val="85000"/>
                    <a:lumOff val="15000"/>
                  </a:prstClr>
                </a:solidFill>
                <a:cs typeface="Arial" charset="0"/>
              </a:rPr>
              <a:t>Request</a:t>
            </a:r>
          </a:p>
        </p:txBody>
      </p:sp>
      <p:sp>
        <p:nvSpPr>
          <p:cNvPr id="58" name="TextBox 57"/>
          <p:cNvSpPr txBox="1"/>
          <p:nvPr/>
        </p:nvSpPr>
        <p:spPr>
          <a:xfrm>
            <a:off x="347450" y="3311782"/>
            <a:ext cx="1239838" cy="646331"/>
          </a:xfrm>
          <a:prstGeom prst="rect">
            <a:avLst/>
          </a:prstGeom>
          <a:noFill/>
        </p:spPr>
        <p:txBody>
          <a:bodyPr>
            <a:spAutoFit/>
          </a:bodyPr>
          <a:lstStyle/>
          <a:p>
            <a:pPr algn="ctr" fontAlgn="base">
              <a:spcBef>
                <a:spcPct val="0"/>
              </a:spcBef>
              <a:spcAft>
                <a:spcPct val="0"/>
              </a:spcAft>
              <a:defRPr/>
            </a:pPr>
            <a:r>
              <a:rPr lang="en-US" sz="3600" b="1" dirty="0">
                <a:solidFill>
                  <a:prstClr val="black">
                    <a:lumMod val="85000"/>
                    <a:lumOff val="15000"/>
                  </a:prstClr>
                </a:solidFill>
                <a:cs typeface="Arial" charset="0"/>
              </a:rPr>
              <a:t>Hit</a:t>
            </a:r>
            <a:r>
              <a:rPr lang="en-US" sz="3600" b="1" dirty="0">
                <a:solidFill>
                  <a:prstClr val="black"/>
                </a:solidFill>
                <a:cs typeface="Arial" charset="0"/>
              </a:rPr>
              <a:t>  </a:t>
            </a:r>
          </a:p>
        </p:txBody>
      </p:sp>
      <p:grpSp>
        <p:nvGrpSpPr>
          <p:cNvPr id="6" name="Group 5"/>
          <p:cNvGrpSpPr/>
          <p:nvPr/>
        </p:nvGrpSpPr>
        <p:grpSpPr>
          <a:xfrm>
            <a:off x="2070242" y="2049794"/>
            <a:ext cx="6645350" cy="2405694"/>
            <a:chOff x="2070242" y="2379417"/>
            <a:chExt cx="6645350" cy="2405694"/>
          </a:xfrm>
        </p:grpSpPr>
        <p:sp>
          <p:nvSpPr>
            <p:cNvPr id="115" name="Rectangle 114"/>
            <p:cNvSpPr/>
            <p:nvPr/>
          </p:nvSpPr>
          <p:spPr>
            <a:xfrm>
              <a:off x="2070242" y="2470334"/>
              <a:ext cx="6645350" cy="2300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3557424" y="2379417"/>
              <a:ext cx="3685420" cy="646331"/>
            </a:xfrm>
            <a:prstGeom prst="rect">
              <a:avLst/>
            </a:prstGeom>
            <a:noFill/>
            <a:ln>
              <a:noFill/>
            </a:ln>
          </p:spPr>
          <p:txBody>
            <a:bodyPr wrap="square">
              <a:spAutoFit/>
            </a:bodyPr>
            <a:lstStyle/>
            <a:p>
              <a:pPr algn="ctr">
                <a:defRPr/>
              </a:pPr>
              <a:r>
                <a:rPr lang="en-US" sz="2800" b="1" dirty="0">
                  <a:solidFill>
                    <a:srgbClr val="00649D"/>
                  </a:solidFill>
                  <a:latin typeface="Arial" charset="0"/>
                  <a:ea typeface="+mn-ea"/>
                  <a:cs typeface="Arial" charset="0"/>
                </a:rPr>
                <a:t>Session</a:t>
              </a:r>
              <a:r>
                <a:rPr lang="en-US" sz="3600" b="1" dirty="0">
                  <a:solidFill>
                    <a:srgbClr val="00649D"/>
                  </a:solidFill>
                  <a:latin typeface="Arial" charset="0"/>
                  <a:ea typeface="+mn-ea"/>
                  <a:cs typeface="Arial" charset="0"/>
                </a:rPr>
                <a:t> </a:t>
              </a:r>
              <a:r>
                <a:rPr lang="en-US" sz="3600" b="1" dirty="0">
                  <a:solidFill>
                    <a:schemeClr val="accent1">
                      <a:lumMod val="75000"/>
                    </a:schemeClr>
                  </a:solidFill>
                  <a:latin typeface="Arial" charset="0"/>
                  <a:ea typeface="+mn-ea"/>
                  <a:cs typeface="Arial" charset="0"/>
                </a:rPr>
                <a:t> </a:t>
              </a:r>
            </a:p>
          </p:txBody>
        </p:sp>
        <p:grpSp>
          <p:nvGrpSpPr>
            <p:cNvPr id="117" name="Group 63"/>
            <p:cNvGrpSpPr>
              <a:grpSpLocks/>
            </p:cNvGrpSpPr>
            <p:nvPr/>
          </p:nvGrpSpPr>
          <p:grpSpPr bwMode="auto">
            <a:xfrm>
              <a:off x="3764936" y="3150174"/>
              <a:ext cx="1016750" cy="1620616"/>
              <a:chOff x="1812533" y="3102579"/>
              <a:chExt cx="763923" cy="1115194"/>
            </a:xfrm>
          </p:grpSpPr>
          <p:pic>
            <p:nvPicPr>
              <p:cNvPr id="118"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2533" y="3102579"/>
                <a:ext cx="752381" cy="10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96"/>
              <p:cNvSpPr txBox="1">
                <a:spLocks noChangeArrowheads="1"/>
              </p:cNvSpPr>
              <p:nvPr/>
            </p:nvSpPr>
            <p:spPr bwMode="auto">
              <a:xfrm>
                <a:off x="1824075" y="3900088"/>
                <a:ext cx="752381" cy="31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bg1"/>
                    </a:solidFill>
                    <a:latin typeface="Arial" pitchFamily="34" charset="0"/>
                    <a:ea typeface="MS Gothic" pitchFamily="49" charset="-128"/>
                  </a:defRPr>
                </a:lvl1pPr>
                <a:lvl2pPr marL="742950" indent="-285750" eaLnBrk="0" hangingPunct="0">
                  <a:defRPr sz="800">
                    <a:solidFill>
                      <a:schemeClr val="bg1"/>
                    </a:solidFill>
                    <a:latin typeface="Arial" pitchFamily="34" charset="0"/>
                    <a:ea typeface="MS Gothic" pitchFamily="49" charset="-128"/>
                  </a:defRPr>
                </a:lvl2pPr>
                <a:lvl3pPr marL="1143000" indent="-228600" eaLnBrk="0" hangingPunct="0">
                  <a:defRPr sz="800">
                    <a:solidFill>
                      <a:schemeClr val="bg1"/>
                    </a:solidFill>
                    <a:latin typeface="Arial" pitchFamily="34" charset="0"/>
                    <a:ea typeface="MS Gothic" pitchFamily="49" charset="-128"/>
                  </a:defRPr>
                </a:lvl3pPr>
                <a:lvl4pPr marL="1600200" indent="-228600" eaLnBrk="0" hangingPunct="0">
                  <a:defRPr sz="800">
                    <a:solidFill>
                      <a:schemeClr val="bg1"/>
                    </a:solidFill>
                    <a:latin typeface="Arial" pitchFamily="34" charset="0"/>
                    <a:ea typeface="MS Gothic" pitchFamily="49" charset="-128"/>
                  </a:defRPr>
                </a:lvl4pPr>
                <a:lvl5pPr marL="2057400" indent="-228600" eaLnBrk="0" hangingPunct="0">
                  <a:defRPr sz="800">
                    <a:solidFill>
                      <a:schemeClr val="bg1"/>
                    </a:solidFill>
                    <a:latin typeface="Arial" pitchFamily="34" charset="0"/>
                    <a:ea typeface="MS Gothic" pitchFamily="49" charset="-128"/>
                  </a:defRPr>
                </a:lvl5pPr>
                <a:lvl6pPr marL="2514600" indent="-228600" eaLnBrk="0" fontAlgn="base" hangingPunct="0">
                  <a:spcBef>
                    <a:spcPct val="0"/>
                  </a:spcBef>
                  <a:spcAft>
                    <a:spcPct val="0"/>
                  </a:spcAft>
                  <a:defRPr sz="800">
                    <a:solidFill>
                      <a:schemeClr val="bg1"/>
                    </a:solidFill>
                    <a:latin typeface="Arial" pitchFamily="34" charset="0"/>
                    <a:ea typeface="MS Gothic" pitchFamily="49" charset="-128"/>
                  </a:defRPr>
                </a:lvl6pPr>
                <a:lvl7pPr marL="2971800" indent="-228600" eaLnBrk="0" fontAlgn="base" hangingPunct="0">
                  <a:spcBef>
                    <a:spcPct val="0"/>
                  </a:spcBef>
                  <a:spcAft>
                    <a:spcPct val="0"/>
                  </a:spcAft>
                  <a:defRPr sz="800">
                    <a:solidFill>
                      <a:schemeClr val="bg1"/>
                    </a:solidFill>
                    <a:latin typeface="Arial" pitchFamily="34" charset="0"/>
                    <a:ea typeface="MS Gothic" pitchFamily="49" charset="-128"/>
                  </a:defRPr>
                </a:lvl7pPr>
                <a:lvl8pPr marL="3429000" indent="-228600" eaLnBrk="0" fontAlgn="base" hangingPunct="0">
                  <a:spcBef>
                    <a:spcPct val="0"/>
                  </a:spcBef>
                  <a:spcAft>
                    <a:spcPct val="0"/>
                  </a:spcAft>
                  <a:defRPr sz="800">
                    <a:solidFill>
                      <a:schemeClr val="bg1"/>
                    </a:solidFill>
                    <a:latin typeface="Arial" pitchFamily="34" charset="0"/>
                    <a:ea typeface="MS Gothic" pitchFamily="49" charset="-128"/>
                  </a:defRPr>
                </a:lvl8pPr>
                <a:lvl9pPr marL="3886200" indent="-228600" eaLnBrk="0" fontAlgn="base" hangingPunct="0">
                  <a:spcBef>
                    <a:spcPct val="0"/>
                  </a:spcBef>
                  <a:spcAft>
                    <a:spcPct val="0"/>
                  </a:spcAft>
                  <a:defRPr sz="800">
                    <a:solidFill>
                      <a:schemeClr val="bg1"/>
                    </a:solidFill>
                    <a:latin typeface="Arial" pitchFamily="34" charset="0"/>
                    <a:ea typeface="MS Gothic" pitchFamily="49" charset="-128"/>
                  </a:defRPr>
                </a:lvl9pPr>
              </a:lstStyle>
              <a:p>
                <a:pPr algn="ctr" eaLnBrk="1" hangingPunct="1"/>
                <a:r>
                  <a:rPr lang="en-US" sz="1600" b="1" dirty="0">
                    <a:solidFill>
                      <a:prstClr val="black">
                        <a:lumMod val="85000"/>
                        <a:lumOff val="15000"/>
                      </a:prstClr>
                    </a:solidFill>
                    <a:latin typeface="+mn-lt"/>
                  </a:rPr>
                  <a:t>Hit</a:t>
                </a:r>
                <a:r>
                  <a:rPr lang="en-US" sz="1600" b="1" dirty="0">
                    <a:solidFill>
                      <a:schemeClr val="tx1"/>
                    </a:solidFill>
                    <a:latin typeface="+mn-lt"/>
                  </a:rPr>
                  <a:t> 2</a:t>
                </a:r>
              </a:p>
              <a:p>
                <a:pPr algn="ctr" eaLnBrk="1" hangingPunct="1"/>
                <a:endParaRPr lang="en-US" dirty="0"/>
              </a:p>
            </p:txBody>
          </p:sp>
        </p:grpSp>
        <p:sp>
          <p:nvSpPr>
            <p:cNvPr id="120" name="Rectangle 119"/>
            <p:cNvSpPr/>
            <p:nvPr/>
          </p:nvSpPr>
          <p:spPr>
            <a:xfrm>
              <a:off x="3904078" y="3387504"/>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21" name="Rectangle 120"/>
            <p:cNvSpPr/>
            <p:nvPr/>
          </p:nvSpPr>
          <p:spPr>
            <a:xfrm>
              <a:off x="4000453" y="3655407"/>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22" name="Rectangle 121"/>
            <p:cNvSpPr/>
            <p:nvPr/>
          </p:nvSpPr>
          <p:spPr>
            <a:xfrm>
              <a:off x="4183160" y="3904460"/>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a:t>
              </a:r>
            </a:p>
          </p:txBody>
        </p:sp>
        <p:pic>
          <p:nvPicPr>
            <p:cNvPr id="123"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6278" y="3157471"/>
              <a:ext cx="1001388" cy="15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96"/>
            <p:cNvSpPr txBox="1">
              <a:spLocks noChangeArrowheads="1"/>
            </p:cNvSpPr>
            <p:nvPr/>
          </p:nvSpPr>
          <p:spPr bwMode="auto">
            <a:xfrm>
              <a:off x="6281640" y="4316423"/>
              <a:ext cx="10013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bg1"/>
                  </a:solidFill>
                  <a:latin typeface="Arial" pitchFamily="34" charset="0"/>
                  <a:ea typeface="MS Gothic" pitchFamily="49" charset="-128"/>
                </a:defRPr>
              </a:lvl1pPr>
              <a:lvl2pPr marL="742950" indent="-285750" eaLnBrk="0" hangingPunct="0">
                <a:defRPr sz="800">
                  <a:solidFill>
                    <a:schemeClr val="bg1"/>
                  </a:solidFill>
                  <a:latin typeface="Arial" pitchFamily="34" charset="0"/>
                  <a:ea typeface="MS Gothic" pitchFamily="49" charset="-128"/>
                </a:defRPr>
              </a:lvl2pPr>
              <a:lvl3pPr marL="1143000" indent="-228600" eaLnBrk="0" hangingPunct="0">
                <a:defRPr sz="800">
                  <a:solidFill>
                    <a:schemeClr val="bg1"/>
                  </a:solidFill>
                  <a:latin typeface="Arial" pitchFamily="34" charset="0"/>
                  <a:ea typeface="MS Gothic" pitchFamily="49" charset="-128"/>
                </a:defRPr>
              </a:lvl3pPr>
              <a:lvl4pPr marL="1600200" indent="-228600" eaLnBrk="0" hangingPunct="0">
                <a:defRPr sz="800">
                  <a:solidFill>
                    <a:schemeClr val="bg1"/>
                  </a:solidFill>
                  <a:latin typeface="Arial" pitchFamily="34" charset="0"/>
                  <a:ea typeface="MS Gothic" pitchFamily="49" charset="-128"/>
                </a:defRPr>
              </a:lvl4pPr>
              <a:lvl5pPr marL="2057400" indent="-228600" eaLnBrk="0" hangingPunct="0">
                <a:defRPr sz="800">
                  <a:solidFill>
                    <a:schemeClr val="bg1"/>
                  </a:solidFill>
                  <a:latin typeface="Arial" pitchFamily="34" charset="0"/>
                  <a:ea typeface="MS Gothic" pitchFamily="49" charset="-128"/>
                </a:defRPr>
              </a:lvl5pPr>
              <a:lvl6pPr marL="2514600" indent="-228600" eaLnBrk="0" fontAlgn="base" hangingPunct="0">
                <a:spcBef>
                  <a:spcPct val="0"/>
                </a:spcBef>
                <a:spcAft>
                  <a:spcPct val="0"/>
                </a:spcAft>
                <a:defRPr sz="800">
                  <a:solidFill>
                    <a:schemeClr val="bg1"/>
                  </a:solidFill>
                  <a:latin typeface="Arial" pitchFamily="34" charset="0"/>
                  <a:ea typeface="MS Gothic" pitchFamily="49" charset="-128"/>
                </a:defRPr>
              </a:lvl6pPr>
              <a:lvl7pPr marL="2971800" indent="-228600" eaLnBrk="0" fontAlgn="base" hangingPunct="0">
                <a:spcBef>
                  <a:spcPct val="0"/>
                </a:spcBef>
                <a:spcAft>
                  <a:spcPct val="0"/>
                </a:spcAft>
                <a:defRPr sz="800">
                  <a:solidFill>
                    <a:schemeClr val="bg1"/>
                  </a:solidFill>
                  <a:latin typeface="Arial" pitchFamily="34" charset="0"/>
                  <a:ea typeface="MS Gothic" pitchFamily="49" charset="-128"/>
                </a:defRPr>
              </a:lvl7pPr>
              <a:lvl8pPr marL="3429000" indent="-228600" eaLnBrk="0" fontAlgn="base" hangingPunct="0">
                <a:spcBef>
                  <a:spcPct val="0"/>
                </a:spcBef>
                <a:spcAft>
                  <a:spcPct val="0"/>
                </a:spcAft>
                <a:defRPr sz="800">
                  <a:solidFill>
                    <a:schemeClr val="bg1"/>
                  </a:solidFill>
                  <a:latin typeface="Arial" pitchFamily="34" charset="0"/>
                  <a:ea typeface="MS Gothic" pitchFamily="49" charset="-128"/>
                </a:defRPr>
              </a:lvl8pPr>
              <a:lvl9pPr marL="3886200" indent="-228600" eaLnBrk="0" fontAlgn="base" hangingPunct="0">
                <a:spcBef>
                  <a:spcPct val="0"/>
                </a:spcBef>
                <a:spcAft>
                  <a:spcPct val="0"/>
                </a:spcAft>
                <a:defRPr sz="800">
                  <a:solidFill>
                    <a:schemeClr val="bg1"/>
                  </a:solidFill>
                  <a:latin typeface="Arial" pitchFamily="34" charset="0"/>
                  <a:ea typeface="MS Gothic" pitchFamily="49" charset="-128"/>
                </a:defRPr>
              </a:lvl9pPr>
            </a:lstStyle>
            <a:p>
              <a:pPr algn="ctr" eaLnBrk="1" hangingPunct="1"/>
              <a:r>
                <a:rPr lang="en-US" sz="1600" b="1" dirty="0">
                  <a:solidFill>
                    <a:prstClr val="black">
                      <a:lumMod val="85000"/>
                      <a:lumOff val="15000"/>
                    </a:prstClr>
                  </a:solidFill>
                  <a:latin typeface="+mn-lt"/>
                </a:rPr>
                <a:t>Hit</a:t>
              </a:r>
              <a:r>
                <a:rPr lang="en-US" sz="1600" dirty="0">
                  <a:solidFill>
                    <a:schemeClr val="tx1"/>
                  </a:solidFill>
                  <a:latin typeface="+mn-lt"/>
                </a:rPr>
                <a:t> </a:t>
              </a:r>
              <a:r>
                <a:rPr lang="en-US" sz="1600" b="1" dirty="0">
                  <a:solidFill>
                    <a:schemeClr val="tx1"/>
                  </a:solidFill>
                  <a:latin typeface="+mn-lt"/>
                </a:rPr>
                <a:t>4</a:t>
              </a:r>
            </a:p>
            <a:p>
              <a:pPr algn="ctr" eaLnBrk="1" hangingPunct="1"/>
              <a:endParaRPr lang="en-US" dirty="0"/>
            </a:p>
          </p:txBody>
        </p:sp>
        <p:sp>
          <p:nvSpPr>
            <p:cNvPr id="125" name="Rectangle 124"/>
            <p:cNvSpPr/>
            <p:nvPr/>
          </p:nvSpPr>
          <p:spPr>
            <a:xfrm>
              <a:off x="6376447" y="3402100"/>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26" name="Rectangle 125"/>
            <p:cNvSpPr/>
            <p:nvPr/>
          </p:nvSpPr>
          <p:spPr>
            <a:xfrm>
              <a:off x="6472822" y="3670003"/>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27" name="Rectangle 126"/>
            <p:cNvSpPr/>
            <p:nvPr/>
          </p:nvSpPr>
          <p:spPr>
            <a:xfrm>
              <a:off x="6655529" y="3919056"/>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a:t>
              </a:r>
            </a:p>
          </p:txBody>
        </p:sp>
        <p:pic>
          <p:nvPicPr>
            <p:cNvPr id="128"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4884" y="3150172"/>
              <a:ext cx="1001388" cy="15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Box 96"/>
            <p:cNvSpPr txBox="1">
              <a:spLocks noChangeArrowheads="1"/>
            </p:cNvSpPr>
            <p:nvPr/>
          </p:nvSpPr>
          <p:spPr bwMode="auto">
            <a:xfrm>
              <a:off x="7470246" y="4309124"/>
              <a:ext cx="10013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bg1"/>
                  </a:solidFill>
                  <a:latin typeface="Arial" pitchFamily="34" charset="0"/>
                  <a:ea typeface="MS Gothic" pitchFamily="49" charset="-128"/>
                </a:defRPr>
              </a:lvl1pPr>
              <a:lvl2pPr marL="742950" indent="-285750" eaLnBrk="0" hangingPunct="0">
                <a:defRPr sz="800">
                  <a:solidFill>
                    <a:schemeClr val="bg1"/>
                  </a:solidFill>
                  <a:latin typeface="Arial" pitchFamily="34" charset="0"/>
                  <a:ea typeface="MS Gothic" pitchFamily="49" charset="-128"/>
                </a:defRPr>
              </a:lvl2pPr>
              <a:lvl3pPr marL="1143000" indent="-228600" eaLnBrk="0" hangingPunct="0">
                <a:defRPr sz="800">
                  <a:solidFill>
                    <a:schemeClr val="bg1"/>
                  </a:solidFill>
                  <a:latin typeface="Arial" pitchFamily="34" charset="0"/>
                  <a:ea typeface="MS Gothic" pitchFamily="49" charset="-128"/>
                </a:defRPr>
              </a:lvl3pPr>
              <a:lvl4pPr marL="1600200" indent="-228600" eaLnBrk="0" hangingPunct="0">
                <a:defRPr sz="800">
                  <a:solidFill>
                    <a:schemeClr val="bg1"/>
                  </a:solidFill>
                  <a:latin typeface="Arial" pitchFamily="34" charset="0"/>
                  <a:ea typeface="MS Gothic" pitchFamily="49" charset="-128"/>
                </a:defRPr>
              </a:lvl4pPr>
              <a:lvl5pPr marL="2057400" indent="-228600" eaLnBrk="0" hangingPunct="0">
                <a:defRPr sz="800">
                  <a:solidFill>
                    <a:schemeClr val="bg1"/>
                  </a:solidFill>
                  <a:latin typeface="Arial" pitchFamily="34" charset="0"/>
                  <a:ea typeface="MS Gothic" pitchFamily="49" charset="-128"/>
                </a:defRPr>
              </a:lvl5pPr>
              <a:lvl6pPr marL="2514600" indent="-228600" eaLnBrk="0" fontAlgn="base" hangingPunct="0">
                <a:spcBef>
                  <a:spcPct val="0"/>
                </a:spcBef>
                <a:spcAft>
                  <a:spcPct val="0"/>
                </a:spcAft>
                <a:defRPr sz="800">
                  <a:solidFill>
                    <a:schemeClr val="bg1"/>
                  </a:solidFill>
                  <a:latin typeface="Arial" pitchFamily="34" charset="0"/>
                  <a:ea typeface="MS Gothic" pitchFamily="49" charset="-128"/>
                </a:defRPr>
              </a:lvl6pPr>
              <a:lvl7pPr marL="2971800" indent="-228600" eaLnBrk="0" fontAlgn="base" hangingPunct="0">
                <a:spcBef>
                  <a:spcPct val="0"/>
                </a:spcBef>
                <a:spcAft>
                  <a:spcPct val="0"/>
                </a:spcAft>
                <a:defRPr sz="800">
                  <a:solidFill>
                    <a:schemeClr val="bg1"/>
                  </a:solidFill>
                  <a:latin typeface="Arial" pitchFamily="34" charset="0"/>
                  <a:ea typeface="MS Gothic" pitchFamily="49" charset="-128"/>
                </a:defRPr>
              </a:lvl7pPr>
              <a:lvl8pPr marL="3429000" indent="-228600" eaLnBrk="0" fontAlgn="base" hangingPunct="0">
                <a:spcBef>
                  <a:spcPct val="0"/>
                </a:spcBef>
                <a:spcAft>
                  <a:spcPct val="0"/>
                </a:spcAft>
                <a:defRPr sz="800">
                  <a:solidFill>
                    <a:schemeClr val="bg1"/>
                  </a:solidFill>
                  <a:latin typeface="Arial" pitchFamily="34" charset="0"/>
                  <a:ea typeface="MS Gothic" pitchFamily="49" charset="-128"/>
                </a:defRPr>
              </a:lvl8pPr>
              <a:lvl9pPr marL="3886200" indent="-228600" eaLnBrk="0" fontAlgn="base" hangingPunct="0">
                <a:spcBef>
                  <a:spcPct val="0"/>
                </a:spcBef>
                <a:spcAft>
                  <a:spcPct val="0"/>
                </a:spcAft>
                <a:defRPr sz="800">
                  <a:solidFill>
                    <a:schemeClr val="bg1"/>
                  </a:solidFill>
                  <a:latin typeface="Arial" pitchFamily="34" charset="0"/>
                  <a:ea typeface="MS Gothic" pitchFamily="49" charset="-128"/>
                </a:defRPr>
              </a:lvl9pPr>
            </a:lstStyle>
            <a:p>
              <a:pPr algn="ctr" eaLnBrk="1" hangingPunct="1"/>
              <a:r>
                <a:rPr lang="en-US" sz="1600" b="1" dirty="0">
                  <a:solidFill>
                    <a:prstClr val="black">
                      <a:lumMod val="85000"/>
                      <a:lumOff val="15000"/>
                    </a:prstClr>
                  </a:solidFill>
                </a:rPr>
                <a:t>Hit</a:t>
              </a:r>
              <a:r>
                <a:rPr lang="en-US" sz="1600" dirty="0">
                  <a:solidFill>
                    <a:schemeClr val="tx1"/>
                  </a:solidFill>
                  <a:latin typeface="Myriad Pro" pitchFamily="34" charset="0"/>
                </a:rPr>
                <a:t> …</a:t>
              </a:r>
            </a:p>
            <a:p>
              <a:pPr algn="ctr" eaLnBrk="1" hangingPunct="1"/>
              <a:endParaRPr lang="en-US" dirty="0"/>
            </a:p>
          </p:txBody>
        </p:sp>
        <p:sp>
          <p:nvSpPr>
            <p:cNvPr id="130" name="Rectangle 129"/>
            <p:cNvSpPr/>
            <p:nvPr/>
          </p:nvSpPr>
          <p:spPr>
            <a:xfrm>
              <a:off x="7565053" y="3394801"/>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31" name="Rectangle 130"/>
            <p:cNvSpPr/>
            <p:nvPr/>
          </p:nvSpPr>
          <p:spPr>
            <a:xfrm>
              <a:off x="7661428" y="3662704"/>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32" name="Rectangle 131"/>
            <p:cNvSpPr/>
            <p:nvPr/>
          </p:nvSpPr>
          <p:spPr>
            <a:xfrm>
              <a:off x="7844135" y="3911757"/>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a:t>
              </a:r>
            </a:p>
          </p:txBody>
        </p:sp>
        <p:grpSp>
          <p:nvGrpSpPr>
            <p:cNvPr id="137" name="Group 63"/>
            <p:cNvGrpSpPr>
              <a:grpSpLocks/>
            </p:cNvGrpSpPr>
            <p:nvPr/>
          </p:nvGrpSpPr>
          <p:grpSpPr bwMode="auto">
            <a:xfrm>
              <a:off x="4994292" y="3150174"/>
              <a:ext cx="1016750" cy="1620616"/>
              <a:chOff x="1812533" y="3102579"/>
              <a:chExt cx="763923" cy="1115194"/>
            </a:xfrm>
          </p:grpSpPr>
          <p:pic>
            <p:nvPicPr>
              <p:cNvPr id="138"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2533" y="3102579"/>
                <a:ext cx="752381" cy="10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TextBox 96"/>
              <p:cNvSpPr txBox="1">
                <a:spLocks noChangeArrowheads="1"/>
              </p:cNvSpPr>
              <p:nvPr/>
            </p:nvSpPr>
            <p:spPr bwMode="auto">
              <a:xfrm>
                <a:off x="1824075" y="3900088"/>
                <a:ext cx="752381" cy="31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bg1"/>
                    </a:solidFill>
                    <a:latin typeface="Arial" pitchFamily="34" charset="0"/>
                    <a:ea typeface="MS Gothic" pitchFamily="49" charset="-128"/>
                  </a:defRPr>
                </a:lvl1pPr>
                <a:lvl2pPr marL="742950" indent="-285750" eaLnBrk="0" hangingPunct="0">
                  <a:defRPr sz="800">
                    <a:solidFill>
                      <a:schemeClr val="bg1"/>
                    </a:solidFill>
                    <a:latin typeface="Arial" pitchFamily="34" charset="0"/>
                    <a:ea typeface="MS Gothic" pitchFamily="49" charset="-128"/>
                  </a:defRPr>
                </a:lvl2pPr>
                <a:lvl3pPr marL="1143000" indent="-228600" eaLnBrk="0" hangingPunct="0">
                  <a:defRPr sz="800">
                    <a:solidFill>
                      <a:schemeClr val="bg1"/>
                    </a:solidFill>
                    <a:latin typeface="Arial" pitchFamily="34" charset="0"/>
                    <a:ea typeface="MS Gothic" pitchFamily="49" charset="-128"/>
                  </a:defRPr>
                </a:lvl3pPr>
                <a:lvl4pPr marL="1600200" indent="-228600" eaLnBrk="0" hangingPunct="0">
                  <a:defRPr sz="800">
                    <a:solidFill>
                      <a:schemeClr val="bg1"/>
                    </a:solidFill>
                    <a:latin typeface="Arial" pitchFamily="34" charset="0"/>
                    <a:ea typeface="MS Gothic" pitchFamily="49" charset="-128"/>
                  </a:defRPr>
                </a:lvl4pPr>
                <a:lvl5pPr marL="2057400" indent="-228600" eaLnBrk="0" hangingPunct="0">
                  <a:defRPr sz="800">
                    <a:solidFill>
                      <a:schemeClr val="bg1"/>
                    </a:solidFill>
                    <a:latin typeface="Arial" pitchFamily="34" charset="0"/>
                    <a:ea typeface="MS Gothic" pitchFamily="49" charset="-128"/>
                  </a:defRPr>
                </a:lvl5pPr>
                <a:lvl6pPr marL="2514600" indent="-228600" eaLnBrk="0" fontAlgn="base" hangingPunct="0">
                  <a:spcBef>
                    <a:spcPct val="0"/>
                  </a:spcBef>
                  <a:spcAft>
                    <a:spcPct val="0"/>
                  </a:spcAft>
                  <a:defRPr sz="800">
                    <a:solidFill>
                      <a:schemeClr val="bg1"/>
                    </a:solidFill>
                    <a:latin typeface="Arial" pitchFamily="34" charset="0"/>
                    <a:ea typeface="MS Gothic" pitchFamily="49" charset="-128"/>
                  </a:defRPr>
                </a:lvl6pPr>
                <a:lvl7pPr marL="2971800" indent="-228600" eaLnBrk="0" fontAlgn="base" hangingPunct="0">
                  <a:spcBef>
                    <a:spcPct val="0"/>
                  </a:spcBef>
                  <a:spcAft>
                    <a:spcPct val="0"/>
                  </a:spcAft>
                  <a:defRPr sz="800">
                    <a:solidFill>
                      <a:schemeClr val="bg1"/>
                    </a:solidFill>
                    <a:latin typeface="Arial" pitchFamily="34" charset="0"/>
                    <a:ea typeface="MS Gothic" pitchFamily="49" charset="-128"/>
                  </a:defRPr>
                </a:lvl7pPr>
                <a:lvl8pPr marL="3429000" indent="-228600" eaLnBrk="0" fontAlgn="base" hangingPunct="0">
                  <a:spcBef>
                    <a:spcPct val="0"/>
                  </a:spcBef>
                  <a:spcAft>
                    <a:spcPct val="0"/>
                  </a:spcAft>
                  <a:defRPr sz="800">
                    <a:solidFill>
                      <a:schemeClr val="bg1"/>
                    </a:solidFill>
                    <a:latin typeface="Arial" pitchFamily="34" charset="0"/>
                    <a:ea typeface="MS Gothic" pitchFamily="49" charset="-128"/>
                  </a:defRPr>
                </a:lvl8pPr>
                <a:lvl9pPr marL="3886200" indent="-228600" eaLnBrk="0" fontAlgn="base" hangingPunct="0">
                  <a:spcBef>
                    <a:spcPct val="0"/>
                  </a:spcBef>
                  <a:spcAft>
                    <a:spcPct val="0"/>
                  </a:spcAft>
                  <a:defRPr sz="800">
                    <a:solidFill>
                      <a:schemeClr val="bg1"/>
                    </a:solidFill>
                    <a:latin typeface="Arial" pitchFamily="34" charset="0"/>
                    <a:ea typeface="MS Gothic" pitchFamily="49" charset="-128"/>
                  </a:defRPr>
                </a:lvl9pPr>
              </a:lstStyle>
              <a:p>
                <a:pPr algn="ctr" eaLnBrk="1" hangingPunct="1"/>
                <a:r>
                  <a:rPr lang="en-US" sz="1600" b="1" dirty="0">
                    <a:solidFill>
                      <a:prstClr val="black">
                        <a:lumMod val="85000"/>
                        <a:lumOff val="15000"/>
                      </a:prstClr>
                    </a:solidFill>
                    <a:latin typeface="+mn-lt"/>
                  </a:rPr>
                  <a:t>Hit</a:t>
                </a:r>
                <a:r>
                  <a:rPr lang="en-US" sz="1600" dirty="0">
                    <a:solidFill>
                      <a:schemeClr val="tx1"/>
                    </a:solidFill>
                    <a:latin typeface="+mn-lt"/>
                  </a:rPr>
                  <a:t> </a:t>
                </a:r>
                <a:r>
                  <a:rPr lang="en-US" sz="1600" b="1" dirty="0">
                    <a:solidFill>
                      <a:schemeClr val="tx1"/>
                    </a:solidFill>
                    <a:latin typeface="+mn-lt"/>
                  </a:rPr>
                  <a:t>3</a:t>
                </a:r>
              </a:p>
              <a:p>
                <a:pPr algn="ctr" eaLnBrk="1" hangingPunct="1"/>
                <a:endParaRPr lang="en-US" dirty="0"/>
              </a:p>
            </p:txBody>
          </p:sp>
        </p:grpSp>
        <p:sp>
          <p:nvSpPr>
            <p:cNvPr id="140" name="Rectangle 139"/>
            <p:cNvSpPr/>
            <p:nvPr/>
          </p:nvSpPr>
          <p:spPr>
            <a:xfrm>
              <a:off x="5133434" y="3387504"/>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41" name="Rectangle 140"/>
            <p:cNvSpPr/>
            <p:nvPr/>
          </p:nvSpPr>
          <p:spPr>
            <a:xfrm>
              <a:off x="5310297" y="3655407"/>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42" name="Rectangle 141"/>
            <p:cNvSpPr/>
            <p:nvPr/>
          </p:nvSpPr>
          <p:spPr>
            <a:xfrm>
              <a:off x="5412516" y="3904460"/>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a:t>
              </a:r>
            </a:p>
          </p:txBody>
        </p:sp>
        <p:grpSp>
          <p:nvGrpSpPr>
            <p:cNvPr id="144" name="Group 63"/>
            <p:cNvGrpSpPr>
              <a:grpSpLocks/>
            </p:cNvGrpSpPr>
            <p:nvPr/>
          </p:nvGrpSpPr>
          <p:grpSpPr bwMode="auto">
            <a:xfrm>
              <a:off x="2536292" y="3164495"/>
              <a:ext cx="1016750" cy="1620616"/>
              <a:chOff x="1812533" y="3102579"/>
              <a:chExt cx="763923" cy="1115194"/>
            </a:xfrm>
          </p:grpSpPr>
          <p:pic>
            <p:nvPicPr>
              <p:cNvPr id="145"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2533" y="3102579"/>
                <a:ext cx="752381" cy="10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Box 96"/>
              <p:cNvSpPr txBox="1">
                <a:spLocks noChangeArrowheads="1"/>
              </p:cNvSpPr>
              <p:nvPr/>
            </p:nvSpPr>
            <p:spPr bwMode="auto">
              <a:xfrm>
                <a:off x="1824075" y="3900088"/>
                <a:ext cx="752381" cy="317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bg1"/>
                    </a:solidFill>
                    <a:latin typeface="Arial" pitchFamily="34" charset="0"/>
                    <a:ea typeface="MS Gothic" pitchFamily="49" charset="-128"/>
                  </a:defRPr>
                </a:lvl1pPr>
                <a:lvl2pPr marL="742950" indent="-285750" eaLnBrk="0" hangingPunct="0">
                  <a:defRPr sz="800">
                    <a:solidFill>
                      <a:schemeClr val="bg1"/>
                    </a:solidFill>
                    <a:latin typeface="Arial" pitchFamily="34" charset="0"/>
                    <a:ea typeface="MS Gothic" pitchFamily="49" charset="-128"/>
                  </a:defRPr>
                </a:lvl2pPr>
                <a:lvl3pPr marL="1143000" indent="-228600" eaLnBrk="0" hangingPunct="0">
                  <a:defRPr sz="800">
                    <a:solidFill>
                      <a:schemeClr val="bg1"/>
                    </a:solidFill>
                    <a:latin typeface="Arial" pitchFamily="34" charset="0"/>
                    <a:ea typeface="MS Gothic" pitchFamily="49" charset="-128"/>
                  </a:defRPr>
                </a:lvl3pPr>
                <a:lvl4pPr marL="1600200" indent="-228600" eaLnBrk="0" hangingPunct="0">
                  <a:defRPr sz="800">
                    <a:solidFill>
                      <a:schemeClr val="bg1"/>
                    </a:solidFill>
                    <a:latin typeface="Arial" pitchFamily="34" charset="0"/>
                    <a:ea typeface="MS Gothic" pitchFamily="49" charset="-128"/>
                  </a:defRPr>
                </a:lvl4pPr>
                <a:lvl5pPr marL="2057400" indent="-228600" eaLnBrk="0" hangingPunct="0">
                  <a:defRPr sz="800">
                    <a:solidFill>
                      <a:schemeClr val="bg1"/>
                    </a:solidFill>
                    <a:latin typeface="Arial" pitchFamily="34" charset="0"/>
                    <a:ea typeface="MS Gothic" pitchFamily="49" charset="-128"/>
                  </a:defRPr>
                </a:lvl5pPr>
                <a:lvl6pPr marL="2514600" indent="-228600" eaLnBrk="0" fontAlgn="base" hangingPunct="0">
                  <a:spcBef>
                    <a:spcPct val="0"/>
                  </a:spcBef>
                  <a:spcAft>
                    <a:spcPct val="0"/>
                  </a:spcAft>
                  <a:defRPr sz="800">
                    <a:solidFill>
                      <a:schemeClr val="bg1"/>
                    </a:solidFill>
                    <a:latin typeface="Arial" pitchFamily="34" charset="0"/>
                    <a:ea typeface="MS Gothic" pitchFamily="49" charset="-128"/>
                  </a:defRPr>
                </a:lvl6pPr>
                <a:lvl7pPr marL="2971800" indent="-228600" eaLnBrk="0" fontAlgn="base" hangingPunct="0">
                  <a:spcBef>
                    <a:spcPct val="0"/>
                  </a:spcBef>
                  <a:spcAft>
                    <a:spcPct val="0"/>
                  </a:spcAft>
                  <a:defRPr sz="800">
                    <a:solidFill>
                      <a:schemeClr val="bg1"/>
                    </a:solidFill>
                    <a:latin typeface="Arial" pitchFamily="34" charset="0"/>
                    <a:ea typeface="MS Gothic" pitchFamily="49" charset="-128"/>
                  </a:defRPr>
                </a:lvl7pPr>
                <a:lvl8pPr marL="3429000" indent="-228600" eaLnBrk="0" fontAlgn="base" hangingPunct="0">
                  <a:spcBef>
                    <a:spcPct val="0"/>
                  </a:spcBef>
                  <a:spcAft>
                    <a:spcPct val="0"/>
                  </a:spcAft>
                  <a:defRPr sz="800">
                    <a:solidFill>
                      <a:schemeClr val="bg1"/>
                    </a:solidFill>
                    <a:latin typeface="Arial" pitchFamily="34" charset="0"/>
                    <a:ea typeface="MS Gothic" pitchFamily="49" charset="-128"/>
                  </a:defRPr>
                </a:lvl8pPr>
                <a:lvl9pPr marL="3886200" indent="-228600" eaLnBrk="0" fontAlgn="base" hangingPunct="0">
                  <a:spcBef>
                    <a:spcPct val="0"/>
                  </a:spcBef>
                  <a:spcAft>
                    <a:spcPct val="0"/>
                  </a:spcAft>
                  <a:defRPr sz="800">
                    <a:solidFill>
                      <a:schemeClr val="bg1"/>
                    </a:solidFill>
                    <a:latin typeface="Arial" pitchFamily="34" charset="0"/>
                    <a:ea typeface="MS Gothic" pitchFamily="49" charset="-128"/>
                  </a:defRPr>
                </a:lvl9pPr>
              </a:lstStyle>
              <a:p>
                <a:pPr algn="ctr" eaLnBrk="1" hangingPunct="1"/>
                <a:r>
                  <a:rPr lang="en-US" sz="1600" b="1" dirty="0">
                    <a:solidFill>
                      <a:prstClr val="black">
                        <a:lumMod val="85000"/>
                        <a:lumOff val="15000"/>
                      </a:prstClr>
                    </a:solidFill>
                    <a:latin typeface="+mn-lt"/>
                  </a:rPr>
                  <a:t>Hit</a:t>
                </a:r>
                <a:r>
                  <a:rPr lang="en-US" sz="1600" b="1" dirty="0">
                    <a:solidFill>
                      <a:schemeClr val="tx1"/>
                    </a:solidFill>
                    <a:latin typeface="+mn-lt"/>
                  </a:rPr>
                  <a:t> 1</a:t>
                </a:r>
              </a:p>
              <a:p>
                <a:pPr algn="ctr" eaLnBrk="1" hangingPunct="1"/>
                <a:endParaRPr lang="en-US" dirty="0"/>
              </a:p>
            </p:txBody>
          </p:sp>
        </p:grpSp>
        <p:sp>
          <p:nvSpPr>
            <p:cNvPr id="147" name="Rectangle 146"/>
            <p:cNvSpPr/>
            <p:nvPr/>
          </p:nvSpPr>
          <p:spPr>
            <a:xfrm>
              <a:off x="2675434" y="3401825"/>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48" name="Rectangle 147"/>
            <p:cNvSpPr/>
            <p:nvPr/>
          </p:nvSpPr>
          <p:spPr>
            <a:xfrm>
              <a:off x="2771809" y="3669728"/>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Step</a:t>
              </a:r>
            </a:p>
          </p:txBody>
        </p:sp>
        <p:sp>
          <p:nvSpPr>
            <p:cNvPr id="149" name="Rectangle 148"/>
            <p:cNvSpPr/>
            <p:nvPr/>
          </p:nvSpPr>
          <p:spPr>
            <a:xfrm>
              <a:off x="2954516" y="3918781"/>
              <a:ext cx="533400" cy="304800"/>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649D"/>
                  </a:solidFill>
                </a:rPr>
                <a:t>…</a:t>
              </a:r>
            </a:p>
          </p:txBody>
        </p:sp>
      </p:grpSp>
      <p:grpSp>
        <p:nvGrpSpPr>
          <p:cNvPr id="3" name="Group 2"/>
          <p:cNvGrpSpPr/>
          <p:nvPr/>
        </p:nvGrpSpPr>
        <p:grpSpPr>
          <a:xfrm>
            <a:off x="641676" y="4950172"/>
            <a:ext cx="2694754" cy="1861789"/>
            <a:chOff x="641676" y="4950172"/>
            <a:chExt cx="2694754" cy="1861789"/>
          </a:xfrm>
        </p:grpSpPr>
        <p:pic>
          <p:nvPicPr>
            <p:cNvPr id="110" name="Picture 11" descr="Cloud_API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983" y="4950172"/>
              <a:ext cx="2355447" cy="186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226" y="5123337"/>
              <a:ext cx="752381" cy="1038095"/>
            </a:xfrm>
            <a:prstGeom prst="rect">
              <a:avLst/>
            </a:prstGeom>
          </p:spPr>
        </p:pic>
        <p:sp>
          <p:nvSpPr>
            <p:cNvPr id="109" name="Text Box 6"/>
            <p:cNvSpPr txBox="1">
              <a:spLocks noChangeArrowheads="1"/>
            </p:cNvSpPr>
            <p:nvPr/>
          </p:nvSpPr>
          <p:spPr bwMode="auto">
            <a:xfrm>
              <a:off x="641676" y="5339570"/>
              <a:ext cx="8386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a:solidFill>
                    <a:schemeClr val="tx1"/>
                  </a:solidFill>
                  <a:latin typeface="Arial" pitchFamily="34" charset="0"/>
                </a:defRPr>
              </a:lvl1pPr>
              <a:lvl2pPr marL="742950" indent="-285750" eaLnBrk="0" hangingPunct="0">
                <a:defRPr sz="2600">
                  <a:solidFill>
                    <a:schemeClr val="tx1"/>
                  </a:solidFill>
                  <a:latin typeface="Arial" pitchFamily="34" charset="0"/>
                </a:defRPr>
              </a:lvl2pPr>
              <a:lvl3pPr marL="1143000" indent="-228600" eaLnBrk="0" hangingPunct="0">
                <a:defRPr sz="2600">
                  <a:solidFill>
                    <a:schemeClr val="tx1"/>
                  </a:solidFill>
                  <a:latin typeface="Arial" pitchFamily="34" charset="0"/>
                </a:defRPr>
              </a:lvl3pPr>
              <a:lvl4pPr marL="1600200" indent="-228600" eaLnBrk="0" hangingPunct="0">
                <a:defRPr sz="2600">
                  <a:solidFill>
                    <a:schemeClr val="tx1"/>
                  </a:solidFill>
                  <a:latin typeface="Arial" pitchFamily="34" charset="0"/>
                </a:defRPr>
              </a:lvl4pPr>
              <a:lvl5pPr marL="2057400" indent="-228600" eaLnBrk="0" hangingPunct="0">
                <a:defRPr sz="2600">
                  <a:solidFill>
                    <a:schemeClr val="tx1"/>
                  </a:solidFill>
                  <a:latin typeface="Arial" pitchFamily="34" charset="0"/>
                </a:defRPr>
              </a:lvl5pPr>
              <a:lvl6pPr marL="2514600" indent="-228600" eaLnBrk="0" fontAlgn="base" hangingPunct="0">
                <a:spcBef>
                  <a:spcPct val="0"/>
                </a:spcBef>
                <a:spcAft>
                  <a:spcPct val="0"/>
                </a:spcAft>
                <a:defRPr sz="2600">
                  <a:solidFill>
                    <a:schemeClr val="tx1"/>
                  </a:solidFill>
                  <a:latin typeface="Arial" pitchFamily="34" charset="0"/>
                </a:defRPr>
              </a:lvl6pPr>
              <a:lvl7pPr marL="2971800" indent="-228600" eaLnBrk="0" fontAlgn="base" hangingPunct="0">
                <a:spcBef>
                  <a:spcPct val="0"/>
                </a:spcBef>
                <a:spcAft>
                  <a:spcPct val="0"/>
                </a:spcAft>
                <a:defRPr sz="2600">
                  <a:solidFill>
                    <a:schemeClr val="tx1"/>
                  </a:solidFill>
                  <a:latin typeface="Arial" pitchFamily="34" charset="0"/>
                </a:defRPr>
              </a:lvl7pPr>
              <a:lvl8pPr marL="3429000" indent="-228600" eaLnBrk="0" fontAlgn="base" hangingPunct="0">
                <a:spcBef>
                  <a:spcPct val="0"/>
                </a:spcBef>
                <a:spcAft>
                  <a:spcPct val="0"/>
                </a:spcAft>
                <a:defRPr sz="2600">
                  <a:solidFill>
                    <a:schemeClr val="tx1"/>
                  </a:solidFill>
                  <a:latin typeface="Arial" pitchFamily="34" charset="0"/>
                </a:defRPr>
              </a:lvl8pPr>
              <a:lvl9pPr marL="3886200" indent="-228600" eaLnBrk="0" fontAlgn="base" hangingPunct="0">
                <a:spcBef>
                  <a:spcPct val="0"/>
                </a:spcBef>
                <a:spcAft>
                  <a:spcPct val="0"/>
                </a:spcAft>
                <a:defRPr sz="2600">
                  <a:solidFill>
                    <a:schemeClr val="tx1"/>
                  </a:solidFill>
                  <a:latin typeface="Arial" pitchFamily="34" charset="0"/>
                </a:defRPr>
              </a:lvl9pPr>
            </a:lstStyle>
            <a:p>
              <a:pPr eaLnBrk="1" fontAlgn="base" hangingPunct="1">
                <a:spcBef>
                  <a:spcPct val="0"/>
                </a:spcBef>
                <a:spcAft>
                  <a:spcPct val="0"/>
                </a:spcAft>
              </a:pPr>
              <a:r>
                <a:rPr lang="en-US" sz="1600" b="1" dirty="0">
                  <a:solidFill>
                    <a:prstClr val="black"/>
                  </a:solidFill>
                  <a:ea typeface="MS Gothic" pitchFamily="49" charset="-128"/>
                </a:rPr>
                <a:t>Target</a:t>
              </a:r>
            </a:p>
            <a:p>
              <a:pPr eaLnBrk="1" fontAlgn="base" hangingPunct="1">
                <a:spcBef>
                  <a:spcPct val="0"/>
                </a:spcBef>
                <a:spcAft>
                  <a:spcPct val="0"/>
                </a:spcAft>
              </a:pPr>
              <a:r>
                <a:rPr lang="en-US" sz="1600" b="1" dirty="0">
                  <a:solidFill>
                    <a:prstClr val="black"/>
                  </a:solidFill>
                  <a:ea typeface="MS Gothic" pitchFamily="49" charset="-128"/>
                </a:rPr>
                <a:t> Page</a:t>
              </a:r>
            </a:p>
            <a:p>
              <a:pPr eaLnBrk="1" fontAlgn="base" hangingPunct="1">
                <a:spcBef>
                  <a:spcPct val="0"/>
                </a:spcBef>
                <a:spcAft>
                  <a:spcPct val="0"/>
                </a:spcAft>
              </a:pPr>
              <a:endParaRPr lang="en-US" sz="800" b="1" dirty="0">
                <a:solidFill>
                  <a:prstClr val="black"/>
                </a:solidFill>
                <a:ea typeface="MS Gothic" pitchFamily="49" charset="-128"/>
              </a:endParaRPr>
            </a:p>
            <a:p>
              <a:pPr eaLnBrk="1" fontAlgn="base" hangingPunct="1">
                <a:spcBef>
                  <a:spcPct val="0"/>
                </a:spcBef>
                <a:spcAft>
                  <a:spcPct val="0"/>
                </a:spcAft>
              </a:pPr>
              <a:r>
                <a:rPr lang="en-US" sz="800" dirty="0">
                  <a:solidFill>
                    <a:prstClr val="black"/>
                  </a:solidFill>
                  <a:ea typeface="MS Gothic" pitchFamily="49" charset="-128"/>
                </a:rPr>
                <a:t>(on </a:t>
              </a:r>
              <a:r>
                <a:rPr lang="en-US" sz="800" dirty="0" err="1">
                  <a:solidFill>
                    <a:prstClr val="black"/>
                  </a:solidFill>
                  <a:ea typeface="MS Gothic" pitchFamily="49" charset="-128"/>
                </a:rPr>
                <a:t>SoftLayer</a:t>
              </a:r>
              <a:r>
                <a:rPr lang="en-US" sz="800" dirty="0">
                  <a:solidFill>
                    <a:prstClr val="black"/>
                  </a:solidFill>
                  <a:ea typeface="MS Gothic" pitchFamily="49" charset="-128"/>
                </a:rPr>
                <a:t>)</a:t>
              </a:r>
            </a:p>
          </p:txBody>
        </p:sp>
      </p:grpSp>
      <p:cxnSp>
        <p:nvCxnSpPr>
          <p:cNvPr id="43" name="Straight Arrow Connector 42"/>
          <p:cNvCxnSpPr/>
          <p:nvPr/>
        </p:nvCxnSpPr>
        <p:spPr>
          <a:xfrm flipV="1">
            <a:off x="967369" y="4437537"/>
            <a:ext cx="0" cy="685800"/>
          </a:xfrm>
          <a:prstGeom prst="straightConnector1">
            <a:avLst/>
          </a:prstGeom>
          <a:ln w="38100">
            <a:solidFill>
              <a:srgbClr val="E55A1B"/>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959439" y="2551814"/>
            <a:ext cx="10022" cy="398269"/>
          </a:xfrm>
          <a:prstGeom prst="straightConnector1">
            <a:avLst/>
          </a:prstGeom>
          <a:ln w="38100">
            <a:solidFill>
              <a:srgbClr val="E55A1B"/>
            </a:solidFill>
            <a:tailEnd type="arrow"/>
          </a:ln>
        </p:spPr>
        <p:style>
          <a:lnRef idx="1">
            <a:schemeClr val="accent1"/>
          </a:lnRef>
          <a:fillRef idx="0">
            <a:schemeClr val="accent1"/>
          </a:fillRef>
          <a:effectRef idx="0">
            <a:schemeClr val="accent1"/>
          </a:effectRef>
          <a:fontRef idx="minor">
            <a:schemeClr val="tx1"/>
          </a:fontRef>
        </p:style>
      </p:cxnSp>
      <p:pic>
        <p:nvPicPr>
          <p:cNvPr id="53" name="Picture 13" descr="C:\IBM\Icon Redesign\pngs_comms\ibm_icon_comms_mobileapps_blu.png"/>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655641" y="1203499"/>
            <a:ext cx="521866" cy="8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541480" y="2012277"/>
            <a:ext cx="1051464" cy="252462"/>
          </a:xfrm>
          <a:prstGeom prst="rect">
            <a:avLst/>
          </a:prstGeom>
          <a:noFill/>
        </p:spPr>
        <p:txBody>
          <a:bodyPr wrap="square" rtlCol="0">
            <a:spAutoFit/>
          </a:bodyPr>
          <a:lstStyle/>
          <a:p>
            <a:r>
              <a:rPr lang="en-US" sz="1600" dirty="0"/>
              <a:t>Visitor data </a:t>
            </a:r>
          </a:p>
        </p:txBody>
      </p:sp>
      <p:sp>
        <p:nvSpPr>
          <p:cNvPr id="5" name="Rectangle 4"/>
          <p:cNvSpPr/>
          <p:nvPr/>
        </p:nvSpPr>
        <p:spPr>
          <a:xfrm>
            <a:off x="3780298" y="4591602"/>
            <a:ext cx="4572000" cy="877163"/>
          </a:xfrm>
          <a:prstGeom prst="rect">
            <a:avLst/>
          </a:prstGeom>
        </p:spPr>
        <p:txBody>
          <a:bodyPr>
            <a:spAutoFit/>
          </a:bodyPr>
          <a:lstStyle/>
          <a:p>
            <a:pPr marL="285750" indent="-285750">
              <a:buFont typeface="Arial" panose="020B0604020202020204" pitchFamily="34" charset="0"/>
              <a:buChar char="•"/>
            </a:pPr>
            <a:r>
              <a:rPr lang="en-US" dirty="0"/>
              <a:t>Step = JSON message</a:t>
            </a:r>
          </a:p>
          <a:p>
            <a:pPr marL="285750" indent="-285750">
              <a:buFont typeface="Arial" panose="020B0604020202020204" pitchFamily="34" charset="0"/>
              <a:buChar char="•"/>
            </a:pPr>
            <a:r>
              <a:rPr lang="en-US" dirty="0"/>
              <a:t>A Hit contains Steps</a:t>
            </a:r>
          </a:p>
          <a:p>
            <a:pPr marL="285750" indent="-285750">
              <a:buFont typeface="Arial" panose="020B0604020202020204" pitchFamily="34" charset="0"/>
              <a:buChar char="•"/>
            </a:pPr>
            <a:r>
              <a:rPr lang="en-US" dirty="0"/>
              <a:t>Session = all hits (steps) for a single user</a:t>
            </a:r>
            <a:endParaRPr lang="en-US" i="1" dirty="0"/>
          </a:p>
        </p:txBody>
      </p:sp>
      <p:cxnSp>
        <p:nvCxnSpPr>
          <p:cNvPr id="59" name="Straight Arrow Connector 58"/>
          <p:cNvCxnSpPr/>
          <p:nvPr/>
        </p:nvCxnSpPr>
        <p:spPr>
          <a:xfrm>
            <a:off x="1612688" y="3645180"/>
            <a:ext cx="398594" cy="6226"/>
          </a:xfrm>
          <a:prstGeom prst="straightConnector1">
            <a:avLst/>
          </a:prstGeom>
          <a:ln w="38100">
            <a:solidFill>
              <a:srgbClr val="E55A1B"/>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145453" y="1452511"/>
            <a:ext cx="4572000" cy="353943"/>
          </a:xfrm>
          <a:prstGeom prst="rect">
            <a:avLst/>
          </a:prstGeom>
        </p:spPr>
        <p:txBody>
          <a:bodyPr>
            <a:spAutoFit/>
          </a:bodyPr>
          <a:lstStyle/>
          <a:p>
            <a:r>
              <a:rPr lang="en-US" dirty="0"/>
              <a:t>Tealeaf processes data for Events </a:t>
            </a:r>
          </a:p>
        </p:txBody>
      </p:sp>
    </p:spTree>
    <p:extLst>
      <p:ext uri="{BB962C8B-B14F-4D97-AF65-F5344CB8AC3E}">
        <p14:creationId xmlns:p14="http://schemas.microsoft.com/office/powerpoint/2010/main" val="3374868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Tealeaf Hits</a:t>
            </a:r>
          </a:p>
        </p:txBody>
      </p:sp>
      <p:sp>
        <p:nvSpPr>
          <p:cNvPr id="3" name="Content Placeholder 2"/>
          <p:cNvSpPr>
            <a:spLocks noGrp="1"/>
          </p:cNvSpPr>
          <p:nvPr>
            <p:ph idx="1"/>
          </p:nvPr>
        </p:nvSpPr>
        <p:spPr/>
        <p:txBody>
          <a:bodyPr/>
          <a:lstStyle/>
          <a:p>
            <a:r>
              <a:rPr lang="en-US" i="1" dirty="0"/>
              <a:t>Sessions</a:t>
            </a:r>
            <a:r>
              <a:rPr lang="en-US" dirty="0"/>
              <a:t> consist of </a:t>
            </a:r>
            <a:r>
              <a:rPr lang="en-US" i="1" dirty="0"/>
              <a:t>hits</a:t>
            </a:r>
          </a:p>
          <a:p>
            <a:r>
              <a:rPr lang="en-US" i="1" dirty="0"/>
              <a:t>Hits</a:t>
            </a:r>
            <a:r>
              <a:rPr lang="en-US" dirty="0"/>
              <a:t> contain </a:t>
            </a:r>
            <a:r>
              <a:rPr lang="en-US" b="1" i="1" dirty="0"/>
              <a:t>steps</a:t>
            </a:r>
          </a:p>
        </p:txBody>
      </p:sp>
      <p:sp>
        <p:nvSpPr>
          <p:cNvPr id="30" name="Rectangle 29"/>
          <p:cNvSpPr/>
          <p:nvPr/>
        </p:nvSpPr>
        <p:spPr>
          <a:xfrm>
            <a:off x="1339212" y="2490555"/>
            <a:ext cx="6248400" cy="299584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2000" dirty="0"/>
              <a:t>Session</a:t>
            </a:r>
          </a:p>
        </p:txBody>
      </p:sp>
      <p:pic>
        <p:nvPicPr>
          <p:cNvPr id="26"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1396" y="2940707"/>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 name="Group 45"/>
          <p:cNvGrpSpPr/>
          <p:nvPr/>
        </p:nvGrpSpPr>
        <p:grpSpPr>
          <a:xfrm>
            <a:off x="1752600" y="3460593"/>
            <a:ext cx="1371600" cy="1187607"/>
            <a:chOff x="1086136" y="2393793"/>
            <a:chExt cx="1371600" cy="1187607"/>
          </a:xfrm>
        </p:grpSpPr>
        <p:sp>
          <p:nvSpPr>
            <p:cNvPr id="47" name="Rectangle 46"/>
            <p:cNvSpPr/>
            <p:nvPr/>
          </p:nvSpPr>
          <p:spPr>
            <a:xfrm>
              <a:off x="1086136" y="2393793"/>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8" name="Rectangle 47"/>
            <p:cNvSpPr/>
            <p:nvPr/>
          </p:nvSpPr>
          <p:spPr>
            <a:xfrm>
              <a:off x="1340136" y="2658324"/>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9" name="Rectangle 48"/>
            <p:cNvSpPr/>
            <p:nvPr/>
          </p:nvSpPr>
          <p:spPr>
            <a:xfrm>
              <a:off x="1594136" y="2922855"/>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50" name="Rectangle 49"/>
            <p:cNvSpPr/>
            <p:nvPr/>
          </p:nvSpPr>
          <p:spPr>
            <a:xfrm>
              <a:off x="1848136" y="3187387"/>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nvGrpSpPr>
          <p:cNvPr id="8" name="Group 7"/>
          <p:cNvGrpSpPr/>
          <p:nvPr/>
        </p:nvGrpSpPr>
        <p:grpSpPr>
          <a:xfrm>
            <a:off x="3605810" y="2940707"/>
            <a:ext cx="1715203" cy="2422429"/>
            <a:chOff x="8286398" y="1626058"/>
            <a:chExt cx="1715203" cy="2422429"/>
          </a:xfrm>
        </p:grpSpPr>
        <p:grpSp>
          <p:nvGrpSpPr>
            <p:cNvPr id="5" name="Group 4"/>
            <p:cNvGrpSpPr/>
            <p:nvPr/>
          </p:nvGrpSpPr>
          <p:grpSpPr>
            <a:xfrm>
              <a:off x="8286398" y="1626058"/>
              <a:ext cx="1715203" cy="2422429"/>
              <a:chOff x="8286398" y="1626058"/>
              <a:chExt cx="1715203" cy="2422429"/>
            </a:xfrm>
          </p:grpSpPr>
          <p:pic>
            <p:nvPicPr>
              <p:cNvPr id="28"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398" y="1626058"/>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8707309" y="1714500"/>
                <a:ext cx="873379" cy="381000"/>
              </a:xfrm>
              <a:prstGeom prst="rect">
                <a:avLst/>
              </a:prstGeom>
              <a:noFill/>
            </p:spPr>
            <p:txBody>
              <a:bodyPr wrap="square" rtlCol="0">
                <a:spAutoFit/>
              </a:bodyPr>
              <a:lstStyle/>
              <a:p>
                <a:pPr algn="ctr"/>
                <a:r>
                  <a:rPr lang="en-US" dirty="0"/>
                  <a:t>Hit 2</a:t>
                </a:r>
              </a:p>
            </p:txBody>
          </p:sp>
        </p:grpSp>
        <p:grpSp>
          <p:nvGrpSpPr>
            <p:cNvPr id="6" name="Group 5"/>
            <p:cNvGrpSpPr/>
            <p:nvPr/>
          </p:nvGrpSpPr>
          <p:grpSpPr>
            <a:xfrm>
              <a:off x="8347653" y="2286000"/>
              <a:ext cx="1592694" cy="1451114"/>
              <a:chOff x="3644548" y="3847063"/>
              <a:chExt cx="1592694" cy="1451114"/>
            </a:xfrm>
          </p:grpSpPr>
          <p:sp>
            <p:nvSpPr>
              <p:cNvPr id="39" name="Rectangle 38"/>
              <p:cNvSpPr/>
              <p:nvPr/>
            </p:nvSpPr>
            <p:spPr>
              <a:xfrm>
                <a:off x="3644548" y="3847063"/>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0" name="Rectangle 39"/>
              <p:cNvSpPr/>
              <p:nvPr/>
            </p:nvSpPr>
            <p:spPr>
              <a:xfrm>
                <a:off x="3841167" y="4056716"/>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1" name="Rectangle 40"/>
              <p:cNvSpPr/>
              <p:nvPr/>
            </p:nvSpPr>
            <p:spPr>
              <a:xfrm>
                <a:off x="4037786" y="4266368"/>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2" name="Rectangle 41"/>
              <p:cNvSpPr/>
              <p:nvPr/>
            </p:nvSpPr>
            <p:spPr>
              <a:xfrm>
                <a:off x="4234405" y="4476021"/>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3" name="Rectangle 42"/>
              <p:cNvSpPr/>
              <p:nvPr/>
            </p:nvSpPr>
            <p:spPr>
              <a:xfrm>
                <a:off x="4431024" y="4685674"/>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44" name="Rectangle 43"/>
              <p:cNvSpPr/>
              <p:nvPr/>
            </p:nvSpPr>
            <p:spPr>
              <a:xfrm>
                <a:off x="4627642" y="4895329"/>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grpSp>
        <p:nvGrpSpPr>
          <p:cNvPr id="7" name="Group 6"/>
          <p:cNvGrpSpPr/>
          <p:nvPr/>
        </p:nvGrpSpPr>
        <p:grpSpPr>
          <a:xfrm>
            <a:off x="5638800" y="2907922"/>
            <a:ext cx="1715203" cy="2422429"/>
            <a:chOff x="11658600" y="2984827"/>
            <a:chExt cx="1715203" cy="2422429"/>
          </a:xfrm>
        </p:grpSpPr>
        <p:grpSp>
          <p:nvGrpSpPr>
            <p:cNvPr id="52" name="Group 51"/>
            <p:cNvGrpSpPr/>
            <p:nvPr/>
          </p:nvGrpSpPr>
          <p:grpSpPr>
            <a:xfrm>
              <a:off x="11658600" y="2984827"/>
              <a:ext cx="1715203" cy="2422429"/>
              <a:chOff x="8286398" y="1626058"/>
              <a:chExt cx="1715203" cy="2422429"/>
            </a:xfrm>
          </p:grpSpPr>
          <p:pic>
            <p:nvPicPr>
              <p:cNvPr id="53"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398" y="1626058"/>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8707309" y="1714500"/>
                <a:ext cx="873379" cy="381000"/>
              </a:xfrm>
              <a:prstGeom prst="rect">
                <a:avLst/>
              </a:prstGeom>
              <a:noFill/>
            </p:spPr>
            <p:txBody>
              <a:bodyPr wrap="square" rtlCol="0">
                <a:spAutoFit/>
              </a:bodyPr>
              <a:lstStyle/>
              <a:p>
                <a:pPr algn="ctr"/>
                <a:r>
                  <a:rPr lang="en-US" dirty="0"/>
                  <a:t>Hit 3</a:t>
                </a:r>
              </a:p>
            </p:txBody>
          </p:sp>
        </p:grpSp>
        <p:grpSp>
          <p:nvGrpSpPr>
            <p:cNvPr id="35" name="Group 34"/>
            <p:cNvGrpSpPr/>
            <p:nvPr/>
          </p:nvGrpSpPr>
          <p:grpSpPr>
            <a:xfrm>
              <a:off x="11811000" y="3514317"/>
              <a:ext cx="943591" cy="744192"/>
              <a:chOff x="5346512" y="4591207"/>
              <a:chExt cx="943591" cy="744192"/>
            </a:xfrm>
          </p:grpSpPr>
          <p:sp>
            <p:nvSpPr>
              <p:cNvPr id="36" name="Rectangle 35"/>
              <p:cNvSpPr/>
              <p:nvPr/>
            </p:nvSpPr>
            <p:spPr>
              <a:xfrm>
                <a:off x="5346512" y="4591207"/>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37" name="Rectangle 36"/>
              <p:cNvSpPr/>
              <p:nvPr/>
            </p:nvSpPr>
            <p:spPr>
              <a:xfrm>
                <a:off x="5680503" y="4941386"/>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sp>
        <p:nvSpPr>
          <p:cNvPr id="4" name="TextBox 3"/>
          <p:cNvSpPr txBox="1"/>
          <p:nvPr/>
        </p:nvSpPr>
        <p:spPr>
          <a:xfrm>
            <a:off x="1916996" y="3011140"/>
            <a:ext cx="873379" cy="381000"/>
          </a:xfrm>
          <a:prstGeom prst="rect">
            <a:avLst/>
          </a:prstGeom>
          <a:noFill/>
        </p:spPr>
        <p:txBody>
          <a:bodyPr wrap="square" rtlCol="0">
            <a:spAutoFit/>
          </a:bodyPr>
          <a:lstStyle/>
          <a:p>
            <a:pPr algn="ctr"/>
            <a:r>
              <a:rPr lang="en-US" dirty="0"/>
              <a:t>Hit 1</a:t>
            </a:r>
          </a:p>
        </p:txBody>
      </p:sp>
    </p:spTree>
    <p:extLst>
      <p:ext uri="{BB962C8B-B14F-4D97-AF65-F5344CB8AC3E}">
        <p14:creationId xmlns:p14="http://schemas.microsoft.com/office/powerpoint/2010/main" val="1125096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Steps?</a:t>
            </a:r>
          </a:p>
        </p:txBody>
      </p:sp>
      <p:sp>
        <p:nvSpPr>
          <p:cNvPr id="3" name="Content Placeholder 2"/>
          <p:cNvSpPr>
            <a:spLocks noGrp="1"/>
          </p:cNvSpPr>
          <p:nvPr>
            <p:ph idx="1"/>
          </p:nvPr>
        </p:nvSpPr>
        <p:spPr/>
        <p:txBody>
          <a:bodyPr>
            <a:normAutofit/>
          </a:bodyPr>
          <a:lstStyle/>
          <a:p>
            <a:r>
              <a:rPr lang="en-US" dirty="0" err="1"/>
              <a:t>Trackable</a:t>
            </a:r>
            <a:r>
              <a:rPr lang="en-US" dirty="0"/>
              <a:t> user actions</a:t>
            </a:r>
          </a:p>
          <a:p>
            <a:r>
              <a:rPr lang="en-US" dirty="0"/>
              <a:t>Captured by Client framework</a:t>
            </a:r>
          </a:p>
          <a:p>
            <a:r>
              <a:rPr lang="en-US" dirty="0"/>
              <a:t>Bundled into hits</a:t>
            </a:r>
          </a:p>
          <a:p>
            <a:pPr lvl="1"/>
            <a:r>
              <a:rPr lang="en-US" dirty="0"/>
              <a:t>Each hit can have multiple steps. </a:t>
            </a:r>
          </a:p>
          <a:p>
            <a:pPr lvl="1"/>
            <a:r>
              <a:rPr lang="en-US" dirty="0"/>
              <a:t>A step can be considered a "</a:t>
            </a:r>
            <a:r>
              <a:rPr lang="en-US" dirty="0" err="1"/>
              <a:t>subhit</a:t>
            </a:r>
            <a:r>
              <a:rPr lang="en-US" dirty="0"/>
              <a:t>" of a hit. </a:t>
            </a:r>
          </a:p>
        </p:txBody>
      </p:sp>
      <p:grpSp>
        <p:nvGrpSpPr>
          <p:cNvPr id="14" name="Group 13"/>
          <p:cNvGrpSpPr/>
          <p:nvPr/>
        </p:nvGrpSpPr>
        <p:grpSpPr>
          <a:xfrm>
            <a:off x="3521831" y="3613732"/>
            <a:ext cx="1564651" cy="2209800"/>
            <a:chOff x="4724400" y="4038601"/>
            <a:chExt cx="1564651" cy="2209800"/>
          </a:xfrm>
        </p:grpSpPr>
        <p:pic>
          <p:nvPicPr>
            <p:cNvPr id="5"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038601"/>
              <a:ext cx="1564651"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4788604" y="4690750"/>
              <a:ext cx="1371600" cy="1187607"/>
              <a:chOff x="4788604" y="4690750"/>
              <a:chExt cx="1371600" cy="1187607"/>
            </a:xfrm>
          </p:grpSpPr>
          <p:sp>
            <p:nvSpPr>
              <p:cNvPr id="7" name="Rectangle 6"/>
              <p:cNvSpPr/>
              <p:nvPr/>
            </p:nvSpPr>
            <p:spPr>
              <a:xfrm>
                <a:off x="4788604" y="4690750"/>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8" name="Rectangle 7"/>
              <p:cNvSpPr/>
              <p:nvPr/>
            </p:nvSpPr>
            <p:spPr>
              <a:xfrm>
                <a:off x="5042604" y="4955281"/>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9" name="Rectangle 8"/>
              <p:cNvSpPr/>
              <p:nvPr/>
            </p:nvSpPr>
            <p:spPr>
              <a:xfrm>
                <a:off x="5296604" y="5219812"/>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0" name="Rectangle 9"/>
              <p:cNvSpPr/>
              <p:nvPr/>
            </p:nvSpPr>
            <p:spPr>
              <a:xfrm>
                <a:off x="5550604" y="5484344"/>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sp>
          <p:nvSpPr>
            <p:cNvPr id="11" name="TextBox 10"/>
            <p:cNvSpPr txBox="1"/>
            <p:nvPr/>
          </p:nvSpPr>
          <p:spPr>
            <a:xfrm>
              <a:off x="5080000" y="4109033"/>
              <a:ext cx="873379" cy="381000"/>
            </a:xfrm>
            <a:prstGeom prst="rect">
              <a:avLst/>
            </a:prstGeom>
            <a:noFill/>
          </p:spPr>
          <p:txBody>
            <a:bodyPr wrap="square" rtlCol="0">
              <a:spAutoFit/>
            </a:bodyPr>
            <a:lstStyle/>
            <a:p>
              <a:pPr algn="ctr"/>
              <a:r>
                <a:rPr lang="en-US" dirty="0"/>
                <a:t>Hit 1</a:t>
              </a:r>
            </a:p>
          </p:txBody>
        </p:sp>
      </p:grpSp>
    </p:spTree>
    <p:extLst>
      <p:ext uri="{BB962C8B-B14F-4D97-AF65-F5344CB8AC3E}">
        <p14:creationId xmlns:p14="http://schemas.microsoft.com/office/powerpoint/2010/main" val="532542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46" y="86711"/>
            <a:ext cx="7620000" cy="1143000"/>
          </a:xfrm>
        </p:spPr>
        <p:txBody>
          <a:bodyPr/>
          <a:lstStyle/>
          <a:p>
            <a:r>
              <a:rPr lang="en-US" dirty="0"/>
              <a:t>What is a Step Attribute?</a:t>
            </a:r>
          </a:p>
        </p:txBody>
      </p:sp>
      <p:sp>
        <p:nvSpPr>
          <p:cNvPr id="3" name="Content Placeholder 2"/>
          <p:cNvSpPr>
            <a:spLocks noGrp="1"/>
          </p:cNvSpPr>
          <p:nvPr>
            <p:ph idx="1"/>
          </p:nvPr>
        </p:nvSpPr>
        <p:spPr>
          <a:xfrm>
            <a:off x="403210" y="1153633"/>
            <a:ext cx="7620000" cy="4800600"/>
          </a:xfrm>
        </p:spPr>
        <p:txBody>
          <a:bodyPr/>
          <a:lstStyle/>
          <a:p>
            <a:r>
              <a:rPr lang="en-US" b="1" dirty="0"/>
              <a:t>Step: </a:t>
            </a:r>
            <a:r>
              <a:rPr lang="en-US" dirty="0"/>
              <a:t>JSON message that contains user actions  or other session data captured and sent by Tealeaf logging frameworks </a:t>
            </a:r>
          </a:p>
          <a:p>
            <a:r>
              <a:rPr lang="en-US" b="1" dirty="0"/>
              <a:t>Step Attribute: </a:t>
            </a:r>
            <a:r>
              <a:rPr lang="en-US" dirty="0"/>
              <a:t>The path of an element in a JSON message </a:t>
            </a:r>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43</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71818"/>
            <a:ext cx="517841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7137400" y="2878548"/>
            <a:ext cx="1603390" cy="510540"/>
          </a:xfrm>
          <a:prstGeom prst="wedgeRoundRectCallout">
            <a:avLst>
              <a:gd name="adj1" fmla="val -91688"/>
              <a:gd name="adj2" fmla="val 20152"/>
              <a:gd name="adj3" fmla="val 16667"/>
            </a:avLst>
          </a:prstGeom>
          <a:solidFill>
            <a:schemeClr val="tx2">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anchor="ctr"/>
          <a:lstStyle/>
          <a:p>
            <a:pPr marL="455613" lvl="1" eaLnBrk="1" hangingPunct="1">
              <a:spcBef>
                <a:spcPts val="575"/>
              </a:spcBef>
              <a:tabLst>
                <a:tab pos="0" algn="l"/>
                <a:tab pos="2171700" algn="l"/>
                <a:tab pos="2895600" algn="l"/>
                <a:tab pos="3619500" algn="l"/>
                <a:tab pos="4343400" algn="l"/>
                <a:tab pos="5067300" algn="l"/>
                <a:tab pos="5791200" algn="l"/>
                <a:tab pos="6515100" algn="l"/>
                <a:tab pos="7239000" algn="l"/>
                <a:tab pos="7962900" algn="l"/>
              </a:tabLst>
            </a:pPr>
            <a:r>
              <a:rPr lang="en-US" sz="2000" dirty="0"/>
              <a:t>A Step</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67" y="4070255"/>
            <a:ext cx="4410075" cy="2447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2212967" y="5954233"/>
            <a:ext cx="4410075" cy="563947"/>
          </a:xfrm>
          <a:prstGeom prst="rect">
            <a:avLst/>
          </a:prstGeom>
          <a:noFill/>
          <a:ln w="57150" cap="flat" cmpd="sng" algn="ctr">
            <a:solidFill>
              <a:srgbClr val="E55A1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194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I See Steps?</a:t>
            </a:r>
          </a:p>
        </p:txBody>
      </p:sp>
      <p:sp>
        <p:nvSpPr>
          <p:cNvPr id="3" name="Content Placeholder 2"/>
          <p:cNvSpPr>
            <a:spLocks noGrp="1"/>
          </p:cNvSpPr>
          <p:nvPr>
            <p:ph idx="1"/>
          </p:nvPr>
        </p:nvSpPr>
        <p:spPr>
          <a:xfrm>
            <a:off x="219456" y="1191600"/>
            <a:ext cx="8809200" cy="387818"/>
          </a:xfrm>
        </p:spPr>
        <p:txBody>
          <a:bodyPr numCol="2">
            <a:normAutofit fontScale="47500" lnSpcReduction="20000"/>
          </a:bodyPr>
          <a:lstStyle/>
          <a:p>
            <a:r>
              <a:rPr lang="en-US" dirty="0"/>
              <a:t>Session Timeline</a:t>
            </a:r>
          </a:p>
          <a:p>
            <a:endParaRPr lang="en-US" dirty="0"/>
          </a:p>
          <a:p>
            <a:r>
              <a:rPr lang="en-US" dirty="0"/>
              <a:t>Replay Payload</a:t>
            </a:r>
          </a:p>
          <a:p>
            <a:endParaRPr lang="en-US"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44</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34452"/>
          <a:stretch/>
        </p:blipFill>
        <p:spPr bwMode="auto">
          <a:xfrm>
            <a:off x="214396" y="1938833"/>
            <a:ext cx="4725740" cy="3261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799" y="1938833"/>
            <a:ext cx="2941183" cy="426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bwMode="auto">
          <a:xfrm>
            <a:off x="3229177" y="2159701"/>
            <a:ext cx="1530095" cy="603775"/>
          </a:xfrm>
          <a:prstGeom prst="wedgeRoundRectCallout">
            <a:avLst>
              <a:gd name="adj1" fmla="val -104866"/>
              <a:gd name="adj2" fmla="val 146068"/>
              <a:gd name="adj3" fmla="val 16667"/>
            </a:avLst>
          </a:prstGeom>
          <a:solidFill>
            <a:srgbClr val="008ABF"/>
          </a:solidFill>
          <a:ln w="5715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R="0" algn="ctr" defTabSz="614363" rtl="0" eaLnBrk="1" fontAlgn="base" latinLnBrk="0" hangingPunct="1">
              <a:lnSpc>
                <a:spcPct val="100000"/>
              </a:lnSpc>
              <a:spcBef>
                <a:spcPct val="0"/>
              </a:spcBef>
              <a:spcAft>
                <a:spcPct val="0"/>
              </a:spcAft>
              <a:buClrTx/>
              <a:buSzTx/>
              <a:tabLst/>
            </a:pPr>
            <a:r>
              <a:rPr lang="en-US" sz="2000" b="1" dirty="0" err="1">
                <a:solidFill>
                  <a:schemeClr val="bg1"/>
                </a:solidFill>
              </a:rPr>
              <a:t>ScreenView</a:t>
            </a:r>
            <a:endParaRPr kumimoji="0" lang="en-US" sz="2000" b="1" i="0" u="none" strike="noStrike" cap="none" normalizeH="0" baseline="0" dirty="0">
              <a:ln>
                <a:noFill/>
              </a:ln>
              <a:solidFill>
                <a:schemeClr val="bg1"/>
              </a:solidFill>
              <a:effectLst/>
            </a:endParaRPr>
          </a:p>
        </p:txBody>
      </p:sp>
      <p:sp>
        <p:nvSpPr>
          <p:cNvPr id="9" name="Rounded Rectangular Callout 8"/>
          <p:cNvSpPr/>
          <p:nvPr/>
        </p:nvSpPr>
        <p:spPr bwMode="auto">
          <a:xfrm>
            <a:off x="2312798" y="5463783"/>
            <a:ext cx="1530095" cy="603775"/>
          </a:xfrm>
          <a:prstGeom prst="wedgeRoundRectCallout">
            <a:avLst>
              <a:gd name="adj1" fmla="val -64508"/>
              <a:gd name="adj2" fmla="val -160760"/>
              <a:gd name="adj3" fmla="val 16667"/>
            </a:avLst>
          </a:prstGeom>
          <a:solidFill>
            <a:srgbClr val="008ABF"/>
          </a:solidFill>
          <a:ln w="5715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R="0" algn="ctr" defTabSz="614363" rtl="0" eaLnBrk="1" fontAlgn="base" latinLnBrk="0" hangingPunct="1">
              <a:lnSpc>
                <a:spcPct val="100000"/>
              </a:lnSpc>
              <a:spcBef>
                <a:spcPct val="0"/>
              </a:spcBef>
              <a:spcAft>
                <a:spcPct val="0"/>
              </a:spcAft>
              <a:buClrTx/>
              <a:buSzTx/>
              <a:tabLst/>
            </a:pPr>
            <a:r>
              <a:rPr lang="en-US" sz="2000" b="1" dirty="0">
                <a:solidFill>
                  <a:schemeClr val="bg1"/>
                </a:solidFill>
              </a:rPr>
              <a:t>Steps</a:t>
            </a:r>
            <a:endParaRPr kumimoji="0" lang="en-US" sz="2000" b="1" i="0" u="none" strike="noStrike" cap="none" normalizeH="0" baseline="0" dirty="0">
              <a:ln>
                <a:noFill/>
              </a:ln>
              <a:solidFill>
                <a:schemeClr val="bg1"/>
              </a:solidFill>
              <a:effectLst/>
            </a:endParaRPr>
          </a:p>
        </p:txBody>
      </p:sp>
      <p:sp>
        <p:nvSpPr>
          <p:cNvPr id="10" name="Rounded Rectangular Callout 9"/>
          <p:cNvSpPr/>
          <p:nvPr/>
        </p:nvSpPr>
        <p:spPr bwMode="auto">
          <a:xfrm>
            <a:off x="6360304" y="5918070"/>
            <a:ext cx="1530095" cy="603775"/>
          </a:xfrm>
          <a:prstGeom prst="wedgeRoundRectCallout">
            <a:avLst>
              <a:gd name="adj1" fmla="val -64508"/>
              <a:gd name="adj2" fmla="val -160760"/>
              <a:gd name="adj3" fmla="val 16667"/>
            </a:avLst>
          </a:prstGeom>
          <a:solidFill>
            <a:srgbClr val="008ABF"/>
          </a:solidFill>
          <a:ln w="5715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R="0" algn="ctr" defTabSz="614363" rtl="0" eaLnBrk="1" fontAlgn="base" latinLnBrk="0" hangingPunct="1">
              <a:lnSpc>
                <a:spcPct val="100000"/>
              </a:lnSpc>
              <a:spcBef>
                <a:spcPct val="0"/>
              </a:spcBef>
              <a:spcAft>
                <a:spcPct val="0"/>
              </a:spcAft>
              <a:buClrTx/>
              <a:buSzTx/>
              <a:tabLst/>
            </a:pPr>
            <a:r>
              <a:rPr lang="en-US" sz="2000" b="1" dirty="0">
                <a:solidFill>
                  <a:schemeClr val="bg1"/>
                </a:solidFill>
              </a:rPr>
              <a:t>Step</a:t>
            </a:r>
            <a:endParaRPr kumimoji="0" lang="en-US" sz="2000" b="1" i="0" u="none" strike="noStrike" cap="none" normalizeH="0" baseline="0" dirty="0">
              <a:ln>
                <a:noFill/>
              </a:ln>
              <a:solidFill>
                <a:schemeClr val="bg1"/>
              </a:solidFill>
              <a:effectLst/>
            </a:endParaRPr>
          </a:p>
        </p:txBody>
      </p:sp>
      <p:sp>
        <p:nvSpPr>
          <p:cNvPr id="11" name="Rounded Rectangular Callout 10"/>
          <p:cNvSpPr/>
          <p:nvPr/>
        </p:nvSpPr>
        <p:spPr bwMode="auto">
          <a:xfrm>
            <a:off x="2312798" y="5463783"/>
            <a:ext cx="1530095" cy="603775"/>
          </a:xfrm>
          <a:prstGeom prst="wedgeRoundRectCallout">
            <a:avLst>
              <a:gd name="adj1" fmla="val -60627"/>
              <a:gd name="adj2" fmla="val -243367"/>
              <a:gd name="adj3" fmla="val 16667"/>
            </a:avLst>
          </a:prstGeom>
          <a:solidFill>
            <a:srgbClr val="008ABF"/>
          </a:solidFill>
          <a:ln w="5715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R="0" algn="ctr" defTabSz="614363" rtl="0" eaLnBrk="1" fontAlgn="base" latinLnBrk="0" hangingPunct="1">
              <a:lnSpc>
                <a:spcPct val="100000"/>
              </a:lnSpc>
              <a:spcBef>
                <a:spcPct val="0"/>
              </a:spcBef>
              <a:spcAft>
                <a:spcPct val="0"/>
              </a:spcAft>
              <a:buClrTx/>
              <a:buSzTx/>
              <a:tabLst/>
            </a:pPr>
            <a:r>
              <a:rPr lang="en-US" sz="2000" b="1" dirty="0">
                <a:solidFill>
                  <a:schemeClr val="bg1"/>
                </a:solidFill>
              </a:rPr>
              <a:t>Steps</a:t>
            </a:r>
            <a:endParaRPr kumimoji="0" lang="en-US" sz="2000" b="1" i="0" u="none" strike="noStrike" cap="none" normalizeH="0" baseline="0" dirty="0">
              <a:ln>
                <a:noFill/>
              </a:ln>
              <a:solidFill>
                <a:schemeClr val="bg1"/>
              </a:solidFill>
              <a:effectLst/>
            </a:endParaRPr>
          </a:p>
        </p:txBody>
      </p:sp>
      <p:sp>
        <p:nvSpPr>
          <p:cNvPr id="12" name="Rounded Rectangular Callout 11"/>
          <p:cNvSpPr/>
          <p:nvPr/>
        </p:nvSpPr>
        <p:spPr bwMode="auto">
          <a:xfrm>
            <a:off x="2312798" y="5469921"/>
            <a:ext cx="1530095" cy="603775"/>
          </a:xfrm>
          <a:prstGeom prst="wedgeRoundRectCallout">
            <a:avLst>
              <a:gd name="adj1" fmla="val -31911"/>
              <a:gd name="adj2" fmla="val -294505"/>
              <a:gd name="adj3" fmla="val 16667"/>
            </a:avLst>
          </a:prstGeom>
          <a:solidFill>
            <a:srgbClr val="008ABF"/>
          </a:solidFill>
          <a:ln w="5715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R="0" algn="ctr" defTabSz="614363" rtl="0" eaLnBrk="1" fontAlgn="base" latinLnBrk="0" hangingPunct="1">
              <a:lnSpc>
                <a:spcPct val="100000"/>
              </a:lnSpc>
              <a:spcBef>
                <a:spcPct val="0"/>
              </a:spcBef>
              <a:spcAft>
                <a:spcPct val="0"/>
              </a:spcAft>
              <a:buClrTx/>
              <a:buSzTx/>
              <a:tabLst/>
            </a:pPr>
            <a:r>
              <a:rPr lang="en-US" sz="2000" b="1" dirty="0">
                <a:solidFill>
                  <a:schemeClr val="bg1"/>
                </a:solidFill>
              </a:rPr>
              <a:t>Steps</a:t>
            </a:r>
            <a:endParaRPr kumimoji="0" lang="en-US" sz="20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389884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Custom Messages?</a:t>
            </a:r>
          </a:p>
        </p:txBody>
      </p:sp>
      <p:sp>
        <p:nvSpPr>
          <p:cNvPr id="3" name="Content Placeholder 2"/>
          <p:cNvSpPr>
            <a:spLocks noGrp="1"/>
          </p:cNvSpPr>
          <p:nvPr>
            <p:ph idx="1"/>
          </p:nvPr>
        </p:nvSpPr>
        <p:spPr/>
        <p:txBody>
          <a:bodyPr>
            <a:normAutofit/>
          </a:bodyPr>
          <a:lstStyle/>
          <a:p>
            <a:r>
              <a:rPr lang="en-US" dirty="0"/>
              <a:t>Tealeaf captures user interactions with application “out of the box”</a:t>
            </a:r>
          </a:p>
          <a:p>
            <a:r>
              <a:rPr lang="en-US" dirty="0"/>
              <a:t>Some data is not available through user interactions</a:t>
            </a:r>
          </a:p>
          <a:p>
            <a:r>
              <a:rPr lang="en-US" dirty="0"/>
              <a:t>Solution: Instrument custom messages in the JSON SDK data to “push” data to Tealeaf </a:t>
            </a:r>
          </a:p>
          <a:p>
            <a:endParaRPr lang="en-US" dirty="0"/>
          </a:p>
          <a:p>
            <a:r>
              <a:rPr lang="en-US" dirty="0"/>
              <a:t>Examples of custom messages:</a:t>
            </a:r>
          </a:p>
          <a:p>
            <a:pPr lvl="1"/>
            <a:endParaRPr lang="en-US" dirty="0"/>
          </a:p>
          <a:p>
            <a:pPr lvl="1"/>
            <a:r>
              <a:rPr lang="en-US" dirty="0"/>
              <a:t>Customer tier (regular, silver, gold, platinum)</a:t>
            </a:r>
          </a:p>
          <a:p>
            <a:pPr lvl="1"/>
            <a:r>
              <a:rPr lang="en-US" dirty="0"/>
              <a:t>JSON messages passed from web applications</a:t>
            </a:r>
          </a:p>
          <a:p>
            <a:pPr lvl="1"/>
            <a:r>
              <a:rPr lang="en-US" dirty="0" err="1"/>
              <a:t>VoC</a:t>
            </a:r>
            <a:r>
              <a:rPr lang="en-US" dirty="0"/>
              <a:t> data</a:t>
            </a:r>
          </a:p>
          <a:p>
            <a:pPr lvl="1"/>
            <a:r>
              <a:rPr lang="en-US" dirty="0"/>
              <a:t>Tealeaf API calls</a:t>
            </a:r>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45</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spTree>
    <p:extLst>
      <p:ext uri="{BB962C8B-B14F-4D97-AF65-F5344CB8AC3E}">
        <p14:creationId xmlns:p14="http://schemas.microsoft.com/office/powerpoint/2010/main" val="69889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Types Reference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46</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graphicFrame>
        <p:nvGraphicFramePr>
          <p:cNvPr id="6" name="Table 5"/>
          <p:cNvGraphicFramePr>
            <a:graphicFrameLocks noGrp="1"/>
          </p:cNvGraphicFramePr>
          <p:nvPr>
            <p:extLst>
              <p:ext uri="{D42A27DB-BD31-4B8C-83A1-F6EECF244321}">
                <p14:modId xmlns:p14="http://schemas.microsoft.com/office/powerpoint/2010/main" val="816933395"/>
              </p:ext>
            </p:extLst>
          </p:nvPr>
        </p:nvGraphicFramePr>
        <p:xfrm>
          <a:off x="228600" y="1600200"/>
          <a:ext cx="8001000" cy="5078697"/>
        </p:xfrm>
        <a:graphic>
          <a:graphicData uri="http://schemas.openxmlformats.org/drawingml/2006/table">
            <a:tbl>
              <a:tblPr firstRow="1" bandRow="1">
                <a:tableStyleId>{B301B821-A1FF-4177-AEE7-76D212191A09}</a:tableStyleId>
              </a:tblPr>
              <a:tblGrid>
                <a:gridCol w="920469">
                  <a:extLst>
                    <a:ext uri="{9D8B030D-6E8A-4147-A177-3AD203B41FA5}">
                      <a16:colId xmlns:a16="http://schemas.microsoft.com/office/drawing/2014/main" val="20000"/>
                    </a:ext>
                  </a:extLst>
                </a:gridCol>
                <a:gridCol w="1982549">
                  <a:extLst>
                    <a:ext uri="{9D8B030D-6E8A-4147-A177-3AD203B41FA5}">
                      <a16:colId xmlns:a16="http://schemas.microsoft.com/office/drawing/2014/main" val="20001"/>
                    </a:ext>
                  </a:extLst>
                </a:gridCol>
                <a:gridCol w="5097982">
                  <a:extLst>
                    <a:ext uri="{9D8B030D-6E8A-4147-A177-3AD203B41FA5}">
                      <a16:colId xmlns:a16="http://schemas.microsoft.com/office/drawing/2014/main" val="20002"/>
                    </a:ext>
                  </a:extLst>
                </a:gridCol>
              </a:tblGrid>
              <a:tr h="390669">
                <a:tc>
                  <a:txBody>
                    <a:bodyPr/>
                    <a:lstStyle/>
                    <a:p>
                      <a:r>
                        <a:rPr lang="en-US" sz="1600" dirty="0">
                          <a:solidFill>
                            <a:schemeClr val="bg1"/>
                          </a:solidFill>
                        </a:rPr>
                        <a:t>Type </a:t>
                      </a:r>
                    </a:p>
                  </a:txBody>
                  <a:tcPr anchor="ctr">
                    <a:solidFill>
                      <a:srgbClr val="008ABF"/>
                    </a:solidFill>
                  </a:tcPr>
                </a:tc>
                <a:tc>
                  <a:txBody>
                    <a:bodyPr/>
                    <a:lstStyle/>
                    <a:p>
                      <a:r>
                        <a:rPr lang="en-US" sz="1600" dirty="0">
                          <a:solidFill>
                            <a:schemeClr val="bg1"/>
                          </a:solidFill>
                        </a:rPr>
                        <a:t>Message Type </a:t>
                      </a:r>
                    </a:p>
                  </a:txBody>
                  <a:tcPr anchor="ctr">
                    <a:solidFill>
                      <a:srgbClr val="008ABF"/>
                    </a:solidFill>
                  </a:tcPr>
                </a:tc>
                <a:tc>
                  <a:txBody>
                    <a:bodyPr/>
                    <a:lstStyle/>
                    <a:p>
                      <a:r>
                        <a:rPr lang="en-US" sz="1600" dirty="0">
                          <a:solidFill>
                            <a:schemeClr val="bg1"/>
                          </a:solidFill>
                        </a:rPr>
                        <a:t>Description</a:t>
                      </a:r>
                    </a:p>
                  </a:txBody>
                  <a:tcPr anchor="ctr">
                    <a:solidFill>
                      <a:srgbClr val="008ABF"/>
                    </a:solidFill>
                  </a:tcPr>
                </a:tc>
                <a:extLst>
                  <a:ext uri="{0D108BD9-81ED-4DB2-BD59-A6C34878D82A}">
                    <a16:rowId xmlns:a16="http://schemas.microsoft.com/office/drawing/2014/main" val="10000"/>
                  </a:ext>
                </a:extLst>
              </a:tr>
              <a:tr h="390669">
                <a:tc>
                  <a:txBody>
                    <a:bodyPr/>
                    <a:lstStyle/>
                    <a:p>
                      <a:r>
                        <a:rPr lang="en-US" sz="1600" dirty="0">
                          <a:solidFill>
                            <a:srgbClr val="00263E"/>
                          </a:solidFill>
                        </a:rPr>
                        <a:t>1 </a:t>
                      </a:r>
                      <a:endParaRPr lang="en-US" sz="1600" b="0" dirty="0">
                        <a:solidFill>
                          <a:srgbClr val="00263E"/>
                        </a:solidFill>
                      </a:endParaRPr>
                    </a:p>
                  </a:txBody>
                  <a:tcPr anchor="ctr"/>
                </a:tc>
                <a:tc>
                  <a:txBody>
                    <a:bodyPr/>
                    <a:lstStyle/>
                    <a:p>
                      <a:r>
                        <a:rPr lang="en-US" sz="1600" dirty="0">
                          <a:solidFill>
                            <a:srgbClr val="00263E"/>
                          </a:solidFill>
                        </a:rPr>
                        <a:t>Client</a:t>
                      </a:r>
                      <a:r>
                        <a:rPr lang="en-US" sz="1600" baseline="0" dirty="0">
                          <a:solidFill>
                            <a:srgbClr val="00263E"/>
                          </a:solidFill>
                        </a:rPr>
                        <a:t> State</a:t>
                      </a:r>
                      <a:endParaRPr lang="en-US" sz="1600" b="0" dirty="0">
                        <a:solidFill>
                          <a:srgbClr val="00263E"/>
                        </a:solidFill>
                      </a:endParaRPr>
                    </a:p>
                  </a:txBody>
                  <a:tcPr anchor="ctr"/>
                </a:tc>
                <a:tc>
                  <a:txBody>
                    <a:bodyPr/>
                    <a:lstStyle/>
                    <a:p>
                      <a:r>
                        <a:rPr lang="en-US" sz="1600" dirty="0">
                          <a:solidFill>
                            <a:srgbClr val="00263E"/>
                          </a:solidFill>
                        </a:rPr>
                        <a:t>Current state of client </a:t>
                      </a:r>
                      <a:endParaRPr lang="en-US" sz="1600" b="0" dirty="0">
                        <a:solidFill>
                          <a:srgbClr val="00263E"/>
                        </a:solidFill>
                      </a:endParaRPr>
                    </a:p>
                  </a:txBody>
                  <a:tcPr anchor="ctr"/>
                </a:tc>
                <a:extLst>
                  <a:ext uri="{0D108BD9-81ED-4DB2-BD59-A6C34878D82A}">
                    <a16:rowId xmlns:a16="http://schemas.microsoft.com/office/drawing/2014/main" val="10001"/>
                  </a:ext>
                </a:extLst>
              </a:tr>
              <a:tr h="390669">
                <a:tc>
                  <a:txBody>
                    <a:bodyPr/>
                    <a:lstStyle/>
                    <a:p>
                      <a:r>
                        <a:rPr lang="en-US" sz="1600" dirty="0"/>
                        <a:t>2</a:t>
                      </a:r>
                    </a:p>
                  </a:txBody>
                  <a:tcPr anchor="ctr"/>
                </a:tc>
                <a:tc>
                  <a:txBody>
                    <a:bodyPr/>
                    <a:lstStyle/>
                    <a:p>
                      <a:r>
                        <a:rPr lang="en-US" sz="1600" dirty="0"/>
                        <a:t>Application</a:t>
                      </a:r>
                      <a:r>
                        <a:rPr lang="en-US" sz="1600" baseline="0" dirty="0"/>
                        <a:t> Context</a:t>
                      </a:r>
                      <a:endParaRPr lang="en-US" sz="1600" dirty="0"/>
                    </a:p>
                  </a:txBody>
                  <a:tcPr anchor="ctr"/>
                </a:tc>
                <a:tc>
                  <a:txBody>
                    <a:bodyPr/>
                    <a:lstStyle/>
                    <a:p>
                      <a:r>
                        <a:rPr lang="en-US" sz="1600" dirty="0"/>
                        <a:t>Screen views; what</a:t>
                      </a:r>
                      <a:r>
                        <a:rPr lang="en-US" sz="1600" baseline="0" dirty="0"/>
                        <a:t> is loading and unloading</a:t>
                      </a:r>
                      <a:endParaRPr lang="en-US" sz="1600" dirty="0"/>
                    </a:p>
                  </a:txBody>
                  <a:tcPr anchor="ctr"/>
                </a:tc>
                <a:extLst>
                  <a:ext uri="{0D108BD9-81ED-4DB2-BD59-A6C34878D82A}">
                    <a16:rowId xmlns:a16="http://schemas.microsoft.com/office/drawing/2014/main" val="10002"/>
                  </a:ext>
                </a:extLst>
              </a:tr>
              <a:tr h="390669">
                <a:tc>
                  <a:txBody>
                    <a:bodyPr/>
                    <a:lstStyle/>
                    <a:p>
                      <a:r>
                        <a:rPr lang="en-US" sz="1600" dirty="0">
                          <a:solidFill>
                            <a:srgbClr val="00263E"/>
                          </a:solidFill>
                        </a:rPr>
                        <a:t>3</a:t>
                      </a:r>
                    </a:p>
                  </a:txBody>
                  <a:tcPr anchor="ctr"/>
                </a:tc>
                <a:tc>
                  <a:txBody>
                    <a:bodyPr/>
                    <a:lstStyle/>
                    <a:p>
                      <a:r>
                        <a:rPr lang="en-US" sz="1600" dirty="0">
                          <a:solidFill>
                            <a:srgbClr val="00263E"/>
                          </a:solidFill>
                        </a:rPr>
                        <a:t>Connection</a:t>
                      </a:r>
                    </a:p>
                  </a:txBody>
                  <a:tcPr anchor="ctr"/>
                </a:tc>
                <a:tc>
                  <a:txBody>
                    <a:bodyPr/>
                    <a:lstStyle/>
                    <a:p>
                      <a:r>
                        <a:rPr lang="en-US" sz="1600" dirty="0">
                          <a:solidFill>
                            <a:srgbClr val="00263E"/>
                          </a:solidFill>
                        </a:rPr>
                        <a:t>Any request</a:t>
                      </a:r>
                      <a:r>
                        <a:rPr lang="en-US" sz="1600" baseline="0" dirty="0">
                          <a:solidFill>
                            <a:srgbClr val="00263E"/>
                          </a:solidFill>
                        </a:rPr>
                        <a:t> or response</a:t>
                      </a:r>
                      <a:endParaRPr lang="en-US" sz="1600" dirty="0">
                        <a:solidFill>
                          <a:srgbClr val="00263E"/>
                        </a:solidFill>
                      </a:endParaRPr>
                    </a:p>
                  </a:txBody>
                  <a:tcPr anchor="ctr"/>
                </a:tc>
                <a:extLst>
                  <a:ext uri="{0D108BD9-81ED-4DB2-BD59-A6C34878D82A}">
                    <a16:rowId xmlns:a16="http://schemas.microsoft.com/office/drawing/2014/main" val="10003"/>
                  </a:ext>
                </a:extLst>
              </a:tr>
              <a:tr h="390669">
                <a:tc>
                  <a:txBody>
                    <a:bodyPr/>
                    <a:lstStyle/>
                    <a:p>
                      <a:r>
                        <a:rPr lang="en-US" sz="1600" dirty="0"/>
                        <a:t>4</a:t>
                      </a:r>
                    </a:p>
                  </a:txBody>
                  <a:tcPr anchor="ctr"/>
                </a:tc>
                <a:tc>
                  <a:txBody>
                    <a:bodyPr/>
                    <a:lstStyle/>
                    <a:p>
                      <a:r>
                        <a:rPr lang="en-US" sz="1600" dirty="0"/>
                        <a:t>Control</a:t>
                      </a:r>
                    </a:p>
                  </a:txBody>
                  <a:tcPr anchor="ctr"/>
                </a:tc>
                <a:tc>
                  <a:txBody>
                    <a:bodyPr/>
                    <a:lstStyle/>
                    <a:p>
                      <a:r>
                        <a:rPr lang="en-US" sz="1600" dirty="0"/>
                        <a:t>User Interface fires</a:t>
                      </a:r>
                      <a:r>
                        <a:rPr lang="en-US" sz="1600" baseline="0" dirty="0"/>
                        <a:t> an event</a:t>
                      </a:r>
                      <a:endParaRPr lang="en-US" sz="1600" dirty="0"/>
                    </a:p>
                  </a:txBody>
                  <a:tcPr anchor="ctr"/>
                </a:tc>
                <a:extLst>
                  <a:ext uri="{0D108BD9-81ED-4DB2-BD59-A6C34878D82A}">
                    <a16:rowId xmlns:a16="http://schemas.microsoft.com/office/drawing/2014/main" val="10004"/>
                  </a:ext>
                </a:extLst>
              </a:tr>
              <a:tr h="390669">
                <a:tc>
                  <a:txBody>
                    <a:bodyPr/>
                    <a:lstStyle/>
                    <a:p>
                      <a:r>
                        <a:rPr lang="en-US" sz="1600" dirty="0">
                          <a:solidFill>
                            <a:srgbClr val="00263E"/>
                          </a:solidFill>
                        </a:rPr>
                        <a:t>5</a:t>
                      </a:r>
                    </a:p>
                  </a:txBody>
                  <a:tcPr anchor="ctr"/>
                </a:tc>
                <a:tc>
                  <a:txBody>
                    <a:bodyPr/>
                    <a:lstStyle/>
                    <a:p>
                      <a:r>
                        <a:rPr lang="en-US" sz="1600" dirty="0">
                          <a:solidFill>
                            <a:srgbClr val="00263E"/>
                          </a:solidFill>
                        </a:rPr>
                        <a:t>Custom</a:t>
                      </a:r>
                      <a:r>
                        <a:rPr lang="en-US" sz="1600" baseline="0" dirty="0">
                          <a:solidFill>
                            <a:srgbClr val="00263E"/>
                          </a:solidFill>
                        </a:rPr>
                        <a:t> Event</a:t>
                      </a:r>
                      <a:endParaRPr lang="en-US" sz="1600" dirty="0">
                        <a:solidFill>
                          <a:srgbClr val="00263E"/>
                        </a:solidFill>
                      </a:endParaRPr>
                    </a:p>
                  </a:txBody>
                  <a:tcPr anchor="ctr"/>
                </a:tc>
                <a:tc>
                  <a:txBody>
                    <a:bodyPr/>
                    <a:lstStyle/>
                    <a:p>
                      <a:r>
                        <a:rPr lang="en-US" sz="1600" dirty="0">
                          <a:solidFill>
                            <a:srgbClr val="00263E"/>
                          </a:solidFill>
                        </a:rPr>
                        <a:t>Any Tealeaf</a:t>
                      </a:r>
                      <a:r>
                        <a:rPr lang="en-US" sz="1600" baseline="0" dirty="0">
                          <a:solidFill>
                            <a:srgbClr val="00263E"/>
                          </a:solidFill>
                        </a:rPr>
                        <a:t> custom code</a:t>
                      </a:r>
                      <a:endParaRPr lang="en-US" sz="1600" dirty="0">
                        <a:solidFill>
                          <a:srgbClr val="00263E"/>
                        </a:solidFill>
                      </a:endParaRPr>
                    </a:p>
                  </a:txBody>
                  <a:tcPr anchor="ctr"/>
                </a:tc>
                <a:extLst>
                  <a:ext uri="{0D108BD9-81ED-4DB2-BD59-A6C34878D82A}">
                    <a16:rowId xmlns:a16="http://schemas.microsoft.com/office/drawing/2014/main" val="10005"/>
                  </a:ext>
                </a:extLst>
              </a:tr>
              <a:tr h="390669">
                <a:tc>
                  <a:txBody>
                    <a:bodyPr/>
                    <a:lstStyle/>
                    <a:p>
                      <a:r>
                        <a:rPr lang="en-US" sz="1600" dirty="0"/>
                        <a:t>6</a:t>
                      </a:r>
                    </a:p>
                  </a:txBody>
                  <a:tcPr anchor="ctr"/>
                </a:tc>
                <a:tc>
                  <a:txBody>
                    <a:bodyPr/>
                    <a:lstStyle/>
                    <a:p>
                      <a:r>
                        <a:rPr lang="en-US" sz="1600" dirty="0"/>
                        <a:t>Exception</a:t>
                      </a:r>
                    </a:p>
                  </a:txBody>
                  <a:tcPr anchor="ctr"/>
                </a:tc>
                <a:tc>
                  <a:txBody>
                    <a:bodyPr/>
                    <a:lstStyle/>
                    <a:p>
                      <a:r>
                        <a:rPr lang="en-US" sz="1600" dirty="0"/>
                        <a:t>Errors</a:t>
                      </a:r>
                    </a:p>
                  </a:txBody>
                  <a:tcPr anchor="ctr"/>
                </a:tc>
                <a:extLst>
                  <a:ext uri="{0D108BD9-81ED-4DB2-BD59-A6C34878D82A}">
                    <a16:rowId xmlns:a16="http://schemas.microsoft.com/office/drawing/2014/main" val="10006"/>
                  </a:ext>
                </a:extLst>
              </a:tr>
              <a:tr h="390669">
                <a:tc>
                  <a:txBody>
                    <a:bodyPr/>
                    <a:lstStyle/>
                    <a:p>
                      <a:r>
                        <a:rPr lang="en-US" sz="1600" dirty="0">
                          <a:solidFill>
                            <a:srgbClr val="00263E"/>
                          </a:solidFill>
                        </a:rPr>
                        <a:t>7</a:t>
                      </a:r>
                    </a:p>
                  </a:txBody>
                  <a:tcPr anchor="ctr"/>
                </a:tc>
                <a:tc>
                  <a:txBody>
                    <a:bodyPr/>
                    <a:lstStyle/>
                    <a:p>
                      <a:r>
                        <a:rPr lang="en-US" sz="1600" dirty="0">
                          <a:solidFill>
                            <a:srgbClr val="00263E"/>
                          </a:solidFill>
                        </a:rPr>
                        <a:t>Performance</a:t>
                      </a:r>
                    </a:p>
                  </a:txBody>
                  <a:tcPr anchor="ctr"/>
                </a:tc>
                <a:tc>
                  <a:txBody>
                    <a:bodyPr/>
                    <a:lstStyle/>
                    <a:p>
                      <a:r>
                        <a:rPr lang="en-US" sz="1600" dirty="0">
                          <a:solidFill>
                            <a:srgbClr val="00263E"/>
                          </a:solidFill>
                        </a:rPr>
                        <a:t>Performance data</a:t>
                      </a:r>
                    </a:p>
                  </a:txBody>
                  <a:tcPr anchor="ctr"/>
                </a:tc>
                <a:extLst>
                  <a:ext uri="{0D108BD9-81ED-4DB2-BD59-A6C34878D82A}">
                    <a16:rowId xmlns:a16="http://schemas.microsoft.com/office/drawing/2014/main" val="10007"/>
                  </a:ext>
                </a:extLst>
              </a:tr>
              <a:tr h="390669">
                <a:tc>
                  <a:txBody>
                    <a:bodyPr/>
                    <a:lstStyle/>
                    <a:p>
                      <a:r>
                        <a:rPr lang="en-US" sz="1600" dirty="0">
                          <a:solidFill>
                            <a:srgbClr val="00263E"/>
                          </a:solidFill>
                        </a:rPr>
                        <a:t>8</a:t>
                      </a:r>
                    </a:p>
                  </a:txBody>
                  <a:tcPr anchor="ctr"/>
                </a:tc>
                <a:tc>
                  <a:txBody>
                    <a:bodyPr/>
                    <a:lstStyle/>
                    <a:p>
                      <a:r>
                        <a:rPr lang="en-US" sz="1600" dirty="0">
                          <a:solidFill>
                            <a:srgbClr val="00263E"/>
                          </a:solidFill>
                        </a:rPr>
                        <a:t>Web Storage</a:t>
                      </a:r>
                    </a:p>
                  </a:txBody>
                  <a:tcPr anchor="ctr"/>
                </a:tc>
                <a:tc>
                  <a:txBody>
                    <a:bodyPr/>
                    <a:lstStyle/>
                    <a:p>
                      <a:r>
                        <a:rPr lang="en-US" sz="1600" dirty="0">
                          <a:solidFill>
                            <a:srgbClr val="00263E"/>
                          </a:solidFill>
                        </a:rPr>
                        <a:t>Local storage info on the browser</a:t>
                      </a:r>
                    </a:p>
                  </a:txBody>
                  <a:tcPr anchor="ctr"/>
                </a:tc>
                <a:extLst>
                  <a:ext uri="{0D108BD9-81ED-4DB2-BD59-A6C34878D82A}">
                    <a16:rowId xmlns:a16="http://schemas.microsoft.com/office/drawing/2014/main" val="10008"/>
                  </a:ext>
                </a:extLst>
              </a:tr>
              <a:tr h="390669">
                <a:tc>
                  <a:txBody>
                    <a:bodyPr/>
                    <a:lstStyle/>
                    <a:p>
                      <a:r>
                        <a:rPr lang="en-US" sz="1600" dirty="0">
                          <a:solidFill>
                            <a:srgbClr val="00263E"/>
                          </a:solidFill>
                        </a:rPr>
                        <a:t>9</a:t>
                      </a:r>
                    </a:p>
                  </a:txBody>
                  <a:tcPr anchor="ctr"/>
                </a:tc>
                <a:tc>
                  <a:txBody>
                    <a:bodyPr/>
                    <a:lstStyle/>
                    <a:p>
                      <a:r>
                        <a:rPr lang="en-US" sz="1600" dirty="0">
                          <a:solidFill>
                            <a:srgbClr val="00263E"/>
                          </a:solidFill>
                        </a:rPr>
                        <a:t>cxOverstat Hover</a:t>
                      </a:r>
                    </a:p>
                  </a:txBody>
                  <a:tcPr anchor="ctr"/>
                </a:tc>
                <a:tc>
                  <a:txBody>
                    <a:bodyPr/>
                    <a:lstStyle/>
                    <a:p>
                      <a:r>
                        <a:rPr lang="en-US" sz="1600" dirty="0">
                          <a:solidFill>
                            <a:srgbClr val="00263E"/>
                          </a:solidFill>
                        </a:rPr>
                        <a:t>Mouse hover and hover-to-click info</a:t>
                      </a:r>
                    </a:p>
                  </a:txBody>
                  <a:tcPr anchor="ctr"/>
                </a:tc>
                <a:extLst>
                  <a:ext uri="{0D108BD9-81ED-4DB2-BD59-A6C34878D82A}">
                    <a16:rowId xmlns:a16="http://schemas.microsoft.com/office/drawing/2014/main" val="10009"/>
                  </a:ext>
                </a:extLst>
              </a:tr>
              <a:tr h="390669">
                <a:tc>
                  <a:txBody>
                    <a:bodyPr/>
                    <a:lstStyle/>
                    <a:p>
                      <a:r>
                        <a:rPr lang="en-US" sz="1600" dirty="0">
                          <a:solidFill>
                            <a:srgbClr val="00263E"/>
                          </a:solidFill>
                        </a:rPr>
                        <a:t>10</a:t>
                      </a:r>
                    </a:p>
                  </a:txBody>
                  <a:tcPr anchor="ctr"/>
                </a:tc>
                <a:tc>
                  <a:txBody>
                    <a:bodyPr/>
                    <a:lstStyle/>
                    <a:p>
                      <a:r>
                        <a:rPr lang="en-US" sz="1600" dirty="0">
                          <a:solidFill>
                            <a:srgbClr val="00263E"/>
                          </a:solidFill>
                        </a:rPr>
                        <a:t>Layout</a:t>
                      </a:r>
                    </a:p>
                  </a:txBody>
                  <a:tcPr anchor="ctr"/>
                </a:tc>
                <a:tc>
                  <a:txBody>
                    <a:bodyPr/>
                    <a:lstStyle/>
                    <a:p>
                      <a:r>
                        <a:rPr lang="en-US" sz="1600" dirty="0">
                          <a:solidFill>
                            <a:srgbClr val="00263E"/>
                          </a:solidFill>
                        </a:rPr>
                        <a:t>Display layout of native page</a:t>
                      </a:r>
                    </a:p>
                  </a:txBody>
                  <a:tcPr anchor="ctr"/>
                </a:tc>
                <a:extLst>
                  <a:ext uri="{0D108BD9-81ED-4DB2-BD59-A6C34878D82A}">
                    <a16:rowId xmlns:a16="http://schemas.microsoft.com/office/drawing/2014/main" val="10010"/>
                  </a:ext>
                </a:extLst>
              </a:tr>
              <a:tr h="390669">
                <a:tc>
                  <a:txBody>
                    <a:bodyPr/>
                    <a:lstStyle/>
                    <a:p>
                      <a:r>
                        <a:rPr lang="en-US" sz="1600" dirty="0">
                          <a:solidFill>
                            <a:srgbClr val="00263E"/>
                          </a:solidFill>
                        </a:rPr>
                        <a:t>11</a:t>
                      </a:r>
                    </a:p>
                  </a:txBody>
                  <a:tcPr anchor="ctr"/>
                </a:tc>
                <a:tc>
                  <a:txBody>
                    <a:bodyPr/>
                    <a:lstStyle/>
                    <a:p>
                      <a:r>
                        <a:rPr lang="en-US" sz="1600" dirty="0">
                          <a:solidFill>
                            <a:srgbClr val="00263E"/>
                          </a:solidFill>
                        </a:rPr>
                        <a:t>Gesture</a:t>
                      </a:r>
                    </a:p>
                  </a:txBody>
                  <a:tcPr anchor="ctr"/>
                </a:tc>
                <a:tc>
                  <a:txBody>
                    <a:bodyPr/>
                    <a:lstStyle/>
                    <a:p>
                      <a:r>
                        <a:rPr lang="en-US" sz="1600" dirty="0">
                          <a:solidFill>
                            <a:srgbClr val="00263E"/>
                          </a:solidFill>
                        </a:rPr>
                        <a:t>Touch</a:t>
                      </a:r>
                      <a:r>
                        <a:rPr lang="en-US" sz="1600" baseline="0" dirty="0">
                          <a:solidFill>
                            <a:srgbClr val="00263E"/>
                          </a:solidFill>
                        </a:rPr>
                        <a:t> event</a:t>
                      </a:r>
                      <a:endParaRPr lang="en-US" sz="1600" dirty="0">
                        <a:solidFill>
                          <a:srgbClr val="00263E"/>
                        </a:solidFill>
                      </a:endParaRPr>
                    </a:p>
                  </a:txBody>
                  <a:tcPr anchor="ctr"/>
                </a:tc>
                <a:extLst>
                  <a:ext uri="{0D108BD9-81ED-4DB2-BD59-A6C34878D82A}">
                    <a16:rowId xmlns:a16="http://schemas.microsoft.com/office/drawing/2014/main" val="10011"/>
                  </a:ext>
                </a:extLst>
              </a:tr>
              <a:tr h="390669">
                <a:tc>
                  <a:txBody>
                    <a:bodyPr/>
                    <a:lstStyle/>
                    <a:p>
                      <a:r>
                        <a:rPr lang="en-US" sz="1600" dirty="0">
                          <a:solidFill>
                            <a:srgbClr val="00263E"/>
                          </a:solidFill>
                        </a:rPr>
                        <a:t>12</a:t>
                      </a:r>
                    </a:p>
                  </a:txBody>
                  <a:tcPr anchor="ctr"/>
                </a:tc>
                <a:tc>
                  <a:txBody>
                    <a:bodyPr/>
                    <a:lstStyle/>
                    <a:p>
                      <a:r>
                        <a:rPr lang="en-US" sz="1600" b="0" i="0" kern="1200" dirty="0" err="1">
                          <a:solidFill>
                            <a:schemeClr val="tx1"/>
                          </a:solidFill>
                          <a:effectLst/>
                          <a:latin typeface="Arial" pitchFamily="34" charset="0"/>
                          <a:ea typeface="+mn-ea"/>
                          <a:cs typeface="Arial" pitchFamily="34" charset="0"/>
                        </a:rPr>
                        <a:t>DOMCapture</a:t>
                      </a:r>
                      <a:endParaRPr lang="en-US" sz="1600" dirty="0">
                        <a:solidFill>
                          <a:srgbClr val="00263E"/>
                        </a:solidFill>
                      </a:endParaRPr>
                    </a:p>
                  </a:txBody>
                  <a:tcPr anchor="ctr"/>
                </a:tc>
                <a:tc>
                  <a:txBody>
                    <a:bodyPr/>
                    <a:lstStyle/>
                    <a:p>
                      <a:r>
                        <a:rPr lang="en-US" sz="1600" dirty="0">
                          <a:solidFill>
                            <a:srgbClr val="00263E"/>
                          </a:solidFill>
                        </a:rPr>
                        <a:t>Serialized HTML data (DOM snapshot) of the page </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32062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a:xfrm>
            <a:off x="457200" y="274638"/>
            <a:ext cx="5257800" cy="1143000"/>
          </a:xfrm>
        </p:spPr>
        <p:txBody>
          <a:bodyPr/>
          <a:lstStyle/>
          <a:p>
            <a:r>
              <a:rPr lang="en-US" sz="4000" dirty="0"/>
              <a:t>Simple Events based on Step Attributes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err="1"/>
              <a:t>Screenview</a:t>
            </a:r>
            <a:endParaRPr lang="en-US" sz="2400" b="1" dirty="0"/>
          </a:p>
          <a:p>
            <a:pPr>
              <a:lnSpc>
                <a:spcPct val="250000"/>
              </a:lnSpc>
            </a:pPr>
            <a:r>
              <a:rPr lang="en-US" sz="2400" b="1" dirty="0"/>
              <a:t>Click </a:t>
            </a:r>
          </a:p>
          <a:p>
            <a:pPr>
              <a:lnSpc>
                <a:spcPct val="250000"/>
              </a:lnSpc>
            </a:pPr>
            <a:r>
              <a:rPr lang="en-US" sz="2400" b="1" dirty="0"/>
              <a:t>Value Change</a:t>
            </a:r>
          </a:p>
        </p:txBody>
      </p:sp>
    </p:spTree>
    <p:extLst>
      <p:ext uri="{BB962C8B-B14F-4D97-AF65-F5344CB8AC3E}">
        <p14:creationId xmlns:p14="http://schemas.microsoft.com/office/powerpoint/2010/main" val="2134996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22" y="0"/>
            <a:ext cx="7620000" cy="1143000"/>
          </a:xfrm>
        </p:spPr>
        <p:txBody>
          <a:bodyPr/>
          <a:lstStyle/>
          <a:p>
            <a:r>
              <a:rPr lang="en-US" dirty="0"/>
              <a:t>What are Hits?</a:t>
            </a:r>
          </a:p>
        </p:txBody>
      </p:sp>
      <p:sp>
        <p:nvSpPr>
          <p:cNvPr id="3" name="Content Placeholder 2"/>
          <p:cNvSpPr>
            <a:spLocks noGrp="1"/>
          </p:cNvSpPr>
          <p:nvPr>
            <p:ph idx="1"/>
          </p:nvPr>
        </p:nvSpPr>
        <p:spPr>
          <a:xfrm>
            <a:off x="446922" y="1104799"/>
            <a:ext cx="7620000" cy="1997815"/>
          </a:xfrm>
        </p:spPr>
        <p:txBody>
          <a:bodyPr/>
          <a:lstStyle/>
          <a:p>
            <a:r>
              <a:rPr lang="en-US" dirty="0"/>
              <a:t>Hits contain steps</a:t>
            </a:r>
          </a:p>
          <a:p>
            <a:r>
              <a:rPr lang="en-US" dirty="0"/>
              <a:t>Series of hits = Session</a:t>
            </a:r>
          </a:p>
          <a:p>
            <a:r>
              <a:rPr lang="en-US" dirty="0"/>
              <a:t>Most information in Steps </a:t>
            </a:r>
          </a:p>
          <a:p>
            <a:r>
              <a:rPr lang="en-US" dirty="0"/>
              <a:t>DOM capture data (Response HTML) can be captured in Hit Attributes</a:t>
            </a:r>
          </a:p>
        </p:txBody>
      </p:sp>
      <p:sp>
        <p:nvSpPr>
          <p:cNvPr id="7" name="Rectangle 6"/>
          <p:cNvSpPr/>
          <p:nvPr/>
        </p:nvSpPr>
        <p:spPr>
          <a:xfrm>
            <a:off x="1339212" y="3171067"/>
            <a:ext cx="6248400" cy="299584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2000" dirty="0"/>
              <a:t>Session</a:t>
            </a:r>
          </a:p>
        </p:txBody>
      </p:sp>
      <p:pic>
        <p:nvPicPr>
          <p:cNvPr id="8"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1396" y="3599953"/>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1752600" y="4119839"/>
            <a:ext cx="1371600" cy="1187607"/>
            <a:chOff x="1086136" y="2393793"/>
            <a:chExt cx="1371600" cy="1187607"/>
          </a:xfrm>
        </p:grpSpPr>
        <p:sp>
          <p:nvSpPr>
            <p:cNvPr id="10" name="Rectangle 9"/>
            <p:cNvSpPr/>
            <p:nvPr/>
          </p:nvSpPr>
          <p:spPr>
            <a:xfrm>
              <a:off x="1086136" y="2393793"/>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1" name="Rectangle 10"/>
            <p:cNvSpPr/>
            <p:nvPr/>
          </p:nvSpPr>
          <p:spPr>
            <a:xfrm>
              <a:off x="1340136" y="2658324"/>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2" name="Rectangle 11"/>
            <p:cNvSpPr/>
            <p:nvPr/>
          </p:nvSpPr>
          <p:spPr>
            <a:xfrm>
              <a:off x="1594136" y="2922855"/>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3" name="Rectangle 12"/>
            <p:cNvSpPr/>
            <p:nvPr/>
          </p:nvSpPr>
          <p:spPr>
            <a:xfrm>
              <a:off x="1848136" y="3187387"/>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nvGrpSpPr>
          <p:cNvPr id="14" name="Group 13"/>
          <p:cNvGrpSpPr/>
          <p:nvPr/>
        </p:nvGrpSpPr>
        <p:grpSpPr>
          <a:xfrm>
            <a:off x="3605810" y="3599953"/>
            <a:ext cx="1715203" cy="2422429"/>
            <a:chOff x="8286398" y="1626058"/>
            <a:chExt cx="1715203" cy="2422429"/>
          </a:xfrm>
        </p:grpSpPr>
        <p:grpSp>
          <p:nvGrpSpPr>
            <p:cNvPr id="15" name="Group 14"/>
            <p:cNvGrpSpPr/>
            <p:nvPr/>
          </p:nvGrpSpPr>
          <p:grpSpPr>
            <a:xfrm>
              <a:off x="8286398" y="1626058"/>
              <a:ext cx="1715203" cy="2422429"/>
              <a:chOff x="8286398" y="1626058"/>
              <a:chExt cx="1715203" cy="2422429"/>
            </a:xfrm>
          </p:grpSpPr>
          <p:pic>
            <p:nvPicPr>
              <p:cNvPr id="23"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398" y="1626058"/>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8707309" y="1714500"/>
                <a:ext cx="873379" cy="381000"/>
              </a:xfrm>
              <a:prstGeom prst="rect">
                <a:avLst/>
              </a:prstGeom>
              <a:noFill/>
            </p:spPr>
            <p:txBody>
              <a:bodyPr wrap="square" rtlCol="0">
                <a:spAutoFit/>
              </a:bodyPr>
              <a:lstStyle/>
              <a:p>
                <a:pPr algn="ctr"/>
                <a:r>
                  <a:rPr lang="en-US" dirty="0"/>
                  <a:t>Hit 2</a:t>
                </a:r>
              </a:p>
            </p:txBody>
          </p:sp>
        </p:grpSp>
        <p:grpSp>
          <p:nvGrpSpPr>
            <p:cNvPr id="16" name="Group 15"/>
            <p:cNvGrpSpPr/>
            <p:nvPr/>
          </p:nvGrpSpPr>
          <p:grpSpPr>
            <a:xfrm>
              <a:off x="8347653" y="2286000"/>
              <a:ext cx="1592694" cy="1451114"/>
              <a:chOff x="3644548" y="3847063"/>
              <a:chExt cx="1592694" cy="1451114"/>
            </a:xfrm>
          </p:grpSpPr>
          <p:sp>
            <p:nvSpPr>
              <p:cNvPr id="17" name="Rectangle 16"/>
              <p:cNvSpPr/>
              <p:nvPr/>
            </p:nvSpPr>
            <p:spPr>
              <a:xfrm>
                <a:off x="3644548" y="3847063"/>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8" name="Rectangle 17"/>
              <p:cNvSpPr/>
              <p:nvPr/>
            </p:nvSpPr>
            <p:spPr>
              <a:xfrm>
                <a:off x="3841167" y="4056716"/>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19" name="Rectangle 18"/>
              <p:cNvSpPr/>
              <p:nvPr/>
            </p:nvSpPr>
            <p:spPr>
              <a:xfrm>
                <a:off x="4037786" y="4266368"/>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20" name="Rectangle 19"/>
              <p:cNvSpPr/>
              <p:nvPr/>
            </p:nvSpPr>
            <p:spPr>
              <a:xfrm>
                <a:off x="4234405" y="4476021"/>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21" name="Rectangle 20"/>
              <p:cNvSpPr/>
              <p:nvPr/>
            </p:nvSpPr>
            <p:spPr>
              <a:xfrm>
                <a:off x="4431024" y="4685674"/>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22" name="Rectangle 21"/>
              <p:cNvSpPr/>
              <p:nvPr/>
            </p:nvSpPr>
            <p:spPr>
              <a:xfrm>
                <a:off x="4627642" y="4895329"/>
                <a:ext cx="609600" cy="402848"/>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grpSp>
        <p:nvGrpSpPr>
          <p:cNvPr id="25" name="Group 24"/>
          <p:cNvGrpSpPr/>
          <p:nvPr/>
        </p:nvGrpSpPr>
        <p:grpSpPr>
          <a:xfrm>
            <a:off x="5638800" y="3567168"/>
            <a:ext cx="1715203" cy="2422429"/>
            <a:chOff x="11658600" y="2984827"/>
            <a:chExt cx="1715203" cy="2422429"/>
          </a:xfrm>
        </p:grpSpPr>
        <p:grpSp>
          <p:nvGrpSpPr>
            <p:cNvPr id="26" name="Group 25"/>
            <p:cNvGrpSpPr/>
            <p:nvPr/>
          </p:nvGrpSpPr>
          <p:grpSpPr>
            <a:xfrm>
              <a:off x="11658600" y="2984827"/>
              <a:ext cx="1715203" cy="2422429"/>
              <a:chOff x="8286398" y="1626058"/>
              <a:chExt cx="1715203" cy="2422429"/>
            </a:xfrm>
          </p:grpSpPr>
          <p:pic>
            <p:nvPicPr>
              <p:cNvPr id="30"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398" y="1626058"/>
                <a:ext cx="1715203" cy="242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8707309" y="1714500"/>
                <a:ext cx="873379" cy="381000"/>
              </a:xfrm>
              <a:prstGeom prst="rect">
                <a:avLst/>
              </a:prstGeom>
              <a:noFill/>
            </p:spPr>
            <p:txBody>
              <a:bodyPr wrap="square" rtlCol="0">
                <a:spAutoFit/>
              </a:bodyPr>
              <a:lstStyle/>
              <a:p>
                <a:pPr algn="ctr"/>
                <a:r>
                  <a:rPr lang="en-US" dirty="0"/>
                  <a:t>Hit 3</a:t>
                </a:r>
              </a:p>
            </p:txBody>
          </p:sp>
        </p:grpSp>
        <p:grpSp>
          <p:nvGrpSpPr>
            <p:cNvPr id="27" name="Group 26"/>
            <p:cNvGrpSpPr/>
            <p:nvPr/>
          </p:nvGrpSpPr>
          <p:grpSpPr>
            <a:xfrm>
              <a:off x="11811000" y="3514317"/>
              <a:ext cx="943591" cy="744192"/>
              <a:chOff x="5346512" y="4591207"/>
              <a:chExt cx="943591" cy="744192"/>
            </a:xfrm>
          </p:grpSpPr>
          <p:sp>
            <p:nvSpPr>
              <p:cNvPr id="28" name="Rectangle 27"/>
              <p:cNvSpPr/>
              <p:nvPr/>
            </p:nvSpPr>
            <p:spPr>
              <a:xfrm>
                <a:off x="5346512" y="4591207"/>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sp>
            <p:nvSpPr>
              <p:cNvPr id="29" name="Rectangle 28"/>
              <p:cNvSpPr/>
              <p:nvPr/>
            </p:nvSpPr>
            <p:spPr>
              <a:xfrm>
                <a:off x="5680503" y="4941386"/>
                <a:ext cx="609600" cy="394013"/>
              </a:xfrm>
              <a:prstGeom prst="rect">
                <a:avLst/>
              </a:prstGeom>
            </p:spPr>
            <p:style>
              <a:lnRef idx="1">
                <a:schemeClr val="accent1"/>
              </a:lnRef>
              <a:fillRef idx="1003">
                <a:schemeClr val="lt1"/>
              </a:fillRef>
              <a:effectRef idx="1">
                <a:schemeClr val="accent1"/>
              </a:effectRef>
              <a:fontRef idx="minor">
                <a:schemeClr val="dk1"/>
              </a:fontRef>
            </p:style>
            <p:txBody>
              <a:bodyPr rtlCol="0" anchor="t" anchorCtr="0"/>
              <a:lstStyle/>
              <a:p>
                <a:pPr algn="ctr"/>
                <a:r>
                  <a:rPr lang="en-US" sz="1600" dirty="0"/>
                  <a:t>Step</a:t>
                </a:r>
              </a:p>
            </p:txBody>
          </p:sp>
        </p:grpSp>
      </p:grpSp>
      <p:sp>
        <p:nvSpPr>
          <p:cNvPr id="32" name="TextBox 31"/>
          <p:cNvSpPr txBox="1"/>
          <p:nvPr/>
        </p:nvSpPr>
        <p:spPr>
          <a:xfrm>
            <a:off x="1916996" y="3670386"/>
            <a:ext cx="873379" cy="381000"/>
          </a:xfrm>
          <a:prstGeom prst="rect">
            <a:avLst/>
          </a:prstGeom>
          <a:noFill/>
        </p:spPr>
        <p:txBody>
          <a:bodyPr wrap="square" rtlCol="0">
            <a:spAutoFit/>
          </a:bodyPr>
          <a:lstStyle/>
          <a:p>
            <a:pPr algn="ctr"/>
            <a:r>
              <a:rPr lang="en-US" dirty="0"/>
              <a:t>Hit 1</a:t>
            </a:r>
          </a:p>
        </p:txBody>
      </p:sp>
    </p:spTree>
    <p:extLst>
      <p:ext uri="{BB962C8B-B14F-4D97-AF65-F5344CB8AC3E}">
        <p14:creationId xmlns:p14="http://schemas.microsoft.com/office/powerpoint/2010/main" val="2582078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0" y="208673"/>
            <a:ext cx="7620000" cy="1143000"/>
          </a:xfrm>
        </p:spPr>
        <p:txBody>
          <a:bodyPr/>
          <a:lstStyle/>
          <a:p>
            <a:r>
              <a:rPr lang="en-US" dirty="0"/>
              <a:t>What Are Hit Attributes?	</a:t>
            </a:r>
          </a:p>
        </p:txBody>
      </p:sp>
      <p:sp>
        <p:nvSpPr>
          <p:cNvPr id="3" name="Content Placeholder 2"/>
          <p:cNvSpPr>
            <a:spLocks noGrp="1"/>
          </p:cNvSpPr>
          <p:nvPr>
            <p:ph idx="1"/>
          </p:nvPr>
        </p:nvSpPr>
        <p:spPr>
          <a:xfrm>
            <a:off x="505921" y="1143000"/>
            <a:ext cx="7620000" cy="1428069"/>
          </a:xfrm>
        </p:spPr>
        <p:txBody>
          <a:bodyPr/>
          <a:lstStyle/>
          <a:p>
            <a:r>
              <a:rPr lang="en-US" dirty="0"/>
              <a:t>Hit Attributes look for patterns</a:t>
            </a:r>
          </a:p>
          <a:p>
            <a:r>
              <a:rPr lang="en-US" dirty="0"/>
              <a:t>Make data available for Event conditions and values</a:t>
            </a:r>
          </a:p>
          <a:p>
            <a:r>
              <a:rPr lang="en-US" dirty="0"/>
              <a:t>Can scrape values between start and end tags</a:t>
            </a:r>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49</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430" y="2590604"/>
            <a:ext cx="3412770" cy="405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5257800" y="3810000"/>
            <a:ext cx="2573079" cy="1095153"/>
          </a:xfrm>
          <a:prstGeom prst="rect">
            <a:avLst/>
          </a:prstGeom>
          <a:noFill/>
          <a:ln w="57150" cap="flat" cmpd="sng" algn="ctr">
            <a:solidFill>
              <a:srgbClr val="E55A1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5EB729A-8236-4DF3-B541-A02087428DAC}"/>
              </a:ext>
            </a:extLst>
          </p:cNvPr>
          <p:cNvSpPr/>
          <p:nvPr/>
        </p:nvSpPr>
        <p:spPr>
          <a:xfrm>
            <a:off x="130560" y="3429000"/>
            <a:ext cx="4349011" cy="523220"/>
          </a:xfrm>
          <a:prstGeom prst="rect">
            <a:avLst/>
          </a:prstGeom>
        </p:spPr>
        <p:txBody>
          <a:bodyPr wrap="none">
            <a:spAutoFit/>
          </a:bodyPr>
          <a:lstStyle/>
          <a:p>
            <a:r>
              <a:rPr lang="en-US" sz="2800" dirty="0"/>
              <a:t>Data in Request or Response</a:t>
            </a:r>
          </a:p>
        </p:txBody>
      </p:sp>
      <p:sp>
        <p:nvSpPr>
          <p:cNvPr id="9" name="Content Placeholder 2">
            <a:extLst>
              <a:ext uri="{FF2B5EF4-FFF2-40B4-BE49-F238E27FC236}">
                <a16:creationId xmlns:a16="http://schemas.microsoft.com/office/drawing/2014/main" id="{FF6CF4A3-E5B6-437D-A253-73815BFDB903}"/>
              </a:ext>
            </a:extLst>
          </p:cNvPr>
          <p:cNvSpPr txBox="1">
            <a:spLocks/>
          </p:cNvSpPr>
          <p:nvPr/>
        </p:nvSpPr>
        <p:spPr>
          <a:xfrm>
            <a:off x="190569" y="3971755"/>
            <a:ext cx="5029200" cy="144779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000" dirty="0"/>
              <a:t>Data part of DOM capture from site</a:t>
            </a:r>
          </a:p>
          <a:p>
            <a:r>
              <a:rPr lang="en-US" sz="2000" dirty="0"/>
              <a:t>In Replay Payload Request or Response</a:t>
            </a:r>
          </a:p>
          <a:p>
            <a:r>
              <a:rPr lang="en-US" sz="2000" dirty="0"/>
              <a:t>Available for Hit Attributes</a:t>
            </a:r>
          </a:p>
          <a:p>
            <a:pPr marL="114300" indent="0">
              <a:buFont typeface="Arial" pitchFamily="34" charset="0"/>
              <a:buNone/>
            </a:pPr>
            <a:endParaRPr lang="en-US" dirty="0"/>
          </a:p>
        </p:txBody>
      </p:sp>
    </p:spTree>
    <p:extLst>
      <p:ext uri="{BB962C8B-B14F-4D97-AF65-F5344CB8AC3E}">
        <p14:creationId xmlns:p14="http://schemas.microsoft.com/office/powerpoint/2010/main" val="135341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a:t>Session 1:  Advanced Reporting, Session Search, Alerts</a:t>
            </a:r>
          </a:p>
          <a:p>
            <a:pPr>
              <a:lnSpc>
                <a:spcPct val="250000"/>
              </a:lnSpc>
            </a:pPr>
            <a:r>
              <a:rPr lang="en-US" sz="2400" b="1" dirty="0"/>
              <a:t>Session 2: Event Development Overview</a:t>
            </a:r>
          </a:p>
          <a:p>
            <a:pPr>
              <a:lnSpc>
                <a:spcPct val="250000"/>
              </a:lnSpc>
            </a:pPr>
            <a:r>
              <a:rPr lang="en-US" sz="2400" b="1" dirty="0"/>
              <a:t>Session 3: All About Attributes</a:t>
            </a:r>
          </a:p>
          <a:p>
            <a:pPr>
              <a:lnSpc>
                <a:spcPct val="250000"/>
              </a:lnSpc>
            </a:pPr>
            <a:r>
              <a:rPr lang="en-US" sz="2400" b="1" dirty="0"/>
              <a:t>Session 4: Dimensions and Bringing it All Together</a:t>
            </a:r>
          </a:p>
        </p:txBody>
      </p:sp>
      <p:sp>
        <p:nvSpPr>
          <p:cNvPr id="4" name="Rectangle 3">
            <a:extLst>
              <a:ext uri="{FF2B5EF4-FFF2-40B4-BE49-F238E27FC236}">
                <a16:creationId xmlns:a16="http://schemas.microsoft.com/office/drawing/2014/main" id="{A5A3D9E5-8E10-4B99-9A53-34C97A2D9608}"/>
              </a:ext>
            </a:extLst>
          </p:cNvPr>
          <p:cNvSpPr/>
          <p:nvPr/>
        </p:nvSpPr>
        <p:spPr>
          <a:xfrm>
            <a:off x="5257800" y="5888049"/>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15689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Attribute Configuration</a:t>
            </a:r>
          </a:p>
        </p:txBody>
      </p:sp>
      <p:sp>
        <p:nvSpPr>
          <p:cNvPr id="3" name="Content Placeholder 2">
            <a:extLst>
              <a:ext uri="{FF2B5EF4-FFF2-40B4-BE49-F238E27FC236}">
                <a16:creationId xmlns:a16="http://schemas.microsoft.com/office/drawing/2014/main" id="{2C68D5A4-FEE5-4190-B0E7-6968B4B3111F}"/>
              </a:ext>
            </a:extLst>
          </p:cNvPr>
          <p:cNvSpPr>
            <a:spLocks noGrp="1"/>
          </p:cNvSpPr>
          <p:nvPr>
            <p:ph idx="1"/>
          </p:nvPr>
        </p:nvSpPr>
        <p:spPr>
          <a:xfrm>
            <a:off x="457200" y="1600200"/>
            <a:ext cx="7620000" cy="4800600"/>
          </a:xfrm>
        </p:spPr>
        <p:txBody>
          <a:bodyPr>
            <a:normAutofit/>
          </a:bodyPr>
          <a:lstStyle/>
          <a:p>
            <a:pPr>
              <a:lnSpc>
                <a:spcPct val="250000"/>
              </a:lnSpc>
            </a:pPr>
            <a:r>
              <a:rPr lang="en-US" sz="2400" b="1" dirty="0"/>
              <a:t>Error message (promo code)</a:t>
            </a:r>
          </a:p>
          <a:p>
            <a:pPr>
              <a:lnSpc>
                <a:spcPct val="250000"/>
              </a:lnSpc>
            </a:pPr>
            <a:r>
              <a:rPr lang="en-US" sz="2400" b="1" dirty="0"/>
              <a:t>Cart Value</a:t>
            </a:r>
          </a:p>
          <a:p>
            <a:pPr>
              <a:lnSpc>
                <a:spcPct val="250000"/>
              </a:lnSpc>
            </a:pPr>
            <a:r>
              <a:rPr lang="en-US" sz="2400" b="1" dirty="0"/>
              <a:t>New (show Regex and Blocking) </a:t>
            </a:r>
          </a:p>
        </p:txBody>
      </p:sp>
    </p:spTree>
    <p:extLst>
      <p:ext uri="{BB962C8B-B14F-4D97-AF65-F5344CB8AC3E}">
        <p14:creationId xmlns:p14="http://schemas.microsoft.com/office/powerpoint/2010/main" val="691186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Trigger and Frequency Options</a:t>
            </a:r>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6" name="Picture 5" descr="EventEvalOptions"/>
          <p:cNvPicPr>
            <a:picLocks noChangeAspect="1" noChangeArrowheads="1"/>
          </p:cNvPicPr>
          <p:nvPr/>
        </p:nvPicPr>
        <p:blipFill>
          <a:blip r:embed="rId3" cstate="print"/>
          <a:srcRect/>
          <a:stretch>
            <a:fillRect/>
          </a:stretch>
        </p:blipFill>
        <p:spPr bwMode="auto">
          <a:xfrm>
            <a:off x="323263" y="1835258"/>
            <a:ext cx="8447287" cy="4164013"/>
          </a:xfrm>
          <a:prstGeom prst="rect">
            <a:avLst/>
          </a:prstGeom>
          <a:noFill/>
          <a:ln w="9525">
            <a:noFill/>
            <a:miter lim="800000"/>
            <a:headEnd/>
            <a:tailEnd/>
          </a:ln>
        </p:spPr>
      </p:pic>
    </p:spTree>
    <p:extLst>
      <p:ext uri="{BB962C8B-B14F-4D97-AF65-F5344CB8AC3E}">
        <p14:creationId xmlns:p14="http://schemas.microsoft.com/office/powerpoint/2010/main" val="1680665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38" y="76115"/>
            <a:ext cx="7620000" cy="1143000"/>
          </a:xfrm>
        </p:spPr>
        <p:txBody>
          <a:bodyPr/>
          <a:lstStyle/>
          <a:p>
            <a:r>
              <a:rPr lang="en-US" dirty="0"/>
              <a:t>Session Attributes</a:t>
            </a:r>
          </a:p>
        </p:txBody>
      </p:sp>
      <p:sp>
        <p:nvSpPr>
          <p:cNvPr id="3" name="Content Placeholder 2"/>
          <p:cNvSpPr>
            <a:spLocks noGrp="1"/>
          </p:cNvSpPr>
          <p:nvPr>
            <p:ph idx="1"/>
          </p:nvPr>
        </p:nvSpPr>
        <p:spPr>
          <a:xfrm>
            <a:off x="219456" y="1191600"/>
            <a:ext cx="4278116" cy="5360400"/>
          </a:xfrm>
        </p:spPr>
        <p:txBody>
          <a:bodyPr/>
          <a:lstStyle/>
          <a:p>
            <a:r>
              <a:rPr lang="en-US" dirty="0"/>
              <a:t>Used as:</a:t>
            </a:r>
          </a:p>
          <a:p>
            <a:pPr lvl="1"/>
            <a:r>
              <a:rPr lang="en-US" dirty="0"/>
              <a:t>Event conditions and values</a:t>
            </a:r>
          </a:p>
          <a:p>
            <a:pPr lvl="1"/>
            <a:r>
              <a:rPr lang="en-US" dirty="0"/>
              <a:t>Dimension values</a:t>
            </a:r>
          </a:p>
          <a:p>
            <a:pPr lvl="1"/>
            <a:r>
              <a:rPr lang="en-US" dirty="0"/>
              <a:t>Session List Views</a:t>
            </a:r>
          </a:p>
          <a:p>
            <a:r>
              <a:rPr lang="en-US" dirty="0"/>
              <a:t>Populated by one or more Events</a:t>
            </a:r>
          </a:p>
          <a:p>
            <a:r>
              <a:rPr lang="en-US" dirty="0"/>
              <a:t>Uses the last value recorded</a:t>
            </a:r>
          </a:p>
          <a:p>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52</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238" y="3629110"/>
            <a:ext cx="4305300" cy="3152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171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38" y="76115"/>
            <a:ext cx="7620000" cy="1143000"/>
          </a:xfrm>
        </p:spPr>
        <p:txBody>
          <a:bodyPr/>
          <a:lstStyle/>
          <a:p>
            <a:r>
              <a:rPr lang="en-US" dirty="0"/>
              <a:t>Session Attributes</a:t>
            </a:r>
          </a:p>
        </p:txBody>
      </p:sp>
      <p:sp>
        <p:nvSpPr>
          <p:cNvPr id="3" name="Content Placeholder 2"/>
          <p:cNvSpPr>
            <a:spLocks noGrp="1"/>
          </p:cNvSpPr>
          <p:nvPr>
            <p:ph idx="1"/>
          </p:nvPr>
        </p:nvSpPr>
        <p:spPr>
          <a:xfrm>
            <a:off x="219456" y="1191600"/>
            <a:ext cx="6638544" cy="5360400"/>
          </a:xfrm>
        </p:spPr>
        <p:txBody>
          <a:bodyPr/>
          <a:lstStyle/>
          <a:p>
            <a:r>
              <a:rPr lang="en-US" sz="3600" dirty="0"/>
              <a:t>Out of the Box</a:t>
            </a:r>
          </a:p>
          <a:p>
            <a:r>
              <a:rPr lang="en-US" sz="3600" dirty="0"/>
              <a:t>Custom</a:t>
            </a:r>
          </a:p>
          <a:p>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53</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spTree>
    <p:extLst>
      <p:ext uri="{BB962C8B-B14F-4D97-AF65-F5344CB8AC3E}">
        <p14:creationId xmlns:p14="http://schemas.microsoft.com/office/powerpoint/2010/main" val="436055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a:t>Session 1:  Advanced Reporting, Session Search, Alerts</a:t>
            </a:r>
          </a:p>
          <a:p>
            <a:pPr>
              <a:lnSpc>
                <a:spcPct val="250000"/>
              </a:lnSpc>
            </a:pPr>
            <a:r>
              <a:rPr lang="en-US" sz="2400" b="1" dirty="0"/>
              <a:t>Session 2: Event Development Overview</a:t>
            </a:r>
          </a:p>
          <a:p>
            <a:pPr>
              <a:lnSpc>
                <a:spcPct val="250000"/>
              </a:lnSpc>
            </a:pPr>
            <a:r>
              <a:rPr lang="en-US" sz="2400" b="1" dirty="0"/>
              <a:t>Session 3: All About Attributes</a:t>
            </a:r>
          </a:p>
          <a:p>
            <a:pPr>
              <a:lnSpc>
                <a:spcPct val="250000"/>
              </a:lnSpc>
            </a:pPr>
            <a:r>
              <a:rPr lang="en-US" sz="2400" b="1" dirty="0">
                <a:highlight>
                  <a:srgbClr val="FFFF00"/>
                </a:highlight>
              </a:rPr>
              <a:t>Session 4: Dimensions and Bringing it All Together</a:t>
            </a:r>
          </a:p>
        </p:txBody>
      </p:sp>
    </p:spTree>
    <p:extLst>
      <p:ext uri="{BB962C8B-B14F-4D97-AF65-F5344CB8AC3E}">
        <p14:creationId xmlns:p14="http://schemas.microsoft.com/office/powerpoint/2010/main" val="606975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959"/>
            <a:ext cx="7620000" cy="1143000"/>
          </a:xfrm>
        </p:spPr>
        <p:txBody>
          <a:bodyPr/>
          <a:lstStyle/>
          <a:p>
            <a:r>
              <a:rPr lang="en-GB" dirty="0"/>
              <a:t>What are Dimensions?</a:t>
            </a:r>
          </a:p>
        </p:txBody>
      </p:sp>
      <p:sp>
        <p:nvSpPr>
          <p:cNvPr id="3" name="Content Placeholder 2"/>
          <p:cNvSpPr>
            <a:spLocks noGrp="1"/>
          </p:cNvSpPr>
          <p:nvPr>
            <p:ph idx="1"/>
          </p:nvPr>
        </p:nvSpPr>
        <p:spPr>
          <a:xfrm>
            <a:off x="219456" y="1191600"/>
            <a:ext cx="4245864" cy="5360400"/>
          </a:xfrm>
          <a:solidFill>
            <a:schemeClr val="bg1"/>
          </a:solidFill>
        </p:spPr>
        <p:txBody>
          <a:bodyPr/>
          <a:lstStyle/>
          <a:p>
            <a:pPr>
              <a:buFont typeface="Arial" charset="0"/>
              <a:buChar char="•"/>
            </a:pPr>
            <a:r>
              <a:rPr lang="en-US" dirty="0"/>
              <a:t>Dimensions are used:</a:t>
            </a:r>
          </a:p>
          <a:p>
            <a:pPr lvl="1">
              <a:buFont typeface="Arial" charset="0"/>
              <a:buChar char="•"/>
            </a:pPr>
            <a:r>
              <a:rPr lang="en-US" dirty="0"/>
              <a:t>To drive breakouts in reports</a:t>
            </a:r>
          </a:p>
          <a:p>
            <a:pPr lvl="1">
              <a:buFont typeface="Arial" charset="0"/>
              <a:buChar char="•"/>
            </a:pPr>
            <a:r>
              <a:rPr lang="en-US" dirty="0"/>
              <a:t>As Event conditions</a:t>
            </a:r>
          </a:p>
          <a:p>
            <a:pPr>
              <a:buFont typeface="Arial" charset="0"/>
              <a:buChar char="•"/>
            </a:pPr>
            <a:r>
              <a:rPr lang="en-US" dirty="0"/>
              <a:t>Built from Events, Step Attributes, Hit Attributes, or Session Attributes</a:t>
            </a:r>
          </a:p>
          <a:p>
            <a:pPr>
              <a:buFont typeface="Arial" charset="0"/>
              <a:buChar char="•"/>
            </a:pPr>
            <a:r>
              <a:rPr lang="en-US" dirty="0"/>
              <a:t>Added to Events in Dimension Groups</a:t>
            </a:r>
          </a:p>
          <a:p>
            <a:pPr lvl="1">
              <a:buFont typeface="Arial" charset="0"/>
              <a:buChar char="•"/>
            </a:pPr>
            <a:r>
              <a:rPr lang="en-US" dirty="0"/>
              <a:t>Combine up to 5 Dimensions in a Dimension Group</a:t>
            </a:r>
          </a:p>
        </p:txBody>
      </p:sp>
      <p:sp>
        <p:nvSpPr>
          <p:cNvPr id="4" name="Footer Placeholder 3"/>
          <p:cNvSpPr>
            <a:spLocks noGrp="1"/>
          </p:cNvSpPr>
          <p:nvPr>
            <p:ph type="ftr" sz="quarter" idx="11"/>
          </p:nvPr>
        </p:nvSpPr>
        <p:spPr/>
        <p:txBody>
          <a:bodyPr/>
          <a:lstStyle/>
          <a:p>
            <a:pPr>
              <a:defRPr/>
            </a:pPr>
            <a:r>
              <a:rPr lang="en-US"/>
              <a:t>© Copyright IBM Corporation 2015</a:t>
            </a:r>
          </a:p>
        </p:txBody>
      </p:sp>
      <p:sp>
        <p:nvSpPr>
          <p:cNvPr id="6" name="Slide Number Placeholder 5"/>
          <p:cNvSpPr>
            <a:spLocks noGrp="1"/>
          </p:cNvSpPr>
          <p:nvPr>
            <p:ph type="sldNum" sz="quarter" idx="10"/>
          </p:nvPr>
        </p:nvSpPr>
        <p:spPr/>
        <p:txBody>
          <a:bodyPr/>
          <a:lstStyle/>
          <a:p>
            <a:pPr>
              <a:defRPr/>
            </a:pPr>
            <a:fld id="{11A68DD8-55F1-4DDB-A894-47428CF80362}" type="slidenum">
              <a:rPr lang="en-US" smtClean="0"/>
              <a:pPr>
                <a:defRPr/>
              </a:pPr>
              <a:t>55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341" y="1678940"/>
            <a:ext cx="382030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4146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53" y="-6458"/>
            <a:ext cx="7620000" cy="1143000"/>
          </a:xfrm>
        </p:spPr>
        <p:txBody>
          <a:bodyPr vert="horz" lIns="91440" tIns="45720" rIns="91440" bIns="45720" rtlCol="0" anchor="ctr">
            <a:normAutofit/>
          </a:bodyPr>
          <a:lstStyle/>
          <a:p>
            <a:r>
              <a:rPr lang="en-US" sz="4000" dirty="0"/>
              <a:t>What are Dimension Groups?</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09" y="1187687"/>
            <a:ext cx="7790689" cy="502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txBox="1">
            <a:spLocks/>
          </p:cNvSpPr>
          <p:nvPr/>
        </p:nvSpPr>
        <p:spPr bwMode="auto">
          <a:xfrm>
            <a:off x="2133600" y="4761017"/>
            <a:ext cx="6659893" cy="1449284"/>
          </a:xfrm>
          <a:prstGeom prst="rect">
            <a:avLst/>
          </a:prstGeom>
          <a:solidFill>
            <a:schemeClr val="bg1">
              <a:lumMod val="95000"/>
            </a:schemeClr>
          </a:solidFill>
          <a:ln>
            <a:noFill/>
          </a:ln>
          <a:effectLst>
            <a:outerShdw blurRad="50800" dist="38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4488" indent="-344488" algn="l" rtl="0" eaLnBrk="0" fontAlgn="base" hangingPunct="0">
              <a:spcBef>
                <a:spcPct val="20000"/>
              </a:spcBef>
              <a:spcAft>
                <a:spcPct val="0"/>
              </a:spcAft>
              <a:buFont typeface="Wingdings" pitchFamily="2" charset="2"/>
              <a:buChar char="§"/>
              <a:defRPr sz="2400" kern="1200">
                <a:solidFill>
                  <a:schemeClr val="tx1"/>
                </a:solidFill>
                <a:latin typeface="Arial" pitchFamily="34" charset="0"/>
                <a:ea typeface="+mn-ea"/>
                <a:cs typeface="Arial" pitchFamily="34" charset="0"/>
              </a:defRPr>
            </a:lvl1pPr>
            <a:lvl2pPr marL="569913" indent="-225425"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795338" indent="-225425" algn="l" rtl="0" eaLnBrk="0" fontAlgn="base" hangingPunct="0">
              <a:spcBef>
                <a:spcPct val="20000"/>
              </a:spcBef>
              <a:spcAft>
                <a:spcPct val="0"/>
              </a:spcAft>
              <a:buFont typeface="Arial" pitchFamily="34" charset="0"/>
              <a:buChar char="─"/>
              <a:defRPr kern="1200" baseline="0">
                <a:solidFill>
                  <a:schemeClr val="tx1"/>
                </a:solidFill>
                <a:latin typeface="Arial" pitchFamily="34" charset="0"/>
                <a:ea typeface="+mn-ea"/>
                <a:cs typeface="Arial" pitchFamily="34" charset="0"/>
              </a:defRPr>
            </a:lvl3pPr>
            <a:lvl4pPr marL="1033463" indent="-238125" algn="l" rtl="0" eaLnBrk="0" fontAlgn="base" hangingPunct="0">
              <a:spcBef>
                <a:spcPct val="20000"/>
              </a:spcBef>
              <a:spcAft>
                <a:spcPct val="0"/>
              </a:spcAft>
              <a:buFont typeface="Wingdings" pitchFamily="2" charset="2"/>
              <a:buChar char="§"/>
              <a:tabLst/>
              <a:defRPr sz="1600" kern="1200">
                <a:solidFill>
                  <a:schemeClr val="tx1"/>
                </a:solidFill>
                <a:latin typeface="Arial" pitchFamily="34" charset="0"/>
                <a:ea typeface="+mn-ea"/>
                <a:cs typeface="Arial" pitchFamily="34" charset="0"/>
              </a:defRPr>
            </a:lvl4pPr>
            <a:lvl5pPr marL="1258888" indent="-225425"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3363" indent="-233363">
              <a:spcBef>
                <a:spcPct val="25000"/>
              </a:spcBef>
              <a:spcAft>
                <a:spcPct val="25000"/>
              </a:spcAft>
              <a:buClr>
                <a:schemeClr val="tx1"/>
              </a:buClr>
            </a:pPr>
            <a:r>
              <a:rPr lang="en-US" sz="2000" kern="0" dirty="0">
                <a:latin typeface="Arial"/>
              </a:rPr>
              <a:t>Let you breakout and filter report data</a:t>
            </a:r>
          </a:p>
          <a:p>
            <a:pPr marL="233363" indent="-233363">
              <a:spcBef>
                <a:spcPct val="25000"/>
              </a:spcBef>
              <a:spcAft>
                <a:spcPct val="25000"/>
              </a:spcAft>
              <a:buClr>
                <a:schemeClr val="tx1"/>
              </a:buClr>
            </a:pPr>
            <a:r>
              <a:rPr lang="en-US" sz="2000" kern="0" dirty="0">
                <a:latin typeface="Arial"/>
              </a:rPr>
              <a:t>Recorded when Event fires</a:t>
            </a:r>
          </a:p>
          <a:p>
            <a:pPr marL="233363" indent="-233363">
              <a:spcBef>
                <a:spcPct val="25000"/>
              </a:spcBef>
              <a:spcAft>
                <a:spcPct val="25000"/>
              </a:spcAft>
              <a:buClr>
                <a:schemeClr val="tx1"/>
              </a:buClr>
            </a:pPr>
            <a:r>
              <a:rPr lang="en-US" sz="2000" kern="0" dirty="0">
                <a:latin typeface="Arial"/>
              </a:rPr>
              <a:t>Contain up to five Dimensions</a:t>
            </a:r>
          </a:p>
          <a:p>
            <a:pPr marL="233363" indent="-233363">
              <a:spcBef>
                <a:spcPct val="25000"/>
              </a:spcBef>
              <a:spcAft>
                <a:spcPct val="25000"/>
              </a:spcAft>
              <a:buClr>
                <a:schemeClr val="tx1"/>
              </a:buClr>
            </a:pPr>
            <a:endParaRPr lang="en-US" kern="0" dirty="0">
              <a:latin typeface="Arial"/>
            </a:endParaRPr>
          </a:p>
          <a:p>
            <a:pPr marL="233363" indent="-233363">
              <a:spcBef>
                <a:spcPct val="25000"/>
              </a:spcBef>
              <a:spcAft>
                <a:spcPct val="25000"/>
              </a:spcAft>
              <a:buClr>
                <a:schemeClr val="tx1"/>
              </a:buClr>
            </a:pPr>
            <a:endParaRPr lang="en-US" dirty="0"/>
          </a:p>
        </p:txBody>
      </p:sp>
      <p:sp>
        <p:nvSpPr>
          <p:cNvPr id="12" name="Rectangle 11"/>
          <p:cNvSpPr/>
          <p:nvPr/>
        </p:nvSpPr>
        <p:spPr bwMode="auto">
          <a:xfrm>
            <a:off x="6353298" y="1789216"/>
            <a:ext cx="1769900" cy="990600"/>
          </a:xfrm>
          <a:prstGeom prst="rect">
            <a:avLst/>
          </a:prstGeom>
          <a:noFill/>
          <a:ln w="76200" cap="flat" cmpd="sng" algn="ctr">
            <a:solidFill>
              <a:srgbClr val="E55A1B"/>
            </a:solidFill>
            <a:prstDash val="solid"/>
            <a:round/>
            <a:headEnd type="none" w="med" len="med"/>
            <a:tailEnd type="none" w="med" len="med"/>
          </a:ln>
          <a:effectLst/>
        </p:spPr>
        <p:txBody>
          <a:bodyPr lIns="0" tIns="0" rIns="0" bIns="0"/>
          <a:lstStyle/>
          <a:p>
            <a:pPr eaLnBrk="0" hangingPunct="0">
              <a:defRPr/>
            </a:pPr>
            <a:endParaRPr lang="en-US" sz="800">
              <a:solidFill>
                <a:schemeClr val="accent2">
                  <a:lumMod val="75000"/>
                </a:schemeClr>
              </a:solidFill>
              <a:cs typeface="Arial" pitchFamily="34" charset="0"/>
            </a:endParaRPr>
          </a:p>
        </p:txBody>
      </p:sp>
      <p:sp>
        <p:nvSpPr>
          <p:cNvPr id="6" name="Rectangle 5"/>
          <p:cNvSpPr/>
          <p:nvPr/>
        </p:nvSpPr>
        <p:spPr bwMode="auto">
          <a:xfrm>
            <a:off x="2906453" y="3117273"/>
            <a:ext cx="3446845" cy="495300"/>
          </a:xfrm>
          <a:prstGeom prst="rect">
            <a:avLst/>
          </a:prstGeom>
          <a:noFill/>
          <a:ln w="76200" cap="flat" cmpd="sng" algn="ctr">
            <a:solidFill>
              <a:srgbClr val="E55A1B"/>
            </a:solidFill>
            <a:prstDash val="solid"/>
            <a:round/>
            <a:headEnd type="none" w="med" len="med"/>
            <a:tailEnd type="none" w="med" len="med"/>
          </a:ln>
          <a:effectLst/>
        </p:spPr>
        <p:txBody>
          <a:bodyPr lIns="0" tIns="0" rIns="0" bIns="0"/>
          <a:lstStyle/>
          <a:p>
            <a:pPr eaLnBrk="0" hangingPunct="0">
              <a:defRPr/>
            </a:pPr>
            <a:endParaRPr lang="en-US" sz="800">
              <a:solidFill>
                <a:schemeClr val="accent2">
                  <a:lumMod val="75000"/>
                </a:schemeClr>
              </a:solidFill>
              <a:cs typeface="Arial" pitchFamily="34" charset="0"/>
            </a:endParaRPr>
          </a:p>
        </p:txBody>
      </p:sp>
    </p:spTree>
    <p:extLst>
      <p:ext uri="{BB962C8B-B14F-4D97-AF65-F5344CB8AC3E}">
        <p14:creationId xmlns:p14="http://schemas.microsoft.com/office/powerpoint/2010/main" val="2489454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or Dimension?</a:t>
            </a:r>
          </a:p>
        </p:txBody>
      </p:sp>
      <p:sp>
        <p:nvSpPr>
          <p:cNvPr id="3" name="Content Placeholder 2"/>
          <p:cNvSpPr>
            <a:spLocks noGrp="1"/>
          </p:cNvSpPr>
          <p:nvPr>
            <p:ph idx="1"/>
          </p:nvPr>
        </p:nvSpPr>
        <p:spPr/>
        <p:txBody>
          <a:bodyPr/>
          <a:lstStyle/>
          <a:p>
            <a:r>
              <a:rPr lang="en-US" dirty="0"/>
              <a:t>“I want to see </a:t>
            </a:r>
            <a:r>
              <a:rPr lang="en-US" dirty="0">
                <a:solidFill>
                  <a:srgbClr val="FF0000"/>
                </a:solidFill>
              </a:rPr>
              <a:t>x</a:t>
            </a:r>
            <a:r>
              <a:rPr lang="en-US" dirty="0"/>
              <a:t> broken out by </a:t>
            </a:r>
            <a:r>
              <a:rPr lang="en-US" dirty="0">
                <a:solidFill>
                  <a:srgbClr val="FF0000"/>
                </a:solidFill>
              </a:rPr>
              <a:t>y</a:t>
            </a:r>
            <a:r>
              <a:rPr lang="en-US" dirty="0"/>
              <a:t>”:</a:t>
            </a:r>
          </a:p>
          <a:p>
            <a:endParaRPr lang="en-US" dirty="0"/>
          </a:p>
          <a:p>
            <a:r>
              <a:rPr lang="en-US" dirty="0">
                <a:solidFill>
                  <a:srgbClr val="FF0000"/>
                </a:solidFill>
              </a:rPr>
              <a:t>x</a:t>
            </a:r>
            <a:r>
              <a:rPr lang="en-US" dirty="0"/>
              <a:t>=Event value</a:t>
            </a:r>
          </a:p>
          <a:p>
            <a:pPr lvl="1"/>
            <a:r>
              <a:rPr lang="en-US" dirty="0"/>
              <a:t># of abandonments</a:t>
            </a:r>
          </a:p>
          <a:p>
            <a:pPr lvl="1"/>
            <a:r>
              <a:rPr lang="en-US" dirty="0"/>
              <a:t>$ abandoned</a:t>
            </a:r>
          </a:p>
          <a:p>
            <a:pPr lvl="1"/>
            <a:r>
              <a:rPr lang="en-US" dirty="0"/>
              <a:t>Avg. time spent on process</a:t>
            </a:r>
          </a:p>
          <a:p>
            <a:pPr lvl="1"/>
            <a:r>
              <a:rPr lang="en-US" dirty="0"/>
              <a:t>Session counts</a:t>
            </a:r>
          </a:p>
          <a:p>
            <a:endParaRPr lang="en-US" dirty="0"/>
          </a:p>
          <a:p>
            <a:r>
              <a:rPr lang="en-US" dirty="0">
                <a:solidFill>
                  <a:srgbClr val="FF0000"/>
                </a:solidFill>
              </a:rPr>
              <a:t>y</a:t>
            </a:r>
            <a:r>
              <a:rPr lang="en-US" dirty="0"/>
              <a:t>=Dimension</a:t>
            </a:r>
          </a:p>
          <a:p>
            <a:pPr lvl="1"/>
            <a:r>
              <a:rPr lang="en-US" dirty="0"/>
              <a:t>Platform</a:t>
            </a:r>
          </a:p>
          <a:p>
            <a:pPr lvl="1"/>
            <a:r>
              <a:rPr lang="en-US" dirty="0"/>
              <a:t>Browser Name</a:t>
            </a:r>
          </a:p>
          <a:p>
            <a:pPr lvl="1"/>
            <a:r>
              <a:rPr lang="en-US" dirty="0"/>
              <a:t>Browser Version</a:t>
            </a:r>
          </a:p>
          <a:p>
            <a:endParaRPr lang="en-US"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57</a:t>
            </a:fld>
            <a:endParaRPr lang="en-US" dirty="0"/>
          </a:p>
        </p:txBody>
      </p:sp>
      <p:sp>
        <p:nvSpPr>
          <p:cNvPr id="5" name="Footer Placeholder 4"/>
          <p:cNvSpPr>
            <a:spLocks noGrp="1"/>
          </p:cNvSpPr>
          <p:nvPr>
            <p:ph type="ftr" sz="quarter" idx="11"/>
          </p:nvPr>
        </p:nvSpPr>
        <p:spPr/>
        <p:txBody>
          <a:bodyPr/>
          <a:lstStyle/>
          <a:p>
            <a:pPr>
              <a:defRPr/>
            </a:pPr>
            <a:r>
              <a:rPr lang="en-US"/>
              <a:t>© Copyright IBM Corporation 2015</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7748" y="2194560"/>
            <a:ext cx="4972412" cy="320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02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9B2-F77F-4591-B273-D3CBCB663494}"/>
              </a:ext>
            </a:extLst>
          </p:cNvPr>
          <p:cNvSpPr>
            <a:spLocks noGrp="1"/>
          </p:cNvSpPr>
          <p:nvPr>
            <p:ph type="title"/>
          </p:nvPr>
        </p:nvSpPr>
        <p:spPr/>
        <p:txBody>
          <a:bodyPr/>
          <a:lstStyle/>
          <a:p>
            <a:r>
              <a:rPr lang="en-US" sz="4400" dirty="0"/>
              <a:t>Setting up Dimensions and Dimension Groups</a:t>
            </a:r>
          </a:p>
        </p:txBody>
      </p:sp>
      <p:sp>
        <p:nvSpPr>
          <p:cNvPr id="3" name="Content Placeholder 2">
            <a:extLst>
              <a:ext uri="{FF2B5EF4-FFF2-40B4-BE49-F238E27FC236}">
                <a16:creationId xmlns:a16="http://schemas.microsoft.com/office/drawing/2014/main" id="{463BA0CE-6BA1-4CCE-B380-2C98AAE3E35F}"/>
              </a:ext>
            </a:extLst>
          </p:cNvPr>
          <p:cNvSpPr>
            <a:spLocks noGrp="1"/>
          </p:cNvSpPr>
          <p:nvPr>
            <p:ph idx="1"/>
          </p:nvPr>
        </p:nvSpPr>
        <p:spPr>
          <a:xfrm>
            <a:off x="219456" y="1981200"/>
            <a:ext cx="6638544" cy="4570800"/>
          </a:xfrm>
        </p:spPr>
        <p:txBody>
          <a:bodyPr/>
          <a:lstStyle/>
          <a:p>
            <a:r>
              <a:rPr lang="en-US" sz="3600" dirty="0"/>
              <a:t>System parameters</a:t>
            </a:r>
          </a:p>
          <a:p>
            <a:r>
              <a:rPr lang="en-US" sz="3600" dirty="0"/>
              <a:t>Page parameters ( URL, referral)</a:t>
            </a:r>
          </a:p>
          <a:p>
            <a:r>
              <a:rPr lang="en-US" sz="3600" dirty="0"/>
              <a:t>Geographic</a:t>
            </a:r>
          </a:p>
          <a:p>
            <a:r>
              <a:rPr lang="en-US" sz="3600" dirty="0"/>
              <a:t>New </a:t>
            </a:r>
          </a:p>
          <a:p>
            <a:endParaRPr lang="en-US" sz="3600" dirty="0"/>
          </a:p>
          <a:p>
            <a:endParaRPr lang="en-US" dirty="0"/>
          </a:p>
          <a:p>
            <a:pPr lvl="1"/>
            <a:endParaRPr lang="en-US" dirty="0"/>
          </a:p>
        </p:txBody>
      </p:sp>
    </p:spTree>
    <p:extLst>
      <p:ext uri="{BB962C8B-B14F-4D97-AF65-F5344CB8AC3E}">
        <p14:creationId xmlns:p14="http://schemas.microsoft.com/office/powerpoint/2010/main" val="1687019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9B2-F77F-4591-B273-D3CBCB663494}"/>
              </a:ext>
            </a:extLst>
          </p:cNvPr>
          <p:cNvSpPr>
            <a:spLocks noGrp="1"/>
          </p:cNvSpPr>
          <p:nvPr>
            <p:ph type="title"/>
          </p:nvPr>
        </p:nvSpPr>
        <p:spPr>
          <a:xfrm>
            <a:off x="457200" y="274638"/>
            <a:ext cx="7620000" cy="1782762"/>
          </a:xfrm>
        </p:spPr>
        <p:txBody>
          <a:bodyPr/>
          <a:lstStyle/>
          <a:p>
            <a:r>
              <a:rPr lang="en-US" sz="4400" dirty="0"/>
              <a:t>Hands on Lab Exercise</a:t>
            </a:r>
            <a:br>
              <a:rPr lang="en-US" sz="4400" dirty="0"/>
            </a:br>
            <a:r>
              <a:rPr lang="en-US" sz="4400" dirty="0"/>
              <a:t>End to End Example</a:t>
            </a:r>
          </a:p>
        </p:txBody>
      </p:sp>
      <p:sp>
        <p:nvSpPr>
          <p:cNvPr id="3" name="Content Placeholder 2">
            <a:extLst>
              <a:ext uri="{FF2B5EF4-FFF2-40B4-BE49-F238E27FC236}">
                <a16:creationId xmlns:a16="http://schemas.microsoft.com/office/drawing/2014/main" id="{DEB54AEA-8CFD-45F6-B7F5-0A3D47827261}"/>
              </a:ext>
            </a:extLst>
          </p:cNvPr>
          <p:cNvSpPr>
            <a:spLocks noGrp="1"/>
          </p:cNvSpPr>
          <p:nvPr>
            <p:ph idx="1"/>
          </p:nvPr>
        </p:nvSpPr>
        <p:spPr>
          <a:xfrm>
            <a:off x="219456" y="1981200"/>
            <a:ext cx="7857744" cy="4570800"/>
          </a:xfrm>
        </p:spPr>
        <p:txBody>
          <a:bodyPr/>
          <a:lstStyle/>
          <a:p>
            <a:pPr marL="571500" indent="-457200">
              <a:buFont typeface="+mj-lt"/>
              <a:buAutoNum type="arabicPeriod"/>
            </a:pPr>
            <a:r>
              <a:rPr lang="en-US" sz="2400" dirty="0"/>
              <a:t>Build basic </a:t>
            </a:r>
            <a:r>
              <a:rPr lang="en-US" sz="2400" dirty="0" err="1"/>
              <a:t>Screenview</a:t>
            </a:r>
            <a:r>
              <a:rPr lang="en-US" sz="2400" dirty="0"/>
              <a:t> event for error page</a:t>
            </a:r>
          </a:p>
          <a:p>
            <a:pPr marL="571500" indent="-457200">
              <a:buFont typeface="+mj-lt"/>
              <a:buAutoNum type="arabicPeriod"/>
            </a:pPr>
            <a:r>
              <a:rPr lang="en-US" sz="2400" dirty="0"/>
              <a:t>Apply Systems Dimension and Page Parameter Dimension Groups with Geo turned on</a:t>
            </a:r>
          </a:p>
          <a:p>
            <a:pPr marL="571500" indent="-457200">
              <a:buFont typeface="+mj-lt"/>
              <a:buAutoNum type="arabicPeriod"/>
            </a:pPr>
            <a:r>
              <a:rPr lang="en-US" sz="2400" dirty="0"/>
              <a:t>Setup Reporting:</a:t>
            </a:r>
          </a:p>
          <a:p>
            <a:pPr lvl="2"/>
            <a:r>
              <a:rPr lang="en-US" dirty="0"/>
              <a:t>Browser Stacked Bar</a:t>
            </a:r>
          </a:p>
          <a:p>
            <a:pPr lvl="2"/>
            <a:r>
              <a:rPr lang="en-US" dirty="0"/>
              <a:t>Grid with URL, Referral, and calculated metric for rate of occurrence</a:t>
            </a:r>
          </a:p>
          <a:p>
            <a:pPr lvl="2"/>
            <a:r>
              <a:rPr lang="en-US" dirty="0"/>
              <a:t>Geospatial report</a:t>
            </a:r>
          </a:p>
          <a:p>
            <a:pPr marL="571500" indent="-457200">
              <a:buFont typeface="+mj-lt"/>
              <a:buAutoNum type="arabicPeriod"/>
            </a:pPr>
            <a:r>
              <a:rPr lang="en-US" sz="2400" dirty="0"/>
              <a:t>Configure an Alert</a:t>
            </a:r>
            <a:r>
              <a:rPr lang="en-US" sz="2600" dirty="0"/>
              <a:t>	</a:t>
            </a:r>
          </a:p>
          <a:p>
            <a:pPr marL="857250" indent="-742950">
              <a:buFont typeface="+mj-lt"/>
              <a:buAutoNum type="arabicPeriod"/>
            </a:pPr>
            <a:endParaRPr lang="en-US" sz="3600" dirty="0"/>
          </a:p>
          <a:p>
            <a:endParaRPr lang="en-US" dirty="0"/>
          </a:p>
          <a:p>
            <a:pPr lvl="1"/>
            <a:endParaRPr lang="en-US" dirty="0"/>
          </a:p>
        </p:txBody>
      </p:sp>
    </p:spTree>
    <p:extLst>
      <p:ext uri="{BB962C8B-B14F-4D97-AF65-F5344CB8AC3E}">
        <p14:creationId xmlns:p14="http://schemas.microsoft.com/office/powerpoint/2010/main" val="392043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17DD-DC47-40D1-8404-74387CFDDD7E}"/>
              </a:ext>
            </a:extLst>
          </p:cNvPr>
          <p:cNvSpPr>
            <a:spLocks noGrp="1"/>
          </p:cNvSpPr>
          <p:nvPr>
            <p:ph type="title"/>
          </p:nvPr>
        </p:nvSpPr>
        <p:spPr/>
        <p:txBody>
          <a:bodyPr/>
          <a:lstStyle/>
          <a:p>
            <a:r>
              <a:rPr lang="en-US" dirty="0"/>
              <a:t>Tealeaf on Cloud Training</a:t>
            </a:r>
            <a:br>
              <a:rPr lang="en-US" dirty="0"/>
            </a:br>
            <a:r>
              <a:rPr lang="en-US" dirty="0"/>
              <a:t>Detailed Agenda</a:t>
            </a:r>
          </a:p>
        </p:txBody>
      </p:sp>
      <p:sp>
        <p:nvSpPr>
          <p:cNvPr id="5" name="Rectangle 4">
            <a:extLst>
              <a:ext uri="{FF2B5EF4-FFF2-40B4-BE49-F238E27FC236}">
                <a16:creationId xmlns:a16="http://schemas.microsoft.com/office/drawing/2014/main" id="{9A06CEE2-69F0-4AA8-AA4D-477E550A83E1}"/>
              </a:ext>
            </a:extLst>
          </p:cNvPr>
          <p:cNvSpPr/>
          <p:nvPr/>
        </p:nvSpPr>
        <p:spPr>
          <a:xfrm>
            <a:off x="685800" y="6254023"/>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graphicFrame>
        <p:nvGraphicFramePr>
          <p:cNvPr id="3" name="Table 2">
            <a:extLst>
              <a:ext uri="{FF2B5EF4-FFF2-40B4-BE49-F238E27FC236}">
                <a16:creationId xmlns:a16="http://schemas.microsoft.com/office/drawing/2014/main" id="{3F78B828-75FB-4C5A-8A42-F854A2292C51}"/>
              </a:ext>
            </a:extLst>
          </p:cNvPr>
          <p:cNvGraphicFramePr>
            <a:graphicFrameLocks noGrp="1"/>
          </p:cNvGraphicFramePr>
          <p:nvPr>
            <p:extLst>
              <p:ext uri="{D42A27DB-BD31-4B8C-83A1-F6EECF244321}">
                <p14:modId xmlns:p14="http://schemas.microsoft.com/office/powerpoint/2010/main" val="2987466266"/>
              </p:ext>
            </p:extLst>
          </p:nvPr>
        </p:nvGraphicFramePr>
        <p:xfrm>
          <a:off x="658678" y="1593088"/>
          <a:ext cx="7239000" cy="4490273"/>
        </p:xfrm>
        <a:graphic>
          <a:graphicData uri="http://schemas.openxmlformats.org/drawingml/2006/table">
            <a:tbl>
              <a:tblPr firstRow="1" firstCol="1" bandRow="1">
                <a:tableStyleId>{5C22544A-7EE6-4342-B048-85BDC9FD1C3A}</a:tableStyleId>
              </a:tblPr>
              <a:tblGrid>
                <a:gridCol w="1598774">
                  <a:extLst>
                    <a:ext uri="{9D8B030D-6E8A-4147-A177-3AD203B41FA5}">
                      <a16:colId xmlns:a16="http://schemas.microsoft.com/office/drawing/2014/main" val="1267468375"/>
                    </a:ext>
                  </a:extLst>
                </a:gridCol>
                <a:gridCol w="2369127">
                  <a:extLst>
                    <a:ext uri="{9D8B030D-6E8A-4147-A177-3AD203B41FA5}">
                      <a16:colId xmlns:a16="http://schemas.microsoft.com/office/drawing/2014/main" val="653783355"/>
                    </a:ext>
                  </a:extLst>
                </a:gridCol>
                <a:gridCol w="3271099">
                  <a:extLst>
                    <a:ext uri="{9D8B030D-6E8A-4147-A177-3AD203B41FA5}">
                      <a16:colId xmlns:a16="http://schemas.microsoft.com/office/drawing/2014/main" val="3698740439"/>
                    </a:ext>
                  </a:extLst>
                </a:gridCol>
              </a:tblGrid>
              <a:tr h="215961">
                <a:tc>
                  <a:txBody>
                    <a:bodyPr/>
                    <a:lstStyle/>
                    <a:p>
                      <a:pPr marL="0" marR="0">
                        <a:lnSpc>
                          <a:spcPct val="115000"/>
                        </a:lnSpc>
                        <a:spcBef>
                          <a:spcPts val="0"/>
                        </a:spcBef>
                        <a:spcAft>
                          <a:spcPts val="0"/>
                        </a:spcAft>
                      </a:pPr>
                      <a:r>
                        <a:rPr lang="en-US" sz="1200">
                          <a:effectLst/>
                        </a:rPr>
                        <a: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Topic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6188981"/>
                  </a:ext>
                </a:extLst>
              </a:tr>
              <a:tr h="674756">
                <a:tc>
                  <a:txBody>
                    <a:bodyPr/>
                    <a:lstStyle/>
                    <a:p>
                      <a:pPr marL="0" marR="0">
                        <a:lnSpc>
                          <a:spcPct val="115000"/>
                        </a:lnSpc>
                        <a:spcBef>
                          <a:spcPts val="0"/>
                        </a:spcBef>
                        <a:spcAft>
                          <a:spcPts val="0"/>
                        </a:spcAft>
                      </a:pPr>
                      <a:r>
                        <a:rPr lang="en-US" sz="1200" dirty="0">
                          <a:effectLst/>
                        </a:rPr>
                        <a:t>9am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Advanced Reporting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Standard reports</a:t>
                      </a:r>
                      <a:endParaRPr lang="en-US" sz="1100" dirty="0">
                        <a:effectLst/>
                      </a:endParaRPr>
                    </a:p>
                    <a:p>
                      <a:pPr marL="0" marR="0">
                        <a:lnSpc>
                          <a:spcPct val="115000"/>
                        </a:lnSpc>
                        <a:spcBef>
                          <a:spcPts val="0"/>
                        </a:spcBef>
                        <a:spcAft>
                          <a:spcPts val="0"/>
                        </a:spcAft>
                      </a:pPr>
                      <a:r>
                        <a:rPr lang="en-US" sz="1200" dirty="0">
                          <a:effectLst/>
                        </a:rPr>
                        <a:t>Non-standard reports</a:t>
                      </a:r>
                    </a:p>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Dashboard Management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280584"/>
                  </a:ext>
                </a:extLst>
              </a:tr>
              <a:tr h="215961">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10am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Session Search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Tips &amp; Techniques</a:t>
                      </a:r>
                    </a:p>
                  </a:txBody>
                  <a:tcPr marL="68580" marR="68580" marT="0" marB="0"/>
                </a:tc>
                <a:extLst>
                  <a:ext uri="{0D108BD9-81ED-4DB2-BD59-A6C34878D82A}">
                    <a16:rowId xmlns:a16="http://schemas.microsoft.com/office/drawing/2014/main" val="4221121175"/>
                  </a:ext>
                </a:extLst>
              </a:tr>
              <a:tr h="215961">
                <a:tc>
                  <a:txBody>
                    <a:bodyPr/>
                    <a:lstStyle/>
                    <a:p>
                      <a:pPr marL="0" marR="0">
                        <a:lnSpc>
                          <a:spcPct val="115000"/>
                        </a:lnSpc>
                        <a:spcBef>
                          <a:spcPts val="0"/>
                        </a:spcBef>
                        <a:spcAft>
                          <a:spcPts val="0"/>
                        </a:spcAft>
                      </a:pPr>
                      <a:r>
                        <a:rPr lang="en-US" sz="1200" dirty="0">
                          <a:effectLst/>
                        </a:rPr>
                        <a:t>1015am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Alerts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Setup and management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4564492"/>
                  </a:ext>
                </a:extLst>
              </a:tr>
              <a:tr h="215961">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1030am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Morning break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901298"/>
                  </a:ext>
                </a:extLst>
              </a:tr>
              <a:tr h="674756">
                <a:tc>
                  <a:txBody>
                    <a:bodyPr/>
                    <a:lstStyle/>
                    <a:p>
                      <a:pPr marL="0" marR="0">
                        <a:lnSpc>
                          <a:spcPct val="115000"/>
                        </a:lnSpc>
                        <a:spcBef>
                          <a:spcPts val="0"/>
                        </a:spcBef>
                        <a:spcAft>
                          <a:spcPts val="0"/>
                        </a:spcAft>
                      </a:pPr>
                      <a:r>
                        <a:rPr lang="en-US" sz="1200" dirty="0">
                          <a:effectLst/>
                        </a:rPr>
                        <a:t>1045am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Event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Process and Event Manager</a:t>
                      </a:r>
                      <a:endParaRPr lang="en-US" sz="1100" dirty="0">
                        <a:effectLst/>
                      </a:endParaRPr>
                    </a:p>
                    <a:p>
                      <a:pPr marL="0" marR="0">
                        <a:lnSpc>
                          <a:spcPct val="115000"/>
                        </a:lnSpc>
                        <a:spcBef>
                          <a:spcPts val="0"/>
                        </a:spcBef>
                        <a:spcAft>
                          <a:spcPts val="0"/>
                        </a:spcAft>
                      </a:pPr>
                      <a:r>
                        <a:rPr lang="en-US" sz="1200" dirty="0">
                          <a:effectLst/>
                        </a:rPr>
                        <a:t>Event Configuration</a:t>
                      </a:r>
                      <a:endParaRPr lang="en-US" sz="1100" dirty="0">
                        <a:effectLst/>
                      </a:endParaRPr>
                    </a:p>
                    <a:p>
                      <a:pPr marL="0" marR="0">
                        <a:lnSpc>
                          <a:spcPct val="115000"/>
                        </a:lnSpc>
                        <a:spcBef>
                          <a:spcPts val="0"/>
                        </a:spcBef>
                        <a:spcAft>
                          <a:spcPts val="0"/>
                        </a:spcAft>
                      </a:pPr>
                      <a:r>
                        <a:rPr lang="en-US" sz="1200" dirty="0">
                          <a:effectLst/>
                        </a:rPr>
                        <a:t>Event tester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1652314"/>
                  </a:ext>
                </a:extLst>
              </a:tr>
              <a:tr h="674756">
                <a:tc>
                  <a:txBody>
                    <a:bodyPr/>
                    <a:lstStyle/>
                    <a:p>
                      <a:pPr marL="0" marR="0">
                        <a:lnSpc>
                          <a:spcPct val="115000"/>
                        </a:lnSpc>
                        <a:spcBef>
                          <a:spcPts val="0"/>
                        </a:spcBef>
                        <a:spcAft>
                          <a:spcPts val="0"/>
                        </a:spcAft>
                      </a:pPr>
                      <a:r>
                        <a:rPr lang="en-US" sz="1200" dirty="0">
                          <a:effectLst/>
                        </a:rPr>
                        <a:t>1130am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Attributes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Step attributes</a:t>
                      </a:r>
                      <a:endParaRPr lang="en-US" sz="1100">
                        <a:effectLst/>
                      </a:endParaRPr>
                    </a:p>
                    <a:p>
                      <a:pPr marL="0" marR="0">
                        <a:lnSpc>
                          <a:spcPct val="115000"/>
                        </a:lnSpc>
                        <a:spcBef>
                          <a:spcPts val="0"/>
                        </a:spcBef>
                        <a:spcAft>
                          <a:spcPts val="0"/>
                        </a:spcAft>
                      </a:pPr>
                      <a:r>
                        <a:rPr lang="en-US" sz="1200">
                          <a:effectLst/>
                        </a:rPr>
                        <a:t>Hit attributes</a:t>
                      </a:r>
                      <a:endParaRPr lang="en-US" sz="1100">
                        <a:effectLst/>
                      </a:endParaRPr>
                    </a:p>
                    <a:p>
                      <a:pPr marL="0" marR="0">
                        <a:lnSpc>
                          <a:spcPct val="115000"/>
                        </a:lnSpc>
                        <a:spcBef>
                          <a:spcPts val="0"/>
                        </a:spcBef>
                        <a:spcAft>
                          <a:spcPts val="0"/>
                        </a:spcAft>
                      </a:pPr>
                      <a:r>
                        <a:rPr lang="en-US" sz="1200">
                          <a:effectLst/>
                        </a:rPr>
                        <a:t>Session attributes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4420711"/>
                  </a:ext>
                </a:extLst>
              </a:tr>
              <a:tr h="215961">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1215pm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Lunch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102212"/>
                  </a:ext>
                </a:extLst>
              </a:tr>
              <a:tr h="674756">
                <a:tc>
                  <a:txBody>
                    <a:bodyPr/>
                    <a:lstStyle/>
                    <a:p>
                      <a:pPr marL="0" marR="0">
                        <a:lnSpc>
                          <a:spcPct val="115000"/>
                        </a:lnSpc>
                        <a:spcBef>
                          <a:spcPts val="0"/>
                        </a:spcBef>
                        <a:spcAft>
                          <a:spcPts val="0"/>
                        </a:spcAft>
                      </a:pPr>
                      <a:r>
                        <a:rPr lang="en-US" sz="1200" dirty="0">
                          <a:effectLst/>
                        </a:rPr>
                        <a:t>100pm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Dimensions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Creating dimensions</a:t>
                      </a:r>
                      <a:endParaRPr lang="en-US" sz="1100">
                        <a:effectLst/>
                      </a:endParaRPr>
                    </a:p>
                    <a:p>
                      <a:pPr marL="0" marR="0">
                        <a:lnSpc>
                          <a:spcPct val="115000"/>
                        </a:lnSpc>
                        <a:spcBef>
                          <a:spcPts val="0"/>
                        </a:spcBef>
                        <a:spcAft>
                          <a:spcPts val="0"/>
                        </a:spcAft>
                      </a:pPr>
                      <a:r>
                        <a:rPr lang="en-US" sz="1200">
                          <a:effectLst/>
                        </a:rPr>
                        <a:t>Dimension groups</a:t>
                      </a:r>
                      <a:endParaRPr lang="en-US" sz="1100">
                        <a:effectLst/>
                      </a:endParaRPr>
                    </a:p>
                    <a:p>
                      <a:pPr marL="0" marR="0">
                        <a:lnSpc>
                          <a:spcPct val="115000"/>
                        </a:lnSpc>
                        <a:spcBef>
                          <a:spcPts val="0"/>
                        </a:spcBef>
                        <a:spcAft>
                          <a:spcPts val="0"/>
                        </a:spcAft>
                      </a:pPr>
                      <a:r>
                        <a:rPr lang="en-US" sz="1200">
                          <a:effectLst/>
                        </a:rPr>
                        <a:t>Breakouts/Segmentation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2462440"/>
                  </a:ext>
                </a:extLst>
              </a:tr>
              <a:tr h="215961">
                <a:tc>
                  <a:txBody>
                    <a:bodyPr/>
                    <a:lstStyle/>
                    <a:p>
                      <a:pPr marL="0" marR="0">
                        <a:lnSpc>
                          <a:spcPct val="115000"/>
                        </a:lnSpc>
                        <a:spcBef>
                          <a:spcPts val="0"/>
                        </a:spcBef>
                        <a:spcAft>
                          <a:spcPts val="0"/>
                        </a:spcAft>
                      </a:pPr>
                      <a:r>
                        <a:rPr lang="en-US" sz="1200" dirty="0">
                          <a:effectLst/>
                        </a:rPr>
                        <a:t>200pm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Build end to end example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9106376"/>
                  </a:ext>
                </a:extLst>
              </a:tr>
              <a:tr h="279522">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245pm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Session WrapUp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Session Summary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7087070"/>
                  </a:ext>
                </a:extLst>
              </a:tr>
              <a:tr h="215961">
                <a:tc>
                  <a:txBody>
                    <a:bodyPr/>
                    <a:lstStyle/>
                    <a:p>
                      <a:pPr marL="0" marR="0">
                        <a:lnSpc>
                          <a:spcPct val="115000"/>
                        </a:lnSpc>
                        <a:spcBef>
                          <a:spcPts val="0"/>
                        </a:spcBef>
                        <a:spcAft>
                          <a:spcPts val="0"/>
                        </a:spcAft>
                      </a:pPr>
                      <a:r>
                        <a:rPr lang="en-US" sz="1200" dirty="0">
                          <a:effectLst/>
                        </a:rPr>
                        <a:t>300 pm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Session over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8048801"/>
                  </a:ext>
                </a:extLst>
              </a:tr>
            </a:tbl>
          </a:graphicData>
        </a:graphic>
      </p:graphicFrame>
    </p:spTree>
    <p:extLst>
      <p:ext uri="{BB962C8B-B14F-4D97-AF65-F5344CB8AC3E}">
        <p14:creationId xmlns:p14="http://schemas.microsoft.com/office/powerpoint/2010/main" val="360617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04E-B3EB-4850-A2BB-FF8EFD17B782}"/>
              </a:ext>
            </a:extLst>
          </p:cNvPr>
          <p:cNvSpPr>
            <a:spLocks noGrp="1"/>
          </p:cNvSpPr>
          <p:nvPr>
            <p:ph type="title"/>
          </p:nvPr>
        </p:nvSpPr>
        <p:spPr/>
        <p:txBody>
          <a:bodyPr/>
          <a:lstStyle/>
          <a:p>
            <a:r>
              <a:rPr lang="en-US" dirty="0"/>
              <a:t>Question &amp; Answer</a:t>
            </a:r>
          </a:p>
        </p:txBody>
      </p:sp>
      <p:sp>
        <p:nvSpPr>
          <p:cNvPr id="3" name="Content Placeholder 2">
            <a:extLst>
              <a:ext uri="{FF2B5EF4-FFF2-40B4-BE49-F238E27FC236}">
                <a16:creationId xmlns:a16="http://schemas.microsoft.com/office/drawing/2014/main" id="{75F3F10C-E6C7-4F10-8F5D-822B90131934}"/>
              </a:ext>
            </a:extLst>
          </p:cNvPr>
          <p:cNvSpPr>
            <a:spLocks noGrp="1"/>
          </p:cNvSpPr>
          <p:nvPr>
            <p:ph idx="1"/>
          </p:nvPr>
        </p:nvSpPr>
        <p:spPr>
          <a:xfrm>
            <a:off x="219456" y="1981200"/>
            <a:ext cx="6638544" cy="2209800"/>
          </a:xfrm>
        </p:spPr>
        <p:txBody>
          <a:bodyPr/>
          <a:lstStyle/>
          <a:p>
            <a:r>
              <a:rPr lang="en-US" sz="3600" dirty="0"/>
              <a:t>Parking Lot</a:t>
            </a:r>
          </a:p>
          <a:p>
            <a:r>
              <a:rPr lang="en-US" sz="3600" dirty="0"/>
              <a:t>New questions</a:t>
            </a:r>
          </a:p>
          <a:p>
            <a:endParaRPr lang="en-US" sz="3600" dirty="0"/>
          </a:p>
          <a:p>
            <a:endParaRPr lang="en-US" dirty="0"/>
          </a:p>
          <a:p>
            <a:pPr lvl="1"/>
            <a:endParaRPr lang="en-US" dirty="0"/>
          </a:p>
        </p:txBody>
      </p:sp>
      <p:pic>
        <p:nvPicPr>
          <p:cNvPr id="4" name="Picture 3">
            <a:extLst>
              <a:ext uri="{FF2B5EF4-FFF2-40B4-BE49-F238E27FC236}">
                <a16:creationId xmlns:a16="http://schemas.microsoft.com/office/drawing/2014/main" id="{49729FE6-91E2-4A26-AC68-87BE13752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654" y="5715000"/>
            <a:ext cx="2733486" cy="659253"/>
          </a:xfrm>
          <a:prstGeom prst="rect">
            <a:avLst/>
          </a:prstGeom>
        </p:spPr>
      </p:pic>
      <p:sp>
        <p:nvSpPr>
          <p:cNvPr id="5" name="Rectangle 4">
            <a:extLst>
              <a:ext uri="{FF2B5EF4-FFF2-40B4-BE49-F238E27FC236}">
                <a16:creationId xmlns:a16="http://schemas.microsoft.com/office/drawing/2014/main" id="{79C57AFB-05F5-4E6C-B29F-CF0AF4409570}"/>
              </a:ext>
            </a:extLst>
          </p:cNvPr>
          <p:cNvSpPr/>
          <p:nvPr/>
        </p:nvSpPr>
        <p:spPr>
          <a:xfrm>
            <a:off x="5257800" y="5888049"/>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361266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04E-B3EB-4850-A2BB-FF8EFD17B782}"/>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0DBC2CB3-8325-4ACA-9DDF-CA3619E5618A}"/>
              </a:ext>
            </a:extLst>
          </p:cNvPr>
          <p:cNvSpPr>
            <a:spLocks noGrp="1"/>
          </p:cNvSpPr>
          <p:nvPr>
            <p:ph idx="1"/>
          </p:nvPr>
        </p:nvSpPr>
        <p:spPr>
          <a:xfrm>
            <a:off x="219456" y="1981200"/>
            <a:ext cx="6638544" cy="4570800"/>
          </a:xfrm>
        </p:spPr>
        <p:txBody>
          <a:bodyPr/>
          <a:lstStyle/>
          <a:p>
            <a:r>
              <a:rPr lang="en-US" sz="3600" dirty="0"/>
              <a:t>Use Case Videos</a:t>
            </a:r>
          </a:p>
          <a:p>
            <a:r>
              <a:rPr lang="en-US" sz="3600" dirty="0"/>
              <a:t>Learning Portal</a:t>
            </a:r>
          </a:p>
          <a:p>
            <a:endParaRPr lang="en-US" sz="3600" dirty="0"/>
          </a:p>
          <a:p>
            <a:endParaRPr lang="en-US" dirty="0"/>
          </a:p>
          <a:p>
            <a:pPr lvl="1"/>
            <a:endParaRPr lang="en-US" dirty="0"/>
          </a:p>
        </p:txBody>
      </p:sp>
      <p:pic>
        <p:nvPicPr>
          <p:cNvPr id="4" name="Picture 3">
            <a:extLst>
              <a:ext uri="{FF2B5EF4-FFF2-40B4-BE49-F238E27FC236}">
                <a16:creationId xmlns:a16="http://schemas.microsoft.com/office/drawing/2014/main" id="{AB41D6D7-ED71-4624-A0F1-B4D803B0C0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654" y="5715000"/>
            <a:ext cx="2733486" cy="659253"/>
          </a:xfrm>
          <a:prstGeom prst="rect">
            <a:avLst/>
          </a:prstGeom>
        </p:spPr>
      </p:pic>
      <p:sp>
        <p:nvSpPr>
          <p:cNvPr id="5" name="Rectangle 4">
            <a:extLst>
              <a:ext uri="{FF2B5EF4-FFF2-40B4-BE49-F238E27FC236}">
                <a16:creationId xmlns:a16="http://schemas.microsoft.com/office/drawing/2014/main" id="{1CBFFAA4-8095-4E2A-A348-751E89853CCC}"/>
              </a:ext>
            </a:extLst>
          </p:cNvPr>
          <p:cNvSpPr/>
          <p:nvPr/>
        </p:nvSpPr>
        <p:spPr>
          <a:xfrm>
            <a:off x="5257800" y="5888049"/>
            <a:ext cx="2382575" cy="461665"/>
          </a:xfrm>
          <a:prstGeom prst="rect">
            <a:avLst/>
          </a:prstGeom>
        </p:spPr>
        <p:txBody>
          <a:bodyPr wrap="none">
            <a:spAutoFit/>
          </a:bodyPr>
          <a:lstStyle/>
          <a:p>
            <a:pPr lvl="0"/>
            <a:r>
              <a:rPr lang="en-US" sz="2400" spc="-100" dirty="0">
                <a:solidFill>
                  <a:srgbClr val="2F5897"/>
                </a:solidFill>
                <a:latin typeface="Cambria"/>
              </a:rPr>
              <a:t>www.pereion.com</a:t>
            </a:r>
            <a:endParaRPr lang="en-US" sz="2400" dirty="0">
              <a:solidFill>
                <a:prstClr val="black"/>
              </a:solidFill>
            </a:endParaRPr>
          </a:p>
        </p:txBody>
      </p:sp>
    </p:spTree>
    <p:extLst>
      <p:ext uri="{BB962C8B-B14F-4D97-AF65-F5344CB8AC3E}">
        <p14:creationId xmlns:p14="http://schemas.microsoft.com/office/powerpoint/2010/main" val="3206569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17DD-DC47-40D1-8404-74387CFDDD7E}"/>
              </a:ext>
            </a:extLst>
          </p:cNvPr>
          <p:cNvSpPr>
            <a:spLocks noGrp="1"/>
          </p:cNvSpPr>
          <p:nvPr>
            <p:ph type="title"/>
          </p:nvPr>
        </p:nvSpPr>
        <p:spPr>
          <a:xfrm>
            <a:off x="457200" y="274638"/>
            <a:ext cx="7620000" cy="762000"/>
          </a:xfrm>
        </p:spPr>
        <p:txBody>
          <a:bodyPr/>
          <a:lstStyle/>
          <a:p>
            <a:r>
              <a:rPr lang="en-US" sz="4000" dirty="0"/>
              <a:t>Tealeaf and Watson CXA Use Cases</a:t>
            </a:r>
          </a:p>
        </p:txBody>
      </p:sp>
      <p:sp>
        <p:nvSpPr>
          <p:cNvPr id="6" name="Content Placeholder 5">
            <a:extLst>
              <a:ext uri="{FF2B5EF4-FFF2-40B4-BE49-F238E27FC236}">
                <a16:creationId xmlns:a16="http://schemas.microsoft.com/office/drawing/2014/main" id="{F5268482-E008-4EE1-9F9A-D668F73FCFAE}"/>
              </a:ext>
            </a:extLst>
          </p:cNvPr>
          <p:cNvSpPr>
            <a:spLocks noGrp="1"/>
          </p:cNvSpPr>
          <p:nvPr>
            <p:ph idx="1"/>
          </p:nvPr>
        </p:nvSpPr>
        <p:spPr>
          <a:xfrm>
            <a:off x="457200" y="1057302"/>
            <a:ext cx="7620000" cy="4800600"/>
          </a:xfrm>
        </p:spPr>
        <p:txBody>
          <a:bodyPr>
            <a:normAutofit fontScale="85000" lnSpcReduction="20000"/>
          </a:bodyPr>
          <a:lstStyle/>
          <a:p>
            <a:r>
              <a:rPr lang="en-US" b="1" dirty="0"/>
              <a:t>Priority Use Cases</a:t>
            </a:r>
            <a:endParaRPr lang="en-US" dirty="0"/>
          </a:p>
          <a:p>
            <a:r>
              <a:rPr lang="en-US" b="1" u="sng" dirty="0">
                <a:hlinkClick r:id="rId2"/>
              </a:rPr>
              <a:t>Geospatial Analytics</a:t>
            </a:r>
            <a:r>
              <a:rPr lang="en-US" b="1" dirty="0"/>
              <a:t> - </a:t>
            </a:r>
            <a:r>
              <a:rPr lang="en-US" dirty="0"/>
              <a:t>Learn and understand where your customers are engaging and struggling geographically</a:t>
            </a:r>
          </a:p>
          <a:p>
            <a:r>
              <a:rPr lang="en-US" b="1" u="sng" dirty="0">
                <a:hlinkClick r:id="rId3"/>
              </a:rPr>
              <a:t>Struggle Analytics</a:t>
            </a:r>
            <a:r>
              <a:rPr lang="en-US" b="1" dirty="0"/>
              <a:t> -  </a:t>
            </a:r>
            <a:r>
              <a:rPr lang="en-US" dirty="0"/>
              <a:t>Detect and analyze customer struggle on your site in real time</a:t>
            </a:r>
          </a:p>
          <a:p>
            <a:r>
              <a:rPr lang="en-US" b="1" u="sng" dirty="0">
                <a:hlinkClick r:id="rId4"/>
              </a:rPr>
              <a:t>Heat Map Analysis</a:t>
            </a:r>
            <a:r>
              <a:rPr lang="en-US" b="1" dirty="0"/>
              <a:t> -  </a:t>
            </a:r>
            <a:r>
              <a:rPr lang="en-US" dirty="0"/>
              <a:t>View where customers are interacting with your pages and understand customer behaviors for different segments</a:t>
            </a:r>
          </a:p>
          <a:p>
            <a:r>
              <a:rPr lang="en-US" b="1" u="sng" dirty="0">
                <a:hlinkClick r:id="rId5"/>
              </a:rPr>
              <a:t>Journey Analytics</a:t>
            </a:r>
            <a:r>
              <a:rPr lang="en-US" b="1" dirty="0"/>
              <a:t> - </a:t>
            </a:r>
            <a:r>
              <a:rPr lang="en-US" dirty="0"/>
              <a:t>Visualize and understand customer journeys across time, devices and channels</a:t>
            </a:r>
          </a:p>
          <a:p>
            <a:r>
              <a:rPr lang="en-US" b="1" u="sng" dirty="0">
                <a:hlinkClick r:id="rId6"/>
              </a:rPr>
              <a:t>Business Process Scorecards</a:t>
            </a:r>
            <a:r>
              <a:rPr lang="en-US" b="1" dirty="0"/>
              <a:t> -</a:t>
            </a:r>
            <a:r>
              <a:rPr lang="en-US" dirty="0"/>
              <a:t>  Gain visibility into the performance of your business processes and identify individual process steps that may need improvement</a:t>
            </a:r>
          </a:p>
          <a:p>
            <a:r>
              <a:rPr lang="en-US" b="1" u="sng" dirty="0">
                <a:hlinkClick r:id="rId7"/>
              </a:rPr>
              <a:t>Real-time Alerting</a:t>
            </a:r>
            <a:r>
              <a:rPr lang="en-US" b="1" dirty="0"/>
              <a:t> - </a:t>
            </a:r>
            <a:r>
              <a:rPr lang="en-US" dirty="0"/>
              <a:t>Identify and instantly be alerted to the first signs of customer struggle on your website</a:t>
            </a:r>
          </a:p>
          <a:p>
            <a:r>
              <a:rPr lang="en-US" b="1" u="sng" dirty="0">
                <a:hlinkClick r:id="rId8"/>
              </a:rPr>
              <a:t>Search Optimization</a:t>
            </a:r>
            <a:r>
              <a:rPr lang="en-US" dirty="0"/>
              <a:t> - Achieve advanced insights into how customers engage with content and what they are searching for on your website</a:t>
            </a:r>
          </a:p>
          <a:p>
            <a:r>
              <a:rPr lang="en-US" b="1" u="sng" dirty="0">
                <a:hlinkClick r:id="rId9"/>
              </a:rPr>
              <a:t>Anomaly Detection</a:t>
            </a:r>
            <a:r>
              <a:rPr lang="en-US" dirty="0"/>
              <a:t> - Identify unusual patterns and irregularities in customer behavior data and uncover contributing factors</a:t>
            </a:r>
          </a:p>
          <a:p>
            <a:pPr marL="114300" indent="0">
              <a:buNone/>
            </a:pPr>
            <a:endParaRPr lang="en-US" dirty="0"/>
          </a:p>
        </p:txBody>
      </p:sp>
      <p:sp>
        <p:nvSpPr>
          <p:cNvPr id="8" name="Rectangle 7">
            <a:extLst>
              <a:ext uri="{FF2B5EF4-FFF2-40B4-BE49-F238E27FC236}">
                <a16:creationId xmlns:a16="http://schemas.microsoft.com/office/drawing/2014/main" id="{5331DF4F-25F4-4153-BCD3-256B889CF632}"/>
              </a:ext>
            </a:extLst>
          </p:cNvPr>
          <p:cNvSpPr/>
          <p:nvPr/>
        </p:nvSpPr>
        <p:spPr>
          <a:xfrm>
            <a:off x="489488" y="6095866"/>
            <a:ext cx="7428059" cy="461665"/>
          </a:xfrm>
          <a:prstGeom prst="rect">
            <a:avLst/>
          </a:prstGeom>
        </p:spPr>
        <p:txBody>
          <a:bodyPr wrap="none">
            <a:spAutoFit/>
          </a:bodyPr>
          <a:lstStyle/>
          <a:p>
            <a:r>
              <a:rPr lang="en-US" sz="2400" dirty="0"/>
              <a:t>Check out   </a:t>
            </a:r>
            <a:r>
              <a:rPr lang="en-US" sz="2400" dirty="0">
                <a:hlinkClick r:id="rId10"/>
              </a:rPr>
              <a:t>https://www.pereion.com/watsoncxausecases</a:t>
            </a:r>
            <a:r>
              <a:rPr lang="en-US" sz="2400" dirty="0"/>
              <a:t> </a:t>
            </a:r>
          </a:p>
        </p:txBody>
      </p:sp>
    </p:spTree>
    <p:extLst>
      <p:ext uri="{BB962C8B-B14F-4D97-AF65-F5344CB8AC3E}">
        <p14:creationId xmlns:p14="http://schemas.microsoft.com/office/powerpoint/2010/main" val="294217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17DD-DC47-40D1-8404-74387CFDDD7E}"/>
              </a:ext>
            </a:extLst>
          </p:cNvPr>
          <p:cNvSpPr>
            <a:spLocks noGrp="1"/>
          </p:cNvSpPr>
          <p:nvPr>
            <p:ph type="title"/>
          </p:nvPr>
        </p:nvSpPr>
        <p:spPr>
          <a:xfrm>
            <a:off x="457200" y="274638"/>
            <a:ext cx="7620000" cy="868362"/>
          </a:xfrm>
        </p:spPr>
        <p:txBody>
          <a:bodyPr/>
          <a:lstStyle/>
          <a:p>
            <a:r>
              <a:rPr lang="en-US" dirty="0"/>
              <a:t>Announcing New Tealeaf and Watson CXA Learning Portal</a:t>
            </a:r>
          </a:p>
        </p:txBody>
      </p:sp>
      <p:pic>
        <p:nvPicPr>
          <p:cNvPr id="6" name="Picture 5">
            <a:extLst>
              <a:ext uri="{FF2B5EF4-FFF2-40B4-BE49-F238E27FC236}">
                <a16:creationId xmlns:a16="http://schemas.microsoft.com/office/drawing/2014/main" id="{93ECA48A-EB71-488E-8E96-AEFAAB7DC0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89254"/>
            <a:ext cx="2733486" cy="659253"/>
          </a:xfrm>
          <a:prstGeom prst="rect">
            <a:avLst/>
          </a:prstGeom>
        </p:spPr>
      </p:pic>
      <p:sp>
        <p:nvSpPr>
          <p:cNvPr id="3" name="Rectangle 2">
            <a:extLst>
              <a:ext uri="{FF2B5EF4-FFF2-40B4-BE49-F238E27FC236}">
                <a16:creationId xmlns:a16="http://schemas.microsoft.com/office/drawing/2014/main" id="{BAE959B2-7497-4006-A285-B0293FD9F2E2}"/>
              </a:ext>
            </a:extLst>
          </p:cNvPr>
          <p:cNvSpPr/>
          <p:nvPr/>
        </p:nvSpPr>
        <p:spPr>
          <a:xfrm>
            <a:off x="3352800" y="5986842"/>
            <a:ext cx="5105400" cy="461665"/>
          </a:xfrm>
          <a:prstGeom prst="rect">
            <a:avLst/>
          </a:prstGeom>
        </p:spPr>
        <p:txBody>
          <a:bodyPr wrap="square">
            <a:spAutoFit/>
          </a:bodyPr>
          <a:lstStyle/>
          <a:p>
            <a:pPr lvl="0"/>
            <a:r>
              <a:rPr lang="en-US" sz="2400" spc="-100" dirty="0">
                <a:solidFill>
                  <a:srgbClr val="2F5897"/>
                </a:solidFill>
                <a:latin typeface="Cambria"/>
              </a:rPr>
              <a:t>www.pereion.com/pereionlearningpaths</a:t>
            </a:r>
            <a:endParaRPr lang="en-US" sz="2400" dirty="0">
              <a:solidFill>
                <a:prstClr val="black"/>
              </a:solidFill>
            </a:endParaRPr>
          </a:p>
        </p:txBody>
      </p:sp>
      <p:pic>
        <p:nvPicPr>
          <p:cNvPr id="9" name="Content Placeholder 8" descr="A screenshot of a social media post&#10;&#10;Description automatically generated">
            <a:extLst>
              <a:ext uri="{FF2B5EF4-FFF2-40B4-BE49-F238E27FC236}">
                <a16:creationId xmlns:a16="http://schemas.microsoft.com/office/drawing/2014/main" id="{DE69C094-978A-46D0-AF4C-37E676E7C4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306" y="1600200"/>
            <a:ext cx="7620000" cy="3962400"/>
          </a:xfrm>
        </p:spPr>
      </p:pic>
    </p:spTree>
    <p:extLst>
      <p:ext uri="{BB962C8B-B14F-4D97-AF65-F5344CB8AC3E}">
        <p14:creationId xmlns:p14="http://schemas.microsoft.com/office/powerpoint/2010/main" val="152567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6A7-A601-4E74-B471-907977589CC3}"/>
              </a:ext>
            </a:extLst>
          </p:cNvPr>
          <p:cNvSpPr>
            <a:spLocks noGrp="1"/>
          </p:cNvSpPr>
          <p:nvPr>
            <p:ph type="title"/>
          </p:nvPr>
        </p:nvSpPr>
        <p:spPr/>
        <p:txBody>
          <a:bodyPr/>
          <a:lstStyle/>
          <a:p>
            <a:r>
              <a:rPr lang="en-US" dirty="0"/>
              <a:t>Training Sessions</a:t>
            </a:r>
          </a:p>
        </p:txBody>
      </p:sp>
      <p:sp>
        <p:nvSpPr>
          <p:cNvPr id="3" name="Content Placeholder 2">
            <a:extLst>
              <a:ext uri="{FF2B5EF4-FFF2-40B4-BE49-F238E27FC236}">
                <a16:creationId xmlns:a16="http://schemas.microsoft.com/office/drawing/2014/main" id="{2B90BB2B-7C05-443D-A4A2-7C548FC56EEE}"/>
              </a:ext>
            </a:extLst>
          </p:cNvPr>
          <p:cNvSpPr>
            <a:spLocks noGrp="1"/>
          </p:cNvSpPr>
          <p:nvPr>
            <p:ph idx="1"/>
          </p:nvPr>
        </p:nvSpPr>
        <p:spPr/>
        <p:txBody>
          <a:bodyPr>
            <a:normAutofit/>
          </a:bodyPr>
          <a:lstStyle/>
          <a:p>
            <a:pPr>
              <a:lnSpc>
                <a:spcPct val="250000"/>
              </a:lnSpc>
            </a:pPr>
            <a:r>
              <a:rPr lang="en-US" sz="2400" b="1" dirty="0">
                <a:highlight>
                  <a:srgbClr val="FFFF00"/>
                </a:highlight>
              </a:rPr>
              <a:t>Session 1:  Advanced Reporting, Session Search, Alerts</a:t>
            </a:r>
          </a:p>
          <a:p>
            <a:pPr>
              <a:lnSpc>
                <a:spcPct val="250000"/>
              </a:lnSpc>
            </a:pPr>
            <a:r>
              <a:rPr lang="en-US" sz="2400" b="1" dirty="0"/>
              <a:t>Session 2: Event Development Overview</a:t>
            </a:r>
          </a:p>
          <a:p>
            <a:pPr>
              <a:lnSpc>
                <a:spcPct val="250000"/>
              </a:lnSpc>
            </a:pPr>
            <a:r>
              <a:rPr lang="en-US" sz="2400" b="1" dirty="0"/>
              <a:t>Session 3: All About Attributes</a:t>
            </a:r>
          </a:p>
          <a:p>
            <a:pPr>
              <a:lnSpc>
                <a:spcPct val="250000"/>
              </a:lnSpc>
            </a:pPr>
            <a:r>
              <a:rPr lang="en-US" sz="2400" b="1" dirty="0"/>
              <a:t>Session 4: Dimensions and Bringing it All Together</a:t>
            </a:r>
          </a:p>
        </p:txBody>
      </p:sp>
    </p:spTree>
    <p:extLst>
      <p:ext uri="{BB962C8B-B14F-4D97-AF65-F5344CB8AC3E}">
        <p14:creationId xmlns:p14="http://schemas.microsoft.com/office/powerpoint/2010/main" val="123436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Advanced Reporting</a:t>
            </a:r>
            <a:br>
              <a:rPr lang="en-US" sz="3200" dirty="0"/>
            </a:br>
            <a:r>
              <a:rPr lang="en-US" sz="3200" dirty="0"/>
              <a:t>Standard Reports</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Autofit/>
          </a:bodyPr>
          <a:lstStyle/>
          <a:p>
            <a:pPr>
              <a:lnSpc>
                <a:spcPct val="200000"/>
              </a:lnSpc>
            </a:pPr>
            <a:r>
              <a:rPr lang="en-US" sz="2800" dirty="0"/>
              <a:t>Calculated Metrics</a:t>
            </a:r>
          </a:p>
          <a:p>
            <a:pPr>
              <a:lnSpc>
                <a:spcPct val="200000"/>
              </a:lnSpc>
            </a:pPr>
            <a:r>
              <a:rPr lang="en-US" sz="2800" dirty="0"/>
              <a:t>Grids</a:t>
            </a:r>
          </a:p>
          <a:p>
            <a:pPr>
              <a:lnSpc>
                <a:spcPct val="200000"/>
              </a:lnSpc>
            </a:pPr>
            <a:r>
              <a:rPr lang="en-US" sz="2800" dirty="0"/>
              <a:t>Managing Filters</a:t>
            </a:r>
          </a:p>
          <a:p>
            <a:pPr>
              <a:lnSpc>
                <a:spcPct val="200000"/>
              </a:lnSpc>
            </a:pPr>
            <a:r>
              <a:rPr lang="en-US" sz="2800" dirty="0"/>
              <a:t>Double Y Axis</a:t>
            </a:r>
          </a:p>
          <a:p>
            <a:pPr>
              <a:lnSpc>
                <a:spcPct val="200000"/>
              </a:lnSpc>
            </a:pPr>
            <a:r>
              <a:rPr lang="en-US" sz="2800" dirty="0"/>
              <a:t>Comparisons and Rolling Dates</a:t>
            </a:r>
          </a:p>
        </p:txBody>
      </p:sp>
    </p:spTree>
    <p:extLst>
      <p:ext uri="{BB962C8B-B14F-4D97-AF65-F5344CB8AC3E}">
        <p14:creationId xmlns:p14="http://schemas.microsoft.com/office/powerpoint/2010/main" val="76672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CCE3-FAD3-4073-A062-FFB42FA051FA}"/>
              </a:ext>
            </a:extLst>
          </p:cNvPr>
          <p:cNvSpPr>
            <a:spLocks noGrp="1"/>
          </p:cNvSpPr>
          <p:nvPr>
            <p:ph type="title"/>
          </p:nvPr>
        </p:nvSpPr>
        <p:spPr/>
        <p:txBody>
          <a:bodyPr/>
          <a:lstStyle/>
          <a:p>
            <a:r>
              <a:rPr lang="en-US" sz="3200" dirty="0"/>
              <a:t>Advanced Reporting</a:t>
            </a:r>
            <a:br>
              <a:rPr lang="en-US" sz="3200" dirty="0"/>
            </a:br>
            <a:r>
              <a:rPr lang="en-US" sz="3200" dirty="0"/>
              <a:t>Non-Standard Reporting Options </a:t>
            </a:r>
          </a:p>
        </p:txBody>
      </p:sp>
      <p:sp>
        <p:nvSpPr>
          <p:cNvPr id="3" name="Content Placeholder 2">
            <a:extLst>
              <a:ext uri="{FF2B5EF4-FFF2-40B4-BE49-F238E27FC236}">
                <a16:creationId xmlns:a16="http://schemas.microsoft.com/office/drawing/2014/main" id="{B9918092-4FFA-4880-BE92-AB43ED07230A}"/>
              </a:ext>
            </a:extLst>
          </p:cNvPr>
          <p:cNvSpPr>
            <a:spLocks noGrp="1"/>
          </p:cNvSpPr>
          <p:nvPr>
            <p:ph idx="1"/>
          </p:nvPr>
        </p:nvSpPr>
        <p:spPr/>
        <p:txBody>
          <a:bodyPr>
            <a:normAutofit/>
          </a:bodyPr>
          <a:lstStyle/>
          <a:p>
            <a:pPr>
              <a:lnSpc>
                <a:spcPct val="200000"/>
              </a:lnSpc>
            </a:pPr>
            <a:r>
              <a:rPr lang="en-US" sz="2800" dirty="0"/>
              <a:t>Process Scorecards</a:t>
            </a:r>
          </a:p>
          <a:p>
            <a:pPr>
              <a:lnSpc>
                <a:spcPct val="200000"/>
              </a:lnSpc>
            </a:pPr>
            <a:r>
              <a:rPr lang="en-US" sz="2800" dirty="0"/>
              <a:t>Geospatial </a:t>
            </a:r>
          </a:p>
          <a:p>
            <a:pPr>
              <a:lnSpc>
                <a:spcPct val="200000"/>
              </a:lnSpc>
            </a:pPr>
            <a:r>
              <a:rPr lang="en-US" sz="2800" dirty="0"/>
              <a:t>Anomaly Detection</a:t>
            </a:r>
          </a:p>
          <a:p>
            <a:pPr>
              <a:lnSpc>
                <a:spcPct val="200000"/>
              </a:lnSpc>
            </a:pPr>
            <a:r>
              <a:rPr lang="en-US" sz="2800" dirty="0"/>
              <a:t>KPI Reports</a:t>
            </a:r>
          </a:p>
        </p:txBody>
      </p:sp>
    </p:spTree>
    <p:extLst>
      <p:ext uri="{BB962C8B-B14F-4D97-AF65-F5344CB8AC3E}">
        <p14:creationId xmlns:p14="http://schemas.microsoft.com/office/powerpoint/2010/main" val="43891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8_Watson Interim: Grey 70">
  <a:themeElements>
    <a:clrScheme name="70-PB-Watson">
      <a:dk1>
        <a:srgbClr val="1A3644"/>
      </a:dk1>
      <a:lt1>
        <a:srgbClr val="C0E6FF"/>
      </a:lt1>
      <a:dk2>
        <a:srgbClr val="562F72"/>
      </a:dk2>
      <a:lt2>
        <a:srgbClr val="EED2FF"/>
      </a:lt2>
      <a:accent1>
        <a:srgbClr val="5596E6"/>
      </a:accent1>
      <a:accent2>
        <a:srgbClr val="5AAAFA"/>
      </a:accent2>
      <a:accent3>
        <a:srgbClr val="7CC7FF"/>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E_Watson_16x9_161021" id="{FA11BEFE-EFD8-474E-8351-438C074F5833}" vid="{7662D1DB-C936-DE43-8103-84FE98A71E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31296</TotalTime>
  <Words>3574</Words>
  <Application>Microsoft Office PowerPoint</Application>
  <PresentationFormat>On-screen Show (4:3)</PresentationFormat>
  <Paragraphs>665</Paragraphs>
  <Slides>63</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Calibri</vt:lpstr>
      <vt:lpstr>Cambria</vt:lpstr>
      <vt:lpstr>Myriad Pro</vt:lpstr>
      <vt:lpstr>Wingdings</vt:lpstr>
      <vt:lpstr>Adjacency</vt:lpstr>
      <vt:lpstr>8_Watson Interim: Grey 70</vt:lpstr>
      <vt:lpstr>Tealeaf on Cloud  Training  - Advanced Reporting Options - Session Search Techniques - Alert Management - Basic Event Building </vt:lpstr>
      <vt:lpstr>Welcome to the Tealeaf RUG  </vt:lpstr>
      <vt:lpstr>Tealeaf on Cloud  Training Overview</vt:lpstr>
      <vt:lpstr>Tealeaf on Cloud Training Guidelines</vt:lpstr>
      <vt:lpstr>Training Sessions</vt:lpstr>
      <vt:lpstr>Tealeaf on Cloud Training Detailed Agenda</vt:lpstr>
      <vt:lpstr>Training Sessions</vt:lpstr>
      <vt:lpstr>Advanced Reporting Standard Reports</vt:lpstr>
      <vt:lpstr>Advanced Reporting Non-Standard Reporting Options </vt:lpstr>
      <vt:lpstr>Business Process Scorecards:  Monitor critical processes to optimize online experiences</vt:lpstr>
      <vt:lpstr>Visibility into business process performance</vt:lpstr>
      <vt:lpstr>Measure business process success across steps </vt:lpstr>
      <vt:lpstr>Use Segmentation to compare process performance</vt:lpstr>
      <vt:lpstr>Geospatial Analytics:   Where do your customers engage?</vt:lpstr>
      <vt:lpstr>Geospatial analytics:  reveal geographical trends in your business</vt:lpstr>
      <vt:lpstr>Geospatial analytics use cases</vt:lpstr>
      <vt:lpstr>Use case:  Remarket to customers who abandon</vt:lpstr>
      <vt:lpstr>Anomaly Detection Metrics:  Understand Unusual Customer Behavioral Patterns to Optimize Business Performance</vt:lpstr>
      <vt:lpstr>           Apply anomaly detection to metric reports</vt:lpstr>
      <vt:lpstr>Anomaly detection will monitor metric against historical data  </vt:lpstr>
      <vt:lpstr>Drill deeper with session analysis</vt:lpstr>
      <vt:lpstr>Advanced Reporting Dashboard Management</vt:lpstr>
      <vt:lpstr>Session Search &amp; Analysis</vt:lpstr>
      <vt:lpstr>Session Search  Tips &amp; Techniques</vt:lpstr>
      <vt:lpstr>Alerts Setup &amp; Management</vt:lpstr>
      <vt:lpstr>Training Sessions</vt:lpstr>
      <vt:lpstr>Event Development</vt:lpstr>
      <vt:lpstr>What is an Event?</vt:lpstr>
      <vt:lpstr>How are Events defined? </vt:lpstr>
      <vt:lpstr>Event Development Analyze Requirements</vt:lpstr>
      <vt:lpstr>Event Development Event Manager Overview &amp; Tour</vt:lpstr>
      <vt:lpstr>Event Development Event Configuration</vt:lpstr>
      <vt:lpstr>How do Events work?   </vt:lpstr>
      <vt:lpstr>Event Values</vt:lpstr>
      <vt:lpstr>What is Count good for?</vt:lpstr>
      <vt:lpstr>What is Numeric good for?</vt:lpstr>
      <vt:lpstr>What is Text good for?</vt:lpstr>
      <vt:lpstr>Event Development Event Tester</vt:lpstr>
      <vt:lpstr>Training Sessions</vt:lpstr>
      <vt:lpstr>Data Capture: Steps, Hits and Sessions</vt:lpstr>
      <vt:lpstr>Tealeaf Hits</vt:lpstr>
      <vt:lpstr>What Are Steps?</vt:lpstr>
      <vt:lpstr>What is a Step Attribute?</vt:lpstr>
      <vt:lpstr>Where Can I See Steps?</vt:lpstr>
      <vt:lpstr>What are Custom Messages?</vt:lpstr>
      <vt:lpstr>Message Types Reference</vt:lpstr>
      <vt:lpstr>Simple Events based on Step Attributes</vt:lpstr>
      <vt:lpstr>What are Hits?</vt:lpstr>
      <vt:lpstr>What Are Hit Attributes? </vt:lpstr>
      <vt:lpstr>Hit Attribute Configuration</vt:lpstr>
      <vt:lpstr>Event Trigger and Frequency Options</vt:lpstr>
      <vt:lpstr>Session Attributes</vt:lpstr>
      <vt:lpstr>Session Attributes</vt:lpstr>
      <vt:lpstr>Training Sessions</vt:lpstr>
      <vt:lpstr>What are Dimensions?</vt:lpstr>
      <vt:lpstr>What are Dimension Groups?</vt:lpstr>
      <vt:lpstr>Event or Dimension?</vt:lpstr>
      <vt:lpstr>Setting up Dimensions and Dimension Groups</vt:lpstr>
      <vt:lpstr>Hands on Lab Exercise End to End Example</vt:lpstr>
      <vt:lpstr>Question &amp; Answer</vt:lpstr>
      <vt:lpstr>Additional Resources</vt:lpstr>
      <vt:lpstr>Tealeaf and Watson CXA Use Cases</vt:lpstr>
      <vt:lpstr>Announcing New Tealeaf and Watson CXA Learning Portal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Steve Perry</cp:lastModifiedBy>
  <cp:revision>463</cp:revision>
  <cp:lastPrinted>2018-05-22T18:53:54Z</cp:lastPrinted>
  <dcterms:created xsi:type="dcterms:W3CDTF">2012-06-29T00:34:53Z</dcterms:created>
  <dcterms:modified xsi:type="dcterms:W3CDTF">2019-08-21T11:30:12Z</dcterms:modified>
</cp:coreProperties>
</file>