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60" r:id="rId5"/>
    <p:sldId id="282" r:id="rId6"/>
    <p:sldId id="296" r:id="rId7"/>
    <p:sldId id="298" r:id="rId8"/>
    <p:sldId id="297" r:id="rId9"/>
    <p:sldId id="303" r:id="rId10"/>
    <p:sldId id="287" r:id="rId11"/>
    <p:sldId id="300" r:id="rId12"/>
    <p:sldId id="295" r:id="rId13"/>
    <p:sldId id="301" r:id="rId14"/>
    <p:sldId id="280" r:id="rId15"/>
    <p:sldId id="299" r:id="rId16"/>
    <p:sldId id="305" r:id="rId17"/>
    <p:sldId id="306" r:id="rId18"/>
    <p:sldId id="307" r:id="rId19"/>
    <p:sldId id="308" r:id="rId20"/>
    <p:sldId id="309" r:id="rId21"/>
    <p:sldId id="304" r:id="rId22"/>
    <p:sldId id="289" r:id="rId23"/>
    <p:sldId id="259" r:id="rId24"/>
    <p:sldId id="274" r:id="rId25"/>
    <p:sldId id="292" r:id="rId26"/>
    <p:sldId id="302" r:id="rId27"/>
    <p:sldId id="290" r:id="rId28"/>
    <p:sldId id="285" r:id="rId29"/>
    <p:sldId id="27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83" autoAdjust="0"/>
  </p:normalViewPr>
  <p:slideViewPr>
    <p:cSldViewPr>
      <p:cViewPr varScale="1">
        <p:scale>
          <a:sx n="84" d="100"/>
          <a:sy n="84" d="100"/>
        </p:scale>
        <p:origin x="-7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7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5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8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BA562-F139-440E-8C9A-93EDBC56F64D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5C6A-C9E6-4DC9-B736-42C70C220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Within host Models for Dynamics of Malaria Parasites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Sompob Saralamba</a:t>
            </a:r>
          </a:p>
        </p:txBody>
      </p:sp>
    </p:spTree>
    <p:extLst>
      <p:ext uri="{BB962C8B-B14F-4D97-AF65-F5344CB8AC3E}">
        <p14:creationId xmlns:p14="http://schemas.microsoft.com/office/powerpoint/2010/main" val="16674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64" y="116632"/>
            <a:ext cx="6101532" cy="6480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Statistical</a:t>
            </a:r>
            <a:endParaRPr lang="en-US" sz="2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738311"/>
            <a:ext cx="4544169" cy="679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84784"/>
            <a:ext cx="4824536" cy="87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39552" y="2571378"/>
            <a:ext cx="3568799" cy="438150"/>
            <a:chOff x="971600" y="2702818"/>
            <a:chExt cx="3568799" cy="438150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2702818"/>
              <a:ext cx="155257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780928"/>
              <a:ext cx="21145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3816923" cy="246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681" y="3514823"/>
            <a:ext cx="3946574" cy="232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42748" y="5993717"/>
            <a:ext cx="1417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 be fitted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14569" y="5993717"/>
            <a:ext cx="168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cannot be fitted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0811" y="349350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Simpson.R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9" y="836712"/>
            <a:ext cx="6449829" cy="279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61" y="3501008"/>
            <a:ext cx="7375144" cy="325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30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47664" y="116632"/>
            <a:ext cx="61015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Simple ODE mechanistic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79512" y="863652"/>
            <a:ext cx="4248472" cy="1083516"/>
            <a:chOff x="179512" y="905324"/>
            <a:chExt cx="3605213" cy="77833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980728"/>
              <a:ext cx="3240360" cy="283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1264555"/>
              <a:ext cx="3605213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74" y="905324"/>
              <a:ext cx="1244153" cy="15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3077834" y="2270287"/>
            <a:ext cx="2483291" cy="3711299"/>
            <a:chOff x="3077834" y="2270287"/>
            <a:chExt cx="2483291" cy="3711299"/>
          </a:xfrm>
        </p:grpSpPr>
        <p:grpSp>
          <p:nvGrpSpPr>
            <p:cNvPr id="4124" name="Group 4123"/>
            <p:cNvGrpSpPr/>
            <p:nvPr/>
          </p:nvGrpSpPr>
          <p:grpSpPr>
            <a:xfrm>
              <a:off x="3077834" y="2363351"/>
              <a:ext cx="2483291" cy="3618235"/>
              <a:chOff x="3077834" y="2363351"/>
              <a:chExt cx="2483291" cy="361823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3708952" y="2710376"/>
                <a:ext cx="1116124" cy="64807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Uninfected RBCs</a:t>
                </a:r>
                <a:endParaRPr lang="en-US" sz="1400" dirty="0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723534" y="3731503"/>
                <a:ext cx="1116124" cy="64807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Infected RBCs</a:t>
                </a:r>
                <a:endParaRPr lang="en-US" sz="1400" dirty="0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77834" y="4983792"/>
                <a:ext cx="1116124" cy="64807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Merozoites</a:t>
                </a:r>
                <a:endParaRPr lang="en-US" sz="1400" dirty="0"/>
              </a:p>
            </p:txBody>
          </p:sp>
          <p:cxnSp>
            <p:nvCxnSpPr>
              <p:cNvPr id="85" name="Straight Arrow Connector 84"/>
              <p:cNvCxnSpPr>
                <a:endCxn id="82" idx="0"/>
              </p:cNvCxnSpPr>
              <p:nvPr/>
            </p:nvCxnSpPr>
            <p:spPr>
              <a:xfrm>
                <a:off x="4267014" y="2363351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281596" y="3384478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3303265" y="5620090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1"/>
              </p:cNvCxnSpPr>
              <p:nvPr/>
            </p:nvCxnSpPr>
            <p:spPr>
              <a:xfrm flipH="1">
                <a:off x="3290438" y="3034412"/>
                <a:ext cx="418514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3290438" y="4070010"/>
                <a:ext cx="418514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3643840" y="5634561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/>
              <p:cNvSpPr/>
              <p:nvPr/>
            </p:nvSpPr>
            <p:spPr>
              <a:xfrm>
                <a:off x="4445001" y="4986489"/>
                <a:ext cx="1116124" cy="64807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 Cells</a:t>
                </a:r>
                <a:endParaRPr lang="en-US" sz="1400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>
                <a:off x="5003063" y="5634561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3998032" y="5589240"/>
                <a:ext cx="0" cy="392346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3611232" y="4611481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4957134" y="4611480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TextBox 146"/>
            <p:cNvSpPr txBox="1"/>
            <p:nvPr/>
          </p:nvSpPr>
          <p:spPr>
            <a:xfrm>
              <a:off x="3169251" y="22702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173130" y="2270287"/>
            <a:ext cx="2483291" cy="3696828"/>
            <a:chOff x="6173130" y="2270287"/>
            <a:chExt cx="2483291" cy="3696828"/>
          </a:xfrm>
        </p:grpSpPr>
        <p:grpSp>
          <p:nvGrpSpPr>
            <p:cNvPr id="4125" name="Group 4124"/>
            <p:cNvGrpSpPr/>
            <p:nvPr/>
          </p:nvGrpSpPr>
          <p:grpSpPr>
            <a:xfrm>
              <a:off x="6173130" y="2348880"/>
              <a:ext cx="2483291" cy="3618235"/>
              <a:chOff x="6173130" y="2348880"/>
              <a:chExt cx="2483291" cy="3618235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6804248" y="2695905"/>
                <a:ext cx="1116124" cy="648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Uninfected RBCs</a:t>
                </a:r>
                <a:endParaRPr lang="en-US" sz="1400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818830" y="3717032"/>
                <a:ext cx="1116124" cy="648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Infected RBCs</a:t>
                </a:r>
                <a:endParaRPr lang="en-US" sz="1400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173130" y="4969321"/>
                <a:ext cx="1116124" cy="648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 smtClean="0"/>
                  <a:t>Merozoites</a:t>
                </a:r>
                <a:endParaRPr lang="en-US" sz="1400" dirty="0"/>
              </a:p>
            </p:txBody>
          </p:sp>
          <p:cxnSp>
            <p:nvCxnSpPr>
              <p:cNvPr id="131" name="Straight Arrow Connector 130"/>
              <p:cNvCxnSpPr>
                <a:endCxn id="128" idx="0"/>
              </p:cNvCxnSpPr>
              <p:nvPr/>
            </p:nvCxnSpPr>
            <p:spPr>
              <a:xfrm>
                <a:off x="7362310" y="2348880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/>
              <p:nvPr/>
            </p:nvCxnSpPr>
            <p:spPr>
              <a:xfrm>
                <a:off x="7376892" y="3370007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398561" y="5605619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8" idx="1"/>
              </p:cNvCxnSpPr>
              <p:nvPr/>
            </p:nvCxnSpPr>
            <p:spPr>
              <a:xfrm flipH="1">
                <a:off x="6385734" y="3019941"/>
                <a:ext cx="418514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 flipH="1">
                <a:off x="6385734" y="4055539"/>
                <a:ext cx="418514" cy="0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6739136" y="5620090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Rectangle 136"/>
              <p:cNvSpPr/>
              <p:nvPr/>
            </p:nvSpPr>
            <p:spPr>
              <a:xfrm>
                <a:off x="7540297" y="4972018"/>
                <a:ext cx="1116124" cy="64807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T Cells</a:t>
                </a:r>
                <a:endParaRPr lang="en-US" sz="1400" dirty="0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8098359" y="5620090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>
                <a:off x="7093328" y="5574769"/>
                <a:ext cx="0" cy="392346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>
                <a:off x="6706528" y="4597010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/>
              <p:nvPr/>
            </p:nvCxnSpPr>
            <p:spPr>
              <a:xfrm>
                <a:off x="8052430" y="4597009"/>
                <a:ext cx="0" cy="347025"/>
              </a:xfrm>
              <a:prstGeom prst="straightConnector1">
                <a:avLst/>
              </a:prstGeom>
              <a:ln w="317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7934954" y="4041068"/>
                <a:ext cx="418514" cy="0"/>
              </a:xfrm>
              <a:prstGeom prst="straightConnector1">
                <a:avLst/>
              </a:prstGeom>
              <a:ln w="31750"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TextBox 147"/>
            <p:cNvSpPr txBox="1"/>
            <p:nvPr/>
          </p:nvSpPr>
          <p:spPr>
            <a:xfrm>
              <a:off x="6397447" y="227028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III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67544" y="2270287"/>
            <a:ext cx="1638182" cy="3737986"/>
            <a:chOff x="467544" y="2270287"/>
            <a:chExt cx="1638182" cy="3737986"/>
          </a:xfrm>
        </p:grpSpPr>
        <p:sp>
          <p:nvSpPr>
            <p:cNvPr id="4109" name="Rectangle 4108"/>
            <p:cNvSpPr/>
            <p:nvPr/>
          </p:nvSpPr>
          <p:spPr>
            <a:xfrm>
              <a:off x="958066" y="2695905"/>
              <a:ext cx="1116124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Uninfected RBCs</a:t>
              </a:r>
              <a:endParaRPr lang="en-US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72648" y="3717032"/>
              <a:ext cx="1116124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Infected RBCs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89602" y="5013176"/>
              <a:ext cx="1116124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Merozoites</a:t>
              </a:r>
              <a:endParaRPr lang="en-US" sz="1400" dirty="0"/>
            </a:p>
          </p:txBody>
        </p:sp>
        <p:cxnSp>
          <p:nvCxnSpPr>
            <p:cNvPr id="4111" name="Straight Arrow Connector 4110"/>
            <p:cNvCxnSpPr>
              <a:endCxn id="4109" idx="0"/>
            </p:cNvCxnSpPr>
            <p:nvPr/>
          </p:nvCxnSpPr>
          <p:spPr>
            <a:xfrm>
              <a:off x="1516128" y="2348880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30710" y="3370007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259632" y="5661248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3" name="Straight Arrow Connector 4112"/>
            <p:cNvCxnSpPr>
              <a:stCxn id="4109" idx="1"/>
            </p:cNvCxnSpPr>
            <p:nvPr/>
          </p:nvCxnSpPr>
          <p:spPr>
            <a:xfrm flipH="1">
              <a:off x="539552" y="3019941"/>
              <a:ext cx="418514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39552" y="4055539"/>
              <a:ext cx="418514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763688" y="5661248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7" name="TextBox 4126"/>
            <p:cNvSpPr txBox="1"/>
            <p:nvPr/>
          </p:nvSpPr>
          <p:spPr>
            <a:xfrm>
              <a:off x="467544" y="2270287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1530493" y="4666151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78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47664" y="116632"/>
            <a:ext cx="61015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Simple ODE mechanistic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44667" y="208162"/>
            <a:ext cx="1638182" cy="3737986"/>
            <a:chOff x="467544" y="2270287"/>
            <a:chExt cx="1638182" cy="3737986"/>
          </a:xfrm>
        </p:grpSpPr>
        <p:sp>
          <p:nvSpPr>
            <p:cNvPr id="7" name="Rectangle 6"/>
            <p:cNvSpPr/>
            <p:nvPr/>
          </p:nvSpPr>
          <p:spPr>
            <a:xfrm>
              <a:off x="958066" y="2695905"/>
              <a:ext cx="1116124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Uninfected RBCs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72648" y="3717032"/>
              <a:ext cx="1116124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Infected RBCs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89602" y="5013176"/>
              <a:ext cx="1116124" cy="6480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Merozoites</a:t>
              </a:r>
              <a:endParaRPr lang="en-US" sz="1400" dirty="0"/>
            </a:p>
          </p:txBody>
        </p:sp>
        <p:cxnSp>
          <p:nvCxnSpPr>
            <p:cNvPr id="10" name="Straight Arrow Connector 9"/>
            <p:cNvCxnSpPr>
              <a:endCxn id="7" idx="0"/>
            </p:cNvCxnSpPr>
            <p:nvPr/>
          </p:nvCxnSpPr>
          <p:spPr>
            <a:xfrm>
              <a:off x="1516128" y="2348880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30710" y="3370007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259632" y="5661248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1"/>
            </p:cNvCxnSpPr>
            <p:nvPr/>
          </p:nvCxnSpPr>
          <p:spPr>
            <a:xfrm flipH="1">
              <a:off x="539552" y="3019941"/>
              <a:ext cx="418514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39552" y="4055539"/>
              <a:ext cx="418514" cy="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763688" y="5661248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7544" y="2270287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30493" y="4666151"/>
              <a:ext cx="0" cy="347025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94350" y="663606"/>
                <a:ext cx="212539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Λ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𝑥𝑠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350" y="663606"/>
                <a:ext cx="2125390" cy="61824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25690" y="1669820"/>
                <a:ext cx="1728230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𝑥𝑠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90" y="1669820"/>
                <a:ext cx="1728230" cy="6182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30045" y="2951051"/>
                <a:ext cx="2338717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𝑑𝑠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𝑟𝑦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𝑑𝑠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𝑠𝑥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045" y="2951051"/>
                <a:ext cx="2338717" cy="61824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42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47664" y="116632"/>
            <a:ext cx="61015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Simple mechanistic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5" y="871919"/>
            <a:ext cx="565042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5" y="1662547"/>
            <a:ext cx="3048001" cy="24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79" y="1925384"/>
            <a:ext cx="3605489" cy="28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823833" y="1835579"/>
            <a:ext cx="4111357" cy="2395044"/>
            <a:chOff x="4215669" y="1690973"/>
            <a:chExt cx="2709827" cy="1661827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5669" y="1690973"/>
              <a:ext cx="2709827" cy="16618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 flipV="1">
              <a:off x="6096000" y="2692175"/>
              <a:ext cx="255415" cy="38100"/>
            </a:xfrm>
            <a:prstGeom prst="straightConnector1">
              <a:avLst/>
            </a:prstGeom>
            <a:ln w="444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351415" y="2631929"/>
              <a:ext cx="358383" cy="181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solidFill>
                    <a:schemeClr val="accent6">
                      <a:lumMod val="75000"/>
                    </a:schemeClr>
                  </a:solidFill>
                </a:rPr>
                <a:t>x PMF</a:t>
              </a:r>
              <a:endParaRPr lang="en-US" sz="11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568" y="5301208"/>
            <a:ext cx="1770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Equations 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NJW model in R</a:t>
            </a:r>
          </a:p>
          <a:p>
            <a:r>
              <a:rPr lang="en-GB" dirty="0" smtClean="0"/>
              <a:t>Visualise</a:t>
            </a:r>
            <a:r>
              <a:rPr lang="en-US" dirty="0" smtClean="0"/>
              <a:t> the output</a:t>
            </a:r>
          </a:p>
          <a:p>
            <a:r>
              <a:rPr lang="en-US" dirty="0" smtClean="0"/>
              <a:t>Define a goodness of fit metric</a:t>
            </a:r>
          </a:p>
          <a:p>
            <a:r>
              <a:rPr lang="en-US" dirty="0" smtClean="0"/>
              <a:t>Compare with data “visually”</a:t>
            </a:r>
          </a:p>
          <a:p>
            <a:r>
              <a:rPr lang="en-US" dirty="0" smtClean="0"/>
              <a:t>Estimate parameters (formally)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6520"/>
            <a:ext cx="77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NJW.R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19" y="415852"/>
            <a:ext cx="7108758" cy="612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6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83255"/>
            <a:ext cx="8233849" cy="452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6520"/>
            <a:ext cx="77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NJW.R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381142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Goodness of fit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0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63888" y="116632"/>
            <a:ext cx="182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Visualisation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18626"/>
            <a:ext cx="6791325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504" y="908720"/>
            <a:ext cx="77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NJW.R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55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Malaria Parasite Life cycle</a:t>
            </a:r>
            <a:endParaRPr lang="en-US" dirty="0"/>
          </a:p>
        </p:txBody>
      </p:sp>
      <p:pic>
        <p:nvPicPr>
          <p:cNvPr id="1026" name="Picture 2" descr="http://what-when-how.com/wp-content/uploads/2012/04/tmp1083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11349"/>
            <a:ext cx="613711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60032" y="6129590"/>
            <a:ext cx="36968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Image from http://what-when-how.com/acp-medicine/protozoan-infections-part-1/</a:t>
            </a:r>
            <a:endParaRPr 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268760"/>
            <a:ext cx="4680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  <a:cs typeface="+mn-cs"/>
              </a:rPr>
              <a:t>Main species to cause malaria in humans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b="1" i="1" dirty="0">
                <a:latin typeface="+mn-lt"/>
                <a:cs typeface="+mn-cs"/>
              </a:rPr>
              <a:t>P. falciparum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i="1" dirty="0">
                <a:latin typeface="+mn-lt"/>
                <a:cs typeface="+mn-cs"/>
              </a:rPr>
              <a:t>P. </a:t>
            </a:r>
            <a:r>
              <a:rPr lang="en-US" i="1" dirty="0" err="1">
                <a:latin typeface="+mn-lt"/>
                <a:cs typeface="+mn-cs"/>
              </a:rPr>
              <a:t>vivax</a:t>
            </a:r>
            <a:endParaRPr lang="en-US" i="1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i="1" dirty="0">
                <a:latin typeface="+mn-lt"/>
                <a:cs typeface="+mn-cs"/>
              </a:rPr>
              <a:t>P. </a:t>
            </a:r>
            <a:r>
              <a:rPr lang="en-US" i="1" dirty="0" err="1">
                <a:latin typeface="+mn-lt"/>
                <a:cs typeface="+mn-cs"/>
              </a:rPr>
              <a:t>ovale</a:t>
            </a:r>
            <a:endParaRPr lang="en-US" i="1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i="1" dirty="0">
                <a:latin typeface="+mn-lt"/>
                <a:cs typeface="+mn-cs"/>
              </a:rPr>
              <a:t>P. </a:t>
            </a:r>
            <a:r>
              <a:rPr lang="en-US" i="1" dirty="0" err="1">
                <a:latin typeface="+mn-lt"/>
                <a:cs typeface="+mn-cs"/>
              </a:rPr>
              <a:t>malariae</a:t>
            </a:r>
            <a:endParaRPr lang="en-US" i="1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i="1" dirty="0">
                <a:latin typeface="+mn-lt"/>
                <a:cs typeface="+mn-cs"/>
              </a:rPr>
              <a:t>P. </a:t>
            </a:r>
            <a:r>
              <a:rPr lang="en-US" i="1" dirty="0" err="1">
                <a:latin typeface="+mn-lt"/>
                <a:cs typeface="+mn-cs"/>
              </a:rPr>
              <a:t>knowlesi</a:t>
            </a:r>
            <a:endParaRPr lang="en-US" i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7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15816" y="465937"/>
            <a:ext cx="288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Parameter Estimation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8226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Switching to </a:t>
            </a:r>
            <a:r>
              <a:rPr lang="en-US" dirty="0" err="1" smtClean="0"/>
              <a:t>gamtocytes</a:t>
            </a:r>
            <a:endParaRPr lang="en-US" dirty="0" smtClean="0"/>
          </a:p>
          <a:p>
            <a:r>
              <a:rPr lang="en-US" dirty="0" smtClean="0"/>
              <a:t>Immunity</a:t>
            </a:r>
          </a:p>
          <a:p>
            <a:r>
              <a:rPr lang="en-US" dirty="0" smtClean="0"/>
              <a:t>Fever</a:t>
            </a:r>
          </a:p>
          <a:p>
            <a:r>
              <a:rPr lang="en-US" dirty="0" smtClean="0"/>
              <a:t>Other???</a:t>
            </a:r>
          </a:p>
          <a:p>
            <a:endParaRPr lang="en-US" dirty="0"/>
          </a:p>
          <a:p>
            <a:r>
              <a:rPr lang="en-US" dirty="0" smtClean="0"/>
              <a:t>Practical modify R code to fit new long dataset</a:t>
            </a:r>
          </a:p>
          <a:p>
            <a:r>
              <a:rPr lang="en-US" dirty="0" smtClean="0"/>
              <a:t>In groups: each group will present results (5 </a:t>
            </a:r>
            <a:r>
              <a:rPr lang="en-US" dirty="0" err="1" smtClean="0"/>
              <a:t>mins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to do…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070134" cy="3144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508104" y="5169034"/>
            <a:ext cx="2975249" cy="1201494"/>
            <a:chOff x="228599" y="4908331"/>
            <a:chExt cx="3591657" cy="1644869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99" y="5199712"/>
              <a:ext cx="3591657" cy="1353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293" y="4908331"/>
              <a:ext cx="2385011" cy="291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Oval 2"/>
          <p:cNvSpPr/>
          <p:nvPr/>
        </p:nvSpPr>
        <p:spPr>
          <a:xfrm>
            <a:off x="539552" y="1988840"/>
            <a:ext cx="1512168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Our models depends on the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did parasite clear slowly in </a:t>
            </a:r>
            <a:r>
              <a:rPr lang="en-US" dirty="0" err="1"/>
              <a:t>Pailin</a:t>
            </a:r>
            <a:r>
              <a:rPr lang="en-US" dirty="0"/>
              <a:t> under </a:t>
            </a:r>
            <a:r>
              <a:rPr lang="en-US" dirty="0" err="1"/>
              <a:t>Artesunate</a:t>
            </a:r>
            <a:r>
              <a:rPr lang="en-US" dirty="0"/>
              <a:t> treatment?</a:t>
            </a:r>
          </a:p>
          <a:p>
            <a:pPr lvl="1"/>
            <a:r>
              <a:rPr lang="en-US" dirty="0"/>
              <a:t>Reduced killing of rings</a:t>
            </a:r>
          </a:p>
          <a:p>
            <a:pPr lvl="1"/>
            <a:r>
              <a:rPr lang="en-US" dirty="0"/>
              <a:t>Dormancy </a:t>
            </a:r>
            <a:endParaRPr lang="en-US" dirty="0" smtClean="0"/>
          </a:p>
          <a:p>
            <a:r>
              <a:rPr lang="en-US" dirty="0"/>
              <a:t>Why do parasite counts plateau?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2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Artemisinin</a:t>
            </a:r>
            <a:r>
              <a:rPr lang="en-US" dirty="0" smtClean="0"/>
              <a:t> resistance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two study sites at Wang </a:t>
            </a:r>
            <a:r>
              <a:rPr lang="en-US" sz="1600" dirty="0" err="1" smtClean="0"/>
              <a:t>Pha</a:t>
            </a:r>
            <a:r>
              <a:rPr lang="en-US" sz="1600" dirty="0" smtClean="0"/>
              <a:t> (TH) and </a:t>
            </a:r>
            <a:r>
              <a:rPr lang="en-US" sz="1600" dirty="0" err="1" smtClean="0"/>
              <a:t>Pailin</a:t>
            </a:r>
            <a:r>
              <a:rPr lang="en-US" sz="1600" dirty="0" smtClean="0"/>
              <a:t> (KH)</a:t>
            </a:r>
          </a:p>
          <a:p>
            <a:r>
              <a:rPr lang="en-US" sz="1600" dirty="0" smtClean="0"/>
              <a:t>In each site, the patients were divided into two groups for different does regimens, AS7 and MAS3</a:t>
            </a:r>
          </a:p>
          <a:p>
            <a:pPr lvl="1"/>
            <a:r>
              <a:rPr lang="en-US" sz="1400" dirty="0" smtClean="0"/>
              <a:t>AS7-2mg/kg per day of </a:t>
            </a:r>
            <a:r>
              <a:rPr lang="en-US" sz="1400" dirty="0" err="1" smtClean="0"/>
              <a:t>artesunate</a:t>
            </a:r>
            <a:r>
              <a:rPr lang="en-US" sz="1400" dirty="0" smtClean="0"/>
              <a:t> for 7 days</a:t>
            </a:r>
          </a:p>
          <a:p>
            <a:pPr lvl="1"/>
            <a:r>
              <a:rPr lang="en-US" sz="1400" dirty="0" smtClean="0"/>
              <a:t>MAS3 – </a:t>
            </a:r>
            <a:r>
              <a:rPr lang="en-US" sz="1400" dirty="0" err="1" smtClean="0"/>
              <a:t>artesunate</a:t>
            </a:r>
            <a:r>
              <a:rPr lang="en-US" sz="1400" dirty="0" smtClean="0"/>
              <a:t> 4 mg/kg per day for 3 days followed by </a:t>
            </a:r>
            <a:r>
              <a:rPr lang="en-US" sz="1400" dirty="0" err="1" smtClean="0"/>
              <a:t>mefloquine</a:t>
            </a:r>
            <a:r>
              <a:rPr lang="en-US" sz="1400" dirty="0" smtClean="0"/>
              <a:t> 15 mg/kg on day 3 and 10 mg/kg on day 4</a:t>
            </a:r>
          </a:p>
          <a:p>
            <a:r>
              <a:rPr lang="en-US" sz="1600" dirty="0" err="1" smtClean="0"/>
              <a:t>Parasitaemia</a:t>
            </a:r>
            <a:r>
              <a:rPr lang="en-US" sz="1600" dirty="0" smtClean="0"/>
              <a:t> was assessed on admission, 4, 8 and 12 </a:t>
            </a:r>
            <a:r>
              <a:rPr lang="en-US" sz="1600" dirty="0" err="1" smtClean="0"/>
              <a:t>hrs</a:t>
            </a:r>
            <a:r>
              <a:rPr lang="en-US" sz="1600" dirty="0" smtClean="0"/>
              <a:t> after start of antimalarial treatment and then every 6 </a:t>
            </a:r>
            <a:r>
              <a:rPr lang="en-US" sz="1600" dirty="0" err="1" smtClean="0"/>
              <a:t>hrs</a:t>
            </a:r>
            <a:r>
              <a:rPr lang="en-US" sz="1600" dirty="0" smtClean="0"/>
              <a:t> until 2 consecutive slides were negative.</a:t>
            </a:r>
          </a:p>
          <a:p>
            <a:r>
              <a:rPr lang="en-US" sz="1600" dirty="0" smtClean="0"/>
              <a:t>Plasma concentrations of </a:t>
            </a:r>
            <a:r>
              <a:rPr lang="en-US" sz="1600" dirty="0" err="1" smtClean="0"/>
              <a:t>Dihydroartemisinin</a:t>
            </a:r>
            <a:r>
              <a:rPr lang="en-US" sz="1600" dirty="0" smtClean="0"/>
              <a:t> (DHA) were taken at 15 and 30 min, 1, 1.5, 2, 3, 4, 5, 6, 8 and 12 </a:t>
            </a:r>
            <a:r>
              <a:rPr lang="en-US" sz="1600" dirty="0" err="1" smtClean="0"/>
              <a:t>hrs</a:t>
            </a:r>
            <a:r>
              <a:rPr lang="en-US" sz="1600" dirty="0" smtClean="0"/>
              <a:t> after the first dose.</a:t>
            </a:r>
          </a:p>
          <a:p>
            <a:pPr marL="57150" indent="0">
              <a:buNone/>
            </a:pPr>
            <a:endParaRPr 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00392"/>
            <a:ext cx="3557557" cy="21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77072"/>
            <a:ext cx="3969491" cy="243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1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D:\works\Dormancy\doc\MORUSeminar\eccurv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252851"/>
            <a:ext cx="5362195" cy="260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47664" y="116632"/>
            <a:ext cx="6101532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Mechanistic multi-stage</a:t>
            </a:r>
            <a:endParaRPr lang="en-US" sz="2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7503" y="980728"/>
            <a:ext cx="7242189" cy="1472987"/>
            <a:chOff x="107503" y="980728"/>
            <a:chExt cx="7242189" cy="147298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3" y="980728"/>
              <a:ext cx="7242189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22" y="2204864"/>
              <a:ext cx="3225842" cy="248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4904"/>
            <a:ext cx="5616625" cy="1633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6274" y="2453715"/>
                <a:ext cx="3060848" cy="337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𝐸𝐶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𝐸𝑚𝑎𝑥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R.I. of rings was significantly higher than </a:t>
                </a:r>
                <a:r>
                  <a:rPr lang="en-US" sz="1400" dirty="0" err="1" smtClean="0"/>
                  <a:t>trophozoites</a:t>
                </a:r>
                <a:r>
                  <a:rPr lang="en-US" sz="1400" dirty="0" smtClean="0"/>
                  <a:t> and </a:t>
                </a:r>
                <a:r>
                  <a:rPr lang="en-US" sz="1400" dirty="0" err="1" smtClean="0"/>
                  <a:t>schizonts</a:t>
                </a:r>
                <a:r>
                  <a:rPr lang="en-US" sz="1400" dirty="0" smtClean="0"/>
                  <a:t> regardless of location.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R.I. for </a:t>
                </a:r>
                <a:r>
                  <a:rPr lang="en-US" sz="1400" dirty="0" err="1" smtClean="0"/>
                  <a:t>trophozoite</a:t>
                </a:r>
                <a:r>
                  <a:rPr lang="en-US" sz="1400" dirty="0" smtClean="0"/>
                  <a:t> stage parasites was not significantly different to R.I. of </a:t>
                </a:r>
                <a:r>
                  <a:rPr lang="en-US" sz="1400" dirty="0" err="1" smtClean="0"/>
                  <a:t>schizonts</a:t>
                </a:r>
                <a:r>
                  <a:rPr lang="en-US" sz="1400" dirty="0" smtClean="0"/>
                  <a:t> regardless of location.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 smtClean="0"/>
                  <a:t>R.I. for rings in western Cambodia was significantly higher than in western Thailand.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74" y="2453715"/>
                <a:ext cx="3060848" cy="3370090"/>
              </a:xfrm>
              <a:prstGeom prst="rect">
                <a:avLst/>
              </a:prstGeom>
              <a:blipFill rotWithShape="1">
                <a:blip r:embed="rId6"/>
                <a:stretch>
                  <a:fillRect l="-199" r="-199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0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743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Sompob.R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7" y="908720"/>
            <a:ext cx="881741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7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sliders MS -&gt; 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to MS</a:t>
            </a:r>
          </a:p>
          <a:p>
            <a:r>
              <a:rPr lang="en-US" dirty="0" smtClean="0"/>
              <a:t>Change ring killing to fit to </a:t>
            </a:r>
            <a:r>
              <a:rPr lang="en-US" dirty="0" err="1" smtClean="0"/>
              <a:t>Pailin</a:t>
            </a:r>
            <a:endParaRPr lang="en-US" dirty="0" smtClean="0"/>
          </a:p>
          <a:p>
            <a:r>
              <a:rPr lang="en-US" dirty="0" smtClean="0"/>
              <a:t>Is there any other way to MS-&gt;PL?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6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1925"/>
            <a:ext cx="91440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4175"/>
            <a:ext cx="91440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Sexual development in Plasmodium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755576" y="4077072"/>
            <a:ext cx="1944216" cy="2160240"/>
          </a:xfrm>
          <a:prstGeom prst="flowChartProcess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Circulating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2721486" y="4081271"/>
            <a:ext cx="3074650" cy="2160240"/>
          </a:xfrm>
          <a:prstGeom prst="flowChartProcess">
            <a:avLst/>
          </a:prstGeom>
          <a:solidFill>
            <a:schemeClr val="bg1">
              <a:lumMod val="7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Sequestered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5796136" y="4081271"/>
            <a:ext cx="2664296" cy="2156041"/>
          </a:xfrm>
          <a:prstGeom prst="flowChartProcess">
            <a:avLst/>
          </a:prstGeom>
          <a:solidFill>
            <a:srgbClr val="FFFF0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Circulating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1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8" y="1772816"/>
            <a:ext cx="8172400" cy="30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48680"/>
            <a:ext cx="563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of raw data from the </a:t>
            </a:r>
            <a:r>
              <a:rPr lang="en-US" dirty="0" err="1" smtClean="0"/>
              <a:t>artemisinin</a:t>
            </a:r>
            <a:r>
              <a:rPr lang="en-US" dirty="0" smtClean="0"/>
              <a:t> resistance study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3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Aspects of within host dynamics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Species</a:t>
            </a:r>
          </a:p>
          <a:p>
            <a:r>
              <a:rPr lang="en-US" dirty="0" err="1" smtClean="0"/>
              <a:t>Sporozoites</a:t>
            </a:r>
            <a:endParaRPr lang="en-US" dirty="0" smtClean="0"/>
          </a:p>
          <a:p>
            <a:r>
              <a:rPr lang="en-US" dirty="0" smtClean="0"/>
              <a:t>Liver stage</a:t>
            </a:r>
          </a:p>
          <a:p>
            <a:r>
              <a:rPr lang="en-US" dirty="0" smtClean="0"/>
              <a:t>Asexual stage : Rings, </a:t>
            </a:r>
            <a:r>
              <a:rPr lang="en-US" dirty="0" err="1" smtClean="0"/>
              <a:t>Trophozoites</a:t>
            </a:r>
            <a:r>
              <a:rPr lang="en-US" dirty="0" smtClean="0"/>
              <a:t>, </a:t>
            </a:r>
            <a:r>
              <a:rPr lang="en-US" dirty="0" err="1" smtClean="0"/>
              <a:t>Schizonts</a:t>
            </a:r>
            <a:endParaRPr lang="en-US" dirty="0" smtClean="0"/>
          </a:p>
          <a:p>
            <a:r>
              <a:rPr lang="en-US" dirty="0" err="1" smtClean="0"/>
              <a:t>Merozoites</a:t>
            </a:r>
            <a:endParaRPr lang="en-US" dirty="0" smtClean="0"/>
          </a:p>
          <a:p>
            <a:r>
              <a:rPr lang="en-US" dirty="0" smtClean="0"/>
              <a:t>Sexual stage: Gametocytes</a:t>
            </a:r>
          </a:p>
          <a:p>
            <a:r>
              <a:rPr lang="en-US" dirty="0" smtClean="0"/>
              <a:t>Immunity</a:t>
            </a:r>
          </a:p>
          <a:p>
            <a:r>
              <a:rPr lang="en-US" dirty="0" smtClean="0"/>
              <a:t>Fever</a:t>
            </a:r>
          </a:p>
          <a:p>
            <a:r>
              <a:rPr lang="en-US" dirty="0" smtClean="0"/>
              <a:t>Drugs</a:t>
            </a:r>
          </a:p>
          <a:p>
            <a:r>
              <a:rPr lang="en-US" dirty="0" smtClean="0"/>
              <a:t>Drugs resistance</a:t>
            </a:r>
          </a:p>
          <a:p>
            <a:r>
              <a:rPr lang="en-US" dirty="0" smtClean="0"/>
              <a:t>Anemia</a:t>
            </a:r>
          </a:p>
          <a:p>
            <a:r>
              <a:rPr lang="en-US" dirty="0" smtClean="0"/>
              <a:t>??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9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" y="1124744"/>
            <a:ext cx="1900400" cy="174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Mechanisms: Asexual development in Plasmodium falciparum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77" y="2152984"/>
            <a:ext cx="7239823" cy="4525963"/>
          </a:xfrm>
        </p:spPr>
      </p:pic>
      <p:sp>
        <p:nvSpPr>
          <p:cNvPr id="5" name="Flowchart: Process 4"/>
          <p:cNvSpPr/>
          <p:nvPr/>
        </p:nvSpPr>
        <p:spPr>
          <a:xfrm>
            <a:off x="1986404" y="2227478"/>
            <a:ext cx="3456384" cy="3960440"/>
          </a:xfrm>
          <a:prstGeom prst="flowChartProcess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Circulating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5436096" y="2227478"/>
            <a:ext cx="3600400" cy="3960440"/>
          </a:xfrm>
          <a:prstGeom prst="flowChartProcess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Sequestered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8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Observation: Parasite Count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Thin </a:t>
                </a:r>
                <a:r>
                  <a:rPr lang="en-US" sz="2400" dirty="0"/>
                  <a:t>F</a:t>
                </a:r>
                <a:r>
                  <a:rPr lang="en-US" sz="2400" dirty="0" smtClean="0"/>
                  <a:t>ilm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𝑐𝑜𝑢𝑛𝑡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1000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𝑅𝐵𝐶</m:t>
                          </m:r>
                        </m:den>
                      </m:f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</a:rPr>
                        <m:t>𝐻𝐶𝑇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×125.6</m:t>
                      </m:r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Thick Film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𝑐𝑜𝑢𝑛𝑡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00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𝑊𝐵</m:t>
                          </m:r>
                          <m:r>
                            <a:rPr lang="en-US" sz="2000" i="1">
                              <a:latin typeface="Cambria Math"/>
                            </a:rPr>
                            <m:t>𝐶</m:t>
                          </m:r>
                        </m:den>
                      </m:f>
                      <m:r>
                        <a:rPr lang="en-US" sz="20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40</m:t>
                      </m:r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endParaRPr lang="en-US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12160" y="21235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parasites per </a:t>
            </a:r>
            <a:r>
              <a:rPr lang="el-GR" dirty="0" smtClean="0"/>
              <a:t>μ</a:t>
            </a:r>
            <a:r>
              <a:rPr lang="en-US" dirty="0" smtClean="0"/>
              <a:t>L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86986" y="350100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parasites per </a:t>
            </a:r>
            <a:r>
              <a:rPr lang="el-GR" dirty="0" smtClean="0"/>
              <a:t>μ</a:t>
            </a:r>
            <a:r>
              <a:rPr lang="en-US" dirty="0" smtClean="0"/>
              <a:t>L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9071" y="4664990"/>
            <a:ext cx="8548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 </a:t>
            </a:r>
            <a:r>
              <a:rPr lang="en-US" dirty="0"/>
              <a:t>Peripheral blood </a:t>
            </a:r>
            <a:r>
              <a:rPr lang="en-US" dirty="0" smtClean="0"/>
              <a:t>parasites = </a:t>
            </a:r>
            <a:r>
              <a:rPr lang="en-US" dirty="0"/>
              <a:t>Peripheral blood parasite </a:t>
            </a:r>
            <a:r>
              <a:rPr lang="en-US" dirty="0" smtClean="0"/>
              <a:t>count × 80,000 × </a:t>
            </a:r>
            <a:r>
              <a:rPr lang="en-US" dirty="0"/>
              <a:t>b</a:t>
            </a:r>
            <a:r>
              <a:rPr lang="en-US" dirty="0" smtClean="0"/>
              <a:t>ody weight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3968" y="5299467"/>
            <a:ext cx="435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FF0000"/>
                </a:solidFill>
              </a:rPr>
              <a:t>assume a total blood volume of 80 mL/kg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38435" y="4004430"/>
            <a:ext cx="317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average </a:t>
            </a:r>
            <a:r>
              <a:rPr lang="en-US" dirty="0">
                <a:solidFill>
                  <a:srgbClr val="FF0000"/>
                </a:solidFill>
              </a:rPr>
              <a:t>WBC per 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>
                <a:solidFill>
                  <a:srgbClr val="FF0000"/>
                </a:solidFill>
              </a:rPr>
              <a:t>L = 8000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38434" y="2564904"/>
            <a:ext cx="370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- 1 </a:t>
            </a:r>
            <a:r>
              <a:rPr lang="el-GR" dirty="0">
                <a:solidFill>
                  <a:srgbClr val="FF0000"/>
                </a:solidFill>
              </a:rPr>
              <a:t>μ</a:t>
            </a:r>
            <a:r>
              <a:rPr lang="en-US" dirty="0" smtClean="0">
                <a:solidFill>
                  <a:srgbClr val="FF0000"/>
                </a:solidFill>
              </a:rPr>
              <a:t>L of blood ≈ 12,560,000 RBCs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5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149480" cy="7200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Examples of Parasite Count Data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8276706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8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32" y="764704"/>
            <a:ext cx="7141492" cy="513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03648" y="116632"/>
            <a:ext cx="7149480" cy="7200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Examples of Parasite Count Data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971600" y="6093296"/>
            <a:ext cx="1002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Ref. 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96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0" y="3699410"/>
            <a:ext cx="4185515" cy="23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48" y="1196752"/>
            <a:ext cx="4193238" cy="2294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384" y="1927036"/>
            <a:ext cx="4115019" cy="354474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31640" y="116632"/>
            <a:ext cx="6120680" cy="7920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Examples of Parasite Count Data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07504" y="1196752"/>
            <a:ext cx="1728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N </a:t>
            </a:r>
            <a:r>
              <a:rPr lang="en-GB" sz="800" dirty="0" err="1"/>
              <a:t>Engl</a:t>
            </a:r>
            <a:r>
              <a:rPr lang="en-GB" sz="800" dirty="0"/>
              <a:t> J Med, 2009. </a:t>
            </a:r>
            <a:r>
              <a:rPr lang="en-GB" sz="800" b="1" dirty="0"/>
              <a:t>361</a:t>
            </a:r>
            <a:r>
              <a:rPr lang="en-GB" sz="800" dirty="0"/>
              <a:t>(5): p. 455-67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66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Within host models for the dynamics of malaria parasites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model</a:t>
            </a:r>
          </a:p>
          <a:p>
            <a:r>
              <a:rPr lang="en-US" dirty="0" smtClean="0"/>
              <a:t>Simple ODE mechanistic</a:t>
            </a:r>
          </a:p>
          <a:p>
            <a:r>
              <a:rPr lang="en-US" dirty="0" smtClean="0"/>
              <a:t>Simple mechanistic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4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615</Words>
  <Application>Microsoft Office PowerPoint</Application>
  <PresentationFormat>On-screen Show (4:3)</PresentationFormat>
  <Paragraphs>127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Within host Models for Dynamics of Malaria Parasites</vt:lpstr>
      <vt:lpstr>Malaria Parasite Life cycle</vt:lpstr>
      <vt:lpstr>Aspects of within host dynamics </vt:lpstr>
      <vt:lpstr>Mechanisms: Asexual development in Plasmodium falciparum</vt:lpstr>
      <vt:lpstr>Observation: Parasite Count Data</vt:lpstr>
      <vt:lpstr>Examples of Parasite Count Data</vt:lpstr>
      <vt:lpstr>Examples of Parasite Count Data</vt:lpstr>
      <vt:lpstr>Examples of Parasite Count Data</vt:lpstr>
      <vt:lpstr>Within host models for the dynamics of malaria parasites</vt:lpstr>
      <vt:lpstr>Statistical</vt:lpstr>
      <vt:lpstr>PowerPoint Presentation</vt:lpstr>
      <vt:lpstr>PowerPoint Presentation</vt:lpstr>
      <vt:lpstr>PowerPoint Presentation</vt:lpstr>
      <vt:lpstr>PowerPoint Presentation</vt:lpstr>
      <vt:lpstr>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Plateau</vt:lpstr>
      <vt:lpstr>Still to do…</vt:lpstr>
      <vt:lpstr>Our models depends on the questions</vt:lpstr>
      <vt:lpstr>Artemisinin resistance data</vt:lpstr>
      <vt:lpstr>PowerPoint Presentation</vt:lpstr>
      <vt:lpstr>PowerPoint Presentation</vt:lpstr>
      <vt:lpstr>Practical sliders MS -&gt; PL</vt:lpstr>
      <vt:lpstr>Sexual development in Plasmodium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Sompob Saralamba</dc:creator>
  <cp:lastModifiedBy>Sompob Saralamba</cp:lastModifiedBy>
  <cp:revision>88</cp:revision>
  <dcterms:created xsi:type="dcterms:W3CDTF">2013-08-25T23:45:26Z</dcterms:created>
  <dcterms:modified xsi:type="dcterms:W3CDTF">2014-07-10T02:15:19Z</dcterms:modified>
</cp:coreProperties>
</file>