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4351" r:id="rId3"/>
  </p:sldMasterIdLst>
  <p:notesMasterIdLst>
    <p:notesMasterId r:id="rId23"/>
  </p:notesMasterIdLst>
  <p:sldIdLst>
    <p:sldId id="33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33" r:id="rId17"/>
    <p:sldId id="326" r:id="rId18"/>
    <p:sldId id="327" r:id="rId19"/>
    <p:sldId id="328" r:id="rId20"/>
    <p:sldId id="329" r:id="rId21"/>
    <p:sldId id="331" r:id="rId22"/>
  </p:sldIdLst>
  <p:sldSz cx="9144000" cy="6858000" type="screen4x3"/>
  <p:notesSz cx="7099300" cy="1022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1167" autoAdjust="0"/>
  </p:normalViewPr>
  <p:slideViewPr>
    <p:cSldViewPr snapToGrid="0">
      <p:cViewPr varScale="1">
        <p:scale>
          <a:sx n="115" d="100"/>
          <a:sy n="115" d="100"/>
        </p:scale>
        <p:origin x="-12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E71B7FA-C9EA-481B-92E9-9EECAC13A4BF}" type="datetimeFigureOut">
              <a:rPr lang="en-US"/>
              <a:pPr>
                <a:defRPr/>
              </a:pPr>
              <a:t>7/28/2014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8984" tIns="49492" rIns="98984" bIns="4949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wrap="square" lIns="98984" tIns="49492" rIns="98984" bIns="4949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9D468829-AA9F-4376-A88D-6A7556E6035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2489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6763"/>
            <a:ext cx="5111750" cy="3833812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" pitchFamily="18" charset="0"/>
              <a:cs typeface="Tahoma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  <a:cs typeface="Tahoma" pitchFamily="34" charset="0"/>
              </a:defRPr>
            </a:lvl1pPr>
            <a:lvl2pPr marL="773560" indent="-2975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  <a:cs typeface="Tahoma" pitchFamily="34" charset="0"/>
              </a:defRPr>
            </a:lvl2pPr>
            <a:lvl3pPr marL="1190092" indent="-23801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  <a:cs typeface="Tahoma" pitchFamily="34" charset="0"/>
              </a:defRPr>
            </a:lvl3pPr>
            <a:lvl4pPr marL="1666128" indent="-23801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  <a:cs typeface="Tahoma" pitchFamily="34" charset="0"/>
              </a:defRPr>
            </a:lvl4pPr>
            <a:lvl5pPr marL="2142165" indent="-23801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  <a:cs typeface="Tahoma" pitchFamily="34" charset="0"/>
              </a:defRPr>
            </a:lvl5pPr>
            <a:lvl6pPr marL="2618202" indent="-2380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  <a:cs typeface="Tahoma" pitchFamily="34" charset="0"/>
              </a:defRPr>
            </a:lvl6pPr>
            <a:lvl7pPr marL="3094238" indent="-2380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  <a:cs typeface="Tahoma" pitchFamily="34" charset="0"/>
              </a:defRPr>
            </a:lvl7pPr>
            <a:lvl8pPr marL="3570275" indent="-2380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  <a:cs typeface="Tahoma" pitchFamily="34" charset="0"/>
              </a:defRPr>
            </a:lvl8pPr>
            <a:lvl9pPr marL="4046311" indent="-2380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</a:pPr>
            <a:fld id="{E94D6534-C5F4-4A5D-894C-2F9ECEBFF47A}" type="slidenum">
              <a:rPr lang="en-GB" altLang="en-US">
                <a:solidFill>
                  <a:prstClr val="black"/>
                </a:solidFill>
                <a:cs typeface="Angsana New" pitchFamily="18" charset="-34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solidFill>
                <a:prstClr val="black"/>
              </a:solidFill>
              <a:cs typeface="Angsana New" pitchFamily="18" charset="-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9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3673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7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8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92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07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040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4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4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7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12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2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30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7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17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489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6" y="273052"/>
            <a:ext cx="5111044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489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08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35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3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3673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3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4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4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58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4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4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5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29E098D8-535C-4783-8E40-AF81FC78CBA5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2987093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6553200" cy="83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6553200" cy="4343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  <a:latin typeface="+mn-lt"/>
              </a:defRPr>
            </a:lvl1pPr>
            <a:lvl2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22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6553200" cy="83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6553200" cy="4343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  <a:latin typeface="+mn-lt"/>
              </a:defRPr>
            </a:lvl1pPr>
            <a:lvl2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2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6553200" cy="83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6553200" cy="4343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  <a:latin typeface="+mn-lt"/>
              </a:defRPr>
            </a:lvl1pPr>
            <a:lvl2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5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2" y="1600204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9733" y="1600204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2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98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3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01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6572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1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45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12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2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19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185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2800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89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6" y="273051"/>
            <a:ext cx="5111044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89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44081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5280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8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3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453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3673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7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1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7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1"/>
            <a:ext cx="4047067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77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th-TH" sz="2400" b="1">
              <a:solidFill>
                <a:srgbClr val="000000"/>
              </a:solidFill>
              <a:latin typeface="85 Helvetica Heavy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th-TH" sz="2400" b="1">
              <a:solidFill>
                <a:srgbClr val="000000"/>
              </a:solidFill>
              <a:latin typeface="85 Helvetica Heavy" charset="0"/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F8D88562-76FE-488A-8A16-A392921179FC}" type="slidenum">
              <a:rPr lang="en-US" sz="2400" b="1">
                <a:solidFill>
                  <a:srgbClr val="000000"/>
                </a:solidFill>
                <a:latin typeface="85 Helvetica Heavy" charset="0"/>
              </a:rPr>
              <a:pPr>
                <a:defRPr/>
              </a:pPr>
              <a:t>‹#›</a:t>
            </a:fld>
            <a:endParaRPr lang="th-TH" sz="2400" b="1">
              <a:solidFill>
                <a:srgbClr val="000000"/>
              </a:solidFill>
              <a:latin typeface="85 Helvetica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08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6553200" cy="83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6553200" cy="4343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  <a:latin typeface="+mn-lt"/>
              </a:defRPr>
            </a:lvl1pPr>
            <a:lvl2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39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6553200" cy="83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6553200" cy="4343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  <a:latin typeface="+mn-lt"/>
              </a:defRPr>
            </a:lvl1pPr>
            <a:lvl2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052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6553200" cy="83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6553200" cy="4343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  <a:latin typeface="+mn-lt"/>
              </a:defRPr>
            </a:lvl1pPr>
            <a:lvl2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432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9733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12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2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0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12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8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6" y="273052"/>
            <a:ext cx="5111044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489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21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1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defRPr/>
            </a:pPr>
            <a:endParaRPr lang="en-GB" altLang="en-US" smtClean="0"/>
          </a:p>
        </p:txBody>
      </p:sp>
      <p:pic>
        <p:nvPicPr>
          <p:cNvPr id="1027" name="Picture 6" descr="New logoCS3_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4" y="6119815"/>
            <a:ext cx="28590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3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0" y="6105527"/>
            <a:ext cx="9144000" cy="7524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defRPr/>
            </a:pPr>
            <a:endParaRPr lang="en-GB" altLang="en-US" smtClean="0"/>
          </a:p>
        </p:txBody>
      </p:sp>
      <p:pic>
        <p:nvPicPr>
          <p:cNvPr id="2051" name="Picture 5" descr="New logoCS3_3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6119815"/>
            <a:ext cx="28575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"/>
            <a:ext cx="9144000" cy="7524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defRPr/>
            </a:pP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7" r:id="rId14"/>
    <p:sldLayoutId id="2147484348" r:id="rId15"/>
    <p:sldLayoutId id="2147484349" r:id="rId16"/>
    <p:sldLayoutId id="2147484350" r:id="rId17"/>
    <p:sldLayoutId id="214748434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0" y="6105526"/>
            <a:ext cx="9144000" cy="752475"/>
          </a:xfrm>
          <a:prstGeom prst="rect">
            <a:avLst/>
          </a:prstGeom>
          <a:solidFill>
            <a:srgbClr val="EAEAEA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9pPr>
          </a:lstStyle>
          <a:p>
            <a:pPr algn="ctr" eaLnBrk="1" hangingPunct="1">
              <a:defRPr/>
            </a:pPr>
            <a:endParaRPr lang="en-GB" altLang="en-US" sz="1800" b="0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051" name="Picture 5" descr="New logoCS3_3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45" y="6119814"/>
            <a:ext cx="2858911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1"/>
            <a:ext cx="9144000" cy="752475"/>
          </a:xfrm>
          <a:prstGeom prst="rect">
            <a:avLst/>
          </a:prstGeom>
          <a:solidFill>
            <a:srgbClr val="EAEAEA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85 Helvetica Heavy" charset="0"/>
                <a:cs typeface="Angsana New" pitchFamily="18" charset="-34"/>
              </a:defRPr>
            </a:lvl9pPr>
          </a:lstStyle>
          <a:p>
            <a:pPr algn="ctr" eaLnBrk="1" hangingPunct="1">
              <a:defRPr/>
            </a:pPr>
            <a:endParaRPr lang="en-GB" altLang="en-US" sz="1800" b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6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1" r:id="rId10"/>
    <p:sldLayoutId id="2147484362" r:id="rId11"/>
    <p:sldLayoutId id="2147484363" r:id="rId12"/>
    <p:sldLayoutId id="2147484364" r:id="rId13"/>
    <p:sldLayoutId id="2147484365" r:id="rId14"/>
    <p:sldLayoutId id="2147484366" r:id="rId15"/>
    <p:sldLayoutId id="2147484367" r:id="rId16"/>
    <p:sldLayoutId id="2147484368" r:id="rId17"/>
    <p:sldLayoutId id="2147484369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ngsana New" pitchFamily="18" charset="0"/>
          <a:cs typeface="Angsana New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44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>
                <a:solidFill>
                  <a:schemeClr val="accent2"/>
                </a:solidFill>
              </a:rPr>
              <a:t>Inter-Host and Intra-Host Models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 bwMode="auto">
          <a:xfrm>
            <a:off x="193322" y="827088"/>
            <a:ext cx="6580011" cy="4697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800" smtClean="0"/>
              <a:t>Inter-host models are for interactions between hosts within populations of hosts </a:t>
            </a:r>
          </a:p>
          <a:p>
            <a:pPr lvl="1"/>
            <a:r>
              <a:rPr lang="en-GB" altLang="en-US" sz="2400" smtClean="0"/>
              <a:t>(example: the SIRS model)</a:t>
            </a:r>
          </a:p>
          <a:p>
            <a:endParaRPr lang="en-GB" altLang="en-US" sz="2800" smtClean="0"/>
          </a:p>
          <a:p>
            <a:endParaRPr lang="en-GB" altLang="en-US" sz="2800" smtClean="0"/>
          </a:p>
          <a:p>
            <a:endParaRPr lang="en-GB" altLang="en-US" sz="2800" smtClean="0"/>
          </a:p>
          <a:p>
            <a:endParaRPr lang="en-GB" altLang="en-US" sz="2800" smtClean="0"/>
          </a:p>
          <a:p>
            <a:endParaRPr lang="en-GB" altLang="en-US" sz="2800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745" y="777875"/>
            <a:ext cx="2428522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5"/>
          <a:stretch>
            <a:fillRect/>
          </a:stretch>
        </p:blipFill>
        <p:spPr bwMode="auto">
          <a:xfrm>
            <a:off x="77613" y="2687811"/>
            <a:ext cx="1762477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1731435" y="793751"/>
            <a:ext cx="7374467" cy="469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en-US" sz="2800" kern="0" dirty="0" smtClean="0">
              <a:solidFill>
                <a:srgbClr val="000000"/>
              </a:solidFill>
            </a:endParaRPr>
          </a:p>
          <a:p>
            <a:pPr>
              <a:defRPr/>
            </a:pPr>
            <a:endParaRPr lang="en-GB" altLang="en-US" sz="2800" kern="0" dirty="0">
              <a:solidFill>
                <a:srgbClr val="000000"/>
              </a:solidFill>
            </a:endParaRPr>
          </a:p>
          <a:p>
            <a:pPr>
              <a:defRPr/>
            </a:pPr>
            <a:endParaRPr lang="en-GB" altLang="en-US" sz="2800" kern="0" dirty="0" smtClean="0">
              <a:solidFill>
                <a:srgbClr val="000000"/>
              </a:solidFill>
            </a:endParaRPr>
          </a:p>
          <a:p>
            <a:pPr>
              <a:defRPr/>
            </a:pPr>
            <a:endParaRPr lang="en-GB" altLang="en-US" sz="2800" kern="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altLang="en-US" sz="2800" kern="0" dirty="0" smtClean="0">
                <a:solidFill>
                  <a:srgbClr val="000000"/>
                </a:solidFill>
              </a:rPr>
              <a:t>Intra-host models are for interactions within hosts</a:t>
            </a:r>
          </a:p>
          <a:p>
            <a:pPr lvl="1">
              <a:defRPr/>
            </a:pPr>
            <a:r>
              <a:rPr lang="en-GB" altLang="en-US" sz="2400" kern="0" dirty="0" smtClean="0">
                <a:solidFill>
                  <a:srgbClr val="000000"/>
                </a:solidFill>
              </a:rPr>
              <a:t>Also known as </a:t>
            </a:r>
            <a:r>
              <a:rPr lang="en-GB" altLang="en-US" sz="3600" b="1" kern="0" dirty="0" smtClean="0">
                <a:solidFill>
                  <a:srgbClr val="333399"/>
                </a:solidFill>
              </a:rPr>
              <a:t>within-host models </a:t>
            </a:r>
            <a:endParaRPr lang="en-GB" altLang="en-US" sz="2400" b="1" kern="0" dirty="0" smtClean="0">
              <a:solidFill>
                <a:srgbClr val="333399"/>
              </a:solidFill>
            </a:endParaRPr>
          </a:p>
          <a:p>
            <a:pPr lvl="1">
              <a:defRPr/>
            </a:pPr>
            <a:r>
              <a:rPr lang="en-GB" altLang="en-US" sz="2400" kern="0" dirty="0" smtClean="0">
                <a:solidFill>
                  <a:srgbClr val="000000"/>
                </a:solidFill>
              </a:rPr>
              <a:t>For populations of parasites within individual hosts</a:t>
            </a:r>
          </a:p>
        </p:txBody>
      </p:sp>
    </p:spTree>
    <p:extLst>
      <p:ext uri="{BB962C8B-B14F-4D97-AF65-F5344CB8AC3E}">
        <p14:creationId xmlns:p14="http://schemas.microsoft.com/office/powerpoint/2010/main" val="29033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3" y="3689454"/>
            <a:ext cx="4185515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61" y="1156763"/>
            <a:ext cx="4193238" cy="2294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60" y="1156762"/>
            <a:ext cx="4115019" cy="35447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9649" y="1196752"/>
            <a:ext cx="19431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N </a:t>
            </a:r>
            <a:r>
              <a:rPr lang="en-GB" sz="800" dirty="0" err="1"/>
              <a:t>Engl</a:t>
            </a:r>
            <a:r>
              <a:rPr lang="en-GB" sz="800" dirty="0"/>
              <a:t> J Med, 2009. </a:t>
            </a:r>
            <a:r>
              <a:rPr lang="en-GB" sz="800" b="1" dirty="0"/>
              <a:t>361</a:t>
            </a:r>
            <a:r>
              <a:rPr lang="en-GB" sz="800" dirty="0"/>
              <a:t>(5): p. 455-67</a:t>
            </a:r>
            <a:endParaRPr lang="en-US" sz="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681644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9pPr>
          </a:lstStyle>
          <a:p>
            <a:r>
              <a:rPr lang="en-US" sz="2800" b="1" kern="0" smtClean="0">
                <a:solidFill>
                  <a:schemeClr val="accent6"/>
                </a:solidFill>
              </a:rPr>
              <a:t>Examples of Parasite Count Data</a:t>
            </a:r>
            <a:endParaRPr lang="en-US" sz="2800" b="1" kern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87" y="0"/>
            <a:ext cx="8229600" cy="623455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Aspects of within host dynamics</a:t>
            </a:r>
            <a:endParaRPr lang="en-GB" sz="32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74" y="926874"/>
            <a:ext cx="8229600" cy="4525963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6"/>
                </a:solidFill>
              </a:rPr>
              <a:t>Species</a:t>
            </a:r>
          </a:p>
          <a:p>
            <a:r>
              <a:rPr lang="en-US" sz="2000" dirty="0" err="1" smtClean="0">
                <a:solidFill>
                  <a:schemeClr val="accent6"/>
                </a:solidFill>
              </a:rPr>
              <a:t>Sporozoites</a:t>
            </a:r>
            <a:endParaRPr lang="en-US" sz="2000" dirty="0" smtClean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6"/>
                </a:solidFill>
              </a:rPr>
              <a:t>Liver stage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Asexual stage: Rings, </a:t>
            </a:r>
            <a:r>
              <a:rPr lang="en-US" sz="2000" dirty="0" err="1" smtClean="0">
                <a:solidFill>
                  <a:schemeClr val="accent6"/>
                </a:solidFill>
              </a:rPr>
              <a:t>Trophozoites</a:t>
            </a:r>
            <a:r>
              <a:rPr lang="en-US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err="1" smtClean="0">
                <a:solidFill>
                  <a:schemeClr val="accent6"/>
                </a:solidFill>
              </a:rPr>
              <a:t>Schizonts</a:t>
            </a:r>
            <a:endParaRPr lang="en-US" sz="2000" dirty="0" smtClean="0">
              <a:solidFill>
                <a:schemeClr val="accent6"/>
              </a:solidFill>
            </a:endParaRPr>
          </a:p>
          <a:p>
            <a:r>
              <a:rPr lang="en-US" sz="2000" dirty="0" err="1" smtClean="0">
                <a:solidFill>
                  <a:schemeClr val="accent6"/>
                </a:solidFill>
              </a:rPr>
              <a:t>Merozoites</a:t>
            </a:r>
            <a:endParaRPr lang="en-US" sz="2000" dirty="0" smtClean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6"/>
                </a:solidFill>
              </a:rPr>
              <a:t>Sexual stage: Gametocytes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Immunity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Fever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Drugs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Drug resistance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Anemia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??</a:t>
            </a:r>
            <a:endParaRPr lang="en-GB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12" y="0"/>
            <a:ext cx="8229600" cy="72320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Within host models for the dynamics of </a:t>
            </a:r>
            <a:br>
              <a:rPr lang="en-US" sz="2400" b="1" dirty="0" smtClean="0">
                <a:solidFill>
                  <a:schemeClr val="accent6"/>
                </a:solidFill>
              </a:rPr>
            </a:br>
            <a:r>
              <a:rPr lang="en-US" sz="2400" b="1" dirty="0" smtClean="0">
                <a:solidFill>
                  <a:schemeClr val="accent6"/>
                </a:solidFill>
              </a:rPr>
              <a:t>malaria parasites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2" y="9000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solidFill>
                  <a:schemeClr val="accent6"/>
                </a:solidFill>
              </a:rPr>
              <a:t>Simple </a:t>
            </a:r>
            <a:r>
              <a:rPr lang="en-US" dirty="0">
                <a:solidFill>
                  <a:schemeClr val="accent6"/>
                </a:solidFill>
              </a:rPr>
              <a:t>ODE mechanistic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solidFill>
                  <a:schemeClr val="accent6"/>
                </a:solidFill>
              </a:rPr>
              <a:t>Statistical model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solidFill>
                  <a:schemeClr val="accent6"/>
                </a:solidFill>
              </a:rPr>
              <a:t>Mechanistic multi-stage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1" y="900000"/>
            <a:ext cx="5649985" cy="19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12291" y="2065008"/>
            <a:ext cx="4425468" cy="3659393"/>
            <a:chOff x="612291" y="2065008"/>
            <a:chExt cx="4425468" cy="3659393"/>
          </a:xfrm>
        </p:grpSpPr>
        <p:sp>
          <p:nvSpPr>
            <p:cNvPr id="7" name="Rectangle 6"/>
            <p:cNvSpPr/>
            <p:nvPr/>
          </p:nvSpPr>
          <p:spPr>
            <a:xfrm>
              <a:off x="1153182" y="2412033"/>
              <a:ext cx="1116124" cy="6480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Uninfected RBCs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67764" y="3433160"/>
              <a:ext cx="1116124" cy="6480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Infected RBCs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84718" y="4729304"/>
              <a:ext cx="1116124" cy="6480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Merozoites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>
              <a:endCxn id="7" idx="0"/>
            </p:cNvCxnSpPr>
            <p:nvPr/>
          </p:nvCxnSpPr>
          <p:spPr>
            <a:xfrm>
              <a:off x="1711244" y="2065008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725826" y="3086135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454748" y="5377376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1"/>
            </p:cNvCxnSpPr>
            <p:nvPr/>
          </p:nvCxnSpPr>
          <p:spPr>
            <a:xfrm flipH="1">
              <a:off x="734668" y="2736069"/>
              <a:ext cx="418514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734668" y="3771667"/>
              <a:ext cx="418514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958804" y="5377376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291" y="5053340"/>
              <a:ext cx="540891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687820" y="2467889"/>
                  <a:ext cx="2136610" cy="618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Λ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𝑥𝑠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820" y="2467889"/>
                  <a:ext cx="2136610" cy="61824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31630" y="3462986"/>
                  <a:ext cx="1739451" cy="618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𝑥𝑠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630" y="3462986"/>
                  <a:ext cx="1739451" cy="61824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87820" y="4744217"/>
                  <a:ext cx="2349939" cy="618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𝑟𝑦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𝑑𝑠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𝑠𝑥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820" y="4744217"/>
                  <a:ext cx="2349939" cy="6182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6776" y="853891"/>
            <a:ext cx="4539041" cy="1083516"/>
            <a:chOff x="179512" y="905324"/>
            <a:chExt cx="3605213" cy="778331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980728"/>
              <a:ext cx="3240360" cy="283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264555"/>
              <a:ext cx="3605213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74" y="905324"/>
              <a:ext cx="1244153" cy="150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32" y="20321"/>
            <a:ext cx="8229600" cy="7286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Simple ODE Mechanistic</a:t>
            </a:r>
            <a:endParaRPr lang="en-GB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13587" y="2777012"/>
                <a:ext cx="3389153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400" b="0" dirty="0" smtClean="0">
                    <a:solidFill>
                      <a:schemeClr val="accent6"/>
                    </a:solidFill>
                  </a:rPr>
                  <a:t> – increasing rate of Uninfected RBCs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400" b="0" dirty="0" smtClean="0">
                    <a:solidFill>
                      <a:schemeClr val="accent6"/>
                    </a:solidFill>
                  </a:rPr>
                  <a:t> – death rate of Uninfected RBCs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b="0" dirty="0" smtClean="0">
                    <a:solidFill>
                      <a:schemeClr val="accent6"/>
                    </a:solidFill>
                  </a:rPr>
                  <a:t> – rate of infection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b="0" dirty="0" smtClean="0">
                    <a:solidFill>
                      <a:schemeClr val="accent6"/>
                    </a:solidFill>
                  </a:rPr>
                  <a:t> – death rate of Infected RBCs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b="0" dirty="0" smtClean="0">
                    <a:solidFill>
                      <a:schemeClr val="accent6"/>
                    </a:solidFill>
                  </a:rPr>
                  <a:t> – merozoites</a:t>
                </a:r>
                <a:r>
                  <a:rPr lang="en-US" sz="1400" dirty="0" smtClean="0">
                    <a:solidFill>
                      <a:schemeClr val="accent6"/>
                    </a:solidFill>
                  </a:rPr>
                  <a:t>/infected cell</a:t>
                </a:r>
                <a:endParaRPr lang="en-US" sz="1400" b="0" dirty="0" smtClean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b="0" dirty="0" smtClean="0">
                    <a:solidFill>
                      <a:schemeClr val="accent6"/>
                    </a:solidFill>
                  </a:rPr>
                  <a:t> – death rate of </a:t>
                </a:r>
                <a:r>
                  <a:rPr lang="en-US" sz="1400" b="0" dirty="0" err="1" smtClean="0">
                    <a:solidFill>
                      <a:schemeClr val="accent6"/>
                    </a:solidFill>
                  </a:rPr>
                  <a:t>merozoites</a:t>
                </a:r>
                <a:endParaRPr lang="en-US" sz="1400" b="0" dirty="0" smtClean="0">
                  <a:solidFill>
                    <a:schemeClr val="accent6"/>
                  </a:solidFill>
                </a:endParaRPr>
              </a:p>
              <a:p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87" y="2777012"/>
                <a:ext cx="3389153" cy="1661993"/>
              </a:xfrm>
              <a:prstGeom prst="rect">
                <a:avLst/>
              </a:prstGeom>
              <a:blipFill rotWithShape="1">
                <a:blip r:embed="rId8"/>
                <a:stretch>
                  <a:fillRect t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44569" y="20321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21652" y="2383286"/>
            <a:ext cx="253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Model Parameters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262" y="39543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Berkeley Madonna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0501" y="77961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Simpleode.mmd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531" y="681644"/>
            <a:ext cx="4520438" cy="521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14" y="20321"/>
            <a:ext cx="8229600" cy="71799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Statistical Model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818485"/>
            <a:ext cx="4544169" cy="67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95610" y="2239796"/>
            <a:ext cx="4226266" cy="636407"/>
            <a:chOff x="971600" y="2702818"/>
            <a:chExt cx="3568799" cy="438150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2702818"/>
              <a:ext cx="15525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780928"/>
              <a:ext cx="21145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226007"/>
            <a:ext cx="3816923" cy="246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81" y="3226007"/>
            <a:ext cx="4177042" cy="246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39165" y="568788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be fitted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08296" y="568788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cannot be fitted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05434" y="1771340"/>
            <a:ext cx="28729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Parameters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a - density at day 0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c</a:t>
            </a:r>
            <a:r>
              <a:rPr lang="en-US" sz="1400" dirty="0" smtClean="0">
                <a:solidFill>
                  <a:schemeClr val="accent6"/>
                </a:solidFill>
              </a:rPr>
              <a:t> - amplitude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PMR - multiplication rate/life cycle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k - phase</a:t>
            </a:r>
          </a:p>
          <a:p>
            <a:endParaRPr lang="en-GB" sz="1400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29" y="1598942"/>
            <a:ext cx="1721883" cy="32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929" y="1412519"/>
            <a:ext cx="4544169" cy="1711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4569" y="20321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31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811" y="14801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Simpson.R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6" y="458604"/>
            <a:ext cx="6449829" cy="279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6" y="3257748"/>
            <a:ext cx="6449829" cy="287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6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9902" y="1300294"/>
            <a:ext cx="428835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dirty="0" smtClean="0"/>
              <a:t>anipulate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output command (par1,par2,..) ,</a:t>
            </a:r>
          </a:p>
          <a:p>
            <a:r>
              <a:rPr lang="en-US" dirty="0" smtClean="0"/>
              <a:t>par1=</a:t>
            </a:r>
            <a:r>
              <a:rPr lang="en-US" b="1" dirty="0" smtClean="0"/>
              <a:t>slider</a:t>
            </a:r>
            <a:r>
              <a:rPr lang="en-US" dirty="0" smtClean="0"/>
              <a:t>(</a:t>
            </a:r>
            <a:r>
              <a:rPr lang="en-US" dirty="0" err="1" smtClean="0"/>
              <a:t>begin,end,init,label</a:t>
            </a:r>
            <a:r>
              <a:rPr lang="en-US" dirty="0" smtClean="0"/>
              <a:t>=“XXX”),</a:t>
            </a:r>
          </a:p>
          <a:p>
            <a:r>
              <a:rPr lang="en-US" dirty="0" smtClean="0"/>
              <a:t>par2=</a:t>
            </a:r>
            <a:r>
              <a:rPr lang="en-US" b="1" dirty="0" smtClean="0"/>
              <a:t>slider</a:t>
            </a:r>
            <a:r>
              <a:rPr lang="en-US" dirty="0" smtClean="0"/>
              <a:t>(</a:t>
            </a:r>
            <a:r>
              <a:rPr lang="en-US" dirty="0" err="1" smtClean="0"/>
              <a:t>begin,end,init,label</a:t>
            </a:r>
            <a:r>
              <a:rPr lang="en-US" dirty="0"/>
              <a:t>=“XXX”),</a:t>
            </a:r>
          </a:p>
          <a:p>
            <a:r>
              <a:rPr lang="en-US" dirty="0" smtClean="0"/>
              <a:t>..</a:t>
            </a:r>
            <a:endParaRPr lang="en-US" dirty="0"/>
          </a:p>
          <a:p>
            <a:r>
              <a:rPr lang="en-US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4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6826" y="20321"/>
            <a:ext cx="8229600" cy="515071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Mechanistic multi-stage</a:t>
            </a:r>
            <a:endParaRPr lang="en-GB" sz="3200" b="1" dirty="0">
              <a:solidFill>
                <a:schemeClr val="accent6"/>
              </a:solidFill>
            </a:endParaRPr>
          </a:p>
        </p:txBody>
      </p:sp>
      <p:pic>
        <p:nvPicPr>
          <p:cNvPr id="3077" name="Picture 5" descr="D:\works\Dormancy\doc\MORUSeminar\eccur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13" y="3404417"/>
            <a:ext cx="5616625" cy="260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03614" y="761255"/>
            <a:ext cx="5662660" cy="873085"/>
            <a:chOff x="107503" y="980728"/>
            <a:chExt cx="7242189" cy="147298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3" y="980728"/>
              <a:ext cx="7242189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22" y="2204864"/>
              <a:ext cx="3225842" cy="24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14" y="1634340"/>
            <a:ext cx="5616625" cy="163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20238" y="1486838"/>
                <a:ext cx="3060848" cy="337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𝐸𝐶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𝐸𝑚𝑎𝑥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accent6"/>
                  </a:solidFill>
                </a:endParaRPr>
              </a:p>
              <a:p>
                <a:endParaRPr lang="en-US" dirty="0" smtClean="0">
                  <a:solidFill>
                    <a:schemeClr val="accent6"/>
                  </a:solidFill>
                </a:endParaRPr>
              </a:p>
              <a:p>
                <a:endParaRPr lang="en-US" dirty="0">
                  <a:solidFill>
                    <a:schemeClr val="accent6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>
                    <a:solidFill>
                      <a:schemeClr val="accent6"/>
                    </a:solidFill>
                  </a:rPr>
                  <a:t>R.I. of rings was significantly higher than </a:t>
                </a:r>
                <a:r>
                  <a:rPr lang="en-US" sz="1400" dirty="0" err="1" smtClean="0">
                    <a:solidFill>
                      <a:schemeClr val="accent6"/>
                    </a:solidFill>
                  </a:rPr>
                  <a:t>trophozoites</a:t>
                </a:r>
                <a:r>
                  <a:rPr lang="en-US" sz="1400" dirty="0" smtClean="0">
                    <a:solidFill>
                      <a:schemeClr val="accent6"/>
                    </a:solidFill>
                  </a:rPr>
                  <a:t> and </a:t>
                </a:r>
                <a:r>
                  <a:rPr lang="en-US" sz="1400" dirty="0" err="1" smtClean="0">
                    <a:solidFill>
                      <a:schemeClr val="accent6"/>
                    </a:solidFill>
                  </a:rPr>
                  <a:t>schizonts</a:t>
                </a:r>
                <a:r>
                  <a:rPr lang="en-US" sz="1400" dirty="0" smtClean="0">
                    <a:solidFill>
                      <a:schemeClr val="accent6"/>
                    </a:solidFill>
                  </a:rPr>
                  <a:t> regardless of location.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>
                    <a:solidFill>
                      <a:schemeClr val="accent6"/>
                    </a:solidFill>
                  </a:rPr>
                  <a:t>R.I. for </a:t>
                </a:r>
                <a:r>
                  <a:rPr lang="en-US" sz="1400" dirty="0" err="1" smtClean="0">
                    <a:solidFill>
                      <a:schemeClr val="accent6"/>
                    </a:solidFill>
                  </a:rPr>
                  <a:t>trophozoite</a:t>
                </a:r>
                <a:r>
                  <a:rPr lang="en-US" sz="1400" dirty="0" smtClean="0">
                    <a:solidFill>
                      <a:schemeClr val="accent6"/>
                    </a:solidFill>
                  </a:rPr>
                  <a:t> stage parasites was not significantly different to R.I. of </a:t>
                </a:r>
                <a:r>
                  <a:rPr lang="en-US" sz="1400" dirty="0" err="1" smtClean="0">
                    <a:solidFill>
                      <a:schemeClr val="accent6"/>
                    </a:solidFill>
                  </a:rPr>
                  <a:t>schizonts</a:t>
                </a:r>
                <a:r>
                  <a:rPr lang="en-US" sz="1400" dirty="0" smtClean="0">
                    <a:solidFill>
                      <a:schemeClr val="accent6"/>
                    </a:solidFill>
                  </a:rPr>
                  <a:t> regardless of location.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>
                    <a:solidFill>
                      <a:schemeClr val="accent6"/>
                    </a:solidFill>
                  </a:rPr>
                  <a:t>R.I. for rings in western Cambodia was significantly higher than in western Thailand.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238" y="1486838"/>
                <a:ext cx="3060848" cy="3370090"/>
              </a:xfrm>
              <a:prstGeom prst="rect">
                <a:avLst/>
              </a:prstGeom>
              <a:blipFill rotWithShape="1">
                <a:blip r:embed="rId6"/>
                <a:stretch>
                  <a:fillRect l="-398" b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4569" y="20321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6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32743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Sompob.R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1" y="833906"/>
            <a:ext cx="7737413" cy="385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8581" y="5203767"/>
            <a:ext cx="6917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adapted from: http://demonstrations.wolfram.com/AModelOfPlasmodiumFalciparumPopulationDynamicsInAPatientDuri/</a:t>
            </a:r>
          </a:p>
        </p:txBody>
      </p:sp>
    </p:spTree>
    <p:extLst>
      <p:ext uri="{BB962C8B-B14F-4D97-AF65-F5344CB8AC3E}">
        <p14:creationId xmlns:p14="http://schemas.microsoft.com/office/powerpoint/2010/main" val="16309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673227"/>
            <a:ext cx="8911244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Within host Models for Dynamics of Malaria Parasites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Sompob Saralamba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sompob@tropmedres.ac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MAEMOD, MORU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15" y="1483705"/>
            <a:ext cx="2113233" cy="1318113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 bwMode="auto">
          <a:xfrm flipH="1">
            <a:off x="466531" y="2643811"/>
            <a:ext cx="4210694" cy="2095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466531" y="2574236"/>
            <a:ext cx="4210694" cy="8472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149" y="1"/>
            <a:ext cx="8952807" cy="789391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From Human Population to Malaria Parasite Population</a:t>
            </a:r>
            <a:endParaRPr lang="en-GB" sz="2400" b="1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2" y="1483705"/>
            <a:ext cx="2113233" cy="1318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32" y="3421521"/>
            <a:ext cx="2113233" cy="13181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 flipH="1">
            <a:off x="2579765" y="2574235"/>
            <a:ext cx="2280472" cy="847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2571879" y="2643811"/>
            <a:ext cx="2288358" cy="2095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353870" y="98918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36722" y="989185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94905" y="98918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endParaRPr lang="en-GB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715" y="3416252"/>
            <a:ext cx="2121677" cy="13233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42" y="3421521"/>
            <a:ext cx="2113233" cy="13181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342" y="1487366"/>
            <a:ext cx="2114550" cy="13144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 bwMode="auto">
          <a:xfrm>
            <a:off x="2771236" y="2005274"/>
            <a:ext cx="570451" cy="2768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85 Helvetica Heavy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829419" y="2001707"/>
            <a:ext cx="570451" cy="2768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85 Helvetica Heavy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2771236" y="3939524"/>
            <a:ext cx="570451" cy="27683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85 Helvetica Heavy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831513" y="3939524"/>
            <a:ext cx="570451" cy="27683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85 Helvetica Heavy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52719" y="187851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H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51042" y="381633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P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93912" y="47396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22027" y="470885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47804" y="47396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447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Malaria Parasite Life cycle</a:t>
            </a:r>
            <a:endParaRPr lang="en-GB" sz="3200" b="1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hat-when-how.com/wp-content/uploads/2012/04/tmp108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844" y="1034521"/>
            <a:ext cx="613711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33747" y="5623283"/>
            <a:ext cx="3869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from http://what-when-how.com/acp-medicine/protozoan-infections-part-1/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20897" y="743780"/>
            <a:ext cx="4680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/>
                </a:solidFill>
                <a:latin typeface="+mn-lt"/>
                <a:cs typeface="+mn-cs"/>
              </a:rPr>
              <a:t>Main species to cause malaria in humans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i="1" dirty="0">
                <a:solidFill>
                  <a:schemeClr val="accent6"/>
                </a:solidFill>
                <a:latin typeface="+mn-lt"/>
                <a:cs typeface="+mn-cs"/>
              </a:rPr>
              <a:t>P. falciparum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i="1" dirty="0">
                <a:solidFill>
                  <a:schemeClr val="accent6"/>
                </a:solidFill>
                <a:latin typeface="+mn-lt"/>
                <a:cs typeface="+mn-cs"/>
              </a:rPr>
              <a:t>P. </a:t>
            </a:r>
            <a:r>
              <a:rPr lang="en-US" i="1" dirty="0" err="1">
                <a:solidFill>
                  <a:schemeClr val="accent6"/>
                </a:solidFill>
                <a:latin typeface="+mn-lt"/>
                <a:cs typeface="+mn-cs"/>
              </a:rPr>
              <a:t>vivax</a:t>
            </a:r>
            <a:endParaRPr lang="en-US" i="1" dirty="0">
              <a:solidFill>
                <a:schemeClr val="accent6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i="1" dirty="0">
                <a:solidFill>
                  <a:schemeClr val="accent6"/>
                </a:solidFill>
                <a:latin typeface="+mn-lt"/>
                <a:cs typeface="+mn-cs"/>
              </a:rPr>
              <a:t>P. </a:t>
            </a:r>
            <a:r>
              <a:rPr lang="en-US" i="1" dirty="0" err="1">
                <a:solidFill>
                  <a:schemeClr val="accent6"/>
                </a:solidFill>
                <a:latin typeface="+mn-lt"/>
                <a:cs typeface="+mn-cs"/>
              </a:rPr>
              <a:t>ovale</a:t>
            </a:r>
            <a:endParaRPr lang="en-US" i="1" dirty="0">
              <a:solidFill>
                <a:schemeClr val="accent6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i="1" dirty="0">
                <a:solidFill>
                  <a:schemeClr val="accent6"/>
                </a:solidFill>
                <a:latin typeface="+mn-lt"/>
                <a:cs typeface="+mn-cs"/>
              </a:rPr>
              <a:t>P. </a:t>
            </a:r>
            <a:r>
              <a:rPr lang="en-US" i="1" dirty="0" err="1">
                <a:solidFill>
                  <a:schemeClr val="accent6"/>
                </a:solidFill>
                <a:latin typeface="+mn-lt"/>
                <a:cs typeface="+mn-cs"/>
              </a:rPr>
              <a:t>malariae</a:t>
            </a:r>
            <a:endParaRPr lang="en-US" i="1" dirty="0">
              <a:solidFill>
                <a:schemeClr val="accent6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i="1" dirty="0">
                <a:solidFill>
                  <a:schemeClr val="accent6"/>
                </a:solidFill>
                <a:latin typeface="+mn-lt"/>
                <a:cs typeface="+mn-cs"/>
              </a:rPr>
              <a:t>P. </a:t>
            </a:r>
            <a:r>
              <a:rPr lang="en-US" i="1" dirty="0" err="1">
                <a:solidFill>
                  <a:schemeClr val="accent6"/>
                </a:solidFill>
                <a:latin typeface="+mn-lt"/>
                <a:cs typeface="+mn-cs"/>
              </a:rPr>
              <a:t>knowlesi</a:t>
            </a:r>
            <a:endParaRPr lang="en-US" i="1" dirty="0">
              <a:solidFill>
                <a:schemeClr val="accent6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hat-when-how.com/wp-content/uploads/2012/04/tmp108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72" y="864002"/>
            <a:ext cx="613711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581331" y="931178"/>
            <a:ext cx="2977151" cy="23908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85 Helvetica Heavy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3747" y="5623283"/>
            <a:ext cx="3869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from http://what-when-how.com/acp-medicine/protozoan-infections-part-1/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87" y="805813"/>
            <a:ext cx="6232151" cy="510453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65" charset="0"/>
                <a:ea typeface="Angsana New" pitchFamily="18" charset="0"/>
                <a:cs typeface="Angsana New" pitchFamily="18" charset="0"/>
              </a:defRPr>
            </a:lvl9pPr>
          </a:lstStyle>
          <a:p>
            <a:r>
              <a:rPr lang="en-US" sz="3200" b="1" kern="0" smtClean="0">
                <a:solidFill>
                  <a:schemeClr val="accent6"/>
                </a:solidFill>
              </a:rPr>
              <a:t>Malaria Parasite Life cycle</a:t>
            </a:r>
            <a:endParaRPr lang="en-GB" sz="3200" b="1" kern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" y="775610"/>
            <a:ext cx="1900400" cy="174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13" y="0"/>
            <a:ext cx="8229600" cy="82295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Mechanisms: Asexual development in </a:t>
            </a:r>
            <a:br>
              <a:rPr lang="en-US" sz="2400" b="1" dirty="0" smtClean="0">
                <a:solidFill>
                  <a:schemeClr val="accent6"/>
                </a:solidFill>
              </a:rPr>
            </a:br>
            <a:r>
              <a:rPr lang="en-US" sz="2400" b="1" i="1" dirty="0" smtClean="0">
                <a:solidFill>
                  <a:schemeClr val="accent6"/>
                </a:solidFill>
              </a:rPr>
              <a:t>Plasmodium falciparum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78" y="1124744"/>
            <a:ext cx="7239823" cy="4525963"/>
          </a:xfrm>
        </p:spPr>
      </p:pic>
      <p:sp>
        <p:nvSpPr>
          <p:cNvPr id="5" name="Flowchart: Process 4"/>
          <p:cNvSpPr/>
          <p:nvPr/>
        </p:nvSpPr>
        <p:spPr>
          <a:xfrm>
            <a:off x="1983058" y="1124744"/>
            <a:ext cx="3456384" cy="3960440"/>
          </a:xfrm>
          <a:prstGeom prst="flowChartProcess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Circulating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5439442" y="1124744"/>
            <a:ext cx="3600400" cy="3960440"/>
          </a:xfrm>
          <a:prstGeom prst="flowChartProcess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Sequestered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9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00" y="0"/>
            <a:ext cx="8229600" cy="68132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Observation: Parasite Count Data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>
                    <a:solidFill>
                      <a:schemeClr val="accent6"/>
                    </a:solidFill>
                  </a:rPr>
                  <a:t>Thin 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F</a:t>
                </a:r>
                <a:r>
                  <a:rPr lang="en-US" sz="2400" dirty="0" smtClean="0">
                    <a:solidFill>
                      <a:schemeClr val="accent6"/>
                    </a:solidFill>
                  </a:rPr>
                  <a:t>ilm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𝑐𝑜𝑢𝑛𝑡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1000</m:t>
                          </m:r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𝑅𝐵𝐶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𝐻𝐶𝑇</m:t>
                      </m:r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×125.6</m:t>
                      </m:r>
                    </m:oMath>
                  </m:oMathPara>
                </a14:m>
                <a:endParaRPr lang="en-US" sz="2000" b="0" dirty="0" smtClean="0">
                  <a:solidFill>
                    <a:schemeClr val="accent6"/>
                  </a:solidFill>
                  <a:ea typeface="Cambria Math"/>
                </a:endParaRPr>
              </a:p>
              <a:p>
                <a:endParaRPr lang="en-US" sz="2400" dirty="0" smtClean="0">
                  <a:solidFill>
                    <a:schemeClr val="accent6"/>
                  </a:solidFill>
                </a:endParaRPr>
              </a:p>
              <a:p>
                <a:r>
                  <a:rPr lang="en-US" sz="2400" dirty="0" smtClean="0">
                    <a:solidFill>
                      <a:schemeClr val="accent6"/>
                    </a:solidFill>
                  </a:rPr>
                  <a:t>Thick Film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𝑐𝑜𝑢𝑛𝑡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00</m:t>
                          </m:r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𝑊𝐵</m:t>
                          </m:r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en-US" sz="2000" i="1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40</m:t>
                      </m:r>
                    </m:oMath>
                  </m:oMathPara>
                </a14:m>
                <a:endParaRPr lang="en-US" sz="2000" b="0" dirty="0" smtClean="0">
                  <a:solidFill>
                    <a:schemeClr val="accent6"/>
                  </a:solidFill>
                  <a:ea typeface="Cambria Math"/>
                </a:endParaRPr>
              </a:p>
              <a:p>
                <a:pPr marL="457200" lvl="1" indent="0">
                  <a:buNone/>
                </a:pPr>
                <a:endParaRPr lang="en-US" b="0" dirty="0" smtClean="0">
                  <a:solidFill>
                    <a:schemeClr val="accent6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66255" y="1431700"/>
            <a:ext cx="3091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number of parasites per </a:t>
            </a:r>
            <a:r>
              <a:rPr lang="el-GR" sz="1600" dirty="0" smtClean="0">
                <a:solidFill>
                  <a:schemeClr val="accent6"/>
                </a:solidFill>
              </a:rPr>
              <a:t>μ</a:t>
            </a:r>
            <a:r>
              <a:rPr lang="en-US" sz="1600" dirty="0" smtClean="0">
                <a:solidFill>
                  <a:schemeClr val="accent6"/>
                </a:solidFill>
              </a:rPr>
              <a:t>L 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5939" y="2823745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number of parasites per </a:t>
            </a:r>
            <a:r>
              <a:rPr lang="el-GR" sz="1600" dirty="0" smtClean="0">
                <a:solidFill>
                  <a:schemeClr val="accent6"/>
                </a:solidFill>
              </a:rPr>
              <a:t>μ</a:t>
            </a:r>
            <a:r>
              <a:rPr lang="en-US" sz="1600" dirty="0" smtClean="0">
                <a:solidFill>
                  <a:schemeClr val="accent6"/>
                </a:solidFill>
              </a:rPr>
              <a:t>L 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578" y="4253724"/>
            <a:ext cx="82330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Total </a:t>
            </a:r>
            <a:r>
              <a:rPr lang="en-US" sz="1600" dirty="0">
                <a:solidFill>
                  <a:schemeClr val="accent6"/>
                </a:solidFill>
              </a:rPr>
              <a:t>Peripheral blood </a:t>
            </a:r>
            <a:r>
              <a:rPr lang="en-US" sz="1600" dirty="0" smtClean="0">
                <a:solidFill>
                  <a:schemeClr val="accent6"/>
                </a:solidFill>
              </a:rPr>
              <a:t>parasites = </a:t>
            </a:r>
            <a:r>
              <a:rPr lang="en-US" sz="1600" dirty="0">
                <a:solidFill>
                  <a:schemeClr val="accent6"/>
                </a:solidFill>
              </a:rPr>
              <a:t>Peripheral blood parasite </a:t>
            </a:r>
            <a:r>
              <a:rPr lang="en-US" sz="1600" dirty="0" smtClean="0">
                <a:solidFill>
                  <a:schemeClr val="accent6"/>
                </a:solidFill>
              </a:rPr>
              <a:t>count × 80,000 × </a:t>
            </a:r>
            <a:r>
              <a:rPr lang="en-US" sz="1600" dirty="0">
                <a:solidFill>
                  <a:schemeClr val="accent6"/>
                </a:solidFill>
              </a:rPr>
              <a:t>b</a:t>
            </a:r>
            <a:r>
              <a:rPr lang="en-US" sz="1600" dirty="0" smtClean="0">
                <a:solidFill>
                  <a:schemeClr val="accent6"/>
                </a:solidFill>
              </a:rPr>
              <a:t>ody weight</a:t>
            </a:r>
            <a:endParaRPr lang="en-US" sz="1600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8580" y="4561499"/>
            <a:ext cx="4054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- assume a total blood volume of 80 mL/kg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8579" y="3391141"/>
            <a:ext cx="31722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- average </a:t>
            </a:r>
            <a:r>
              <a:rPr lang="en-US" sz="1600" dirty="0">
                <a:solidFill>
                  <a:srgbClr val="FF0000"/>
                </a:solidFill>
              </a:rPr>
              <a:t>WBC per </a:t>
            </a:r>
            <a:r>
              <a:rPr lang="el-GR" sz="1600" dirty="0">
                <a:solidFill>
                  <a:srgbClr val="FF0000"/>
                </a:solidFill>
              </a:rPr>
              <a:t>μ</a:t>
            </a:r>
            <a:r>
              <a:rPr lang="en-US" sz="1600" dirty="0">
                <a:solidFill>
                  <a:srgbClr val="FF0000"/>
                </a:solidFill>
              </a:rPr>
              <a:t>L = 8000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8580" y="1813000"/>
            <a:ext cx="37008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- 1 </a:t>
            </a:r>
            <a:r>
              <a:rPr lang="el-GR" sz="1600" dirty="0">
                <a:solidFill>
                  <a:srgbClr val="FF0000"/>
                </a:solidFill>
              </a:rPr>
              <a:t>μ</a:t>
            </a:r>
            <a:r>
              <a:rPr lang="en-US" sz="1600" dirty="0" smtClean="0">
                <a:solidFill>
                  <a:srgbClr val="FF0000"/>
                </a:solidFill>
              </a:rPr>
              <a:t>L of blood ≈ 12,560,000 RBCs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13" y="2"/>
            <a:ext cx="8229600" cy="64807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Examples of Parasite Count Data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11066"/>
            <a:ext cx="827670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0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263" y="819287"/>
            <a:ext cx="5779570" cy="415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164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Examples of Parasite Count Data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39" y="5037513"/>
            <a:ext cx="51289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Therapeutic malaria in man: </a:t>
            </a:r>
            <a:r>
              <a:rPr lang="en-US" sz="1200" dirty="0" err="1">
                <a:solidFill>
                  <a:schemeClr val="accent6"/>
                </a:solidFill>
              </a:rPr>
              <a:t>Sporozoite</a:t>
            </a:r>
            <a:r>
              <a:rPr lang="en-US" sz="1200" dirty="0">
                <a:solidFill>
                  <a:schemeClr val="accent6"/>
                </a:solidFill>
              </a:rPr>
              <a:t> and blood-induced infections with Plasmodium </a:t>
            </a:r>
            <a:r>
              <a:rPr lang="en-US" sz="1200" dirty="0" smtClean="0">
                <a:solidFill>
                  <a:schemeClr val="accent6"/>
                </a:solidFill>
              </a:rPr>
              <a:t>falciparum </a:t>
            </a:r>
          </a:p>
          <a:p>
            <a:r>
              <a:rPr lang="en-US" sz="1200" dirty="0" smtClean="0">
                <a:solidFill>
                  <a:schemeClr val="accent6"/>
                </a:solidFill>
              </a:rPr>
              <a:t>William </a:t>
            </a:r>
            <a:r>
              <a:rPr lang="en-US" sz="1200" dirty="0">
                <a:solidFill>
                  <a:schemeClr val="accent6"/>
                </a:solidFill>
              </a:rPr>
              <a:t>E Collins and Geoffrey M Jeffrey.</a:t>
            </a:r>
          </a:p>
          <a:p>
            <a:r>
              <a:rPr lang="en-US" sz="1400" i="1" dirty="0">
                <a:solidFill>
                  <a:schemeClr val="accent6"/>
                </a:solidFill>
              </a:rPr>
              <a:t>Unpublished</a:t>
            </a:r>
            <a:r>
              <a:rPr lang="en-US" sz="14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RU ISAB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ngsana New"/>
        <a:cs typeface="Angsana New"/>
      </a:majorFont>
      <a:minorFont>
        <a:latin typeface="Arial"/>
        <a:ea typeface="Angsana New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85 Helvetica Heavy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85 Helvetica Heavy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Angsana New"/>
        <a:cs typeface="Angsana New"/>
      </a:majorFont>
      <a:minorFont>
        <a:latin typeface="Arial"/>
        <a:ea typeface="Angsana New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85 Helvetica Heavy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85 Helvetica Heavy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Angsana New"/>
        <a:cs typeface="Angsana New"/>
      </a:majorFont>
      <a:minorFont>
        <a:latin typeface="Arial"/>
        <a:ea typeface="Angsana New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85 Helvetica Heavy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85 Helvetica Heavy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MORU ISAB</Template>
  <TotalTime>2568</TotalTime>
  <Words>487</Words>
  <Application>Microsoft Office PowerPoint</Application>
  <PresentationFormat>On-screen Show (4:3)</PresentationFormat>
  <Paragraphs>123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MORU ISAB</vt:lpstr>
      <vt:lpstr>1_Custom Design</vt:lpstr>
      <vt:lpstr>2_Custom Design</vt:lpstr>
      <vt:lpstr>Inter-Host and Intra-Host Models</vt:lpstr>
      <vt:lpstr>Within host Models for Dynamics of Malaria Parasites</vt:lpstr>
      <vt:lpstr>From Human Population to Malaria Parasite Population</vt:lpstr>
      <vt:lpstr>Malaria Parasite Life cycle</vt:lpstr>
      <vt:lpstr>PowerPoint Presentation</vt:lpstr>
      <vt:lpstr>Mechanisms: Asexual development in  Plasmodium falciparum</vt:lpstr>
      <vt:lpstr>Observation: Parasite Count Data</vt:lpstr>
      <vt:lpstr>Examples of Parasite Count Data</vt:lpstr>
      <vt:lpstr>Examples of Parasite Count Data</vt:lpstr>
      <vt:lpstr>PowerPoint Presentation</vt:lpstr>
      <vt:lpstr>Aspects of within host dynamics</vt:lpstr>
      <vt:lpstr>Within host models for the dynamics of  malaria parasites</vt:lpstr>
      <vt:lpstr>Simple ODE Mechanistic</vt:lpstr>
      <vt:lpstr>PowerPoint Presentation</vt:lpstr>
      <vt:lpstr>Statistical Model</vt:lpstr>
      <vt:lpstr>PowerPoint Presentation</vt:lpstr>
      <vt:lpstr>PowerPoint Presentation</vt:lpstr>
      <vt:lpstr>Mechanistic multi-stage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a malaria elimination model using field data from a mass drug administration project in Cambodia</dc:title>
  <dc:creator>Admin</dc:creator>
  <cp:lastModifiedBy>Sompob Saralamba</cp:lastModifiedBy>
  <cp:revision>199</cp:revision>
  <dcterms:created xsi:type="dcterms:W3CDTF">2010-04-25T08:28:27Z</dcterms:created>
  <dcterms:modified xsi:type="dcterms:W3CDTF">2014-07-28T06:43:00Z</dcterms:modified>
</cp:coreProperties>
</file>