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291"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2" autoAdjust="0"/>
    <p:restoredTop sz="94660"/>
  </p:normalViewPr>
  <p:slideViewPr>
    <p:cSldViewPr snapToGrid="0">
      <p:cViewPr varScale="1">
        <p:scale>
          <a:sx n="86" d="100"/>
          <a:sy n="86" d="100"/>
        </p:scale>
        <p:origin x="504"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11/25/2023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3977640" y="3429000"/>
            <a:ext cx="8019287" cy="978110"/>
          </a:xfrm>
        </p:spPr>
        <p:txBody>
          <a:bodyPr anchor="b">
            <a:normAutofit fontScale="90000"/>
          </a:bodyPr>
          <a:lstStyle/>
          <a:p>
            <a:pPr algn="l"/>
            <a:r>
              <a:rPr lang="en-US" dirty="0">
                <a:solidFill>
                  <a:srgbClr val="FFFFFF"/>
                </a:solidFill>
              </a:rPr>
              <a:t>Cloud enabled restaurant finder app</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				 </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7CDB-0269-4E57-AC7E-A426148D29B8}"/>
              </a:ext>
            </a:extLst>
          </p:cNvPr>
          <p:cNvSpPr>
            <a:spLocks noGrp="1"/>
          </p:cNvSpPr>
          <p:nvPr>
            <p:ph type="title"/>
          </p:nvPr>
        </p:nvSpPr>
        <p:spPr/>
        <p:txBody>
          <a:bodyPr/>
          <a:lstStyle/>
          <a:p>
            <a:r>
              <a:rPr lang="en-US" dirty="0"/>
              <a:t>PICTORIAL REPRESENTATION</a:t>
            </a:r>
          </a:p>
        </p:txBody>
      </p:sp>
      <p:pic>
        <p:nvPicPr>
          <p:cNvPr id="5" name="Content Placeholder 4">
            <a:extLst>
              <a:ext uri="{FF2B5EF4-FFF2-40B4-BE49-F238E27FC236}">
                <a16:creationId xmlns:a16="http://schemas.microsoft.com/office/drawing/2014/main" id="{D9197DCA-08A1-442C-AEF2-CCDF50D29694}"/>
              </a:ext>
            </a:extLst>
          </p:cNvPr>
          <p:cNvPicPr>
            <a:picLocks noGrp="1" noChangeAspect="1"/>
          </p:cNvPicPr>
          <p:nvPr>
            <p:ph idx="1"/>
          </p:nvPr>
        </p:nvPicPr>
        <p:blipFill>
          <a:blip r:embed="rId2"/>
          <a:stretch>
            <a:fillRect/>
          </a:stretch>
        </p:blipFill>
        <p:spPr>
          <a:xfrm>
            <a:off x="1719072" y="2350714"/>
            <a:ext cx="7550221" cy="37392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834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8104-61D2-4102-A803-4650B3DA485E}"/>
              </a:ext>
            </a:extLst>
          </p:cNvPr>
          <p:cNvSpPr>
            <a:spLocks noGrp="1"/>
          </p:cNvSpPr>
          <p:nvPr>
            <p:ph type="title"/>
          </p:nvPr>
        </p:nvSpPr>
        <p:spPr/>
        <p:txBody>
          <a:bodyPr/>
          <a:lstStyle/>
          <a:p>
            <a:r>
              <a:rPr lang="en-US" dirty="0"/>
              <a:t>Detailed EXPLANATION </a:t>
            </a:r>
          </a:p>
        </p:txBody>
      </p:sp>
      <p:sp>
        <p:nvSpPr>
          <p:cNvPr id="3" name="Content Placeholder 2">
            <a:extLst>
              <a:ext uri="{FF2B5EF4-FFF2-40B4-BE49-F238E27FC236}">
                <a16:creationId xmlns:a16="http://schemas.microsoft.com/office/drawing/2014/main" id="{153AB3CF-5108-465D-8130-928CB4C3E338}"/>
              </a:ext>
            </a:extLst>
          </p:cNvPr>
          <p:cNvSpPr>
            <a:spLocks noGrp="1"/>
          </p:cNvSpPr>
          <p:nvPr>
            <p:ph idx="1"/>
          </p:nvPr>
        </p:nvSpPr>
        <p:spPr/>
        <p:txBody>
          <a:bodyPr>
            <a:normAutofit/>
          </a:bodyPr>
          <a:lstStyle/>
          <a:p>
            <a:pPr marL="457200" indent="-457200">
              <a:buFont typeface="+mj-lt"/>
              <a:buAutoNum type="arabicPeriod"/>
            </a:pPr>
            <a:r>
              <a:rPr lang="en-US" sz="2400" dirty="0">
                <a:latin typeface="Tw Cen MT (Body)"/>
              </a:rPr>
              <a:t>Static Web Hosting : </a:t>
            </a:r>
            <a:r>
              <a:rPr lang="en-US" sz="2400" b="0" i="0" dirty="0">
                <a:solidFill>
                  <a:srgbClr val="333333"/>
                </a:solidFill>
                <a:effectLst/>
                <a:latin typeface="Tw Cen MT (Body)"/>
              </a:rPr>
              <a:t>AWS Amplify hosts static web resources including HTML, CSS, JavaScript, and image files which are loaded in the user's browser.</a:t>
            </a:r>
          </a:p>
          <a:p>
            <a:pPr marL="457200" indent="-457200">
              <a:buFont typeface="+mj-lt"/>
              <a:buAutoNum type="arabicPeriod"/>
            </a:pPr>
            <a:r>
              <a:rPr lang="en-US" sz="2400" dirty="0">
                <a:solidFill>
                  <a:srgbClr val="333333"/>
                </a:solidFill>
                <a:latin typeface="Tw Cen MT (Body)"/>
              </a:rPr>
              <a:t>User Management : </a:t>
            </a:r>
            <a:r>
              <a:rPr lang="en-US" sz="2400" b="0" i="0" dirty="0">
                <a:solidFill>
                  <a:srgbClr val="333333"/>
                </a:solidFill>
                <a:effectLst/>
                <a:latin typeface="Tw Cen MT (Body)"/>
              </a:rPr>
              <a:t>Amazon Cognito provides user management and authentication functions to secure the backend API.</a:t>
            </a:r>
          </a:p>
          <a:p>
            <a:pPr marL="457200" indent="-457200">
              <a:buFont typeface="+mj-lt"/>
              <a:buAutoNum type="arabicPeriod"/>
            </a:pPr>
            <a:r>
              <a:rPr lang="en-US" sz="2400" b="0" i="0" dirty="0">
                <a:solidFill>
                  <a:srgbClr val="333333"/>
                </a:solidFill>
                <a:effectLst/>
                <a:latin typeface="Tw Cen MT (Body)"/>
              </a:rPr>
              <a:t>Serverless Backend</a:t>
            </a:r>
            <a:r>
              <a:rPr lang="en-US" sz="2400" dirty="0">
                <a:solidFill>
                  <a:srgbClr val="333333"/>
                </a:solidFill>
                <a:latin typeface="Tw Cen MT (Body)"/>
              </a:rPr>
              <a:t> : </a:t>
            </a:r>
            <a:r>
              <a:rPr lang="en-US" sz="2400" b="0" i="0" dirty="0">
                <a:solidFill>
                  <a:srgbClr val="333333"/>
                </a:solidFill>
                <a:effectLst/>
                <a:latin typeface="Tw Cen MT (Body)"/>
              </a:rPr>
              <a:t>Amazon DynamoDB provides a persistence layer where data can be stored by the API's Lambda function.</a:t>
            </a:r>
            <a:endParaRPr lang="en-US" sz="2400" dirty="0">
              <a:solidFill>
                <a:srgbClr val="333333"/>
              </a:solidFill>
              <a:latin typeface="Tw Cen MT (Body)"/>
            </a:endParaRPr>
          </a:p>
          <a:p>
            <a:pPr marL="457200" indent="-457200">
              <a:buFont typeface="+mj-lt"/>
              <a:buAutoNum type="arabicPeriod"/>
            </a:pPr>
            <a:r>
              <a:rPr lang="en-US" sz="2400" b="0" i="0" dirty="0">
                <a:solidFill>
                  <a:srgbClr val="333333"/>
                </a:solidFill>
                <a:effectLst/>
                <a:latin typeface="Tw Cen MT (Body)"/>
              </a:rPr>
              <a:t>RESTful API: JavaScript executed in the browser sends and receives data from a public backend API built using Lambda and API Gateway.</a:t>
            </a:r>
            <a:endParaRPr lang="en-US" sz="2400" dirty="0">
              <a:latin typeface="Tw Cen MT (Body)"/>
            </a:endParaRPr>
          </a:p>
        </p:txBody>
      </p:sp>
    </p:spTree>
    <p:extLst>
      <p:ext uri="{BB962C8B-B14F-4D97-AF65-F5344CB8AC3E}">
        <p14:creationId xmlns:p14="http://schemas.microsoft.com/office/powerpoint/2010/main" val="415183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61AF-6D8F-46EA-83F4-AF75B308B5FA}"/>
              </a:ext>
            </a:extLst>
          </p:cNvPr>
          <p:cNvSpPr>
            <a:spLocks noGrp="1"/>
          </p:cNvSpPr>
          <p:nvPr>
            <p:ph type="title"/>
          </p:nvPr>
        </p:nvSpPr>
        <p:spPr/>
        <p:txBody>
          <a:bodyPr/>
          <a:lstStyle/>
          <a:p>
            <a:r>
              <a:rPr lang="en-US" dirty="0"/>
              <a:t>AWS SERVICES INVOLVED</a:t>
            </a:r>
          </a:p>
        </p:txBody>
      </p:sp>
      <p:sp>
        <p:nvSpPr>
          <p:cNvPr id="3" name="Content Placeholder 2">
            <a:extLst>
              <a:ext uri="{FF2B5EF4-FFF2-40B4-BE49-F238E27FC236}">
                <a16:creationId xmlns:a16="http://schemas.microsoft.com/office/drawing/2014/main" id="{7E4CEBC3-F834-4561-AABE-CB9F57C37C61}"/>
              </a:ext>
            </a:extLst>
          </p:cNvPr>
          <p:cNvSpPr>
            <a:spLocks noGrp="1"/>
          </p:cNvSpPr>
          <p:nvPr>
            <p:ph idx="1"/>
          </p:nvPr>
        </p:nvSpPr>
        <p:spPr>
          <a:xfrm>
            <a:off x="338329" y="2276856"/>
            <a:ext cx="9171432" cy="3895344"/>
          </a:xfrm>
        </p:spPr>
        <p:txBody>
          <a:bodyPr/>
          <a:lstStyle/>
          <a:p>
            <a:pPr algn="just"/>
            <a:r>
              <a:rPr lang="en-US" dirty="0"/>
              <a:t>From the tons of AWS Services available today, in our project we focused on using the below mentioned services of AWS.</a:t>
            </a:r>
          </a:p>
          <a:p>
            <a:pPr algn="just"/>
            <a:r>
              <a:rPr lang="en-US" dirty="0"/>
              <a:t>1. </a:t>
            </a:r>
            <a:r>
              <a:rPr lang="en-US" b="1" i="1" dirty="0"/>
              <a:t>AWS Amplify</a:t>
            </a:r>
            <a:r>
              <a:rPr lang="en-US" dirty="0"/>
              <a:t>: </a:t>
            </a:r>
            <a:r>
              <a:rPr lang="en-US" b="0" i="0" dirty="0">
                <a:effectLst/>
                <a:latin typeface="Tw Cen MT (Body)"/>
              </a:rPr>
              <a:t>With AWS Amplify, building feature-rich, full-stack web and mobile apps has never been easier—from development to deployment. Get to market fast and scale as your business grows</a:t>
            </a:r>
            <a:r>
              <a:rPr lang="en-US" b="0" i="0" dirty="0">
                <a:solidFill>
                  <a:srgbClr val="333333"/>
                </a:solidFill>
                <a:effectLst/>
                <a:latin typeface="Tw Cen MT (Body)"/>
              </a:rPr>
              <a:t>.</a:t>
            </a:r>
          </a:p>
          <a:p>
            <a:pPr algn="just"/>
            <a:r>
              <a:rPr lang="en-US" dirty="0">
                <a:latin typeface="Tw Cen MT (Body)"/>
              </a:rPr>
              <a:t>2. </a:t>
            </a:r>
            <a:r>
              <a:rPr lang="en-US" b="1" i="1" dirty="0">
                <a:latin typeface="Tw Cen MT (Body)"/>
              </a:rPr>
              <a:t>Amazon Cognito: </a:t>
            </a:r>
            <a:r>
              <a:rPr lang="en-US" i="0" dirty="0">
                <a:effectLst/>
                <a:latin typeface="Tw Cen MT (Body)"/>
              </a:rPr>
              <a:t>Amazon Cognito lets you easily add user sign-up and authentication to your mobile and web apps. Amazon Cognito also enables you to authenticate users through an external identity provider and provides temporary security credentials to access your app's backend resources in AWS or any service behind Amazon API Gateway.</a:t>
            </a:r>
            <a:endParaRPr lang="en-US" i="1" dirty="0">
              <a:latin typeface="Tw Cen MT (Body)"/>
            </a:endParaRPr>
          </a:p>
        </p:txBody>
      </p:sp>
      <p:pic>
        <p:nvPicPr>
          <p:cNvPr id="5" name="Picture 4">
            <a:extLst>
              <a:ext uri="{FF2B5EF4-FFF2-40B4-BE49-F238E27FC236}">
                <a16:creationId xmlns:a16="http://schemas.microsoft.com/office/drawing/2014/main" id="{8A88585A-276E-4A1A-BDA2-03A824D7A451}"/>
              </a:ext>
            </a:extLst>
          </p:cNvPr>
          <p:cNvPicPr>
            <a:picLocks noChangeAspect="1"/>
          </p:cNvPicPr>
          <p:nvPr/>
        </p:nvPicPr>
        <p:blipFill>
          <a:blip r:embed="rId2"/>
          <a:stretch>
            <a:fillRect/>
          </a:stretch>
        </p:blipFill>
        <p:spPr>
          <a:xfrm>
            <a:off x="9610345" y="2668332"/>
            <a:ext cx="1556196" cy="1556196"/>
          </a:xfrm>
          <a:prstGeom prst="rect">
            <a:avLst/>
          </a:prstGeom>
        </p:spPr>
      </p:pic>
      <p:pic>
        <p:nvPicPr>
          <p:cNvPr id="7" name="Picture 6">
            <a:extLst>
              <a:ext uri="{FF2B5EF4-FFF2-40B4-BE49-F238E27FC236}">
                <a16:creationId xmlns:a16="http://schemas.microsoft.com/office/drawing/2014/main" id="{BE843072-C0CA-4961-8CFE-B13AE164E800}"/>
              </a:ext>
            </a:extLst>
          </p:cNvPr>
          <p:cNvPicPr>
            <a:picLocks noChangeAspect="1"/>
          </p:cNvPicPr>
          <p:nvPr/>
        </p:nvPicPr>
        <p:blipFill>
          <a:blip r:embed="rId3"/>
          <a:stretch>
            <a:fillRect/>
          </a:stretch>
        </p:blipFill>
        <p:spPr>
          <a:xfrm>
            <a:off x="9936346" y="4259388"/>
            <a:ext cx="1102179" cy="1097280"/>
          </a:xfrm>
          <a:prstGeom prst="rect">
            <a:avLst/>
          </a:prstGeom>
        </p:spPr>
      </p:pic>
    </p:spTree>
    <p:extLst>
      <p:ext uri="{BB962C8B-B14F-4D97-AF65-F5344CB8AC3E}">
        <p14:creationId xmlns:p14="http://schemas.microsoft.com/office/powerpoint/2010/main" val="123068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C3CE6-9C60-4E11-8D3D-67B771422C91}"/>
              </a:ext>
            </a:extLst>
          </p:cNvPr>
          <p:cNvSpPr>
            <a:spLocks noGrp="1"/>
          </p:cNvSpPr>
          <p:nvPr>
            <p:ph idx="1"/>
          </p:nvPr>
        </p:nvSpPr>
        <p:spPr>
          <a:xfrm>
            <a:off x="758953" y="868680"/>
            <a:ext cx="8741664" cy="5413248"/>
          </a:xfrm>
        </p:spPr>
        <p:txBody>
          <a:bodyPr>
            <a:normAutofit/>
          </a:bodyPr>
          <a:lstStyle/>
          <a:p>
            <a:pPr algn="just"/>
            <a:r>
              <a:rPr lang="en-US" dirty="0"/>
              <a:t>3. </a:t>
            </a:r>
            <a:r>
              <a:rPr lang="en-US" b="1" i="1" dirty="0"/>
              <a:t>Amazon API Gateway</a:t>
            </a:r>
            <a:r>
              <a:rPr lang="en-US" dirty="0"/>
              <a:t>: </a:t>
            </a:r>
            <a:r>
              <a:rPr lang="en-US" i="0" dirty="0">
                <a:effectLst/>
                <a:latin typeface="Tw Cen MT (Body)"/>
              </a:rPr>
              <a:t>Amazon API Gateway is a fully managed service that makes it easy for developers to create, publish, maintain, monitor, and secure APIs at any scale. APIs act as the "front door" for applications to access data, business logic, or functionality from your backend services.</a:t>
            </a:r>
          </a:p>
          <a:p>
            <a:pPr algn="just"/>
            <a:endParaRPr lang="en-US" i="0" dirty="0">
              <a:effectLst/>
              <a:latin typeface="Tw Cen MT (Body)"/>
            </a:endParaRPr>
          </a:p>
          <a:p>
            <a:pPr algn="just"/>
            <a:r>
              <a:rPr lang="en-US" dirty="0">
                <a:latin typeface="Tw Cen MT (Body)"/>
              </a:rPr>
              <a:t>4. </a:t>
            </a:r>
            <a:r>
              <a:rPr lang="en-US" b="1" i="1" dirty="0">
                <a:latin typeface="Tw Cen MT (Body)"/>
              </a:rPr>
              <a:t>AWS Lambda: </a:t>
            </a:r>
            <a:r>
              <a:rPr lang="en-US" i="0" dirty="0">
                <a:effectLst/>
                <a:latin typeface="Tw Cen MT (Body)"/>
              </a:rPr>
              <a:t>AWS Lambda is a serverless compute service that runs your code in response to events and automatically manages the underlying compute resources for you. These events may include changes in state or an update, such as a user placing an item in a shopping cart on an ecommerce website.</a:t>
            </a:r>
            <a:endParaRPr lang="en-US" i="1" dirty="0">
              <a:latin typeface="Tw Cen MT (Body)"/>
            </a:endParaRPr>
          </a:p>
          <a:p>
            <a:pPr algn="just"/>
            <a:r>
              <a:rPr lang="en-US" dirty="0"/>
              <a:t>5. </a:t>
            </a:r>
            <a:r>
              <a:rPr lang="en-US" b="1" i="1" dirty="0"/>
              <a:t>Amazon DynamoDB: </a:t>
            </a:r>
            <a:r>
              <a:rPr lang="en-US" i="0" dirty="0">
                <a:effectLst/>
                <a:latin typeface="Tw Cen MT (Body)"/>
              </a:rPr>
              <a:t>Amazon DynamoDB is a fully managed, serverless, key-value NoSQL database designed to run high-performance applications at any scale. DynamoDB offers built-in security, continuous backups, automated multi-Region replication, in-memory caching, and data import and export tools.</a:t>
            </a:r>
            <a:endParaRPr lang="en-US" i="1" dirty="0">
              <a:latin typeface="Tw Cen MT (Body)"/>
            </a:endParaRPr>
          </a:p>
        </p:txBody>
      </p:sp>
      <p:pic>
        <p:nvPicPr>
          <p:cNvPr id="5" name="Picture 4">
            <a:extLst>
              <a:ext uri="{FF2B5EF4-FFF2-40B4-BE49-F238E27FC236}">
                <a16:creationId xmlns:a16="http://schemas.microsoft.com/office/drawing/2014/main" id="{F850884F-B773-4F02-8FCC-B198EC87B3C3}"/>
              </a:ext>
            </a:extLst>
          </p:cNvPr>
          <p:cNvPicPr>
            <a:picLocks noChangeAspect="1"/>
          </p:cNvPicPr>
          <p:nvPr/>
        </p:nvPicPr>
        <p:blipFill>
          <a:blip r:embed="rId2"/>
          <a:stretch>
            <a:fillRect/>
          </a:stretch>
        </p:blipFill>
        <p:spPr>
          <a:xfrm>
            <a:off x="10071925" y="1013269"/>
            <a:ext cx="1204857" cy="1071563"/>
          </a:xfrm>
          <a:prstGeom prst="rect">
            <a:avLst/>
          </a:prstGeom>
        </p:spPr>
      </p:pic>
      <p:pic>
        <p:nvPicPr>
          <p:cNvPr id="7" name="Picture 6">
            <a:extLst>
              <a:ext uri="{FF2B5EF4-FFF2-40B4-BE49-F238E27FC236}">
                <a16:creationId xmlns:a16="http://schemas.microsoft.com/office/drawing/2014/main" id="{CEA43519-FFAA-49AE-B4C5-23EBC4E132B1}"/>
              </a:ext>
            </a:extLst>
          </p:cNvPr>
          <p:cNvPicPr>
            <a:picLocks noChangeAspect="1"/>
          </p:cNvPicPr>
          <p:nvPr/>
        </p:nvPicPr>
        <p:blipFill>
          <a:blip r:embed="rId3"/>
          <a:stretch>
            <a:fillRect/>
          </a:stretch>
        </p:blipFill>
        <p:spPr>
          <a:xfrm>
            <a:off x="10114595" y="2842070"/>
            <a:ext cx="1217866" cy="1217866"/>
          </a:xfrm>
          <a:prstGeom prst="rect">
            <a:avLst/>
          </a:prstGeom>
        </p:spPr>
      </p:pic>
      <p:pic>
        <p:nvPicPr>
          <p:cNvPr id="9" name="Picture 8">
            <a:extLst>
              <a:ext uri="{FF2B5EF4-FFF2-40B4-BE49-F238E27FC236}">
                <a16:creationId xmlns:a16="http://schemas.microsoft.com/office/drawing/2014/main" id="{576B0982-7CDF-4F3A-A390-489C5EE55D95}"/>
              </a:ext>
            </a:extLst>
          </p:cNvPr>
          <p:cNvPicPr>
            <a:picLocks noChangeAspect="1"/>
          </p:cNvPicPr>
          <p:nvPr/>
        </p:nvPicPr>
        <p:blipFill>
          <a:blip r:embed="rId4"/>
          <a:stretch>
            <a:fillRect/>
          </a:stretch>
        </p:blipFill>
        <p:spPr>
          <a:xfrm>
            <a:off x="10114595" y="4626864"/>
            <a:ext cx="1217867" cy="1217867"/>
          </a:xfrm>
          <a:prstGeom prst="rect">
            <a:avLst/>
          </a:prstGeom>
        </p:spPr>
      </p:pic>
    </p:spTree>
    <p:extLst>
      <p:ext uri="{BB962C8B-B14F-4D97-AF65-F5344CB8AC3E}">
        <p14:creationId xmlns:p14="http://schemas.microsoft.com/office/powerpoint/2010/main" val="366222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BF7E-6533-4858-87B8-75585C602A6C}"/>
              </a:ext>
            </a:extLst>
          </p:cNvPr>
          <p:cNvSpPr>
            <a:spLocks noGrp="1"/>
          </p:cNvSpPr>
          <p:nvPr>
            <p:ph type="title"/>
          </p:nvPr>
        </p:nvSpPr>
        <p:spPr/>
        <p:txBody>
          <a:bodyPr/>
          <a:lstStyle/>
          <a:p>
            <a:r>
              <a:rPr lang="en-US" dirty="0"/>
              <a:t>MODULES </a:t>
            </a:r>
          </a:p>
        </p:txBody>
      </p:sp>
      <p:sp>
        <p:nvSpPr>
          <p:cNvPr id="3" name="Content Placeholder 2">
            <a:extLst>
              <a:ext uri="{FF2B5EF4-FFF2-40B4-BE49-F238E27FC236}">
                <a16:creationId xmlns:a16="http://schemas.microsoft.com/office/drawing/2014/main" id="{5F10FEEF-84C9-4883-B02C-28399B7001AE}"/>
              </a:ext>
            </a:extLst>
          </p:cNvPr>
          <p:cNvSpPr>
            <a:spLocks noGrp="1"/>
          </p:cNvSpPr>
          <p:nvPr>
            <p:ph idx="1"/>
          </p:nvPr>
        </p:nvSpPr>
        <p:spPr>
          <a:xfrm>
            <a:off x="896113" y="2436876"/>
            <a:ext cx="8101583" cy="3259836"/>
          </a:xfrm>
        </p:spPr>
        <p:txBody>
          <a:bodyPr>
            <a:normAutofit/>
          </a:bodyPr>
          <a:lstStyle/>
          <a:p>
            <a:pPr algn="just">
              <a:buFont typeface="Wingdings" panose="05000000000000000000" pitchFamily="2" charset="2"/>
              <a:buChar char="v"/>
            </a:pPr>
            <a:r>
              <a:rPr lang="en-US" dirty="0"/>
              <a:t> Hosting a static Website using AWS Amplify.</a:t>
            </a:r>
          </a:p>
          <a:p>
            <a:pPr algn="just">
              <a:buFont typeface="Wingdings" panose="05000000000000000000" pitchFamily="2" charset="2"/>
              <a:buChar char="v"/>
            </a:pPr>
            <a:r>
              <a:rPr lang="en-US" dirty="0"/>
              <a:t> Managed Users using Amazon Cognito: Creating a user pool to manage all user’s accounts.</a:t>
            </a:r>
          </a:p>
          <a:p>
            <a:pPr algn="just">
              <a:buFont typeface="Wingdings" panose="05000000000000000000" pitchFamily="2" charset="2"/>
              <a:buChar char="v"/>
            </a:pPr>
            <a:r>
              <a:rPr lang="en-US" dirty="0"/>
              <a:t> Building a Serverless Backend: To build a backend process for handling requests of the web application.</a:t>
            </a:r>
          </a:p>
          <a:p>
            <a:pPr algn="just">
              <a:buFont typeface="Wingdings" panose="05000000000000000000" pitchFamily="2" charset="2"/>
              <a:buChar char="v"/>
            </a:pPr>
            <a:r>
              <a:rPr lang="en-US" dirty="0"/>
              <a:t> Deploy a RESTful API: Use of Amazon gateway to expose the lambda function as a RESTful API.</a:t>
            </a:r>
          </a:p>
          <a:p>
            <a:endParaRPr lang="en-US" dirty="0"/>
          </a:p>
          <a:p>
            <a:endParaRPr lang="en-US" dirty="0"/>
          </a:p>
          <a:p>
            <a:endParaRPr lang="en-US" dirty="0"/>
          </a:p>
        </p:txBody>
      </p:sp>
    </p:spTree>
    <p:extLst>
      <p:ext uri="{BB962C8B-B14F-4D97-AF65-F5344CB8AC3E}">
        <p14:creationId xmlns:p14="http://schemas.microsoft.com/office/powerpoint/2010/main" val="359060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82F1-5C54-4AF4-89A4-D95BE5561EB3}"/>
              </a:ext>
            </a:extLst>
          </p:cNvPr>
          <p:cNvSpPr>
            <a:spLocks noGrp="1"/>
          </p:cNvSpPr>
          <p:nvPr>
            <p:ph type="title"/>
          </p:nvPr>
        </p:nvSpPr>
        <p:spPr/>
        <p:txBody>
          <a:bodyPr/>
          <a:lstStyle/>
          <a:p>
            <a:r>
              <a:rPr lang="en-US" dirty="0"/>
              <a:t>USAGE</a:t>
            </a:r>
          </a:p>
        </p:txBody>
      </p:sp>
      <p:sp>
        <p:nvSpPr>
          <p:cNvPr id="3" name="Content Placeholder 2">
            <a:extLst>
              <a:ext uri="{FF2B5EF4-FFF2-40B4-BE49-F238E27FC236}">
                <a16:creationId xmlns:a16="http://schemas.microsoft.com/office/drawing/2014/main" id="{2E3D3C9B-60F2-4640-B836-944F921E0406}"/>
              </a:ext>
            </a:extLst>
          </p:cNvPr>
          <p:cNvSpPr>
            <a:spLocks noGrp="1"/>
          </p:cNvSpPr>
          <p:nvPr>
            <p:ph idx="1"/>
          </p:nvPr>
        </p:nvSpPr>
        <p:spPr>
          <a:xfrm>
            <a:off x="1024129" y="2286000"/>
            <a:ext cx="9034272" cy="3476847"/>
          </a:xfrm>
        </p:spPr>
        <p:txBody>
          <a:bodyPr/>
          <a:lstStyle/>
          <a:p>
            <a:pPr algn="just">
              <a:buFont typeface="Wingdings" pitchFamily="2" charset="2"/>
              <a:buChar char="v"/>
            </a:pPr>
            <a:r>
              <a:rPr lang="en-US" dirty="0"/>
              <a:t>All the resources like storage , server, API end points are provided by the cloud service provider making it very easy to implement with just having the source code.</a:t>
            </a:r>
          </a:p>
          <a:p>
            <a:pPr algn="just">
              <a:buFont typeface="Wingdings" pitchFamily="2" charset="2"/>
              <a:buChar char="v"/>
            </a:pPr>
            <a:r>
              <a:rPr lang="en-US" dirty="0"/>
              <a:t>We can scale up and down our resources any time.</a:t>
            </a:r>
          </a:p>
          <a:p>
            <a:pPr algn="just">
              <a:buFont typeface="Wingdings" pitchFamily="2" charset="2"/>
              <a:buChar char="v"/>
            </a:pPr>
            <a:r>
              <a:rPr lang="en-US" dirty="0"/>
              <a:t>No need for users to download any specific app on their systems, just by having the URL it can be accessed by customers depending on the region it is being developed.</a:t>
            </a:r>
          </a:p>
        </p:txBody>
      </p:sp>
    </p:spTree>
    <p:extLst>
      <p:ext uri="{BB962C8B-B14F-4D97-AF65-F5344CB8AC3E}">
        <p14:creationId xmlns:p14="http://schemas.microsoft.com/office/powerpoint/2010/main" val="33691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4EFF-B831-753D-0F73-860025DAAFC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AC94D1E-B1AE-287D-4AD5-F50A1BCC2137}"/>
              </a:ext>
            </a:extLst>
          </p:cNvPr>
          <p:cNvSpPr>
            <a:spLocks noGrp="1"/>
          </p:cNvSpPr>
          <p:nvPr>
            <p:ph idx="1"/>
          </p:nvPr>
        </p:nvSpPr>
        <p:spPr>
          <a:xfrm>
            <a:off x="1024128" y="2286000"/>
            <a:ext cx="7875323" cy="2190307"/>
          </a:xfrm>
        </p:spPr>
        <p:txBody>
          <a:bodyPr/>
          <a:lstStyle/>
          <a:p>
            <a:pPr>
              <a:buFont typeface="Wingdings" pitchFamily="2" charset="2"/>
              <a:buChar char="v"/>
            </a:pPr>
            <a:r>
              <a:rPr lang="en-US" dirty="0"/>
              <a:t>Use of various cloud services to implement the web based application and making it available to the users specific to the region that it is implemented for. Thus, Cloud enabled web based application is very useful for individuals to start-up their start-ups.</a:t>
            </a:r>
          </a:p>
        </p:txBody>
      </p:sp>
    </p:spTree>
    <p:extLst>
      <p:ext uri="{BB962C8B-B14F-4D97-AF65-F5344CB8AC3E}">
        <p14:creationId xmlns:p14="http://schemas.microsoft.com/office/powerpoint/2010/main" val="104741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A40B-BC9F-1CE8-515E-6917F4F7DAE7}"/>
              </a:ext>
            </a:extLst>
          </p:cNvPr>
          <p:cNvSpPr>
            <a:spLocks noGrp="1"/>
          </p:cNvSpPr>
          <p:nvPr>
            <p:ph type="title"/>
          </p:nvPr>
        </p:nvSpPr>
        <p:spPr/>
        <p:txBody>
          <a:bodyPr/>
          <a:lstStyle/>
          <a:p>
            <a:r>
              <a:rPr lang="en-US" dirty="0" err="1"/>
              <a:t>gROUP</a:t>
            </a:r>
            <a:r>
              <a:rPr lang="en-US" dirty="0"/>
              <a:t> MEMBERS - (team 18)</a:t>
            </a:r>
          </a:p>
        </p:txBody>
      </p:sp>
      <p:sp>
        <p:nvSpPr>
          <p:cNvPr id="3" name="Content Placeholder 2">
            <a:extLst>
              <a:ext uri="{FF2B5EF4-FFF2-40B4-BE49-F238E27FC236}">
                <a16:creationId xmlns:a16="http://schemas.microsoft.com/office/drawing/2014/main" id="{ED601AEF-997B-A271-9B92-54130CA381C8}"/>
              </a:ext>
            </a:extLst>
          </p:cNvPr>
          <p:cNvSpPr>
            <a:spLocks noGrp="1"/>
          </p:cNvSpPr>
          <p:nvPr>
            <p:ph idx="1"/>
          </p:nvPr>
        </p:nvSpPr>
        <p:spPr>
          <a:xfrm>
            <a:off x="1024128" y="2286000"/>
            <a:ext cx="9013007" cy="3508744"/>
          </a:xfrm>
        </p:spPr>
        <p:txBody>
          <a:bodyPr/>
          <a:lstStyle/>
          <a:p>
            <a:r>
              <a:rPr lang="en-US" dirty="0" err="1"/>
              <a:t>Donda</a:t>
            </a:r>
            <a:r>
              <a:rPr lang="en-US" dirty="0"/>
              <a:t>, Vinay Kumar Reddy – 16326413</a:t>
            </a:r>
          </a:p>
          <a:p>
            <a:r>
              <a:rPr lang="en-US" dirty="0" err="1"/>
              <a:t>Gada</a:t>
            </a:r>
            <a:r>
              <a:rPr lang="en-US" dirty="0"/>
              <a:t>, </a:t>
            </a:r>
            <a:r>
              <a:rPr lang="en-US" dirty="0" err="1"/>
              <a:t>Sharanya</a:t>
            </a:r>
            <a:r>
              <a:rPr lang="en-US" dirty="0"/>
              <a:t> – 16326779</a:t>
            </a:r>
          </a:p>
          <a:p>
            <a:r>
              <a:rPr lang="en-US" dirty="0"/>
              <a:t>Kilaru, Sai Madhav – 16330813</a:t>
            </a:r>
          </a:p>
          <a:p>
            <a:r>
              <a:rPr lang="en-US" dirty="0" err="1"/>
              <a:t>Perumalla</a:t>
            </a:r>
            <a:r>
              <a:rPr lang="en-US" dirty="0"/>
              <a:t>, Venkata Krishna </a:t>
            </a:r>
            <a:r>
              <a:rPr lang="en-US" dirty="0" err="1"/>
              <a:t>Meher</a:t>
            </a:r>
            <a:r>
              <a:rPr lang="en-US" dirty="0"/>
              <a:t> – 16326787</a:t>
            </a:r>
          </a:p>
          <a:p>
            <a:r>
              <a:rPr lang="en-US" dirty="0"/>
              <a:t>Somisetty, Lakshmi Pravallika – 16330331 (Team Lead)</a:t>
            </a:r>
          </a:p>
        </p:txBody>
      </p:sp>
    </p:spTree>
    <p:extLst>
      <p:ext uri="{BB962C8B-B14F-4D97-AF65-F5344CB8AC3E}">
        <p14:creationId xmlns:p14="http://schemas.microsoft.com/office/powerpoint/2010/main" val="341500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50392" y="786384"/>
            <a:ext cx="7132320" cy="1042416"/>
          </a:xfrm>
        </p:spPr>
        <p:txBody>
          <a:bodyPr>
            <a:normAutofit/>
          </a:bodyPr>
          <a:lstStyle/>
          <a:p>
            <a:r>
              <a:rPr lang="en-US" dirty="0"/>
              <a:t>PRESENTATION ROADMAP</a:t>
            </a:r>
          </a:p>
        </p:txBody>
      </p:sp>
      <p:sp>
        <p:nvSpPr>
          <p:cNvPr id="4" name="Content Placeholder 3">
            <a:extLst>
              <a:ext uri="{FF2B5EF4-FFF2-40B4-BE49-F238E27FC236}">
                <a16:creationId xmlns:a16="http://schemas.microsoft.com/office/drawing/2014/main" id="{6BC6FFD4-88C0-426C-BDB3-53373312B165}"/>
              </a:ext>
            </a:extLst>
          </p:cNvPr>
          <p:cNvSpPr>
            <a:spLocks noGrp="1"/>
          </p:cNvSpPr>
          <p:nvPr>
            <p:ph idx="1"/>
          </p:nvPr>
        </p:nvSpPr>
        <p:spPr>
          <a:xfrm>
            <a:off x="850392" y="1938528"/>
            <a:ext cx="9720072" cy="4361688"/>
          </a:xfrm>
        </p:spPr>
        <p:txBody>
          <a:bodyPr/>
          <a:lstStyle/>
          <a:p>
            <a:pPr>
              <a:buFont typeface="Wingdings" panose="05000000000000000000" pitchFamily="2" charset="2"/>
              <a:buChar char="v"/>
            </a:pPr>
            <a:r>
              <a:rPr lang="en-US" dirty="0"/>
              <a:t> Cloud Computing – quick overview</a:t>
            </a:r>
          </a:p>
          <a:p>
            <a:pPr>
              <a:buFont typeface="Wingdings" panose="05000000000000000000" pitchFamily="2" charset="2"/>
              <a:buChar char="v"/>
            </a:pPr>
            <a:r>
              <a:rPr lang="en-US" dirty="0"/>
              <a:t> Pros and Cons of Cloud</a:t>
            </a:r>
          </a:p>
          <a:p>
            <a:pPr>
              <a:buFont typeface="Wingdings" panose="05000000000000000000" pitchFamily="2" charset="2"/>
              <a:buChar char="v"/>
            </a:pPr>
            <a:r>
              <a:rPr lang="en-US" dirty="0"/>
              <a:t> Different types of Cloud providers – Use of AWS in this project</a:t>
            </a:r>
          </a:p>
          <a:p>
            <a:pPr>
              <a:buFont typeface="Wingdings" panose="05000000000000000000" pitchFamily="2" charset="2"/>
              <a:buChar char="v"/>
            </a:pPr>
            <a:r>
              <a:rPr lang="en-US" dirty="0"/>
              <a:t> Introduction to Restaurant finder app</a:t>
            </a:r>
          </a:p>
          <a:p>
            <a:pPr>
              <a:buFont typeface="Wingdings" panose="05000000000000000000" pitchFamily="2" charset="2"/>
              <a:buChar char="v"/>
            </a:pPr>
            <a:r>
              <a:rPr lang="en-US" dirty="0"/>
              <a:t> Application Architecture</a:t>
            </a:r>
          </a:p>
          <a:p>
            <a:pPr>
              <a:buFont typeface="Wingdings" panose="05000000000000000000" pitchFamily="2" charset="2"/>
              <a:buChar char="v"/>
            </a:pPr>
            <a:r>
              <a:rPr lang="en-US" dirty="0"/>
              <a:t> AWS Services involved</a:t>
            </a:r>
          </a:p>
          <a:p>
            <a:pPr>
              <a:buFont typeface="Wingdings" panose="05000000000000000000" pitchFamily="2" charset="2"/>
              <a:buChar char="v"/>
            </a:pPr>
            <a:r>
              <a:rPr lang="en-US" dirty="0"/>
              <a:t> Associated Modules</a:t>
            </a:r>
          </a:p>
          <a:p>
            <a:pPr>
              <a:buFont typeface="Wingdings" panose="05000000000000000000" pitchFamily="2" charset="2"/>
              <a:buChar char="v"/>
            </a:pPr>
            <a:r>
              <a:rPr lang="en-US" dirty="0"/>
              <a:t> Usage of the application</a:t>
            </a:r>
          </a:p>
          <a:p>
            <a:pPr>
              <a:buFont typeface="Wingdings" panose="05000000000000000000" pitchFamily="2" charset="2"/>
              <a:buChar char="v"/>
            </a:pPr>
            <a:r>
              <a:rPr lang="en-US" dirty="0"/>
              <a:t> Summary</a:t>
            </a:r>
          </a:p>
          <a:p>
            <a:endParaRPr lang="en-US" dirty="0"/>
          </a:p>
        </p:txBody>
      </p:sp>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2033-00BC-4F27-A030-D49BC62025F2}"/>
              </a:ext>
            </a:extLst>
          </p:cNvPr>
          <p:cNvSpPr>
            <a:spLocks noGrp="1"/>
          </p:cNvSpPr>
          <p:nvPr>
            <p:ph type="title"/>
          </p:nvPr>
        </p:nvSpPr>
        <p:spPr/>
        <p:txBody>
          <a:bodyPr/>
          <a:lstStyle/>
          <a:p>
            <a:r>
              <a:rPr lang="en-US" dirty="0"/>
              <a:t>CLOUD COMPUTING - OVERVIEW</a:t>
            </a:r>
          </a:p>
        </p:txBody>
      </p:sp>
      <p:sp>
        <p:nvSpPr>
          <p:cNvPr id="3" name="Content Placeholder 2">
            <a:extLst>
              <a:ext uri="{FF2B5EF4-FFF2-40B4-BE49-F238E27FC236}">
                <a16:creationId xmlns:a16="http://schemas.microsoft.com/office/drawing/2014/main" id="{F9E95046-255B-4F77-9D2A-1CAD6F92EA68}"/>
              </a:ext>
            </a:extLst>
          </p:cNvPr>
          <p:cNvSpPr>
            <a:spLocks noGrp="1"/>
          </p:cNvSpPr>
          <p:nvPr>
            <p:ph idx="1"/>
          </p:nvPr>
        </p:nvSpPr>
        <p:spPr>
          <a:xfrm>
            <a:off x="1024128" y="2429987"/>
            <a:ext cx="7104888" cy="3138709"/>
          </a:xfrm>
        </p:spPr>
        <p:txBody>
          <a:bodyPr/>
          <a:lstStyle/>
          <a:p>
            <a:pPr algn="just">
              <a:buFont typeface="Wingdings" panose="05000000000000000000" pitchFamily="2" charset="2"/>
              <a:buChar char="v"/>
            </a:pPr>
            <a:r>
              <a:rPr lang="en-US" dirty="0"/>
              <a:t> Cloud Computing is simply the delivery of computing services – that includes servers, storage, databases, networking, software, analytics and intelligence over the internet </a:t>
            </a:r>
            <a:r>
              <a:rPr lang="en-US" b="0" i="0" dirty="0">
                <a:effectLst/>
                <a:latin typeface="Tw Cen MT (Body)"/>
              </a:rPr>
              <a:t>to offer faster innovation, flexible resources, and economies of scale. </a:t>
            </a:r>
          </a:p>
          <a:p>
            <a:pPr algn="just">
              <a:buFont typeface="Wingdings" panose="05000000000000000000" pitchFamily="2" charset="2"/>
              <a:buChar char="v"/>
            </a:pPr>
            <a:r>
              <a:rPr lang="en-US" dirty="0">
                <a:latin typeface="Tw Cen MT (Body)"/>
              </a:rPr>
              <a:t> Based on the concept of pay-as-you-go. You pay only for the services that one is  using currently and can easily scale up and scale down the resources conveniently.</a:t>
            </a:r>
          </a:p>
          <a:p>
            <a:endParaRPr lang="en-US" dirty="0">
              <a:latin typeface="Tw Cen MT (Body)"/>
            </a:endParaRPr>
          </a:p>
        </p:txBody>
      </p:sp>
      <p:pic>
        <p:nvPicPr>
          <p:cNvPr id="5" name="Picture 4">
            <a:extLst>
              <a:ext uri="{FF2B5EF4-FFF2-40B4-BE49-F238E27FC236}">
                <a16:creationId xmlns:a16="http://schemas.microsoft.com/office/drawing/2014/main" id="{7180F439-C77B-4FAB-AC0D-8F60059C06CB}"/>
              </a:ext>
            </a:extLst>
          </p:cNvPr>
          <p:cNvPicPr>
            <a:picLocks noChangeAspect="1"/>
          </p:cNvPicPr>
          <p:nvPr/>
        </p:nvPicPr>
        <p:blipFill>
          <a:blip r:embed="rId2"/>
          <a:stretch>
            <a:fillRect/>
          </a:stretch>
        </p:blipFill>
        <p:spPr>
          <a:xfrm>
            <a:off x="8366760" y="2521427"/>
            <a:ext cx="3384686" cy="2535205"/>
          </a:xfrm>
          <a:prstGeom prst="rect">
            <a:avLst/>
          </a:prstGeom>
        </p:spPr>
      </p:pic>
    </p:spTree>
    <p:extLst>
      <p:ext uri="{BB962C8B-B14F-4D97-AF65-F5344CB8AC3E}">
        <p14:creationId xmlns:p14="http://schemas.microsoft.com/office/powerpoint/2010/main" val="311537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F553-7A12-4096-9874-2DF850C04017}"/>
              </a:ext>
            </a:extLst>
          </p:cNvPr>
          <p:cNvSpPr>
            <a:spLocks noGrp="1"/>
          </p:cNvSpPr>
          <p:nvPr>
            <p:ph type="title"/>
          </p:nvPr>
        </p:nvSpPr>
        <p:spPr/>
        <p:txBody>
          <a:bodyPr/>
          <a:lstStyle/>
          <a:p>
            <a:r>
              <a:rPr lang="en-US" dirty="0"/>
              <a:t>PROS AND CONS OF CLOUD</a:t>
            </a:r>
          </a:p>
        </p:txBody>
      </p:sp>
      <p:sp>
        <p:nvSpPr>
          <p:cNvPr id="3" name="Content Placeholder 2">
            <a:extLst>
              <a:ext uri="{FF2B5EF4-FFF2-40B4-BE49-F238E27FC236}">
                <a16:creationId xmlns:a16="http://schemas.microsoft.com/office/drawing/2014/main" id="{710BBE45-D0E6-4D23-B347-6DF9F9888A6E}"/>
              </a:ext>
            </a:extLst>
          </p:cNvPr>
          <p:cNvSpPr>
            <a:spLocks noGrp="1"/>
          </p:cNvSpPr>
          <p:nvPr>
            <p:ph idx="1"/>
          </p:nvPr>
        </p:nvSpPr>
        <p:spPr>
          <a:xfrm>
            <a:off x="887947" y="2371104"/>
            <a:ext cx="7434071" cy="3118104"/>
          </a:xfrm>
        </p:spPr>
        <p:txBody>
          <a:bodyPr>
            <a:normAutofit lnSpcReduction="10000"/>
          </a:bodyPr>
          <a:lstStyle/>
          <a:p>
            <a:endParaRPr lang="en-US" dirty="0"/>
          </a:p>
          <a:p>
            <a:pPr lvl="1"/>
            <a:r>
              <a:rPr lang="en-US" dirty="0"/>
              <a:t>             </a:t>
            </a:r>
            <a:r>
              <a:rPr lang="en-US" sz="2000" b="1" i="1" dirty="0"/>
              <a:t>Cloud computing helps individuals and organization easily to:</a:t>
            </a:r>
          </a:p>
          <a:p>
            <a:pPr lvl="1"/>
            <a:endParaRPr lang="en-US" dirty="0"/>
          </a:p>
          <a:p>
            <a:r>
              <a:rPr lang="en-US" dirty="0"/>
              <a:t>          </a:t>
            </a:r>
          </a:p>
          <a:p>
            <a:pPr marL="1005840" algn="just">
              <a:buFont typeface="Wingdings" panose="05000000000000000000" pitchFamily="2" charset="2"/>
              <a:buChar char="v"/>
            </a:pPr>
            <a:r>
              <a:rPr lang="en-US" sz="1800" i="1" dirty="0"/>
              <a:t> Cut down costs related to hardware and software</a:t>
            </a:r>
          </a:p>
          <a:p>
            <a:pPr marL="1005840" algn="just">
              <a:buFont typeface="Wingdings" panose="05000000000000000000" pitchFamily="2" charset="2"/>
              <a:buChar char="v"/>
            </a:pPr>
            <a:r>
              <a:rPr lang="en-US" sz="1800" i="1" dirty="0"/>
              <a:t> Support flexible working schedules</a:t>
            </a:r>
          </a:p>
          <a:p>
            <a:pPr marL="1005840" algn="just">
              <a:buFont typeface="Wingdings" panose="05000000000000000000" pitchFamily="2" charset="2"/>
              <a:buChar char="v"/>
            </a:pPr>
            <a:r>
              <a:rPr lang="en-US" sz="1800" i="1" dirty="0"/>
              <a:t> Scale the computer resources</a:t>
            </a:r>
          </a:p>
          <a:p>
            <a:pPr marL="1005840" algn="just">
              <a:buFont typeface="Wingdings" panose="05000000000000000000" pitchFamily="2" charset="2"/>
              <a:buChar char="v"/>
            </a:pPr>
            <a:r>
              <a:rPr lang="en-US" sz="1800" i="1" dirty="0"/>
              <a:t> Perform reliable and robust backups of business-sensitive data.</a:t>
            </a:r>
          </a:p>
          <a:p>
            <a:endParaRPr lang="en-US" dirty="0"/>
          </a:p>
        </p:txBody>
      </p:sp>
      <p:pic>
        <p:nvPicPr>
          <p:cNvPr id="5" name="Picture 4">
            <a:extLst>
              <a:ext uri="{FF2B5EF4-FFF2-40B4-BE49-F238E27FC236}">
                <a16:creationId xmlns:a16="http://schemas.microsoft.com/office/drawing/2014/main" id="{8977AEE3-A17A-4ECC-A890-F49C9C415961}"/>
              </a:ext>
            </a:extLst>
          </p:cNvPr>
          <p:cNvPicPr>
            <a:picLocks noChangeAspect="1"/>
          </p:cNvPicPr>
          <p:nvPr/>
        </p:nvPicPr>
        <p:blipFill>
          <a:blip r:embed="rId2"/>
          <a:stretch>
            <a:fillRect/>
          </a:stretch>
        </p:blipFill>
        <p:spPr>
          <a:xfrm>
            <a:off x="7072884" y="379476"/>
            <a:ext cx="1905000" cy="1905000"/>
          </a:xfrm>
          <a:prstGeom prst="rect">
            <a:avLst/>
          </a:prstGeom>
        </p:spPr>
      </p:pic>
      <p:pic>
        <p:nvPicPr>
          <p:cNvPr id="7" name="Picture 6">
            <a:extLst>
              <a:ext uri="{FF2B5EF4-FFF2-40B4-BE49-F238E27FC236}">
                <a16:creationId xmlns:a16="http://schemas.microsoft.com/office/drawing/2014/main" id="{668B43A6-9F3F-451D-A841-009C2C033B1D}"/>
              </a:ext>
            </a:extLst>
          </p:cNvPr>
          <p:cNvPicPr>
            <a:picLocks noChangeAspect="1"/>
          </p:cNvPicPr>
          <p:nvPr/>
        </p:nvPicPr>
        <p:blipFill>
          <a:blip r:embed="rId3"/>
          <a:stretch>
            <a:fillRect/>
          </a:stretch>
        </p:blipFill>
        <p:spPr>
          <a:xfrm rot="20828380">
            <a:off x="879540" y="2284477"/>
            <a:ext cx="1144524" cy="1144524"/>
          </a:xfrm>
          <a:prstGeom prst="rect">
            <a:avLst/>
          </a:prstGeom>
        </p:spPr>
      </p:pic>
      <p:pic>
        <p:nvPicPr>
          <p:cNvPr id="11" name="Picture 10">
            <a:extLst>
              <a:ext uri="{FF2B5EF4-FFF2-40B4-BE49-F238E27FC236}">
                <a16:creationId xmlns:a16="http://schemas.microsoft.com/office/drawing/2014/main" id="{4A6BDB69-8609-49F8-AF17-B7DFB2BEE3D1}"/>
              </a:ext>
            </a:extLst>
          </p:cNvPr>
          <p:cNvPicPr>
            <a:picLocks noChangeAspect="1"/>
          </p:cNvPicPr>
          <p:nvPr/>
        </p:nvPicPr>
        <p:blipFill>
          <a:blip r:embed="rId4"/>
          <a:stretch>
            <a:fillRect/>
          </a:stretch>
        </p:blipFill>
        <p:spPr>
          <a:xfrm>
            <a:off x="7872984" y="3057213"/>
            <a:ext cx="4023360" cy="2518623"/>
          </a:xfrm>
          <a:prstGeom prst="rect">
            <a:avLst/>
          </a:prstGeom>
        </p:spPr>
      </p:pic>
    </p:spTree>
    <p:extLst>
      <p:ext uri="{BB962C8B-B14F-4D97-AF65-F5344CB8AC3E}">
        <p14:creationId xmlns:p14="http://schemas.microsoft.com/office/powerpoint/2010/main" val="198524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DDFB1-33F9-4E6C-8BAF-DB3558CEAB98}"/>
              </a:ext>
            </a:extLst>
          </p:cNvPr>
          <p:cNvSpPr>
            <a:spLocks noGrp="1"/>
          </p:cNvSpPr>
          <p:nvPr>
            <p:ph idx="1"/>
          </p:nvPr>
        </p:nvSpPr>
        <p:spPr>
          <a:xfrm>
            <a:off x="676657" y="2048256"/>
            <a:ext cx="6236207" cy="3319272"/>
          </a:xfrm>
        </p:spPr>
        <p:txBody>
          <a:bodyPr>
            <a:normAutofit/>
          </a:bodyPr>
          <a:lstStyle/>
          <a:p>
            <a:pPr marL="0" indent="0">
              <a:buNone/>
            </a:pPr>
            <a:r>
              <a:rPr lang="en-US" b="1" i="1" dirty="0"/>
              <a:t>   Some key Disadvantages of Cloud Computing</a:t>
            </a:r>
            <a:r>
              <a:rPr lang="en-US" dirty="0"/>
              <a:t>:</a:t>
            </a:r>
          </a:p>
          <a:p>
            <a:endParaRPr lang="en-US" sz="2000" dirty="0"/>
          </a:p>
          <a:p>
            <a:pPr marL="548640">
              <a:buFont typeface="Wingdings" panose="05000000000000000000" pitchFamily="2" charset="2"/>
              <a:buChar char="v"/>
            </a:pPr>
            <a:r>
              <a:rPr lang="en-US" sz="2000" dirty="0"/>
              <a:t> Network Connection Dependency</a:t>
            </a:r>
          </a:p>
          <a:p>
            <a:pPr marL="548640">
              <a:buFont typeface="Wingdings" panose="05000000000000000000" pitchFamily="2" charset="2"/>
              <a:buChar char="v"/>
            </a:pPr>
            <a:r>
              <a:rPr lang="en-US" sz="2000" dirty="0"/>
              <a:t> Limited Features</a:t>
            </a:r>
          </a:p>
          <a:p>
            <a:pPr marL="548640">
              <a:buFont typeface="Wingdings" panose="05000000000000000000" pitchFamily="2" charset="2"/>
              <a:buChar char="v"/>
            </a:pPr>
            <a:r>
              <a:rPr lang="en-US" sz="2000" dirty="0"/>
              <a:t> Loss of Control</a:t>
            </a:r>
          </a:p>
          <a:p>
            <a:pPr marL="548640">
              <a:buFont typeface="Wingdings" panose="05000000000000000000" pitchFamily="2" charset="2"/>
              <a:buChar char="v"/>
            </a:pPr>
            <a:r>
              <a:rPr lang="en-US" sz="2000" dirty="0"/>
              <a:t> Security</a:t>
            </a:r>
          </a:p>
          <a:p>
            <a:pPr marL="548640">
              <a:buFont typeface="Wingdings" panose="05000000000000000000" pitchFamily="2" charset="2"/>
              <a:buChar char="v"/>
            </a:pPr>
            <a:r>
              <a:rPr lang="en-US" sz="2000" dirty="0"/>
              <a:t> Technical Issues</a:t>
            </a:r>
          </a:p>
          <a:p>
            <a:endParaRPr lang="en-US" dirty="0"/>
          </a:p>
        </p:txBody>
      </p:sp>
      <p:pic>
        <p:nvPicPr>
          <p:cNvPr id="12" name="Picture 11">
            <a:extLst>
              <a:ext uri="{FF2B5EF4-FFF2-40B4-BE49-F238E27FC236}">
                <a16:creationId xmlns:a16="http://schemas.microsoft.com/office/drawing/2014/main" id="{040F7F7F-3BC2-438A-99CF-5EBC4EAF41C0}"/>
              </a:ext>
            </a:extLst>
          </p:cNvPr>
          <p:cNvPicPr>
            <a:picLocks noChangeAspect="1"/>
          </p:cNvPicPr>
          <p:nvPr/>
        </p:nvPicPr>
        <p:blipFill>
          <a:blip r:embed="rId2"/>
          <a:stretch>
            <a:fillRect/>
          </a:stretch>
        </p:blipFill>
        <p:spPr>
          <a:xfrm rot="21102565">
            <a:off x="548483" y="731520"/>
            <a:ext cx="1104900" cy="1033462"/>
          </a:xfrm>
          <a:prstGeom prst="rect">
            <a:avLst/>
          </a:prstGeom>
        </p:spPr>
      </p:pic>
      <p:pic>
        <p:nvPicPr>
          <p:cNvPr id="14" name="Picture 13">
            <a:extLst>
              <a:ext uri="{FF2B5EF4-FFF2-40B4-BE49-F238E27FC236}">
                <a16:creationId xmlns:a16="http://schemas.microsoft.com/office/drawing/2014/main" id="{986CA6A6-A838-42C5-B2CB-DBBBBCC60B83}"/>
              </a:ext>
            </a:extLst>
          </p:cNvPr>
          <p:cNvPicPr>
            <a:picLocks noChangeAspect="1"/>
          </p:cNvPicPr>
          <p:nvPr/>
        </p:nvPicPr>
        <p:blipFill>
          <a:blip r:embed="rId3"/>
          <a:stretch>
            <a:fillRect/>
          </a:stretch>
        </p:blipFill>
        <p:spPr>
          <a:xfrm>
            <a:off x="6842760" y="2043684"/>
            <a:ext cx="4029456" cy="3525774"/>
          </a:xfrm>
          <a:prstGeom prst="rect">
            <a:avLst/>
          </a:prstGeom>
        </p:spPr>
      </p:pic>
    </p:spTree>
    <p:extLst>
      <p:ext uri="{BB962C8B-B14F-4D97-AF65-F5344CB8AC3E}">
        <p14:creationId xmlns:p14="http://schemas.microsoft.com/office/powerpoint/2010/main" val="356811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652F-A5C1-484B-A458-CEFF33436AC7}"/>
              </a:ext>
            </a:extLst>
          </p:cNvPr>
          <p:cNvSpPr>
            <a:spLocks noGrp="1"/>
          </p:cNvSpPr>
          <p:nvPr>
            <p:ph type="title"/>
          </p:nvPr>
        </p:nvSpPr>
        <p:spPr/>
        <p:txBody>
          <a:bodyPr/>
          <a:lstStyle/>
          <a:p>
            <a:r>
              <a:rPr lang="en-US" dirty="0"/>
              <a:t>AWS</a:t>
            </a:r>
          </a:p>
        </p:txBody>
      </p:sp>
      <p:sp>
        <p:nvSpPr>
          <p:cNvPr id="3" name="Content Placeholder 2">
            <a:extLst>
              <a:ext uri="{FF2B5EF4-FFF2-40B4-BE49-F238E27FC236}">
                <a16:creationId xmlns:a16="http://schemas.microsoft.com/office/drawing/2014/main" id="{EFEFA054-8B62-4F9F-B532-AE6073F5BF36}"/>
              </a:ext>
            </a:extLst>
          </p:cNvPr>
          <p:cNvSpPr>
            <a:spLocks noGrp="1"/>
          </p:cNvSpPr>
          <p:nvPr>
            <p:ph idx="1"/>
          </p:nvPr>
        </p:nvSpPr>
        <p:spPr>
          <a:xfrm>
            <a:off x="310897" y="2231136"/>
            <a:ext cx="7479791" cy="4041648"/>
          </a:xfrm>
        </p:spPr>
        <p:txBody>
          <a:bodyPr>
            <a:normAutofit/>
          </a:bodyPr>
          <a:lstStyle/>
          <a:p>
            <a:pPr algn="just">
              <a:buFont typeface="Wingdings" panose="05000000000000000000" pitchFamily="2" charset="2"/>
              <a:buChar char="v"/>
            </a:pPr>
            <a:r>
              <a:rPr lang="en-US" sz="2000" dirty="0"/>
              <a:t> Amazon Web Services (AWS) is the world’s most comprehensive and broadly adopted cloud platform, offering over 200 fully featured services from data centers globally. Millions of customers—including the fastest-growing startups, largest enterprises, and leading government agencies—are using AWS to lower costs, become more agile, and innovate faster.</a:t>
            </a:r>
          </a:p>
          <a:p>
            <a:pPr algn="just"/>
            <a:endParaRPr lang="en-US" sz="2000" dirty="0"/>
          </a:p>
          <a:p>
            <a:r>
              <a:rPr lang="en-US" sz="2400" b="1" i="1" dirty="0"/>
              <a:t>WHY AWS ?</a:t>
            </a:r>
          </a:p>
          <a:p>
            <a:pPr algn="just">
              <a:buFont typeface="Wingdings" panose="05000000000000000000" pitchFamily="2" charset="2"/>
              <a:buChar char="v"/>
            </a:pPr>
            <a:r>
              <a:rPr lang="en-US" sz="2000" i="1" dirty="0"/>
              <a:t> AWS has more services, and more features within those services, than any other cloud provider, including compute, storage, databases, networking, data lakes and analytics, machine learning and artificial intelligence, IoT, security, and much more.</a:t>
            </a:r>
          </a:p>
          <a:p>
            <a:pPr algn="just"/>
            <a:endParaRPr lang="en-US" sz="2000" dirty="0"/>
          </a:p>
        </p:txBody>
      </p:sp>
      <p:pic>
        <p:nvPicPr>
          <p:cNvPr id="5" name="Picture 4">
            <a:extLst>
              <a:ext uri="{FF2B5EF4-FFF2-40B4-BE49-F238E27FC236}">
                <a16:creationId xmlns:a16="http://schemas.microsoft.com/office/drawing/2014/main" id="{354E7D15-5366-40A1-B790-612B162737F5}"/>
              </a:ext>
            </a:extLst>
          </p:cNvPr>
          <p:cNvPicPr>
            <a:picLocks noChangeAspect="1"/>
          </p:cNvPicPr>
          <p:nvPr/>
        </p:nvPicPr>
        <p:blipFill>
          <a:blip r:embed="rId2"/>
          <a:stretch>
            <a:fillRect/>
          </a:stretch>
        </p:blipFill>
        <p:spPr>
          <a:xfrm>
            <a:off x="9668256" y="196628"/>
            <a:ext cx="2151888" cy="1307571"/>
          </a:xfrm>
          <a:prstGeom prst="rect">
            <a:avLst/>
          </a:prstGeom>
        </p:spPr>
      </p:pic>
      <p:pic>
        <p:nvPicPr>
          <p:cNvPr id="7" name="Picture 6">
            <a:extLst>
              <a:ext uri="{FF2B5EF4-FFF2-40B4-BE49-F238E27FC236}">
                <a16:creationId xmlns:a16="http://schemas.microsoft.com/office/drawing/2014/main" id="{C1FC405B-937F-4883-85CB-2C26F0D764D5}"/>
              </a:ext>
            </a:extLst>
          </p:cNvPr>
          <p:cNvPicPr>
            <a:picLocks noChangeAspect="1"/>
          </p:cNvPicPr>
          <p:nvPr/>
        </p:nvPicPr>
        <p:blipFill>
          <a:blip r:embed="rId3"/>
          <a:stretch>
            <a:fillRect/>
          </a:stretch>
        </p:blipFill>
        <p:spPr>
          <a:xfrm>
            <a:off x="8175769" y="2724912"/>
            <a:ext cx="3449530" cy="3054096"/>
          </a:xfrm>
          <a:prstGeom prst="rect">
            <a:avLst/>
          </a:prstGeom>
        </p:spPr>
      </p:pic>
    </p:spTree>
    <p:extLst>
      <p:ext uri="{BB962C8B-B14F-4D97-AF65-F5344CB8AC3E}">
        <p14:creationId xmlns:p14="http://schemas.microsoft.com/office/powerpoint/2010/main" val="208197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05B9-B9B0-4E23-90C1-2122021B021D}"/>
              </a:ext>
            </a:extLst>
          </p:cNvPr>
          <p:cNvSpPr>
            <a:spLocks noGrp="1"/>
          </p:cNvSpPr>
          <p:nvPr>
            <p:ph type="title"/>
          </p:nvPr>
        </p:nvSpPr>
        <p:spPr/>
        <p:txBody>
          <a:bodyPr/>
          <a:lstStyle/>
          <a:p>
            <a:r>
              <a:rPr lang="en-US" dirty="0"/>
              <a:t>RESTAURANT FINDER APP</a:t>
            </a:r>
          </a:p>
        </p:txBody>
      </p:sp>
      <p:sp>
        <p:nvSpPr>
          <p:cNvPr id="3" name="Content Placeholder 2">
            <a:extLst>
              <a:ext uri="{FF2B5EF4-FFF2-40B4-BE49-F238E27FC236}">
                <a16:creationId xmlns:a16="http://schemas.microsoft.com/office/drawing/2014/main" id="{01105659-20B5-48F4-82E7-D618D78D193E}"/>
              </a:ext>
            </a:extLst>
          </p:cNvPr>
          <p:cNvSpPr>
            <a:spLocks noGrp="1"/>
          </p:cNvSpPr>
          <p:nvPr>
            <p:ph idx="1"/>
          </p:nvPr>
        </p:nvSpPr>
        <p:spPr>
          <a:xfrm>
            <a:off x="446341" y="2582037"/>
            <a:ext cx="8377619" cy="2995803"/>
          </a:xfrm>
        </p:spPr>
        <p:txBody>
          <a:bodyPr/>
          <a:lstStyle/>
          <a:p>
            <a:endParaRPr lang="en-US" dirty="0">
              <a:solidFill>
                <a:srgbClr val="333333"/>
              </a:solidFill>
              <a:latin typeface="Tw Cen MT (Body)"/>
            </a:endParaRPr>
          </a:p>
          <a:p>
            <a:pPr algn="just">
              <a:buFont typeface="Wingdings" panose="05000000000000000000" pitchFamily="2" charset="2"/>
              <a:buChar char="v"/>
            </a:pPr>
            <a:r>
              <a:rPr lang="en-US" dirty="0">
                <a:solidFill>
                  <a:srgbClr val="333333"/>
                </a:solidFill>
                <a:latin typeface="Tw Cen MT (Body)"/>
              </a:rPr>
              <a:t>A</a:t>
            </a:r>
            <a:r>
              <a:rPr lang="en-US" b="0" i="0" dirty="0">
                <a:solidFill>
                  <a:srgbClr val="333333"/>
                </a:solidFill>
                <a:effectLst/>
                <a:latin typeface="Tw Cen MT (Body)"/>
              </a:rPr>
              <a:t> simple serverless web application that enables users to request food from the KITCHENIFY fleet. The application will present users with an HTML based user interface for indicating the location where they would like to order food from and will interface on the backend with a RESTful web service to submit the request and dispatch the food. The application will also provide facilities for users to register with the service and log in before requesting food from their favorite restaurant.</a:t>
            </a:r>
            <a:endParaRPr lang="en-US" dirty="0">
              <a:latin typeface="Tw Cen MT (Body)"/>
            </a:endParaRPr>
          </a:p>
        </p:txBody>
      </p:sp>
      <p:pic>
        <p:nvPicPr>
          <p:cNvPr id="7" name="Picture 6">
            <a:extLst>
              <a:ext uri="{FF2B5EF4-FFF2-40B4-BE49-F238E27FC236}">
                <a16:creationId xmlns:a16="http://schemas.microsoft.com/office/drawing/2014/main" id="{30943D66-A82C-45F6-8A5B-648264EC94F6}"/>
              </a:ext>
            </a:extLst>
          </p:cNvPr>
          <p:cNvPicPr>
            <a:picLocks noChangeAspect="1"/>
          </p:cNvPicPr>
          <p:nvPr/>
        </p:nvPicPr>
        <p:blipFill>
          <a:blip r:embed="rId2"/>
          <a:stretch>
            <a:fillRect/>
          </a:stretch>
        </p:blipFill>
        <p:spPr>
          <a:xfrm>
            <a:off x="8628507" y="448056"/>
            <a:ext cx="1996821" cy="1996821"/>
          </a:xfrm>
          <a:prstGeom prst="rect">
            <a:avLst/>
          </a:prstGeom>
        </p:spPr>
      </p:pic>
    </p:spTree>
    <p:extLst>
      <p:ext uri="{BB962C8B-B14F-4D97-AF65-F5344CB8AC3E}">
        <p14:creationId xmlns:p14="http://schemas.microsoft.com/office/powerpoint/2010/main" val="1269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1922-2395-4321-BB3E-5152105338AF}"/>
              </a:ext>
            </a:extLst>
          </p:cNvPr>
          <p:cNvSpPr>
            <a:spLocks noGrp="1"/>
          </p:cNvSpPr>
          <p:nvPr>
            <p:ph type="title"/>
          </p:nvPr>
        </p:nvSpPr>
        <p:spPr>
          <a:xfrm>
            <a:off x="891540" y="466344"/>
            <a:ext cx="9720072" cy="1499616"/>
          </a:xfrm>
        </p:spPr>
        <p:txBody>
          <a:bodyPr/>
          <a:lstStyle/>
          <a:p>
            <a:r>
              <a:rPr lang="en-US" dirty="0"/>
              <a:t>APPLICATION ARCHITECTURE</a:t>
            </a:r>
          </a:p>
        </p:txBody>
      </p:sp>
      <p:sp>
        <p:nvSpPr>
          <p:cNvPr id="3" name="Content Placeholder 2">
            <a:extLst>
              <a:ext uri="{FF2B5EF4-FFF2-40B4-BE49-F238E27FC236}">
                <a16:creationId xmlns:a16="http://schemas.microsoft.com/office/drawing/2014/main" id="{1CFAB571-4C42-4740-9535-B7590DF4D1EC}"/>
              </a:ext>
            </a:extLst>
          </p:cNvPr>
          <p:cNvSpPr>
            <a:spLocks noGrp="1"/>
          </p:cNvSpPr>
          <p:nvPr>
            <p:ph idx="1"/>
          </p:nvPr>
        </p:nvSpPr>
        <p:spPr>
          <a:xfrm>
            <a:off x="891540" y="1965960"/>
            <a:ext cx="9838944" cy="4434840"/>
          </a:xfrm>
        </p:spPr>
        <p:txBody>
          <a:bodyPr/>
          <a:lstStyle/>
          <a:p>
            <a:pPr>
              <a:buFont typeface="Wingdings" panose="05000000000000000000" pitchFamily="2" charset="2"/>
              <a:buChar char="v"/>
            </a:pPr>
            <a:r>
              <a:rPr lang="en-US" b="0" i="0" dirty="0">
                <a:effectLst/>
                <a:latin typeface="Tw Cen MT (Body)"/>
              </a:rPr>
              <a:t> The application architecture uses </a:t>
            </a:r>
            <a:r>
              <a:rPr lang="en-US" b="0" i="1" dirty="0">
                <a:effectLst/>
                <a:latin typeface="Tw Cen MT (Body)"/>
              </a:rPr>
              <a:t>AWS Lambda, </a:t>
            </a:r>
            <a:r>
              <a:rPr lang="en-US" i="1" dirty="0">
                <a:latin typeface="Tw Cen MT (Body)"/>
              </a:rPr>
              <a:t>Amazon API Gateway</a:t>
            </a:r>
            <a:r>
              <a:rPr lang="en-US" b="0" i="1" dirty="0">
                <a:effectLst/>
                <a:latin typeface="Tw Cen MT (Body)"/>
              </a:rPr>
              <a:t>, </a:t>
            </a:r>
            <a:r>
              <a:rPr lang="en-US" i="1" dirty="0">
                <a:latin typeface="Tw Cen MT (Body)"/>
              </a:rPr>
              <a:t>Amazon DynamoDB</a:t>
            </a:r>
            <a:r>
              <a:rPr lang="en-US" b="0" i="1" dirty="0">
                <a:effectLst/>
                <a:latin typeface="Tw Cen MT (Body)"/>
              </a:rPr>
              <a:t>, </a:t>
            </a:r>
            <a:r>
              <a:rPr lang="en-US" i="1" dirty="0">
                <a:latin typeface="Tw Cen MT (Body)"/>
              </a:rPr>
              <a:t>Amazon Cognito</a:t>
            </a:r>
            <a:r>
              <a:rPr lang="en-US" b="0" i="1" dirty="0">
                <a:effectLst/>
                <a:latin typeface="Tw Cen MT (Body)"/>
              </a:rPr>
              <a:t>, and </a:t>
            </a:r>
            <a:r>
              <a:rPr lang="en-US" i="1" dirty="0">
                <a:latin typeface="Tw Cen MT (Body)"/>
              </a:rPr>
              <a:t>AWS Amplify Console</a:t>
            </a:r>
            <a:r>
              <a:rPr lang="en-US" b="0" i="1" dirty="0">
                <a:effectLst/>
                <a:latin typeface="Tw Cen MT (Body)"/>
              </a:rPr>
              <a:t>. </a:t>
            </a:r>
          </a:p>
          <a:p>
            <a:pPr>
              <a:buFont typeface="Wingdings" panose="05000000000000000000" pitchFamily="2" charset="2"/>
              <a:buChar char="v"/>
            </a:pPr>
            <a:r>
              <a:rPr lang="en-US" b="0" i="0" dirty="0">
                <a:effectLst/>
                <a:latin typeface="Tw Cen MT (Body)"/>
              </a:rPr>
              <a:t> Amplify Console provides continuous deployment and hosting of the static web  resources including HTML, CSS, JavaScript, and image files which are loaded in the user's browser. </a:t>
            </a:r>
          </a:p>
          <a:p>
            <a:pPr>
              <a:buFont typeface="Wingdings" panose="05000000000000000000" pitchFamily="2" charset="2"/>
              <a:buChar char="v"/>
            </a:pPr>
            <a:r>
              <a:rPr lang="en-US" b="0" i="0" dirty="0">
                <a:effectLst/>
                <a:latin typeface="Tw Cen MT (Body)"/>
              </a:rPr>
              <a:t> JavaScript executed in the browser sends and receives data from a public backend API built using Lambda and API Gateway. </a:t>
            </a:r>
          </a:p>
          <a:p>
            <a:pPr>
              <a:buFont typeface="Wingdings" panose="05000000000000000000" pitchFamily="2" charset="2"/>
              <a:buChar char="v"/>
            </a:pPr>
            <a:r>
              <a:rPr lang="en-US" b="0" i="0" dirty="0">
                <a:effectLst/>
                <a:latin typeface="Tw Cen MT (Body)"/>
              </a:rPr>
              <a:t> Amazon Cognito provides user management and authentication functions to secure the backend API. </a:t>
            </a:r>
          </a:p>
          <a:p>
            <a:pPr>
              <a:buFont typeface="Wingdings" panose="05000000000000000000" pitchFamily="2" charset="2"/>
              <a:buChar char="v"/>
            </a:pPr>
            <a:r>
              <a:rPr lang="en-US" b="0" i="0" dirty="0">
                <a:effectLst/>
                <a:latin typeface="Tw Cen MT (Body)"/>
              </a:rPr>
              <a:t> Finally, DynamoDB provides a persistence layer where data can be stored by the API's Lambda function.</a:t>
            </a:r>
            <a:endParaRPr lang="en-US" dirty="0">
              <a:latin typeface="Tw Cen MT (Body)"/>
            </a:endParaRPr>
          </a:p>
        </p:txBody>
      </p:sp>
    </p:spTree>
    <p:extLst>
      <p:ext uri="{BB962C8B-B14F-4D97-AF65-F5344CB8AC3E}">
        <p14:creationId xmlns:p14="http://schemas.microsoft.com/office/powerpoint/2010/main" val="2796024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218</TotalTime>
  <Words>1124</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Tw Cen MT</vt:lpstr>
      <vt:lpstr>Tw Cen MT (Body)</vt:lpstr>
      <vt:lpstr>Tw Cen MT Condensed</vt:lpstr>
      <vt:lpstr>Wingdings</vt:lpstr>
      <vt:lpstr>Wingdings 3</vt:lpstr>
      <vt:lpstr>Integral</vt:lpstr>
      <vt:lpstr>Cloud enabled restaurant finder app</vt:lpstr>
      <vt:lpstr>gROUP MEMBERS - (team 18)</vt:lpstr>
      <vt:lpstr>PRESENTATION ROADMAP</vt:lpstr>
      <vt:lpstr>CLOUD COMPUTING - OVERVIEW</vt:lpstr>
      <vt:lpstr>PROS AND CONS OF CLOUD</vt:lpstr>
      <vt:lpstr>PowerPoint Presentation</vt:lpstr>
      <vt:lpstr>AWS</vt:lpstr>
      <vt:lpstr>RESTAURANT FINDER APP</vt:lpstr>
      <vt:lpstr>APPLICATION ARCHITECTURE</vt:lpstr>
      <vt:lpstr>PICTORIAL REPRESENTATION</vt:lpstr>
      <vt:lpstr>Detailed EXPLANATION </vt:lpstr>
      <vt:lpstr>AWS SERVICES INVOLVED</vt:lpstr>
      <vt:lpstr>PowerPoint Presentation</vt:lpstr>
      <vt:lpstr>MODULES </vt:lpstr>
      <vt:lpstr>USAGE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enabled restaurant finder app</dc:title>
  <dc:creator>Sharanya</dc:creator>
  <cp:lastModifiedBy>pravallika somisetty</cp:lastModifiedBy>
  <cp:revision>20</cp:revision>
  <dcterms:created xsi:type="dcterms:W3CDTF">2022-11-03T00:13:01Z</dcterms:created>
  <dcterms:modified xsi:type="dcterms:W3CDTF">2023-11-26T00:18:49Z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