
<file path=[Content_Types].xml><?xml version="1.0" encoding="utf-8"?>
<Types xmlns="http://schemas.openxmlformats.org/package/2006/content-types">
  <Default ContentType="application/x-fontdata" Extension="fntdata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  <p:embeddedFont>
      <p:font typeface="Comfortaa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omfortaa-regular.fntdata"/><Relationship Id="rId25" Type="http://schemas.openxmlformats.org/officeDocument/2006/relationships/font" Target="fonts/Lato-boldItalic.fntdata"/><Relationship Id="rId27" Type="http://schemas.openxmlformats.org/officeDocument/2006/relationships/font" Target="fonts/Comforta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e27a79835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e27a79835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7e27a79835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7e27a79835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e27a7a29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7e27a7a29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e27a7983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e27a7983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e27a79835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e27a79835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e27a7a29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e27a7a29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e27a7a29c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e27a7a29c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e27a79835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e27a79835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e27a7a29c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e27a7a29c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e27a7a29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e27a7a29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e27a7a29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7e27a7a29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idx="4294967295" type="ctrTitle"/>
          </p:nvPr>
        </p:nvSpPr>
        <p:spPr>
          <a:xfrm>
            <a:off x="2377650" y="1476950"/>
            <a:ext cx="43887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Pipes and Filters</a:t>
            </a:r>
            <a:endParaRPr b="1" sz="6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5" name="Google Shape;135;p13"/>
          <p:cNvSpPr txBox="1"/>
          <p:nvPr>
            <p:ph idx="4294967295" type="subTitle"/>
          </p:nvPr>
        </p:nvSpPr>
        <p:spPr>
          <a:xfrm>
            <a:off x="5623975" y="4230825"/>
            <a:ext cx="3312900" cy="10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Gryffindor</a:t>
            </a:r>
            <a:r>
              <a:rPr b="1" lang="es" sz="52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C78D8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/>
          <p:nvPr>
            <p:ph type="title"/>
          </p:nvPr>
        </p:nvSpPr>
        <p:spPr>
          <a:xfrm>
            <a:off x="1458150" y="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rgbClr val="FFFFFF"/>
                </a:solidFill>
              </a:rPr>
              <a:t>¿Cuándo no se utiliza?</a:t>
            </a:r>
            <a:endParaRPr sz="4000">
              <a:solidFill>
                <a:srgbClr val="FFFFFF"/>
              </a:solidFill>
            </a:endParaRPr>
          </a:p>
        </p:txBody>
      </p:sp>
      <p:pic>
        <p:nvPicPr>
          <p:cNvPr id="205" name="Google Shape;20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0300" y="874875"/>
            <a:ext cx="3196375" cy="40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2"/>
          <p:cNvSpPr txBox="1"/>
          <p:nvPr/>
        </p:nvSpPr>
        <p:spPr>
          <a:xfrm>
            <a:off x="609675" y="765300"/>
            <a:ext cx="4183200" cy="42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FFFFFF"/>
                </a:solidFill>
              </a:rPr>
              <a:t>En aplicaciones monolíticas </a:t>
            </a:r>
            <a:endParaRPr b="1"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s" sz="1800">
                <a:solidFill>
                  <a:srgbClr val="FFFFFF"/>
                </a:solidFill>
              </a:rPr>
              <a:t>llamada de una capa y los datos se encuentran mezclados lo que indica que no puede hacerse una separación física o lógica para verificar si alguna de las partes puede ser reutilizable.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s" sz="1800">
                <a:solidFill>
                  <a:srgbClr val="FFFFFF"/>
                </a:solidFill>
              </a:rPr>
              <a:t>Incluso, los cambios en partes del código podría introducir bugs no intencionales en otras partes aparentemente no relacionadas.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207" name="Google Shape;207;p22"/>
          <p:cNvCxnSpPr/>
          <p:nvPr/>
        </p:nvCxnSpPr>
        <p:spPr>
          <a:xfrm>
            <a:off x="876725" y="763025"/>
            <a:ext cx="8270400" cy="0"/>
          </a:xfrm>
          <a:prstGeom prst="straightConnector1">
            <a:avLst/>
          </a:prstGeom>
          <a:noFill/>
          <a:ln cap="flat" cmpd="sng" w="38100">
            <a:solidFill>
              <a:srgbClr val="B6D7A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22"/>
          <p:cNvCxnSpPr/>
          <p:nvPr/>
        </p:nvCxnSpPr>
        <p:spPr>
          <a:xfrm flipH="1" rot="10800000">
            <a:off x="1059375" y="1724350"/>
            <a:ext cx="3733500" cy="7200"/>
          </a:xfrm>
          <a:prstGeom prst="straightConnector1">
            <a:avLst/>
          </a:prstGeom>
          <a:noFill/>
          <a:ln cap="flat" cmpd="sng" w="38100">
            <a:solidFill>
              <a:srgbClr val="B6D7A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C78D8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3"/>
          <p:cNvSpPr txBox="1"/>
          <p:nvPr>
            <p:ph type="title"/>
          </p:nvPr>
        </p:nvSpPr>
        <p:spPr>
          <a:xfrm>
            <a:off x="1158550" y="394125"/>
            <a:ext cx="6362700" cy="36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/>
              <a:t>Ventajas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-"/>
            </a:pPr>
            <a:r>
              <a:rPr lang="e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Mantenibilidad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-"/>
            </a:pPr>
            <a:r>
              <a:rPr lang="e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Reutilización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-"/>
            </a:pPr>
            <a:r>
              <a:rPr lang="e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 puede trabajar un gran volumen de datos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-"/>
            </a:pPr>
            <a:r>
              <a:rPr lang="e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Automatización de procesos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-"/>
            </a:pPr>
            <a:r>
              <a:rPr lang="e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Bajo acoplamiento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-"/>
            </a:pPr>
            <a:r>
              <a:rPr lang="e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Paralelismo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-"/>
            </a:pPr>
            <a:r>
              <a:rPr lang="e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Fácil implementación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-"/>
            </a:pPr>
            <a:r>
              <a:rPr lang="e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Incremental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214" name="Google Shape;214;p23"/>
          <p:cNvSpPr txBox="1"/>
          <p:nvPr>
            <p:ph idx="1" type="body"/>
          </p:nvPr>
        </p:nvSpPr>
        <p:spPr>
          <a:xfrm>
            <a:off x="5081400" y="297450"/>
            <a:ext cx="3693300" cy="46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5" name="Google Shape;215;p23"/>
          <p:cNvCxnSpPr/>
          <p:nvPr/>
        </p:nvCxnSpPr>
        <p:spPr>
          <a:xfrm flipH="1" rot="10800000">
            <a:off x="1061400" y="1225675"/>
            <a:ext cx="8082600" cy="4200"/>
          </a:xfrm>
          <a:prstGeom prst="straightConnector1">
            <a:avLst/>
          </a:prstGeom>
          <a:noFill/>
          <a:ln cap="flat" cmpd="sng" w="38100">
            <a:solidFill>
              <a:srgbClr val="B6D7A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" name="Google Shape;216;p23"/>
          <p:cNvCxnSpPr/>
          <p:nvPr/>
        </p:nvCxnSpPr>
        <p:spPr>
          <a:xfrm flipH="1">
            <a:off x="1044900" y="1249350"/>
            <a:ext cx="29100" cy="38943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C78D8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/>
          <p:nvPr>
            <p:ph idx="1" type="body"/>
          </p:nvPr>
        </p:nvSpPr>
        <p:spPr>
          <a:xfrm>
            <a:off x="1147525" y="441300"/>
            <a:ext cx="7038900" cy="34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>
                <a:latin typeface="Montserrat"/>
                <a:ea typeface="Montserrat"/>
                <a:cs typeface="Montserrat"/>
                <a:sym typeface="Montserrat"/>
              </a:rPr>
              <a:t> Desventajas</a:t>
            </a:r>
            <a:endParaRPr b="1"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b="1" lang="es" sz="1800" u="sng">
                <a:latin typeface="Arial"/>
                <a:ea typeface="Arial"/>
                <a:cs typeface="Arial"/>
                <a:sym typeface="Arial"/>
              </a:rPr>
              <a:t>Rendimiento:</a:t>
            </a:r>
            <a:r>
              <a:rPr lang="es" sz="1800">
                <a:latin typeface="Arial"/>
                <a:ea typeface="Arial"/>
                <a:cs typeface="Arial"/>
                <a:sym typeface="Arial"/>
              </a:rPr>
              <a:t> puede forzar un mínimo común denominador en la transmisión de datos, análisis y latencia sin análisis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s" sz="1800">
                <a:latin typeface="Arial"/>
                <a:ea typeface="Arial"/>
                <a:cs typeface="Arial"/>
                <a:sym typeface="Arial"/>
              </a:rPr>
              <a:t>Ineficiente cuando hay ciclos.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b="1" lang="es" sz="1800" u="sng">
                <a:latin typeface="Arial"/>
                <a:ea typeface="Arial"/>
                <a:cs typeface="Arial"/>
                <a:sym typeface="Arial"/>
              </a:rPr>
              <a:t>Las transformaciones interactivas son difíciles</a:t>
            </a:r>
            <a:r>
              <a:rPr lang="es" sz="1800">
                <a:latin typeface="Arial"/>
                <a:ea typeface="Arial"/>
                <a:cs typeface="Arial"/>
                <a:sym typeface="Arial"/>
              </a:rPr>
              <a:t>: los filtros que son entidades independientes del diseñador tienen que pensar que cada filtro proporciona una transformación completa de los datos de entrada a los datos de salida.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222" name="Google Shape;222;p24"/>
          <p:cNvCxnSpPr/>
          <p:nvPr/>
        </p:nvCxnSpPr>
        <p:spPr>
          <a:xfrm flipH="1" rot="10800000">
            <a:off x="1061400" y="1225675"/>
            <a:ext cx="8082600" cy="4200"/>
          </a:xfrm>
          <a:prstGeom prst="straightConnector1">
            <a:avLst/>
          </a:prstGeom>
          <a:noFill/>
          <a:ln cap="flat" cmpd="sng" w="38100">
            <a:solidFill>
              <a:srgbClr val="B6D7A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24"/>
          <p:cNvCxnSpPr/>
          <p:nvPr/>
        </p:nvCxnSpPr>
        <p:spPr>
          <a:xfrm flipH="1">
            <a:off x="1044900" y="1249350"/>
            <a:ext cx="29100" cy="38943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C78D8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rgbClr val="FFFFFF"/>
                </a:solidFill>
              </a:rPr>
              <a:t>Contexto</a:t>
            </a:r>
            <a:endParaRPr sz="4000">
              <a:solidFill>
                <a:srgbClr val="FFFFFF"/>
              </a:solidFill>
            </a:endParaRPr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Este patrón o tipo de arquitectura se centra, en transportar datos por medio de </a:t>
            </a:r>
            <a:r>
              <a:rPr lang="e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tuberías</a:t>
            </a:r>
            <a:r>
              <a:rPr lang="e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hacia filtros o puertos de salida de forma secuencial.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C78D8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rgbClr val="FFFFFF"/>
                </a:solidFill>
              </a:rPr>
              <a:t>¿Cuándo se utiliza ?</a:t>
            </a:r>
            <a:endParaRPr sz="4000">
              <a:solidFill>
                <a:srgbClr val="FFFFFF"/>
              </a:solidFill>
            </a:endParaRPr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Este patrón se utiliza cuando queremos implementar en nuestro sistema, un flujo secuencial, sincronizado y automatizado de ciertos pasos.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C78D8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917050" y="1084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rgbClr val="FFFFFF"/>
                </a:solidFill>
              </a:rPr>
              <a:t>Sin Pipe and Filters </a:t>
            </a:r>
            <a:endParaRPr b="1" sz="4000">
              <a:solidFill>
                <a:srgbClr val="FFFFFF"/>
              </a:solidFill>
            </a:endParaRPr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Figure 1 - A solution implemented using monolithic modules"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425" y="1363325"/>
            <a:ext cx="8178775" cy="3569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5" name="Google Shape;155;p16"/>
          <p:cNvCxnSpPr/>
          <p:nvPr/>
        </p:nvCxnSpPr>
        <p:spPr>
          <a:xfrm>
            <a:off x="873600" y="814175"/>
            <a:ext cx="8270400" cy="0"/>
          </a:xfrm>
          <a:prstGeom prst="straightConnector1">
            <a:avLst/>
          </a:prstGeom>
          <a:noFill/>
          <a:ln cap="flat" cmpd="sng" w="38100">
            <a:solidFill>
              <a:srgbClr val="B6D7A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C78D8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Figure 2 - A solution implemented using pipes and filters"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8275" y="1070400"/>
            <a:ext cx="7654725" cy="37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7"/>
          <p:cNvSpPr txBox="1"/>
          <p:nvPr/>
        </p:nvSpPr>
        <p:spPr>
          <a:xfrm>
            <a:off x="1228950" y="81425"/>
            <a:ext cx="71760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 </a:t>
            </a:r>
            <a:r>
              <a:rPr b="1" lang="es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Pipe and Filters </a:t>
            </a:r>
            <a:endParaRPr b="1"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3" name="Google Shape;163;p17"/>
          <p:cNvCxnSpPr/>
          <p:nvPr/>
        </p:nvCxnSpPr>
        <p:spPr>
          <a:xfrm>
            <a:off x="876725" y="763025"/>
            <a:ext cx="8270400" cy="0"/>
          </a:xfrm>
          <a:prstGeom prst="straightConnector1">
            <a:avLst/>
          </a:prstGeom>
          <a:noFill/>
          <a:ln cap="flat" cmpd="sng" w="38100">
            <a:solidFill>
              <a:srgbClr val="B6D7A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C78D8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3287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rgbClr val="FFFFFF"/>
                </a:solidFill>
              </a:rPr>
              <a:t>¿En qué se puede utilizar?</a:t>
            </a:r>
            <a:endParaRPr b="1" sz="4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1052550" y="14214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-"/>
            </a:pPr>
            <a:r>
              <a:rPr lang="e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Para la construcción de arquitecturas de compiladores.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-"/>
            </a:pPr>
            <a:r>
              <a:rPr lang="e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Para trabajar con </a:t>
            </a:r>
            <a:r>
              <a:rPr i="1" lang="e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Big Data</a:t>
            </a:r>
            <a:r>
              <a:rPr lang="e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-"/>
            </a:pPr>
            <a:r>
              <a:rPr lang="e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Transformación de datos.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C78D8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056400" y="233000"/>
            <a:ext cx="76962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</a:rPr>
              <a:t>Implementación</a:t>
            </a:r>
            <a:r>
              <a:rPr b="1" lang="es">
                <a:solidFill>
                  <a:srgbClr val="FFFFFF"/>
                </a:solidFill>
              </a:rPr>
              <a:t> e</a:t>
            </a:r>
            <a:r>
              <a:rPr b="1" lang="es">
                <a:solidFill>
                  <a:srgbClr val="FFFFFF"/>
                </a:solidFill>
              </a:rPr>
              <a:t>n la arquitectura de computadores (Pipeline / Segmentación) </a:t>
            </a:r>
            <a:endParaRPr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-32200" y="1443325"/>
            <a:ext cx="5562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Técnica para implementar el paralelismo a nivel de instrucciones dentro de un solo procesador.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Pipelining intenta mantener ocupada a cada parte del procesador, dividiendo las instrucciones entrantes en una serie de pasos secuenciales, que se realizan por diferentes unidades del procesador que trabajan de forma simultánea. </a:t>
            </a:r>
            <a:endParaRPr/>
          </a:p>
        </p:txBody>
      </p:sp>
      <p:cxnSp>
        <p:nvCxnSpPr>
          <p:cNvPr id="176" name="Google Shape;176;p19"/>
          <p:cNvCxnSpPr/>
          <p:nvPr/>
        </p:nvCxnSpPr>
        <p:spPr>
          <a:xfrm flipH="1" rot="10800000">
            <a:off x="1061400" y="1225675"/>
            <a:ext cx="8082600" cy="4200"/>
          </a:xfrm>
          <a:prstGeom prst="straightConnector1">
            <a:avLst/>
          </a:prstGeom>
          <a:noFill/>
          <a:ln cap="flat" cmpd="sng" w="38100">
            <a:solidFill>
              <a:srgbClr val="B6D7A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3100" y="1382275"/>
            <a:ext cx="3308499" cy="2977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C78D8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73075" y="0"/>
            <a:ext cx="85335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FFFFFF"/>
                </a:solidFill>
              </a:rPr>
              <a:t>Implementación</a:t>
            </a:r>
            <a:r>
              <a:rPr b="1" lang="es" sz="3000">
                <a:solidFill>
                  <a:srgbClr val="FFFFFF"/>
                </a:solidFill>
              </a:rPr>
              <a:t> </a:t>
            </a:r>
            <a:r>
              <a:rPr b="1" lang="es" sz="3000">
                <a:solidFill>
                  <a:srgbClr val="FFFFFF"/>
                </a:solidFill>
              </a:rPr>
              <a:t>en sistemas operativos Unix / Linux.</a:t>
            </a:r>
            <a:endParaRPr sz="3000"/>
          </a:p>
        </p:txBody>
      </p:sp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815300" y="1263850"/>
            <a:ext cx="7937400" cy="20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El </a:t>
            </a:r>
            <a:r>
              <a:rPr lang="e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símbolo</a:t>
            </a:r>
            <a:r>
              <a:rPr lang="e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“ | “ denota una </a:t>
            </a:r>
            <a:r>
              <a:rPr lang="e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tubería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 desea utilizar dos o mas comandos al mismo tiempo y ejecutarlos consecutivamente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Crear potentes comandos que pueden realizar tareas complejas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El filtro es la salida del primer comando que se convierte en la entrada del segundo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4" name="Google Shape;184;p20"/>
          <p:cNvCxnSpPr/>
          <p:nvPr/>
        </p:nvCxnSpPr>
        <p:spPr>
          <a:xfrm flipH="1" rot="10800000">
            <a:off x="1061400" y="1225675"/>
            <a:ext cx="8082600" cy="4200"/>
          </a:xfrm>
          <a:prstGeom prst="straightConnector1">
            <a:avLst/>
          </a:prstGeom>
          <a:noFill/>
          <a:ln cap="flat" cmpd="sng" w="38100">
            <a:solidFill>
              <a:srgbClr val="B6D7A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5" name="Google Shape;18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0475" y="2860900"/>
            <a:ext cx="3714149" cy="1902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4950" y="3252824"/>
            <a:ext cx="1621325" cy="129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0"/>
          <p:cNvSpPr txBox="1"/>
          <p:nvPr/>
        </p:nvSpPr>
        <p:spPr>
          <a:xfrm>
            <a:off x="2396425" y="4405575"/>
            <a:ext cx="15780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latin typeface="Lato"/>
                <a:ea typeface="Lato"/>
                <a:cs typeface="Lato"/>
                <a:sym typeface="Lato"/>
              </a:rPr>
              <a:t>Output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" name="Google Shape;188;p20"/>
          <p:cNvSpPr txBox="1"/>
          <p:nvPr/>
        </p:nvSpPr>
        <p:spPr>
          <a:xfrm>
            <a:off x="4858225" y="4405575"/>
            <a:ext cx="15780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latin typeface="Lato"/>
                <a:ea typeface="Lato"/>
                <a:cs typeface="Lato"/>
                <a:sym typeface="Lato"/>
              </a:rPr>
              <a:t>Input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C78D8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/>
          <p:nvPr>
            <p:ph idx="1" type="body"/>
          </p:nvPr>
        </p:nvSpPr>
        <p:spPr>
          <a:xfrm>
            <a:off x="990625" y="924625"/>
            <a:ext cx="1581000" cy="5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2400"/>
              <a:t>Ejemplos</a:t>
            </a:r>
            <a:endParaRPr b="1" sz="2400"/>
          </a:p>
        </p:txBody>
      </p:sp>
      <p:sp>
        <p:nvSpPr>
          <p:cNvPr id="194" name="Google Shape;194;p21"/>
          <p:cNvSpPr txBox="1"/>
          <p:nvPr>
            <p:ph type="title"/>
          </p:nvPr>
        </p:nvSpPr>
        <p:spPr>
          <a:xfrm>
            <a:off x="305250" y="0"/>
            <a:ext cx="85335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FFFFFF"/>
                </a:solidFill>
              </a:rPr>
              <a:t>Implementación en sistemas operativos Unix / Linux.</a:t>
            </a:r>
            <a:endParaRPr sz="3000"/>
          </a:p>
        </p:txBody>
      </p:sp>
      <p:cxnSp>
        <p:nvCxnSpPr>
          <p:cNvPr id="195" name="Google Shape;195;p21"/>
          <p:cNvCxnSpPr/>
          <p:nvPr/>
        </p:nvCxnSpPr>
        <p:spPr>
          <a:xfrm>
            <a:off x="2403700" y="1220125"/>
            <a:ext cx="6740400" cy="5700"/>
          </a:xfrm>
          <a:prstGeom prst="straightConnector1">
            <a:avLst/>
          </a:prstGeom>
          <a:noFill/>
          <a:ln cap="flat" cmpd="sng" w="38100">
            <a:solidFill>
              <a:srgbClr val="B6D7A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6" name="Google Shape;196;p21"/>
          <p:cNvPicPr preferRelativeResize="0"/>
          <p:nvPr/>
        </p:nvPicPr>
        <p:blipFill rotWithShape="1">
          <a:blip r:embed="rId3">
            <a:alphaModFix/>
          </a:blip>
          <a:srcRect b="0" l="0" r="34288" t="0"/>
          <a:stretch/>
        </p:blipFill>
        <p:spPr>
          <a:xfrm>
            <a:off x="503050" y="1863175"/>
            <a:ext cx="3960975" cy="295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1"/>
          <p:cNvPicPr preferRelativeResize="0"/>
          <p:nvPr/>
        </p:nvPicPr>
        <p:blipFill rotWithShape="1">
          <a:blip r:embed="rId4">
            <a:alphaModFix/>
          </a:blip>
          <a:srcRect b="0" l="0" r="45154" t="0"/>
          <a:stretch/>
        </p:blipFill>
        <p:spPr>
          <a:xfrm>
            <a:off x="4815125" y="1863175"/>
            <a:ext cx="3667275" cy="301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1"/>
          <p:cNvSpPr txBox="1"/>
          <p:nvPr/>
        </p:nvSpPr>
        <p:spPr>
          <a:xfrm>
            <a:off x="1709675" y="1374775"/>
            <a:ext cx="22503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CAT - GREP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" name="Google Shape;199;p21"/>
          <p:cNvSpPr txBox="1"/>
          <p:nvPr/>
        </p:nvSpPr>
        <p:spPr>
          <a:xfrm>
            <a:off x="5602825" y="1372750"/>
            <a:ext cx="22503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CAT - SORT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