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1"/>
  </p:notesMasterIdLst>
  <p:sldIdLst>
    <p:sldId id="271" r:id="rId3"/>
    <p:sldId id="368" r:id="rId4"/>
    <p:sldId id="257" r:id="rId5"/>
    <p:sldId id="278" r:id="rId6"/>
    <p:sldId id="329" r:id="rId7"/>
    <p:sldId id="330" r:id="rId8"/>
    <p:sldId id="279" r:id="rId9"/>
    <p:sldId id="269" r:id="rId10"/>
    <p:sldId id="261" r:id="rId11"/>
    <p:sldId id="374" r:id="rId12"/>
    <p:sldId id="375" r:id="rId13"/>
    <p:sldId id="376" r:id="rId14"/>
    <p:sldId id="389" r:id="rId15"/>
    <p:sldId id="390" r:id="rId16"/>
    <p:sldId id="391" r:id="rId17"/>
    <p:sldId id="285" r:id="rId18"/>
    <p:sldId id="287" r:id="rId19"/>
    <p:sldId id="470" r:id="rId20"/>
    <p:sldId id="431" r:id="rId21"/>
    <p:sldId id="432" r:id="rId22"/>
    <p:sldId id="471" r:id="rId23"/>
    <p:sldId id="288" r:id="rId24"/>
    <p:sldId id="349" r:id="rId25"/>
    <p:sldId id="290" r:id="rId26"/>
    <p:sldId id="295" r:id="rId27"/>
    <p:sldId id="296" r:id="rId28"/>
    <p:sldId id="292" r:id="rId29"/>
    <p:sldId id="297" r:id="rId30"/>
    <p:sldId id="294" r:id="rId31"/>
    <p:sldId id="331" r:id="rId32"/>
    <p:sldId id="334" r:id="rId33"/>
    <p:sldId id="332" r:id="rId34"/>
    <p:sldId id="336" r:id="rId35"/>
    <p:sldId id="337" r:id="rId36"/>
    <p:sldId id="472" r:id="rId37"/>
    <p:sldId id="338" r:id="rId38"/>
    <p:sldId id="352" r:id="rId39"/>
    <p:sldId id="392" r:id="rId40"/>
    <p:sldId id="393" r:id="rId41"/>
    <p:sldId id="339" r:id="rId42"/>
    <p:sldId id="340" r:id="rId43"/>
    <p:sldId id="298" r:id="rId44"/>
    <p:sldId id="299" r:id="rId45"/>
    <p:sldId id="353" r:id="rId46"/>
    <p:sldId id="354" r:id="rId47"/>
    <p:sldId id="308" r:id="rId48"/>
    <p:sldId id="309" r:id="rId49"/>
    <p:sldId id="384" r:id="rId50"/>
    <p:sldId id="385" r:id="rId51"/>
    <p:sldId id="386" r:id="rId52"/>
    <p:sldId id="429" r:id="rId53"/>
    <p:sldId id="430" r:id="rId54"/>
    <p:sldId id="300" r:id="rId55"/>
    <p:sldId id="357" r:id="rId56"/>
    <p:sldId id="358" r:id="rId57"/>
    <p:sldId id="359" r:id="rId58"/>
    <p:sldId id="468" r:id="rId59"/>
    <p:sldId id="394" r:id="rId6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99"/>
    <a:srgbClr val="FF7C80"/>
    <a:srgbClr val="006600"/>
    <a:srgbClr val="AFFBFB"/>
    <a:srgbClr val="FF505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/>
  </p:normalViewPr>
  <p:slideViewPr>
    <p:cSldViewPr showGuides="1">
      <p:cViewPr>
        <p:scale>
          <a:sx n="75" d="100"/>
          <a:sy n="75" d="100"/>
        </p:scale>
        <p:origin x="1666" y="197"/>
      </p:cViewPr>
      <p:guideLst>
        <p:guide orient="horz" pos="2148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眉占位符 1198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1" name="日期占位符 1198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11981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11981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119814" name="页脚占位符 1198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5" name="灯片编号占位符 1198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55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文本占位符 15565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512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2263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文本占位符 2263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2355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10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233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文本占位符 23347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2560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11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2344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文本占位符 23449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2765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12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277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文本占位符 2775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3072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279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文本占位符 27955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3277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710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文本占位符 17101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3481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720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文本占位符 17203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3686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013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文本占位符 101378"/>
          <p:cNvSpPr>
            <a:spLocks noGrp="1"/>
          </p:cNvSpPr>
          <p:nvPr>
            <p:ph type="body"/>
          </p:nvPr>
        </p:nvSpPr>
        <p:spPr>
          <a:xfrm>
            <a:off x="914400" y="4191000"/>
            <a:ext cx="5181600" cy="4114800"/>
          </a:xfrm>
        </p:spPr>
        <p:txBody>
          <a:bodyPr wrap="square" lIns="91440" tIns="45720" rIns="91440" bIns="45720" anchor="t" anchorCtr="0"/>
          <a:lstStyle/>
          <a:p>
            <a:pPr lvl="0"/>
            <a:endParaRPr lang="zh-CN" altLang="en-US" sz="10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75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文本占位符 1751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4505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21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73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文本占位符 17305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4301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22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56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文本占位符 15667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17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75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文本占位符 1751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4505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23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761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文本占位符 17613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4710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771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文本占位符 17715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4915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781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文本占位符 17817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5120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792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文本占位符 17920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5325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802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文本占位符 18022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5529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28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832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文本占位符 18329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5734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29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843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文本占位符 18432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5939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30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853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文本占位符 18534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6144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31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863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文本占位符 18637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6349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32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587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文本占位符 15872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921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873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文本占位符 18739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6553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33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884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文本占位符 18841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6758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281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文本占位符 28160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373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894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文本占位符 18944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6963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904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文本占位符 19046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168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281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文本占位符 28160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373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38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283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文本占位符 28365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577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39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914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文本占位符 19149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782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40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925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文本占位符 19251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7987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41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955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文本占位符 19558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8192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42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59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文本占位符 15974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126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96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文本占位符 19661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8397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43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976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文本占位符 19763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8601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986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文本占位符 19865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8806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996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文本占位符 19968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9011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200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文本占位符 2007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9216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47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200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文本占位符 2007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9728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51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200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文本占位符 2007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99331" name="灯片编号占位符 1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52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2037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文本占位符 20377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0137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53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2099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文本占位符 20992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0342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54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2109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文本占位符 21094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0547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55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60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文本占位符 16077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331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2119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2" name="文本占位符 211970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0752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56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61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文本占位符 16179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536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628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文本占位符 16281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741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638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文本占位符 16384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1945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648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文本占位符 16486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  <p:sp>
        <p:nvSpPr>
          <p:cNvPr id="2150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66246" descr="模版00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2662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6624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66244" name="日期占位符 26624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45" name="页脚占位符 26624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46" name="灯片编号占位符 26624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66246" descr="模版00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662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6624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66244" name="日期占位符 26624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45" name="页脚占位符 26624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46" name="灯片编号占位符 26624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0481"/>
          <p:cNvSpPr>
            <a:spLocks noGrp="1"/>
          </p:cNvSpPr>
          <p:nvPr>
            <p:ph type="ctrTitle" idx="4294967295"/>
          </p:nvPr>
        </p:nvSpPr>
        <p:spPr>
          <a:xfrm>
            <a:off x="685800" y="869633"/>
            <a:ext cx="7772400" cy="147002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algn="ctr" eaLnBrk="1" fontAlgn="base" hangingPunct="1">
              <a:buClrTx/>
              <a:buSzTx/>
            </a:pPr>
            <a:r>
              <a:rPr lang="zh-CN" altLang="en-US" sz="6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6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排序</a:t>
            </a:r>
          </a:p>
        </p:txBody>
      </p:sp>
      <p:sp>
        <p:nvSpPr>
          <p:cNvPr id="4098" name="前凸弯带形 20485"/>
          <p:cNvSpPr/>
          <p:nvPr/>
        </p:nvSpPr>
        <p:spPr>
          <a:xfrm>
            <a:off x="2447925" y="4837113"/>
            <a:ext cx="4248150" cy="792162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  <a:ea typeface="华文新魏" panose="02010800040101010101" pitchFamily="2" charset="-122"/>
              </a:rPr>
              <a:t>陈宏建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</a:t>
            </a:fld>
            <a:endParaRPr lang="en-US" altLang="zh-CN" sz="1400" dirty="0"/>
          </a:p>
        </p:txBody>
      </p:sp>
      <p:sp>
        <p:nvSpPr>
          <p:cNvPr id="2052" name="Rectangle 7"/>
          <p:cNvSpPr>
            <a:spLocks noGrp="1" noChangeArrowheads="1"/>
          </p:cNvSpPr>
          <p:nvPr/>
        </p:nvSpPr>
        <p:spPr>
          <a:xfrm>
            <a:off x="1979613" y="3240088"/>
            <a:ext cx="5545138" cy="1152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扬州大学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信息工程 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(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人工智能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)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学院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直接插入排序性能分析</a:t>
            </a:r>
          </a:p>
        </p:txBody>
      </p:sp>
      <p:sp>
        <p:nvSpPr>
          <p:cNvPr id="225284" name="内容占位符 22528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fontAlgn="base" hangingPunct="1"/>
            <a:endParaRPr lang="en-US" altLang="zh-CN" b="1" strike="noStrike" noProof="1"/>
          </a:p>
          <a:p>
            <a:pPr eaLnBrk="1" fontAlgn="base" hangingPunct="1"/>
            <a:r>
              <a:rPr lang="zh-CN" altLang="en-US" sz="28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最好情况</a:t>
            </a:r>
          </a:p>
        </p:txBody>
      </p:sp>
      <p:grpSp>
        <p:nvGrpSpPr>
          <p:cNvPr id="225286" name="组合 225285"/>
          <p:cNvGrpSpPr/>
          <p:nvPr/>
        </p:nvGrpSpPr>
        <p:grpSpPr>
          <a:xfrm>
            <a:off x="2916238" y="1916113"/>
            <a:ext cx="4343400" cy="1357312"/>
            <a:chOff x="2016" y="3022"/>
            <a:chExt cx="2736" cy="855"/>
          </a:xfrm>
        </p:grpSpPr>
        <p:sp>
          <p:nvSpPr>
            <p:cNvPr id="22532" name="左大括号 225286"/>
            <p:cNvSpPr/>
            <p:nvPr/>
          </p:nvSpPr>
          <p:spPr>
            <a:xfrm>
              <a:off x="2016" y="3166"/>
              <a:ext cx="48" cy="624"/>
            </a:xfrm>
            <a:prstGeom prst="leftBrace">
              <a:avLst>
                <a:gd name="adj1" fmla="val 10803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33" name="矩形 225287"/>
            <p:cNvSpPr/>
            <p:nvPr/>
          </p:nvSpPr>
          <p:spPr>
            <a:xfrm>
              <a:off x="2160" y="3022"/>
              <a:ext cx="19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800" dirty="0">
                  <a:latin typeface="宋体" panose="02010600030101010101" pitchFamily="2" charset="-122"/>
                </a:rPr>
                <a:t>比较次数为</a:t>
              </a:r>
              <a:r>
                <a:rPr lang="en-US" altLang="zh-CN" sz="2800" dirty="0">
                  <a:latin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</a:rPr>
                <a:t>－</a:t>
              </a:r>
              <a:r>
                <a:rPr lang="en-US" altLang="zh-CN" sz="2800" dirty="0">
                  <a:latin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宋体" panose="02010600030101010101" pitchFamily="2" charset="-122"/>
                </a:rPr>
                <a:t>次</a:t>
              </a:r>
            </a:p>
          </p:txBody>
        </p:sp>
        <p:sp>
          <p:nvSpPr>
            <p:cNvPr id="22534" name="文本框 225288"/>
            <p:cNvSpPr txBox="1"/>
            <p:nvPr/>
          </p:nvSpPr>
          <p:spPr>
            <a:xfrm>
              <a:off x="2160" y="3550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移动</a:t>
              </a:r>
              <a:r>
                <a:rPr lang="zh-CN" altLang="en-US" sz="2800" dirty="0">
                  <a:latin typeface="Arial" panose="020B0604020202020204" pitchFamily="34" charset="0"/>
                </a:rPr>
                <a:t>次数为</a:t>
              </a:r>
              <a:r>
                <a:rPr lang="en-US" altLang="zh-CN" sz="2800" dirty="0">
                  <a:latin typeface="Courier New" panose="02070309020205020404" pitchFamily="49" charset="0"/>
                </a:rPr>
                <a:t>0</a:t>
              </a:r>
              <a:r>
                <a:rPr lang="zh-CN" altLang="en-US" sz="2800" dirty="0">
                  <a:latin typeface="宋体" panose="02010600030101010101" pitchFamily="2" charset="-122"/>
                </a:rPr>
                <a:t>次</a:t>
              </a:r>
            </a:p>
          </p:txBody>
        </p:sp>
      </p:grpSp>
      <p:grpSp>
        <p:nvGrpSpPr>
          <p:cNvPr id="225290" name="组合 225289"/>
          <p:cNvGrpSpPr/>
          <p:nvPr/>
        </p:nvGrpSpPr>
        <p:grpSpPr>
          <a:xfrm>
            <a:off x="611188" y="4149725"/>
            <a:ext cx="8343900" cy="1628775"/>
            <a:chOff x="456" y="2160"/>
            <a:chExt cx="5256" cy="1026"/>
          </a:xfrm>
        </p:grpSpPr>
        <p:sp>
          <p:nvSpPr>
            <p:cNvPr id="22536" name="矩形 225290"/>
            <p:cNvSpPr/>
            <p:nvPr/>
          </p:nvSpPr>
          <p:spPr>
            <a:xfrm>
              <a:off x="456" y="2361"/>
              <a:ext cx="11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fontAlgn="base">
                <a:buFont typeface="Wingdings" panose="05000000000000000000" pitchFamily="2" charset="2"/>
                <a:buChar char="w"/>
              </a:pPr>
              <a:r>
                <a:rPr lang="zh-CN" altLang="en-US" sz="28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rPr>
                <a:t>最坏情况</a:t>
              </a:r>
              <a:endParaRPr lang="zh-CN" altLang="en-US" sz="28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37" name="文本框 225291"/>
            <p:cNvSpPr txBox="1"/>
            <p:nvPr/>
          </p:nvSpPr>
          <p:spPr>
            <a:xfrm>
              <a:off x="2112" y="2160"/>
              <a:ext cx="33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比较次数为     </a:t>
              </a:r>
              <a:r>
                <a:rPr lang="en-US" altLang="zh-CN" sz="2800" dirty="0">
                  <a:latin typeface="宋体" panose="02010600030101010101" pitchFamily="2" charset="-122"/>
                </a:rPr>
                <a:t>=(n+2)(n-1)/2 </a:t>
              </a:r>
            </a:p>
          </p:txBody>
        </p:sp>
        <p:sp>
          <p:nvSpPr>
            <p:cNvPr id="22538" name="左大括号 225292"/>
            <p:cNvSpPr/>
            <p:nvPr/>
          </p:nvSpPr>
          <p:spPr>
            <a:xfrm>
              <a:off x="2016" y="2208"/>
              <a:ext cx="48" cy="624"/>
            </a:xfrm>
            <a:prstGeom prst="leftBrace">
              <a:avLst>
                <a:gd name="adj1" fmla="val 10803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2539" name="对象 225293"/>
            <p:cNvGraphicFramePr/>
            <p:nvPr/>
          </p:nvGraphicFramePr>
          <p:xfrm>
            <a:off x="3385" y="2160"/>
            <a:ext cx="40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4" imgW="266700" imgH="431165" progId="Equation.3">
                    <p:embed/>
                  </p:oleObj>
                </mc:Choice>
                <mc:Fallback>
                  <p:oleObj r:id="rId4" imgW="266700" imgH="4311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85" y="2160"/>
                          <a:ext cx="407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文本框 225294"/>
            <p:cNvSpPr txBox="1"/>
            <p:nvPr/>
          </p:nvSpPr>
          <p:spPr>
            <a:xfrm>
              <a:off x="2112" y="2784"/>
              <a:ext cx="36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移动</a:t>
              </a:r>
              <a:r>
                <a:rPr lang="zh-CN" altLang="en-US" sz="2800" dirty="0">
                  <a:latin typeface="Arial" panose="020B0604020202020204" pitchFamily="34" charset="0"/>
                </a:rPr>
                <a:t>次数为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               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=(n+4)(n-1)/2 </a:t>
              </a:r>
            </a:p>
          </p:txBody>
        </p:sp>
        <p:graphicFrame>
          <p:nvGraphicFramePr>
            <p:cNvPr id="22541" name="对象 225295"/>
            <p:cNvGraphicFramePr/>
            <p:nvPr/>
          </p:nvGraphicFramePr>
          <p:xfrm>
            <a:off x="3360" y="2760"/>
            <a:ext cx="786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6" imgW="787400" imgH="431800" progId="Equation.3">
                    <p:embed/>
                  </p:oleObj>
                </mc:Choice>
                <mc:Fallback>
                  <p:oleObj r:id="rId6" imgW="787400" imgH="431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60" y="2760"/>
                          <a:ext cx="786" cy="4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2732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914400" indent="-914400" eaLnBrk="1" hangingPunct="1"/>
            <a:r>
              <a:rPr lang="zh-CN" altLang="en-US" sz="4000" b="1" dirty="0"/>
              <a:t>折半插入排序</a:t>
            </a:r>
            <a:br>
              <a:rPr lang="zh-CN" altLang="en-US" sz="4000" b="1" dirty="0"/>
            </a:br>
            <a:endParaRPr lang="zh-CN" altLang="en-US" sz="4000" b="1" dirty="0"/>
          </a:p>
        </p:txBody>
      </p:sp>
      <p:sp>
        <p:nvSpPr>
          <p:cNvPr id="227331" name="内容占位符 227330"/>
          <p:cNvSpPr>
            <a:spLocks noGrp="1"/>
          </p:cNvSpPr>
          <p:nvPr>
            <p:ph idx="1"/>
          </p:nvPr>
        </p:nvSpPr>
        <p:spPr>
          <a:xfrm>
            <a:off x="539750" y="981075"/>
            <a:ext cx="7958138" cy="5876925"/>
          </a:xfrm>
        </p:spPr>
        <p:txBody>
          <a:bodyPr vert="horz" wrap="square" lIns="91440" tIns="45720" rIns="91440" bIns="45720" anchor="t" anchorCtr="0"/>
          <a:lstStyle/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void  BinsSort(RecType  R[]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n)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对</a:t>
            </a:r>
            <a:r>
              <a:rPr lang="en-US" altLang="zh-CN" sz="2400" b="1" dirty="0">
                <a:latin typeface="Times New Roman" panose="02020603050405020304" pitchFamily="18" charset="0"/>
              </a:rPr>
              <a:t>R[1..n]</a:t>
            </a:r>
            <a:r>
              <a:rPr lang="zh-CN" altLang="en-US" sz="2400" b="1" dirty="0"/>
              <a:t>进行折半插入排序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{ for(i=2;i&lt;=n;i++)   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假定第一个记录有序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 R[0]=R[i];        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将待排记录</a:t>
            </a:r>
            <a:r>
              <a:rPr lang="en-US" altLang="zh-CN" sz="2400" b="1" dirty="0">
                <a:latin typeface="Times New Roman" panose="02020603050405020304" pitchFamily="18" charset="0"/>
              </a:rPr>
              <a:t>R[i]</a:t>
            </a:r>
            <a:r>
              <a:rPr lang="zh-CN" altLang="en-US" sz="2400" b="1" dirty="0"/>
              <a:t>暂存到</a:t>
            </a:r>
            <a:r>
              <a:rPr lang="en-US" altLang="zh-CN" sz="2400" b="1" dirty="0">
                <a:latin typeface="Times New Roman" panose="02020603050405020304" pitchFamily="18" charset="0"/>
              </a:rPr>
              <a:t>R[0]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low=1; high=i-1;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设置折半查找的范围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R[low..high]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      while (low&lt;=high) 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{ m=(low+high)/2;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折半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if(R[0].key&lt; R[m].key) high=m-1;   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else low=m+1;                    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插入点在高半区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/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for (j=i-1; j&gt;high; j--) R[j+1] = R[j]; 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记录后移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R[high+1] = R[0];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插入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/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for</a:t>
            </a:r>
          </a:p>
          <a:p>
            <a:pPr defTabSz="914400"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/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BinsSort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283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折半插入排序性能分析</a:t>
            </a:r>
          </a:p>
        </p:txBody>
      </p:sp>
      <p:sp>
        <p:nvSpPr>
          <p:cNvPr id="26626" name="文本占位符 228354"/>
          <p:cNvSpPr>
            <a:spLocks noGrp="1"/>
          </p:cNvSpPr>
          <p:nvPr>
            <p:ph idx="1"/>
          </p:nvPr>
        </p:nvSpPr>
        <p:spPr>
          <a:xfrm>
            <a:off x="684213" y="1341438"/>
            <a:ext cx="7958137" cy="388143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减少了比较次数，移动次数不变。</a:t>
            </a:r>
          </a:p>
          <a:p>
            <a:pPr eaLnBrk="1" hangingPunct="1"/>
            <a:r>
              <a:rPr lang="zh-CN" altLang="en-US" dirty="0"/>
              <a:t>时间复杂度仍为</a:t>
            </a:r>
            <a:r>
              <a:rPr lang="en-US" altLang="zh-CN" dirty="0">
                <a:latin typeface="Times New Roman" panose="02020603050405020304" pitchFamily="18" charset="0"/>
              </a:rPr>
              <a:t>O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/>
              <a:t>）。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2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754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希尔排序</a:t>
            </a:r>
          </a:p>
        </p:txBody>
      </p:sp>
      <p:sp>
        <p:nvSpPr>
          <p:cNvPr id="28674" name="文本占位符 27545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/>
              <a:t>希尔排序方法</a:t>
            </a:r>
            <a:r>
              <a:rPr lang="zh-CN" altLang="en-US" sz="2800" dirty="0"/>
              <a:t>：</a:t>
            </a:r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1. </a:t>
            </a:r>
            <a:r>
              <a:rPr lang="zh-CN" altLang="en-US" sz="2800" dirty="0"/>
              <a:t>选择一个步长序列</a:t>
            </a:r>
            <a:r>
              <a:rPr lang="en-US" altLang="zh-CN" sz="2800" dirty="0"/>
              <a:t>t1</a:t>
            </a:r>
            <a:r>
              <a:rPr lang="zh-CN" altLang="en-US" sz="2800" dirty="0"/>
              <a:t>，</a:t>
            </a:r>
            <a:r>
              <a:rPr lang="en-US" altLang="zh-CN" sz="2800" dirty="0"/>
              <a:t>t2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tk</a:t>
            </a:r>
            <a:r>
              <a:rPr lang="zh-CN" altLang="en-US" sz="2800" dirty="0"/>
              <a:t>，其中</a:t>
            </a:r>
            <a:r>
              <a:rPr lang="en-US" altLang="zh-CN" sz="2800" dirty="0"/>
              <a:t>ti&gt;tj</a:t>
            </a:r>
            <a:r>
              <a:rPr lang="zh-CN" altLang="en-US" sz="2800" dirty="0"/>
              <a:t>，</a:t>
            </a:r>
            <a:r>
              <a:rPr lang="en-US" altLang="zh-CN" sz="2800" dirty="0"/>
              <a:t>tk=1</a:t>
            </a:r>
            <a:r>
              <a:rPr lang="zh-CN" altLang="en-US" sz="2800" dirty="0"/>
              <a:t>；</a:t>
            </a:r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2. </a:t>
            </a:r>
            <a:r>
              <a:rPr lang="zh-CN" altLang="en-US" sz="2800" dirty="0"/>
              <a:t>按步长序列个数</a:t>
            </a:r>
            <a:r>
              <a:rPr lang="en-US" altLang="zh-CN" sz="2800" dirty="0"/>
              <a:t>k</a:t>
            </a:r>
            <a:r>
              <a:rPr lang="zh-CN" altLang="en-US" sz="2800" dirty="0"/>
              <a:t>，对序列进行</a:t>
            </a:r>
            <a:r>
              <a:rPr lang="en-US" altLang="zh-CN" sz="2800" dirty="0"/>
              <a:t>k</a:t>
            </a:r>
            <a:r>
              <a:rPr lang="zh-CN" altLang="en-US" sz="2800" dirty="0"/>
              <a:t>趟排序；</a:t>
            </a:r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3. </a:t>
            </a:r>
            <a:r>
              <a:rPr lang="zh-CN" altLang="en-US" sz="2800" dirty="0"/>
              <a:t>每趟排序，根据对应的步长</a:t>
            </a:r>
            <a:r>
              <a:rPr lang="en-US" altLang="zh-CN" sz="2800" dirty="0"/>
              <a:t>ti</a:t>
            </a:r>
            <a:r>
              <a:rPr lang="zh-CN" altLang="en-US" sz="2800" dirty="0"/>
              <a:t>，将待排序列分割成若干长度为</a:t>
            </a:r>
            <a:r>
              <a:rPr lang="en-US" altLang="zh-CN" sz="2800" dirty="0"/>
              <a:t>m</a:t>
            </a:r>
            <a:r>
              <a:rPr lang="zh-CN" altLang="en-US" sz="2800" dirty="0"/>
              <a:t>的子序列，分别对各子表进行直接插入排序。仅步长因子为</a:t>
            </a:r>
            <a:r>
              <a:rPr lang="en-US" altLang="zh-CN" sz="2800" dirty="0"/>
              <a:t>1</a:t>
            </a:r>
            <a:r>
              <a:rPr lang="zh-CN" altLang="en-US" sz="2800" dirty="0"/>
              <a:t>时，整个序列作为一个表来处理，表长度即为整个序列的长度。</a:t>
            </a:r>
          </a:p>
        </p:txBody>
      </p:sp>
      <p:sp>
        <p:nvSpPr>
          <p:cNvPr id="2867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764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希尔排序示例</a:t>
            </a:r>
          </a:p>
        </p:txBody>
      </p:sp>
      <p:grpSp>
        <p:nvGrpSpPr>
          <p:cNvPr id="276483" name="组合 276482"/>
          <p:cNvGrpSpPr/>
          <p:nvPr/>
        </p:nvGrpSpPr>
        <p:grpSpPr>
          <a:xfrm>
            <a:off x="3168650" y="2133600"/>
            <a:ext cx="4146550" cy="457200"/>
            <a:chOff x="4518" y="13410"/>
            <a:chExt cx="4731" cy="1017"/>
          </a:xfrm>
        </p:grpSpPr>
        <p:grpSp>
          <p:nvGrpSpPr>
            <p:cNvPr id="29699" name="组合 276483"/>
            <p:cNvGrpSpPr/>
            <p:nvPr/>
          </p:nvGrpSpPr>
          <p:grpSpPr>
            <a:xfrm>
              <a:off x="4518" y="13443"/>
              <a:ext cx="2628" cy="255"/>
              <a:chOff x="4545" y="13380"/>
              <a:chExt cx="2628" cy="255"/>
            </a:xfrm>
          </p:grpSpPr>
          <p:sp>
            <p:nvSpPr>
              <p:cNvPr id="29700" name="直接连接符 276484"/>
              <p:cNvSpPr/>
              <p:nvPr/>
            </p:nvSpPr>
            <p:spPr>
              <a:xfrm>
                <a:off x="4545" y="13635"/>
                <a:ext cx="26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01" name="直接连接符 276485"/>
              <p:cNvSpPr/>
              <p:nvPr/>
            </p:nvSpPr>
            <p:spPr>
              <a:xfrm flipV="1">
                <a:off x="454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02" name="直接连接符 276486"/>
              <p:cNvSpPr/>
              <p:nvPr/>
            </p:nvSpPr>
            <p:spPr>
              <a:xfrm flipV="1">
                <a:off x="715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03" name="组合 276487"/>
            <p:cNvGrpSpPr/>
            <p:nvPr/>
          </p:nvGrpSpPr>
          <p:grpSpPr>
            <a:xfrm>
              <a:off x="5046" y="13413"/>
              <a:ext cx="2628" cy="465"/>
              <a:chOff x="4545" y="13380"/>
              <a:chExt cx="2628" cy="255"/>
            </a:xfrm>
          </p:grpSpPr>
          <p:sp>
            <p:nvSpPr>
              <p:cNvPr id="29704" name="直接连接符 276488"/>
              <p:cNvSpPr/>
              <p:nvPr/>
            </p:nvSpPr>
            <p:spPr>
              <a:xfrm>
                <a:off x="4545" y="13635"/>
                <a:ext cx="26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05" name="直接连接符 276489"/>
              <p:cNvSpPr/>
              <p:nvPr/>
            </p:nvSpPr>
            <p:spPr>
              <a:xfrm flipV="1">
                <a:off x="454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06" name="直接连接符 276490"/>
              <p:cNvSpPr/>
              <p:nvPr/>
            </p:nvSpPr>
            <p:spPr>
              <a:xfrm flipV="1">
                <a:off x="715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07" name="组合 276491"/>
            <p:cNvGrpSpPr/>
            <p:nvPr/>
          </p:nvGrpSpPr>
          <p:grpSpPr>
            <a:xfrm>
              <a:off x="5559" y="13416"/>
              <a:ext cx="2628" cy="609"/>
              <a:chOff x="4545" y="13380"/>
              <a:chExt cx="2628" cy="255"/>
            </a:xfrm>
          </p:grpSpPr>
          <p:sp>
            <p:nvSpPr>
              <p:cNvPr id="29708" name="直接连接符 276492"/>
              <p:cNvSpPr/>
              <p:nvPr/>
            </p:nvSpPr>
            <p:spPr>
              <a:xfrm>
                <a:off x="4545" y="13635"/>
                <a:ext cx="26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09" name="直接连接符 276493"/>
              <p:cNvSpPr/>
              <p:nvPr/>
            </p:nvSpPr>
            <p:spPr>
              <a:xfrm flipV="1">
                <a:off x="454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0" name="直接连接符 276494"/>
              <p:cNvSpPr/>
              <p:nvPr/>
            </p:nvSpPr>
            <p:spPr>
              <a:xfrm flipV="1">
                <a:off x="715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11" name="组合 276495"/>
            <p:cNvGrpSpPr/>
            <p:nvPr/>
          </p:nvGrpSpPr>
          <p:grpSpPr>
            <a:xfrm>
              <a:off x="6108" y="13410"/>
              <a:ext cx="2628" cy="813"/>
              <a:chOff x="4545" y="13380"/>
              <a:chExt cx="2628" cy="255"/>
            </a:xfrm>
          </p:grpSpPr>
          <p:sp>
            <p:nvSpPr>
              <p:cNvPr id="29712" name="直接连接符 276496"/>
              <p:cNvSpPr/>
              <p:nvPr/>
            </p:nvSpPr>
            <p:spPr>
              <a:xfrm>
                <a:off x="4545" y="13635"/>
                <a:ext cx="26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3" name="直接连接符 276497"/>
              <p:cNvSpPr/>
              <p:nvPr/>
            </p:nvSpPr>
            <p:spPr>
              <a:xfrm flipV="1">
                <a:off x="454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4" name="直接连接符 276498"/>
              <p:cNvSpPr/>
              <p:nvPr/>
            </p:nvSpPr>
            <p:spPr>
              <a:xfrm flipV="1">
                <a:off x="715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15" name="组合 276499"/>
            <p:cNvGrpSpPr/>
            <p:nvPr/>
          </p:nvGrpSpPr>
          <p:grpSpPr>
            <a:xfrm>
              <a:off x="6621" y="13419"/>
              <a:ext cx="2628" cy="1008"/>
              <a:chOff x="4545" y="13380"/>
              <a:chExt cx="2628" cy="255"/>
            </a:xfrm>
          </p:grpSpPr>
          <p:sp>
            <p:nvSpPr>
              <p:cNvPr id="29716" name="直接连接符 276500"/>
              <p:cNvSpPr/>
              <p:nvPr/>
            </p:nvSpPr>
            <p:spPr>
              <a:xfrm>
                <a:off x="4545" y="13635"/>
                <a:ext cx="26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7" name="直接连接符 276501"/>
              <p:cNvSpPr/>
              <p:nvPr/>
            </p:nvSpPr>
            <p:spPr>
              <a:xfrm flipV="1">
                <a:off x="454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8" name="直接连接符 276502"/>
              <p:cNvSpPr/>
              <p:nvPr/>
            </p:nvSpPr>
            <p:spPr>
              <a:xfrm flipV="1">
                <a:off x="7155" y="133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6504" name="组合 276503"/>
          <p:cNvGrpSpPr/>
          <p:nvPr/>
        </p:nvGrpSpPr>
        <p:grpSpPr>
          <a:xfrm>
            <a:off x="3048000" y="3443288"/>
            <a:ext cx="4114800" cy="519112"/>
            <a:chOff x="4539" y="1873"/>
            <a:chExt cx="4698" cy="817"/>
          </a:xfrm>
        </p:grpSpPr>
        <p:grpSp>
          <p:nvGrpSpPr>
            <p:cNvPr id="29720" name="组合 276504"/>
            <p:cNvGrpSpPr/>
            <p:nvPr/>
          </p:nvGrpSpPr>
          <p:grpSpPr>
            <a:xfrm>
              <a:off x="4539" y="1873"/>
              <a:ext cx="4698" cy="278"/>
              <a:chOff x="4539" y="1873"/>
              <a:chExt cx="4698" cy="278"/>
            </a:xfrm>
          </p:grpSpPr>
          <p:sp>
            <p:nvSpPr>
              <p:cNvPr id="29721" name="直接连接符 276505"/>
              <p:cNvSpPr/>
              <p:nvPr/>
            </p:nvSpPr>
            <p:spPr>
              <a:xfrm>
                <a:off x="4539" y="2139"/>
                <a:ext cx="156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22" name="直接连接符 276506"/>
              <p:cNvSpPr/>
              <p:nvPr/>
            </p:nvSpPr>
            <p:spPr>
              <a:xfrm flipV="1">
                <a:off x="6094" y="1879"/>
                <a:ext cx="3" cy="26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23" name="直接连接符 276507"/>
              <p:cNvSpPr/>
              <p:nvPr/>
            </p:nvSpPr>
            <p:spPr>
              <a:xfrm flipV="1">
                <a:off x="4543" y="1873"/>
                <a:ext cx="3" cy="26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9724" name="组合 276508"/>
              <p:cNvGrpSpPr/>
              <p:nvPr/>
            </p:nvGrpSpPr>
            <p:grpSpPr>
              <a:xfrm>
                <a:off x="6099" y="1891"/>
                <a:ext cx="1566" cy="260"/>
                <a:chOff x="4539" y="2083"/>
                <a:chExt cx="1566" cy="260"/>
              </a:xfrm>
            </p:grpSpPr>
            <p:sp>
              <p:nvSpPr>
                <p:cNvPr id="29725" name="直接连接符 276509"/>
                <p:cNvSpPr/>
                <p:nvPr/>
              </p:nvSpPr>
              <p:spPr>
                <a:xfrm>
                  <a:off x="4539" y="2343"/>
                  <a:ext cx="156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726" name="直接连接符 276510"/>
                <p:cNvSpPr/>
                <p:nvPr/>
              </p:nvSpPr>
              <p:spPr>
                <a:xfrm flipV="1">
                  <a:off x="6094" y="2083"/>
                  <a:ext cx="3" cy="2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9727" name="组合 276511"/>
              <p:cNvGrpSpPr/>
              <p:nvPr/>
            </p:nvGrpSpPr>
            <p:grpSpPr>
              <a:xfrm>
                <a:off x="7671" y="1885"/>
                <a:ext cx="1566" cy="260"/>
                <a:chOff x="4539" y="2083"/>
                <a:chExt cx="1566" cy="260"/>
              </a:xfrm>
            </p:grpSpPr>
            <p:sp>
              <p:nvSpPr>
                <p:cNvPr id="29728" name="直接连接符 276512"/>
                <p:cNvSpPr/>
                <p:nvPr/>
              </p:nvSpPr>
              <p:spPr>
                <a:xfrm>
                  <a:off x="4539" y="2343"/>
                  <a:ext cx="156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729" name="直接连接符 276513"/>
                <p:cNvSpPr/>
                <p:nvPr/>
              </p:nvSpPr>
              <p:spPr>
                <a:xfrm flipV="1">
                  <a:off x="6094" y="2083"/>
                  <a:ext cx="3" cy="2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9730" name="组合 276514"/>
            <p:cNvGrpSpPr/>
            <p:nvPr/>
          </p:nvGrpSpPr>
          <p:grpSpPr>
            <a:xfrm>
              <a:off x="5556" y="1902"/>
              <a:ext cx="1566" cy="788"/>
              <a:chOff x="4539" y="2077"/>
              <a:chExt cx="1566" cy="266"/>
            </a:xfrm>
          </p:grpSpPr>
          <p:grpSp>
            <p:nvGrpSpPr>
              <p:cNvPr id="29731" name="组合 276515"/>
              <p:cNvGrpSpPr/>
              <p:nvPr/>
            </p:nvGrpSpPr>
            <p:grpSpPr>
              <a:xfrm>
                <a:off x="4539" y="2083"/>
                <a:ext cx="1566" cy="260"/>
                <a:chOff x="4539" y="2083"/>
                <a:chExt cx="1566" cy="260"/>
              </a:xfrm>
            </p:grpSpPr>
            <p:sp>
              <p:nvSpPr>
                <p:cNvPr id="29732" name="直接连接符 276516"/>
                <p:cNvSpPr/>
                <p:nvPr/>
              </p:nvSpPr>
              <p:spPr>
                <a:xfrm>
                  <a:off x="4539" y="2343"/>
                  <a:ext cx="156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733" name="直接连接符 276517"/>
                <p:cNvSpPr/>
                <p:nvPr/>
              </p:nvSpPr>
              <p:spPr>
                <a:xfrm flipV="1">
                  <a:off x="6094" y="2083"/>
                  <a:ext cx="3" cy="2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9734" name="直接连接符 276518"/>
              <p:cNvSpPr/>
              <p:nvPr/>
            </p:nvSpPr>
            <p:spPr>
              <a:xfrm flipV="1">
                <a:off x="4543" y="2077"/>
                <a:ext cx="3" cy="26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35" name="组合 276519"/>
            <p:cNvGrpSpPr/>
            <p:nvPr/>
          </p:nvGrpSpPr>
          <p:grpSpPr>
            <a:xfrm>
              <a:off x="7119" y="1911"/>
              <a:ext cx="1566" cy="770"/>
              <a:chOff x="4539" y="2083"/>
              <a:chExt cx="1566" cy="260"/>
            </a:xfrm>
          </p:grpSpPr>
          <p:sp>
            <p:nvSpPr>
              <p:cNvPr id="29736" name="直接连接符 276520"/>
              <p:cNvSpPr/>
              <p:nvPr/>
            </p:nvSpPr>
            <p:spPr>
              <a:xfrm>
                <a:off x="4539" y="2343"/>
                <a:ext cx="156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7" name="直接连接符 276521"/>
              <p:cNvSpPr/>
              <p:nvPr/>
            </p:nvSpPr>
            <p:spPr>
              <a:xfrm flipV="1">
                <a:off x="6094" y="2083"/>
                <a:ext cx="3" cy="26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38" name="组合 276522"/>
            <p:cNvGrpSpPr/>
            <p:nvPr/>
          </p:nvGrpSpPr>
          <p:grpSpPr>
            <a:xfrm>
              <a:off x="5073" y="1902"/>
              <a:ext cx="3147" cy="533"/>
              <a:chOff x="5079" y="2028"/>
              <a:chExt cx="3147" cy="533"/>
            </a:xfrm>
          </p:grpSpPr>
          <p:sp>
            <p:nvSpPr>
              <p:cNvPr id="29739" name="直接连接符 276523"/>
              <p:cNvSpPr/>
              <p:nvPr/>
            </p:nvSpPr>
            <p:spPr>
              <a:xfrm>
                <a:off x="5079" y="2558"/>
                <a:ext cx="156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0" name="直接连接符 276524"/>
              <p:cNvSpPr/>
              <p:nvPr/>
            </p:nvSpPr>
            <p:spPr>
              <a:xfrm flipV="1">
                <a:off x="6634" y="2040"/>
                <a:ext cx="3" cy="51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1" name="直接连接符 276525"/>
              <p:cNvSpPr/>
              <p:nvPr/>
            </p:nvSpPr>
            <p:spPr>
              <a:xfrm flipV="1">
                <a:off x="5083" y="2028"/>
                <a:ext cx="3" cy="51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9742" name="组合 276526"/>
              <p:cNvGrpSpPr/>
              <p:nvPr/>
            </p:nvGrpSpPr>
            <p:grpSpPr>
              <a:xfrm>
                <a:off x="6660" y="2043"/>
                <a:ext cx="1566" cy="518"/>
                <a:chOff x="4539" y="2083"/>
                <a:chExt cx="1566" cy="260"/>
              </a:xfrm>
            </p:grpSpPr>
            <p:sp>
              <p:nvSpPr>
                <p:cNvPr id="29743" name="直接连接符 276527"/>
                <p:cNvSpPr/>
                <p:nvPr/>
              </p:nvSpPr>
              <p:spPr>
                <a:xfrm>
                  <a:off x="4539" y="2343"/>
                  <a:ext cx="156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744" name="直接连接符 276528"/>
                <p:cNvSpPr/>
                <p:nvPr/>
              </p:nvSpPr>
              <p:spPr>
                <a:xfrm flipV="1">
                  <a:off x="6094" y="2083"/>
                  <a:ext cx="3" cy="2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276530" name="矩形 276529"/>
          <p:cNvSpPr/>
          <p:nvPr/>
        </p:nvSpPr>
        <p:spPr>
          <a:xfrm>
            <a:off x="457200" y="4419600"/>
            <a:ext cx="800100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66700" algn="just" fontAlgn="base"/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二趟排序结果：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000" b="1" strike="noStrike" noProof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19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‘</a:t>
            </a:r>
            <a:r>
              <a:rPr lang="zh-CN" altLang="en-US" sz="2000" b="1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51</a:t>
            </a:r>
            <a:r>
              <a:rPr lang="en-US" altLang="zh-CN" sz="2000" b="1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87</a:t>
            </a:r>
            <a:endParaRPr lang="en-US" altLang="zh-CN" sz="20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三趟排序结果：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10   17   </a:t>
            </a:r>
            <a:r>
              <a:rPr lang="en-US" altLang="zh-CN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33   51</a:t>
            </a:r>
            <a:r>
              <a:rPr lang="en-US" altLang="zh-CN" sz="19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51   52   62   87   96</a:t>
            </a:r>
            <a:endParaRPr lang="en-US" altLang="zh-CN" sz="2000" b="1" strike="noStrike" noProof="1">
              <a:latin typeface="Times New Roman" panose="02020603050405020304" pitchFamily="18" charset="0"/>
            </a:endParaRPr>
          </a:p>
          <a:p>
            <a:pPr indent="266700" eaLnBrk="0" fontAlgn="base" hangingPunct="0"/>
            <a:endParaRPr lang="en-US" altLang="zh-CN" sz="4400" b="1" strike="noStrike" noProof="1">
              <a:latin typeface="Arial" panose="020B0604020202020204" pitchFamily="34" charset="0"/>
            </a:endParaRPr>
          </a:p>
        </p:txBody>
      </p:sp>
      <p:sp>
        <p:nvSpPr>
          <p:cNvPr id="276531" name="矩形 276530"/>
          <p:cNvSpPr/>
          <p:nvPr/>
        </p:nvSpPr>
        <p:spPr>
          <a:xfrm>
            <a:off x="609600" y="1371600"/>
            <a:ext cx="792480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fontAlgn="base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初始关键字序列：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0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19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‘  </a:t>
            </a:r>
            <a:r>
              <a:rPr lang="en-US" altLang="zh-CN" sz="19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lang="en-US" altLang="zh-CN" sz="2000" b="1" strike="noStrike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6532" name="矩形 276531"/>
          <p:cNvSpPr/>
          <p:nvPr/>
        </p:nvSpPr>
        <p:spPr>
          <a:xfrm>
            <a:off x="609600" y="2667000"/>
            <a:ext cx="8001000" cy="1691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fontAlgn="base"/>
            <a:r>
              <a:rPr lang="zh-CN" altLang="en-US" sz="20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一趟排序结果：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0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19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 </a:t>
            </a:r>
            <a:r>
              <a:rPr lang="en-US" altLang="zh-CN" sz="19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</a:t>
            </a:r>
            <a:endParaRPr lang="en-US" altLang="zh-CN" sz="2000" b="1" strike="noStrike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                      </a:t>
            </a:r>
            <a:r>
              <a:rPr lang="zh-CN" altLang="en-US" sz="2000" b="1" strike="noStrike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000" b="1" strike="noStrike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17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lang="en-US" altLang="zh-CN" sz="2000" b="1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28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51</a:t>
            </a:r>
            <a:r>
              <a:rPr lang="en-US" altLang="zh-CN" sz="20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’ </a:t>
            </a:r>
            <a:r>
              <a:rPr lang="en-US" altLang="zh-CN" sz="20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en-US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52 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10</a:t>
            </a:r>
            <a:r>
              <a:rPr lang="en-US" altLang="zh-CN" sz="2000" b="1" strike="noStrike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51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33</a:t>
            </a:r>
            <a:r>
              <a:rPr lang="en-US" altLang="zh-CN" sz="2000" b="1" strike="noStrike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62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96 </a:t>
            </a:r>
            <a:r>
              <a:rPr lang="en-US" altLang="zh-CN" sz="20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lang="en-US" altLang="zh-CN" sz="2000" b="1" strike="noStrike" noProof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87</a:t>
            </a:r>
            <a:endParaRPr lang="en-US" altLang="zh-CN" sz="2000" b="1" strike="noStrike" noProof="1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endParaRPr lang="en-US" altLang="zh-CN" sz="2000" b="1" strike="noStrike" noProof="1">
              <a:latin typeface="Times New Roman" panose="02020603050405020304" pitchFamily="18" charset="0"/>
            </a:endParaRPr>
          </a:p>
          <a:p>
            <a:pPr eaLnBrk="0" fontAlgn="base" hangingPunct="0"/>
            <a:endParaRPr lang="en-US" altLang="zh-CN" sz="4400" b="1" strike="noStrike" noProof="1">
              <a:latin typeface="Arial" panose="020B0604020202020204" pitchFamily="34" charset="0"/>
            </a:endParaRPr>
          </a:p>
        </p:txBody>
      </p:sp>
      <p:sp>
        <p:nvSpPr>
          <p:cNvPr id="2974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0" grpId="0"/>
      <p:bldP spid="276530" grpId="1"/>
      <p:bldP spid="276531" grpId="0"/>
      <p:bldP spid="2765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7852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希尔排序算法</a:t>
            </a:r>
          </a:p>
        </p:txBody>
      </p:sp>
      <p:sp>
        <p:nvSpPr>
          <p:cNvPr id="278531" name="矩形 278530"/>
          <p:cNvSpPr/>
          <p:nvPr/>
        </p:nvSpPr>
        <p:spPr>
          <a:xfrm>
            <a:off x="468313" y="1412875"/>
            <a:ext cx="8305800" cy="437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522605" algn="just"/>
            <a:r>
              <a:rPr lang="en-US" altLang="zh-CN" sz="2000" b="1" dirty="0">
                <a:latin typeface="Courier New" panose="02070309020205020404" pitchFamily="49" charset="0"/>
              </a:rPr>
              <a:t>void  ShellSort(RecType  R[]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</a:rPr>
              <a:t>int n)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/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以步长</a:t>
            </a:r>
            <a:r>
              <a:rPr lang="en-US" altLang="zh-CN" sz="2000" b="1" dirty="0">
                <a:latin typeface="Courier New" panose="02070309020205020404" pitchFamily="49" charset="0"/>
              </a:rPr>
              <a:t>d</a:t>
            </a:r>
            <a:r>
              <a:rPr lang="en-US" altLang="zh-CN" sz="1900" b="1" baseline="-30000" dirty="0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/2</a:t>
            </a:r>
            <a:r>
              <a:rPr lang="zh-CN" altLang="en-US" sz="2000" b="1" dirty="0">
                <a:latin typeface="宋体" panose="02010600030101010101" pitchFamily="2" charset="-122"/>
              </a:rPr>
              <a:t>分组的</a:t>
            </a:r>
            <a:r>
              <a:rPr lang="zh-CN" altLang="en-US" sz="2000" b="1" dirty="0">
                <a:latin typeface="Arial" panose="020B0604020202020204" pitchFamily="34" charset="0"/>
              </a:rPr>
              <a:t>希尔排序，第一个步长取</a:t>
            </a:r>
            <a:r>
              <a:rPr lang="en-US" altLang="zh-CN" sz="2000" b="1" dirty="0">
                <a:latin typeface="Courier New" panose="02070309020205020404" pitchFamily="49" charset="0"/>
              </a:rPr>
              <a:t>n/2</a:t>
            </a:r>
            <a:r>
              <a:rPr lang="zh-CN" altLang="en-US" sz="2000" b="1" dirty="0">
                <a:latin typeface="宋体" panose="02010600030101010101" pitchFamily="2" charset="-122"/>
              </a:rPr>
              <a:t>，最后一个取</a:t>
            </a:r>
            <a:r>
              <a:rPr lang="en-US" altLang="zh-CN" sz="2000" b="1" dirty="0">
                <a:latin typeface="Courier New" panose="02070309020205020404" pitchFamily="49" charset="0"/>
              </a:rPr>
              <a:t>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for(d=n/2;d&gt;=1;d=d/2)  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	{for(i=1+d;i&lt;=n;i++)</a:t>
            </a: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 	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将</a:t>
            </a:r>
            <a:r>
              <a:rPr lang="en-US" altLang="zh-CN" sz="2000" b="1" dirty="0">
                <a:latin typeface="Courier New" panose="02070309020205020404" pitchFamily="49" charset="0"/>
              </a:rPr>
              <a:t>R[i]</a:t>
            </a:r>
            <a:r>
              <a:rPr lang="zh-CN" altLang="en-US" sz="2000" b="1" dirty="0">
                <a:latin typeface="宋体" panose="02010600030101010101" pitchFamily="2" charset="-122"/>
              </a:rPr>
              <a:t>插入到所属组的有序列段中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zh-CN" altLang="en-US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latin typeface="Courier New" panose="02070309020205020404" pitchFamily="49" charset="0"/>
              </a:rPr>
              <a:t>{ R[0]=R[i];  j=i-d;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		  while(j&gt;0&amp;&amp;R[0].key&lt;R[j].key)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		   { R[j+d]=R[j];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           j=j-d;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         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while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        R[j+d]=R[0];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将</a:t>
            </a: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Arial" panose="020B0604020202020204" pitchFamily="34" charset="0"/>
              </a:rPr>
              <a:t>个元素</a:t>
            </a:r>
            <a:r>
              <a:rPr lang="zh-CN" altLang="en-US" sz="2000" b="1" dirty="0">
                <a:latin typeface="宋体" panose="02010600030101010101" pitchFamily="2" charset="-122"/>
              </a:rPr>
              <a:t>插入到</a:t>
            </a:r>
            <a:r>
              <a:rPr lang="zh-CN" altLang="en-US" sz="2000" b="1" dirty="0">
                <a:latin typeface="Arial" panose="020B0604020202020204" pitchFamily="34" charset="0"/>
              </a:rPr>
              <a:t>合适位置</a:t>
            </a:r>
          </a:p>
          <a:p>
            <a:pPr indent="522605" algn="just" eaLnBrk="0" hangingPunct="0"/>
            <a:r>
              <a:rPr lang="zh-CN" altLang="en-US" sz="2000" b="1" dirty="0">
                <a:latin typeface="Courier New" panose="02070309020205020404" pitchFamily="49" charset="0"/>
              </a:rPr>
              <a:t>         </a:t>
            </a: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 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522605" eaLnBrk="0" hangingPunct="0"/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ShellSort</a:t>
            </a:r>
            <a:r>
              <a:rPr lang="en-US" altLang="zh-CN" sz="2100" b="1" dirty="0">
                <a:latin typeface="Times New Roman" panose="02020603050405020304" pitchFamily="18" charset="0"/>
              </a:rPr>
              <a:t>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278532" name="矩形 278531"/>
          <p:cNvSpPr/>
          <p:nvPr/>
        </p:nvSpPr>
        <p:spPr>
          <a:xfrm>
            <a:off x="971550" y="5746750"/>
            <a:ext cx="6584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希尔排序方法是一个不稳定的排序方法。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58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交换排序 </a:t>
            </a:r>
          </a:p>
        </p:txBody>
      </p:sp>
      <p:sp>
        <p:nvSpPr>
          <p:cNvPr id="35843" name="内容占位符 35842"/>
          <p:cNvSpPr>
            <a:spLocks noGrp="1"/>
          </p:cNvSpPr>
          <p:nvPr>
            <p:ph idx="1"/>
          </p:nvPr>
        </p:nvSpPr>
        <p:spPr>
          <a:xfrm>
            <a:off x="539750" y="1196975"/>
            <a:ext cx="8234363" cy="20875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主要思路</a:t>
            </a:r>
            <a:r>
              <a:rPr lang="zh-CN" altLang="en-US" b="1" dirty="0">
                <a:latin typeface="宋体" panose="02010600030101010101" pitchFamily="2" charset="-122"/>
              </a:rPr>
              <a:t>：在排序过程中，通过对待排序记录序列中元素间关键字的比较，发现次序相反的，即将存储位置交换来达到排序目的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844" name="矩形 35843"/>
          <p:cNvSpPr/>
          <p:nvPr/>
        </p:nvSpPr>
        <p:spPr>
          <a:xfrm>
            <a:off x="539750" y="3933825"/>
            <a:ext cx="81534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交换排序种类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    起泡排序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    快速排序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788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</a:rPr>
              <a:t>起泡排序</a:t>
            </a:r>
          </a:p>
        </p:txBody>
      </p:sp>
      <p:sp>
        <p:nvSpPr>
          <p:cNvPr id="35842" name="矩形 37919"/>
          <p:cNvSpPr/>
          <p:nvPr/>
        </p:nvSpPr>
        <p:spPr>
          <a:xfrm>
            <a:off x="609600" y="1752600"/>
            <a:ext cx="8229600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基本思想</a:t>
            </a:r>
            <a:r>
              <a:rPr lang="zh-CN" altLang="en-US" sz="3200" dirty="0">
                <a:latin typeface="宋体" panose="02010600030101010101" pitchFamily="2" charset="-122"/>
              </a:rPr>
              <a:t>：</a:t>
            </a:r>
            <a:r>
              <a:rPr lang="zh-CN" altLang="en-US" sz="3200" b="1" dirty="0">
                <a:latin typeface="宋体" panose="02010600030101010101" pitchFamily="2" charset="-122"/>
              </a:rPr>
              <a:t>对所有相邻记录的关键字值进行比较，如果是逆序（</a:t>
            </a:r>
            <a:r>
              <a:rPr lang="en-US" altLang="zh-CN" sz="3200" b="1" dirty="0">
                <a:latin typeface="Times New Roman" panose="02020603050405020304" pitchFamily="18" charset="0"/>
              </a:rPr>
              <a:t>a[j]&gt;a[j+1]</a:t>
            </a:r>
            <a:r>
              <a:rPr lang="zh-CN" altLang="en-US" sz="3200" b="1" dirty="0">
                <a:latin typeface="宋体" panose="02010600030101010101" pitchFamily="2" charset="-122"/>
              </a:rPr>
              <a:t>），则将其交换，最终达到有序化</a:t>
            </a:r>
            <a:r>
              <a:rPr lang="zh-CN" altLang="en-US" sz="3300" dirty="0">
                <a:latin typeface="Times New Roman" panose="02020603050405020304" pitchFamily="18" charset="0"/>
              </a:rPr>
              <a:t> </a:t>
            </a:r>
            <a:endParaRPr lang="zh-CN" altLang="en-US" sz="6000" dirty="0">
              <a:latin typeface="Arial" panose="020B0604020202020204" pitchFamily="34" charset="0"/>
            </a:endParaRPr>
          </a:p>
        </p:txBody>
      </p:sp>
      <p:sp>
        <p:nvSpPr>
          <p:cNvPr id="3584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文本框 100353"/>
          <p:cNvSpPr txBox="1"/>
          <p:nvPr/>
        </p:nvSpPr>
        <p:spPr>
          <a:xfrm>
            <a:off x="195263" y="1076325"/>
            <a:ext cx="7959725" cy="5238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99CCFF"/>
              </a:gs>
            </a:gsLst>
            <a:lin ang="5400000" scaled="1"/>
            <a:tileRect/>
          </a:gradFill>
          <a:ln w="9525">
            <a:noFill/>
          </a:ln>
        </p:spPr>
        <p:txBody>
          <a:bodyPr lIns="82762" tIns="41381" rIns="82762" bIns="41381" anchor="t" anchorCtr="0">
            <a:spAutoFit/>
          </a:bodyPr>
          <a:lstStyle/>
          <a:p>
            <a:pPr marL="414655" lvl="1" indent="0" defTabSz="827405">
              <a:lnSpc>
                <a:spcPct val="100000"/>
              </a:lnSpc>
              <a:spcBef>
                <a:spcPct val="0"/>
              </a:spcBef>
            </a:pP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9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用冒泡法对</a:t>
            </a:r>
            <a:r>
              <a:rPr lang="en-US" altLang="zh-CN" sz="29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900" dirty="0">
                <a:latin typeface="Times New Roman" panose="02020603050405020304" pitchFamily="18" charset="0"/>
                <a:ea typeface="宋体" panose="02010600030101010101" pitchFamily="2" charset="-122"/>
              </a:rPr>
              <a:t>个数由小到大排序。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文本框 100354"/>
          <p:cNvSpPr txBox="1"/>
          <p:nvPr/>
        </p:nvSpPr>
        <p:spPr>
          <a:xfrm>
            <a:off x="228600" y="1779588"/>
            <a:ext cx="8826500" cy="417512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起泡法思路：依次将相邻两个数比较，小的在前，大的在后。如下图：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文本框 100355"/>
          <p:cNvSpPr txBox="1"/>
          <p:nvPr/>
        </p:nvSpPr>
        <p:spPr>
          <a:xfrm>
            <a:off x="360363" y="2381250"/>
            <a:ext cx="723900" cy="3436938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初态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7" name="文本框 100356"/>
          <p:cNvSpPr txBox="1"/>
          <p:nvPr/>
        </p:nvSpPr>
        <p:spPr>
          <a:xfrm>
            <a:off x="43434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58" name="文本框 100357"/>
          <p:cNvSpPr txBox="1"/>
          <p:nvPr/>
        </p:nvSpPr>
        <p:spPr>
          <a:xfrm>
            <a:off x="5022850" y="2381250"/>
            <a:ext cx="37465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8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00359" name="文本框 100358"/>
          <p:cNvSpPr txBox="1"/>
          <p:nvPr/>
        </p:nvSpPr>
        <p:spPr>
          <a:xfrm>
            <a:off x="8108950" y="2381250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60" name="文本框 100359"/>
          <p:cNvSpPr txBox="1"/>
          <p:nvPr/>
        </p:nvSpPr>
        <p:spPr>
          <a:xfrm>
            <a:off x="1600200" y="6059488"/>
            <a:ext cx="1143000" cy="417512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200" b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100361" name="文本框 100360"/>
          <p:cNvSpPr txBox="1"/>
          <p:nvPr/>
        </p:nvSpPr>
        <p:spPr>
          <a:xfrm>
            <a:off x="3330575" y="6059488"/>
            <a:ext cx="1241425" cy="417512"/>
          </a:xfrm>
          <a:prstGeom prst="rect">
            <a:avLst/>
          </a:prstGeom>
          <a:noFill/>
          <a:ln w="9525">
            <a:noFill/>
          </a:ln>
        </p:spPr>
        <p:txBody>
          <a:bodyPr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200" b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100362" name="文本框 100361"/>
          <p:cNvSpPr txBox="1"/>
          <p:nvPr/>
        </p:nvSpPr>
        <p:spPr>
          <a:xfrm>
            <a:off x="4902200" y="6059488"/>
            <a:ext cx="1143000" cy="417512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200" b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100363" name="文本框 100362"/>
          <p:cNvSpPr txBox="1"/>
          <p:nvPr/>
        </p:nvSpPr>
        <p:spPr>
          <a:xfrm>
            <a:off x="6324600" y="6059488"/>
            <a:ext cx="1219200" cy="417512"/>
          </a:xfrm>
          <a:prstGeom prst="rect">
            <a:avLst/>
          </a:prstGeom>
          <a:noFill/>
          <a:ln w="9525">
            <a:noFill/>
          </a:ln>
        </p:spPr>
        <p:txBody>
          <a:bodyPr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200" b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100364" name="文本框 100363"/>
          <p:cNvSpPr txBox="1"/>
          <p:nvPr/>
        </p:nvSpPr>
        <p:spPr>
          <a:xfrm>
            <a:off x="7697788" y="6059488"/>
            <a:ext cx="1143000" cy="417512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</a:p>
        </p:txBody>
      </p:sp>
      <p:sp>
        <p:nvSpPr>
          <p:cNvPr id="100365" name="文本框 100364"/>
          <p:cNvSpPr txBox="1"/>
          <p:nvPr/>
        </p:nvSpPr>
        <p:spPr>
          <a:xfrm>
            <a:off x="65532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200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66" name="文本框 100365"/>
          <p:cNvSpPr txBox="1"/>
          <p:nvPr/>
        </p:nvSpPr>
        <p:spPr>
          <a:xfrm>
            <a:off x="15240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0367" name="文本框 100366"/>
          <p:cNvSpPr txBox="1"/>
          <p:nvPr/>
        </p:nvSpPr>
        <p:spPr>
          <a:xfrm>
            <a:off x="26670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68" name="文本框 100367"/>
          <p:cNvSpPr txBox="1"/>
          <p:nvPr/>
        </p:nvSpPr>
        <p:spPr>
          <a:xfrm>
            <a:off x="1752600" y="2351088"/>
            <a:ext cx="37465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0369" name="文本框 100368"/>
          <p:cNvSpPr txBox="1"/>
          <p:nvPr/>
        </p:nvSpPr>
        <p:spPr>
          <a:xfrm>
            <a:off x="1752600" y="5400675"/>
            <a:ext cx="10033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第一趟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0" name="文本框 100369"/>
          <p:cNvSpPr txBox="1"/>
          <p:nvPr/>
        </p:nvSpPr>
        <p:spPr>
          <a:xfrm>
            <a:off x="2057400" y="2351088"/>
            <a:ext cx="37465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0371" name="文本框 100370"/>
          <p:cNvSpPr txBox="1"/>
          <p:nvPr/>
        </p:nvSpPr>
        <p:spPr>
          <a:xfrm>
            <a:off x="2362200" y="2351088"/>
            <a:ext cx="37465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</p:txBody>
      </p:sp>
      <p:sp>
        <p:nvSpPr>
          <p:cNvPr id="100372" name="文本框 100371"/>
          <p:cNvSpPr txBox="1"/>
          <p:nvPr/>
        </p:nvSpPr>
        <p:spPr>
          <a:xfrm>
            <a:off x="3492500" y="5400675"/>
            <a:ext cx="10033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第二趟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3" name="文本框 100372"/>
          <p:cNvSpPr txBox="1"/>
          <p:nvPr/>
        </p:nvSpPr>
        <p:spPr>
          <a:xfrm>
            <a:off x="3352800" y="2351088"/>
            <a:ext cx="4445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4 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74" name="文本框 100373"/>
          <p:cNvSpPr txBox="1"/>
          <p:nvPr/>
        </p:nvSpPr>
        <p:spPr>
          <a:xfrm>
            <a:off x="37338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75" name="文本框 100374"/>
          <p:cNvSpPr txBox="1"/>
          <p:nvPr/>
        </p:nvSpPr>
        <p:spPr>
          <a:xfrm>
            <a:off x="40386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76" name="文本框 100375"/>
          <p:cNvSpPr txBox="1"/>
          <p:nvPr/>
        </p:nvSpPr>
        <p:spPr>
          <a:xfrm>
            <a:off x="5029200" y="5400675"/>
            <a:ext cx="10033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第三趟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7" name="文本框 100376"/>
          <p:cNvSpPr txBox="1"/>
          <p:nvPr/>
        </p:nvSpPr>
        <p:spPr>
          <a:xfrm>
            <a:off x="5715000" y="23891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78" name="文本框 100377"/>
          <p:cNvSpPr txBox="1"/>
          <p:nvPr/>
        </p:nvSpPr>
        <p:spPr>
          <a:xfrm>
            <a:off x="5410200" y="23891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79" name="文本框 100378"/>
          <p:cNvSpPr txBox="1"/>
          <p:nvPr/>
        </p:nvSpPr>
        <p:spPr>
          <a:xfrm>
            <a:off x="6400800" y="5400675"/>
            <a:ext cx="10033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第四趟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80" name="文本框 100379"/>
          <p:cNvSpPr txBox="1"/>
          <p:nvPr/>
        </p:nvSpPr>
        <p:spPr>
          <a:xfrm>
            <a:off x="6934200" y="2351088"/>
            <a:ext cx="304800" cy="2933700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0381" name="文本框 100380"/>
          <p:cNvSpPr txBox="1"/>
          <p:nvPr/>
        </p:nvSpPr>
        <p:spPr>
          <a:xfrm>
            <a:off x="7772400" y="5400675"/>
            <a:ext cx="10033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82762" tIns="41381" rIns="82762" bIns="41381" anchor="t" anchorCtr="0">
            <a:spAutoFit/>
          </a:bodyPr>
          <a:lstStyle/>
          <a:p>
            <a:pPr algn="ctr" defTabSz="827405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第五趟</a:t>
            </a:r>
            <a:endParaRPr lang="zh-CN" altLang="en-US" sz="2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82" name="矩形 100381"/>
          <p:cNvSpPr/>
          <p:nvPr/>
        </p:nvSpPr>
        <p:spPr>
          <a:xfrm>
            <a:off x="1524000" y="2389188"/>
            <a:ext cx="1447800" cy="342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3" name="矩形 100382"/>
          <p:cNvSpPr/>
          <p:nvPr/>
        </p:nvSpPr>
        <p:spPr>
          <a:xfrm>
            <a:off x="3429000" y="2389188"/>
            <a:ext cx="1219200" cy="342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4" name="矩形 100383"/>
          <p:cNvSpPr/>
          <p:nvPr/>
        </p:nvSpPr>
        <p:spPr>
          <a:xfrm>
            <a:off x="5105400" y="2389188"/>
            <a:ext cx="914400" cy="342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5" name="矩形 100384"/>
          <p:cNvSpPr/>
          <p:nvPr/>
        </p:nvSpPr>
        <p:spPr>
          <a:xfrm>
            <a:off x="6477000" y="2389188"/>
            <a:ext cx="914400" cy="342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6" name="矩形 100385"/>
          <p:cNvSpPr/>
          <p:nvPr/>
        </p:nvSpPr>
        <p:spPr>
          <a:xfrm>
            <a:off x="7848600" y="2389188"/>
            <a:ext cx="914400" cy="3429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8" name="云形标注 100387"/>
          <p:cNvSpPr/>
          <p:nvPr/>
        </p:nvSpPr>
        <p:spPr>
          <a:xfrm>
            <a:off x="2555875" y="404813"/>
            <a:ext cx="5562600" cy="3097213"/>
          </a:xfrm>
          <a:prstGeom prst="cloudCallout">
            <a:avLst>
              <a:gd name="adj1" fmla="val -41551"/>
              <a:gd name="adj2" fmla="val 70861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(a[1]&gt;a[2])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a[1],a[2]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(a[2]&gt;a[3])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a[2],a[3]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(a[3]&gt;a[4])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a[3],a[4]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(a[4]&gt;a[5])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a[4],a[5]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(a[5]&gt;a[6])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a[5],a[6]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endParaRPr lang="zh-CN" altLang="en-US" sz="20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89" name="云形标注 100388"/>
          <p:cNvSpPr/>
          <p:nvPr/>
        </p:nvSpPr>
        <p:spPr>
          <a:xfrm>
            <a:off x="1476375" y="0"/>
            <a:ext cx="6553200" cy="1828800"/>
          </a:xfrm>
          <a:prstGeom prst="cloudCallout">
            <a:avLst>
              <a:gd name="adj1" fmla="val -25120"/>
              <a:gd name="adj2" fmla="val 137412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(i=1;i&lt;=5;i++)</a:t>
            </a: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(a[i]&gt;a[i+1]) </a:t>
            </a:r>
            <a:r>
              <a:rPr lang="zh-CN" altLang="en-US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a[i],a[i+1] </a:t>
            </a: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endParaRPr lang="zh-CN" altLang="en-US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0" name="云形标注 100389"/>
          <p:cNvSpPr/>
          <p:nvPr/>
        </p:nvSpPr>
        <p:spPr>
          <a:xfrm>
            <a:off x="3419475" y="0"/>
            <a:ext cx="6443663" cy="3122613"/>
          </a:xfrm>
          <a:prstGeom prst="cloudCallout">
            <a:avLst>
              <a:gd name="adj1" fmla="val -23588"/>
              <a:gd name="adj2" fmla="val 82894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(a[1]&gt;a[2])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a[1],a[2]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(a[2]&gt;a[3])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a[2],a[3]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(a[3]&gt;a[4])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a[3],a[4]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(a[4]&gt;a[5])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a[4],a[5]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(i=1;i&lt;=4;i++)</a:t>
            </a: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(a[i]&gt;a[i+1]) </a:t>
            </a:r>
            <a:r>
              <a:rPr lang="zh-CN" altLang="en-US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a[i],a[i+1]</a:t>
            </a:r>
            <a:endParaRPr lang="zh-CN" altLang="en-US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1" name="云形标注 100390"/>
          <p:cNvSpPr/>
          <p:nvPr/>
        </p:nvSpPr>
        <p:spPr>
          <a:xfrm>
            <a:off x="395288" y="-315912"/>
            <a:ext cx="6705600" cy="2592388"/>
          </a:xfrm>
          <a:prstGeom prst="cloudCallout">
            <a:avLst>
              <a:gd name="adj1" fmla="val 17829"/>
              <a:gd name="adj2" fmla="val 109093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(a[1]&gt;a[2])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a[1],a[2]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(a[2]&gt;a[3])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a[2],a[3]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(a[3]&gt;a[4])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a[3],a[4]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(i=1;i&lt;=3;i++)</a:t>
            </a: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(a[i]&gt;a[i+1]) </a:t>
            </a:r>
            <a:r>
              <a:rPr lang="zh-CN" altLang="en-US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a[i],a[i+1]</a:t>
            </a:r>
            <a:endParaRPr lang="zh-CN" altLang="en-US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2" name="云形标注 100391"/>
          <p:cNvSpPr/>
          <p:nvPr/>
        </p:nvSpPr>
        <p:spPr>
          <a:xfrm>
            <a:off x="1692275" y="-171450"/>
            <a:ext cx="6562725" cy="2089150"/>
          </a:xfrm>
          <a:prstGeom prst="cloudCallout">
            <a:avLst>
              <a:gd name="adj1" fmla="val 35097"/>
              <a:gd name="adj2" fmla="val 61704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(a[1]&gt;a[2])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a[1],a[2]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if (a[2]&gt;a[3])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a[2],a[3]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(i=1;i&lt;=2;i++)</a:t>
            </a: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(a[i]&gt;a[i+1]) </a:t>
            </a:r>
            <a:r>
              <a:rPr lang="zh-CN" altLang="en-US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a[i],a[i+1]</a:t>
            </a:r>
            <a:endParaRPr lang="zh-CN" altLang="en-US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3" name="云形标注 100392"/>
          <p:cNvSpPr/>
          <p:nvPr/>
        </p:nvSpPr>
        <p:spPr>
          <a:xfrm>
            <a:off x="1979613" y="0"/>
            <a:ext cx="6705600" cy="1557338"/>
          </a:xfrm>
          <a:prstGeom prst="cloudCallout">
            <a:avLst>
              <a:gd name="adj1" fmla="val 28764"/>
              <a:gd name="adj2" fmla="val 109431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(a[1]&gt;a[2])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a[1],a[2]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(i=1;i&lt;=1;i++)</a:t>
            </a:r>
            <a:endParaRPr lang="en-US" altLang="zh-CN" sz="2400" b="0" strike="noStrike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(a[i]&gt;a[i+1]) </a:t>
            </a:r>
            <a:r>
              <a:rPr lang="zh-CN" altLang="en-US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a[i],a[i+1]</a:t>
            </a:r>
            <a:endParaRPr lang="zh-CN" altLang="en-US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4" name="云形标注 100393"/>
          <p:cNvSpPr/>
          <p:nvPr/>
        </p:nvSpPr>
        <p:spPr>
          <a:xfrm>
            <a:off x="3348038" y="4005263"/>
            <a:ext cx="5562600" cy="990600"/>
          </a:xfrm>
          <a:prstGeom prst="cloudCallout">
            <a:avLst>
              <a:gd name="adj1" fmla="val -49259"/>
              <a:gd name="adj2" fmla="val -89264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(a[1]&gt;a[2])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a[1],a[2]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5" name="云形标注 100394"/>
          <p:cNvSpPr/>
          <p:nvPr/>
        </p:nvSpPr>
        <p:spPr>
          <a:xfrm>
            <a:off x="3132138" y="3500438"/>
            <a:ext cx="5562600" cy="990600"/>
          </a:xfrm>
          <a:prstGeom prst="cloudCallout">
            <a:avLst>
              <a:gd name="adj1" fmla="val -49574"/>
              <a:gd name="adj2" fmla="val -80769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(a[2]&gt;a[3])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a[2],a[3]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6" name="云形标注 100395"/>
          <p:cNvSpPr/>
          <p:nvPr/>
        </p:nvSpPr>
        <p:spPr>
          <a:xfrm>
            <a:off x="3203575" y="3716338"/>
            <a:ext cx="5562600" cy="990600"/>
          </a:xfrm>
          <a:prstGeom prst="cloudCallout">
            <a:avLst>
              <a:gd name="adj1" fmla="val -38898"/>
              <a:gd name="adj2" fmla="val -73079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(a[3]&gt;a[4])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a[3],a[4]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7" name="云形标注 100396"/>
          <p:cNvSpPr/>
          <p:nvPr/>
        </p:nvSpPr>
        <p:spPr>
          <a:xfrm>
            <a:off x="3851275" y="4076700"/>
            <a:ext cx="5562600" cy="990600"/>
          </a:xfrm>
          <a:prstGeom prst="cloudCallout">
            <a:avLst>
              <a:gd name="adj1" fmla="val -61245"/>
              <a:gd name="adj2" fmla="val -103685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(a[4]&gt;a[5])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a[4],a[5]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0398" name="云形标注 100397"/>
          <p:cNvSpPr/>
          <p:nvPr/>
        </p:nvSpPr>
        <p:spPr>
          <a:xfrm>
            <a:off x="3581400" y="3860800"/>
            <a:ext cx="5562600" cy="990600"/>
          </a:xfrm>
          <a:prstGeom prst="cloudCallout">
            <a:avLst>
              <a:gd name="adj1" fmla="val -53194"/>
              <a:gd name="adj2" fmla="val -98398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tx1"/>
            </a:outerShdw>
          </a:effectLst>
        </p:spPr>
        <p:txBody>
          <a:bodyPr/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(a[5]&gt;a[6]) </a:t>
            </a:r>
            <a:r>
              <a:rPr lang="zh-CN" altLang="en-US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a[5],a[6] </a:t>
            </a:r>
            <a:endParaRPr lang="en-US" altLang="zh-CN" sz="2400" b="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5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1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6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ldLvl="0" animBg="1"/>
      <p:bldP spid="100355" grpId="0"/>
      <p:bldP spid="100356" grpId="0"/>
      <p:bldP spid="100357" grpId="0"/>
      <p:bldP spid="100358" grpId="0"/>
      <p:bldP spid="100359" grpId="0"/>
      <p:bldP spid="100360" grpId="0"/>
      <p:bldP spid="100361" grpId="0"/>
      <p:bldP spid="100362" grpId="0"/>
      <p:bldP spid="100363" grpId="0"/>
      <p:bldP spid="100364" grpId="0"/>
      <p:bldP spid="100365" grpId="0"/>
      <p:bldP spid="100366" grpId="0"/>
      <p:bldP spid="100367" grpId="0"/>
      <p:bldP spid="100368" grpId="0"/>
      <p:bldP spid="100369" grpId="0"/>
      <p:bldP spid="100370" grpId="0"/>
      <p:bldP spid="100371" grpId="0"/>
      <p:bldP spid="100372" grpId="0"/>
      <p:bldP spid="100373" grpId="0"/>
      <p:bldP spid="100374" grpId="0"/>
      <p:bldP spid="100375" grpId="0"/>
      <p:bldP spid="100376" grpId="0"/>
      <p:bldP spid="100377" grpId="0"/>
      <p:bldP spid="100378" grpId="0"/>
      <p:bldP spid="100379" grpId="0"/>
      <p:bldP spid="100380" grpId="0"/>
      <p:bldP spid="100381" grpId="0"/>
      <p:bldP spid="100388" grpId="0" bldLvl="0" animBg="1"/>
      <p:bldP spid="100389" grpId="0" bldLvl="0" animBg="1"/>
      <p:bldP spid="100390" grpId="0" bldLvl="0" animBg="1"/>
      <p:bldP spid="100391" grpId="0" bldLvl="0" animBg="1"/>
      <p:bldP spid="100392" grpId="0" bldLvl="0" animBg="1"/>
      <p:bldP spid="100393" grpId="0" bldLvl="0" animBg="1"/>
      <p:bldP spid="100394" grpId="0" bldLvl="0" animBg="1"/>
      <p:bldP spid="100395" grpId="0" bldLvl="0" animBg="1"/>
      <p:bldP spid="100396" grpId="0" bldLvl="0" animBg="1"/>
      <p:bldP spid="100397" grpId="0" bldLvl="0" animBg="1"/>
      <p:bldP spid="10039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2" name="Rectangle 4"/>
          <p:cNvSpPr/>
          <p:nvPr/>
        </p:nvSpPr>
        <p:spPr>
          <a:xfrm>
            <a:off x="1547811" y="692150"/>
            <a:ext cx="6307139" cy="6167437"/>
          </a:xfrm>
          <a:prstGeom prst="rect">
            <a:avLst/>
          </a:prstGeom>
          <a:noFill/>
          <a:ln w="9525">
            <a:noFill/>
          </a:ln>
        </p:spPr>
        <p:txBody>
          <a:bodyPr lIns="62077" tIns="31038" rIns="62077" bIns="31038" anchor="t"/>
          <a:lstStyle/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(i=1;i&lt;=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;i++)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if (a[i]&gt;a[i+1]) 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a[i],a[i+1]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(i=1;i&lt;=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;i++)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if (a[i]&gt;a[i+1]) 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a[i],a[i+1]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(i=1;i&lt;=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;i++)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if (a[i]&gt;a[i+1]) 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a[i],a[i+1]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(i=1;i&lt;=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;i++)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if (a[i]&gt;a[i+1]) 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a[i],a[i+1]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(i=1;i&lt;=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;i++)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if (a[i]&gt;a[i+1]) 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a[i],a[i+1]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相当于</a:t>
            </a:r>
            <a:endParaRPr lang="zh-CN" altLang="en-US" sz="24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for (j=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;j&gt;=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;j--)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for (i=1;i&lt;=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;i++)</a:t>
            </a:r>
            <a:endParaRPr lang="en-US" altLang="zh-CN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if (a[i]&gt;a[i+1]) 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交换</a:t>
            </a:r>
            <a:r>
              <a:rPr lang="en-US" altLang="zh-CN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a[i],a[i+1]</a:t>
            </a:r>
            <a:r>
              <a:rPr lang="zh-CN" altLang="en-US" sz="2400" b="1" strike="noStrike" noProof="1">
                <a:solidFill>
                  <a:srgbClr val="6027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400" b="1" strike="noStrike" noProof="1">
              <a:solidFill>
                <a:srgbClr val="6027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1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1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1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1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1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1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1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1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1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484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本章目录</a:t>
            </a:r>
          </a:p>
        </p:txBody>
      </p:sp>
      <p:sp>
        <p:nvSpPr>
          <p:cNvPr id="148483" name="内容占位符 148482"/>
          <p:cNvSpPr>
            <a:spLocks noGrp="1"/>
          </p:cNvSpPr>
          <p:nvPr>
            <p:ph idx="1"/>
          </p:nvPr>
        </p:nvSpPr>
        <p:spPr>
          <a:xfrm>
            <a:off x="250825" y="1125538"/>
            <a:ext cx="8893175" cy="57324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10.1 </a:t>
            </a:r>
            <a:r>
              <a:rPr lang="zh-CN" altLang="en-US" sz="2000" b="1" dirty="0"/>
              <a:t>概述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10.2 </a:t>
            </a:r>
            <a:r>
              <a:rPr lang="zh-CN" altLang="en-US" sz="2000" b="1" dirty="0"/>
              <a:t>插入排序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10.2.1  </a:t>
            </a:r>
            <a:r>
              <a:rPr lang="zh-CN" altLang="en-US" sz="1800" b="1" dirty="0">
                <a:solidFill>
                  <a:srgbClr val="FF0000"/>
                </a:solidFill>
              </a:rPr>
              <a:t>直接插入排序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800" b="1" dirty="0">
                <a:latin typeface="Times New Roman" panose="02020603050405020304" pitchFamily="18" charset="0"/>
              </a:rPr>
              <a:t>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10.2.2  </a:t>
            </a:r>
            <a:r>
              <a:rPr lang="zh-CN" altLang="en-US" sz="1800" b="1" dirty="0">
                <a:solidFill>
                  <a:srgbClr val="FF0000"/>
                </a:solidFill>
              </a:rPr>
              <a:t>折半插入排序</a:t>
            </a:r>
            <a:r>
              <a:rPr lang="zh-CN" altLang="en-US" sz="1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*10.2.3  </a:t>
            </a:r>
            <a:r>
              <a:rPr lang="zh-CN" altLang="en-US" sz="1800" b="1" dirty="0"/>
              <a:t>二路插入排序</a:t>
            </a:r>
            <a:r>
              <a:rPr lang="zh-CN" altLang="en-US" sz="1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*10.2.4  </a:t>
            </a:r>
            <a:r>
              <a:rPr lang="zh-CN" altLang="en-US" sz="1800" b="1" dirty="0"/>
              <a:t>表插入排序</a:t>
            </a:r>
            <a:r>
              <a:rPr lang="zh-CN" altLang="en-US" sz="1800" b="1" dirty="0">
                <a:latin typeface="Times New Roman" panose="02020603050405020304" pitchFamily="18" charset="0"/>
              </a:rPr>
              <a:t>  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10.2.5  </a:t>
            </a:r>
            <a:r>
              <a:rPr lang="zh-CN" altLang="en-US" sz="1800" b="1" dirty="0">
                <a:solidFill>
                  <a:srgbClr val="FF0000"/>
                </a:solidFill>
              </a:rPr>
              <a:t>希尔排序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10.3 </a:t>
            </a:r>
            <a:r>
              <a:rPr lang="zh-CN" altLang="en-US" sz="2000" b="1" dirty="0"/>
              <a:t>交换排序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10.3.1  </a:t>
            </a:r>
            <a:r>
              <a:rPr lang="zh-CN" altLang="en-US" sz="1800" b="1" dirty="0"/>
              <a:t>起泡排序</a:t>
            </a:r>
            <a:r>
              <a:rPr lang="zh-CN" altLang="en-US" sz="1800" b="1" dirty="0">
                <a:latin typeface="Times New Roman" panose="02020603050405020304" pitchFamily="18" charset="0"/>
              </a:rPr>
              <a:t>  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10.3.2  </a:t>
            </a:r>
            <a:r>
              <a:rPr lang="zh-CN" altLang="en-US" sz="1800" b="1" dirty="0">
                <a:solidFill>
                  <a:srgbClr val="FF0000"/>
                </a:solidFill>
              </a:rPr>
              <a:t>快速排序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10.4 </a:t>
            </a:r>
            <a:r>
              <a:rPr lang="zh-CN" altLang="en-US" sz="2000" b="1" dirty="0"/>
              <a:t>选择排序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dirty="0">
                <a:latin typeface="Times New Roman" panose="02020603050405020304" pitchFamily="18" charset="0"/>
              </a:rPr>
              <a:t>10.4.1  </a:t>
            </a:r>
            <a:r>
              <a:rPr lang="zh-CN" altLang="en-US" sz="1800" b="1" dirty="0"/>
              <a:t>直接选择排序</a:t>
            </a:r>
            <a:r>
              <a:rPr lang="zh-CN" altLang="en-US" sz="1800" b="1" dirty="0">
                <a:latin typeface="Times New Roman" panose="02020603050405020304" pitchFamily="18" charset="0"/>
              </a:rPr>
              <a:t>   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dirty="0">
                <a:latin typeface="Times New Roman" panose="02020603050405020304" pitchFamily="18" charset="0"/>
              </a:rPr>
              <a:t>10.4.2  </a:t>
            </a:r>
            <a:r>
              <a:rPr lang="zh-CN" altLang="en-US" sz="1800" b="1" dirty="0"/>
              <a:t>树形选择排序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 dirty="0">
                <a:latin typeface="Times New Roman" panose="02020603050405020304" pitchFamily="18" charset="0"/>
              </a:rPr>
              <a:t>10.4.3  </a:t>
            </a:r>
            <a:r>
              <a:rPr lang="zh-CN" altLang="en-US" sz="1800" b="1" dirty="0">
                <a:solidFill>
                  <a:srgbClr val="FF0000"/>
                </a:solidFill>
              </a:rPr>
              <a:t>堆排序</a:t>
            </a:r>
            <a:endParaRPr lang="zh-CN" altLang="en-US" sz="18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10.5 </a:t>
            </a:r>
            <a:r>
              <a:rPr lang="zh-CN" altLang="en-US" sz="2000" b="1" dirty="0"/>
              <a:t>归并排序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10.6 </a:t>
            </a:r>
            <a:r>
              <a:rPr lang="zh-CN" altLang="en-US" sz="2000" b="1" dirty="0"/>
              <a:t>基数排序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10.7 </a:t>
            </a:r>
            <a:r>
              <a:rPr lang="zh-CN" altLang="en-US" sz="2000" b="1" dirty="0"/>
              <a:t>内部排序方法的比较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10.8 </a:t>
            </a:r>
            <a:r>
              <a:rPr lang="zh-CN" altLang="en-US" sz="2000" b="1" dirty="0">
                <a:solidFill>
                  <a:srgbClr val="FF0000"/>
                </a:solidFill>
              </a:rPr>
              <a:t>外部排序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10.8.1  </a:t>
            </a:r>
            <a:r>
              <a:rPr lang="zh-CN" altLang="en-US" sz="1800" b="1" dirty="0">
                <a:solidFill>
                  <a:srgbClr val="FF0000"/>
                </a:solidFill>
              </a:rPr>
              <a:t>文件管理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10.8.2  </a:t>
            </a:r>
            <a:r>
              <a:rPr lang="zh-CN" altLang="en-US" sz="1800" b="1" dirty="0">
                <a:solidFill>
                  <a:srgbClr val="FF0000"/>
                </a:solidFill>
              </a:rPr>
              <a:t>外部排序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10.8.3  </a:t>
            </a:r>
            <a:r>
              <a:rPr lang="zh-CN" altLang="en-US" sz="1800" b="1" dirty="0">
                <a:solidFill>
                  <a:srgbClr val="FF0000"/>
                </a:solidFill>
              </a:rPr>
              <a:t>多路归并排序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10.8.4  </a:t>
            </a:r>
            <a:r>
              <a:rPr lang="zh-CN" altLang="en-US" sz="1800" b="1" dirty="0">
                <a:solidFill>
                  <a:srgbClr val="FF0000"/>
                </a:solidFill>
              </a:rPr>
              <a:t>置换选择排序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*10.8.5  </a:t>
            </a:r>
            <a:r>
              <a:rPr lang="zh-CN" altLang="en-US" sz="1800" b="1" dirty="0">
                <a:solidFill>
                  <a:srgbClr val="FF0000"/>
                </a:solidFill>
              </a:rPr>
              <a:t>最佳归并树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*10.8.6  </a:t>
            </a:r>
            <a:r>
              <a:rPr lang="zh-CN" altLang="en-US" sz="1800" b="1" dirty="0">
                <a:solidFill>
                  <a:srgbClr val="FF0000"/>
                </a:solidFill>
              </a:rPr>
              <a:t>磁带排序</a:t>
            </a:r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8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8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8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8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8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2"/>
          <p:cNvSpPr>
            <a:spLocks noGrp="1"/>
          </p:cNvSpPr>
          <p:nvPr>
            <p:ph idx="4294967295"/>
          </p:nvPr>
        </p:nvSpPr>
        <p:spPr>
          <a:xfrm>
            <a:off x="539750" y="692150"/>
            <a:ext cx="7993062" cy="5930900"/>
          </a:xfrm>
        </p:spPr>
        <p:txBody>
          <a:bodyPr vert="horz" wrap="square" lIns="68592" tIns="34296" rIns="68592" bIns="34296" anchor="t"/>
          <a:lstStyle/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main()</a:t>
            </a: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{int a[100];   int i,j,t;</a:t>
            </a:r>
            <a:endParaRPr lang="zh-CN" altLang="zh-CN" sz="21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 printf("input 6 numbers :\n");</a:t>
            </a:r>
            <a:endParaRPr lang="zh-CN" altLang="zh-CN" sz="21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100" b="1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for (i=1;i&lt;=6;i++)  scanf("%d",&amp;a[i]);          </a:t>
            </a: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        </a:t>
            </a:r>
            <a:endParaRPr lang="zh-CN" altLang="zh-CN" sz="21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 printf("\n");</a:t>
            </a:r>
            <a:endParaRPr lang="zh-CN" altLang="zh-CN" sz="21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for (j=5;j&gt;=1;j--)</a:t>
            </a: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   for (i=1;i&lt;=j;i++)</a:t>
            </a: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         if (a[i]&gt;a[i+1])         </a:t>
            </a:r>
            <a:r>
              <a:rPr lang="en-US" altLang="zh-CN" sz="2800" b="1" strike="noStrike" noProof="1">
                <a:solidFill>
                  <a:srgbClr val="FF0000"/>
                </a:solidFill>
                <a:latin typeface="Times New Roman" panose="02020603050405020304" pitchFamily="18" charset="0"/>
              </a:rPr>
              <a:t>      			 			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{t=a[i];a[i]=a[i+1];a[i+1]=t;}</a:t>
            </a:r>
            <a:r>
              <a:rPr lang="zh-CN" altLang="en-US" sz="2800" b="1" strike="noStrike" noProof="1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 printf("the sorted numbers :\n");</a:t>
            </a:r>
            <a:endParaRPr lang="zh-CN" altLang="zh-CN" sz="21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100" b="1" strike="noStrike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for(i=1;i&lt;=6;i++)  printf("%d ",a[i]);</a:t>
            </a: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 printf("\n");</a:t>
            </a:r>
            <a:endParaRPr lang="en-US" altLang="zh-CN" sz="2100" b="1" strike="noStrike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eaLnBrk="1" fontAlgn="base" hangingPunct="1">
              <a:buFont typeface="Wingdings" panose="05000000000000000000" pitchFamily="2" charset="2"/>
              <a:buNone/>
            </a:pPr>
            <a:r>
              <a:rPr lang="en-US" altLang="zh-CN" sz="2100" b="1" strike="noStrike" noProof="1">
                <a:solidFill>
                  <a:srgbClr val="602700"/>
                </a:solidFill>
                <a:latin typeface="Times New Roman" panose="02020603050405020304" pitchFamily="18" charset="0"/>
              </a:rPr>
              <a:t>}</a:t>
            </a:r>
            <a:endParaRPr lang="zh-CN" altLang="en-US" sz="21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62" name="图片 3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3" y="6145213"/>
            <a:ext cx="352425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文本框 120835"/>
          <p:cNvSpPr txBox="1"/>
          <p:nvPr/>
        </p:nvSpPr>
        <p:spPr>
          <a:xfrm>
            <a:off x="467043" y="1627188"/>
            <a:ext cx="8424862" cy="45231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void   BubbleSort(RecType R[]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n)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{ int i,j;</a:t>
            </a:r>
          </a:p>
          <a:p>
            <a:pPr algn="l">
              <a:buClrTx/>
              <a:buSzTx/>
            </a:pPr>
            <a:r>
              <a:rPr lang="en-US" altLang="zh-CN" sz="2400" b="1" dirty="0">
                <a:latin typeface="Times New Roman" panose="02020603050405020304" pitchFamily="18" charset="0"/>
              </a:rPr>
              <a:t>   RecType t;  </a:t>
            </a:r>
          </a:p>
          <a:p>
            <a:pPr algn="l">
              <a:buClrTx/>
              <a:buSzTx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for (j=n;j&gt;=1;j--)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algn="l" eaLnBrk="1" fontAlgn="base" hangingPunct="1"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     for (i=1;i&lt;=j;i++)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algn="l" eaLnBrk="1" fontAlgn="base" hangingPunct="1"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         if (R[i].key&gt;R[i+1].key)   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			 		  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{ t=R[i];</a:t>
            </a:r>
          </a:p>
          <a:p>
            <a:pPr algn="l" eaLnBrk="1" fontAlgn="base" hangingPunct="1"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                R[i]=R[i+1];</a:t>
            </a:r>
          </a:p>
          <a:p>
            <a:pPr algn="l" eaLnBrk="1" fontAlgn="base" hangingPunct="1"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                R[i+1]=t;</a:t>
            </a:r>
          </a:p>
          <a:p>
            <a:pPr algn="l" eaLnBrk="1" fontAlgn="base" hangingPunct="1"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               }</a:t>
            </a:r>
            <a:r>
              <a:rPr lang="en-US" altLang="zh-CN" sz="2400" b="1" dirty="0">
                <a:solidFill>
                  <a:srgbClr val="6027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400" b="1" strike="noStrike" noProof="1">
              <a:solidFill>
                <a:srgbClr val="6027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BubbleSort</a:t>
            </a:r>
          </a:p>
        </p:txBody>
      </p:sp>
      <p:sp>
        <p:nvSpPr>
          <p:cNvPr id="44034" name="标题 120836"/>
          <p:cNvSpPr>
            <a:spLocks noGrp="1"/>
          </p:cNvSpPr>
          <p:nvPr>
            <p:ph type="title"/>
          </p:nvPr>
        </p:nvSpPr>
        <p:spPr>
          <a:xfrm>
            <a:off x="457200" y="260033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起泡排序算法</a:t>
            </a:r>
          </a:p>
        </p:txBody>
      </p:sp>
      <p:sp>
        <p:nvSpPr>
          <p:cNvPr id="4403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389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起泡排序示例</a:t>
            </a:r>
          </a:p>
        </p:txBody>
      </p:sp>
      <p:sp>
        <p:nvSpPr>
          <p:cNvPr id="38973" name="矩形 38972"/>
          <p:cNvSpPr/>
          <p:nvPr/>
        </p:nvSpPr>
        <p:spPr>
          <a:xfrm>
            <a:off x="457200" y="1649413"/>
            <a:ext cx="8001000" cy="420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66700" algn="just" fontAlgn="base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51   33   62   96   87   17   28    51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第一趟排序结果：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33   51   62   87   17   28   51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第二趟排序结果：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33   51   62   17   28   51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87   96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第三趟排序结果：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33   51   17   28   51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62   87   96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第四趟排序结果：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   17   28   51   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4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62   87   96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第五趟排序结果：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 28   33   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51   51</a:t>
            </a:r>
            <a:r>
              <a:rPr lang="en-US" altLang="zh-CN" sz="24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62   87   96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第六趟排序结果：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17   28   33   51   51</a:t>
            </a:r>
            <a:r>
              <a:rPr lang="en-US" altLang="zh-CN" sz="24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62   87   96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eaLnBrk="0" fontAlgn="base" hangingPunct="0">
              <a:lnSpc>
                <a:spcPct val="125000"/>
              </a:lnSpc>
            </a:pPr>
            <a:endParaRPr lang="en-US" altLang="zh-CN" sz="4800" b="1" strike="noStrike" noProof="1">
              <a:latin typeface="Arial" panose="020B0604020202020204" pitchFamily="34" charset="0"/>
            </a:endParaRPr>
          </a:p>
        </p:txBody>
      </p:sp>
      <p:sp>
        <p:nvSpPr>
          <p:cNvPr id="419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文本框 120835"/>
          <p:cNvSpPr txBox="1"/>
          <p:nvPr/>
        </p:nvSpPr>
        <p:spPr>
          <a:xfrm>
            <a:off x="468313" y="1125538"/>
            <a:ext cx="8424862" cy="4838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void   BubbleSort1(RecType R[]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n)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改进的起泡排序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i = n;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Arial" panose="020B0604020202020204" pitchFamily="34" charset="0"/>
              </a:rPr>
              <a:t>指示无序序列中最后一个记录的位置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while(i&gt;1)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{ lastExchange=1;    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记录最后一次交换发生的位置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for(j=1;j&lt;i;j++)  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if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R[j].key&gt;R[j+1].key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 temp=R[j]</a:t>
            </a:r>
            <a:r>
              <a:rPr lang="zh-CN" altLang="en-US" sz="2400" b="1" dirty="0">
                <a:latin typeface="Arial" panose="020B0604020202020204" pitchFamily="34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R[j]=R[j+1]</a:t>
            </a:r>
            <a:r>
              <a:rPr lang="zh-CN" altLang="en-US" sz="2400" b="1" dirty="0">
                <a:latin typeface="Arial" panose="020B0604020202020204" pitchFamily="34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R[j+1]=temp</a:t>
            </a:r>
            <a:r>
              <a:rPr lang="zh-CN" altLang="en-US" sz="2400" b="1" dirty="0">
                <a:latin typeface="Arial" panose="020B0604020202020204" pitchFamily="34" charset="0"/>
              </a:rPr>
              <a:t>；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逆序时交换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lastExchange=j;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}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if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i=lastExchange;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}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BubbleSort1</a:t>
            </a:r>
          </a:p>
        </p:txBody>
      </p:sp>
      <p:sp>
        <p:nvSpPr>
          <p:cNvPr id="44034" name="标题 120836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改进的起泡排序算法</a:t>
            </a:r>
          </a:p>
        </p:txBody>
      </p:sp>
      <p:sp>
        <p:nvSpPr>
          <p:cNvPr id="4403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468630" y="5948680"/>
            <a:ext cx="7558405" cy="5530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indent="266700" algn="just" eaLnBrk="0" fontAlgn="base" hangingPunct="0">
              <a:lnSpc>
                <a:spcPct val="125000"/>
              </a:lnSpc>
            </a:pPr>
            <a:r>
              <a:rPr lang="zh-CN" altLang="en-US" sz="2400" b="1" dirty="0">
                <a:sym typeface="+mn-ea"/>
              </a:rPr>
              <a:t>初始关键字序列：</a:t>
            </a:r>
            <a:r>
              <a:rPr lang="en-US" altLang="zh-CN" sz="2400" b="1" dirty="0">
                <a:sym typeface="+mn-ea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17   28   33   51   51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62   87   96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096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快速排序 </a:t>
            </a:r>
          </a:p>
        </p:txBody>
      </p:sp>
      <p:sp>
        <p:nvSpPr>
          <p:cNvPr id="40963" name="文本占位符 40962"/>
          <p:cNvSpPr>
            <a:spLocks noGrp="1"/>
          </p:cNvSpPr>
          <p:nvPr>
            <p:ph idx="1"/>
          </p:nvPr>
        </p:nvSpPr>
        <p:spPr>
          <a:xfrm>
            <a:off x="381000" y="1447800"/>
            <a:ext cx="8386763" cy="3881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基本思想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首先将待排序记录序列中的所有记录作为当前待排序区域，从中任选取一个记录（通常可选第一个记录），以它的关键字作为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枢轴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（或支点）（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pivot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），凡其关键字小于枢轴的记录均移动至该记录之前，反之，凡关键字大于枢轴的记录均移动至该记录之后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60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快速排序示例</a:t>
            </a:r>
          </a:p>
        </p:txBody>
      </p:sp>
      <p:sp>
        <p:nvSpPr>
          <p:cNvPr id="46151" name="矩形 46150"/>
          <p:cNvSpPr/>
          <p:nvPr/>
        </p:nvSpPr>
        <p:spPr>
          <a:xfrm>
            <a:off x="609600" y="1125537"/>
            <a:ext cx="79248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33     62     96     87     17    </a:t>
            </a:r>
            <a:r>
              <a:rPr kumimoji="0" lang="en-US" altLang="zh-CN" sz="20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28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51</a:t>
            </a:r>
            <a:r>
              <a:rPr kumimoji="0" lang="en-US" altLang="zh-CN" sz="19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R[0]=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i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枢轴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                          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向前扫描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endParaRPr kumimoji="0" lang="en-US" altLang="zh-CN" sz="4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3" name="文本框 46152"/>
          <p:cNvSpPr txBox="1"/>
          <p:nvPr/>
        </p:nvSpPr>
        <p:spPr>
          <a:xfrm>
            <a:off x="1116012" y="2205037"/>
            <a:ext cx="82804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第一次交换之后：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28     33    </a:t>
            </a:r>
            <a:r>
              <a:rPr kumimoji="0" lang="en-US" altLang="zh-CN" sz="20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62 </a:t>
            </a:r>
            <a:r>
              <a:rPr kumimoji="0" lang="en-US" altLang="zh-CN" sz="2000" b="1" kern="1200" cap="none" spc="0" normalizeH="0" baseline="0" noProof="1"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96     87     17     [ ]     51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向后扫描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46154" name="文本框 46153"/>
          <p:cNvSpPr txBox="1"/>
          <p:nvPr/>
        </p:nvSpPr>
        <p:spPr>
          <a:xfrm>
            <a:off x="1114425" y="3284537"/>
            <a:ext cx="72739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第二次交换之后：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    33     [ ]     96     87    </a:t>
            </a:r>
            <a:r>
              <a:rPr kumimoji="0" lang="en-US" altLang="zh-CN" sz="2000" b="1" kern="1200" cap="none" spc="0" normalizeH="0" baseline="0" noProof="1"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r>
              <a:rPr kumimoji="0" lang="en-US" altLang="zh-CN" sz="2000" b="1" kern="1200" cap="none" spc="0" normalizeH="0" baseline="0" noProof="1"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62     51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j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向前扫描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       </a:t>
            </a:r>
          </a:p>
        </p:txBody>
      </p:sp>
      <p:sp>
        <p:nvSpPr>
          <p:cNvPr id="46155" name="文本框 46154"/>
          <p:cNvSpPr txBox="1"/>
          <p:nvPr/>
        </p:nvSpPr>
        <p:spPr>
          <a:xfrm>
            <a:off x="1187450" y="4508500"/>
            <a:ext cx="727233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第三次交换之后：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28     33    17      </a:t>
            </a:r>
            <a:r>
              <a:rPr kumimoji="0" lang="en-US" altLang="zh-CN" sz="20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 </a:t>
            </a:r>
            <a:r>
              <a:rPr kumimoji="0" lang="en-US" altLang="zh-CN" sz="2000" b="1" kern="1200" cap="none" spc="0" normalizeH="0" baseline="0" noProof="1"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87     [ ]     62     51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向后扫描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       </a:t>
            </a:r>
          </a:p>
        </p:txBody>
      </p:sp>
      <p:sp>
        <p:nvSpPr>
          <p:cNvPr id="46156" name="文本框 46155"/>
          <p:cNvSpPr txBox="1"/>
          <p:nvPr/>
        </p:nvSpPr>
        <p:spPr>
          <a:xfrm>
            <a:off x="1187450" y="5300663"/>
            <a:ext cx="7416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第四次交换之后：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    33    17      [ ]     87     96     62     51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向前扫描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       </a:t>
            </a:r>
          </a:p>
        </p:txBody>
      </p:sp>
      <p:sp>
        <p:nvSpPr>
          <p:cNvPr id="46157" name="文本框 46156"/>
          <p:cNvSpPr txBox="1"/>
          <p:nvPr/>
        </p:nvSpPr>
        <p:spPr>
          <a:xfrm>
            <a:off x="1150937" y="6092825"/>
            <a:ext cx="73818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完成一趟排序：</a:t>
            </a: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28     33    17     </a:t>
            </a:r>
            <a:r>
              <a:rPr kumimoji="0" lang="en-US" altLang="zh-CN" sz="2000" b="1" kern="1200" cap="none" spc="0" normalizeH="0" baseline="0" noProof="1"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kumimoji="0" lang="en-US" altLang="zh-CN" sz="2000" b="1" kern="1200" cap="none" spc="0" normalizeH="0" baseline="0" noProof="1"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87     96     62     51’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 </a:t>
            </a:r>
            <a:r>
              <a:rPr kumimoji="0" lang="zh-CN" altLang="en-US" sz="2000" b="1" kern="1200" cap="none" spc="0" normalizeH="0" baseline="0" noProof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kern="1200" cap="none" spc="0" normalizeH="0" baseline="0" noProof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↑↑</a:t>
            </a:r>
            <a:r>
              <a:rPr kumimoji="0" lang="en-US" altLang="zh-CN" sz="2000" b="1" kern="1200" cap="none" spc="0" normalizeH="0" baseline="0" noProof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  </a:t>
            </a:r>
            <a:r>
              <a:rPr kumimoji="0" lang="en-US" altLang="zh-CN" sz="20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813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51" grpId="0"/>
      <p:bldP spid="46153" grpId="0"/>
      <p:bldP spid="46154" grpId="0"/>
      <p:bldP spid="46155" grpId="0"/>
      <p:bldP spid="46156" grpId="0"/>
      <p:bldP spid="461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710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快速排序示例</a:t>
            </a:r>
          </a:p>
        </p:txBody>
      </p:sp>
      <p:sp>
        <p:nvSpPr>
          <p:cNvPr id="50178" name="矩形 47188"/>
          <p:cNvSpPr/>
          <p:nvPr/>
        </p:nvSpPr>
        <p:spPr>
          <a:xfrm>
            <a:off x="228600" y="1447800"/>
            <a:ext cx="8534400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476250" algn="just" fontAlgn="base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51  33   62    96    87   17   28   51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47625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一趟排序之后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28  33   17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51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87   96   62   51</a:t>
            </a:r>
            <a:r>
              <a:rPr lang="en-US" altLang="zh-CN" sz="24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endParaRPr lang="en-US" altLang="zh-CN" sz="2400" b="1" strike="noStrike" noProof="1">
              <a:latin typeface="Arial" panose="020B0604020202020204" pitchFamily="34" charset="0"/>
            </a:endParaRPr>
          </a:p>
        </p:txBody>
      </p:sp>
      <p:sp>
        <p:nvSpPr>
          <p:cNvPr id="47190" name="文本框 47189"/>
          <p:cNvSpPr txBox="1"/>
          <p:nvPr/>
        </p:nvSpPr>
        <p:spPr>
          <a:xfrm>
            <a:off x="755650" y="2492375"/>
            <a:ext cx="8280400" cy="2306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分别进行快速排序：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17</a:t>
            </a:r>
            <a:r>
              <a:rPr lang="en-US" altLang="zh-CN" sz="2400" b="1" dirty="0">
                <a:latin typeface="Times New Roman" panose="02020603050405020304" pitchFamily="18" charset="0"/>
              </a:rPr>
              <a:t>]  28  [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2400" b="1" dirty="0">
                <a:latin typeface="Times New Roman" panose="02020603050405020304" pitchFamily="18" charset="0"/>
              </a:rPr>
              <a:t>]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400" b="1" dirty="0">
                <a:latin typeface="Arial" panose="020B0604020202020204" pitchFamily="34" charset="0"/>
              </a:rPr>
              <a:t>结束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</a:rPr>
              <a:t>结束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51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’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62</a:t>
            </a:r>
            <a:r>
              <a:rPr lang="en-US" altLang="zh-CN" sz="2400" b="1" dirty="0">
                <a:latin typeface="Times New Roman" panose="02020603050405020304" pitchFamily="18" charset="0"/>
              </a:rPr>
              <a:t>]  87  [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96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                              51</a:t>
            </a:r>
            <a:r>
              <a:rPr lang="en-US" altLang="zh-CN" sz="2400" b="1" dirty="0">
                <a:latin typeface="Arial" panose="020B0604020202020204" pitchFamily="34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[62]      </a:t>
            </a:r>
            <a:r>
              <a:rPr lang="zh-CN" altLang="en-US" sz="2400" b="1" dirty="0">
                <a:latin typeface="Arial" panose="020B0604020202020204" pitchFamily="34" charset="0"/>
              </a:rPr>
              <a:t>结束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                                   </a:t>
            </a:r>
            <a:r>
              <a:rPr lang="zh-CN" altLang="en-US" sz="2400" b="1" dirty="0">
                <a:latin typeface="Arial" panose="020B0604020202020204" pitchFamily="34" charset="0"/>
              </a:rPr>
              <a:t>结束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7191" name="文本框 47190"/>
          <p:cNvSpPr txBox="1"/>
          <p:nvPr/>
        </p:nvSpPr>
        <p:spPr>
          <a:xfrm>
            <a:off x="684213" y="5013325"/>
            <a:ext cx="7993062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有序序列：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17    28    33    51   51</a:t>
            </a:r>
            <a:r>
              <a:rPr lang="en-US" altLang="zh-CN" sz="2400" b="1" dirty="0">
                <a:latin typeface="Arial" panose="020B0604020202020204" pitchFamily="34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62   87   96</a:t>
            </a:r>
          </a:p>
          <a:p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501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90" grpId="0"/>
      <p:bldP spid="471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30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快速排序算法</a:t>
            </a:r>
          </a:p>
        </p:txBody>
      </p:sp>
      <p:sp>
        <p:nvSpPr>
          <p:cNvPr id="43034" name="矩形 43033"/>
          <p:cNvSpPr/>
          <p:nvPr/>
        </p:nvSpPr>
        <p:spPr>
          <a:xfrm>
            <a:off x="381000" y="1447800"/>
            <a:ext cx="8534400" cy="4781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392430" algn="just">
              <a:lnSpc>
                <a:spcPct val="11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int  Partition(RecType R[]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</a:rPr>
              <a:t>int l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</a:rPr>
              <a:t>int h)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{ </a:t>
            </a:r>
            <a:r>
              <a:rPr lang="en-US" altLang="zh-CN" b="1" dirty="0">
                <a:latin typeface="宋体" panose="02010600030101010101" pitchFamily="2" charset="-122"/>
              </a:rPr>
              <a:t>∥</a:t>
            </a:r>
            <a:r>
              <a:rPr lang="zh-CN" altLang="en-US" b="1" dirty="0">
                <a:latin typeface="宋体" panose="02010600030101010101" pitchFamily="2" charset="-122"/>
              </a:rPr>
              <a:t>交换记录子序列</a:t>
            </a:r>
            <a:r>
              <a:rPr lang="en-US" altLang="zh-CN" b="1" dirty="0">
                <a:latin typeface="Courier New" panose="02070309020205020404" pitchFamily="49" charset="0"/>
              </a:rPr>
              <a:t>R[l..h]</a:t>
            </a:r>
            <a:r>
              <a:rPr lang="zh-CN" altLang="en-US" b="1" dirty="0">
                <a:latin typeface="宋体" panose="02010600030101010101" pitchFamily="2" charset="-122"/>
              </a:rPr>
              <a:t>中的记录，使枢轴记录到位并返回其所在位置</a:t>
            </a:r>
            <a:endParaRPr lang="zh-CN" altLang="en-US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int i=l; j=h;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用变量</a:t>
            </a:r>
            <a:r>
              <a:rPr lang="en-US" altLang="zh-CN" sz="2000" b="1" dirty="0">
                <a:latin typeface="Courier New" panose="02070309020205020404" pitchFamily="49" charset="0"/>
              </a:rPr>
              <a:t>i,j</a:t>
            </a:r>
            <a:r>
              <a:rPr lang="zh-CN" altLang="en-US" sz="2000" b="1" dirty="0">
                <a:latin typeface="宋体" panose="02010600030101010101" pitchFamily="2" charset="-122"/>
              </a:rPr>
              <a:t>记录待排序记录首尾位置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R[0] = R[i]; </a:t>
            </a:r>
            <a:r>
              <a:rPr lang="en-US" altLang="zh-CN" b="1" dirty="0">
                <a:latin typeface="宋体" panose="02010600030101010101" pitchFamily="2" charset="-122"/>
              </a:rPr>
              <a:t>∥</a:t>
            </a:r>
            <a:r>
              <a:rPr lang="zh-CN" altLang="en-US" b="1" dirty="0">
                <a:latin typeface="宋体" panose="02010600030101010101" pitchFamily="2" charset="-122"/>
              </a:rPr>
              <a:t>以子表的第一个记录作枢轴，将其暂存到记录</a:t>
            </a:r>
            <a:r>
              <a:rPr lang="en-US" altLang="zh-CN" b="1" dirty="0">
                <a:latin typeface="Courier New" panose="02070309020205020404" pitchFamily="49" charset="0"/>
              </a:rPr>
              <a:t>R[0]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x = R[i].key;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用变量</a:t>
            </a:r>
            <a:r>
              <a:rPr lang="en-US" altLang="zh-CN" sz="2000" b="1" dirty="0"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</a:rPr>
              <a:t>存放枢轴记录的关键字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while(i&lt;j)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从表的两端交替地向中间扫描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</a:rPr>
              <a:t>{while(i&lt;j &amp;&amp; R[j].key&gt;=x)  j--;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  R[i] = R[j]; 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将比枢轴小的记录移到低端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urier New" panose="02070309020205020404" pitchFamily="49" charset="0"/>
              </a:rPr>
              <a:t>while(i&lt;j &amp;&amp; R[i].key&lt;=x)  i++;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  R[j] = R[i]; 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将比枢轴大的记录移到高端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while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R[i] = R[0];     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枢轴记录到位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algn="just" eaLnBrk="0" hangingPunct="0">
              <a:lnSpc>
                <a:spcPct val="110000"/>
              </a:lnSpc>
            </a:pP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return i;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latin typeface="宋体" panose="02010600030101010101" pitchFamily="2" charset="-122"/>
              </a:rPr>
              <a:t>返回枢轴位置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indent="392430" eaLnBrk="0" hangingPunct="0">
              <a:lnSpc>
                <a:spcPct val="11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Partition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2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27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4812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快速排序算法</a:t>
            </a:r>
          </a:p>
        </p:txBody>
      </p:sp>
      <p:sp>
        <p:nvSpPr>
          <p:cNvPr id="48317" name="矩形 48316"/>
          <p:cNvSpPr/>
          <p:nvPr/>
        </p:nvSpPr>
        <p:spPr>
          <a:xfrm>
            <a:off x="250825" y="1828800"/>
            <a:ext cx="8207375" cy="296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522605" algn="just"/>
            <a:r>
              <a:rPr lang="en-US" altLang="zh-CN" sz="2400" b="1" dirty="0">
                <a:latin typeface="Courier New" panose="02070309020205020404" pitchFamily="49" charset="0"/>
              </a:rPr>
              <a:t>void QuickSort(RecType R[]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Courier New" panose="02070309020205020404" pitchFamily="49" charset="0"/>
              </a:rPr>
              <a:t>int s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Courier New" panose="02070309020205020404" pitchFamily="49" charset="0"/>
              </a:rPr>
              <a:t>int t)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 {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对记录序列</a:t>
            </a:r>
            <a:r>
              <a:rPr lang="en-US" altLang="zh-CN" sz="2400" b="1" dirty="0">
                <a:latin typeface="Courier New" panose="02070309020205020404" pitchFamily="49" charset="0"/>
              </a:rPr>
              <a:t>R[s..t]</a:t>
            </a:r>
            <a:r>
              <a:rPr lang="zh-CN" altLang="en-US" sz="2400" b="1" dirty="0">
                <a:latin typeface="宋体" panose="02010600030101010101" pitchFamily="2" charset="-122"/>
              </a:rPr>
              <a:t>进行快速排序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zh-CN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</a:rPr>
              <a:t>if(s&lt;t)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    { k=Partition(R,s,t);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      QuickSort(R,s,k-1);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      QuickSort(R,k+1,t);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22605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     }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en-US" altLang="zh-CN" sz="2400" b="1" dirty="0">
                <a:latin typeface="Courier New" panose="02070309020205020404" pitchFamily="49" charset="0"/>
              </a:rPr>
              <a:t>if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22605" eaLnBrk="0" hangingPunct="0"/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QuickSort</a:t>
            </a:r>
            <a:r>
              <a:rPr lang="en-US" altLang="zh-CN" sz="2100" b="1" dirty="0">
                <a:latin typeface="Times New Roman" panose="02020603050405020304" pitchFamily="18" charset="0"/>
              </a:rPr>
              <a:t>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48318" name="矩形 48317"/>
          <p:cNvSpPr/>
          <p:nvPr/>
        </p:nvSpPr>
        <p:spPr>
          <a:xfrm>
            <a:off x="755650" y="5229225"/>
            <a:ext cx="7315200" cy="960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快速排序的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平均时间复杂度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nlog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</a:p>
          <a:p>
            <a:r>
              <a:rPr lang="zh-CN" altLang="en-US" sz="29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900" b="1" dirty="0">
                <a:latin typeface="Arial" panose="020B0604020202020204" pitchFamily="34" charset="0"/>
              </a:rPr>
              <a:t>最差为</a:t>
            </a:r>
            <a:r>
              <a:rPr lang="en-US" altLang="zh-CN" sz="2900" b="1" dirty="0">
                <a:latin typeface="Times New Roman" panose="02020603050405020304" pitchFamily="18" charset="0"/>
              </a:rPr>
              <a:t>O(n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</a:rPr>
              <a:t>)</a:t>
            </a:r>
            <a:endParaRPr lang="en-US" altLang="zh-CN" sz="5400" b="1" dirty="0">
              <a:latin typeface="Arial" panose="020B0604020202020204" pitchFamily="34" charset="0"/>
            </a:endParaRPr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50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选择排序 </a:t>
            </a:r>
          </a:p>
        </p:txBody>
      </p:sp>
      <p:sp>
        <p:nvSpPr>
          <p:cNvPr id="45059" name="文本占位符 45058"/>
          <p:cNvSpPr>
            <a:spLocks noGrp="1"/>
          </p:cNvSpPr>
          <p:nvPr>
            <p:ph idx="1"/>
          </p:nvPr>
        </p:nvSpPr>
        <p:spPr>
          <a:xfrm>
            <a:off x="539750" y="1268413"/>
            <a:ext cx="7958138" cy="3048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基本思想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依次从待排序记录序列中选择出关键字值最小（或最大）的记录、关键字值次之的记录、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，并分别将它们定位到序列左侧（或右侧）的第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个位置、第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个位置、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，从而使待排序的记录序列成为按关键字值由小到大（或由大到小）排列的有序序列。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5060" name="矩形 45059"/>
          <p:cNvSpPr/>
          <p:nvPr/>
        </p:nvSpPr>
        <p:spPr>
          <a:xfrm>
            <a:off x="539750" y="3933825"/>
            <a:ext cx="7848600" cy="181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505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选择排序种类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直接（简单）选择排序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树形选择排序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堆排序</a:t>
            </a:r>
            <a:r>
              <a:rPr kumimoji="0" lang="zh-CN" altLang="en-US" sz="2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5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1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基本概念 </a:t>
            </a:r>
          </a:p>
        </p:txBody>
      </p:sp>
      <p:sp>
        <p:nvSpPr>
          <p:cNvPr id="8194" name="内容占位符 512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114800"/>
          </a:xfrm>
        </p:spPr>
        <p:txBody>
          <a:bodyPr vert="horz" wrap="square" lIns="91440" tIns="45720" rIns="91440" bIns="45720" anchor="t"/>
          <a:lstStyle/>
          <a:p>
            <a:pPr algn="just" eaLnBrk="1" fontAlgn="base" hangingPunct="1"/>
            <a:r>
              <a:rPr lang="zh-CN" altLang="en-US" sz="28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排序：</a:t>
            </a:r>
          </a:p>
          <a:p>
            <a:pPr algn="just" eaLnBrk="1" fontAlgn="base" hangingPunct="1">
              <a:buNone/>
            </a:pPr>
            <a:r>
              <a:rPr lang="zh-CN" altLang="en-US" sz="2800" b="1" strike="noStrike" noProof="1">
                <a:latin typeface="Times New Roman" panose="02020603050405020304" pitchFamily="18" charset="0"/>
              </a:rPr>
              <a:t>           </a:t>
            </a:r>
            <a:r>
              <a:rPr lang="zh-CN" altLang="en-US" sz="2800" b="1" strike="noStrike" noProof="1"/>
              <a:t>假设含</a:t>
            </a:r>
            <a:r>
              <a:rPr lang="en-US" altLang="zh-CN" sz="2800" b="1" i="1" strike="noStrike" noProof="1">
                <a:latin typeface="Times New Roman" panose="02020603050405020304" pitchFamily="18" charset="0"/>
              </a:rPr>
              <a:t>n</a:t>
            </a:r>
            <a:r>
              <a:rPr lang="zh-CN" altLang="en-US" sz="2800" b="1" strike="noStrike" noProof="1"/>
              <a:t>个记录的序列为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{R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1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, 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, </a:t>
            </a:r>
            <a:r>
              <a:rPr lang="en-US" altLang="zh-CN" sz="2800" b="1" strike="noStrike" noProof="1"/>
              <a:t>…</a:t>
            </a:r>
            <a:r>
              <a:rPr lang="zh-CN" altLang="en-US" sz="2800" b="1" strike="noStrike" noProof="1"/>
              <a:t>，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n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 }</a:t>
            </a:r>
            <a:r>
              <a:rPr lang="zh-CN" altLang="en-US" sz="2800" b="1" strike="noStrike" noProof="1"/>
              <a:t>，</a:t>
            </a:r>
          </a:p>
          <a:p>
            <a:pPr algn="just" eaLnBrk="1" fontAlgn="base" hangingPunct="1">
              <a:buNone/>
            </a:pPr>
            <a:r>
              <a:rPr lang="zh-CN" altLang="en-US" sz="2800" b="1" strike="noStrike" noProof="1">
                <a:latin typeface="Times New Roman" panose="02020603050405020304" pitchFamily="18" charset="0"/>
              </a:rPr>
              <a:t>           </a:t>
            </a:r>
            <a:r>
              <a:rPr lang="zh-CN" altLang="en-US" sz="2800" b="1" strike="noStrike" noProof="1"/>
              <a:t>其相应的关键字序列为</a:t>
            </a:r>
            <a:r>
              <a:rPr lang="zh-CN" altLang="en-US" sz="2800" b="1" strike="noStrike" noProof="1">
                <a:latin typeface="Times New Roman" panose="02020603050405020304" pitchFamily="18" charset="0"/>
              </a:rPr>
              <a:t> 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{ K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1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, K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, </a:t>
            </a:r>
            <a:r>
              <a:rPr lang="en-US" altLang="zh-CN" sz="2800" b="1" strike="noStrike" noProof="1"/>
              <a:t>…</a:t>
            </a:r>
            <a:r>
              <a:rPr lang="zh-CN" altLang="en-US" sz="2800" b="1" strike="noStrike" noProof="1"/>
              <a:t>，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K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n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 }</a:t>
            </a:r>
            <a:r>
              <a:rPr lang="zh-CN" altLang="en-US" sz="2800" b="1" strike="noStrike" noProof="1"/>
              <a:t>，</a:t>
            </a:r>
          </a:p>
          <a:p>
            <a:pPr algn="just" eaLnBrk="1" fontAlgn="base" hangingPunct="1">
              <a:buNone/>
            </a:pPr>
            <a:r>
              <a:rPr lang="zh-CN" altLang="en-US" sz="2800" b="1" strike="noStrike" noProof="1">
                <a:latin typeface="Times New Roman" panose="02020603050405020304" pitchFamily="18" charset="0"/>
              </a:rPr>
              <a:t>           </a:t>
            </a:r>
            <a:r>
              <a:rPr lang="zh-CN" altLang="en-US" sz="2800" b="1" strike="noStrike" noProof="1"/>
              <a:t>这些关键字相互之间可以进行比较，即在它们之间存在着这样一个关系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Ks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1</a:t>
            </a:r>
            <a:r>
              <a:rPr lang="en-US" altLang="zh-CN" sz="2800" b="1" strike="noStrike" noProof="1">
                <a:latin typeface="楷体_GB2312" pitchFamily="49" charset="-122"/>
              </a:rPr>
              <a:t>≤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Ks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2</a:t>
            </a:r>
            <a:r>
              <a:rPr lang="en-US" altLang="zh-CN" sz="2800" b="1" strike="noStrike" noProof="1">
                <a:latin typeface="楷体_GB2312" pitchFamily="49" charset="-122"/>
              </a:rPr>
              <a:t>≤</a:t>
            </a:r>
            <a:r>
              <a:rPr lang="en-US" altLang="zh-CN" sz="2800" b="1" strike="noStrike" noProof="1"/>
              <a:t>…</a:t>
            </a:r>
            <a:r>
              <a:rPr lang="en-US" altLang="zh-CN" sz="2800" b="1" strike="noStrike" noProof="1">
                <a:latin typeface="楷体_GB2312" pitchFamily="49" charset="-122"/>
              </a:rPr>
              <a:t>≤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Ks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n</a:t>
            </a:r>
            <a:r>
              <a:rPr lang="zh-CN" altLang="en-US" sz="2800" b="1" strike="noStrike" noProof="1"/>
              <a:t>，按此固有关系将</a:t>
            </a:r>
            <a:r>
              <a:rPr lang="en-US" altLang="zh-CN" sz="2800" b="1" i="1" strike="noStrike" noProof="1">
                <a:latin typeface="Times New Roman" panose="02020603050405020304" pitchFamily="18" charset="0"/>
              </a:rPr>
              <a:t>n</a:t>
            </a:r>
            <a:r>
              <a:rPr lang="zh-CN" altLang="en-US" sz="2800" b="1" strike="noStrike" noProof="1"/>
              <a:t>个序列重新排列为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{ Rs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1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, Rs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2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,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strike="noStrike" noProof="1"/>
              <a:t>…</a:t>
            </a:r>
            <a:r>
              <a:rPr lang="zh-CN" altLang="en-US" sz="2800" b="1" strike="noStrike" noProof="1"/>
              <a:t>，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Rs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</a:rPr>
              <a:t>n</a:t>
            </a:r>
            <a:r>
              <a:rPr lang="en-US" altLang="zh-CN" sz="2800" b="1" strike="noStrike" noProof="1">
                <a:latin typeface="Times New Roman" panose="02020603050405020304" pitchFamily="18" charset="0"/>
              </a:rPr>
              <a:t> }</a:t>
            </a:r>
            <a:r>
              <a:rPr lang="zh-CN" altLang="en-US" sz="2800" b="1" strike="noStrike" noProof="1"/>
              <a:t>的操作称作排序。</a:t>
            </a:r>
          </a:p>
          <a:p>
            <a:pPr algn="just" eaLnBrk="1" fontAlgn="base" hangingPunct="1">
              <a:buNone/>
            </a:pPr>
            <a:endParaRPr lang="zh-CN" altLang="en-US" sz="2800" b="1" strike="noStrike" noProof="1"/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870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直接选择排序 </a:t>
            </a:r>
          </a:p>
        </p:txBody>
      </p:sp>
      <p:sp>
        <p:nvSpPr>
          <p:cNvPr id="58370" name="矩形 87060"/>
          <p:cNvSpPr/>
          <p:nvPr/>
        </p:nvSpPr>
        <p:spPr>
          <a:xfrm>
            <a:off x="685800" y="129540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Arial" panose="020B0604020202020204" pitchFamily="34" charset="0"/>
              </a:rPr>
              <a:t>待排记录序列的状态为：</a:t>
            </a:r>
            <a:endParaRPr lang="zh-CN" altLang="en-US" sz="5400" b="1" dirty="0">
              <a:latin typeface="Arial" panose="020B0604020202020204" pitchFamily="34" charset="0"/>
            </a:endParaRPr>
          </a:p>
        </p:txBody>
      </p:sp>
      <p:grpSp>
        <p:nvGrpSpPr>
          <p:cNvPr id="58371" name="组合 87057"/>
          <p:cNvGrpSpPr/>
          <p:nvPr/>
        </p:nvGrpSpPr>
        <p:grpSpPr>
          <a:xfrm>
            <a:off x="1101725" y="2057400"/>
            <a:ext cx="6213475" cy="457200"/>
            <a:chOff x="2670" y="7152"/>
            <a:chExt cx="4833" cy="468"/>
          </a:xfrm>
        </p:grpSpPr>
        <p:sp>
          <p:nvSpPr>
            <p:cNvPr id="58372" name="文本框 87059"/>
            <p:cNvSpPr txBox="1"/>
            <p:nvPr/>
          </p:nvSpPr>
          <p:spPr>
            <a:xfrm>
              <a:off x="2670" y="7152"/>
              <a:ext cx="1965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r>
                <a:rPr lang="zh-CN" altLang="en-US" sz="2400" b="1" dirty="0">
                  <a:latin typeface="Arial" panose="020B0604020202020204" pitchFamily="34" charset="0"/>
                </a:rPr>
                <a:t>有序序列</a:t>
              </a:r>
              <a:r>
                <a:rPr lang="en-US" altLang="zh-CN" sz="2400" b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R[1..i-1]</a:t>
              </a:r>
            </a:p>
            <a:p>
              <a:pPr eaLnBrk="0" hangingPunct="0"/>
              <a:endParaRPr lang="en-US" altLang="zh-CN" sz="4800" dirty="0">
                <a:latin typeface="Arial" panose="020B0604020202020204" pitchFamily="34" charset="0"/>
              </a:endParaRPr>
            </a:p>
          </p:txBody>
        </p:sp>
        <p:sp>
          <p:nvSpPr>
            <p:cNvPr id="58373" name="文本框 87058"/>
            <p:cNvSpPr txBox="1"/>
            <p:nvPr/>
          </p:nvSpPr>
          <p:spPr>
            <a:xfrm>
              <a:off x="4638" y="7152"/>
              <a:ext cx="2865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Arial" panose="020B0604020202020204" pitchFamily="34" charset="0"/>
                </a:rPr>
                <a:t>无序序列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R[i..n]</a:t>
              </a:r>
            </a:p>
            <a:p>
              <a:pPr eaLnBrk="0" hangingPunct="0"/>
              <a:endParaRPr lang="en-US" altLang="zh-CN" sz="4800" dirty="0">
                <a:solidFill>
                  <a:srgbClr val="FF505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374" name="矩形 87063"/>
          <p:cNvSpPr/>
          <p:nvPr/>
        </p:nvSpPr>
        <p:spPr>
          <a:xfrm>
            <a:off x="990600" y="2781300"/>
            <a:ext cx="8153400" cy="2255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br>
              <a:rPr lang="en-US" altLang="zh-CN" sz="2900" dirty="0">
                <a:latin typeface="Arial" panose="020B0604020202020204" pitchFamily="34" charset="0"/>
              </a:rPr>
            </a:br>
            <a:r>
              <a:rPr lang="zh-CN" altLang="en-US" sz="2800" b="1" dirty="0">
                <a:latin typeface="宋体" panose="02010600030101010101" pitchFamily="2" charset="-122"/>
              </a:rPr>
              <a:t>并且有序序列中所有记录的关键字均小于无序序列中记录的关键字，则第</a:t>
            </a:r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趟直接选择排序是，从无序序列</a:t>
            </a:r>
            <a:r>
              <a:rPr lang="en-US" altLang="zh-CN" sz="2800" b="1" dirty="0">
                <a:latin typeface="宋体" panose="02010600030101010101" pitchFamily="2" charset="-122"/>
              </a:rPr>
              <a:t>R[i..n]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</a:rPr>
              <a:t>n-i+1</a:t>
            </a:r>
            <a:r>
              <a:rPr lang="zh-CN" altLang="en-US" sz="2800" b="1" dirty="0">
                <a:latin typeface="宋体" panose="02010600030101010101" pitchFamily="2" charset="-122"/>
              </a:rPr>
              <a:t>记录中选出关键字最小的记录加入有序序列</a:t>
            </a:r>
            <a:r>
              <a:rPr lang="zh-CN" altLang="en-US" sz="2900" dirty="0">
                <a:latin typeface="Times New Roman" panose="02020603050405020304" pitchFamily="18" charset="0"/>
              </a:rPr>
              <a:t> </a:t>
            </a:r>
            <a:endParaRPr lang="zh-CN" altLang="en-US" sz="5400" dirty="0">
              <a:latin typeface="Arial" panose="020B0604020202020204" pitchFamily="34" charset="0"/>
            </a:endParaRPr>
          </a:p>
        </p:txBody>
      </p:sp>
      <p:sp>
        <p:nvSpPr>
          <p:cNvPr id="5837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901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直接选择排序示例</a:t>
            </a:r>
          </a:p>
        </p:txBody>
      </p:sp>
      <p:sp>
        <p:nvSpPr>
          <p:cNvPr id="90144" name="矩形 90143"/>
          <p:cNvSpPr/>
          <p:nvPr/>
        </p:nvSpPr>
        <p:spPr>
          <a:xfrm>
            <a:off x="609600" y="1219200"/>
            <a:ext cx="8153400" cy="49650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66700" algn="just" fontAlgn="base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51   33    62   96   87   17   28   51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</a:t>
            </a: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</a:t>
            </a: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endParaRPr lang="en-US" altLang="zh-CN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33    62   96   87 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28   51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</a:t>
            </a: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endParaRPr lang="en-US" altLang="zh-CN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62   96   87   51 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</a:t>
            </a: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lang="en-US" altLang="zh-CN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endParaRPr lang="en-US" altLang="zh-CN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28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33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96   87   51 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28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33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 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62   51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lang="zh-CN" altLang="en-US" sz="2400" b="1" strike="noStrike" noProof="1">
              <a:latin typeface="Arial" panose="020B0604020202020204" pitchFamily="34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28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33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51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400" b="1" strike="noStrike" baseline="30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96   62  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</a:t>
            </a:r>
            <a:endParaRPr lang="en-US" altLang="zh-CN" sz="24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第六趟排序后：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28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33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51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87</a:t>
            </a:r>
            <a:endParaRPr lang="en-US" altLang="zh-CN" sz="2400" b="1" strike="noStrike" noProof="1">
              <a:latin typeface="Times New Roman" panose="02020603050405020304" pitchFamily="18" charset="0"/>
            </a:endParaRPr>
          </a:p>
          <a:p>
            <a:pPr indent="266700" algn="just" eaLnBrk="0" fontAlgn="base" hangingPunct="0">
              <a:lnSpc>
                <a:spcPct val="120000"/>
              </a:lnSpc>
            </a:pPr>
            <a:r>
              <a:rPr lang="zh-CN" altLang="en-US" sz="2400" b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第七趟排序后：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28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33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51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lang="en-US" altLang="zh-CN" sz="2400" b="1" strike="noStrike" baseline="30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]</a:t>
            </a:r>
            <a:endParaRPr lang="en-US" altLang="zh-CN" sz="4800" b="1" strike="noStrike" noProof="1">
              <a:latin typeface="Arial" panose="020B0604020202020204" pitchFamily="34" charset="0"/>
            </a:endParaRPr>
          </a:p>
        </p:txBody>
      </p:sp>
      <p:sp>
        <p:nvSpPr>
          <p:cNvPr id="6041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8806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直接选择排序算法</a:t>
            </a:r>
          </a:p>
        </p:txBody>
      </p:sp>
      <p:sp>
        <p:nvSpPr>
          <p:cNvPr id="88068" name="矩形 88067"/>
          <p:cNvSpPr/>
          <p:nvPr/>
        </p:nvSpPr>
        <p:spPr>
          <a:xfrm>
            <a:off x="323850" y="1196975"/>
            <a:ext cx="8534400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  SelectSort(RecType R[]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n)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对记录序列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R[1..n]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直接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选择排序。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for(i=1; i&lt;n; i++)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选择第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小的记录，并交换到位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{k=i;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假定第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个元素的关键字最小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for(j=i+1;j&lt;=n;j++)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找最小元素的下标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if(R[j].key&lt;R[k].key)  k=j;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if(i!=k)  R[i]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←→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R[k];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与第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个记录交换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3368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SelectSort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8069" name="矩形 88068"/>
          <p:cNvSpPr/>
          <p:nvPr/>
        </p:nvSpPr>
        <p:spPr>
          <a:xfrm>
            <a:off x="684213" y="6208713"/>
            <a:ext cx="776605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直接选择排序的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平均时间复杂度</a:t>
            </a:r>
            <a:r>
              <a:rPr lang="zh-CN" altLang="en-US" sz="2800" dirty="0">
                <a:latin typeface="宋体" panose="02010600030101010101" pitchFamily="2" charset="-12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900" dirty="0">
                <a:latin typeface="Times New Roman" panose="02020603050405020304" pitchFamily="18" charset="0"/>
              </a:rPr>
              <a:t> </a:t>
            </a:r>
            <a:endParaRPr lang="zh-CN" altLang="en-US" sz="5400" dirty="0">
              <a:latin typeface="Arial" panose="020B0604020202020204" pitchFamily="34" charset="0"/>
            </a:endParaRPr>
          </a:p>
        </p:txBody>
      </p:sp>
      <p:sp>
        <p:nvSpPr>
          <p:cNvPr id="88070" name="矩形 88069"/>
          <p:cNvSpPr/>
          <p:nvPr/>
        </p:nvSpPr>
        <p:spPr>
          <a:xfrm>
            <a:off x="468313" y="3933825"/>
            <a:ext cx="8351837" cy="140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3" indent="0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记录移动次数</a:t>
            </a:r>
          </a:p>
          <a:p>
            <a:pPr lvl="3" indent="0" eaLnBrk="1" hangingPunct="1">
              <a:lnSpc>
                <a:spcPct val="120000"/>
              </a:lnSpc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最好情况</a:t>
            </a:r>
            <a:r>
              <a:rPr lang="zh-CN" altLang="en-US" sz="2400" b="1" dirty="0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     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最坏情况</a:t>
            </a:r>
            <a:r>
              <a:rPr lang="zh-CN" altLang="en-US" sz="2400" b="1" dirty="0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3(n-1)   </a:t>
            </a:r>
          </a:p>
          <a:p>
            <a:pPr lvl="3" indent="0" algn="r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</a:p>
        </p:txBody>
      </p:sp>
      <p:graphicFrame>
        <p:nvGraphicFramePr>
          <p:cNvPr id="62469" name="内容占位符 88070"/>
          <p:cNvGraphicFramePr>
            <a:graphicFrameLocks noGrp="1" noChangeAspect="1"/>
          </p:cNvGraphicFramePr>
          <p:nvPr>
            <p:ph idx="1"/>
          </p:nvPr>
        </p:nvGraphicFramePr>
        <p:xfrm>
          <a:off x="3341688" y="5240338"/>
          <a:ext cx="23828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1358265" imgH="431800" progId="Equation.3">
                  <p:embed/>
                </p:oleObj>
              </mc:Choice>
              <mc:Fallback>
                <p:oleObj r:id="rId4" imgW="1358265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1688" y="5240338"/>
                        <a:ext cx="2382837" cy="852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矩形 88071"/>
          <p:cNvSpPr/>
          <p:nvPr/>
        </p:nvSpPr>
        <p:spPr>
          <a:xfrm>
            <a:off x="1476375" y="5445125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比较次数：</a:t>
            </a:r>
          </a:p>
        </p:txBody>
      </p:sp>
      <p:sp>
        <p:nvSpPr>
          <p:cNvPr id="6247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0" grpId="0"/>
      <p:bldP spid="62470" grpId="0"/>
      <p:bldP spid="6247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矩形 92163"/>
          <p:cNvSpPr/>
          <p:nvPr/>
        </p:nvSpPr>
        <p:spPr>
          <a:xfrm>
            <a:off x="685800" y="13716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254000" algn="just" defTabSz="914400">
              <a:tabLst>
                <a:tab pos="901700" algn="l"/>
              </a:tabLst>
            </a:pPr>
            <a:r>
              <a:rPr lang="zh-CN" altLang="en-US" sz="2400" b="1" dirty="0">
                <a:latin typeface="宋体" panose="02010600030101010101" pitchFamily="2" charset="-122"/>
              </a:rPr>
              <a:t>堆的定义：堆是满足下列性质的数列</a:t>
            </a:r>
            <a:r>
              <a:rPr lang="en-US" altLang="zh-CN" sz="2400" b="1" dirty="0">
                <a:latin typeface="Times New Roman" panose="02020603050405020304" pitchFamily="18" charset="0"/>
              </a:rPr>
              <a:t>{K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,K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…, K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14" name="标题 9216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堆排序 </a:t>
            </a:r>
          </a:p>
        </p:txBody>
      </p:sp>
      <p:grpSp>
        <p:nvGrpSpPr>
          <p:cNvPr id="92178" name="组合 92177"/>
          <p:cNvGrpSpPr/>
          <p:nvPr/>
        </p:nvGrpSpPr>
        <p:grpSpPr>
          <a:xfrm>
            <a:off x="970915" y="1981200"/>
            <a:ext cx="7745095" cy="1087755"/>
            <a:chOff x="720" y="1248"/>
            <a:chExt cx="4704" cy="537"/>
          </a:xfrm>
        </p:grpSpPr>
        <p:graphicFrame>
          <p:nvGraphicFramePr>
            <p:cNvPr id="64516" name="对象 92165"/>
            <p:cNvGraphicFramePr/>
            <p:nvPr/>
          </p:nvGraphicFramePr>
          <p:xfrm>
            <a:off x="720" y="1248"/>
            <a:ext cx="81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r:id="rId4" imgW="761365" imgH="482600" progId="Equation.3">
                    <p:embed/>
                  </p:oleObj>
                </mc:Choice>
                <mc:Fallback>
                  <p:oleObj r:id="rId4" imgW="761365" imgH="482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0" y="1248"/>
                          <a:ext cx="816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文本框 92167"/>
            <p:cNvSpPr txBox="1"/>
            <p:nvPr/>
          </p:nvSpPr>
          <p:spPr>
            <a:xfrm>
              <a:off x="1824" y="1344"/>
              <a:ext cx="38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</a:rPr>
                <a:t>或</a:t>
              </a:r>
            </a:p>
          </p:txBody>
        </p:sp>
        <p:graphicFrame>
          <p:nvGraphicFramePr>
            <p:cNvPr id="64518" name="对象 92168"/>
            <p:cNvGraphicFramePr/>
            <p:nvPr/>
          </p:nvGraphicFramePr>
          <p:xfrm>
            <a:off x="2352" y="1296"/>
            <a:ext cx="76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6" imgW="761365" imgH="482600" progId="Equation.3">
                    <p:embed/>
                  </p:oleObj>
                </mc:Choice>
                <mc:Fallback>
                  <p:oleObj r:id="rId6" imgW="761365" imgH="4826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2" y="1296"/>
                          <a:ext cx="768" cy="4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文本框 92170"/>
            <p:cNvSpPr txBox="1"/>
            <p:nvPr/>
          </p:nvSpPr>
          <p:spPr>
            <a:xfrm>
              <a:off x="3312" y="1344"/>
              <a:ext cx="211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i =1</a:t>
              </a:r>
              <a:r>
                <a:rPr lang="en-US" altLang="zh-CN" sz="2400" dirty="0">
                  <a:latin typeface="宋体" panose="02010600030101010101" pitchFamily="2" charset="-122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宋体" panose="02010600030101010101" pitchFamily="2" charset="-122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latin typeface="宋体" panose="02010600030101010101" pitchFamily="2" charset="-122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Arial" panose="020B0604020202020204" pitchFamily="34" charset="0"/>
                  <a:sym typeface="Symbol" panose="05050102010706020507" pitchFamily="18" charset="2"/>
                </a:rPr>
                <a:t>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n/2</a:t>
              </a:r>
              <a:r>
                <a:rPr lang="en-US" altLang="zh-CN" sz="2400" dirty="0">
                  <a:latin typeface="Arial" panose="020B0604020202020204" pitchFamily="34" charset="0"/>
                  <a:sym typeface="Symbol" panose="05050102010706020507" pitchFamily="18" charset="2"/>
                </a:rPr>
                <a:t></a:t>
              </a:r>
              <a:r>
                <a:rPr lang="zh-CN" altLang="en-US" sz="2400" dirty="0">
                  <a:latin typeface="宋体" panose="02010600030101010101" pitchFamily="2" charset="-122"/>
                </a:rPr>
                <a:t>）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92174" name="矩形 92173"/>
          <p:cNvSpPr/>
          <p:nvPr/>
        </p:nvSpPr>
        <p:spPr>
          <a:xfrm>
            <a:off x="827088" y="3860800"/>
            <a:ext cx="73914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若上述数列是堆，则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K</a:t>
            </a:r>
            <a:r>
              <a:rPr kumimoji="0" lang="en-US" altLang="zh-CN" sz="28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必是数列中的最小值或最大值，分别称作小顶堆（</a:t>
            </a:r>
            <a:r>
              <a:rPr lang="zh-CN" altLang="en-US" sz="2800" b="1">
                <a:ln>
                  <a:noFill/>
                </a:ln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小堆</a:t>
            </a:r>
            <a:r>
              <a:rPr lang="en-US" altLang="zh-CN" sz="2800" b="1">
                <a:ln>
                  <a:noFill/>
                </a:ln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,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前一种情况或大顶堆（</a:t>
            </a:r>
            <a:r>
              <a:rPr lang="zh-CN" altLang="en-US" sz="2800" b="1">
                <a:ln>
                  <a:noFill/>
                </a:ln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大堆</a:t>
            </a:r>
            <a:r>
              <a:rPr lang="en-US" altLang="zh-CN" sz="2800" b="1">
                <a:ln>
                  <a:noFill/>
                </a:ln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,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后一种情况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。</a:t>
            </a:r>
          </a:p>
        </p:txBody>
      </p:sp>
      <p:sp>
        <p:nvSpPr>
          <p:cNvPr id="645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942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</a:rPr>
              <a:t>堆排序示例</a:t>
            </a:r>
          </a:p>
        </p:txBody>
      </p:sp>
      <p:pic>
        <p:nvPicPr>
          <p:cNvPr id="94340" name="图片 943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3573463"/>
            <a:ext cx="7405687" cy="2265362"/>
          </a:xfrm>
          <a:prstGeom prst="rect">
            <a:avLst/>
          </a:prstGeom>
          <a:solidFill>
            <a:srgbClr val="AFFBFB"/>
          </a:solidFill>
          <a:ln w="9525">
            <a:noFill/>
          </a:ln>
        </p:spPr>
      </p:pic>
      <p:sp>
        <p:nvSpPr>
          <p:cNvPr id="94342" name="矩形 94341"/>
          <p:cNvSpPr/>
          <p:nvPr/>
        </p:nvSpPr>
        <p:spPr>
          <a:xfrm>
            <a:off x="903288" y="2317750"/>
            <a:ext cx="7772400" cy="85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br>
              <a:rPr lang="en-US" altLang="zh-CN" sz="2500" dirty="0">
                <a:latin typeface="Arial" panose="020B0604020202020204" pitchFamily="34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96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51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87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33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28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62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51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’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17   </a:t>
            </a:r>
            <a:r>
              <a:rPr lang="zh-CN" altLang="en-US" sz="2400" dirty="0">
                <a:latin typeface="宋体" panose="02010600030101010101" pitchFamily="2" charset="-122"/>
              </a:rPr>
              <a:t>是大顶堆</a:t>
            </a:r>
            <a:r>
              <a:rPr lang="zh-CN" altLang="en-US" sz="2500" dirty="0">
                <a:latin typeface="Times New Roman" panose="02020603050405020304" pitchFamily="18" charset="0"/>
              </a:rPr>
              <a:t> </a:t>
            </a:r>
            <a:endParaRPr lang="zh-CN" altLang="en-US" sz="4800" dirty="0">
              <a:latin typeface="Arial" panose="020B0604020202020204" pitchFamily="34" charset="0"/>
            </a:endParaRPr>
          </a:p>
        </p:txBody>
      </p:sp>
      <p:sp>
        <p:nvSpPr>
          <p:cNvPr id="94343" name="矩形 94342"/>
          <p:cNvSpPr/>
          <p:nvPr/>
        </p:nvSpPr>
        <p:spPr>
          <a:xfrm>
            <a:off x="827088" y="1557338"/>
            <a:ext cx="71628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例如：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17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28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51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33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62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96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87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51</a:t>
            </a:r>
            <a:r>
              <a:rPr lang="en-US" altLang="zh-CN" sz="2400" baseline="30000" dirty="0">
                <a:latin typeface="Arial" panose="020B0604020202020204" pitchFamily="34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</a:rPr>
              <a:t>是小顶堆</a:t>
            </a:r>
          </a:p>
        </p:txBody>
      </p:sp>
      <p:sp>
        <p:nvSpPr>
          <p:cNvPr id="665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42" grpId="0"/>
      <p:bldP spid="943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280578"/>
          <p:cNvSpPr/>
          <p:nvPr/>
        </p:nvSpPr>
        <p:spPr>
          <a:xfrm>
            <a:off x="838200" y="1371600"/>
            <a:ext cx="7848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判断序列：</a:t>
            </a:r>
            <a:r>
              <a:rPr lang="en-US" altLang="zh-CN" sz="2400" b="1" dirty="0">
                <a:latin typeface="Times New Roman" panose="02020603050405020304" pitchFamily="18" charset="0"/>
              </a:rPr>
              <a:t>51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33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96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87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17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51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’</a:t>
            </a:r>
            <a:r>
              <a:rPr lang="zh-CN" altLang="en-US" sz="2400" b="1" dirty="0">
                <a:latin typeface="宋体" panose="02010600030101010101" pitchFamily="2" charset="-122"/>
              </a:rPr>
              <a:t>是否为堆</a:t>
            </a:r>
          </a:p>
        </p:txBody>
      </p:sp>
      <p:grpSp>
        <p:nvGrpSpPr>
          <p:cNvPr id="280580" name="组合 280579"/>
          <p:cNvGrpSpPr/>
          <p:nvPr/>
        </p:nvGrpSpPr>
        <p:grpSpPr>
          <a:xfrm>
            <a:off x="2555558" y="2421255"/>
            <a:ext cx="3213100" cy="2211388"/>
            <a:chOff x="521" y="1536"/>
            <a:chExt cx="2024" cy="1393"/>
          </a:xfrm>
        </p:grpSpPr>
        <p:sp>
          <p:nvSpPr>
            <p:cNvPr id="72708" name="椭圆 280580"/>
            <p:cNvSpPr/>
            <p:nvPr/>
          </p:nvSpPr>
          <p:spPr>
            <a:xfrm>
              <a:off x="1187" y="1925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09" name="椭圆 280581"/>
            <p:cNvSpPr/>
            <p:nvPr/>
          </p:nvSpPr>
          <p:spPr>
            <a:xfrm>
              <a:off x="1917" y="1921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0" name="椭圆 280582"/>
            <p:cNvSpPr/>
            <p:nvPr/>
          </p:nvSpPr>
          <p:spPr>
            <a:xfrm>
              <a:off x="853" y="230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1" name="椭圆 280583"/>
            <p:cNvSpPr/>
            <p:nvPr/>
          </p:nvSpPr>
          <p:spPr>
            <a:xfrm>
              <a:off x="1395" y="232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2" name="椭圆 280584"/>
            <p:cNvSpPr/>
            <p:nvPr/>
          </p:nvSpPr>
          <p:spPr>
            <a:xfrm>
              <a:off x="2282" y="231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3" name="椭圆 280585"/>
            <p:cNvSpPr/>
            <p:nvPr/>
          </p:nvSpPr>
          <p:spPr>
            <a:xfrm>
              <a:off x="1763" y="232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4" name="椭圆 280586"/>
            <p:cNvSpPr/>
            <p:nvPr/>
          </p:nvSpPr>
          <p:spPr>
            <a:xfrm>
              <a:off x="1568" y="1545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5" name="椭圆 280587"/>
            <p:cNvSpPr/>
            <p:nvPr/>
          </p:nvSpPr>
          <p:spPr>
            <a:xfrm>
              <a:off x="521" y="2655"/>
              <a:ext cx="264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6" name="文本框 280588"/>
            <p:cNvSpPr txBox="1"/>
            <p:nvPr/>
          </p:nvSpPr>
          <p:spPr>
            <a:xfrm>
              <a:off x="1222" y="1916"/>
              <a:ext cx="22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2717" name="文本框 280589"/>
            <p:cNvSpPr txBox="1"/>
            <p:nvPr/>
          </p:nvSpPr>
          <p:spPr>
            <a:xfrm>
              <a:off x="1952" y="1913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2718" name="文本框 280590"/>
            <p:cNvSpPr txBox="1"/>
            <p:nvPr/>
          </p:nvSpPr>
          <p:spPr>
            <a:xfrm>
              <a:off x="888" y="230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2719" name="文本框 280591"/>
            <p:cNvSpPr txBox="1"/>
            <p:nvPr/>
          </p:nvSpPr>
          <p:spPr>
            <a:xfrm>
              <a:off x="1430" y="232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2720" name="文本框 280592"/>
            <p:cNvSpPr txBox="1"/>
            <p:nvPr/>
          </p:nvSpPr>
          <p:spPr>
            <a:xfrm>
              <a:off x="2317" y="2309"/>
              <a:ext cx="22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2721" name="文本框 280593"/>
            <p:cNvSpPr txBox="1"/>
            <p:nvPr/>
          </p:nvSpPr>
          <p:spPr>
            <a:xfrm>
              <a:off x="1798" y="232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2722" name="直接连接符 280594"/>
            <p:cNvSpPr/>
            <p:nvPr/>
          </p:nvSpPr>
          <p:spPr>
            <a:xfrm flipH="1">
              <a:off x="1046" y="2161"/>
              <a:ext cx="182" cy="2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3" name="直接连接符 280595"/>
            <p:cNvSpPr/>
            <p:nvPr/>
          </p:nvSpPr>
          <p:spPr>
            <a:xfrm flipH="1">
              <a:off x="1903" y="2150"/>
              <a:ext cx="84" cy="1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4" name="直接连接符 280596"/>
            <p:cNvSpPr/>
            <p:nvPr/>
          </p:nvSpPr>
          <p:spPr>
            <a:xfrm>
              <a:off x="1795" y="1758"/>
              <a:ext cx="180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5" name="直接连接符 280597"/>
            <p:cNvSpPr/>
            <p:nvPr/>
          </p:nvSpPr>
          <p:spPr>
            <a:xfrm>
              <a:off x="1400" y="2133"/>
              <a:ext cx="108" cy="1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6" name="文本框 280598"/>
            <p:cNvSpPr txBox="1"/>
            <p:nvPr/>
          </p:nvSpPr>
          <p:spPr>
            <a:xfrm>
              <a:off x="1603" y="1536"/>
              <a:ext cx="22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2727" name="直接连接符 280599"/>
            <p:cNvSpPr/>
            <p:nvPr/>
          </p:nvSpPr>
          <p:spPr>
            <a:xfrm flipH="1">
              <a:off x="1399" y="1768"/>
              <a:ext cx="203" cy="2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8" name="直接连接符 280600"/>
            <p:cNvSpPr/>
            <p:nvPr/>
          </p:nvSpPr>
          <p:spPr>
            <a:xfrm>
              <a:off x="2112" y="2131"/>
              <a:ext cx="193" cy="2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9" name="文本框 280601"/>
            <p:cNvSpPr txBox="1"/>
            <p:nvPr/>
          </p:nvSpPr>
          <p:spPr>
            <a:xfrm>
              <a:off x="530" y="2621"/>
              <a:ext cx="27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u="sng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2730" name="直接连接符 280602"/>
            <p:cNvSpPr/>
            <p:nvPr/>
          </p:nvSpPr>
          <p:spPr>
            <a:xfrm flipH="1">
              <a:off x="744" y="2517"/>
              <a:ext cx="155" cy="1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27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sp>
        <p:nvSpPr>
          <p:cNvPr id="66561" name="标题 942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</a:rPr>
              <a:t>堆排序示例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952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建立完全二叉树</a:t>
            </a:r>
          </a:p>
        </p:txBody>
      </p:sp>
      <p:sp>
        <p:nvSpPr>
          <p:cNvPr id="68610" name="矩形 95235"/>
          <p:cNvSpPr/>
          <p:nvPr/>
        </p:nvSpPr>
        <p:spPr>
          <a:xfrm>
            <a:off x="335280" y="1341755"/>
            <a:ext cx="82689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409575" algn="just" defTabSz="914400">
              <a:tabLst>
                <a:tab pos="901700" algn="l"/>
              </a:tabLst>
            </a:pP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堆排序的基本思想</a:t>
            </a:r>
            <a:r>
              <a:rPr lang="zh-CN" altLang="en-US" sz="3200" b="1" dirty="0">
                <a:latin typeface="宋体" panose="02010600030101010101" pitchFamily="2" charset="-122"/>
              </a:rPr>
              <a:t>：先建一个堆，即先选得一个关键字最大或最小的记录，然后与序列中最后一个记录交换，之后将序列中前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－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记录重新调整为一个堆（调堆的过程称为</a:t>
            </a:r>
            <a:r>
              <a:rPr lang="zh-CN" altLang="en-US" sz="3200" b="1" dirty="0">
                <a:latin typeface="Times New Roman" panose="02020603050405020304" pitchFamily="18" charset="0"/>
              </a:rPr>
              <a:t>“</a:t>
            </a:r>
            <a:r>
              <a:rPr lang="zh-CN" altLang="en-US" sz="3200" b="1" dirty="0">
                <a:latin typeface="宋体" panose="02010600030101010101" pitchFamily="2" charset="-122"/>
              </a:rPr>
              <a:t>筛选</a:t>
            </a:r>
            <a:r>
              <a:rPr lang="zh-CN" altLang="en-US" sz="3200" b="1" dirty="0">
                <a:latin typeface="Times New Roman" panose="02020603050405020304" pitchFamily="18" charset="0"/>
              </a:rPr>
              <a:t>”</a:t>
            </a:r>
            <a:r>
              <a:rPr lang="zh-CN" altLang="en-US" sz="3200" b="1" dirty="0">
                <a:latin typeface="宋体" panose="02010600030101010101" pitchFamily="2" charset="-122"/>
              </a:rPr>
              <a:t>），再将堆顶记录和第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－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个记录交换，如此反复直至排序结束。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5238" name="文本框 95237"/>
          <p:cNvSpPr txBox="1"/>
          <p:nvPr/>
        </p:nvSpPr>
        <p:spPr>
          <a:xfrm>
            <a:off x="38735" y="4365625"/>
            <a:ext cx="849503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堆排序需解决的两个问题：</a:t>
            </a:r>
            <a:endParaRPr kumimoji="0" lang="zh-CN" altLang="en-US" sz="2800" b="1" i="0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11125" y="4941570"/>
            <a:ext cx="61271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n>
                  <a:noFill/>
                </a:ln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sym typeface="+mn-ea"/>
                <a:hlinkClick r:id="" action="ppaction://hlinkshowjump?jump=nextslide"/>
              </a:rPr>
              <a:t>如何由一个无序序列建成一个堆？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315" y="5588635"/>
            <a:ext cx="86379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n>
                  <a:noFill/>
                </a:ln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sym typeface="+mn-ea"/>
                <a:hlinkClick r:id="" action="ppaction://hlinkshowjump?jump=nextslide"/>
              </a:rPr>
              <a:t>如何在输出堆顶元素之后，调整剩余元素，使之成为一个新的堆？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238" grpId="1"/>
      <p:bldP spid="2" grpId="0"/>
      <p:bldP spid="2" grpId="1"/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矩形 125953"/>
          <p:cNvSpPr/>
          <p:nvPr/>
        </p:nvSpPr>
        <p:spPr>
          <a:xfrm>
            <a:off x="41910" y="4005580"/>
            <a:ext cx="9030335" cy="21837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lstStyle/>
          <a:p>
            <a:pPr lvl="1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第二个问题解决方法</a:t>
            </a:r>
          </a:p>
          <a:p>
            <a:pPr lvl="2" indent="0" eaLnBrk="1" hangingPunct="1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方法：输出堆顶元素之后，以堆中最后一个元素替代之；然后将根结点值与左、右子树的根结点值进行比较，并与其中小者进行交换；重复上述操作，直至叶子结点，将得到新的堆</a:t>
            </a:r>
          </a:p>
        </p:txBody>
      </p:sp>
      <p:sp>
        <p:nvSpPr>
          <p:cNvPr id="125955" name="文本框 125954"/>
          <p:cNvSpPr txBox="1"/>
          <p:nvPr/>
        </p:nvSpPr>
        <p:spPr>
          <a:xfrm>
            <a:off x="85090" y="1125855"/>
            <a:ext cx="8448040" cy="21837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lstStyle/>
          <a:p>
            <a:pPr lvl="1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第一个问题解决方法</a:t>
            </a:r>
            <a:endParaRPr lang="zh-CN" altLang="en-US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lvl="2" indent="0" eaLnBrk="1" hangingPunct="1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方法：把整个数组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R[1]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R[n]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调整为堆，即把完全二叉树中以每一个结点为根的子树都调整为堆。所以需要将以序号为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n/2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， 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n/2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－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的结点作为根的子树调整为堆即可</a:t>
            </a:r>
          </a:p>
        </p:txBody>
      </p:sp>
      <p:sp>
        <p:nvSpPr>
          <p:cNvPr id="70659" name="直接连接符 125955"/>
          <p:cNvSpPr/>
          <p:nvPr/>
        </p:nvSpPr>
        <p:spPr>
          <a:xfrm flipH="1">
            <a:off x="3204210" y="260033"/>
            <a:ext cx="1512888" cy="2232025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60" name="文本框 125956"/>
          <p:cNvSpPr txBox="1"/>
          <p:nvPr/>
        </p:nvSpPr>
        <p:spPr>
          <a:xfrm>
            <a:off x="4788535" y="332740"/>
            <a:ext cx="37585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为什么从这里开始？？</a:t>
            </a:r>
          </a:p>
        </p:txBody>
      </p:sp>
      <p:sp>
        <p:nvSpPr>
          <p:cNvPr id="706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/>
      <p:bldP spid="70660" grpId="0"/>
      <p:bldP spid="7066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28057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建堆示例</a:t>
            </a:r>
          </a:p>
        </p:txBody>
      </p:sp>
      <p:sp>
        <p:nvSpPr>
          <p:cNvPr id="72706" name="矩形 280578"/>
          <p:cNvSpPr/>
          <p:nvPr/>
        </p:nvSpPr>
        <p:spPr>
          <a:xfrm>
            <a:off x="838200" y="1371600"/>
            <a:ext cx="7848600" cy="83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初始关键字序列：</a:t>
            </a:r>
            <a:r>
              <a:rPr lang="en-US" altLang="zh-CN" sz="2400" b="1" dirty="0">
                <a:latin typeface="Times New Roman" panose="02020603050405020304" pitchFamily="18" charset="0"/>
              </a:rPr>
              <a:t>51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33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96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87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17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51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’</a:t>
            </a:r>
            <a:r>
              <a:rPr lang="zh-CN" altLang="en-US" sz="2400" b="1" dirty="0">
                <a:latin typeface="宋体" panose="02010600030101010101" pitchFamily="2" charset="-122"/>
              </a:rPr>
              <a:t>为例，其初始建大顶堆过程</a:t>
            </a:r>
            <a:r>
              <a:rPr lang="zh-CN" altLang="en-US" sz="2500" b="1" dirty="0">
                <a:latin typeface="Times New Roman" panose="02020603050405020304" pitchFamily="18" charset="0"/>
              </a:rPr>
              <a:t> </a:t>
            </a:r>
            <a:endParaRPr lang="zh-CN" altLang="en-US" sz="4800" b="1" dirty="0">
              <a:latin typeface="Arial" panose="020B0604020202020204" pitchFamily="34" charset="0"/>
            </a:endParaRPr>
          </a:p>
        </p:txBody>
      </p:sp>
      <p:grpSp>
        <p:nvGrpSpPr>
          <p:cNvPr id="280580" name="组合 280579"/>
          <p:cNvGrpSpPr/>
          <p:nvPr/>
        </p:nvGrpSpPr>
        <p:grpSpPr>
          <a:xfrm>
            <a:off x="827088" y="2438400"/>
            <a:ext cx="3213100" cy="2211388"/>
            <a:chOff x="521" y="1536"/>
            <a:chExt cx="2024" cy="1393"/>
          </a:xfrm>
        </p:grpSpPr>
        <p:sp>
          <p:nvSpPr>
            <p:cNvPr id="72708" name="椭圆 280580"/>
            <p:cNvSpPr/>
            <p:nvPr/>
          </p:nvSpPr>
          <p:spPr>
            <a:xfrm>
              <a:off x="1187" y="1925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09" name="椭圆 280581"/>
            <p:cNvSpPr/>
            <p:nvPr/>
          </p:nvSpPr>
          <p:spPr>
            <a:xfrm>
              <a:off x="1917" y="1921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0" name="椭圆 280582"/>
            <p:cNvSpPr/>
            <p:nvPr/>
          </p:nvSpPr>
          <p:spPr>
            <a:xfrm>
              <a:off x="853" y="230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1" name="椭圆 280583"/>
            <p:cNvSpPr/>
            <p:nvPr/>
          </p:nvSpPr>
          <p:spPr>
            <a:xfrm>
              <a:off x="1395" y="232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2" name="椭圆 280584"/>
            <p:cNvSpPr/>
            <p:nvPr/>
          </p:nvSpPr>
          <p:spPr>
            <a:xfrm>
              <a:off x="2282" y="231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3" name="椭圆 280585"/>
            <p:cNvSpPr/>
            <p:nvPr/>
          </p:nvSpPr>
          <p:spPr>
            <a:xfrm>
              <a:off x="1763" y="232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4" name="椭圆 280586"/>
            <p:cNvSpPr/>
            <p:nvPr/>
          </p:nvSpPr>
          <p:spPr>
            <a:xfrm>
              <a:off x="1568" y="1545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5" name="椭圆 280587"/>
            <p:cNvSpPr/>
            <p:nvPr/>
          </p:nvSpPr>
          <p:spPr>
            <a:xfrm>
              <a:off x="521" y="2655"/>
              <a:ext cx="264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6" name="文本框 280588"/>
            <p:cNvSpPr txBox="1"/>
            <p:nvPr/>
          </p:nvSpPr>
          <p:spPr>
            <a:xfrm>
              <a:off x="1222" y="1916"/>
              <a:ext cx="22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2717" name="文本框 280589"/>
            <p:cNvSpPr txBox="1"/>
            <p:nvPr/>
          </p:nvSpPr>
          <p:spPr>
            <a:xfrm>
              <a:off x="1952" y="1913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2718" name="文本框 280590"/>
            <p:cNvSpPr txBox="1"/>
            <p:nvPr/>
          </p:nvSpPr>
          <p:spPr>
            <a:xfrm>
              <a:off x="888" y="230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2719" name="文本框 280591"/>
            <p:cNvSpPr txBox="1"/>
            <p:nvPr/>
          </p:nvSpPr>
          <p:spPr>
            <a:xfrm>
              <a:off x="1430" y="232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2720" name="文本框 280592"/>
            <p:cNvSpPr txBox="1"/>
            <p:nvPr/>
          </p:nvSpPr>
          <p:spPr>
            <a:xfrm>
              <a:off x="2317" y="2309"/>
              <a:ext cx="22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2721" name="文本框 280593"/>
            <p:cNvSpPr txBox="1"/>
            <p:nvPr/>
          </p:nvSpPr>
          <p:spPr>
            <a:xfrm>
              <a:off x="1798" y="232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2722" name="直接连接符 280594"/>
            <p:cNvSpPr/>
            <p:nvPr/>
          </p:nvSpPr>
          <p:spPr>
            <a:xfrm flipH="1">
              <a:off x="1046" y="2161"/>
              <a:ext cx="182" cy="2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3" name="直接连接符 280595"/>
            <p:cNvSpPr/>
            <p:nvPr/>
          </p:nvSpPr>
          <p:spPr>
            <a:xfrm flipH="1">
              <a:off x="1903" y="2150"/>
              <a:ext cx="84" cy="1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4" name="直接连接符 280596"/>
            <p:cNvSpPr/>
            <p:nvPr/>
          </p:nvSpPr>
          <p:spPr>
            <a:xfrm>
              <a:off x="1795" y="1758"/>
              <a:ext cx="180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5" name="直接连接符 280597"/>
            <p:cNvSpPr/>
            <p:nvPr/>
          </p:nvSpPr>
          <p:spPr>
            <a:xfrm>
              <a:off x="1400" y="2133"/>
              <a:ext cx="108" cy="1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6" name="文本框 280598"/>
            <p:cNvSpPr txBox="1"/>
            <p:nvPr/>
          </p:nvSpPr>
          <p:spPr>
            <a:xfrm>
              <a:off x="1603" y="1536"/>
              <a:ext cx="22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2727" name="直接连接符 280599"/>
            <p:cNvSpPr/>
            <p:nvPr/>
          </p:nvSpPr>
          <p:spPr>
            <a:xfrm flipH="1">
              <a:off x="1399" y="1768"/>
              <a:ext cx="203" cy="2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8" name="直接连接符 280600"/>
            <p:cNvSpPr/>
            <p:nvPr/>
          </p:nvSpPr>
          <p:spPr>
            <a:xfrm>
              <a:off x="2112" y="2131"/>
              <a:ext cx="193" cy="2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9" name="文本框 280601"/>
            <p:cNvSpPr txBox="1"/>
            <p:nvPr/>
          </p:nvSpPr>
          <p:spPr>
            <a:xfrm>
              <a:off x="530" y="2621"/>
              <a:ext cx="27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u="sng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2730" name="直接连接符 280602"/>
            <p:cNvSpPr/>
            <p:nvPr/>
          </p:nvSpPr>
          <p:spPr>
            <a:xfrm flipH="1">
              <a:off x="744" y="2517"/>
              <a:ext cx="155" cy="1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0604" name="文本框 280603"/>
          <p:cNvSpPr txBox="1"/>
          <p:nvPr/>
        </p:nvSpPr>
        <p:spPr>
          <a:xfrm>
            <a:off x="222250" y="4800600"/>
            <a:ext cx="4740275" cy="966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</a:rPr>
              <a:t>(a)4</a:t>
            </a:r>
            <a:r>
              <a:rPr lang="en-US" altLang="zh-CN" dirty="0">
                <a:latin typeface="宋体" panose="02010600030101010101" pitchFamily="2" charset="-122"/>
              </a:rPr>
              <a:t>..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</a:rPr>
              <a:t>是堆，不调整</a:t>
            </a:r>
          </a:p>
        </p:txBody>
      </p:sp>
      <p:sp>
        <p:nvSpPr>
          <p:cNvPr id="280605" name="矩形 280604"/>
          <p:cNvSpPr/>
          <p:nvPr/>
        </p:nvSpPr>
        <p:spPr>
          <a:xfrm>
            <a:off x="1308100" y="3495675"/>
            <a:ext cx="501650" cy="6429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80606" name="组合 280605"/>
          <p:cNvGrpSpPr/>
          <p:nvPr/>
        </p:nvGrpSpPr>
        <p:grpSpPr>
          <a:xfrm>
            <a:off x="5018088" y="2438400"/>
            <a:ext cx="3213100" cy="2211388"/>
            <a:chOff x="3161" y="1536"/>
            <a:chExt cx="2024" cy="1393"/>
          </a:xfrm>
        </p:grpSpPr>
        <p:sp>
          <p:nvSpPr>
            <p:cNvPr id="72734" name="椭圆 280606"/>
            <p:cNvSpPr/>
            <p:nvPr/>
          </p:nvSpPr>
          <p:spPr>
            <a:xfrm>
              <a:off x="3827" y="1925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35" name="椭圆 280607"/>
            <p:cNvSpPr/>
            <p:nvPr/>
          </p:nvSpPr>
          <p:spPr>
            <a:xfrm>
              <a:off x="4557" y="1921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36" name="椭圆 280608"/>
            <p:cNvSpPr/>
            <p:nvPr/>
          </p:nvSpPr>
          <p:spPr>
            <a:xfrm>
              <a:off x="3493" y="230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37" name="椭圆 280609"/>
            <p:cNvSpPr/>
            <p:nvPr/>
          </p:nvSpPr>
          <p:spPr>
            <a:xfrm>
              <a:off x="4035" y="232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38" name="椭圆 280610"/>
            <p:cNvSpPr/>
            <p:nvPr/>
          </p:nvSpPr>
          <p:spPr>
            <a:xfrm>
              <a:off x="4922" y="231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39" name="椭圆 280611"/>
            <p:cNvSpPr/>
            <p:nvPr/>
          </p:nvSpPr>
          <p:spPr>
            <a:xfrm>
              <a:off x="4403" y="2328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40" name="椭圆 280612"/>
            <p:cNvSpPr/>
            <p:nvPr/>
          </p:nvSpPr>
          <p:spPr>
            <a:xfrm>
              <a:off x="4208" y="1545"/>
              <a:ext cx="263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41" name="椭圆 280613"/>
            <p:cNvSpPr/>
            <p:nvPr/>
          </p:nvSpPr>
          <p:spPr>
            <a:xfrm>
              <a:off x="3161" y="2655"/>
              <a:ext cx="264" cy="24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42" name="文本框 280614"/>
            <p:cNvSpPr txBox="1"/>
            <p:nvPr/>
          </p:nvSpPr>
          <p:spPr>
            <a:xfrm>
              <a:off x="3862" y="1916"/>
              <a:ext cx="22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2743" name="文本框 280615"/>
            <p:cNvSpPr txBox="1"/>
            <p:nvPr/>
          </p:nvSpPr>
          <p:spPr>
            <a:xfrm>
              <a:off x="4592" y="1913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2744" name="文本框 280616"/>
            <p:cNvSpPr txBox="1"/>
            <p:nvPr/>
          </p:nvSpPr>
          <p:spPr>
            <a:xfrm>
              <a:off x="3528" y="230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2745" name="文本框 280617"/>
            <p:cNvSpPr txBox="1"/>
            <p:nvPr/>
          </p:nvSpPr>
          <p:spPr>
            <a:xfrm>
              <a:off x="4070" y="232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2746" name="文本框 280618"/>
            <p:cNvSpPr txBox="1"/>
            <p:nvPr/>
          </p:nvSpPr>
          <p:spPr>
            <a:xfrm>
              <a:off x="4957" y="2309"/>
              <a:ext cx="22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2747" name="文本框 280619"/>
            <p:cNvSpPr txBox="1"/>
            <p:nvPr/>
          </p:nvSpPr>
          <p:spPr>
            <a:xfrm>
              <a:off x="4438" y="2320"/>
              <a:ext cx="220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2748" name="直接连接符 280620"/>
            <p:cNvSpPr/>
            <p:nvPr/>
          </p:nvSpPr>
          <p:spPr>
            <a:xfrm flipH="1">
              <a:off x="3686" y="2161"/>
              <a:ext cx="182" cy="2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49" name="直接连接符 280621"/>
            <p:cNvSpPr/>
            <p:nvPr/>
          </p:nvSpPr>
          <p:spPr>
            <a:xfrm flipH="1">
              <a:off x="4543" y="2150"/>
              <a:ext cx="84" cy="1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50" name="直接连接符 280622"/>
            <p:cNvSpPr/>
            <p:nvPr/>
          </p:nvSpPr>
          <p:spPr>
            <a:xfrm>
              <a:off x="4435" y="1758"/>
              <a:ext cx="180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51" name="直接连接符 280623"/>
            <p:cNvSpPr/>
            <p:nvPr/>
          </p:nvSpPr>
          <p:spPr>
            <a:xfrm>
              <a:off x="4040" y="2133"/>
              <a:ext cx="108" cy="1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52" name="文本框 280624"/>
            <p:cNvSpPr txBox="1"/>
            <p:nvPr/>
          </p:nvSpPr>
          <p:spPr>
            <a:xfrm>
              <a:off x="4243" y="1536"/>
              <a:ext cx="22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2753" name="直接连接符 280625"/>
            <p:cNvSpPr/>
            <p:nvPr/>
          </p:nvSpPr>
          <p:spPr>
            <a:xfrm flipH="1">
              <a:off x="4039" y="1768"/>
              <a:ext cx="203" cy="2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54" name="直接连接符 280626"/>
            <p:cNvSpPr/>
            <p:nvPr/>
          </p:nvSpPr>
          <p:spPr>
            <a:xfrm>
              <a:off x="4752" y="2131"/>
              <a:ext cx="193" cy="2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55" name="文本框 280627"/>
            <p:cNvSpPr txBox="1"/>
            <p:nvPr/>
          </p:nvSpPr>
          <p:spPr>
            <a:xfrm>
              <a:off x="3170" y="2621"/>
              <a:ext cx="226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000" u="sng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2756" name="直接连接符 280628"/>
            <p:cNvSpPr/>
            <p:nvPr/>
          </p:nvSpPr>
          <p:spPr>
            <a:xfrm flipH="1">
              <a:off x="3384" y="2517"/>
              <a:ext cx="155" cy="1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0630" name="文本框 280629"/>
          <p:cNvSpPr txBox="1"/>
          <p:nvPr/>
        </p:nvSpPr>
        <p:spPr>
          <a:xfrm>
            <a:off x="4413250" y="4876800"/>
            <a:ext cx="4740275" cy="966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</a:rPr>
              <a:t>(b)3</a:t>
            </a:r>
            <a:r>
              <a:rPr lang="en-US" altLang="zh-CN" dirty="0">
                <a:latin typeface="宋体" panose="02010600030101010101" pitchFamily="2" charset="-122"/>
              </a:rPr>
              <a:t>..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</a:rPr>
              <a:t>是堆，不调整</a:t>
            </a:r>
          </a:p>
        </p:txBody>
      </p:sp>
      <p:sp>
        <p:nvSpPr>
          <p:cNvPr id="280631" name="矩形 280630"/>
          <p:cNvSpPr/>
          <p:nvPr/>
        </p:nvSpPr>
        <p:spPr>
          <a:xfrm>
            <a:off x="7189788" y="2932113"/>
            <a:ext cx="501650" cy="641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4" grpId="0"/>
      <p:bldP spid="2806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28262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建堆示例</a:t>
            </a:r>
          </a:p>
        </p:txBody>
      </p:sp>
      <p:grpSp>
        <p:nvGrpSpPr>
          <p:cNvPr id="282627" name="组合 282626"/>
          <p:cNvGrpSpPr/>
          <p:nvPr/>
        </p:nvGrpSpPr>
        <p:grpSpPr>
          <a:xfrm>
            <a:off x="1027113" y="1209675"/>
            <a:ext cx="3024187" cy="2141538"/>
            <a:chOff x="647" y="1200"/>
            <a:chExt cx="1905" cy="1349"/>
          </a:xfrm>
        </p:grpSpPr>
        <p:sp>
          <p:nvSpPr>
            <p:cNvPr id="74755" name="椭圆 282627"/>
            <p:cNvSpPr/>
            <p:nvPr/>
          </p:nvSpPr>
          <p:spPr>
            <a:xfrm>
              <a:off x="1273" y="1577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6" name="椭圆 282628"/>
            <p:cNvSpPr/>
            <p:nvPr/>
          </p:nvSpPr>
          <p:spPr>
            <a:xfrm>
              <a:off x="1961" y="1573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7" name="椭圆 282629"/>
            <p:cNvSpPr/>
            <p:nvPr/>
          </p:nvSpPr>
          <p:spPr>
            <a:xfrm>
              <a:off x="959" y="1948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8" name="椭圆 282630"/>
            <p:cNvSpPr/>
            <p:nvPr/>
          </p:nvSpPr>
          <p:spPr>
            <a:xfrm>
              <a:off x="1469" y="1967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9" name="椭圆 282631"/>
            <p:cNvSpPr/>
            <p:nvPr/>
          </p:nvSpPr>
          <p:spPr>
            <a:xfrm>
              <a:off x="2305" y="1957"/>
              <a:ext cx="247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0" name="椭圆 282632"/>
            <p:cNvSpPr/>
            <p:nvPr/>
          </p:nvSpPr>
          <p:spPr>
            <a:xfrm>
              <a:off x="1816" y="1967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1" name="直接连接符 282633"/>
            <p:cNvSpPr/>
            <p:nvPr/>
          </p:nvSpPr>
          <p:spPr>
            <a:xfrm flipH="1">
              <a:off x="1141" y="1805"/>
              <a:ext cx="171" cy="1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2" name="直接连接符 282634"/>
            <p:cNvSpPr/>
            <p:nvPr/>
          </p:nvSpPr>
          <p:spPr>
            <a:xfrm flipH="1">
              <a:off x="1948" y="1795"/>
              <a:ext cx="79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3" name="直接连接符 282635"/>
            <p:cNvSpPr/>
            <p:nvPr/>
          </p:nvSpPr>
          <p:spPr>
            <a:xfrm>
              <a:off x="1846" y="1415"/>
              <a:ext cx="170" cy="1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4" name="直接连接符 282636"/>
            <p:cNvSpPr/>
            <p:nvPr/>
          </p:nvSpPr>
          <p:spPr>
            <a:xfrm>
              <a:off x="1474" y="1778"/>
              <a:ext cx="102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5" name="椭圆 282637"/>
            <p:cNvSpPr/>
            <p:nvPr/>
          </p:nvSpPr>
          <p:spPr>
            <a:xfrm>
              <a:off x="1633" y="1208"/>
              <a:ext cx="247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6" name="直接连接符 282638"/>
            <p:cNvSpPr/>
            <p:nvPr/>
          </p:nvSpPr>
          <p:spPr>
            <a:xfrm flipH="1">
              <a:off x="1473" y="1424"/>
              <a:ext cx="191" cy="2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7" name="直接连接符 282639"/>
            <p:cNvSpPr/>
            <p:nvPr/>
          </p:nvSpPr>
          <p:spPr>
            <a:xfrm>
              <a:off x="2144" y="1777"/>
              <a:ext cx="182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8" name="椭圆 282640"/>
            <p:cNvSpPr/>
            <p:nvPr/>
          </p:nvSpPr>
          <p:spPr>
            <a:xfrm>
              <a:off x="647" y="2284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9" name="直接连接符 282641"/>
            <p:cNvSpPr/>
            <p:nvPr/>
          </p:nvSpPr>
          <p:spPr>
            <a:xfrm flipH="1">
              <a:off x="857" y="2150"/>
              <a:ext cx="146" cy="1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0" name="文本框 282642"/>
            <p:cNvSpPr txBox="1"/>
            <p:nvPr/>
          </p:nvSpPr>
          <p:spPr>
            <a:xfrm>
              <a:off x="1306" y="1568"/>
              <a:ext cx="208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4771" name="文本框 282643"/>
            <p:cNvSpPr txBox="1"/>
            <p:nvPr/>
          </p:nvSpPr>
          <p:spPr>
            <a:xfrm>
              <a:off x="1994" y="1565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4772" name="文本框 282644"/>
            <p:cNvSpPr txBox="1"/>
            <p:nvPr/>
          </p:nvSpPr>
          <p:spPr>
            <a:xfrm>
              <a:off x="992" y="1940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4773" name="文本框 282645"/>
            <p:cNvSpPr txBox="1"/>
            <p:nvPr/>
          </p:nvSpPr>
          <p:spPr>
            <a:xfrm>
              <a:off x="1502" y="1959"/>
              <a:ext cx="20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4774" name="文本框 282646"/>
            <p:cNvSpPr txBox="1"/>
            <p:nvPr/>
          </p:nvSpPr>
          <p:spPr>
            <a:xfrm>
              <a:off x="2338" y="1949"/>
              <a:ext cx="20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4775" name="文本框 282647"/>
            <p:cNvSpPr txBox="1"/>
            <p:nvPr/>
          </p:nvSpPr>
          <p:spPr>
            <a:xfrm>
              <a:off x="1849" y="1959"/>
              <a:ext cx="20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4776" name="文本框 282648"/>
            <p:cNvSpPr txBox="1"/>
            <p:nvPr/>
          </p:nvSpPr>
          <p:spPr>
            <a:xfrm>
              <a:off x="1666" y="1200"/>
              <a:ext cx="20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4777" name="文本框 282649"/>
            <p:cNvSpPr txBox="1"/>
            <p:nvPr/>
          </p:nvSpPr>
          <p:spPr>
            <a:xfrm>
              <a:off x="655" y="2251"/>
              <a:ext cx="26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</a:p>
          </p:txBody>
        </p:sp>
      </p:grpSp>
      <p:sp>
        <p:nvSpPr>
          <p:cNvPr id="282651" name="文本框 282650"/>
          <p:cNvSpPr txBox="1"/>
          <p:nvPr/>
        </p:nvSpPr>
        <p:spPr>
          <a:xfrm>
            <a:off x="468313" y="3429000"/>
            <a:ext cx="4462462" cy="50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(c)2</a:t>
            </a:r>
            <a:r>
              <a:rPr lang="en-US" altLang="zh-CN" sz="2000" b="1" dirty="0">
                <a:latin typeface="宋体" panose="02010600030101010101" pitchFamily="2" charset="-122"/>
              </a:rPr>
              <a:t>..</a:t>
            </a: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Arial" panose="020B0604020202020204" pitchFamily="34" charset="0"/>
              </a:rPr>
              <a:t>不是堆，进行筛选</a:t>
            </a:r>
          </a:p>
        </p:txBody>
      </p:sp>
      <p:sp>
        <p:nvSpPr>
          <p:cNvPr id="282652" name="矩形 282651"/>
          <p:cNvSpPr/>
          <p:nvPr/>
        </p:nvSpPr>
        <p:spPr>
          <a:xfrm>
            <a:off x="1970088" y="1639888"/>
            <a:ext cx="471487" cy="6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2653" name="任意多边形 282652"/>
          <p:cNvSpPr/>
          <p:nvPr/>
        </p:nvSpPr>
        <p:spPr>
          <a:xfrm flipV="1">
            <a:off x="1046163" y="2409825"/>
            <a:ext cx="412750" cy="473075"/>
          </a:xfrm>
          <a:custGeom>
            <a:avLst/>
            <a:gdLst/>
            <a:ahLst/>
            <a:cxnLst>
              <a:cxn ang="0">
                <a:pos x="412735" y="461445"/>
              </a:cxn>
              <a:cxn ang="0">
                <a:pos x="334511" y="473056"/>
              </a:cxn>
              <a:cxn ang="0">
                <a:pos x="0" y="54371"/>
              </a:cxn>
              <a:cxn ang="0">
                <a:pos x="2803" y="-78"/>
              </a:cxn>
              <a:cxn ang="0">
                <a:pos x="412735" y="461445"/>
              </a:cxn>
              <a:cxn ang="0">
                <a:pos x="334511" y="473056"/>
              </a:cxn>
              <a:cxn ang="0">
                <a:pos x="0" y="54371"/>
              </a:cxn>
              <a:cxn ang="0">
                <a:pos x="2803" y="-78"/>
              </a:cxn>
              <a:cxn ang="0">
                <a:pos x="334511" y="54390"/>
              </a:cxn>
            </a:cxnLst>
            <a:rect l="0" t="0" r="0" b="0"/>
            <a:pathLst>
              <a:path w="26652" h="24406" fill="none">
                <a:moveTo>
                  <a:pt x="26651" y="23806"/>
                </a:moveTo>
                <a:cubicBezTo>
                  <a:pt x="25034" y="24199"/>
                  <a:pt x="23341" y="24405"/>
                  <a:pt x="21600" y="24405"/>
                </a:cubicBezTo>
                <a:cubicBezTo>
                  <a:pt x="9671" y="24405"/>
                  <a:pt x="0" y="14734"/>
                  <a:pt x="0" y="2805"/>
                </a:cubicBezTo>
                <a:cubicBezTo>
                  <a:pt x="0" y="1851"/>
                  <a:pt x="62" y="911"/>
                  <a:pt x="181" y="-4"/>
                </a:cubicBezTo>
              </a:path>
              <a:path w="26652" h="24406" stroke="0">
                <a:moveTo>
                  <a:pt x="26651" y="23806"/>
                </a:moveTo>
                <a:cubicBezTo>
                  <a:pt x="25034" y="24199"/>
                  <a:pt x="23341" y="24405"/>
                  <a:pt x="21600" y="24405"/>
                </a:cubicBezTo>
                <a:cubicBezTo>
                  <a:pt x="9671" y="24405"/>
                  <a:pt x="0" y="14734"/>
                  <a:pt x="0" y="2805"/>
                </a:cubicBezTo>
                <a:cubicBezTo>
                  <a:pt x="0" y="1851"/>
                  <a:pt x="62" y="911"/>
                  <a:pt x="181" y="-4"/>
                </a:cubicBezTo>
                <a:lnTo>
                  <a:pt x="21600" y="2806"/>
                </a:lnTo>
                <a:lnTo>
                  <a:pt x="26651" y="2380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2654" name="任意多边形 282653"/>
          <p:cNvSpPr/>
          <p:nvPr/>
        </p:nvSpPr>
        <p:spPr>
          <a:xfrm flipV="1">
            <a:off x="1517650" y="1905000"/>
            <a:ext cx="412750" cy="473075"/>
          </a:xfrm>
          <a:custGeom>
            <a:avLst/>
            <a:gdLst/>
            <a:ahLst/>
            <a:cxnLst>
              <a:cxn ang="0">
                <a:pos x="412735" y="461445"/>
              </a:cxn>
              <a:cxn ang="0">
                <a:pos x="334511" y="473056"/>
              </a:cxn>
              <a:cxn ang="0">
                <a:pos x="0" y="54371"/>
              </a:cxn>
              <a:cxn ang="0">
                <a:pos x="2803" y="-78"/>
              </a:cxn>
              <a:cxn ang="0">
                <a:pos x="412735" y="461445"/>
              </a:cxn>
              <a:cxn ang="0">
                <a:pos x="334511" y="473056"/>
              </a:cxn>
              <a:cxn ang="0">
                <a:pos x="0" y="54371"/>
              </a:cxn>
              <a:cxn ang="0">
                <a:pos x="2803" y="-78"/>
              </a:cxn>
              <a:cxn ang="0">
                <a:pos x="334511" y="54390"/>
              </a:cxn>
            </a:cxnLst>
            <a:rect l="0" t="0" r="0" b="0"/>
            <a:pathLst>
              <a:path w="26652" h="24406" fill="none">
                <a:moveTo>
                  <a:pt x="26651" y="23806"/>
                </a:moveTo>
                <a:cubicBezTo>
                  <a:pt x="25034" y="24199"/>
                  <a:pt x="23341" y="24405"/>
                  <a:pt x="21600" y="24405"/>
                </a:cubicBezTo>
                <a:cubicBezTo>
                  <a:pt x="9671" y="24405"/>
                  <a:pt x="0" y="14734"/>
                  <a:pt x="0" y="2805"/>
                </a:cubicBezTo>
                <a:cubicBezTo>
                  <a:pt x="0" y="1851"/>
                  <a:pt x="62" y="911"/>
                  <a:pt x="181" y="-4"/>
                </a:cubicBezTo>
              </a:path>
              <a:path w="26652" h="24406" stroke="0">
                <a:moveTo>
                  <a:pt x="26651" y="23806"/>
                </a:moveTo>
                <a:cubicBezTo>
                  <a:pt x="25034" y="24199"/>
                  <a:pt x="23341" y="24405"/>
                  <a:pt x="21600" y="24405"/>
                </a:cubicBezTo>
                <a:cubicBezTo>
                  <a:pt x="9671" y="24405"/>
                  <a:pt x="0" y="14734"/>
                  <a:pt x="0" y="2805"/>
                </a:cubicBezTo>
                <a:cubicBezTo>
                  <a:pt x="0" y="1851"/>
                  <a:pt x="62" y="911"/>
                  <a:pt x="181" y="-4"/>
                </a:cubicBezTo>
                <a:lnTo>
                  <a:pt x="21600" y="2806"/>
                </a:lnTo>
                <a:lnTo>
                  <a:pt x="26651" y="2380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2655" name="任意多边形 282654"/>
          <p:cNvSpPr/>
          <p:nvPr/>
        </p:nvSpPr>
        <p:spPr>
          <a:xfrm flipV="1">
            <a:off x="928688" y="1620838"/>
            <a:ext cx="1041400" cy="1387475"/>
          </a:xfrm>
          <a:custGeom>
            <a:avLst/>
            <a:gdLst/>
            <a:ahLst/>
            <a:cxnLst>
              <a:cxn ang="0">
                <a:pos x="1041368" y="1257579"/>
              </a:cxn>
              <a:cxn ang="0">
                <a:pos x="687246" y="1387433"/>
              </a:cxn>
              <a:cxn ang="0">
                <a:pos x="0" y="479130"/>
              </a:cxn>
              <a:cxn ang="0">
                <a:pos x="103341" y="-126"/>
              </a:cxn>
              <a:cxn ang="0">
                <a:pos x="1041368" y="1257579"/>
              </a:cxn>
              <a:cxn ang="0">
                <a:pos x="687246" y="1387433"/>
              </a:cxn>
              <a:cxn ang="0">
                <a:pos x="0" y="479130"/>
              </a:cxn>
              <a:cxn ang="0">
                <a:pos x="103341" y="-126"/>
              </a:cxn>
              <a:cxn ang="0">
                <a:pos x="687246" y="479172"/>
              </a:cxn>
            </a:cxnLst>
            <a:rect l="0" t="0" r="0" b="0"/>
            <a:pathLst>
              <a:path w="32731" h="32995" fill="none">
                <a:moveTo>
                  <a:pt x="32730" y="29906"/>
                </a:moveTo>
                <a:cubicBezTo>
                  <a:pt x="29482" y="31867"/>
                  <a:pt x="25672" y="32994"/>
                  <a:pt x="21600" y="32994"/>
                </a:cubicBezTo>
                <a:cubicBezTo>
                  <a:pt x="9671" y="32994"/>
                  <a:pt x="0" y="23323"/>
                  <a:pt x="0" y="11394"/>
                </a:cubicBezTo>
                <a:cubicBezTo>
                  <a:pt x="0" y="7210"/>
                  <a:pt x="1189" y="3304"/>
                  <a:pt x="3248" y="-3"/>
                </a:cubicBezTo>
              </a:path>
              <a:path w="32731" h="32995" stroke="0">
                <a:moveTo>
                  <a:pt x="32730" y="29906"/>
                </a:moveTo>
                <a:cubicBezTo>
                  <a:pt x="29482" y="31867"/>
                  <a:pt x="25672" y="32994"/>
                  <a:pt x="21600" y="32994"/>
                </a:cubicBezTo>
                <a:cubicBezTo>
                  <a:pt x="9671" y="32994"/>
                  <a:pt x="0" y="23323"/>
                  <a:pt x="0" y="11394"/>
                </a:cubicBezTo>
                <a:cubicBezTo>
                  <a:pt x="0" y="7210"/>
                  <a:pt x="1189" y="3304"/>
                  <a:pt x="3248" y="-3"/>
                </a:cubicBezTo>
                <a:lnTo>
                  <a:pt x="21600" y="11395"/>
                </a:lnTo>
                <a:lnTo>
                  <a:pt x="32730" y="2990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2656" name="组合 282655"/>
          <p:cNvGrpSpPr/>
          <p:nvPr/>
        </p:nvGrpSpPr>
        <p:grpSpPr>
          <a:xfrm>
            <a:off x="5089525" y="1358900"/>
            <a:ext cx="3024188" cy="2141538"/>
            <a:chOff x="3206" y="1144"/>
            <a:chExt cx="1905" cy="1349"/>
          </a:xfrm>
        </p:grpSpPr>
        <p:sp>
          <p:nvSpPr>
            <p:cNvPr id="74784" name="椭圆 282656"/>
            <p:cNvSpPr/>
            <p:nvPr/>
          </p:nvSpPr>
          <p:spPr>
            <a:xfrm>
              <a:off x="3832" y="1520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5" name="椭圆 282657"/>
            <p:cNvSpPr/>
            <p:nvPr/>
          </p:nvSpPr>
          <p:spPr>
            <a:xfrm>
              <a:off x="4520" y="1517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6" name="椭圆 282658"/>
            <p:cNvSpPr/>
            <p:nvPr/>
          </p:nvSpPr>
          <p:spPr>
            <a:xfrm>
              <a:off x="3518" y="1892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7" name="椭圆 282659"/>
            <p:cNvSpPr/>
            <p:nvPr/>
          </p:nvSpPr>
          <p:spPr>
            <a:xfrm>
              <a:off x="4032" y="1920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8" name="椭圆 282660"/>
            <p:cNvSpPr/>
            <p:nvPr/>
          </p:nvSpPr>
          <p:spPr>
            <a:xfrm>
              <a:off x="4864" y="1901"/>
              <a:ext cx="247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9" name="椭圆 282661"/>
            <p:cNvSpPr/>
            <p:nvPr/>
          </p:nvSpPr>
          <p:spPr>
            <a:xfrm>
              <a:off x="4375" y="1911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90" name="椭圆 282662"/>
            <p:cNvSpPr/>
            <p:nvPr/>
          </p:nvSpPr>
          <p:spPr>
            <a:xfrm>
              <a:off x="4192" y="1152"/>
              <a:ext cx="247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91" name="椭圆 282663"/>
            <p:cNvSpPr/>
            <p:nvPr/>
          </p:nvSpPr>
          <p:spPr>
            <a:xfrm>
              <a:off x="3206" y="2228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92" name="文本框 282664"/>
            <p:cNvSpPr txBox="1"/>
            <p:nvPr/>
          </p:nvSpPr>
          <p:spPr>
            <a:xfrm>
              <a:off x="3865" y="1512"/>
              <a:ext cx="208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4793" name="文本框 282665"/>
            <p:cNvSpPr txBox="1"/>
            <p:nvPr/>
          </p:nvSpPr>
          <p:spPr>
            <a:xfrm>
              <a:off x="4553" y="1509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4794" name="文本框 282666"/>
            <p:cNvSpPr txBox="1"/>
            <p:nvPr/>
          </p:nvSpPr>
          <p:spPr>
            <a:xfrm>
              <a:off x="3504" y="1859"/>
              <a:ext cx="289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4795" name="文本框 282667"/>
            <p:cNvSpPr txBox="1"/>
            <p:nvPr/>
          </p:nvSpPr>
          <p:spPr>
            <a:xfrm>
              <a:off x="4061" y="1903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4796" name="文本框 282668"/>
            <p:cNvSpPr txBox="1"/>
            <p:nvPr/>
          </p:nvSpPr>
          <p:spPr>
            <a:xfrm>
              <a:off x="4897" y="1893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4797" name="文本框 282669"/>
            <p:cNvSpPr txBox="1"/>
            <p:nvPr/>
          </p:nvSpPr>
          <p:spPr>
            <a:xfrm>
              <a:off x="4408" y="1903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4798" name="直接连接符 282670"/>
            <p:cNvSpPr/>
            <p:nvPr/>
          </p:nvSpPr>
          <p:spPr>
            <a:xfrm flipH="1">
              <a:off x="3700" y="1749"/>
              <a:ext cx="171" cy="1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99" name="直接连接符 282671"/>
            <p:cNvSpPr/>
            <p:nvPr/>
          </p:nvSpPr>
          <p:spPr>
            <a:xfrm flipH="1">
              <a:off x="4507" y="1739"/>
              <a:ext cx="79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0" name="直接连接符 282672"/>
            <p:cNvSpPr/>
            <p:nvPr/>
          </p:nvSpPr>
          <p:spPr>
            <a:xfrm>
              <a:off x="4405" y="1359"/>
              <a:ext cx="170" cy="1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1" name="直接连接符 282673"/>
            <p:cNvSpPr/>
            <p:nvPr/>
          </p:nvSpPr>
          <p:spPr>
            <a:xfrm>
              <a:off x="4033" y="1722"/>
              <a:ext cx="102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2" name="文本框 282674"/>
            <p:cNvSpPr txBox="1"/>
            <p:nvPr/>
          </p:nvSpPr>
          <p:spPr>
            <a:xfrm>
              <a:off x="4225" y="1144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4803" name="直接连接符 282675"/>
            <p:cNvSpPr/>
            <p:nvPr/>
          </p:nvSpPr>
          <p:spPr>
            <a:xfrm flipH="1">
              <a:off x="4032" y="1368"/>
              <a:ext cx="191" cy="2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4" name="直接连接符 282676"/>
            <p:cNvSpPr/>
            <p:nvPr/>
          </p:nvSpPr>
          <p:spPr>
            <a:xfrm>
              <a:off x="4703" y="1720"/>
              <a:ext cx="182" cy="2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05" name="文本框 282677"/>
            <p:cNvSpPr txBox="1"/>
            <p:nvPr/>
          </p:nvSpPr>
          <p:spPr>
            <a:xfrm>
              <a:off x="3214" y="2219"/>
              <a:ext cx="20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4806" name="直接连接符 282678"/>
            <p:cNvSpPr/>
            <p:nvPr/>
          </p:nvSpPr>
          <p:spPr>
            <a:xfrm flipH="1">
              <a:off x="3416" y="2094"/>
              <a:ext cx="146" cy="1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2680" name="文本框 282679"/>
          <p:cNvSpPr txBox="1"/>
          <p:nvPr/>
        </p:nvSpPr>
        <p:spPr>
          <a:xfrm>
            <a:off x="4681538" y="3500438"/>
            <a:ext cx="4462462" cy="576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(d)1</a:t>
            </a:r>
            <a:r>
              <a:rPr lang="en-US" altLang="zh-CN" sz="2000" b="1" dirty="0">
                <a:latin typeface="宋体" panose="02010600030101010101" pitchFamily="2" charset="-122"/>
              </a:rPr>
              <a:t>..</a:t>
            </a: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Arial" panose="020B0604020202020204" pitchFamily="34" charset="0"/>
              </a:rPr>
              <a:t>不是堆，进行筛选</a:t>
            </a:r>
          </a:p>
        </p:txBody>
      </p:sp>
      <p:sp>
        <p:nvSpPr>
          <p:cNvPr id="282681" name="矩形 282680"/>
          <p:cNvSpPr/>
          <p:nvPr/>
        </p:nvSpPr>
        <p:spPr>
          <a:xfrm>
            <a:off x="6623050" y="1219200"/>
            <a:ext cx="471488" cy="6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2682" name="任意多边形 282681"/>
          <p:cNvSpPr/>
          <p:nvPr/>
        </p:nvSpPr>
        <p:spPr>
          <a:xfrm flipH="1">
            <a:off x="6721475" y="1692275"/>
            <a:ext cx="293688" cy="1106488"/>
          </a:xfrm>
          <a:custGeom>
            <a:avLst/>
            <a:gdLst/>
            <a:ahLst/>
            <a:cxnLst>
              <a:cxn ang="0">
                <a:pos x="208573" y="1106488"/>
              </a:cxn>
              <a:cxn ang="0">
                <a:pos x="0" y="517700"/>
              </a:cxn>
              <a:cxn ang="0">
                <a:pos x="135001" y="-28"/>
              </a:cxn>
              <a:cxn ang="0">
                <a:pos x="208573" y="1106488"/>
              </a:cxn>
              <a:cxn ang="0">
                <a:pos x="0" y="517700"/>
              </a:cxn>
              <a:cxn ang="0">
                <a:pos x="135001" y="-28"/>
              </a:cxn>
              <a:cxn ang="0">
                <a:pos x="293688" y="517700"/>
              </a:cxn>
            </a:cxnLst>
            <a:rect l="0" t="0" r="0" b="0"/>
            <a:pathLst>
              <a:path w="21600" h="38850" fill="none">
                <a:moveTo>
                  <a:pt x="15340" y="38850"/>
                </a:moveTo>
                <a:cubicBezTo>
                  <a:pt x="6458" y="36166"/>
                  <a:pt x="0" y="27926"/>
                  <a:pt x="0" y="18177"/>
                </a:cubicBezTo>
                <a:cubicBezTo>
                  <a:pt x="0" y="10547"/>
                  <a:pt x="3956" y="3841"/>
                  <a:pt x="9929" y="-1"/>
                </a:cubicBezTo>
              </a:path>
              <a:path w="21600" h="38850" stroke="0">
                <a:moveTo>
                  <a:pt x="15340" y="38850"/>
                </a:moveTo>
                <a:cubicBezTo>
                  <a:pt x="6458" y="36166"/>
                  <a:pt x="0" y="27926"/>
                  <a:pt x="0" y="18177"/>
                </a:cubicBezTo>
                <a:cubicBezTo>
                  <a:pt x="0" y="10547"/>
                  <a:pt x="3956" y="3841"/>
                  <a:pt x="9929" y="-1"/>
                </a:cubicBezTo>
                <a:lnTo>
                  <a:pt x="21600" y="18177"/>
                </a:lnTo>
                <a:lnTo>
                  <a:pt x="15340" y="388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2683" name="任意多边形 282682"/>
          <p:cNvSpPr/>
          <p:nvPr/>
        </p:nvSpPr>
        <p:spPr>
          <a:xfrm flipH="1">
            <a:off x="6130925" y="2417763"/>
            <a:ext cx="628650" cy="498475"/>
          </a:xfrm>
          <a:custGeom>
            <a:avLst/>
            <a:gdLst/>
            <a:ahLst/>
            <a:cxnLst>
              <a:cxn ang="0">
                <a:pos x="489037" y="0"/>
              </a:cxn>
              <a:cxn ang="0">
                <a:pos x="628650" y="217247"/>
              </a:cxn>
              <a:cxn ang="0">
                <a:pos x="365752" y="498491"/>
              </a:cxn>
              <a:cxn ang="0">
                <a:pos x="489037" y="0"/>
              </a:cxn>
              <a:cxn ang="0">
                <a:pos x="628650" y="217247"/>
              </a:cxn>
              <a:cxn ang="0">
                <a:pos x="365752" y="498491"/>
              </a:cxn>
              <a:cxn ang="0">
                <a:pos x="0" y="217247"/>
              </a:cxn>
            </a:cxnLst>
            <a:rect l="0" t="0" r="0" b="0"/>
            <a:pathLst>
              <a:path w="21600" h="31141" fill="none">
                <a:moveTo>
                  <a:pt x="16803" y="0"/>
                </a:moveTo>
                <a:cubicBezTo>
                  <a:pt x="19803" y="3708"/>
                  <a:pt x="21600" y="8430"/>
                  <a:pt x="21600" y="13572"/>
                </a:cubicBezTo>
                <a:cubicBezTo>
                  <a:pt x="21600" y="20814"/>
                  <a:pt x="18036" y="27223"/>
                  <a:pt x="12567" y="31142"/>
                </a:cubicBezTo>
              </a:path>
              <a:path w="21600" h="31141" stroke="0">
                <a:moveTo>
                  <a:pt x="16803" y="0"/>
                </a:moveTo>
                <a:cubicBezTo>
                  <a:pt x="19803" y="3708"/>
                  <a:pt x="21600" y="8430"/>
                  <a:pt x="21600" y="13572"/>
                </a:cubicBezTo>
                <a:cubicBezTo>
                  <a:pt x="21600" y="20814"/>
                  <a:pt x="18036" y="27223"/>
                  <a:pt x="12567" y="31142"/>
                </a:cubicBezTo>
                <a:lnTo>
                  <a:pt x="0" y="13572"/>
                </a:lnTo>
                <a:lnTo>
                  <a:pt x="1680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2684" name="任意多边形 282683"/>
          <p:cNvSpPr/>
          <p:nvPr/>
        </p:nvSpPr>
        <p:spPr>
          <a:xfrm flipH="1">
            <a:off x="5992813" y="1492250"/>
            <a:ext cx="630237" cy="512763"/>
          </a:xfrm>
          <a:custGeom>
            <a:avLst/>
            <a:gdLst/>
            <a:ahLst/>
            <a:cxnLst>
              <a:cxn ang="0">
                <a:pos x="26610" y="0"/>
              </a:cxn>
              <a:cxn ang="0">
                <a:pos x="630237" y="345919"/>
              </a:cxn>
              <a:cxn ang="0">
                <a:pos x="552333" y="512795"/>
              </a:cxn>
              <a:cxn ang="0">
                <a:pos x="26610" y="0"/>
              </a:cxn>
              <a:cxn ang="0">
                <a:pos x="630237" y="345919"/>
              </a:cxn>
              <a:cxn ang="0">
                <a:pos x="552333" y="512795"/>
              </a:cxn>
              <a:cxn ang="0">
                <a:pos x="0" y="345919"/>
              </a:cxn>
            </a:cxnLst>
            <a:rect l="0" t="0" r="0" b="0"/>
            <a:pathLst>
              <a:path w="21600" h="31990" fill="none">
                <a:moveTo>
                  <a:pt x="912" y="0"/>
                </a:moveTo>
                <a:cubicBezTo>
                  <a:pt x="12421" y="480"/>
                  <a:pt x="21600" y="9959"/>
                  <a:pt x="21600" y="21581"/>
                </a:cubicBezTo>
                <a:cubicBezTo>
                  <a:pt x="21600" y="25357"/>
                  <a:pt x="20631" y="28906"/>
                  <a:pt x="18930" y="31992"/>
                </a:cubicBezTo>
              </a:path>
              <a:path w="21600" h="31990" stroke="0">
                <a:moveTo>
                  <a:pt x="912" y="0"/>
                </a:moveTo>
                <a:cubicBezTo>
                  <a:pt x="12421" y="480"/>
                  <a:pt x="21600" y="9959"/>
                  <a:pt x="21600" y="21581"/>
                </a:cubicBezTo>
                <a:cubicBezTo>
                  <a:pt x="21600" y="25357"/>
                  <a:pt x="20631" y="28906"/>
                  <a:pt x="18930" y="31992"/>
                </a:cubicBezTo>
                <a:lnTo>
                  <a:pt x="0" y="21581"/>
                </a:lnTo>
                <a:lnTo>
                  <a:pt x="912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2685" name="组合 282684"/>
          <p:cNvGrpSpPr/>
          <p:nvPr/>
        </p:nvGrpSpPr>
        <p:grpSpPr>
          <a:xfrm>
            <a:off x="2151063" y="3933825"/>
            <a:ext cx="3362325" cy="2500313"/>
            <a:chOff x="1355" y="1056"/>
            <a:chExt cx="2118" cy="1575"/>
          </a:xfrm>
        </p:grpSpPr>
        <p:sp>
          <p:nvSpPr>
            <p:cNvPr id="74813" name="椭圆 282685"/>
            <p:cNvSpPr/>
            <p:nvPr/>
          </p:nvSpPr>
          <p:spPr>
            <a:xfrm>
              <a:off x="2052" y="1496"/>
              <a:ext cx="275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4" name="椭圆 282686"/>
            <p:cNvSpPr/>
            <p:nvPr/>
          </p:nvSpPr>
          <p:spPr>
            <a:xfrm>
              <a:off x="2816" y="1492"/>
              <a:ext cx="275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5" name="椭圆 282687"/>
            <p:cNvSpPr/>
            <p:nvPr/>
          </p:nvSpPr>
          <p:spPr>
            <a:xfrm>
              <a:off x="1702" y="1929"/>
              <a:ext cx="276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6" name="椭圆 282688"/>
            <p:cNvSpPr/>
            <p:nvPr/>
          </p:nvSpPr>
          <p:spPr>
            <a:xfrm>
              <a:off x="2269" y="1952"/>
              <a:ext cx="276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7" name="椭圆 282689"/>
            <p:cNvSpPr/>
            <p:nvPr/>
          </p:nvSpPr>
          <p:spPr>
            <a:xfrm>
              <a:off x="3197" y="1940"/>
              <a:ext cx="276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8" name="椭圆 282690"/>
            <p:cNvSpPr/>
            <p:nvPr/>
          </p:nvSpPr>
          <p:spPr>
            <a:xfrm>
              <a:off x="2654" y="1952"/>
              <a:ext cx="275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9" name="直接连接符 282691"/>
            <p:cNvSpPr/>
            <p:nvPr/>
          </p:nvSpPr>
          <p:spPr>
            <a:xfrm flipH="1">
              <a:off x="1904" y="1763"/>
              <a:ext cx="191" cy="2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0" name="直接连接符 282692"/>
            <p:cNvSpPr/>
            <p:nvPr/>
          </p:nvSpPr>
          <p:spPr>
            <a:xfrm flipH="1">
              <a:off x="2801" y="1751"/>
              <a:ext cx="88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1" name="直接连接符 282693"/>
            <p:cNvSpPr/>
            <p:nvPr/>
          </p:nvSpPr>
          <p:spPr>
            <a:xfrm>
              <a:off x="2689" y="1307"/>
              <a:ext cx="188" cy="2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2" name="直接连接符 282694"/>
            <p:cNvSpPr/>
            <p:nvPr/>
          </p:nvSpPr>
          <p:spPr>
            <a:xfrm>
              <a:off x="2274" y="1731"/>
              <a:ext cx="113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3" name="椭圆 282695"/>
            <p:cNvSpPr/>
            <p:nvPr/>
          </p:nvSpPr>
          <p:spPr>
            <a:xfrm>
              <a:off x="2451" y="1066"/>
              <a:ext cx="275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24" name="直接连接符 282696"/>
            <p:cNvSpPr/>
            <p:nvPr/>
          </p:nvSpPr>
          <p:spPr>
            <a:xfrm flipH="1">
              <a:off x="2273" y="1318"/>
              <a:ext cx="212" cy="2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5" name="直接连接符 282697"/>
            <p:cNvSpPr/>
            <p:nvPr/>
          </p:nvSpPr>
          <p:spPr>
            <a:xfrm>
              <a:off x="3019" y="1729"/>
              <a:ext cx="202" cy="24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6" name="椭圆 282698"/>
            <p:cNvSpPr/>
            <p:nvPr/>
          </p:nvSpPr>
          <p:spPr>
            <a:xfrm>
              <a:off x="1355" y="2322"/>
              <a:ext cx="276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27" name="直接连接符 282699"/>
            <p:cNvSpPr/>
            <p:nvPr/>
          </p:nvSpPr>
          <p:spPr>
            <a:xfrm flipH="1">
              <a:off x="1589" y="2165"/>
              <a:ext cx="162" cy="19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8" name="文本框 282700"/>
            <p:cNvSpPr txBox="1"/>
            <p:nvPr/>
          </p:nvSpPr>
          <p:spPr>
            <a:xfrm>
              <a:off x="2089" y="1486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4829" name="文本框 282701"/>
            <p:cNvSpPr txBox="1"/>
            <p:nvPr/>
          </p:nvSpPr>
          <p:spPr>
            <a:xfrm>
              <a:off x="2853" y="1482"/>
              <a:ext cx="230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4830" name="文本框 282702"/>
            <p:cNvSpPr txBox="1"/>
            <p:nvPr/>
          </p:nvSpPr>
          <p:spPr>
            <a:xfrm>
              <a:off x="1738" y="1892"/>
              <a:ext cx="201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4831" name="文本框 282703"/>
            <p:cNvSpPr txBox="1"/>
            <p:nvPr/>
          </p:nvSpPr>
          <p:spPr>
            <a:xfrm>
              <a:off x="2306" y="1943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4832" name="文本框 282704"/>
            <p:cNvSpPr txBox="1"/>
            <p:nvPr/>
          </p:nvSpPr>
          <p:spPr>
            <a:xfrm>
              <a:off x="3234" y="1931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4833" name="文本框 282705"/>
            <p:cNvSpPr txBox="1"/>
            <p:nvPr/>
          </p:nvSpPr>
          <p:spPr>
            <a:xfrm>
              <a:off x="2691" y="1943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4834" name="文本框 282706"/>
            <p:cNvSpPr txBox="1"/>
            <p:nvPr/>
          </p:nvSpPr>
          <p:spPr>
            <a:xfrm>
              <a:off x="2488" y="1056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4835" name="文本框 282707"/>
            <p:cNvSpPr txBox="1"/>
            <p:nvPr/>
          </p:nvSpPr>
          <p:spPr>
            <a:xfrm>
              <a:off x="1364" y="2312"/>
              <a:ext cx="231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</p:grpSp>
      <p:sp>
        <p:nvSpPr>
          <p:cNvPr id="282709" name="文本框 282708"/>
          <p:cNvSpPr txBox="1"/>
          <p:nvPr/>
        </p:nvSpPr>
        <p:spPr>
          <a:xfrm>
            <a:off x="1517650" y="6416675"/>
            <a:ext cx="4959350" cy="468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(e)</a:t>
            </a:r>
            <a:r>
              <a:rPr lang="zh-CN" altLang="en-US" sz="2000" b="1" dirty="0">
                <a:latin typeface="Arial" panose="020B0604020202020204" pitchFamily="34" charset="0"/>
              </a:rPr>
              <a:t>建成的大顶堆</a:t>
            </a:r>
          </a:p>
        </p:txBody>
      </p:sp>
      <p:sp>
        <p:nvSpPr>
          <p:cNvPr id="748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39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2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1" grpId="0"/>
      <p:bldP spid="282680" grpId="0"/>
      <p:bldP spid="2827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2764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基本概念</a:t>
            </a:r>
          </a:p>
        </p:txBody>
      </p:sp>
      <p:sp>
        <p:nvSpPr>
          <p:cNvPr id="27664" name="矩形 27663"/>
          <p:cNvSpPr/>
          <p:nvPr/>
        </p:nvSpPr>
        <p:spPr>
          <a:xfrm>
            <a:off x="685800" y="1600200"/>
            <a:ext cx="8229600" cy="4789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base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稳定排序</a:t>
            </a:r>
            <a:r>
              <a:rPr lang="zh-CN" altLang="en-US" sz="2800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为关键字，则在待排序的记录序列中可能有多个数据元素的关键字值相同。假设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=K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≠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），且在排序前的序列中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领先于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。经过排序后，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的相对次序保持不变（即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仍领先于</a:t>
            </a:r>
            <a:r>
              <a:rPr lang="en-US" altLang="zh-CN" sz="2800" b="1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strike="noStrike" baseline="-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），则称这种排序方法是</a:t>
            </a:r>
            <a:r>
              <a:rPr lang="zh-CN" altLang="en-US" sz="28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稳定的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，否则称之为</a:t>
            </a:r>
            <a:r>
              <a:rPr lang="zh-CN" altLang="en-US" sz="28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不稳定的</a:t>
            </a:r>
            <a:r>
              <a:rPr lang="zh-CN" altLang="en-US" sz="2800" b="1" strike="noStrike" noProof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b="1" strike="noStrike" noProof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内部排序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：若整个排序过程不需要访问外存便能完成，则称此类排序问题为内部排序 </a:t>
            </a:r>
            <a:endParaRPr lang="zh-CN" altLang="en-US" sz="2800" b="1" strike="noStrike" noProof="1">
              <a:latin typeface="宋体" panose="0201060003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外部排序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：若参加排序的记录数量很大，整个序列的排序过程不可能在内存中完成，则称此类排序问题为外部排序 </a:t>
            </a:r>
            <a:endParaRPr lang="zh-CN" altLang="en-US" sz="2800" b="1" strike="noStrike" noProof="1">
              <a:latin typeface="宋体" panose="02010600030101010101" pitchFamily="2" charset="-122"/>
            </a:endParaRPr>
          </a:p>
        </p:txBody>
      </p:sp>
      <p:sp>
        <p:nvSpPr>
          <p:cNvPr id="1024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962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调整堆示例</a:t>
            </a:r>
          </a:p>
        </p:txBody>
      </p:sp>
      <p:grpSp>
        <p:nvGrpSpPr>
          <p:cNvPr id="96339" name="组合 96338"/>
          <p:cNvGrpSpPr/>
          <p:nvPr/>
        </p:nvGrpSpPr>
        <p:grpSpPr>
          <a:xfrm>
            <a:off x="381000" y="1922463"/>
            <a:ext cx="3854450" cy="2921000"/>
            <a:chOff x="240" y="1211"/>
            <a:chExt cx="2428" cy="1840"/>
          </a:xfrm>
        </p:grpSpPr>
        <p:sp>
          <p:nvSpPr>
            <p:cNvPr id="76803" name="椭圆 96287"/>
            <p:cNvSpPr/>
            <p:nvPr/>
          </p:nvSpPr>
          <p:spPr>
            <a:xfrm>
              <a:off x="1038" y="1675"/>
              <a:ext cx="316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4" name="椭圆 96289"/>
            <p:cNvSpPr/>
            <p:nvPr/>
          </p:nvSpPr>
          <p:spPr>
            <a:xfrm>
              <a:off x="1915" y="1670"/>
              <a:ext cx="315" cy="28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5" name="椭圆 96291"/>
            <p:cNvSpPr/>
            <p:nvPr/>
          </p:nvSpPr>
          <p:spPr>
            <a:xfrm>
              <a:off x="638" y="2132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6" name="椭圆 96293"/>
            <p:cNvSpPr/>
            <p:nvPr/>
          </p:nvSpPr>
          <p:spPr>
            <a:xfrm>
              <a:off x="1288" y="2156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7" name="椭圆 96295"/>
            <p:cNvSpPr/>
            <p:nvPr/>
          </p:nvSpPr>
          <p:spPr>
            <a:xfrm>
              <a:off x="2352" y="2143"/>
              <a:ext cx="316" cy="28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8" name="椭圆 96297"/>
            <p:cNvSpPr/>
            <p:nvPr/>
          </p:nvSpPr>
          <p:spPr>
            <a:xfrm>
              <a:off x="1730" y="2156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9" name="椭圆 96303"/>
            <p:cNvSpPr/>
            <p:nvPr/>
          </p:nvSpPr>
          <p:spPr>
            <a:xfrm>
              <a:off x="1496" y="1221"/>
              <a:ext cx="316" cy="28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10" name="椭圆 96307"/>
            <p:cNvSpPr/>
            <p:nvPr/>
          </p:nvSpPr>
          <p:spPr>
            <a:xfrm>
              <a:off x="240" y="2545"/>
              <a:ext cx="316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11" name="文本框 96286"/>
            <p:cNvSpPr txBox="1"/>
            <p:nvPr/>
          </p:nvSpPr>
          <p:spPr>
            <a:xfrm>
              <a:off x="1081" y="1664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6812" name="文本框 96288"/>
            <p:cNvSpPr txBox="1"/>
            <p:nvPr/>
          </p:nvSpPr>
          <p:spPr>
            <a:xfrm>
              <a:off x="1957" y="1660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6813" name="文本框 96290"/>
            <p:cNvSpPr txBox="1"/>
            <p:nvPr/>
          </p:nvSpPr>
          <p:spPr>
            <a:xfrm>
              <a:off x="680" y="2122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6814" name="文本框 96292"/>
            <p:cNvSpPr txBox="1"/>
            <p:nvPr/>
          </p:nvSpPr>
          <p:spPr>
            <a:xfrm>
              <a:off x="1330" y="2145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6815" name="文本框 96294"/>
            <p:cNvSpPr txBox="1"/>
            <p:nvPr/>
          </p:nvSpPr>
          <p:spPr>
            <a:xfrm>
              <a:off x="2394" y="2133"/>
              <a:ext cx="265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6816" name="文本框 96296"/>
            <p:cNvSpPr txBox="1"/>
            <p:nvPr/>
          </p:nvSpPr>
          <p:spPr>
            <a:xfrm>
              <a:off x="1772" y="2145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6817" name="直接连接符 96298"/>
            <p:cNvSpPr/>
            <p:nvPr/>
          </p:nvSpPr>
          <p:spPr>
            <a:xfrm flipH="1">
              <a:off x="869" y="1956"/>
              <a:ext cx="219" cy="2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8" name="直接连接符 96299"/>
            <p:cNvSpPr/>
            <p:nvPr/>
          </p:nvSpPr>
          <p:spPr>
            <a:xfrm flipH="1">
              <a:off x="1898" y="1943"/>
              <a:ext cx="101" cy="2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9" name="直接连接符 96300"/>
            <p:cNvSpPr/>
            <p:nvPr/>
          </p:nvSpPr>
          <p:spPr>
            <a:xfrm>
              <a:off x="1769" y="1476"/>
              <a:ext cx="215" cy="2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0" name="直接连接符 96301"/>
            <p:cNvSpPr/>
            <p:nvPr/>
          </p:nvSpPr>
          <p:spPr>
            <a:xfrm>
              <a:off x="1294" y="1923"/>
              <a:ext cx="129" cy="2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1" name="文本框 96302"/>
            <p:cNvSpPr txBox="1"/>
            <p:nvPr/>
          </p:nvSpPr>
          <p:spPr>
            <a:xfrm>
              <a:off x="1538" y="1211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6822" name="直接连接符 96304"/>
            <p:cNvSpPr/>
            <p:nvPr/>
          </p:nvSpPr>
          <p:spPr>
            <a:xfrm flipH="1">
              <a:off x="1293" y="1487"/>
              <a:ext cx="243" cy="2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3" name="直接连接符 96305"/>
            <p:cNvSpPr/>
            <p:nvPr/>
          </p:nvSpPr>
          <p:spPr>
            <a:xfrm>
              <a:off x="2148" y="1921"/>
              <a:ext cx="232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4" name="文本框 96306"/>
            <p:cNvSpPr txBox="1"/>
            <p:nvPr/>
          </p:nvSpPr>
          <p:spPr>
            <a:xfrm>
              <a:off x="251" y="2550"/>
              <a:ext cx="308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6825" name="直接连接符 96308"/>
            <p:cNvSpPr/>
            <p:nvPr/>
          </p:nvSpPr>
          <p:spPr>
            <a:xfrm flipH="1">
              <a:off x="507" y="2380"/>
              <a:ext cx="186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310" name="文本框 96309"/>
          <p:cNvSpPr txBox="1"/>
          <p:nvPr/>
        </p:nvSpPr>
        <p:spPr>
          <a:xfrm>
            <a:off x="806450" y="4341813"/>
            <a:ext cx="3306763" cy="1270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dirty="0">
                <a:latin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Arial" panose="020B0604020202020204" pitchFamily="34" charset="0"/>
              </a:rPr>
              <a:t>堆</a:t>
            </a:r>
          </a:p>
        </p:txBody>
      </p:sp>
      <p:sp>
        <p:nvSpPr>
          <p:cNvPr id="96311" name="任意多边形 96310"/>
          <p:cNvSpPr/>
          <p:nvPr/>
        </p:nvSpPr>
        <p:spPr>
          <a:xfrm flipV="1">
            <a:off x="501650" y="1974850"/>
            <a:ext cx="1803400" cy="1941513"/>
          </a:xfrm>
          <a:custGeom>
            <a:avLst/>
            <a:gdLst/>
            <a:ahLst/>
            <a:cxnLst>
              <a:cxn ang="0">
                <a:pos x="1739613" y="1941430"/>
              </a:cxn>
              <a:cxn ang="0">
                <a:pos x="0" y="157820"/>
              </a:cxn>
              <a:cxn ang="0">
                <a:pos x="6930" y="-83"/>
              </a:cxn>
              <a:cxn ang="0">
                <a:pos x="1739613" y="1941430"/>
              </a:cxn>
              <a:cxn ang="0">
                <a:pos x="0" y="157820"/>
              </a:cxn>
              <a:cxn ang="0">
                <a:pos x="6930" y="-83"/>
              </a:cxn>
              <a:cxn ang="0">
                <a:pos x="1803400" y="157820"/>
              </a:cxn>
            </a:cxnLst>
            <a:rect l="0" t="0" r="0" b="0"/>
            <a:pathLst>
              <a:path w="21600" h="23497" fill="none">
                <a:moveTo>
                  <a:pt x="20836" y="23496"/>
                </a:moveTo>
                <a:cubicBezTo>
                  <a:pt x="9259" y="23092"/>
                  <a:pt x="0" y="13582"/>
                  <a:pt x="0" y="1910"/>
                </a:cubicBezTo>
                <a:cubicBezTo>
                  <a:pt x="0" y="1264"/>
                  <a:pt x="28" y="624"/>
                  <a:pt x="83" y="-1"/>
                </a:cubicBezTo>
              </a:path>
              <a:path w="21600" h="23497" stroke="0">
                <a:moveTo>
                  <a:pt x="20836" y="23496"/>
                </a:moveTo>
                <a:cubicBezTo>
                  <a:pt x="9259" y="23092"/>
                  <a:pt x="0" y="13582"/>
                  <a:pt x="0" y="1910"/>
                </a:cubicBezTo>
                <a:cubicBezTo>
                  <a:pt x="0" y="1264"/>
                  <a:pt x="28" y="624"/>
                  <a:pt x="83" y="-1"/>
                </a:cubicBezTo>
                <a:lnTo>
                  <a:pt x="21600" y="1910"/>
                </a:lnTo>
                <a:lnTo>
                  <a:pt x="20836" y="2349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6340" name="组合 96339"/>
          <p:cNvGrpSpPr/>
          <p:nvPr/>
        </p:nvGrpSpPr>
        <p:grpSpPr>
          <a:xfrm>
            <a:off x="4984750" y="1905000"/>
            <a:ext cx="3854450" cy="2681288"/>
            <a:chOff x="3140" y="1200"/>
            <a:chExt cx="2428" cy="1689"/>
          </a:xfrm>
        </p:grpSpPr>
        <p:sp>
          <p:nvSpPr>
            <p:cNvPr id="76829" name="椭圆 96313"/>
            <p:cNvSpPr/>
            <p:nvPr/>
          </p:nvSpPr>
          <p:spPr>
            <a:xfrm>
              <a:off x="3938" y="1693"/>
              <a:ext cx="316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30" name="椭圆 96315"/>
            <p:cNvSpPr/>
            <p:nvPr/>
          </p:nvSpPr>
          <p:spPr>
            <a:xfrm>
              <a:off x="4815" y="1689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31" name="椭圆 96317"/>
            <p:cNvSpPr/>
            <p:nvPr/>
          </p:nvSpPr>
          <p:spPr>
            <a:xfrm>
              <a:off x="3538" y="2150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32" name="椭圆 96319"/>
            <p:cNvSpPr/>
            <p:nvPr/>
          </p:nvSpPr>
          <p:spPr>
            <a:xfrm>
              <a:off x="4188" y="2174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33" name="椭圆 96321"/>
            <p:cNvSpPr/>
            <p:nvPr/>
          </p:nvSpPr>
          <p:spPr>
            <a:xfrm>
              <a:off x="5252" y="2161"/>
              <a:ext cx="316" cy="28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34" name="椭圆 96323"/>
            <p:cNvSpPr/>
            <p:nvPr/>
          </p:nvSpPr>
          <p:spPr>
            <a:xfrm>
              <a:off x="4630" y="2174"/>
              <a:ext cx="315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35" name="直接连接符 96324"/>
            <p:cNvSpPr/>
            <p:nvPr/>
          </p:nvSpPr>
          <p:spPr>
            <a:xfrm flipH="1">
              <a:off x="3769" y="1974"/>
              <a:ext cx="219" cy="2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6" name="直接连接符 96325"/>
            <p:cNvSpPr/>
            <p:nvPr/>
          </p:nvSpPr>
          <p:spPr>
            <a:xfrm flipH="1">
              <a:off x="4798" y="1962"/>
              <a:ext cx="101" cy="2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7" name="直接连接符 96326"/>
            <p:cNvSpPr/>
            <p:nvPr/>
          </p:nvSpPr>
          <p:spPr>
            <a:xfrm>
              <a:off x="4669" y="1494"/>
              <a:ext cx="215" cy="2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8" name="直接连接符 96327"/>
            <p:cNvSpPr/>
            <p:nvPr/>
          </p:nvSpPr>
          <p:spPr>
            <a:xfrm>
              <a:off x="4194" y="1941"/>
              <a:ext cx="129" cy="2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9" name="椭圆 96329"/>
            <p:cNvSpPr/>
            <p:nvPr/>
          </p:nvSpPr>
          <p:spPr>
            <a:xfrm>
              <a:off x="4396" y="1240"/>
              <a:ext cx="316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40" name="直接连接符 96330"/>
            <p:cNvSpPr/>
            <p:nvPr/>
          </p:nvSpPr>
          <p:spPr>
            <a:xfrm flipH="1">
              <a:off x="4193" y="1506"/>
              <a:ext cx="243" cy="2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41" name="直接连接符 96331"/>
            <p:cNvSpPr/>
            <p:nvPr/>
          </p:nvSpPr>
          <p:spPr>
            <a:xfrm>
              <a:off x="5048" y="1939"/>
              <a:ext cx="232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42" name="椭圆 96333"/>
            <p:cNvSpPr/>
            <p:nvPr/>
          </p:nvSpPr>
          <p:spPr>
            <a:xfrm>
              <a:off x="3140" y="2563"/>
              <a:ext cx="316" cy="288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43" name="文本框 96312"/>
            <p:cNvSpPr txBox="1"/>
            <p:nvPr/>
          </p:nvSpPr>
          <p:spPr>
            <a:xfrm>
              <a:off x="3981" y="1683"/>
              <a:ext cx="26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6844" name="文本框 96314"/>
            <p:cNvSpPr txBox="1"/>
            <p:nvPr/>
          </p:nvSpPr>
          <p:spPr>
            <a:xfrm>
              <a:off x="4857" y="1679"/>
              <a:ext cx="26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6845" name="文本框 96316"/>
            <p:cNvSpPr txBox="1"/>
            <p:nvPr/>
          </p:nvSpPr>
          <p:spPr>
            <a:xfrm>
              <a:off x="3580" y="2140"/>
              <a:ext cx="26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6846" name="文本框 96318"/>
            <p:cNvSpPr txBox="1"/>
            <p:nvPr/>
          </p:nvSpPr>
          <p:spPr>
            <a:xfrm>
              <a:off x="4230" y="2163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6847" name="文本框 96320"/>
            <p:cNvSpPr txBox="1"/>
            <p:nvPr/>
          </p:nvSpPr>
          <p:spPr>
            <a:xfrm>
              <a:off x="5294" y="2151"/>
              <a:ext cx="265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6848" name="文本框 96322"/>
            <p:cNvSpPr txBox="1"/>
            <p:nvPr/>
          </p:nvSpPr>
          <p:spPr>
            <a:xfrm>
              <a:off x="4672" y="2163"/>
              <a:ext cx="26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6849" name="文本框 96328"/>
            <p:cNvSpPr txBox="1"/>
            <p:nvPr/>
          </p:nvSpPr>
          <p:spPr>
            <a:xfrm>
              <a:off x="4438" y="1200"/>
              <a:ext cx="229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6850" name="文本框 96332"/>
            <p:cNvSpPr txBox="1"/>
            <p:nvPr/>
          </p:nvSpPr>
          <p:spPr>
            <a:xfrm>
              <a:off x="3151" y="2553"/>
              <a:ext cx="26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96335" name="文本框 96334"/>
          <p:cNvSpPr txBox="1"/>
          <p:nvPr/>
        </p:nvSpPr>
        <p:spPr>
          <a:xfrm>
            <a:off x="5410200" y="4368800"/>
            <a:ext cx="3306763" cy="1270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dirty="0">
                <a:latin typeface="Times New Roman" panose="02020603050405020304" pitchFamily="18" charset="0"/>
              </a:rPr>
              <a:t>(b)17</a:t>
            </a:r>
            <a:r>
              <a:rPr lang="zh-CN" altLang="en-US" sz="2000" dirty="0">
                <a:latin typeface="Arial" panose="020B0604020202020204" pitchFamily="34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</a:rPr>
              <a:t>51</a:t>
            </a:r>
            <a:r>
              <a:rPr lang="zh-CN" altLang="en-US" sz="1900" baseline="30000" dirty="0">
                <a:latin typeface="Arial" panose="020B0604020202020204" pitchFamily="34" charset="0"/>
              </a:rPr>
              <a:t>／</a:t>
            </a:r>
            <a:r>
              <a:rPr lang="zh-CN" altLang="en-US" sz="2000" dirty="0">
                <a:latin typeface="Arial" panose="020B0604020202020204" pitchFamily="34" charset="0"/>
              </a:rPr>
              <a:t>交换后的情景</a:t>
            </a:r>
          </a:p>
        </p:txBody>
      </p:sp>
      <p:sp>
        <p:nvSpPr>
          <p:cNvPr id="96336" name="任意多边形 96335"/>
          <p:cNvSpPr/>
          <p:nvPr/>
        </p:nvSpPr>
        <p:spPr>
          <a:xfrm flipV="1">
            <a:off x="5661025" y="2025650"/>
            <a:ext cx="1225550" cy="1455738"/>
          </a:xfrm>
          <a:custGeom>
            <a:avLst/>
            <a:gdLst/>
            <a:ahLst/>
            <a:cxnLst>
              <a:cxn ang="0">
                <a:pos x="1225493" y="1455671"/>
              </a:cxn>
              <a:cxn ang="0">
                <a:pos x="1225493" y="1455671"/>
              </a:cxn>
              <a:cxn ang="0">
                <a:pos x="2380" y="53849"/>
              </a:cxn>
              <a:cxn ang="0">
                <a:pos x="1225493" y="1455671"/>
              </a:cxn>
              <a:cxn ang="0">
                <a:pos x="1225493" y="1455671"/>
              </a:cxn>
              <a:cxn ang="0">
                <a:pos x="2380" y="53849"/>
              </a:cxn>
              <a:cxn ang="0">
                <a:pos x="1223113" y="0"/>
              </a:cxn>
            </a:cxnLst>
            <a:rect l="0" t="0" r="0" b="0"/>
            <a:pathLst>
              <a:path w="21628" h="21600" fill="none">
                <a:moveTo>
                  <a:pt x="21627" y="21599"/>
                </a:moveTo>
                <a:cubicBezTo>
                  <a:pt x="21655" y="21599"/>
                  <a:pt x="21641" y="21599"/>
                  <a:pt x="21627" y="21599"/>
                </a:cubicBezTo>
                <a:cubicBezTo>
                  <a:pt x="9964" y="21599"/>
                  <a:pt x="460" y="12356"/>
                  <a:pt x="42" y="799"/>
                </a:cubicBezTo>
              </a:path>
              <a:path w="21628" h="21600" stroke="0">
                <a:moveTo>
                  <a:pt x="21627" y="21599"/>
                </a:moveTo>
                <a:cubicBezTo>
                  <a:pt x="21655" y="21599"/>
                  <a:pt x="21641" y="21599"/>
                  <a:pt x="21627" y="21599"/>
                </a:cubicBezTo>
                <a:cubicBezTo>
                  <a:pt x="9964" y="21599"/>
                  <a:pt x="460" y="12356"/>
                  <a:pt x="42" y="799"/>
                </a:cubicBezTo>
                <a:lnTo>
                  <a:pt x="21585" y="0"/>
                </a:lnTo>
                <a:lnTo>
                  <a:pt x="21627" y="2159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7" name="任意多边形 96336"/>
          <p:cNvSpPr/>
          <p:nvPr/>
        </p:nvSpPr>
        <p:spPr>
          <a:xfrm flipV="1">
            <a:off x="5813425" y="2830513"/>
            <a:ext cx="674688" cy="742950"/>
          </a:xfrm>
          <a:custGeom>
            <a:avLst/>
            <a:gdLst/>
            <a:ahLst/>
            <a:cxnLst>
              <a:cxn ang="0">
                <a:pos x="503355" y="742915"/>
              </a:cxn>
              <a:cxn ang="0">
                <a:pos x="-101" y="280664"/>
              </a:cxn>
              <a:cxn ang="0">
                <a:pos x="503355" y="742915"/>
              </a:cxn>
              <a:cxn ang="0">
                <a:pos x="-101" y="280664"/>
              </a:cxn>
              <a:cxn ang="0">
                <a:pos x="674688" y="0"/>
              </a:cxn>
            </a:cxnLst>
            <a:rect l="0" t="0" r="0" b="0"/>
            <a:pathLst>
              <a:path w="20095" h="20989" fill="none">
                <a:moveTo>
                  <a:pt x="14992" y="20988"/>
                </a:moveTo>
                <a:cubicBezTo>
                  <a:pt x="8124" y="19325"/>
                  <a:pt x="2547" y="14388"/>
                  <a:pt x="-3" y="7929"/>
                </a:cubicBezTo>
              </a:path>
              <a:path w="20095" h="20989" stroke="0">
                <a:moveTo>
                  <a:pt x="14992" y="20988"/>
                </a:moveTo>
                <a:cubicBezTo>
                  <a:pt x="8124" y="19325"/>
                  <a:pt x="2547" y="14388"/>
                  <a:pt x="-3" y="7929"/>
                </a:cubicBezTo>
                <a:lnTo>
                  <a:pt x="20095" y="0"/>
                </a:lnTo>
                <a:lnTo>
                  <a:pt x="14992" y="20988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8" name="任意多边形 96337"/>
          <p:cNvSpPr/>
          <p:nvPr/>
        </p:nvSpPr>
        <p:spPr>
          <a:xfrm flipV="1">
            <a:off x="6488113" y="2206625"/>
            <a:ext cx="674687" cy="744538"/>
          </a:xfrm>
          <a:custGeom>
            <a:avLst/>
            <a:gdLst/>
            <a:ahLst/>
            <a:cxnLst>
              <a:cxn ang="0">
                <a:pos x="503354" y="744503"/>
              </a:cxn>
              <a:cxn ang="0">
                <a:pos x="-101" y="281264"/>
              </a:cxn>
              <a:cxn ang="0">
                <a:pos x="503354" y="744503"/>
              </a:cxn>
              <a:cxn ang="0">
                <a:pos x="-101" y="281264"/>
              </a:cxn>
              <a:cxn ang="0">
                <a:pos x="674687" y="0"/>
              </a:cxn>
            </a:cxnLst>
            <a:rect l="0" t="0" r="0" b="0"/>
            <a:pathLst>
              <a:path w="20095" h="20989" fill="none">
                <a:moveTo>
                  <a:pt x="14992" y="20988"/>
                </a:moveTo>
                <a:cubicBezTo>
                  <a:pt x="8124" y="19325"/>
                  <a:pt x="2547" y="14388"/>
                  <a:pt x="-3" y="7929"/>
                </a:cubicBezTo>
              </a:path>
              <a:path w="20095" h="20989" stroke="0">
                <a:moveTo>
                  <a:pt x="14992" y="20988"/>
                </a:moveTo>
                <a:cubicBezTo>
                  <a:pt x="8124" y="19325"/>
                  <a:pt x="2547" y="14388"/>
                  <a:pt x="-3" y="7929"/>
                </a:cubicBezTo>
                <a:lnTo>
                  <a:pt x="20095" y="0"/>
                </a:lnTo>
                <a:lnTo>
                  <a:pt x="14992" y="20988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10" grpId="0"/>
      <p:bldP spid="963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972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调整堆示例</a:t>
            </a:r>
          </a:p>
        </p:txBody>
      </p:sp>
      <p:grpSp>
        <p:nvGrpSpPr>
          <p:cNvPr id="97438" name="组合 97437"/>
          <p:cNvGrpSpPr/>
          <p:nvPr/>
        </p:nvGrpSpPr>
        <p:grpSpPr>
          <a:xfrm>
            <a:off x="5137150" y="1979613"/>
            <a:ext cx="3397250" cy="2397125"/>
            <a:chOff x="3236" y="1247"/>
            <a:chExt cx="2140" cy="1510"/>
          </a:xfrm>
        </p:grpSpPr>
        <p:sp>
          <p:nvSpPr>
            <p:cNvPr id="78851" name="椭圆 97390"/>
            <p:cNvSpPr/>
            <p:nvPr/>
          </p:nvSpPr>
          <p:spPr>
            <a:xfrm>
              <a:off x="3940" y="1668"/>
              <a:ext cx="278" cy="26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2" name="椭圆 97392"/>
            <p:cNvSpPr/>
            <p:nvPr/>
          </p:nvSpPr>
          <p:spPr>
            <a:xfrm>
              <a:off x="4712" y="1665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3" name="椭圆 97394"/>
            <p:cNvSpPr/>
            <p:nvPr/>
          </p:nvSpPr>
          <p:spPr>
            <a:xfrm>
              <a:off x="3586" y="2084"/>
              <a:ext cx="279" cy="26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4" name="椭圆 97396"/>
            <p:cNvSpPr/>
            <p:nvPr/>
          </p:nvSpPr>
          <p:spPr>
            <a:xfrm>
              <a:off x="4160" y="2106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5" name="椭圆 97398"/>
            <p:cNvSpPr/>
            <p:nvPr/>
          </p:nvSpPr>
          <p:spPr>
            <a:xfrm>
              <a:off x="5098" y="2095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6" name="椭圆 97400"/>
            <p:cNvSpPr/>
            <p:nvPr/>
          </p:nvSpPr>
          <p:spPr>
            <a:xfrm>
              <a:off x="4549" y="2106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7" name="直接连接符 97401"/>
            <p:cNvSpPr/>
            <p:nvPr/>
          </p:nvSpPr>
          <p:spPr>
            <a:xfrm flipH="1">
              <a:off x="3790" y="1924"/>
              <a:ext cx="193" cy="2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58" name="直接连接符 97402"/>
            <p:cNvSpPr/>
            <p:nvPr/>
          </p:nvSpPr>
          <p:spPr>
            <a:xfrm flipH="1">
              <a:off x="4697" y="1913"/>
              <a:ext cx="89" cy="1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59" name="直接连接符 97403"/>
            <p:cNvSpPr/>
            <p:nvPr/>
          </p:nvSpPr>
          <p:spPr>
            <a:xfrm>
              <a:off x="4583" y="1488"/>
              <a:ext cx="190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60" name="直接连接符 97404"/>
            <p:cNvSpPr/>
            <p:nvPr/>
          </p:nvSpPr>
          <p:spPr>
            <a:xfrm>
              <a:off x="4165" y="1894"/>
              <a:ext cx="114" cy="2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61" name="椭圆 97406"/>
            <p:cNvSpPr/>
            <p:nvPr/>
          </p:nvSpPr>
          <p:spPr>
            <a:xfrm>
              <a:off x="4343" y="1256"/>
              <a:ext cx="278" cy="26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62" name="直接连接符 97407"/>
            <p:cNvSpPr/>
            <p:nvPr/>
          </p:nvSpPr>
          <p:spPr>
            <a:xfrm flipH="1">
              <a:off x="4164" y="1498"/>
              <a:ext cx="214" cy="2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63" name="椭圆 97409"/>
            <p:cNvSpPr/>
            <p:nvPr/>
          </p:nvSpPr>
          <p:spPr>
            <a:xfrm>
              <a:off x="3236" y="2460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64" name="文本框 97389"/>
            <p:cNvSpPr txBox="1"/>
            <p:nvPr/>
          </p:nvSpPr>
          <p:spPr>
            <a:xfrm>
              <a:off x="3977" y="1656"/>
              <a:ext cx="202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8865" name="文本框 97391"/>
            <p:cNvSpPr txBox="1"/>
            <p:nvPr/>
          </p:nvSpPr>
          <p:spPr>
            <a:xfrm>
              <a:off x="4749" y="1655"/>
              <a:ext cx="233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8866" name="文本框 97393"/>
            <p:cNvSpPr txBox="1"/>
            <p:nvPr/>
          </p:nvSpPr>
          <p:spPr>
            <a:xfrm>
              <a:off x="3624" y="2075"/>
              <a:ext cx="23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8867" name="文本框 97395"/>
            <p:cNvSpPr txBox="1"/>
            <p:nvPr/>
          </p:nvSpPr>
          <p:spPr>
            <a:xfrm>
              <a:off x="4197" y="2097"/>
              <a:ext cx="23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8868" name="文本框 97397"/>
            <p:cNvSpPr txBox="1"/>
            <p:nvPr/>
          </p:nvSpPr>
          <p:spPr>
            <a:xfrm>
              <a:off x="5135" y="2085"/>
              <a:ext cx="233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8869" name="文本框 97399"/>
            <p:cNvSpPr txBox="1"/>
            <p:nvPr/>
          </p:nvSpPr>
          <p:spPr>
            <a:xfrm>
              <a:off x="4586" y="2097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8870" name="文本框 97405"/>
            <p:cNvSpPr txBox="1"/>
            <p:nvPr/>
          </p:nvSpPr>
          <p:spPr>
            <a:xfrm>
              <a:off x="4380" y="1247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8871" name="文本框 97408"/>
            <p:cNvSpPr txBox="1"/>
            <p:nvPr/>
          </p:nvSpPr>
          <p:spPr>
            <a:xfrm>
              <a:off x="3245" y="2451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97411" name="文本框 97410"/>
          <p:cNvSpPr txBox="1"/>
          <p:nvPr/>
        </p:nvSpPr>
        <p:spPr>
          <a:xfrm>
            <a:off x="5511800" y="4178300"/>
            <a:ext cx="2914650" cy="1155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dirty="0">
                <a:latin typeface="Times New Roman" panose="02020603050405020304" pitchFamily="18" charset="0"/>
              </a:rPr>
              <a:t>(d)28</a:t>
            </a:r>
            <a:r>
              <a:rPr lang="zh-CN" altLang="en-US" sz="2000" dirty="0">
                <a:latin typeface="Arial" panose="020B0604020202020204" pitchFamily="34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</a:rPr>
              <a:t>87</a:t>
            </a:r>
            <a:r>
              <a:rPr lang="zh-CN" altLang="en-US" sz="2000" dirty="0">
                <a:latin typeface="Arial" panose="020B0604020202020204" pitchFamily="34" charset="0"/>
              </a:rPr>
              <a:t>交换后调成的新堆</a:t>
            </a:r>
          </a:p>
        </p:txBody>
      </p:sp>
      <p:grpSp>
        <p:nvGrpSpPr>
          <p:cNvPr id="97437" name="组合 97436"/>
          <p:cNvGrpSpPr/>
          <p:nvPr/>
        </p:nvGrpSpPr>
        <p:grpSpPr>
          <a:xfrm>
            <a:off x="685800" y="1979613"/>
            <a:ext cx="3395663" cy="2397125"/>
            <a:chOff x="432" y="1247"/>
            <a:chExt cx="2139" cy="1510"/>
          </a:xfrm>
        </p:grpSpPr>
        <p:sp>
          <p:nvSpPr>
            <p:cNvPr id="78874" name="椭圆 97413"/>
            <p:cNvSpPr/>
            <p:nvPr/>
          </p:nvSpPr>
          <p:spPr>
            <a:xfrm>
              <a:off x="1135" y="1668"/>
              <a:ext cx="278" cy="26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5" name="椭圆 97415"/>
            <p:cNvSpPr/>
            <p:nvPr/>
          </p:nvSpPr>
          <p:spPr>
            <a:xfrm>
              <a:off x="1907" y="1665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6" name="椭圆 97417"/>
            <p:cNvSpPr/>
            <p:nvPr/>
          </p:nvSpPr>
          <p:spPr>
            <a:xfrm>
              <a:off x="782" y="2084"/>
              <a:ext cx="278" cy="26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7" name="椭圆 97419"/>
            <p:cNvSpPr/>
            <p:nvPr/>
          </p:nvSpPr>
          <p:spPr>
            <a:xfrm>
              <a:off x="1355" y="2106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8" name="椭圆 97421"/>
            <p:cNvSpPr/>
            <p:nvPr/>
          </p:nvSpPr>
          <p:spPr>
            <a:xfrm>
              <a:off x="2293" y="2095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9" name="椭圆 97423"/>
            <p:cNvSpPr/>
            <p:nvPr/>
          </p:nvSpPr>
          <p:spPr>
            <a:xfrm>
              <a:off x="1744" y="2106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80" name="直接连接符 97424"/>
            <p:cNvSpPr/>
            <p:nvPr/>
          </p:nvSpPr>
          <p:spPr>
            <a:xfrm flipH="1">
              <a:off x="986" y="1924"/>
              <a:ext cx="193" cy="2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1" name="直接连接符 97425"/>
            <p:cNvSpPr/>
            <p:nvPr/>
          </p:nvSpPr>
          <p:spPr>
            <a:xfrm flipH="1">
              <a:off x="1892" y="1913"/>
              <a:ext cx="89" cy="1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2" name="直接连接符 97426"/>
            <p:cNvSpPr/>
            <p:nvPr/>
          </p:nvSpPr>
          <p:spPr>
            <a:xfrm>
              <a:off x="1778" y="1488"/>
              <a:ext cx="190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3" name="直接连接符 97427"/>
            <p:cNvSpPr/>
            <p:nvPr/>
          </p:nvSpPr>
          <p:spPr>
            <a:xfrm>
              <a:off x="1360" y="1894"/>
              <a:ext cx="114" cy="20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4" name="椭圆 97429"/>
            <p:cNvSpPr/>
            <p:nvPr/>
          </p:nvSpPr>
          <p:spPr>
            <a:xfrm>
              <a:off x="1538" y="1256"/>
              <a:ext cx="278" cy="26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85" name="直接连接符 97430"/>
            <p:cNvSpPr/>
            <p:nvPr/>
          </p:nvSpPr>
          <p:spPr>
            <a:xfrm flipH="1">
              <a:off x="1360" y="1498"/>
              <a:ext cx="214" cy="2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6" name="直接连接符 97431"/>
            <p:cNvSpPr/>
            <p:nvPr/>
          </p:nvSpPr>
          <p:spPr>
            <a:xfrm>
              <a:off x="2113" y="1892"/>
              <a:ext cx="204" cy="2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887" name="椭圆 97433"/>
            <p:cNvSpPr/>
            <p:nvPr/>
          </p:nvSpPr>
          <p:spPr>
            <a:xfrm>
              <a:off x="432" y="2460"/>
              <a:ext cx="278" cy="262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88" name="文本框 97412"/>
            <p:cNvSpPr txBox="1"/>
            <p:nvPr/>
          </p:nvSpPr>
          <p:spPr>
            <a:xfrm>
              <a:off x="1172" y="1659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78889" name="文本框 97414"/>
            <p:cNvSpPr txBox="1"/>
            <p:nvPr/>
          </p:nvSpPr>
          <p:spPr>
            <a:xfrm>
              <a:off x="1944" y="1655"/>
              <a:ext cx="233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8890" name="文本框 97416"/>
            <p:cNvSpPr txBox="1"/>
            <p:nvPr/>
          </p:nvSpPr>
          <p:spPr>
            <a:xfrm>
              <a:off x="795" y="2072"/>
              <a:ext cx="269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8891" name="文本框 97418"/>
            <p:cNvSpPr txBox="1"/>
            <p:nvPr/>
          </p:nvSpPr>
          <p:spPr>
            <a:xfrm>
              <a:off x="1392" y="2097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8892" name="文本框 97420"/>
            <p:cNvSpPr txBox="1"/>
            <p:nvPr/>
          </p:nvSpPr>
          <p:spPr>
            <a:xfrm>
              <a:off x="2330" y="2085"/>
              <a:ext cx="23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8893" name="文本框 97422"/>
            <p:cNvSpPr txBox="1"/>
            <p:nvPr/>
          </p:nvSpPr>
          <p:spPr>
            <a:xfrm>
              <a:off x="1781" y="2097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8894" name="文本框 97428"/>
            <p:cNvSpPr txBox="1"/>
            <p:nvPr/>
          </p:nvSpPr>
          <p:spPr>
            <a:xfrm>
              <a:off x="1575" y="1247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8895" name="文本框 97432"/>
            <p:cNvSpPr txBox="1"/>
            <p:nvPr/>
          </p:nvSpPr>
          <p:spPr>
            <a:xfrm>
              <a:off x="441" y="2451"/>
              <a:ext cx="233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97435" name="文本框 97434"/>
          <p:cNvSpPr txBox="1"/>
          <p:nvPr/>
        </p:nvSpPr>
        <p:spPr>
          <a:xfrm>
            <a:off x="1060450" y="4178300"/>
            <a:ext cx="2913063" cy="1155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/>
            <a:r>
              <a:rPr lang="en-US" altLang="zh-CN" sz="2000" dirty="0">
                <a:latin typeface="Times New Roman" panose="02020603050405020304" pitchFamily="18" charset="0"/>
              </a:rPr>
              <a:t>(c)</a:t>
            </a:r>
            <a:r>
              <a:rPr lang="zh-CN" altLang="en-US" sz="2000" dirty="0">
                <a:latin typeface="Arial" panose="020B0604020202020204" pitchFamily="34" charset="0"/>
              </a:rPr>
              <a:t>调整后的新堆</a:t>
            </a:r>
          </a:p>
        </p:txBody>
      </p:sp>
      <p:sp>
        <p:nvSpPr>
          <p:cNvPr id="97436" name="任意多边形 97435"/>
          <p:cNvSpPr/>
          <p:nvPr/>
        </p:nvSpPr>
        <p:spPr>
          <a:xfrm flipV="1">
            <a:off x="2897188" y="1982788"/>
            <a:ext cx="1314450" cy="1328737"/>
          </a:xfrm>
          <a:custGeom>
            <a:avLst/>
            <a:gdLst/>
            <a:ahLst/>
            <a:cxnLst>
              <a:cxn ang="0">
                <a:pos x="1250920" y="0"/>
              </a:cxn>
              <a:cxn ang="0">
                <a:pos x="1314400" y="334704"/>
              </a:cxn>
              <a:cxn ang="0">
                <a:pos x="227037" y="1328737"/>
              </a:cxn>
              <a:cxn ang="0">
                <a:pos x="-302" y="1306970"/>
              </a:cxn>
              <a:cxn ang="0">
                <a:pos x="1250920" y="0"/>
              </a:cxn>
              <a:cxn ang="0">
                <a:pos x="1314400" y="334704"/>
              </a:cxn>
              <a:cxn ang="0">
                <a:pos x="227037" y="1328737"/>
              </a:cxn>
              <a:cxn ang="0">
                <a:pos x="-302" y="1306970"/>
              </a:cxn>
              <a:cxn ang="0">
                <a:pos x="227088" y="334704"/>
              </a:cxn>
            </a:cxnLst>
            <a:rect l="0" t="0" r="0" b="0"/>
            <a:pathLst>
              <a:path w="26111" h="28873" fill="none">
                <a:moveTo>
                  <a:pt x="24849" y="0"/>
                </a:moveTo>
                <a:cubicBezTo>
                  <a:pt x="25667" y="2269"/>
                  <a:pt x="26110" y="4719"/>
                  <a:pt x="26110" y="7273"/>
                </a:cubicBezTo>
                <a:cubicBezTo>
                  <a:pt x="26110" y="19202"/>
                  <a:pt x="16439" y="28873"/>
                  <a:pt x="4510" y="28873"/>
                </a:cubicBezTo>
                <a:cubicBezTo>
                  <a:pt x="2959" y="28873"/>
                  <a:pt x="1446" y="28710"/>
                  <a:pt x="-6" y="28400"/>
                </a:cubicBezTo>
              </a:path>
              <a:path w="26111" h="28873" stroke="0">
                <a:moveTo>
                  <a:pt x="24849" y="0"/>
                </a:moveTo>
                <a:cubicBezTo>
                  <a:pt x="25667" y="2269"/>
                  <a:pt x="26110" y="4719"/>
                  <a:pt x="26110" y="7273"/>
                </a:cubicBezTo>
                <a:cubicBezTo>
                  <a:pt x="26110" y="19202"/>
                  <a:pt x="16439" y="28873"/>
                  <a:pt x="4510" y="28873"/>
                </a:cubicBezTo>
                <a:cubicBezTo>
                  <a:pt x="2959" y="28873"/>
                  <a:pt x="1446" y="28710"/>
                  <a:pt x="-6" y="28400"/>
                </a:cubicBezTo>
                <a:lnTo>
                  <a:pt x="4511" y="7273"/>
                </a:lnTo>
                <a:lnTo>
                  <a:pt x="24849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11" grpId="0"/>
      <p:bldP spid="974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491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堆排序筛选算法</a:t>
            </a:r>
          </a:p>
        </p:txBody>
      </p:sp>
      <p:sp>
        <p:nvSpPr>
          <p:cNvPr id="49173" name="文本框 49172"/>
          <p:cNvSpPr txBox="1"/>
          <p:nvPr/>
        </p:nvSpPr>
        <p:spPr>
          <a:xfrm>
            <a:off x="179388" y="1106488"/>
            <a:ext cx="8964613" cy="6185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 Sift(RecType R[]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i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m)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R[i+1..m]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中各元素满足堆的定义，本算法调整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R[i]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使序列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R[i..m]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中各元素满足堆的性质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R[0]=R[i]; 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for(j=2*i; j&lt;=m; j*=2) 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{if(j&lt;m &amp;&amp; R[j].key&lt;R[j+l].key)  j=j+1; 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从两个孩子结点中选择一个较大的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if(R[0].key&lt;R[j].key)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{ R[i]=R[j];             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i=j;//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以当前的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为起点再继续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 break;            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R[i]=R[0];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Sift </a:t>
            </a:r>
          </a:p>
          <a:p>
            <a:pPr marR="0" defTabSz="914400">
              <a:spcBef>
                <a:spcPct val="50000"/>
              </a:spcBef>
              <a:buClrTx/>
              <a:buSzTx/>
              <a:defRPr/>
            </a:pPr>
            <a:endParaRPr kumimoji="0" lang="en-US" altLang="zh-CN" sz="2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899" name="组合 49173"/>
          <p:cNvGrpSpPr/>
          <p:nvPr/>
        </p:nvGrpSpPr>
        <p:grpSpPr>
          <a:xfrm>
            <a:off x="5580380" y="2060893"/>
            <a:ext cx="3024188" cy="2141537"/>
            <a:chOff x="3206" y="1144"/>
            <a:chExt cx="1905" cy="1349"/>
          </a:xfrm>
        </p:grpSpPr>
        <p:sp>
          <p:nvSpPr>
            <p:cNvPr id="80900" name="椭圆 49174"/>
            <p:cNvSpPr/>
            <p:nvPr/>
          </p:nvSpPr>
          <p:spPr>
            <a:xfrm>
              <a:off x="3832" y="1520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1" name="椭圆 49175"/>
            <p:cNvSpPr/>
            <p:nvPr/>
          </p:nvSpPr>
          <p:spPr>
            <a:xfrm>
              <a:off x="4520" y="1517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2" name="椭圆 49176"/>
            <p:cNvSpPr/>
            <p:nvPr/>
          </p:nvSpPr>
          <p:spPr>
            <a:xfrm>
              <a:off x="3518" y="1892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3" name="椭圆 49177"/>
            <p:cNvSpPr/>
            <p:nvPr/>
          </p:nvSpPr>
          <p:spPr>
            <a:xfrm>
              <a:off x="4032" y="1920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4" name="椭圆 49178"/>
            <p:cNvSpPr/>
            <p:nvPr/>
          </p:nvSpPr>
          <p:spPr>
            <a:xfrm>
              <a:off x="4864" y="1901"/>
              <a:ext cx="247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5" name="椭圆 49179"/>
            <p:cNvSpPr/>
            <p:nvPr/>
          </p:nvSpPr>
          <p:spPr>
            <a:xfrm>
              <a:off x="4375" y="1911"/>
              <a:ext cx="248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6" name="椭圆 49180"/>
            <p:cNvSpPr/>
            <p:nvPr/>
          </p:nvSpPr>
          <p:spPr>
            <a:xfrm>
              <a:off x="4192" y="1152"/>
              <a:ext cx="247" cy="235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7" name="椭圆 49181"/>
            <p:cNvSpPr/>
            <p:nvPr/>
          </p:nvSpPr>
          <p:spPr>
            <a:xfrm>
              <a:off x="3206" y="2228"/>
              <a:ext cx="248" cy="23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8" name="文本框 49182"/>
            <p:cNvSpPr txBox="1"/>
            <p:nvPr/>
          </p:nvSpPr>
          <p:spPr>
            <a:xfrm>
              <a:off x="3865" y="1512"/>
              <a:ext cx="208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80909" name="文本框 49183"/>
            <p:cNvSpPr txBox="1"/>
            <p:nvPr/>
          </p:nvSpPr>
          <p:spPr>
            <a:xfrm>
              <a:off x="4553" y="1509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80910" name="文本框 49184"/>
            <p:cNvSpPr txBox="1"/>
            <p:nvPr/>
          </p:nvSpPr>
          <p:spPr>
            <a:xfrm>
              <a:off x="3504" y="1859"/>
              <a:ext cx="289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80911" name="文本框 49185"/>
            <p:cNvSpPr txBox="1"/>
            <p:nvPr/>
          </p:nvSpPr>
          <p:spPr>
            <a:xfrm>
              <a:off x="4061" y="1903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80912" name="文本框 49186"/>
            <p:cNvSpPr txBox="1"/>
            <p:nvPr/>
          </p:nvSpPr>
          <p:spPr>
            <a:xfrm>
              <a:off x="4897" y="1893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80913" name="文本框 49187"/>
            <p:cNvSpPr txBox="1"/>
            <p:nvPr/>
          </p:nvSpPr>
          <p:spPr>
            <a:xfrm>
              <a:off x="4408" y="1903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80914" name="直接连接符 49188"/>
            <p:cNvSpPr/>
            <p:nvPr/>
          </p:nvSpPr>
          <p:spPr>
            <a:xfrm flipH="1">
              <a:off x="3700" y="1749"/>
              <a:ext cx="171" cy="1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15" name="直接连接符 49189"/>
            <p:cNvSpPr/>
            <p:nvPr/>
          </p:nvSpPr>
          <p:spPr>
            <a:xfrm flipH="1">
              <a:off x="4507" y="1739"/>
              <a:ext cx="79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16" name="直接连接符 49190"/>
            <p:cNvSpPr/>
            <p:nvPr/>
          </p:nvSpPr>
          <p:spPr>
            <a:xfrm>
              <a:off x="4405" y="1359"/>
              <a:ext cx="170" cy="1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17" name="直接连接符 49191"/>
            <p:cNvSpPr/>
            <p:nvPr/>
          </p:nvSpPr>
          <p:spPr>
            <a:xfrm>
              <a:off x="4033" y="1722"/>
              <a:ext cx="102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18" name="文本框 49192"/>
            <p:cNvSpPr txBox="1"/>
            <p:nvPr/>
          </p:nvSpPr>
          <p:spPr>
            <a:xfrm>
              <a:off x="4225" y="1144"/>
              <a:ext cx="207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80919" name="直接连接符 49193"/>
            <p:cNvSpPr/>
            <p:nvPr/>
          </p:nvSpPr>
          <p:spPr>
            <a:xfrm flipH="1">
              <a:off x="4032" y="1368"/>
              <a:ext cx="191" cy="2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20" name="直接连接符 49194"/>
            <p:cNvSpPr/>
            <p:nvPr/>
          </p:nvSpPr>
          <p:spPr>
            <a:xfrm>
              <a:off x="4703" y="1720"/>
              <a:ext cx="182" cy="2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21" name="文本框 49195"/>
            <p:cNvSpPr txBox="1"/>
            <p:nvPr/>
          </p:nvSpPr>
          <p:spPr>
            <a:xfrm>
              <a:off x="3214" y="2219"/>
              <a:ext cx="20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80922" name="直接连接符 49196"/>
            <p:cNvSpPr/>
            <p:nvPr/>
          </p:nvSpPr>
          <p:spPr>
            <a:xfrm flipH="1">
              <a:off x="3416" y="2094"/>
              <a:ext cx="146" cy="1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0923" name="矩形 49197"/>
          <p:cNvSpPr/>
          <p:nvPr/>
        </p:nvSpPr>
        <p:spPr>
          <a:xfrm>
            <a:off x="7106285" y="1966278"/>
            <a:ext cx="471488" cy="6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24" name="任意多边形 49198"/>
          <p:cNvSpPr/>
          <p:nvPr/>
        </p:nvSpPr>
        <p:spPr>
          <a:xfrm flipH="1">
            <a:off x="7164705" y="2303463"/>
            <a:ext cx="293688" cy="1106487"/>
          </a:xfrm>
          <a:custGeom>
            <a:avLst/>
            <a:gdLst/>
            <a:ahLst/>
            <a:cxnLst>
              <a:cxn ang="0">
                <a:pos x="208573" y="1106487"/>
              </a:cxn>
              <a:cxn ang="0">
                <a:pos x="0" y="517699"/>
              </a:cxn>
              <a:cxn ang="0">
                <a:pos x="135001" y="-28"/>
              </a:cxn>
              <a:cxn ang="0">
                <a:pos x="208573" y="1106487"/>
              </a:cxn>
              <a:cxn ang="0">
                <a:pos x="0" y="517699"/>
              </a:cxn>
              <a:cxn ang="0">
                <a:pos x="135001" y="-28"/>
              </a:cxn>
              <a:cxn ang="0">
                <a:pos x="293688" y="517699"/>
              </a:cxn>
            </a:cxnLst>
            <a:rect l="0" t="0" r="0" b="0"/>
            <a:pathLst>
              <a:path w="21600" h="38850" fill="none">
                <a:moveTo>
                  <a:pt x="15340" y="38850"/>
                </a:moveTo>
                <a:cubicBezTo>
                  <a:pt x="6458" y="36166"/>
                  <a:pt x="0" y="27926"/>
                  <a:pt x="0" y="18177"/>
                </a:cubicBezTo>
                <a:cubicBezTo>
                  <a:pt x="0" y="10547"/>
                  <a:pt x="3956" y="3841"/>
                  <a:pt x="9929" y="-1"/>
                </a:cubicBezTo>
              </a:path>
              <a:path w="21600" h="38850" stroke="0">
                <a:moveTo>
                  <a:pt x="15340" y="38850"/>
                </a:moveTo>
                <a:cubicBezTo>
                  <a:pt x="6458" y="36166"/>
                  <a:pt x="0" y="27926"/>
                  <a:pt x="0" y="18177"/>
                </a:cubicBezTo>
                <a:cubicBezTo>
                  <a:pt x="0" y="10547"/>
                  <a:pt x="3956" y="3841"/>
                  <a:pt x="9929" y="-1"/>
                </a:cubicBezTo>
                <a:lnTo>
                  <a:pt x="21600" y="18177"/>
                </a:lnTo>
                <a:lnTo>
                  <a:pt x="15340" y="388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25" name="任意多边形 49199"/>
          <p:cNvSpPr/>
          <p:nvPr/>
        </p:nvSpPr>
        <p:spPr>
          <a:xfrm flipH="1">
            <a:off x="6566535" y="2975610"/>
            <a:ext cx="628650" cy="498475"/>
          </a:xfrm>
          <a:custGeom>
            <a:avLst/>
            <a:gdLst/>
            <a:ahLst/>
            <a:cxnLst>
              <a:cxn ang="0">
                <a:pos x="489037" y="0"/>
              </a:cxn>
              <a:cxn ang="0">
                <a:pos x="628650" y="217247"/>
              </a:cxn>
              <a:cxn ang="0">
                <a:pos x="365752" y="498491"/>
              </a:cxn>
              <a:cxn ang="0">
                <a:pos x="489037" y="0"/>
              </a:cxn>
              <a:cxn ang="0">
                <a:pos x="628650" y="217247"/>
              </a:cxn>
              <a:cxn ang="0">
                <a:pos x="365752" y="498491"/>
              </a:cxn>
              <a:cxn ang="0">
                <a:pos x="0" y="217247"/>
              </a:cxn>
            </a:cxnLst>
            <a:rect l="0" t="0" r="0" b="0"/>
            <a:pathLst>
              <a:path w="21600" h="31141" fill="none">
                <a:moveTo>
                  <a:pt x="16803" y="0"/>
                </a:moveTo>
                <a:cubicBezTo>
                  <a:pt x="19803" y="3708"/>
                  <a:pt x="21600" y="8430"/>
                  <a:pt x="21600" y="13572"/>
                </a:cubicBezTo>
                <a:cubicBezTo>
                  <a:pt x="21600" y="20814"/>
                  <a:pt x="18036" y="27223"/>
                  <a:pt x="12567" y="31142"/>
                </a:cubicBezTo>
              </a:path>
              <a:path w="21600" h="31141" stroke="0">
                <a:moveTo>
                  <a:pt x="16803" y="0"/>
                </a:moveTo>
                <a:cubicBezTo>
                  <a:pt x="19803" y="3708"/>
                  <a:pt x="21600" y="8430"/>
                  <a:pt x="21600" y="13572"/>
                </a:cubicBezTo>
                <a:cubicBezTo>
                  <a:pt x="21600" y="20814"/>
                  <a:pt x="18036" y="27223"/>
                  <a:pt x="12567" y="31142"/>
                </a:cubicBezTo>
                <a:lnTo>
                  <a:pt x="0" y="13572"/>
                </a:lnTo>
                <a:lnTo>
                  <a:pt x="1680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26" name="任意多边形 49200"/>
          <p:cNvSpPr/>
          <p:nvPr/>
        </p:nvSpPr>
        <p:spPr>
          <a:xfrm flipH="1">
            <a:off x="6534468" y="2073593"/>
            <a:ext cx="630237" cy="512762"/>
          </a:xfrm>
          <a:custGeom>
            <a:avLst/>
            <a:gdLst/>
            <a:ahLst/>
            <a:cxnLst>
              <a:cxn ang="0">
                <a:pos x="26610" y="0"/>
              </a:cxn>
              <a:cxn ang="0">
                <a:pos x="630237" y="345918"/>
              </a:cxn>
              <a:cxn ang="0">
                <a:pos x="552333" y="512794"/>
              </a:cxn>
              <a:cxn ang="0">
                <a:pos x="26610" y="0"/>
              </a:cxn>
              <a:cxn ang="0">
                <a:pos x="630237" y="345918"/>
              </a:cxn>
              <a:cxn ang="0">
                <a:pos x="552333" y="512794"/>
              </a:cxn>
              <a:cxn ang="0">
                <a:pos x="0" y="345918"/>
              </a:cxn>
            </a:cxnLst>
            <a:rect l="0" t="0" r="0" b="0"/>
            <a:pathLst>
              <a:path w="21600" h="31990" fill="none">
                <a:moveTo>
                  <a:pt x="912" y="0"/>
                </a:moveTo>
                <a:cubicBezTo>
                  <a:pt x="12421" y="480"/>
                  <a:pt x="21600" y="9959"/>
                  <a:pt x="21600" y="21581"/>
                </a:cubicBezTo>
                <a:cubicBezTo>
                  <a:pt x="21600" y="25357"/>
                  <a:pt x="20631" y="28906"/>
                  <a:pt x="18930" y="31992"/>
                </a:cubicBezTo>
              </a:path>
              <a:path w="21600" h="31990" stroke="0">
                <a:moveTo>
                  <a:pt x="912" y="0"/>
                </a:moveTo>
                <a:cubicBezTo>
                  <a:pt x="12421" y="480"/>
                  <a:pt x="21600" y="9959"/>
                  <a:pt x="21600" y="21581"/>
                </a:cubicBezTo>
                <a:cubicBezTo>
                  <a:pt x="21600" y="25357"/>
                  <a:pt x="20631" y="28906"/>
                  <a:pt x="18930" y="31992"/>
                </a:cubicBezTo>
                <a:lnTo>
                  <a:pt x="0" y="21581"/>
                </a:lnTo>
                <a:lnTo>
                  <a:pt x="912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2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42</a:t>
            </a:fld>
            <a:endParaRPr lang="en-US" altLang="zh-CN" sz="1400" dirty="0"/>
          </a:p>
        </p:txBody>
      </p:sp>
      <p:grpSp>
        <p:nvGrpSpPr>
          <p:cNvPr id="282685" name="组合 282684"/>
          <p:cNvGrpSpPr/>
          <p:nvPr/>
        </p:nvGrpSpPr>
        <p:grpSpPr>
          <a:xfrm>
            <a:off x="5535613" y="4243070"/>
            <a:ext cx="3362325" cy="2500313"/>
            <a:chOff x="1355" y="1056"/>
            <a:chExt cx="2118" cy="1575"/>
          </a:xfrm>
        </p:grpSpPr>
        <p:sp>
          <p:nvSpPr>
            <p:cNvPr id="74813" name="椭圆 282685"/>
            <p:cNvSpPr/>
            <p:nvPr/>
          </p:nvSpPr>
          <p:spPr>
            <a:xfrm>
              <a:off x="2052" y="1496"/>
              <a:ext cx="275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4" name="椭圆 282686"/>
            <p:cNvSpPr/>
            <p:nvPr/>
          </p:nvSpPr>
          <p:spPr>
            <a:xfrm>
              <a:off x="2816" y="1492"/>
              <a:ext cx="275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5" name="椭圆 282687"/>
            <p:cNvSpPr/>
            <p:nvPr/>
          </p:nvSpPr>
          <p:spPr>
            <a:xfrm>
              <a:off x="1702" y="1929"/>
              <a:ext cx="276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6" name="椭圆 282688"/>
            <p:cNvSpPr/>
            <p:nvPr/>
          </p:nvSpPr>
          <p:spPr>
            <a:xfrm>
              <a:off x="2269" y="1952"/>
              <a:ext cx="276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7" name="椭圆 282689"/>
            <p:cNvSpPr/>
            <p:nvPr/>
          </p:nvSpPr>
          <p:spPr>
            <a:xfrm>
              <a:off x="3197" y="1940"/>
              <a:ext cx="276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8" name="椭圆 282690"/>
            <p:cNvSpPr/>
            <p:nvPr/>
          </p:nvSpPr>
          <p:spPr>
            <a:xfrm>
              <a:off x="2654" y="1952"/>
              <a:ext cx="275" cy="274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19" name="直接连接符 282691"/>
            <p:cNvSpPr/>
            <p:nvPr/>
          </p:nvSpPr>
          <p:spPr>
            <a:xfrm flipH="1">
              <a:off x="1904" y="1763"/>
              <a:ext cx="191" cy="2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0" name="直接连接符 282692"/>
            <p:cNvSpPr/>
            <p:nvPr/>
          </p:nvSpPr>
          <p:spPr>
            <a:xfrm flipH="1">
              <a:off x="2801" y="1751"/>
              <a:ext cx="88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1" name="直接连接符 282693"/>
            <p:cNvSpPr/>
            <p:nvPr/>
          </p:nvSpPr>
          <p:spPr>
            <a:xfrm>
              <a:off x="2689" y="1307"/>
              <a:ext cx="188" cy="2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2" name="直接连接符 282694"/>
            <p:cNvSpPr/>
            <p:nvPr/>
          </p:nvSpPr>
          <p:spPr>
            <a:xfrm>
              <a:off x="2274" y="1731"/>
              <a:ext cx="113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3" name="椭圆 282695"/>
            <p:cNvSpPr/>
            <p:nvPr/>
          </p:nvSpPr>
          <p:spPr>
            <a:xfrm>
              <a:off x="2451" y="1066"/>
              <a:ext cx="275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24" name="直接连接符 282696"/>
            <p:cNvSpPr/>
            <p:nvPr/>
          </p:nvSpPr>
          <p:spPr>
            <a:xfrm flipH="1">
              <a:off x="2273" y="1318"/>
              <a:ext cx="212" cy="2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5" name="直接连接符 282697"/>
            <p:cNvSpPr/>
            <p:nvPr/>
          </p:nvSpPr>
          <p:spPr>
            <a:xfrm>
              <a:off x="3019" y="1729"/>
              <a:ext cx="202" cy="24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6" name="椭圆 282698"/>
            <p:cNvSpPr/>
            <p:nvPr/>
          </p:nvSpPr>
          <p:spPr>
            <a:xfrm>
              <a:off x="1355" y="2322"/>
              <a:ext cx="276" cy="273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827" name="直接连接符 282699"/>
            <p:cNvSpPr/>
            <p:nvPr/>
          </p:nvSpPr>
          <p:spPr>
            <a:xfrm flipH="1">
              <a:off x="1589" y="2165"/>
              <a:ext cx="162" cy="19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828" name="文本框 282700"/>
            <p:cNvSpPr txBox="1"/>
            <p:nvPr/>
          </p:nvSpPr>
          <p:spPr>
            <a:xfrm>
              <a:off x="2089" y="1486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74829" name="文本框 282701"/>
            <p:cNvSpPr txBox="1"/>
            <p:nvPr/>
          </p:nvSpPr>
          <p:spPr>
            <a:xfrm>
              <a:off x="2853" y="1482"/>
              <a:ext cx="230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4830" name="文本框 282702"/>
            <p:cNvSpPr txBox="1"/>
            <p:nvPr/>
          </p:nvSpPr>
          <p:spPr>
            <a:xfrm>
              <a:off x="1738" y="1892"/>
              <a:ext cx="201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u="sng" dirty="0">
                  <a:latin typeface="Times New Roman" panose="02020603050405020304" pitchFamily="18" charset="0"/>
                </a:rPr>
                <a:t>51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4831" name="文本框 282703"/>
            <p:cNvSpPr txBox="1"/>
            <p:nvPr/>
          </p:nvSpPr>
          <p:spPr>
            <a:xfrm>
              <a:off x="2306" y="1943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51</a:t>
              </a:r>
            </a:p>
          </p:txBody>
        </p:sp>
        <p:sp>
          <p:nvSpPr>
            <p:cNvPr id="74832" name="文本框 282704"/>
            <p:cNvSpPr txBox="1"/>
            <p:nvPr/>
          </p:nvSpPr>
          <p:spPr>
            <a:xfrm>
              <a:off x="3234" y="1931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74833" name="文本框 282705"/>
            <p:cNvSpPr txBox="1"/>
            <p:nvPr/>
          </p:nvSpPr>
          <p:spPr>
            <a:xfrm>
              <a:off x="2691" y="1943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4834" name="文本框 282706"/>
            <p:cNvSpPr txBox="1"/>
            <p:nvPr/>
          </p:nvSpPr>
          <p:spPr>
            <a:xfrm>
              <a:off x="2488" y="1056"/>
              <a:ext cx="230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74835" name="文本框 282707"/>
            <p:cNvSpPr txBox="1"/>
            <p:nvPr/>
          </p:nvSpPr>
          <p:spPr>
            <a:xfrm>
              <a:off x="1364" y="2312"/>
              <a:ext cx="231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 anchorCtr="0"/>
            <a:lstStyle/>
            <a:p>
              <a:pPr algn="ctr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33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5017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堆排序算法</a:t>
            </a:r>
          </a:p>
        </p:txBody>
      </p:sp>
      <p:sp>
        <p:nvSpPr>
          <p:cNvPr id="50193" name="矩形 50192"/>
          <p:cNvSpPr/>
          <p:nvPr/>
        </p:nvSpPr>
        <p:spPr>
          <a:xfrm>
            <a:off x="762000" y="1295400"/>
            <a:ext cx="7848600" cy="337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533400" algn="just"/>
            <a:r>
              <a:rPr lang="en-US" altLang="zh-CN" sz="2400" b="1" dirty="0">
                <a:latin typeface="Courier New" panose="02070309020205020404" pitchFamily="49" charset="0"/>
              </a:rPr>
              <a:t>void    HeapSort(RecType R[]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Courier New" panose="02070309020205020404" pitchFamily="49" charset="0"/>
              </a:rPr>
              <a:t>int n)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{ 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对记录序列</a:t>
            </a:r>
            <a:r>
              <a:rPr lang="en-US" altLang="zh-CN" sz="2400" b="1" dirty="0">
                <a:latin typeface="Courier New" panose="02070309020205020404" pitchFamily="49" charset="0"/>
              </a:rPr>
              <a:t>R[1..n]</a:t>
            </a:r>
            <a:r>
              <a:rPr lang="zh-CN" altLang="en-US" sz="2400" b="1" dirty="0">
                <a:latin typeface="宋体" panose="02010600030101010101" pitchFamily="2" charset="-122"/>
              </a:rPr>
              <a:t>进行堆排序。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zh-CN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</a:rPr>
              <a:t>for(i=n/2;i&gt;0;i--)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把</a:t>
            </a:r>
            <a:r>
              <a:rPr lang="en-US" altLang="zh-CN" sz="2400" b="1" dirty="0">
                <a:latin typeface="Courier New" panose="02070309020205020404" pitchFamily="49" charset="0"/>
              </a:rPr>
              <a:t>R[1..n]</a:t>
            </a:r>
            <a:r>
              <a:rPr lang="zh-CN" altLang="en-US" sz="2400" b="1" dirty="0">
                <a:latin typeface="宋体" panose="02010600030101010101" pitchFamily="2" charset="-122"/>
              </a:rPr>
              <a:t>建成大顶堆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zh-CN" altLang="en-US" sz="2400" b="1" dirty="0">
                <a:latin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</a:rPr>
              <a:t>Sift(R,i,n);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en-US" altLang="zh-CN" sz="2400" b="1" dirty="0">
                <a:latin typeface="Courier New" panose="02070309020205020404" pitchFamily="49" charset="0"/>
              </a:rPr>
              <a:t>  for(i=n;i&gt;1;i--) 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输出并调堆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zh-CN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zh-CN" sz="2400" b="1" dirty="0">
                <a:latin typeface="Courier New" panose="02070309020205020404" pitchFamily="49" charset="0"/>
              </a:rPr>
              <a:t>{R[1]</a:t>
            </a:r>
            <a:r>
              <a:rPr lang="en-US" altLang="zh-CN" sz="2400" b="1" dirty="0">
                <a:latin typeface="宋体" panose="02010600030101010101" pitchFamily="2" charset="-122"/>
              </a:rPr>
              <a:t>←→</a:t>
            </a:r>
            <a:r>
              <a:rPr lang="en-US" altLang="zh-CN" sz="2400" b="1" dirty="0">
                <a:latin typeface="Courier New" panose="02070309020205020404" pitchFamily="49" charset="0"/>
              </a:rPr>
              <a:t>R[i];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      Sift(R,1,i-1);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将</a:t>
            </a:r>
            <a:r>
              <a:rPr lang="en-US" altLang="zh-CN" sz="2400" b="1" dirty="0">
                <a:latin typeface="Courier New" panose="02070309020205020404" pitchFamily="49" charset="0"/>
              </a:rPr>
              <a:t>R[1..i-1]</a:t>
            </a:r>
            <a:r>
              <a:rPr lang="zh-CN" altLang="en-US" sz="2400" b="1" dirty="0">
                <a:latin typeface="宋体" panose="02010600030101010101" pitchFamily="2" charset="-122"/>
              </a:rPr>
              <a:t>重新调整为大顶堆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533400" algn="just" eaLnBrk="0" hangingPunct="0"/>
            <a:r>
              <a:rPr lang="zh-CN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en-US" altLang="zh-CN" sz="2400" b="1" dirty="0">
                <a:latin typeface="Courier New" panose="02070309020205020404" pitchFamily="49" charset="0"/>
              </a:rPr>
              <a:t>for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533400" eaLnBrk="0" hangingPunct="0"/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en-US" altLang="zh-CN" sz="2400" b="1" dirty="0">
                <a:latin typeface="Courier New" panose="02070309020205020404" pitchFamily="49" charset="0"/>
              </a:rPr>
              <a:t>HeapSort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94" name="矩形 50193"/>
          <p:cNvSpPr/>
          <p:nvPr/>
        </p:nvSpPr>
        <p:spPr>
          <a:xfrm>
            <a:off x="838200" y="5029200"/>
            <a:ext cx="7620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堆排序的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时间复杂度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nlog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sz="2900" dirty="0">
                <a:latin typeface="Times New Roman" panose="02020603050405020304" pitchFamily="18" charset="0"/>
              </a:rPr>
              <a:t> </a:t>
            </a:r>
            <a:endParaRPr lang="zh-CN" altLang="en-US" sz="5400" dirty="0">
              <a:latin typeface="Arial" panose="020B0604020202020204" pitchFamily="34" charset="0"/>
            </a:endParaRPr>
          </a:p>
        </p:txBody>
      </p:sp>
      <p:sp>
        <p:nvSpPr>
          <p:cNvPr id="8294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3" grpId="0" build="p" advAuto="1000"/>
      <p:bldP spid="501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矩形 126979"/>
          <p:cNvSpPr/>
          <p:nvPr/>
        </p:nvSpPr>
        <p:spPr>
          <a:xfrm>
            <a:off x="0" y="1174750"/>
            <a:ext cx="9144000" cy="3910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时间复杂度：最坏情况下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T(n)=O(nlogn)</a:t>
            </a:r>
          </a:p>
          <a:p>
            <a:pPr marL="1143000" lvl="2" indent="-2286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建初始堆时间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b="1" dirty="0">
                <a:latin typeface="Arial" panose="020B0604020202020204" pitchFamily="34" charset="0"/>
              </a:rPr>
              <a:t>调用</a:t>
            </a:r>
            <a:r>
              <a:rPr lang="en-US" altLang="zh-CN" sz="2400" b="1" dirty="0">
                <a:latin typeface="Times New Roman" panose="02020603050405020304" pitchFamily="18" charset="0"/>
              </a:rPr>
              <a:t>SIFT </a:t>
            </a:r>
            <a:r>
              <a:rPr lang="zh-CN" altLang="en-US" sz="2400" b="1" dirty="0">
                <a:latin typeface="Arial" panose="020B0604020202020204" pitchFamily="34" charset="0"/>
              </a:rPr>
              <a:t>过程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latin typeface="Times New Roman" panose="02020603050405020304" pitchFamily="18" charset="0"/>
              </a:rPr>
              <a:t>n/2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次，每次以</a:t>
            </a:r>
            <a:r>
              <a:rPr lang="en-US" altLang="zh-CN" sz="2400" b="1" dirty="0">
                <a:latin typeface="Times New Roman" panose="02020603050405020304" pitchFamily="18" charset="0"/>
              </a:rPr>
              <a:t>R[i]</a:t>
            </a:r>
            <a:r>
              <a:rPr lang="zh-CN" altLang="en-US" sz="2400" b="1" dirty="0">
                <a:latin typeface="Arial" panose="020B0604020202020204" pitchFamily="34" charset="0"/>
              </a:rPr>
              <a:t>为根的子树调整为堆。具有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个结点的完全二叉树深度是</a:t>
            </a:r>
            <a:r>
              <a:rPr lang="en-US" altLang="zh-CN" sz="2400" b="1" dirty="0">
                <a:latin typeface="Times New Roman" panose="02020603050405020304" pitchFamily="18" charset="0"/>
              </a:rPr>
              <a:t>h=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latin typeface="Times New Roman" panose="02020603050405020304" pitchFamily="18" charset="0"/>
              </a:rPr>
              <a:t>logn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latin typeface="Times New Roman" panose="02020603050405020304" pitchFamily="18" charset="0"/>
              </a:rPr>
              <a:t>+1 , </a:t>
            </a:r>
            <a:r>
              <a:rPr lang="zh-CN" altLang="en-US" sz="2400" b="1" dirty="0">
                <a:latin typeface="Arial" panose="020B0604020202020204" pitchFamily="34" charset="0"/>
              </a:rPr>
              <a:t>第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Arial" panose="020B0604020202020204" pitchFamily="34" charset="0"/>
              </a:rPr>
              <a:t>层结点个数至多为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i-1</a:t>
            </a:r>
            <a:r>
              <a:rPr lang="zh-CN" altLang="en-US" sz="2400" b="1" dirty="0">
                <a:latin typeface="Arial" panose="020B0604020202020204" pitchFamily="34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SIFT</a:t>
            </a:r>
            <a:r>
              <a:rPr lang="zh-CN" altLang="en-US" sz="2400" b="1" dirty="0">
                <a:latin typeface="Arial" panose="020B0604020202020204" pitchFamily="34" charset="0"/>
              </a:rPr>
              <a:t>对深度为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Arial" panose="020B0604020202020204" pitchFamily="34" charset="0"/>
              </a:rPr>
              <a:t>的完全二叉树进行比较的关键字次数至多为</a:t>
            </a:r>
            <a:r>
              <a:rPr lang="en-US" altLang="zh-CN" sz="2400" b="1" dirty="0">
                <a:latin typeface="Times New Roman" panose="02020603050405020304" pitchFamily="18" charset="0"/>
              </a:rPr>
              <a:t>2(k-1)//</a:t>
            </a:r>
            <a:r>
              <a:rPr lang="zh-CN" altLang="en-US" sz="2400" b="1" dirty="0">
                <a:latin typeface="Times New Roman" panose="02020603050405020304" pitchFamily="18" charset="0"/>
              </a:rPr>
              <a:t>每次都和两个孩子比较</a:t>
            </a:r>
            <a:r>
              <a:rPr lang="en-US" altLang="zh-CN" sz="2400" b="1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Arial" panose="020B0604020202020204" pitchFamily="34" charset="0"/>
              </a:rPr>
              <a:t>，因此比较总次数不超过</a:t>
            </a:r>
          </a:p>
          <a:p>
            <a:pPr marL="1143000" lvl="2" indent="-2286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latin typeface="Arial" panose="020B0604020202020204" pitchFamily="34" charset="0"/>
            </a:endParaRPr>
          </a:p>
          <a:p>
            <a:pPr marL="1143000" lvl="2" indent="-2286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</a:rPr>
              <a:t>C1(n)</a:t>
            </a:r>
            <a:r>
              <a:rPr lang="zh-CN" altLang="en-US" sz="2400" b="1" dirty="0">
                <a:latin typeface="Arial" panose="020B0604020202020204" pitchFamily="34" charset="0"/>
              </a:rPr>
              <a:t>＝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i-1</a:t>
            </a:r>
            <a:r>
              <a:rPr lang="en-US" altLang="zh-CN" sz="2400" b="1" dirty="0">
                <a:latin typeface="Times New Roman" panose="02020603050405020304" pitchFamily="18" charset="0"/>
              </a:rPr>
              <a:t>*2(h-1) &lt;=4n</a:t>
            </a:r>
          </a:p>
          <a:p>
            <a:pPr marL="1143000" lvl="2" indent="-228600" eaLnBrk="1" hangingPunct="1">
              <a:lnSpc>
                <a:spcPct val="130000"/>
              </a:lnSpc>
              <a:spcBef>
                <a:spcPct val="20000"/>
              </a:spcBef>
              <a:spcAft>
                <a:spcPct val="70000"/>
              </a:spcAft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</a:t>
            </a:r>
          </a:p>
        </p:txBody>
      </p:sp>
      <p:graphicFrame>
        <p:nvGraphicFramePr>
          <p:cNvPr id="84994" name="对象 126980"/>
          <p:cNvGraphicFramePr/>
          <p:nvPr/>
        </p:nvGraphicFramePr>
        <p:xfrm>
          <a:off x="2411413" y="4221163"/>
          <a:ext cx="10080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330200" imgH="431800" progId="Equation.3">
                  <p:embed/>
                </p:oleObj>
              </mc:Choice>
              <mc:Fallback>
                <p:oleObj r:id="rId4" imgW="3302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413" y="4221163"/>
                        <a:ext cx="1008062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44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矩形 128004"/>
          <p:cNvSpPr/>
          <p:nvPr/>
        </p:nvSpPr>
        <p:spPr>
          <a:xfrm>
            <a:off x="179388" y="511175"/>
            <a:ext cx="8907462" cy="8318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例：关键码集合如下：｛</a:t>
            </a:r>
            <a:r>
              <a:rPr lang="en-US" altLang="zh-CN" sz="2400" dirty="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13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15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12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14</a:t>
            </a:r>
            <a:r>
              <a:rPr lang="zh-CN" altLang="en-US" sz="2400" dirty="0">
                <a:latin typeface="Arial" panose="020B0604020202020204" pitchFamily="34" charset="0"/>
              </a:rPr>
              <a:t>｝，用堆排序方法从小到大排序，画出堆排序的初态、建堆和重建堆的过程。</a:t>
            </a:r>
          </a:p>
        </p:txBody>
      </p:sp>
      <p:sp>
        <p:nvSpPr>
          <p:cNvPr id="87042" name="矩形 128006"/>
          <p:cNvSpPr/>
          <p:nvPr/>
        </p:nvSpPr>
        <p:spPr>
          <a:xfrm>
            <a:off x="0" y="24050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7043" name="对象 128005"/>
          <p:cNvGraphicFramePr/>
          <p:nvPr/>
        </p:nvGraphicFramePr>
        <p:xfrm>
          <a:off x="71438" y="1484313"/>
          <a:ext cx="9086850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4" imgW="7172325" imgH="3762375" progId="Paint.Picture">
                  <p:embed/>
                </p:oleObj>
              </mc:Choice>
              <mc:Fallback>
                <p:oleObj r:id="rId4" imgW="7172325" imgH="37623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>
                        <a:lum bright="-6000" contrast="-6000"/>
                      </a:blip>
                      <a:stretch>
                        <a:fillRect/>
                      </a:stretch>
                    </p:blipFill>
                    <p:spPr>
                      <a:xfrm>
                        <a:off x="71438" y="1484313"/>
                        <a:ext cx="9086850" cy="5237162"/>
                      </a:xfrm>
                      <a:prstGeom prst="rect">
                        <a:avLst/>
                      </a:prstGeom>
                      <a:noFill/>
                      <a:ln w="317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45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5939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归并排序 </a:t>
            </a:r>
          </a:p>
        </p:txBody>
      </p:sp>
      <p:sp>
        <p:nvSpPr>
          <p:cNvPr id="59397" name="矩形 59396"/>
          <p:cNvSpPr/>
          <p:nvPr/>
        </p:nvSpPr>
        <p:spPr>
          <a:xfrm>
            <a:off x="762000" y="1676400"/>
            <a:ext cx="8001000" cy="301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276225" algn="just"/>
            <a:r>
              <a:rPr lang="en-US" altLang="zh-CN" sz="32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32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基本思想</a:t>
            </a:r>
            <a:r>
              <a:rPr lang="zh-CN" altLang="en-US" sz="3200" dirty="0">
                <a:latin typeface="宋体" panose="02010600030101010101" pitchFamily="2" charset="-122"/>
              </a:rPr>
              <a:t>：</a:t>
            </a:r>
            <a:r>
              <a:rPr lang="zh-CN" altLang="en-US" sz="3200" b="1" dirty="0">
                <a:latin typeface="宋体" panose="02010600030101010101" pitchFamily="2" charset="-122"/>
              </a:rPr>
              <a:t>将一个具有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个待排序记录的序列看成是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个长度为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的有序列，然后进行两两归并，得到「</a:t>
            </a:r>
            <a:r>
              <a:rPr lang="en-US" altLang="zh-CN" sz="3200" b="1" dirty="0">
                <a:latin typeface="Times New Roman" panose="02020603050405020304" pitchFamily="18" charset="0"/>
              </a:rPr>
              <a:t>n/2</a:t>
            </a:r>
            <a:r>
              <a:rPr lang="en-US" altLang="zh-CN" sz="3200" b="1" dirty="0">
                <a:latin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zh-CN" altLang="en-US" sz="3200" b="1" dirty="0">
                <a:latin typeface="宋体" panose="02010600030101010101" pitchFamily="2" charset="-122"/>
              </a:rPr>
              <a:t>个长度为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的有序序列，再进行两两归并，得到「</a:t>
            </a:r>
            <a:r>
              <a:rPr lang="en-US" altLang="zh-CN" sz="3200" b="1" dirty="0">
                <a:latin typeface="Times New Roman" panose="02020603050405020304" pitchFamily="18" charset="0"/>
              </a:rPr>
              <a:t>n/4</a:t>
            </a:r>
            <a:r>
              <a:rPr lang="en-US" altLang="zh-CN" sz="3200" b="1" dirty="0">
                <a:latin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zh-CN" altLang="en-US" sz="3200" b="1" dirty="0">
                <a:latin typeface="宋体" panose="02010600030101010101" pitchFamily="2" charset="-122"/>
              </a:rPr>
              <a:t>个长度为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宋体" panose="02010600030101010101" pitchFamily="2" charset="-122"/>
              </a:rPr>
              <a:t>的有序序列，如此重复，直至得到一个长度为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宋体" panose="02010600030101010101" pitchFamily="2" charset="-122"/>
              </a:rPr>
              <a:t>的有序序列为止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909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604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归并排序示例</a:t>
            </a:r>
          </a:p>
        </p:txBody>
      </p:sp>
      <p:grpSp>
        <p:nvGrpSpPr>
          <p:cNvPr id="60477" name="组合 60476"/>
          <p:cNvGrpSpPr/>
          <p:nvPr/>
        </p:nvGrpSpPr>
        <p:grpSpPr>
          <a:xfrm>
            <a:off x="3276600" y="1905000"/>
            <a:ext cx="3830638" cy="228600"/>
            <a:chOff x="4227" y="4938"/>
            <a:chExt cx="3873" cy="360"/>
          </a:xfrm>
        </p:grpSpPr>
        <p:sp>
          <p:nvSpPr>
            <p:cNvPr id="91139" name="右大括号 60480"/>
            <p:cNvSpPr/>
            <p:nvPr/>
          </p:nvSpPr>
          <p:spPr>
            <a:xfrm rot="5389852">
              <a:off x="4434" y="4732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40" name="右大括号 60479"/>
            <p:cNvSpPr/>
            <p:nvPr/>
          </p:nvSpPr>
          <p:spPr>
            <a:xfrm rot="5389852">
              <a:off x="5736" y="4735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41" name="右大括号 60478"/>
            <p:cNvSpPr/>
            <p:nvPr/>
          </p:nvSpPr>
          <p:spPr>
            <a:xfrm rot="5389852">
              <a:off x="6966" y="4735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42" name="直接连接符 60477"/>
            <p:cNvSpPr/>
            <p:nvPr/>
          </p:nvSpPr>
          <p:spPr>
            <a:xfrm>
              <a:off x="8100" y="4938"/>
              <a:ext cx="0" cy="3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473" name="右大括号 60472"/>
          <p:cNvSpPr/>
          <p:nvPr/>
        </p:nvSpPr>
        <p:spPr>
          <a:xfrm rot="5389852">
            <a:off x="5418138" y="2751138"/>
            <a:ext cx="152400" cy="2112962"/>
          </a:xfrm>
          <a:prstGeom prst="rightBrace">
            <a:avLst>
              <a:gd name="adj1" fmla="val 11521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0474" name="组合 60473"/>
          <p:cNvGrpSpPr/>
          <p:nvPr/>
        </p:nvGrpSpPr>
        <p:grpSpPr>
          <a:xfrm>
            <a:off x="3425825" y="2743200"/>
            <a:ext cx="3813175" cy="152400"/>
            <a:chOff x="4616" y="5717"/>
            <a:chExt cx="3484" cy="359"/>
          </a:xfrm>
        </p:grpSpPr>
        <p:sp>
          <p:nvSpPr>
            <p:cNvPr id="91145" name="右大括号 60475"/>
            <p:cNvSpPr/>
            <p:nvPr/>
          </p:nvSpPr>
          <p:spPr>
            <a:xfrm rot="5389852">
              <a:off x="5087" y="5235"/>
              <a:ext cx="356" cy="1309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46" name="右大括号 60474"/>
            <p:cNvSpPr/>
            <p:nvPr/>
          </p:nvSpPr>
          <p:spPr>
            <a:xfrm rot="5389852">
              <a:off x="7262" y="5238"/>
              <a:ext cx="356" cy="1309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0482" name="矩形 60481"/>
          <p:cNvSpPr/>
          <p:nvPr/>
        </p:nvSpPr>
        <p:spPr>
          <a:xfrm>
            <a:off x="609600" y="3184525"/>
            <a:ext cx="815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254000" algn="just"/>
            <a:r>
              <a:rPr lang="zh-CN" altLang="en-US" sz="2000" b="1" dirty="0">
                <a:latin typeface="Arial" panose="020B0604020202020204" pitchFamily="34" charset="0"/>
              </a:rPr>
              <a:t>二趟归并排序后</a:t>
            </a:r>
            <a:r>
              <a:rPr lang="zh-CN" altLang="en-US" sz="2000" b="1" dirty="0">
                <a:latin typeface="宋体" panose="02010600030101010101" pitchFamily="2" charset="-122"/>
              </a:rPr>
              <a:t>：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33     51      62      96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[1</a:t>
            </a:r>
            <a:r>
              <a:rPr lang="en-US" altLang="zh-CN" sz="2000" b="1" dirty="0">
                <a:latin typeface="Times New Roman" panose="02020603050405020304" pitchFamily="18" charset="0"/>
              </a:rPr>
              <a:t>7      28</a:t>
            </a: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   87 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3" name="矩形 60482"/>
          <p:cNvSpPr/>
          <p:nvPr/>
        </p:nvSpPr>
        <p:spPr>
          <a:xfrm>
            <a:off x="685800" y="1219200"/>
            <a:ext cx="76962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初始关键字序列</a:t>
            </a:r>
            <a:r>
              <a:rPr lang="zh-CN" altLang="en-US" sz="2000" b="1" dirty="0">
                <a:latin typeface="宋体" panose="02010600030101010101" pitchFamily="2" charset="-122"/>
              </a:rPr>
              <a:t>：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51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33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62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96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87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17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28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4" name="矩形 60483"/>
          <p:cNvSpPr/>
          <p:nvPr/>
        </p:nvSpPr>
        <p:spPr>
          <a:xfrm>
            <a:off x="762000" y="1905000"/>
            <a:ext cx="81534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一趟归并排序后</a:t>
            </a:r>
            <a:r>
              <a:rPr lang="zh-CN" altLang="en-US" sz="2000" b="1" dirty="0">
                <a:latin typeface="宋体" panose="02010600030101010101" pitchFamily="2" charset="-122"/>
              </a:rPr>
              <a:t>：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33     51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62      96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rgbClr val="0C1C1D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solidFill>
                  <a:srgbClr val="0C1C1D"/>
                </a:solidFill>
                <a:latin typeface="Times New Roman" panose="02020603050405020304" pitchFamily="18" charset="0"/>
              </a:rPr>
              <a:t>7      87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28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5" name="矩形 60484"/>
          <p:cNvSpPr/>
          <p:nvPr/>
        </p:nvSpPr>
        <p:spPr>
          <a:xfrm>
            <a:off x="914400" y="4114800"/>
            <a:ext cx="7086600" cy="1371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三趟归并排序后</a:t>
            </a:r>
            <a:r>
              <a:rPr lang="zh-CN" altLang="en-US" sz="2000" b="1" dirty="0">
                <a:latin typeface="宋体" panose="02010600030101010101" pitchFamily="2" charset="-122"/>
              </a:rPr>
              <a:t>：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17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 28    33    51    62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87    96 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0" hangingPunct="0"/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9115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2" grpId="0"/>
      <p:bldP spid="60483" grpId="0"/>
      <p:bldP spid="60484" grpId="0"/>
      <p:bldP spid="6048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2478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一趟归并排序算法</a:t>
            </a:r>
          </a:p>
        </p:txBody>
      </p:sp>
      <p:sp>
        <p:nvSpPr>
          <p:cNvPr id="247811" name="内容占位符 247810"/>
          <p:cNvSpPr>
            <a:spLocks noGrp="1"/>
          </p:cNvSpPr>
          <p:nvPr>
            <p:ph idx="1"/>
          </p:nvPr>
        </p:nvSpPr>
        <p:spPr>
          <a:xfrm>
            <a:off x="179388" y="1341438"/>
            <a:ext cx="8462962" cy="38814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  Merge(RecType R[],RecType R1[],int i,int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,int 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将有序的</a:t>
            </a:r>
            <a:r>
              <a:rPr lang="en-US" altLang="zh-CN" sz="2400" b="1" dirty="0">
                <a:latin typeface="Times New Roman" panose="02020603050405020304" pitchFamily="18" charset="0"/>
              </a:rPr>
              <a:t>R[i..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l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/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R[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+1..h]</a:t>
            </a:r>
            <a:r>
              <a:rPr lang="zh-CN" altLang="en-US" sz="2400" b="1" dirty="0"/>
              <a:t>归并为有序的</a:t>
            </a:r>
            <a:r>
              <a:rPr lang="en-US" altLang="zh-CN" sz="2400" b="1" dirty="0">
                <a:latin typeface="Times New Roman" panose="02020603050405020304" pitchFamily="18" charset="0"/>
              </a:rPr>
              <a:t>R1[i..h]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for(j=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+1,k=i; i&lt;=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&amp;&amp;j&lt;=h;k++) </a:t>
            </a:r>
            <a:r>
              <a:rPr lang="en-US" altLang="zh-CN" sz="1800" b="1" dirty="0"/>
              <a:t>∥</a:t>
            </a:r>
            <a:r>
              <a:rPr lang="en-US" altLang="zh-CN" sz="1800" b="1" dirty="0">
                <a:latin typeface="Times New Roman" panose="02020603050405020304" pitchFamily="18" charset="0"/>
              </a:rPr>
              <a:t>R</a:t>
            </a:r>
            <a:r>
              <a:rPr lang="zh-CN" altLang="en-US" sz="1800" b="1" dirty="0"/>
              <a:t>中记录由小到大地并入</a:t>
            </a:r>
            <a:r>
              <a:rPr lang="en-US" altLang="zh-CN" sz="1800" b="1" dirty="0">
                <a:latin typeface="Times New Roman" panose="02020603050405020304" pitchFamily="18" charset="0"/>
              </a:rPr>
              <a:t>R1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if(R[i].key&lt;=R[j].key)  R1[k]=R[i++]; else R1[k]=R[j++];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if(i&lt;=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)  R1[k..h]=R[i..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l</a:t>
            </a:r>
            <a:r>
              <a:rPr lang="en-US" altLang="zh-CN" sz="2400" b="1" dirty="0">
                <a:latin typeface="Times New Roman" panose="02020603050405020304" pitchFamily="18" charset="0"/>
              </a:rPr>
              <a:t>];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将剩余的</a:t>
            </a:r>
            <a:r>
              <a:rPr lang="en-US" altLang="zh-CN" sz="2400" b="1" dirty="0">
                <a:latin typeface="Times New Roman" panose="02020603050405020304" pitchFamily="18" charset="0"/>
              </a:rPr>
              <a:t>R[i..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l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/>
              <a:t>复制到</a:t>
            </a:r>
            <a:r>
              <a:rPr lang="en-US" altLang="zh-CN" sz="2400" b="1" dirty="0">
                <a:latin typeface="Times New Roman" panose="02020603050405020304" pitchFamily="18" charset="0"/>
              </a:rPr>
              <a:t>R1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if(j&lt;=h) R1[k..h]=R[j..h];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将剩余的</a:t>
            </a:r>
            <a:r>
              <a:rPr lang="en-US" altLang="zh-CN" sz="2400" b="1" dirty="0">
                <a:latin typeface="Times New Roman" panose="02020603050405020304" pitchFamily="18" charset="0"/>
              </a:rPr>
              <a:t>R[j..h]</a:t>
            </a:r>
            <a:r>
              <a:rPr lang="zh-CN" altLang="en-US" sz="2400" b="1" dirty="0"/>
              <a:t>复制到</a:t>
            </a:r>
            <a:r>
              <a:rPr lang="en-US" altLang="zh-CN" sz="2400" b="1" dirty="0">
                <a:latin typeface="Times New Roman" panose="02020603050405020304" pitchFamily="18" charset="0"/>
              </a:rPr>
              <a:t>R1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/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931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2488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归并排序算法</a:t>
            </a:r>
          </a:p>
        </p:txBody>
      </p:sp>
      <p:sp>
        <p:nvSpPr>
          <p:cNvPr id="248835" name="内容占位符 248834"/>
          <p:cNvSpPr>
            <a:spLocks noGrp="1"/>
          </p:cNvSpPr>
          <p:nvPr>
            <p:ph idx="1"/>
          </p:nvPr>
        </p:nvSpPr>
        <p:spPr>
          <a:xfrm>
            <a:off x="179388" y="1341438"/>
            <a:ext cx="8462962" cy="3881437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void    Msort(RecType R[],RecType R1[],int s,int 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将</a:t>
            </a:r>
            <a:r>
              <a:rPr lang="en-US" altLang="zh-CN" sz="2400" b="1" dirty="0">
                <a:latin typeface="Times New Roman" panose="02020603050405020304" pitchFamily="18" charset="0"/>
              </a:rPr>
              <a:t>R[s..t]</a:t>
            </a:r>
            <a:r>
              <a:rPr lang="zh-CN" altLang="en-US" sz="2400" b="1" dirty="0"/>
              <a:t>进行</a:t>
            </a:r>
            <a:r>
              <a:rPr lang="en-US" altLang="zh-CN" sz="2400" b="1" dirty="0">
                <a:latin typeface="Times New Roman" panose="02020603050405020304" pitchFamily="18" charset="0"/>
              </a:rPr>
              <a:t>2-</a:t>
            </a:r>
            <a:r>
              <a:rPr lang="zh-CN" altLang="en-US" sz="2400" b="1" dirty="0"/>
              <a:t>路归并排序为</a:t>
            </a:r>
            <a:r>
              <a:rPr lang="en-US" altLang="zh-CN" sz="2400" b="1" dirty="0">
                <a:latin typeface="Times New Roman" panose="02020603050405020304" pitchFamily="18" charset="0"/>
              </a:rPr>
              <a:t>R1[s..t]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if(s==t)  R1[s]=R[s];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else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{ m=(s+t)/2;          </a:t>
            </a:r>
            <a:r>
              <a:rPr lang="en-US" altLang="zh-CN" sz="2400" b="1" dirty="0"/>
              <a:t>∥</a:t>
            </a:r>
            <a:r>
              <a:rPr lang="zh-CN" altLang="en-US" sz="2400" b="1" dirty="0"/>
              <a:t>将</a:t>
            </a:r>
            <a:r>
              <a:rPr lang="en-US" altLang="zh-CN" sz="2400" b="1" dirty="0">
                <a:latin typeface="Times New Roman" panose="02020603050405020304" pitchFamily="18" charset="0"/>
              </a:rPr>
              <a:t>R[s..t]</a:t>
            </a:r>
            <a:r>
              <a:rPr lang="zh-CN" altLang="en-US" sz="2400" b="1" dirty="0"/>
              <a:t>平分为</a:t>
            </a:r>
            <a:r>
              <a:rPr lang="en-US" altLang="zh-CN" sz="2400" b="1" dirty="0">
                <a:latin typeface="Times New Roman" panose="02020603050405020304" pitchFamily="18" charset="0"/>
              </a:rPr>
              <a:t>R[s..m]</a:t>
            </a:r>
            <a:r>
              <a:rPr lang="zh-CN" altLang="en-US" sz="2400" b="1" dirty="0"/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R[m+1..t]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Msort(R,R2,s,m);   </a:t>
            </a:r>
            <a:r>
              <a:rPr lang="en-US" altLang="zh-CN" sz="2000" b="1" dirty="0"/>
              <a:t>∥</a:t>
            </a:r>
            <a:r>
              <a:rPr lang="zh-CN" altLang="en-US" sz="2000" b="1" dirty="0"/>
              <a:t>递归地将</a:t>
            </a:r>
            <a:r>
              <a:rPr lang="en-US" altLang="zh-CN" sz="2000" b="1" dirty="0">
                <a:latin typeface="Times New Roman" panose="02020603050405020304" pitchFamily="18" charset="0"/>
              </a:rPr>
              <a:t>R[s..m]</a:t>
            </a:r>
            <a:r>
              <a:rPr lang="zh-CN" altLang="en-US" sz="2000" b="1" dirty="0"/>
              <a:t>归并为有序的</a:t>
            </a:r>
            <a:r>
              <a:rPr lang="en-US" altLang="zh-CN" sz="2000" b="1" dirty="0">
                <a:latin typeface="Times New Roman" panose="02020603050405020304" pitchFamily="18" charset="0"/>
              </a:rPr>
              <a:t>R2[s..m]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Msort(R,R2,m+1,t); </a:t>
            </a:r>
            <a:r>
              <a:rPr lang="en-US" altLang="zh-CN" sz="2000" b="1" dirty="0"/>
              <a:t>∥</a:t>
            </a:r>
            <a:r>
              <a:rPr lang="zh-CN" altLang="en-US" sz="2000" b="1" dirty="0"/>
              <a:t>递归地</a:t>
            </a:r>
            <a:r>
              <a:rPr lang="en-US" altLang="zh-CN" sz="2000" b="1" dirty="0">
                <a:latin typeface="Times New Roman" panose="02020603050405020304" pitchFamily="18" charset="0"/>
              </a:rPr>
              <a:t>R[m+1..t]</a:t>
            </a:r>
            <a:r>
              <a:rPr lang="zh-CN" altLang="en-US" sz="2000" b="1" dirty="0"/>
              <a:t>归并为有序的</a:t>
            </a:r>
            <a:r>
              <a:rPr lang="en-US" altLang="zh-CN" sz="2000" b="1" dirty="0">
                <a:latin typeface="Times New Roman" panose="02020603050405020304" pitchFamily="18" charset="0"/>
              </a:rPr>
              <a:t>R2[m+1..t]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Merge(R2,R1,s,m,t);</a:t>
            </a:r>
            <a:r>
              <a:rPr lang="en-US" altLang="zh-CN" sz="2000" b="1" dirty="0"/>
              <a:t>∥</a:t>
            </a:r>
            <a:r>
              <a:rPr lang="zh-CN" altLang="en-US" sz="2000" b="1" dirty="0"/>
              <a:t>将</a:t>
            </a:r>
            <a:r>
              <a:rPr lang="en-US" altLang="zh-CN" sz="2000" b="1" dirty="0">
                <a:latin typeface="Times New Roman" panose="02020603050405020304" pitchFamily="18" charset="0"/>
              </a:rPr>
              <a:t>R2[s..m]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R2[m+1..t]</a:t>
            </a:r>
            <a:r>
              <a:rPr lang="zh-CN" altLang="en-US" sz="2000" b="1" dirty="0"/>
              <a:t>归并到</a:t>
            </a:r>
            <a:r>
              <a:rPr lang="en-US" altLang="zh-CN" sz="2000" b="1" dirty="0">
                <a:latin typeface="Times New Roman" panose="02020603050405020304" pitchFamily="18" charset="0"/>
              </a:rPr>
              <a:t>R1[s..t]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}</a:t>
            </a:r>
            <a:r>
              <a:rPr lang="en-US" altLang="zh-CN" sz="2400" b="1" dirty="0"/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if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sz="2400" b="1" dirty="0"/>
              <a:t>∥</a:t>
            </a:r>
            <a:r>
              <a:rPr lang="en-US" altLang="zh-CN" sz="2400" b="1" dirty="0">
                <a:latin typeface="Times New Roman" panose="02020603050405020304" pitchFamily="18" charset="0"/>
              </a:rPr>
              <a:t>MSort</a:t>
            </a:r>
          </a:p>
        </p:txBody>
      </p:sp>
      <p:sp>
        <p:nvSpPr>
          <p:cNvPr id="9421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49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8499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排序的类型定义</a:t>
            </a:r>
          </a:p>
        </p:txBody>
      </p:sp>
      <p:sp>
        <p:nvSpPr>
          <p:cNvPr id="12290" name="矩形 84995"/>
          <p:cNvSpPr/>
          <p:nvPr/>
        </p:nvSpPr>
        <p:spPr>
          <a:xfrm>
            <a:off x="762000" y="1778000"/>
            <a:ext cx="7620000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666750" algn="just" defTabSz="914400">
              <a:tabLst>
                <a:tab pos="4953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#define  n  </a:t>
            </a:r>
            <a:r>
              <a:rPr lang="zh-CN" altLang="en-US" sz="2400" b="1" dirty="0">
                <a:latin typeface="宋体" panose="02010600030101010101" pitchFamily="2" charset="-122"/>
              </a:rPr>
              <a:t>待排序记录的个数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666750" algn="just" defTabSz="914400">
              <a:tabLst>
                <a:tab pos="4953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typedef  struct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666750" algn="just" defTabSz="914400">
              <a:tabLst>
                <a:tab pos="4953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  key;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666750" algn="just" defTabSz="914400">
              <a:tabLst>
                <a:tab pos="4953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  AnyType  other;  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记录其它数据域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666750" algn="just" defTabSz="914400">
              <a:tabLst>
                <a:tab pos="4953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} RecType;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666750" algn="just" defTabSz="914400">
              <a:tabLst>
                <a:tab pos="4953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RecType  R[n+1];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9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2498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归并排序算法</a:t>
            </a:r>
          </a:p>
        </p:txBody>
      </p:sp>
      <p:sp>
        <p:nvSpPr>
          <p:cNvPr id="249859" name="内容占位符 249858"/>
          <p:cNvSpPr>
            <a:spLocks noGrp="1"/>
          </p:cNvSpPr>
          <p:nvPr>
            <p:ph idx="1"/>
          </p:nvPr>
        </p:nvSpPr>
        <p:spPr>
          <a:xfrm>
            <a:off x="179388" y="1341438"/>
            <a:ext cx="8462962" cy="3881437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/>
            <a:r>
              <a:rPr lang="en-US" altLang="zh-CN" b="1" dirty="0">
                <a:latin typeface="Times New Roman" panose="02020603050405020304" pitchFamily="18" charset="0"/>
              </a:rPr>
              <a:t>void   MergeSort(RecType R[],int n)</a:t>
            </a:r>
          </a:p>
          <a:p>
            <a:pPr marL="0" indent="0" eaLnBrk="1" hangingPunct="1"/>
            <a:r>
              <a:rPr lang="en-US" altLang="zh-CN" b="1" dirty="0">
                <a:latin typeface="Times New Roman" panose="02020603050405020304" pitchFamily="18" charset="0"/>
              </a:rPr>
              <a:t>{ </a:t>
            </a:r>
            <a:r>
              <a:rPr lang="en-US" altLang="zh-CN" b="1" dirty="0"/>
              <a:t>∥</a:t>
            </a:r>
            <a:r>
              <a:rPr lang="zh-CN" altLang="en-US" b="1" dirty="0"/>
              <a:t>对记录序列</a:t>
            </a:r>
            <a:r>
              <a:rPr lang="en-US" altLang="zh-CN" b="1" dirty="0">
                <a:latin typeface="Times New Roman" panose="02020603050405020304" pitchFamily="18" charset="0"/>
              </a:rPr>
              <a:t>R[1..n]</a:t>
            </a:r>
            <a:r>
              <a:rPr lang="zh-CN" altLang="en-US" b="1" dirty="0"/>
              <a:t>作</a:t>
            </a:r>
            <a:r>
              <a:rPr lang="en-US" altLang="zh-CN" b="1" dirty="0">
                <a:latin typeface="Times New Roman" panose="02020603050405020304" pitchFamily="18" charset="0"/>
              </a:rPr>
              <a:t>2-</a:t>
            </a:r>
            <a:r>
              <a:rPr lang="zh-CN" altLang="en-US" b="1" dirty="0"/>
              <a:t>路归并排序。</a:t>
            </a:r>
          </a:p>
          <a:p>
            <a:pPr marL="0" indent="0" eaLnBrk="1" hangingPunct="1"/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MSort(R,R,1,n);</a:t>
            </a:r>
          </a:p>
          <a:p>
            <a:pPr marL="0" indent="0" eaLnBrk="1" hangingPunct="1"/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/>
              <a:t>∥</a:t>
            </a:r>
            <a:r>
              <a:rPr lang="en-US" altLang="zh-CN" b="1" dirty="0">
                <a:latin typeface="Times New Roman" panose="02020603050405020304" pitchFamily="18" charset="0"/>
              </a:rPr>
              <a:t>MergeSort</a:t>
            </a:r>
          </a:p>
          <a:p>
            <a:pPr marL="0" indent="0" eaLnBrk="1" hangingPunct="1"/>
            <a:endParaRPr lang="en-US" altLang="zh-CN" b="1" dirty="0"/>
          </a:p>
          <a:p>
            <a:pPr marL="0" indent="0" eaLnBrk="1" hangingPunct="1"/>
            <a:r>
              <a:rPr lang="zh-CN" altLang="en-US" b="1" dirty="0"/>
              <a:t>归并排序的设计复杂度为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O(nlogn)</a:t>
            </a:r>
          </a:p>
        </p:txBody>
      </p:sp>
      <p:sp>
        <p:nvSpPr>
          <p:cNvPr id="9523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604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归并排序示例</a:t>
            </a:r>
          </a:p>
        </p:txBody>
      </p:sp>
      <p:grpSp>
        <p:nvGrpSpPr>
          <p:cNvPr id="60477" name="组合 60476"/>
          <p:cNvGrpSpPr/>
          <p:nvPr/>
        </p:nvGrpSpPr>
        <p:grpSpPr>
          <a:xfrm>
            <a:off x="3216275" y="3035300"/>
            <a:ext cx="4041775" cy="228600"/>
            <a:chOff x="4227" y="4938"/>
            <a:chExt cx="3873" cy="360"/>
          </a:xfrm>
        </p:grpSpPr>
        <p:sp>
          <p:nvSpPr>
            <p:cNvPr id="96259" name="右大括号 60480"/>
            <p:cNvSpPr/>
            <p:nvPr/>
          </p:nvSpPr>
          <p:spPr>
            <a:xfrm rot="5389852">
              <a:off x="4434" y="4732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0" name="右大括号 60479"/>
            <p:cNvSpPr/>
            <p:nvPr/>
          </p:nvSpPr>
          <p:spPr>
            <a:xfrm rot="5389852">
              <a:off x="5736" y="4735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右大括号 60478"/>
            <p:cNvSpPr/>
            <p:nvPr/>
          </p:nvSpPr>
          <p:spPr>
            <a:xfrm rot="5389852">
              <a:off x="6966" y="4735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2" name="直接连接符 60477"/>
            <p:cNvSpPr/>
            <p:nvPr/>
          </p:nvSpPr>
          <p:spPr>
            <a:xfrm>
              <a:off x="8100" y="4938"/>
              <a:ext cx="0" cy="3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482" name="矩形 60481"/>
          <p:cNvSpPr/>
          <p:nvPr/>
        </p:nvSpPr>
        <p:spPr>
          <a:xfrm>
            <a:off x="495300" y="2636838"/>
            <a:ext cx="8153400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254000" algn="just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递  归   后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51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33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62</a:t>
            </a:r>
            <a:r>
              <a:rPr lang="en-US" altLang="zh-CN" sz="2000" b="1" dirty="0"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96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87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17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28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3" name="矩形 60482"/>
          <p:cNvSpPr/>
          <p:nvPr/>
        </p:nvSpPr>
        <p:spPr>
          <a:xfrm>
            <a:off x="685800" y="1219200"/>
            <a:ext cx="7696200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初始关键字序列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  </a:t>
            </a:r>
            <a:r>
              <a:rPr lang="en-US" altLang="zh-CN" sz="2000" b="1" dirty="0">
                <a:latin typeface="Times New Roman" panose="02020603050405020304" pitchFamily="18" charset="0"/>
              </a:rPr>
              <a:t>51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33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62</a:t>
            </a:r>
            <a:r>
              <a:rPr lang="en-US" altLang="zh-CN" sz="2000" b="1" dirty="0"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96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87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17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28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962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51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右大括号 3"/>
          <p:cNvSpPr/>
          <p:nvPr/>
        </p:nvSpPr>
        <p:spPr>
          <a:xfrm rot="5389852">
            <a:off x="4060825" y="1098550"/>
            <a:ext cx="152400" cy="2111375"/>
          </a:xfrm>
          <a:prstGeom prst="rightBrace">
            <a:avLst>
              <a:gd name="adj1" fmla="val 11513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 rot="5389852">
            <a:off x="6456363" y="1343025"/>
            <a:ext cx="136525" cy="1592263"/>
          </a:xfrm>
          <a:prstGeom prst="rightBrace">
            <a:avLst>
              <a:gd name="adj1" fmla="val 115872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8" name="文本框 5"/>
          <p:cNvSpPr txBox="1"/>
          <p:nvPr/>
        </p:nvSpPr>
        <p:spPr>
          <a:xfrm>
            <a:off x="2836863" y="3960813"/>
            <a:ext cx="48910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51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33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62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96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87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17</a:t>
            </a:r>
            <a:r>
              <a:rPr lang="en-US" altLang="zh-CN" b="1" dirty="0">
                <a:latin typeface="宋体" panose="02010600030101010101" pitchFamily="2" charset="-122"/>
              </a:rPr>
              <a:t>]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</a:rPr>
              <a:t>28</a:t>
            </a:r>
            <a:r>
              <a:rPr lang="en-US" altLang="zh-CN" b="1" dirty="0">
                <a:latin typeface="宋体" panose="02010600030101010101" pitchFamily="2" charset="-122"/>
              </a:rPr>
              <a:t>]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9" name="文本框 6"/>
          <p:cNvSpPr txBox="1"/>
          <p:nvPr/>
        </p:nvSpPr>
        <p:spPr>
          <a:xfrm>
            <a:off x="817563" y="3960813"/>
            <a:ext cx="15859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再 递 归  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2" grpId="0"/>
      <p:bldP spid="60483" grpId="0"/>
      <p:bldP spid="96268" grpId="0"/>
      <p:bldP spid="962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604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归并排序示例</a:t>
            </a:r>
          </a:p>
        </p:txBody>
      </p:sp>
      <p:grpSp>
        <p:nvGrpSpPr>
          <p:cNvPr id="60477" name="组合 60476"/>
          <p:cNvGrpSpPr/>
          <p:nvPr/>
        </p:nvGrpSpPr>
        <p:grpSpPr>
          <a:xfrm>
            <a:off x="3276600" y="1905000"/>
            <a:ext cx="3830638" cy="228600"/>
            <a:chOff x="4227" y="4938"/>
            <a:chExt cx="3873" cy="360"/>
          </a:xfrm>
        </p:grpSpPr>
        <p:sp>
          <p:nvSpPr>
            <p:cNvPr id="98307" name="右大括号 60480"/>
            <p:cNvSpPr/>
            <p:nvPr/>
          </p:nvSpPr>
          <p:spPr>
            <a:xfrm rot="5389852">
              <a:off x="4434" y="4732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08" name="右大括号 60479"/>
            <p:cNvSpPr/>
            <p:nvPr/>
          </p:nvSpPr>
          <p:spPr>
            <a:xfrm rot="5389852">
              <a:off x="5736" y="4735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09" name="右大括号 60478"/>
            <p:cNvSpPr/>
            <p:nvPr/>
          </p:nvSpPr>
          <p:spPr>
            <a:xfrm rot="5389852">
              <a:off x="6966" y="4735"/>
              <a:ext cx="356" cy="770"/>
            </a:xfrm>
            <a:prstGeom prst="rightBrace">
              <a:avLst>
                <a:gd name="adj1" fmla="val 1797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0" name="直接连接符 60477"/>
            <p:cNvSpPr/>
            <p:nvPr/>
          </p:nvSpPr>
          <p:spPr>
            <a:xfrm>
              <a:off x="8100" y="4938"/>
              <a:ext cx="0" cy="3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473" name="右大括号 60472"/>
          <p:cNvSpPr/>
          <p:nvPr/>
        </p:nvSpPr>
        <p:spPr>
          <a:xfrm rot="5389852">
            <a:off x="5418138" y="2751138"/>
            <a:ext cx="152400" cy="2112962"/>
          </a:xfrm>
          <a:prstGeom prst="rightBrace">
            <a:avLst>
              <a:gd name="adj1" fmla="val 11521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0474" name="组合 60473"/>
          <p:cNvGrpSpPr/>
          <p:nvPr/>
        </p:nvGrpSpPr>
        <p:grpSpPr>
          <a:xfrm>
            <a:off x="3638550" y="2743200"/>
            <a:ext cx="3813175" cy="152400"/>
            <a:chOff x="4616" y="5717"/>
            <a:chExt cx="3484" cy="359"/>
          </a:xfrm>
        </p:grpSpPr>
        <p:sp>
          <p:nvSpPr>
            <p:cNvPr id="98313" name="右大括号 60475"/>
            <p:cNvSpPr/>
            <p:nvPr/>
          </p:nvSpPr>
          <p:spPr>
            <a:xfrm rot="5389852">
              <a:off x="5087" y="5235"/>
              <a:ext cx="356" cy="1309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4" name="右大括号 60474"/>
            <p:cNvSpPr/>
            <p:nvPr/>
          </p:nvSpPr>
          <p:spPr>
            <a:xfrm rot="5389852">
              <a:off x="7262" y="5238"/>
              <a:ext cx="356" cy="1309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anchor="t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82" name="矩形 60481"/>
          <p:cNvSpPr/>
          <p:nvPr/>
        </p:nvSpPr>
        <p:spPr>
          <a:xfrm>
            <a:off x="609600" y="3184525"/>
            <a:ext cx="8153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254000" algn="just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二趟归并排序后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33     51      62      96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[1</a:t>
            </a:r>
            <a:r>
              <a:rPr lang="en-US" altLang="zh-CN" sz="2000" b="1" dirty="0">
                <a:latin typeface="Times New Roman" panose="02020603050405020304" pitchFamily="18" charset="0"/>
              </a:rPr>
              <a:t>7      28</a:t>
            </a: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   87 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3" name="矩形 60482"/>
          <p:cNvSpPr/>
          <p:nvPr/>
        </p:nvSpPr>
        <p:spPr>
          <a:xfrm>
            <a:off x="685800" y="1219200"/>
            <a:ext cx="76962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初始关键字序列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51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33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62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96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87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17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28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4" name="矩形 60483"/>
          <p:cNvSpPr/>
          <p:nvPr/>
        </p:nvSpPr>
        <p:spPr>
          <a:xfrm>
            <a:off x="762000" y="1905000"/>
            <a:ext cx="81534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一趟归并排序后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33     51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62      96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[1</a:t>
            </a:r>
            <a:r>
              <a:rPr lang="en-US" altLang="zh-CN" sz="2000" b="1" dirty="0">
                <a:latin typeface="Times New Roman" panose="02020603050405020304" pitchFamily="18" charset="0"/>
              </a:rPr>
              <a:t>7      87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28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60485" name="矩形 60484"/>
          <p:cNvSpPr/>
          <p:nvPr/>
        </p:nvSpPr>
        <p:spPr>
          <a:xfrm>
            <a:off x="914400" y="4114800"/>
            <a:ext cx="7086600" cy="1371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br>
              <a:rPr lang="en-US" altLang="zh-CN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三趟归并排序后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17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 28    33    51    62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87    96 </a:t>
            </a:r>
            <a:r>
              <a:rPr lang="en-US" altLang="zh-CN" sz="2000" b="1" dirty="0">
                <a:latin typeface="宋体" panose="02010600030101010101" pitchFamily="2" charset="-122"/>
              </a:rPr>
              <a:t>]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0" hangingPunct="0"/>
            <a:endParaRPr lang="en-US" altLang="zh-CN" sz="4400" b="1" dirty="0">
              <a:latin typeface="Arial" panose="020B0604020202020204" pitchFamily="34" charset="0"/>
            </a:endParaRPr>
          </a:p>
        </p:txBody>
      </p:sp>
      <p:sp>
        <p:nvSpPr>
          <p:cNvPr id="98319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  <a:t>52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2" grpId="0"/>
      <p:bldP spid="60483" grpId="0"/>
      <p:bldP spid="60484" grpId="0"/>
      <p:bldP spid="604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矩形 133123"/>
          <p:cNvSpPr/>
          <p:nvPr/>
        </p:nvSpPr>
        <p:spPr>
          <a:xfrm>
            <a:off x="3389313" y="166688"/>
            <a:ext cx="2622550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基数排序</a:t>
            </a:r>
          </a:p>
        </p:txBody>
      </p:sp>
      <p:sp>
        <p:nvSpPr>
          <p:cNvPr id="133123" name="矩形 133122"/>
          <p:cNvSpPr/>
          <p:nvPr/>
        </p:nvSpPr>
        <p:spPr>
          <a:xfrm>
            <a:off x="685800" y="1447800"/>
            <a:ext cx="8077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  <a:t>基数排序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就是一种借助“多关键字排序”的思想来实现“单关键字排序”的算法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2" name="文本框 133121"/>
          <p:cNvSpPr txBox="1"/>
          <p:nvPr/>
        </p:nvSpPr>
        <p:spPr>
          <a:xfrm>
            <a:off x="395288" y="2781300"/>
            <a:ext cx="8353425" cy="2720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Arial" panose="020B0604020202020204" pitchFamily="34" charset="0"/>
              </a:rPr>
              <a:t>假设有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个记录待排序序列</a:t>
            </a:r>
            <a:r>
              <a:rPr lang="en-US" altLang="zh-CN" sz="2400" b="1" dirty="0">
                <a:latin typeface="Times New Roman" panose="02020603050405020304" pitchFamily="18" charset="0"/>
              </a:rPr>
              <a:t>{ R1, R2, …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Rn}</a:t>
            </a:r>
            <a:r>
              <a:rPr lang="zh-CN" altLang="en-US" sz="2400" b="1" dirty="0">
                <a:latin typeface="Arial" panose="020B0604020202020204" pitchFamily="34" charset="0"/>
              </a:rPr>
              <a:t>，每个记录</a:t>
            </a:r>
            <a:r>
              <a:rPr lang="en-US" altLang="zh-CN" sz="2400" b="1" dirty="0">
                <a:latin typeface="Times New Roman" panose="02020603050405020304" pitchFamily="18" charset="0"/>
              </a:rPr>
              <a:t>Ri</a:t>
            </a:r>
            <a:r>
              <a:rPr lang="zh-CN" altLang="en-US" sz="2400" b="1" dirty="0">
                <a:latin typeface="Arial" panose="020B0604020202020204" pitchFamily="34" charset="0"/>
              </a:rPr>
              <a:t>中含有</a:t>
            </a:r>
            <a:r>
              <a:rPr lang="en-US" altLang="zh-CN" sz="2400" b="1" dirty="0"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Arial" panose="020B0604020202020204" pitchFamily="34" charset="0"/>
              </a:rPr>
              <a:t>个关键字</a:t>
            </a:r>
            <a:r>
              <a:rPr lang="en-US" altLang="zh-CN" sz="2400" b="1" dirty="0">
                <a:latin typeface="Times New Roman" panose="02020603050405020304" pitchFamily="18" charset="0"/>
              </a:rPr>
              <a:t>(Ki0, Ki1, …,Kid-1),</a:t>
            </a:r>
            <a:r>
              <a:rPr lang="zh-CN" altLang="en-US" sz="2400" b="1" dirty="0">
                <a:latin typeface="Arial" panose="020B0604020202020204" pitchFamily="34" charset="0"/>
              </a:rPr>
              <a:t>则称上述记录序列对关键字</a:t>
            </a:r>
            <a:r>
              <a:rPr lang="en-US" altLang="zh-CN" sz="2400" b="1" dirty="0">
                <a:latin typeface="Times New Roman" panose="02020603050405020304" pitchFamily="18" charset="0"/>
              </a:rPr>
              <a:t>(Ki0, Ki1, …,Kid-1)</a:t>
            </a:r>
            <a:r>
              <a:rPr lang="zh-CN" altLang="en-US" sz="2400" b="1" dirty="0">
                <a:latin typeface="Arial" panose="020B0604020202020204" pitchFamily="34" charset="0"/>
              </a:rPr>
              <a:t>有序是指：对于序列中任意两个记录</a:t>
            </a:r>
            <a:r>
              <a:rPr lang="en-US" altLang="zh-CN" sz="2400" b="1" dirty="0">
                <a:latin typeface="Times New Roman" panose="02020603050405020304" pitchFamily="18" charset="0"/>
              </a:rPr>
              <a:t>Ri</a:t>
            </a:r>
            <a:r>
              <a:rPr lang="zh-CN" altLang="en-US" sz="2400" b="1" dirty="0">
                <a:latin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Rj(1</a:t>
            </a:r>
            <a:r>
              <a:rPr lang="en-US" altLang="zh-CN" sz="2400" b="1" dirty="0">
                <a:latin typeface="Arial" panose="020B0604020202020204" pitchFamily="34" charset="0"/>
              </a:rPr>
              <a:t>≤</a:t>
            </a:r>
            <a:r>
              <a:rPr lang="en-US" altLang="zh-CN" sz="2400" b="1" dirty="0">
                <a:latin typeface="Times New Roman" panose="02020603050405020304" pitchFamily="18" charset="0"/>
              </a:rPr>
              <a:t>i&lt;j</a:t>
            </a:r>
            <a:r>
              <a:rPr lang="en-US" altLang="zh-CN" sz="2400" b="1" dirty="0">
                <a:latin typeface="Arial" panose="020B0604020202020204" pitchFamily="34" charset="0"/>
              </a:rPr>
              <a:t>≤</a:t>
            </a:r>
            <a:r>
              <a:rPr lang="en-US" altLang="zh-CN" sz="2400" b="1" dirty="0">
                <a:latin typeface="Times New Roman" panose="02020603050405020304" pitchFamily="18" charset="0"/>
              </a:rPr>
              <a:t>n)</a:t>
            </a:r>
            <a:r>
              <a:rPr lang="zh-CN" altLang="en-US" sz="2400" b="1" dirty="0">
                <a:latin typeface="Arial" panose="020B0604020202020204" pitchFamily="34" charset="0"/>
              </a:rPr>
              <a:t>都满足下列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词典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</a:rPr>
              <a:t>有序关系：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(Ki0, Ki1, …,Kid-1)&lt; (Kj0, Kj1, …,Kjd-1)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其中</a:t>
            </a:r>
            <a:r>
              <a:rPr lang="en-US" altLang="zh-CN" sz="2400" b="1" dirty="0">
                <a:latin typeface="Times New Roman" panose="02020603050405020304" pitchFamily="18" charset="0"/>
              </a:rPr>
              <a:t>K0</a:t>
            </a:r>
            <a:r>
              <a:rPr lang="zh-CN" altLang="en-US" sz="2400" b="1" dirty="0">
                <a:latin typeface="Arial" panose="020B0604020202020204" pitchFamily="34" charset="0"/>
              </a:rPr>
              <a:t>被称为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</a:rPr>
              <a:t>最主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Arial" panose="020B0604020202020204" pitchFamily="34" charset="0"/>
              </a:rPr>
              <a:t>位关键字，</a:t>
            </a:r>
            <a:r>
              <a:rPr lang="en-US" altLang="zh-CN" sz="2400" b="1" dirty="0">
                <a:latin typeface="Times New Roman" panose="02020603050405020304" pitchFamily="18" charset="0"/>
              </a:rPr>
              <a:t>Kd-1</a:t>
            </a:r>
            <a:r>
              <a:rPr lang="zh-CN" altLang="en-US" sz="2400" b="1" dirty="0">
                <a:latin typeface="Arial" panose="020B0604020202020204" pitchFamily="34" charset="0"/>
              </a:rPr>
              <a:t>被称为</a:t>
            </a:r>
            <a:r>
              <a:rPr lang="zh-CN" altLang="en-US" sz="2400" b="1" dirty="0">
                <a:latin typeface="Times New Roman" panose="02020603050405020304" pitchFamily="18" charset="0"/>
              </a:rPr>
              <a:t> “</a:t>
            </a:r>
            <a:r>
              <a:rPr lang="zh-CN" altLang="en-US" sz="2400" b="1" dirty="0">
                <a:latin typeface="Arial" panose="020B0604020202020204" pitchFamily="34" charset="0"/>
              </a:rPr>
              <a:t>最次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Arial" panose="020B0604020202020204" pitchFamily="34" charset="0"/>
              </a:rPr>
              <a:t>位关键字。</a:t>
            </a:r>
          </a:p>
        </p:txBody>
      </p:sp>
      <p:sp>
        <p:nvSpPr>
          <p:cNvPr id="10035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  <p:bldP spid="1331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75" name="表格 131374"/>
          <p:cNvGraphicFramePr/>
          <p:nvPr/>
        </p:nvGraphicFramePr>
        <p:xfrm>
          <a:off x="250825" y="1557338"/>
          <a:ext cx="8497888" cy="446405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幼圆" panose="02010509060101010101" pitchFamily="49" charset="-122"/>
                        </a:rPr>
                        <a:t>排序方法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幼圆" panose="02010509060101010101" pitchFamily="49" charset="-122"/>
                        </a:rPr>
                        <a:t>平均时间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幼圆" panose="02010509060101010101" pitchFamily="49" charset="-122"/>
                        </a:rPr>
                        <a:t>最坏情况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幼圆" panose="02010509060101010101" pitchFamily="49" charset="-122"/>
                        </a:rPr>
                        <a:t>辅助空间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幼圆" panose="02010509060101010101" pitchFamily="49" charset="-122"/>
                        </a:rPr>
                        <a:t>稳定性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直接插入排序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起泡排序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直接选择排序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不稳定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希尔排序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900" b="1" baseline="30000">
                          <a:latin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900" b="1" baseline="30000">
                          <a:latin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不稳定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快速排序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nlog</a:t>
                      </a:r>
                      <a:r>
                        <a:rPr lang="en-US" altLang="zh-CN" sz="1800" b="1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1" baseline="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log</a:t>
                      </a:r>
                      <a:r>
                        <a:rPr lang="en-US" altLang="zh-CN" sz="1800" b="1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不稳定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堆排序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nlog</a:t>
                      </a:r>
                      <a:r>
                        <a:rPr lang="en-US" altLang="zh-CN" sz="1800" b="1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nlog</a:t>
                      </a:r>
                      <a:r>
                        <a:rPr lang="en-US" altLang="zh-CN" sz="1800" b="1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不稳定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2-</a:t>
                      </a:r>
                      <a:r>
                        <a:rPr lang="zh-CN" altLang="en-US" sz="1800" b="1" dirty="0"/>
                        <a:t>路归并排序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nlog</a:t>
                      </a:r>
                      <a:r>
                        <a:rPr lang="en-US" altLang="zh-CN" sz="1800" b="1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nlog</a:t>
                      </a:r>
                      <a:r>
                        <a:rPr lang="en-US" altLang="zh-CN" sz="1800" b="1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b="1" dirty="0"/>
                        <a:t>（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800" b="1" dirty="0"/>
                        <a:t>）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基数排序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err="1">
                          <a:latin typeface="Times New Roman" panose="02020603050405020304" pitchFamily="18" charset="0"/>
                        </a:rPr>
                        <a:t>O ( d*(rd+n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) )</a:t>
                      </a:r>
                      <a:endParaRPr lang="zh-CN" altLang="en-US" sz="4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err="1">
                          <a:latin typeface="Times New Roman" panose="02020603050405020304" pitchFamily="18" charset="0"/>
                        </a:rPr>
                        <a:t>O ( d*(rd+n</a:t>
                      </a: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) )</a:t>
                      </a:r>
                      <a:endParaRPr lang="zh-CN" altLang="en-US" sz="4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</a:rPr>
                        <a:t>O (rd )</a:t>
                      </a:r>
                      <a:endParaRPr lang="zh-CN" altLang="en-US" sz="4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/>
                        <a:t>稳定</a:t>
                      </a:r>
                      <a:endParaRPr lang="zh-CN" altLang="en-US" sz="4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464" name="矩形 131371"/>
          <p:cNvSpPr/>
          <p:nvPr/>
        </p:nvSpPr>
        <p:spPr>
          <a:xfrm>
            <a:off x="1619250" y="260350"/>
            <a:ext cx="73787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4400" dirty="0">
                <a:latin typeface="华文新魏" panose="02010800040101010101" pitchFamily="2" charset="-122"/>
              </a:rPr>
              <a:t>内部排序方法的比较 </a:t>
            </a:r>
          </a:p>
        </p:txBody>
      </p:sp>
      <p:sp>
        <p:nvSpPr>
          <p:cNvPr id="1024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54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382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结论</a:t>
            </a:r>
          </a:p>
        </p:txBody>
      </p:sp>
      <p:sp>
        <p:nvSpPr>
          <p:cNvPr id="138243" name="文本占位符 138242"/>
          <p:cNvSpPr>
            <a:spLocks noGrp="1"/>
          </p:cNvSpPr>
          <p:nvPr>
            <p:ph idx="1"/>
          </p:nvPr>
        </p:nvSpPr>
        <p:spPr>
          <a:xfrm>
            <a:off x="468313" y="1196975"/>
            <a:ext cx="8135938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）若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较小（如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50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），可采用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直接插入排序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直接选择排序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）若待排序记录的初始状态已是按关键字基本有序，则选用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直接插入排序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起泡排序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为宜。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）当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较大，若关键字有明显结构特征（如字符串、整数等），且关键字位数较少易于分解，采用时间性能是线性的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基数排序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较好。若关键字无明显结构特征或取值范围属于某个无穷集合（例如实数型关键字）时，应借助于“比较”的方法来排序，可采用时间复杂度为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nlog</a:t>
            </a:r>
            <a:r>
              <a:rPr kumimoji="0" lang="en-US" altLang="zh-CN" sz="26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）的排序方法：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快速排序、堆排序或归并排序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10445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3926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结论</a:t>
            </a:r>
          </a:p>
        </p:txBody>
      </p:sp>
      <p:sp>
        <p:nvSpPr>
          <p:cNvPr id="139267" name="文本占位符 139266"/>
          <p:cNvSpPr>
            <a:spLocks noGrp="1"/>
          </p:cNvSpPr>
          <p:nvPr>
            <p:ph idx="1"/>
          </p:nvPr>
        </p:nvSpPr>
        <p:spPr>
          <a:xfrm>
            <a:off x="684213" y="1700213"/>
            <a:ext cx="7958138" cy="4537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）对于以主关键字进行排序的记录序列，所用的排序方法是否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稳定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无关紧要，而用次关键字进行排序的记录序列，应根据具体问题所需慎重选择排序方法及描述算法。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）前面讨论的排序算法，大都是利用一维向量实现的。若记录本身信息量大，为避免移动记录耗费大量时间，可用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幼圆" panose="02010509060101010101" pitchFamily="49" charset="-122"/>
                <a:cs typeface="+mn-cs"/>
              </a:rPr>
              <a:t>链式存储结构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。比如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插入排序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归并排序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都易于在链表上实现。但象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快速排序和堆排序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这样的排序算法，却难于在链表上实现，此时可以提取关键字建立索引表，然后对索引表进行排序。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49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xfrm>
            <a:off x="1116013" y="152400"/>
            <a:ext cx="7378700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6000" b="1" dirty="0">
                <a:ea typeface="华文行楷" panose="02010800040101010101" pitchFamily="2" charset="-122"/>
              </a:rPr>
              <a:t>作   业</a:t>
            </a: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233363" y="1066800"/>
            <a:ext cx="8677275" cy="5311775"/>
          </a:xfrm>
        </p:spPr>
        <p:txBody>
          <a:bodyPr vert="horz" wrap="square" lIns="91440" tIns="45720" rIns="91440" bIns="45720" anchor="t"/>
          <a:lstStyle/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kumimoji="0" 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写出直接选择排序算法。</a:t>
            </a: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、判别以下序列是否为堆？如果不是，则把它调整为堆。</a:t>
            </a: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（1）（100，86，48，73，35，39，42，57，66，21）；</a:t>
            </a: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（2）（12，70，33，65，24，56，48，92，86，33）；</a:t>
            </a: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、用冒泡排序法对数据序列（5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6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，3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9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，6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6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，9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8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，7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7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，13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9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，2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8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50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）进行排序，写出每趟排序过程。     </a:t>
            </a: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、设计一个算法，利用折半查找在一个有序表中插入一个关键字为x的元素并使表仍然有序。             </a:t>
            </a: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sz="30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2846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实验八</a:t>
            </a:r>
          </a:p>
        </p:txBody>
      </p:sp>
      <p:sp>
        <p:nvSpPr>
          <p:cNvPr id="109570" name="文本占位符 28467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b="1" dirty="0"/>
              <a:t>实验性质：设计性实验</a:t>
            </a:r>
          </a:p>
          <a:p>
            <a:pPr eaLnBrk="1" hangingPunct="1"/>
            <a:r>
              <a:rPr lang="zh-CN" altLang="en-US" b="1" dirty="0"/>
              <a:t>实验内容：排序的比较。</a:t>
            </a:r>
          </a:p>
          <a:p>
            <a:pPr eaLnBrk="1" hangingPunct="1"/>
            <a:r>
              <a:rPr lang="zh-CN" altLang="en-US" b="1" dirty="0"/>
              <a:t>实验目的和要求：插入排序、选择排序、冒泡排序、快速排序的算法实现。</a:t>
            </a:r>
          </a:p>
          <a:p>
            <a:pPr eaLnBrk="1" hangingPunct="1"/>
            <a:r>
              <a:rPr lang="zh-CN" altLang="en-US" b="1" dirty="0"/>
              <a:t>注意点：比较四种排序的时间。</a:t>
            </a:r>
          </a:p>
        </p:txBody>
      </p:sp>
      <p:sp>
        <p:nvSpPr>
          <p:cNvPr id="10957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58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矩形 86019"/>
          <p:cNvSpPr/>
          <p:nvPr/>
        </p:nvSpPr>
        <p:spPr>
          <a:xfrm>
            <a:off x="762000" y="1447800"/>
            <a:ext cx="81534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主要思想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假定第一个记录有序，</a:t>
            </a:r>
            <a:r>
              <a:rPr lang="zh-CN" altLang="en-US" sz="2800" b="1" dirty="0">
                <a:latin typeface="宋体" panose="02010600030101010101" pitchFamily="2" charset="-122"/>
              </a:rPr>
              <a:t>从第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个记录开始，将待排序的记录插入到有序序列中，使有序序列逐渐扩大，直至所有数值都进入有序序列中位置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38" name="标题 8602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插入排序 </a:t>
            </a:r>
          </a:p>
        </p:txBody>
      </p:sp>
      <p:sp>
        <p:nvSpPr>
          <p:cNvPr id="86022" name="矩形 86021"/>
          <p:cNvSpPr/>
          <p:nvPr/>
        </p:nvSpPr>
        <p:spPr>
          <a:xfrm>
            <a:off x="755650" y="2781300"/>
            <a:ext cx="8153400" cy="265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插入排序种类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 直接插入排序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 折半插入排序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   二路插入排序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   表插入排序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希尔排序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86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</a:rPr>
              <a:t>直接插入排序</a:t>
            </a:r>
          </a:p>
        </p:txBody>
      </p:sp>
      <p:sp>
        <p:nvSpPr>
          <p:cNvPr id="16386" name="矩形 28685"/>
          <p:cNvSpPr/>
          <p:nvPr/>
        </p:nvSpPr>
        <p:spPr>
          <a:xfrm>
            <a:off x="685800" y="1524000"/>
            <a:ext cx="7848600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base"/>
            <a:r>
              <a:rPr lang="zh-CN" altLang="en-US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基本思想</a:t>
            </a:r>
            <a:r>
              <a:rPr lang="zh-CN" altLang="en-US" sz="3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：将记录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R[i](2&lt;=i&lt;=n)</a:t>
            </a:r>
            <a:r>
              <a:rPr lang="zh-CN" altLang="en-US" sz="3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插入到有序子序列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R[1..i-1]</a:t>
            </a:r>
            <a:r>
              <a:rPr lang="zh-CN" altLang="en-US" sz="3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中，使记录的有序序列从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R[1..i-1]</a:t>
            </a:r>
            <a:r>
              <a:rPr lang="zh-CN" altLang="en-US" sz="3200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变为</a:t>
            </a:r>
            <a:r>
              <a:rPr lang="en-US" altLang="zh-CN" sz="3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R[1..i]</a:t>
            </a:r>
            <a:r>
              <a:rPr lang="en-US" altLang="zh-CN" sz="33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6000" strike="noStrike" noProof="1">
              <a:latin typeface="Arial" panose="020B0604020202020204" pitchFamily="34" charset="0"/>
            </a:endParaRP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7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639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示例</a:t>
            </a:r>
          </a:p>
        </p:txBody>
      </p:sp>
      <p:sp>
        <p:nvSpPr>
          <p:cNvPr id="16395" name="矩形 16394"/>
          <p:cNvSpPr/>
          <p:nvPr/>
        </p:nvSpPr>
        <p:spPr>
          <a:xfrm>
            <a:off x="685800" y="1600200"/>
            <a:ext cx="8001000" cy="4621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初始关键字序列：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 33   62   96   87   17   28 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i=2(33)                         [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51]  62   96   87   17   28 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i=3(62)                         [33    51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96   87   17   28 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i=4(96)                         [33    51   62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87   17   28 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i=5(87)                         [33    51   62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96]  17   28 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i=6(17)                         [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33   51   62   87   96]  28 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i=7(28)                         [17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33   51   62   87   96]  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i=8(51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      [17    28   33   51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r>
            <a:r>
              <a:rPr kumimoji="0" lang="en-US" altLang="zh-CN" sz="2400" b="1" i="0" u="none" strike="noStrike" kern="1200" cap="none" spc="0" normalizeH="0" baseline="3000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62   87   96]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819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直接插入排序算法</a:t>
            </a:r>
          </a:p>
        </p:txBody>
      </p:sp>
      <p:sp>
        <p:nvSpPr>
          <p:cNvPr id="20482" name="文本框 8197"/>
          <p:cNvSpPr txBox="1"/>
          <p:nvPr/>
        </p:nvSpPr>
        <p:spPr>
          <a:xfrm>
            <a:off x="250825" y="1341438"/>
            <a:ext cx="8280400" cy="4524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void  StrInsSort1(RecType  R[]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n)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本算法是利用监视哨</a:t>
            </a:r>
            <a:r>
              <a:rPr lang="en-US" altLang="zh-CN" sz="2400" b="1" dirty="0">
                <a:latin typeface="Times New Roman" panose="02020603050405020304" pitchFamily="18" charset="0"/>
              </a:rPr>
              <a:t>R[0]</a:t>
            </a:r>
            <a:r>
              <a:rPr lang="zh-CN" altLang="en-US" sz="2400" b="1" dirty="0">
                <a:latin typeface="Arial" panose="020B0604020202020204" pitchFamily="34" charset="0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</a:rPr>
              <a:t>R[1..n]</a:t>
            </a:r>
            <a:r>
              <a:rPr lang="zh-CN" altLang="en-US" sz="2400" b="1" dirty="0">
                <a:latin typeface="Arial" panose="020B0604020202020204" pitchFamily="34" charset="0"/>
              </a:rPr>
              <a:t>进行直接插入排序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for(i=2;i&lt;=n;i++)       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假定第一个记录有序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 R[0]=R[i]; j=i-1;  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将待排序记录放进监视哨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从后向前查找插入位置，将大于待排序记录向后移动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 (R[0].key&lt; R[j].key)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   { R[j+1]=R[j]; 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     j--;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    }  </a:t>
            </a:r>
            <a:r>
              <a:rPr lang="en-US" altLang="zh-CN" sz="2400" b="1" dirty="0">
                <a:latin typeface="Arial" panose="020B0604020202020204" pitchFamily="34" charset="0"/>
              </a:rPr>
              <a:t>∥</a:t>
            </a:r>
            <a:r>
              <a:rPr lang="zh-CN" altLang="en-US" sz="2400" b="1" dirty="0">
                <a:latin typeface="Arial" panose="020B0604020202020204" pitchFamily="34" charset="0"/>
              </a:rPr>
              <a:t>记录后移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R[j+1]=R[0];     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048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3459480" y="3731895"/>
            <a:ext cx="5603875" cy="2896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初始关键字序列：</a:t>
            </a: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[51]   33   62   96   87   17   28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i=2(33)                         [33    51]  62   96   87   17   28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i=3(62)                         [33    51   62]  96   87   17   28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i=4(96)                         [33    51   62   96]  87   17   28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i=5(87)                         [33    51   62   87   96]  17   28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i=6(17)                         [17    33   51   62   87   96]  28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i=7(28)                         [17    28   33   51   62   87   96]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i=8(51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      [17    28   33   51   51</a:t>
            </a:r>
            <a:r>
              <a:rPr kumimoji="0" lang="en-US" altLang="zh-CN" sz="1600" b="1" i="0" u="none" strike="noStrike" kern="1200" cap="none" spc="0" normalizeH="0" baseline="3000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62   87   96]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6879</Words>
  <Application>Microsoft Office PowerPoint</Application>
  <PresentationFormat>全屏显示(4:3)</PresentationFormat>
  <Paragraphs>811</Paragraphs>
  <Slides>58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华文新魏</vt:lpstr>
      <vt:lpstr>华文中宋</vt:lpstr>
      <vt:lpstr>楷体_GB2312</vt:lpstr>
      <vt:lpstr>隶书</vt:lpstr>
      <vt:lpstr>宋体</vt:lpstr>
      <vt:lpstr>幼圆</vt:lpstr>
      <vt:lpstr>Arial</vt:lpstr>
      <vt:lpstr>Courier New</vt:lpstr>
      <vt:lpstr>Tahoma</vt:lpstr>
      <vt:lpstr>Times New Roman</vt:lpstr>
      <vt:lpstr>Wingdings</vt:lpstr>
      <vt:lpstr>默认设计模板</vt:lpstr>
      <vt:lpstr>1_默认设计模板</vt:lpstr>
      <vt:lpstr>Microsoft 公式 3.0</vt:lpstr>
      <vt:lpstr>Bitmap Image</vt:lpstr>
      <vt:lpstr>第10章 排序</vt:lpstr>
      <vt:lpstr>本章目录</vt:lpstr>
      <vt:lpstr>基本概念 </vt:lpstr>
      <vt:lpstr>基本概念</vt:lpstr>
      <vt:lpstr>排序的类型定义</vt:lpstr>
      <vt:lpstr>插入排序 </vt:lpstr>
      <vt:lpstr>直接插入排序</vt:lpstr>
      <vt:lpstr>示例</vt:lpstr>
      <vt:lpstr>直接插入排序算法</vt:lpstr>
      <vt:lpstr>直接插入排序性能分析</vt:lpstr>
      <vt:lpstr>折半插入排序 </vt:lpstr>
      <vt:lpstr>折半插入排序性能分析</vt:lpstr>
      <vt:lpstr>希尔排序</vt:lpstr>
      <vt:lpstr>希尔排序示例</vt:lpstr>
      <vt:lpstr>希尔排序算法</vt:lpstr>
      <vt:lpstr>交换排序 </vt:lpstr>
      <vt:lpstr>起泡排序</vt:lpstr>
      <vt:lpstr>PowerPoint 演示文稿</vt:lpstr>
      <vt:lpstr>PowerPoint 演示文稿</vt:lpstr>
      <vt:lpstr>PowerPoint 演示文稿</vt:lpstr>
      <vt:lpstr>起泡排序算法</vt:lpstr>
      <vt:lpstr>起泡排序示例</vt:lpstr>
      <vt:lpstr>改进的起泡排序算法</vt:lpstr>
      <vt:lpstr>快速排序 </vt:lpstr>
      <vt:lpstr>快速排序示例</vt:lpstr>
      <vt:lpstr>快速排序示例</vt:lpstr>
      <vt:lpstr>快速排序算法</vt:lpstr>
      <vt:lpstr>快速排序算法</vt:lpstr>
      <vt:lpstr>选择排序 </vt:lpstr>
      <vt:lpstr>直接选择排序 </vt:lpstr>
      <vt:lpstr>直接选择排序示例</vt:lpstr>
      <vt:lpstr>直接选择排序算法</vt:lpstr>
      <vt:lpstr>堆排序 </vt:lpstr>
      <vt:lpstr>堆排序示例</vt:lpstr>
      <vt:lpstr>堆排序示例</vt:lpstr>
      <vt:lpstr>建立完全二叉树</vt:lpstr>
      <vt:lpstr>PowerPoint 演示文稿</vt:lpstr>
      <vt:lpstr>建堆示例</vt:lpstr>
      <vt:lpstr>建堆示例</vt:lpstr>
      <vt:lpstr>调整堆示例</vt:lpstr>
      <vt:lpstr>调整堆示例</vt:lpstr>
      <vt:lpstr>堆排序筛选算法</vt:lpstr>
      <vt:lpstr>堆排序算法</vt:lpstr>
      <vt:lpstr>PowerPoint 演示文稿</vt:lpstr>
      <vt:lpstr>PowerPoint 演示文稿</vt:lpstr>
      <vt:lpstr>归并排序 </vt:lpstr>
      <vt:lpstr>归并排序示例</vt:lpstr>
      <vt:lpstr>一趟归并排序算法</vt:lpstr>
      <vt:lpstr>归并排序算法</vt:lpstr>
      <vt:lpstr>归并排序算法</vt:lpstr>
      <vt:lpstr>归并排序示例</vt:lpstr>
      <vt:lpstr>归并排序示例</vt:lpstr>
      <vt:lpstr>PowerPoint 演示文稿</vt:lpstr>
      <vt:lpstr>PowerPoint 演示文稿</vt:lpstr>
      <vt:lpstr>结论</vt:lpstr>
      <vt:lpstr>结论</vt:lpstr>
      <vt:lpstr>作   业</vt:lpstr>
      <vt:lpstr>实验八</vt:lpstr>
    </vt:vector>
  </TitlesOfParts>
  <Company>65-1403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树和二叉树 </dc:title>
  <dc:creator>Baby</dc:creator>
  <cp:lastModifiedBy>棪嵘</cp:lastModifiedBy>
  <cp:revision>184</cp:revision>
  <dcterms:created xsi:type="dcterms:W3CDTF">2000-07-31T14:16:00Z</dcterms:created>
  <dcterms:modified xsi:type="dcterms:W3CDTF">2022-01-03T03:36:22Z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A1D574B7B1A448ABA51409B6BF27B4FC</vt:lpwstr>
  </property>
</Properties>
</file>