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86" r:id="rId4"/>
    <p:sldId id="273" r:id="rId5"/>
    <p:sldId id="548" r:id="rId6"/>
    <p:sldId id="414" r:id="rId8"/>
    <p:sldId id="549" r:id="rId9"/>
    <p:sldId id="256" r:id="rId10"/>
    <p:sldId id="293" r:id="rId11"/>
    <p:sldId id="294" r:id="rId12"/>
    <p:sldId id="387" r:id="rId13"/>
    <p:sldId id="389" r:id="rId14"/>
    <p:sldId id="326" r:id="rId15"/>
    <p:sldId id="327" r:id="rId16"/>
    <p:sldId id="416" r:id="rId17"/>
    <p:sldId id="349" r:id="rId18"/>
    <p:sldId id="350" r:id="rId19"/>
    <p:sldId id="417" r:id="rId20"/>
    <p:sldId id="351" r:id="rId21"/>
    <p:sldId id="352" r:id="rId22"/>
    <p:sldId id="390" r:id="rId23"/>
    <p:sldId id="679" r:id="rId24"/>
    <p:sldId id="265" r:id="rId25"/>
    <p:sldId id="298" r:id="rId26"/>
    <p:sldId id="615" r:id="rId27"/>
    <p:sldId id="269" r:id="rId28"/>
    <p:sldId id="266" r:id="rId29"/>
    <p:sldId id="301" r:id="rId30"/>
    <p:sldId id="302" r:id="rId31"/>
    <p:sldId id="418" r:id="rId32"/>
    <p:sldId id="303" r:id="rId33"/>
    <p:sldId id="419" r:id="rId34"/>
    <p:sldId id="353" r:id="rId35"/>
    <p:sldId id="354" r:id="rId36"/>
    <p:sldId id="409" r:id="rId37"/>
    <p:sldId id="421" r:id="rId38"/>
    <p:sldId id="434" r:id="rId39"/>
    <p:sldId id="438" r:id="rId40"/>
    <p:sldId id="304" r:id="rId41"/>
    <p:sldId id="420" r:id="rId42"/>
    <p:sldId id="306" r:id="rId43"/>
    <p:sldId id="355" r:id="rId44"/>
    <p:sldId id="422" r:id="rId45"/>
    <p:sldId id="356" r:id="rId46"/>
    <p:sldId id="357" r:id="rId47"/>
    <p:sldId id="423" r:id="rId48"/>
    <p:sldId id="358" r:id="rId49"/>
    <p:sldId id="411" r:id="rId50"/>
    <p:sldId id="267" r:id="rId51"/>
    <p:sldId id="359" r:id="rId52"/>
    <p:sldId id="360" r:id="rId53"/>
    <p:sldId id="361" r:id="rId54"/>
    <p:sldId id="362" r:id="rId55"/>
    <p:sldId id="372" r:id="rId56"/>
    <p:sldId id="373" r:id="rId57"/>
    <p:sldId id="378" r:id="rId58"/>
    <p:sldId id="424" r:id="rId59"/>
    <p:sldId id="375" r:id="rId60"/>
    <p:sldId id="425" r:id="rId61"/>
    <p:sldId id="437" r:id="rId62"/>
    <p:sldId id="439" r:id="rId63"/>
    <p:sldId id="397" r:id="rId64"/>
    <p:sldId id="398" r:id="rId65"/>
    <p:sldId id="415" r:id="rId66"/>
    <p:sldId id="662" r:id="rId67"/>
    <p:sldId id="663" r:id="rId68"/>
    <p:sldId id="665" r:id="rId69"/>
    <p:sldId id="668" r:id="rId70"/>
    <p:sldId id="669" r:id="rId71"/>
    <p:sldId id="670" r:id="rId72"/>
    <p:sldId id="671" r:id="rId73"/>
    <p:sldId id="672" r:id="rId74"/>
    <p:sldId id="431" r:id="rId75"/>
    <p:sldId id="432" r:id="rId76"/>
    <p:sldId id="433" r:id="rId77"/>
    <p:sldId id="545" r:id="rId78"/>
    <p:sldId id="435" r:id="rId79"/>
    <p:sldId id="436" r:id="rId8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Courier New" panose="02070309020205020404" pitchFamily="49"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CC00"/>
    <a:srgbClr val="FF9900"/>
    <a:srgbClr val="000000"/>
    <a:srgbClr val="99CCFF"/>
    <a:srgbClr val="FFFF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5" d="100"/>
          <a:sy n="75" d="100"/>
        </p:scale>
        <p:origin x="-1014" y="-84"/>
      </p:cViewPr>
      <p:guideLst>
        <p:guide orient="horz" pos="2064"/>
        <p:guide pos="30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smtClean="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smtClean="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172"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smtClean="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zh-CN" altLang="en-US" sz="1200" b="0" strike="noStrike" noProof="1" dirty="0">
                <a:latin typeface="Tahoma" panose="020B0604030504040204" pitchFamily="34" charset="0"/>
                <a:ea typeface="宋体" panose="02010600030101010101" pitchFamily="2" charset="-122"/>
                <a:cs typeface="+mn-cs"/>
              </a:rPr>
            </a:fld>
            <a:endParaRPr lang="zh-CN" altLang="en-US" sz="1200" b="0"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1266" name="Rectangle 2"/>
          <p:cNvSpPr>
            <a:spLocks noGrp="1" noRot="1" noChangeAspect="1" noTextEdit="1"/>
          </p:cNvSpPr>
          <p:nvPr>
            <p:ph type="sldImg"/>
          </p:nvPr>
        </p:nvSpPr>
        <p:spPr>
          <a:solidFill>
            <a:srgbClr val="FFFFFF"/>
          </a:solidFill>
        </p:spPr>
      </p:sp>
      <p:sp>
        <p:nvSpPr>
          <p:cNvPr id="1126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14338" name="Rectangle 2"/>
          <p:cNvSpPr>
            <a:spLocks noGrp="1" noRot="1" noChangeAspect="1" noTextEdit="1"/>
          </p:cNvSpPr>
          <p:nvPr>
            <p:ph type="sldImg"/>
          </p:nvPr>
        </p:nvSpPr>
        <p:spPr>
          <a:solidFill>
            <a:srgbClr val="FFFFFF"/>
          </a:solidFill>
        </p:spPr>
      </p:sp>
      <p:sp>
        <p:nvSpPr>
          <p:cNvPr id="14339"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Courier New" panose="02070309020205020404" pitchFamily="49" charset="0"/>
              </a:rPr>
            </a:fld>
            <a:endParaRPr lang="en-US" altLang="zh-CN" sz="1200" dirty="0">
              <a:latin typeface="Courier New" panose="02070309020205020404" pitchFamily="49" charset="0"/>
            </a:endParaRPr>
          </a:p>
        </p:txBody>
      </p:sp>
      <p:sp>
        <p:nvSpPr>
          <p:cNvPr id="87042" name="Rectangle 2"/>
          <p:cNvSpPr>
            <a:spLocks noGrp="1" noTextEdit="1"/>
          </p:cNvSpPr>
          <p:nvPr>
            <p:ph type="sldImg"/>
          </p:nvPr>
        </p:nvSpPr>
        <p:spPr/>
      </p:sp>
      <p:sp>
        <p:nvSpPr>
          <p:cNvPr id="8704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Rectangle 8"/>
          <p:cNvSpPr/>
          <p:nvPr/>
        </p:nvSpPr>
        <p:spPr>
          <a:xfrm>
            <a:off x="3017838" y="1370013"/>
            <a:ext cx="5662612" cy="77787"/>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ndParaRPr>
          </a:p>
        </p:txBody>
      </p:sp>
      <p:pic>
        <p:nvPicPr>
          <p:cNvPr id="4099" name="Picture 2" descr="模版002"/>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2054" name="Rectangle 6"/>
          <p:cNvSpPr>
            <a:spLocks noGrp="1" noChangeArrowheads="1"/>
          </p:cNvSpPr>
          <p:nvPr>
            <p:ph type="ctrTitle"/>
          </p:nvPr>
        </p:nvSpPr>
        <p:spPr>
          <a:xfrm>
            <a:off x="1439863" y="434975"/>
            <a:ext cx="7380287" cy="1012825"/>
          </a:xfrm>
        </p:spPr>
        <p:txBody>
          <a:bodyPr/>
          <a:lstStyle>
            <a:lvl1pPr>
              <a:defRPr sz="4000"/>
            </a:lvl1pPr>
          </a:lstStyle>
          <a:p>
            <a:pPr lvl="0" fontAlgn="base"/>
            <a:r>
              <a:rPr lang="zh-CN" altLang="en-US" strike="noStrike" noProof="0" smtClean="0"/>
              <a:t>单击此处编辑母版标题样式</a:t>
            </a:r>
            <a:endParaRPr lang="zh-CN" altLang="en-US" strike="noStrike" noProof="0" smtClean="0"/>
          </a:p>
        </p:txBody>
      </p:sp>
      <p:sp>
        <p:nvSpPr>
          <p:cNvPr id="2055" name="Rectangle 7"/>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13" name="Rectangle 3"/>
          <p:cNvSpPr>
            <a:spLocks noGrp="1" noChangeArrowheads="1"/>
          </p:cNvSpPr>
          <p:nvPr>
            <p:ph type="dt" sz="half" idx="2"/>
          </p:nvPr>
        </p:nvSpPr>
        <p:spPr bwMode="auto">
          <a:xfrm>
            <a:off x="1387475"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4" name="Rectangle 4"/>
          <p:cNvSpPr>
            <a:spLocks noGrp="1" noChangeArrowheads="1"/>
          </p:cNvSpPr>
          <p:nvPr>
            <p:ph type="ftr" sz="quarter" idx="3"/>
          </p:nvPr>
        </p:nvSpPr>
        <p:spPr bwMode="auto">
          <a:xfrm>
            <a:off x="3722688" y="6357938"/>
            <a:ext cx="227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5" name="Rectangle 5"/>
          <p:cNvSpPr>
            <a:spLocks noGrp="1" noChangeArrowheads="1"/>
          </p:cNvSpPr>
          <p:nvPr>
            <p:ph type="sldNum" sz="quarter" idx="4"/>
          </p:nvPr>
        </p:nvSpPr>
        <p:spPr bwMode="auto">
          <a:xfrm>
            <a:off x="6464300" y="6361113"/>
            <a:ext cx="190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Righ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177800"/>
            <a:ext cx="19891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09625" y="177800"/>
            <a:ext cx="5816600"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1" name="Rectangle 8"/>
          <p:cNvSpPr/>
          <p:nvPr/>
        </p:nvSpPr>
        <p:spPr>
          <a:xfrm>
            <a:off x="3017838" y="1370013"/>
            <a:ext cx="5662612" cy="77787"/>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a typeface="宋体" panose="02010600030101010101" pitchFamily="2" charset="-122"/>
            </a:endParaRPr>
          </a:p>
        </p:txBody>
      </p:sp>
      <p:pic>
        <p:nvPicPr>
          <p:cNvPr id="5124" name="Picture 2" descr="模版002"/>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12" name="Rectangle 9"/>
          <p:cNvSpPr/>
          <p:nvPr/>
        </p:nvSpPr>
        <p:spPr>
          <a:xfrm>
            <a:off x="1098550" y="227013"/>
            <a:ext cx="5662613" cy="77787"/>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a typeface="宋体" panose="02010600030101010101" pitchFamily="2" charset="-122"/>
            </a:endParaRPr>
          </a:p>
        </p:txBody>
      </p:sp>
      <p:sp>
        <p:nvSpPr>
          <p:cNvPr id="2054" name="Rectangle 6"/>
          <p:cNvSpPr>
            <a:spLocks noGrp="1" noChangeArrowheads="1"/>
          </p:cNvSpPr>
          <p:nvPr>
            <p:ph type="ctrTitle"/>
          </p:nvPr>
        </p:nvSpPr>
        <p:spPr>
          <a:xfrm>
            <a:off x="1439863" y="434975"/>
            <a:ext cx="7380287" cy="1012825"/>
          </a:xfrm>
        </p:spPr>
        <p:txBody>
          <a:bodyPr/>
          <a:lstStyle>
            <a:lvl1pPr>
              <a:defRPr sz="4000"/>
            </a:lvl1pPr>
          </a:lstStyle>
          <a:p>
            <a:pPr lvl="0" fontAlgn="base"/>
            <a:r>
              <a:rPr lang="zh-CN" altLang="en-US" strike="noStrike" noProof="0" smtClean="0"/>
              <a:t>单击此处编辑母版标题样式</a:t>
            </a:r>
            <a:endParaRPr lang="zh-CN" altLang="en-US" strike="noStrike" noProof="0" smtClean="0"/>
          </a:p>
        </p:txBody>
      </p:sp>
      <p:sp>
        <p:nvSpPr>
          <p:cNvPr id="2055" name="Rectangle 7"/>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13" name="Rectangle 3"/>
          <p:cNvSpPr>
            <a:spLocks noGrp="1" noChangeArrowheads="1"/>
          </p:cNvSpPr>
          <p:nvPr>
            <p:ph type="dt" sz="half" idx="2"/>
          </p:nvPr>
        </p:nvSpPr>
        <p:spPr bwMode="auto">
          <a:xfrm>
            <a:off x="1387475"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4" name="Rectangle 4"/>
          <p:cNvSpPr>
            <a:spLocks noGrp="1" noChangeArrowheads="1"/>
          </p:cNvSpPr>
          <p:nvPr>
            <p:ph type="ftr" sz="quarter" idx="3"/>
          </p:nvPr>
        </p:nvSpPr>
        <p:spPr bwMode="auto">
          <a:xfrm>
            <a:off x="3722688" y="6357938"/>
            <a:ext cx="227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5" name="Rectangle 5"/>
          <p:cNvSpPr>
            <a:spLocks noGrp="1" noChangeArrowheads="1"/>
          </p:cNvSpPr>
          <p:nvPr>
            <p:ph type="sldNum" sz="quarter" idx="4"/>
          </p:nvPr>
        </p:nvSpPr>
        <p:spPr bwMode="auto">
          <a:xfrm>
            <a:off x="6464300" y="6361113"/>
            <a:ext cx="190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Righ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177800"/>
            <a:ext cx="19891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09625" y="177800"/>
            <a:ext cx="5816600"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
        <p:nvSpPr>
          <p:cNvPr id="1027" name="Rectangle 3"/>
          <p:cNvSpPr/>
          <p:nvPr/>
        </p:nvSpPr>
        <p:spPr>
          <a:xfrm>
            <a:off x="635000" y="131763"/>
            <a:ext cx="5662613" cy="77787"/>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ndParaRPr>
          </a:p>
        </p:txBody>
      </p:sp>
      <p:sp>
        <p:nvSpPr>
          <p:cNvPr id="1028" name="Rectangle 4"/>
          <p:cNvSpPr/>
          <p:nvPr/>
        </p:nvSpPr>
        <p:spPr>
          <a:xfrm>
            <a:off x="3252788" y="1041400"/>
            <a:ext cx="5662612" cy="77788"/>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ndParaRPr>
          </a:p>
        </p:txBody>
      </p:sp>
      <p:sp>
        <p:nvSpPr>
          <p:cNvPr id="1029" name="Rectangle 5"/>
          <p:cNvSpPr>
            <a:spLocks noGrp="1"/>
          </p:cNvSpPr>
          <p:nvPr>
            <p:ph type="body"/>
          </p:nvPr>
        </p:nvSpPr>
        <p:spPr>
          <a:xfrm>
            <a:off x="809625" y="2214563"/>
            <a:ext cx="7958138" cy="3881437"/>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smtClean="0">
                <a:solidFill>
                  <a:schemeClr val="folHlink"/>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smtClean="0">
                <a:solidFill>
                  <a:schemeClr val="folHlink"/>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b="0">
                <a:solidFill>
                  <a:schemeClr val="folHlink"/>
                </a:solidFill>
                <a:latin typeface="Arial" panose="020B0604020202020204" pitchFamily="34" charset="0"/>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
        <p:nvSpPr>
          <p:cNvPr id="1033" name="Rectangle 9"/>
          <p:cNvSpPr>
            <a:spLocks noGrp="1"/>
          </p:cNvSpPr>
          <p:nvPr>
            <p:ph type="title"/>
          </p:nvPr>
        </p:nvSpPr>
        <p:spPr>
          <a:xfrm>
            <a:off x="1371600" y="177800"/>
            <a:ext cx="7378700" cy="91440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5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5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5pPr>
      <a:lvl6pPr marL="22288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6pPr>
      <a:lvl7pPr marL="26860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7pPr>
      <a:lvl8pPr marL="31432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8pPr>
      <a:lvl9pPr marL="36004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模版002"/>
          <p:cNvPicPr>
            <a:picLocks noChangeAspect="1"/>
          </p:cNvPicPr>
          <p:nvPr userDrawn="1"/>
        </p:nvPicPr>
        <p:blipFill>
          <a:blip r:embed="rId12"/>
          <a:stretch>
            <a:fillRect/>
          </a:stretch>
        </p:blipFill>
        <p:spPr>
          <a:xfrm>
            <a:off x="0" y="0"/>
            <a:ext cx="9144000" cy="6858000"/>
          </a:xfrm>
          <a:prstGeom prst="rect">
            <a:avLst/>
          </a:prstGeom>
          <a:noFill/>
          <a:ln w="9525">
            <a:noFill/>
          </a:ln>
        </p:spPr>
      </p:pic>
      <p:sp>
        <p:nvSpPr>
          <p:cNvPr id="2051" name="Rectangle 3"/>
          <p:cNvSpPr/>
          <p:nvPr/>
        </p:nvSpPr>
        <p:spPr>
          <a:xfrm>
            <a:off x="635000" y="131763"/>
            <a:ext cx="5662613" cy="77787"/>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a typeface="宋体" panose="02010600030101010101" pitchFamily="2" charset="-122"/>
            </a:endParaRPr>
          </a:p>
        </p:txBody>
      </p:sp>
      <p:sp>
        <p:nvSpPr>
          <p:cNvPr id="2052" name="Rectangle 4"/>
          <p:cNvSpPr/>
          <p:nvPr/>
        </p:nvSpPr>
        <p:spPr>
          <a:xfrm>
            <a:off x="3252788" y="1041400"/>
            <a:ext cx="5662612" cy="77788"/>
          </a:xfrm>
          <a:prstGeom prst="rect">
            <a:avLst/>
          </a:prstGeom>
          <a:solidFill>
            <a:schemeClr val="hlink"/>
          </a:solidFill>
          <a:ln w="9525">
            <a:noFill/>
          </a:ln>
        </p:spPr>
        <p:txBody>
          <a:bodyPr wrap="none" anchor="ctr" anchorCtr="0"/>
          <a:p>
            <a:pPr lvl="0"/>
            <a:endParaRPr lang="zh-CN" altLang="en-US">
              <a:latin typeface="Courier New" panose="02070309020205020404" pitchFamily="49" charset="0"/>
              <a:ea typeface="宋体" panose="02010600030101010101" pitchFamily="2" charset="-122"/>
            </a:endParaRPr>
          </a:p>
        </p:txBody>
      </p:sp>
      <p:sp>
        <p:nvSpPr>
          <p:cNvPr id="2053" name="Rectangle 5"/>
          <p:cNvSpPr>
            <a:spLocks noGrp="1"/>
          </p:cNvSpPr>
          <p:nvPr>
            <p:ph type="body"/>
          </p:nvPr>
        </p:nvSpPr>
        <p:spPr>
          <a:xfrm>
            <a:off x="809625" y="2214563"/>
            <a:ext cx="7958138" cy="3881437"/>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a:spLocks noGrp="1" noChangeArrowheads="1"/>
          </p:cNvSpPr>
          <p:nvPr>
            <p:ph type="dt" sz="half" idx="2"/>
          </p:nvPr>
        </p:nvSpPr>
        <p:spPr bwMode="auto">
          <a:xfrm>
            <a:off x="809625" y="6373813"/>
            <a:ext cx="190500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b="0" smtClean="0">
                <a:solidFill>
                  <a:schemeClr val="folHlink"/>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32138" y="6376988"/>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b="0" smtClean="0">
                <a:solidFill>
                  <a:schemeClr val="folHlink"/>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folHlink"/>
              </a:solidFill>
              <a:effectLst/>
              <a:uLnTx/>
              <a:uFillTx/>
              <a:latin typeface="+mn-lt"/>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89713" y="6376988"/>
            <a:ext cx="219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b="0">
                <a:solidFill>
                  <a:schemeClr val="folHlink"/>
                </a:solidFill>
                <a:latin typeface="Arial" panose="020B0604020202020204" pitchFamily="34" charset="0"/>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ourier New" panose="02070309020205020404" pitchFamily="49" charset="0"/>
              <a:ea typeface="宋体" panose="02010600030101010101" pitchFamily="2" charset="-122"/>
            </a:endParaRPr>
          </a:p>
        </p:txBody>
      </p:sp>
      <p:sp>
        <p:nvSpPr>
          <p:cNvPr id="2057" name="Rectangle 9"/>
          <p:cNvSpPr>
            <a:spLocks noGrp="1"/>
          </p:cNvSpPr>
          <p:nvPr>
            <p:ph type="title"/>
          </p:nvPr>
        </p:nvSpPr>
        <p:spPr>
          <a:xfrm>
            <a:off x="1371600" y="177800"/>
            <a:ext cx="7378700" cy="91440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lnSpc>
          <a:spcPct val="85000"/>
        </a:lnSpc>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5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5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5pPr>
      <a:lvl6pPr marL="22288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6pPr>
      <a:lvl7pPr marL="26860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7pPr>
      <a:lvl8pPr marL="31432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8pPr>
      <a:lvl9pPr marL="3600450" indent="-228600" algn="l" rtl="0" fontAlgn="base">
        <a:spcBef>
          <a:spcPct val="20000"/>
        </a:spcBef>
        <a:spcAft>
          <a:spcPct val="0"/>
        </a:spcAft>
        <a:buClr>
          <a:schemeClr val="accent2"/>
        </a:buClr>
        <a:buSzPct val="55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1.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0.xml"/><Relationship Id="rId2" Type="http://schemas.openxmlformats.org/officeDocument/2006/relationships/image" Target="../media/image3.png"/><Relationship Id="rId1" Type="http://schemas.openxmlformats.org/officeDocument/2006/relationships/slide" Target="slide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5.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4.xml"/><Relationship Id="rId2" Type="http://schemas.openxmlformats.org/officeDocument/2006/relationships/image" Target="../media/image3.png"/><Relationship Id="rId1" Type="http://schemas.openxmlformats.org/officeDocument/2006/relationships/slide" Target="slide3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slide" Target="slide3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4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4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slide" Target="slide71.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71.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7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slide" Target="slide71.xml"/><Relationship Id="rId2" Type="http://schemas.openxmlformats.org/officeDocument/2006/relationships/image" Target="../media/image9.png"/><Relationship Id="rId1"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66.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slide" Target="slide7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4762" y="1052513"/>
            <a:ext cx="9144000" cy="881063"/>
          </a:xfrm>
          <a:prstGeom prst="rect">
            <a:avLst/>
          </a:prstGeom>
          <a:solidFill>
            <a:srgbClr val="6C4C8F"/>
          </a:solidFill>
          <a:ln w="9525" cap="flat" cmpd="sng" algn="ctr">
            <a:noFill/>
            <a:prstDash val="solid"/>
            <a:round/>
            <a:headEnd type="none" w="med" len="med"/>
            <a:tailEnd type="none" w="med" len="med"/>
          </a:ln>
        </p:spPr>
        <p:txBody>
          <a:bodyPr/>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94" name="Rectangle 2"/>
          <p:cNvSpPr>
            <a:spLocks noGrp="1"/>
          </p:cNvSpPr>
          <p:nvPr>
            <p:ph type="ctrTitle"/>
          </p:nvPr>
        </p:nvSpPr>
        <p:spPr>
          <a:xfrm>
            <a:off x="827088" y="1136650"/>
            <a:ext cx="7380287" cy="712788"/>
          </a:xfrm>
        </p:spPr>
        <p:txBody>
          <a:bodyPr vert="horz" wrap="square" lIns="91440" tIns="45720" rIns="91440" bIns="45720" anchor="ctr" anchorCtr="0"/>
          <a:p>
            <a:pPr eaLnBrk="1" hangingPunct="1">
              <a:buClrTx/>
              <a:buSzTx/>
              <a:buFontTx/>
            </a:pPr>
            <a:r>
              <a:rPr lang="zh-CN" altLang="en-US" sz="4800" b="1" dirty="0">
                <a:solidFill>
                  <a:schemeClr val="bg1"/>
                </a:solidFill>
                <a:latin typeface="华文新魏" panose="02010800040101010101" pitchFamily="2" charset="-122"/>
                <a:ea typeface="华文新魏" panose="02010800040101010101" pitchFamily="2" charset="-122"/>
                <a:cs typeface="+mj-cs"/>
              </a:rPr>
              <a:t>第二章 线性表</a:t>
            </a:r>
            <a:endParaRPr lang="zh-CN" altLang="en-US" sz="4800" b="1" dirty="0">
              <a:solidFill>
                <a:schemeClr val="bg1"/>
              </a:solidFill>
              <a:latin typeface="华文新魏" panose="02010800040101010101" pitchFamily="2" charset="-122"/>
              <a:ea typeface="华文新魏" panose="02010800040101010101" pitchFamily="2" charset="-122"/>
              <a:cs typeface="+mj-cs"/>
            </a:endParaRPr>
          </a:p>
        </p:txBody>
      </p:sp>
      <p:sp>
        <p:nvSpPr>
          <p:cNvPr id="8195" name="AutoShape 4"/>
          <p:cNvSpPr/>
          <p:nvPr/>
        </p:nvSpPr>
        <p:spPr>
          <a:xfrm>
            <a:off x="2510790" y="4530725"/>
            <a:ext cx="4248150" cy="1358900"/>
          </a:xfrm>
          <a:prstGeom prst="ellipseRibbon">
            <a:avLst>
              <a:gd name="adj1" fmla="val 25000"/>
              <a:gd name="adj2" fmla="val 50000"/>
              <a:gd name="adj3" fmla="val 12500"/>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zh-CN" altLang="en-US" sz="2000" b="0" dirty="0">
                <a:latin typeface="Arial" panose="020B0604020202020204" pitchFamily="34" charset="0"/>
                <a:ea typeface="华文新魏" panose="02010800040101010101" pitchFamily="2" charset="-122"/>
              </a:rPr>
              <a:t>陈宏建</a:t>
            </a:r>
            <a:endParaRPr lang="zh-CN" altLang="en-US" sz="2000" b="0" dirty="0">
              <a:latin typeface="Arial" panose="020B0604020202020204" pitchFamily="34" charset="0"/>
              <a:ea typeface="华文新魏" panose="02010800040101010101" pitchFamily="2" charset="-122"/>
            </a:endParaRPr>
          </a:p>
          <a:p>
            <a:pPr algn="ctr"/>
            <a:r>
              <a:rPr lang="en-US" altLang="zh-CN" sz="2000" b="0" dirty="0">
                <a:latin typeface="Arial" panose="020B0604020202020204" pitchFamily="34" charset="0"/>
                <a:ea typeface="华文新魏" panose="02010800040101010101" pitchFamily="2" charset="-122"/>
              </a:rPr>
              <a:t>QQ</a:t>
            </a:r>
            <a:r>
              <a:rPr lang="zh-CN" altLang="en-US" sz="2000" b="0" dirty="0">
                <a:latin typeface="Arial" panose="020B0604020202020204" pitchFamily="34" charset="0"/>
                <a:ea typeface="华文新魏" panose="02010800040101010101" pitchFamily="2" charset="-122"/>
              </a:rPr>
              <a:t>：</a:t>
            </a:r>
            <a:r>
              <a:rPr lang="en-US" altLang="zh-CN" sz="2000" b="0" dirty="0">
                <a:latin typeface="Arial" panose="020B0604020202020204" pitchFamily="34" charset="0"/>
                <a:ea typeface="华文新魏" panose="02010800040101010101" pitchFamily="2" charset="-122"/>
              </a:rPr>
              <a:t>743015639</a:t>
            </a:r>
            <a:endParaRPr lang="en-US" altLang="zh-CN" sz="2000" b="0" dirty="0">
              <a:latin typeface="Arial" panose="020B0604020202020204" pitchFamily="34" charset="0"/>
              <a:ea typeface="华文新魏" panose="02010800040101010101" pitchFamily="2" charset="-122"/>
            </a:endParaRPr>
          </a:p>
        </p:txBody>
      </p:sp>
      <p:sp>
        <p:nvSpPr>
          <p:cNvPr id="3079" name="矩形 3078"/>
          <p:cNvSpPr/>
          <p:nvPr/>
        </p:nvSpPr>
        <p:spPr>
          <a:xfrm>
            <a:off x="-4762" y="2682875"/>
            <a:ext cx="9144000" cy="1444625"/>
          </a:xfrm>
          <a:prstGeom prst="rect">
            <a:avLst/>
          </a:prstGeom>
          <a:noFill/>
          <a:ln w="9525">
            <a:noFill/>
          </a:ln>
        </p:spPr>
        <p:txBody>
          <a:bodyPr>
            <a:spAutoFit/>
          </a:bodyPr>
          <a:p>
            <a:pPr algn="ctr" fontAlgn="base">
              <a:lnSpc>
                <a:spcPct val="90000"/>
              </a:lnSpc>
              <a:spcBef>
                <a:spcPct val="20000"/>
              </a:spcBef>
            </a:pPr>
            <a:r>
              <a:rPr lang="zh-CN" altLang="en-US" sz="3200" strike="noStrike" noProof="1" dirty="0">
                <a:solidFill>
                  <a:schemeClr val="folHlink"/>
                </a:solidFill>
                <a:effectLst>
                  <a:outerShdw blurRad="38100" dist="38100" dir="2700000">
                    <a:srgbClr val="C0C0C0"/>
                  </a:outerShdw>
                </a:effectLst>
                <a:latin typeface="Arial" panose="020B0604020202020204" pitchFamily="34" charset="0"/>
                <a:ea typeface="华文隶书" panose="02010800040101010101" pitchFamily="2" charset="-122"/>
                <a:cs typeface="+mn-cs"/>
                <a:sym typeface="+mn-ea"/>
              </a:rPr>
              <a:t>扬  州  大  学</a:t>
            </a:r>
            <a:endParaRPr lang="zh-CN" altLang="en-US" sz="3200" strike="noStrike" noProof="1" dirty="0">
              <a:solidFill>
                <a:schemeClr val="folHlink"/>
              </a:solidFill>
              <a:effectLst>
                <a:outerShdw blurRad="38100" dist="38100" dir="2700000">
                  <a:srgbClr val="C0C0C0"/>
                </a:outerShdw>
              </a:effectLst>
              <a:latin typeface="Arial" panose="020B0604020202020204" pitchFamily="34" charset="0"/>
              <a:ea typeface="华文隶书" panose="02010800040101010101" pitchFamily="2" charset="-122"/>
              <a:cs typeface="+mn-cs"/>
            </a:endParaRPr>
          </a:p>
          <a:p>
            <a:pPr algn="ctr" fontAlgn="base">
              <a:lnSpc>
                <a:spcPct val="90000"/>
              </a:lnSpc>
              <a:spcBef>
                <a:spcPct val="20000"/>
              </a:spcBef>
            </a:pPr>
            <a:r>
              <a:rPr lang="zh-CN" altLang="en-US" sz="3200" strike="noStrike" noProof="1" dirty="0">
                <a:solidFill>
                  <a:schemeClr val="folHlink"/>
                </a:solidFill>
                <a:effectLst>
                  <a:outerShdw blurRad="38100" dist="38100" dir="2700000">
                    <a:srgbClr val="C0C0C0"/>
                  </a:outerShdw>
                </a:effectLst>
                <a:latin typeface="Arial" panose="020B0604020202020204" pitchFamily="34" charset="0"/>
                <a:ea typeface="华文隶书" panose="02010800040101010101" pitchFamily="2" charset="-122"/>
                <a:cs typeface="+mn-cs"/>
              </a:rPr>
              <a:t>信息工程 (人工智能)学院</a:t>
            </a:r>
            <a:endParaRPr lang="zh-CN" altLang="en-US" sz="3200" strike="noStrike" noProof="1" dirty="0">
              <a:solidFill>
                <a:schemeClr val="folHlink"/>
              </a:solidFill>
              <a:effectLst>
                <a:outerShdw blurRad="38100" dist="38100" dir="2700000">
                  <a:srgbClr val="C0C0C0"/>
                </a:outerShdw>
              </a:effectLst>
              <a:latin typeface="Arial" panose="020B0604020202020204" pitchFamily="34" charset="0"/>
              <a:ea typeface="华文隶书" panose="02010800040101010101" pitchFamily="2" charset="-122"/>
            </a:endParaRPr>
          </a:p>
          <a:p>
            <a:pPr eaLnBrk="0" fontAlgn="base" hangingPunct="0">
              <a:buFontTx/>
            </a:pPr>
            <a:endParaRPr lang="zh-CN" altLang="en-US" strike="noStrike" noProof="1" dirty="0">
              <a:latin typeface="Courier New" panose="02070309020205020404" pitchFamily="49" charset="0"/>
              <a:ea typeface="宋体" panose="02010600030101010101" pitchFamily="2" charset="-122"/>
            </a:endParaRPr>
          </a:p>
        </p:txBody>
      </p:sp>
      <p:sp>
        <p:nvSpPr>
          <p:cNvPr id="8197" name="矩形 3079"/>
          <p:cNvSpPr/>
          <p:nvPr/>
        </p:nvSpPr>
        <p:spPr>
          <a:xfrm>
            <a:off x="0" y="4324350"/>
            <a:ext cx="9144000" cy="0"/>
          </a:xfrm>
          <a:prstGeom prst="rect">
            <a:avLst/>
          </a:prstGeom>
          <a:noFill/>
          <a:ln w="9525">
            <a:noFill/>
          </a:ln>
        </p:spPr>
        <p:txBody>
          <a:bodyPr anchor="t" anchorCtr="0"/>
          <a:p>
            <a:endParaRPr lang="zh-CN" altLang="en-US">
              <a:latin typeface="Courier New" panose="02070309020205020404" pitchFamily="49"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1371600" y="320675"/>
            <a:ext cx="7378700" cy="914400"/>
          </a:xfrm>
        </p:spPr>
        <p:txBody>
          <a:bodyPr vert="horz" wrap="square" lIns="91440" tIns="45720" rIns="91440" bIns="45720" anchor="ctr" anchorCtr="0"/>
          <a:p>
            <a:pPr eaLnBrk="1" hangingPunct="1"/>
            <a:r>
              <a:rPr lang="zh-CN" altLang="en-US" dirty="0">
                <a:ea typeface="华文隶书" panose="02010800040101010101" pitchFamily="2" charset="-122"/>
              </a:rPr>
              <a:t>逻辑结构是本质</a:t>
            </a:r>
            <a:endParaRPr lang="zh-CN" altLang="en-US" dirty="0">
              <a:ea typeface="华文隶书" panose="02010800040101010101" pitchFamily="2" charset="-122"/>
            </a:endParaRPr>
          </a:p>
        </p:txBody>
      </p:sp>
      <p:sp>
        <p:nvSpPr>
          <p:cNvPr id="19458" name="Rectangle 3"/>
          <p:cNvSpPr>
            <a:spLocks noGrp="1"/>
          </p:cNvSpPr>
          <p:nvPr>
            <p:ph idx="1"/>
          </p:nvPr>
        </p:nvSpPr>
        <p:spPr>
          <a:xfrm>
            <a:off x="539750" y="1341438"/>
            <a:ext cx="8064500" cy="5176837"/>
          </a:xfrm>
        </p:spPr>
        <p:txBody>
          <a:bodyPr vert="horz" wrap="square" lIns="91440" tIns="45720" rIns="91440" bIns="45720" anchor="t" anchorCtr="0"/>
          <a:p>
            <a:pPr eaLnBrk="1" hangingPunct="1">
              <a:buClrTx/>
              <a:buNone/>
            </a:pPr>
            <a:r>
              <a:rPr lang="zh-CN" altLang="en-US" dirty="0">
                <a:latin typeface="Times New Roman" panose="02020603050405020304" charset="0"/>
              </a:rPr>
              <a:t>   </a:t>
            </a:r>
            <a:r>
              <a:rPr lang="zh-CN" altLang="en-US" dirty="0"/>
              <a:t>通过上面两个例子可以看出：</a:t>
            </a:r>
            <a:endParaRPr lang="zh-CN" altLang="en-US" dirty="0"/>
          </a:p>
          <a:p>
            <a:pPr eaLnBrk="1" hangingPunct="1"/>
            <a:r>
              <a:rPr lang="zh-CN" altLang="en-US" b="1" dirty="0">
                <a:solidFill>
                  <a:schemeClr val="folHlink"/>
                </a:solidFill>
              </a:rPr>
              <a:t>逻辑结构是数据组织的某种</a:t>
            </a:r>
            <a:r>
              <a:rPr lang="zh-CN" altLang="en-US" b="1" dirty="0">
                <a:solidFill>
                  <a:schemeClr val="folHlink"/>
                </a:solidFill>
                <a:latin typeface="Times New Roman" panose="02020603050405020304" charset="0"/>
              </a:rPr>
              <a:t>“</a:t>
            </a:r>
            <a:r>
              <a:rPr lang="zh-CN" altLang="en-US" b="1" dirty="0">
                <a:solidFill>
                  <a:schemeClr val="folHlink"/>
                </a:solidFill>
              </a:rPr>
              <a:t>本质性</a:t>
            </a:r>
            <a:r>
              <a:rPr lang="zh-CN" altLang="en-US" b="1" dirty="0">
                <a:solidFill>
                  <a:schemeClr val="folHlink"/>
                </a:solidFill>
                <a:latin typeface="Times New Roman" panose="02020603050405020304" charset="0"/>
              </a:rPr>
              <a:t>”</a:t>
            </a:r>
            <a:r>
              <a:rPr lang="zh-CN" altLang="en-US" b="1" dirty="0">
                <a:solidFill>
                  <a:schemeClr val="folHlink"/>
                </a:solidFill>
              </a:rPr>
              <a:t>的东西</a:t>
            </a:r>
            <a:r>
              <a:rPr lang="zh-CN" altLang="en-US" b="1" dirty="0"/>
              <a:t>：</a:t>
            </a:r>
            <a:endParaRPr lang="zh-CN" altLang="en-US" b="1" dirty="0"/>
          </a:p>
          <a:p>
            <a:pPr lvl="1" eaLnBrk="1" hangingPunct="1">
              <a:buNone/>
            </a:pPr>
            <a:r>
              <a:rPr lang="zh-CN" altLang="en-US" sz="2400" b="1" dirty="0">
                <a:solidFill>
                  <a:srgbClr val="000000"/>
                </a:solidFill>
              </a:rPr>
              <a:t>（</a:t>
            </a:r>
            <a:r>
              <a:rPr lang="en-US" altLang="zh-CN" sz="2400" b="1">
                <a:solidFill>
                  <a:srgbClr val="000000"/>
                </a:solidFill>
                <a:latin typeface="Times New Roman" panose="02020603050405020304" charset="0"/>
              </a:rPr>
              <a:t>1</a:t>
            </a:r>
            <a:r>
              <a:rPr lang="zh-CN" altLang="en-US" sz="2400" b="1" dirty="0">
                <a:solidFill>
                  <a:srgbClr val="000000"/>
                </a:solidFill>
              </a:rPr>
              <a:t>）逻辑结构与数据元素本身的形式、内容无关。</a:t>
            </a:r>
            <a:endParaRPr lang="zh-CN" altLang="en-US" sz="2400" b="1" dirty="0">
              <a:solidFill>
                <a:srgbClr val="000000"/>
              </a:solidFill>
            </a:endParaRPr>
          </a:p>
          <a:p>
            <a:pPr lvl="1" eaLnBrk="1" hangingPunct="1">
              <a:buNone/>
            </a:pPr>
            <a:r>
              <a:rPr lang="zh-CN" altLang="en-US" sz="2400" b="1" dirty="0">
                <a:solidFill>
                  <a:srgbClr val="000000"/>
                </a:solidFill>
              </a:rPr>
              <a:t>（</a:t>
            </a:r>
            <a:r>
              <a:rPr lang="en-US" altLang="zh-CN" sz="2400" b="1">
                <a:solidFill>
                  <a:srgbClr val="000000"/>
                </a:solidFill>
                <a:latin typeface="Times New Roman" panose="02020603050405020304" charset="0"/>
              </a:rPr>
              <a:t>2</a:t>
            </a:r>
            <a:r>
              <a:rPr lang="zh-CN" altLang="en-US" sz="2400" b="1" dirty="0">
                <a:solidFill>
                  <a:srgbClr val="000000"/>
                </a:solidFill>
              </a:rPr>
              <a:t>）逻辑结构与数据元素的相对位置无关。</a:t>
            </a:r>
            <a:endParaRPr lang="zh-CN" altLang="en-US" sz="2400" b="1" dirty="0">
              <a:solidFill>
                <a:srgbClr val="000000"/>
              </a:solidFill>
            </a:endParaRPr>
          </a:p>
          <a:p>
            <a:pPr lvl="1" eaLnBrk="1" hangingPunct="1">
              <a:buNone/>
            </a:pPr>
            <a:r>
              <a:rPr lang="zh-CN" altLang="en-US" sz="2400" b="1" dirty="0">
                <a:solidFill>
                  <a:srgbClr val="000000"/>
                </a:solidFill>
              </a:rPr>
              <a:t>（</a:t>
            </a:r>
            <a:r>
              <a:rPr lang="en-US" altLang="zh-CN" sz="2400" b="1">
                <a:solidFill>
                  <a:srgbClr val="000000"/>
                </a:solidFill>
                <a:latin typeface="Times New Roman" panose="02020603050405020304" charset="0"/>
              </a:rPr>
              <a:t>3</a:t>
            </a:r>
            <a:r>
              <a:rPr lang="zh-CN" altLang="en-US" sz="2400" b="1" dirty="0">
                <a:solidFill>
                  <a:srgbClr val="000000"/>
                </a:solidFill>
              </a:rPr>
              <a:t>）逻辑结构与所含数据元素的个数无关。</a:t>
            </a:r>
            <a:endParaRPr lang="zh-CN" altLang="en-US" sz="2400" b="1" dirty="0">
              <a:solidFill>
                <a:srgbClr val="000000"/>
              </a:solidFill>
            </a:endParaRPr>
          </a:p>
          <a:p>
            <a:pPr eaLnBrk="1" hangingPunct="1"/>
            <a:r>
              <a:rPr lang="zh-CN" altLang="en-US" b="1" dirty="0">
                <a:solidFill>
                  <a:schemeClr val="folHlink"/>
                </a:solidFill>
              </a:rPr>
              <a:t>算法的设计取决于选定的逻辑结构，而算法的实现依赖于采用的存储结构</a:t>
            </a:r>
            <a:r>
              <a:rPr lang="zh-CN" altLang="en-US" dirty="0">
                <a:solidFill>
                  <a:schemeClr val="folHlink"/>
                </a:solidFill>
                <a:latin typeface="Times New Roman" panose="02020603050405020304" charset="0"/>
              </a:rPr>
              <a:t> </a:t>
            </a:r>
            <a:endParaRPr lang="zh-CN" altLang="en-US" dirty="0">
              <a:solidFill>
                <a:schemeClr val="folHlink"/>
              </a:solidFill>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79388" y="5013325"/>
            <a:ext cx="8834438" cy="1806575"/>
          </a:xfrm>
          <a:prstGeom prst="roundRect">
            <a:avLst>
              <a:gd name="adj" fmla="val 2011"/>
            </a:avLst>
          </a:prstGeom>
          <a:solidFill>
            <a:schemeClr val="accent1">
              <a:lumMod val="40000"/>
              <a:lumOff val="6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20482" name="Rectangle 2"/>
          <p:cNvSpPr>
            <a:spLocks noGrp="1"/>
          </p:cNvSpPr>
          <p:nvPr>
            <p:ph type="title"/>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2.2</a:t>
            </a:r>
            <a:r>
              <a:rPr lang="zh-CN" altLang="en-US" sz="4800" dirty="0">
                <a:latin typeface="华文新魏" panose="02010800040101010101" pitchFamily="2" charset="-122"/>
                <a:ea typeface="华文新魏" panose="02010800040101010101" pitchFamily="2" charset="-122"/>
              </a:rPr>
              <a:t>线性表的顺序实现 </a:t>
            </a:r>
            <a:endParaRPr lang="zh-CN" altLang="en-US" sz="4800" dirty="0">
              <a:latin typeface="华文新魏" panose="02010800040101010101" pitchFamily="2" charset="-122"/>
              <a:ea typeface="华文新魏" panose="02010800040101010101" pitchFamily="2" charset="-122"/>
            </a:endParaRPr>
          </a:p>
        </p:txBody>
      </p:sp>
      <p:sp>
        <p:nvSpPr>
          <p:cNvPr id="13315" name="Rectangle 3"/>
          <p:cNvSpPr>
            <a:spLocks noGrp="1"/>
          </p:cNvSpPr>
          <p:nvPr>
            <p:ph idx="1"/>
          </p:nvPr>
        </p:nvSpPr>
        <p:spPr>
          <a:xfrm>
            <a:off x="142875" y="1219200"/>
            <a:ext cx="8501063" cy="2514600"/>
          </a:xfrm>
        </p:spPr>
        <p:txBody>
          <a:bodyPr vert="horz" wrap="square" lIns="91440" tIns="45720" rIns="91440" bIns="45720" anchor="t" anchorCtr="0"/>
          <a:p>
            <a:pPr algn="just" eaLnBrk="1" fontAlgn="t" hangingPunct="1">
              <a:buNone/>
            </a:pPr>
            <a:r>
              <a:rPr lang="zh-CN" altLang="en-US" sz="2800" b="1" dirty="0">
                <a:solidFill>
                  <a:schemeClr val="folHlink"/>
                </a:solidFill>
                <a:latin typeface="幼圆" panose="02010509060101010101" pitchFamily="49" charset="-122"/>
                <a:ea typeface="幼圆" panose="02010509060101010101" pitchFamily="49" charset="-122"/>
              </a:rPr>
              <a:t>     线性表的顺序表示 </a:t>
            </a:r>
            <a:r>
              <a:rPr lang="en-US" altLang="zh-CN" sz="2800" b="1">
                <a:solidFill>
                  <a:schemeClr val="folHlink"/>
                </a:solidFill>
                <a:latin typeface="幼圆" panose="02010509060101010101" pitchFamily="49" charset="-122"/>
                <a:ea typeface="幼圆" panose="02010509060101010101" pitchFamily="49" charset="-122"/>
              </a:rPr>
              <a:t>:</a:t>
            </a:r>
            <a:r>
              <a:rPr lang="zh-CN" altLang="en-US" sz="2400" b="1" dirty="0">
                <a:latin typeface="宋体" panose="02010600030101010101" pitchFamily="2" charset="-122"/>
              </a:rPr>
              <a:t>线性表的顺序存储是指在内存中用地址连续的一块存储空间顺序存放线性表的各元素，用这种存储形式存储的线性表称为</a:t>
            </a:r>
            <a:r>
              <a:rPr lang="zh-CN" altLang="en-US" sz="2400" b="1" dirty="0">
                <a:solidFill>
                  <a:schemeClr val="folHlink"/>
                </a:solidFill>
                <a:latin typeface="宋体" panose="02010600030101010101" pitchFamily="2" charset="-122"/>
              </a:rPr>
              <a:t>顺序表</a:t>
            </a:r>
            <a:r>
              <a:rPr lang="zh-CN" altLang="en-US" sz="2400" b="1" dirty="0">
                <a:latin typeface="宋体" panose="02010600030101010101" pitchFamily="2" charset="-122"/>
              </a:rPr>
              <a:t>。</a:t>
            </a:r>
            <a:r>
              <a:rPr lang="zh-CN" altLang="en-US" sz="2400" b="1" dirty="0">
                <a:latin typeface="幼圆" panose="02010509060101010101" pitchFamily="49" charset="-122"/>
                <a:ea typeface="幼圆" panose="02010509060101010101" pitchFamily="49" charset="-122"/>
              </a:rPr>
              <a:t> </a:t>
            </a:r>
            <a:endParaRPr lang="zh-CN" altLang="en-US" sz="2400" b="1" dirty="0">
              <a:latin typeface="幼圆" panose="02010509060101010101" pitchFamily="49" charset="-122"/>
              <a:ea typeface="幼圆" panose="02010509060101010101" pitchFamily="49" charset="-122"/>
            </a:endParaRPr>
          </a:p>
          <a:p>
            <a:pPr eaLnBrk="1" hangingPunct="1">
              <a:buClrTx/>
              <a:buNone/>
            </a:pPr>
            <a:r>
              <a:rPr lang="zh-CN" altLang="en-US" sz="2400" b="1" dirty="0">
                <a:latin typeface="宋体" panose="02010600030101010101" pitchFamily="2" charset="-122"/>
              </a:rPr>
              <a:t>      设</a:t>
            </a:r>
            <a:r>
              <a:rPr lang="en-US" altLang="zh-CN" sz="2400" b="1">
                <a:latin typeface="宋体" panose="02010600030101010101" pitchFamily="2" charset="-122"/>
              </a:rPr>
              <a:t>a</a:t>
            </a:r>
            <a:r>
              <a:rPr lang="zh-CN" altLang="en-US" sz="2400" b="1" baseline="-30000" dirty="0">
                <a:latin typeface="宋体" panose="02010600030101010101" pitchFamily="2" charset="-122"/>
              </a:rPr>
              <a:t>１</a:t>
            </a:r>
            <a:r>
              <a:rPr lang="zh-CN" altLang="en-US" sz="2400" b="1" dirty="0">
                <a:latin typeface="宋体" panose="02010600030101010101" pitchFamily="2" charset="-122"/>
              </a:rPr>
              <a:t>的存储地址为</a:t>
            </a:r>
            <a:r>
              <a:rPr lang="en-US" altLang="zh-CN" sz="2400" b="1">
                <a:latin typeface="宋体" panose="02010600030101010101" pitchFamily="2" charset="-122"/>
              </a:rPr>
              <a:t>Loc(a</a:t>
            </a:r>
            <a:r>
              <a:rPr lang="zh-CN" altLang="en-US" sz="2400" b="1" baseline="-30000">
                <a:latin typeface="宋体" panose="02010600030101010101" pitchFamily="2" charset="-122"/>
              </a:rPr>
              <a:t>１</a:t>
            </a:r>
            <a:r>
              <a:rPr lang="en-US" altLang="zh-CN" sz="2400" b="1">
                <a:latin typeface="宋体" panose="02010600030101010101" pitchFamily="2" charset="-122"/>
              </a:rPr>
              <a:t>)</a:t>
            </a:r>
            <a:r>
              <a:rPr lang="zh-CN" altLang="en-US" sz="2400" b="1" dirty="0">
                <a:latin typeface="宋体" panose="02010600030101010101" pitchFamily="2" charset="-122"/>
              </a:rPr>
              <a:t>，每个数据元素占</a:t>
            </a:r>
            <a:r>
              <a:rPr lang="en-US" altLang="zh-CN" sz="2400" b="1">
                <a:latin typeface="宋体" panose="02010600030101010101" pitchFamily="2" charset="-122"/>
              </a:rPr>
              <a:t>L</a:t>
            </a:r>
            <a:r>
              <a:rPr lang="zh-CN" altLang="en-US" sz="2400" b="1" dirty="0">
                <a:latin typeface="宋体" panose="02010600030101010101" pitchFamily="2" charset="-122"/>
              </a:rPr>
              <a:t>个存储单元，则第</a:t>
            </a:r>
            <a:r>
              <a:rPr lang="en-US" altLang="zh-CN" sz="2400" b="1">
                <a:latin typeface="宋体" panose="02010600030101010101" pitchFamily="2" charset="-122"/>
              </a:rPr>
              <a:t>i</a:t>
            </a:r>
            <a:r>
              <a:rPr lang="zh-CN" altLang="en-US" sz="2400" b="1" dirty="0">
                <a:latin typeface="宋体" panose="02010600030101010101" pitchFamily="2" charset="-122"/>
              </a:rPr>
              <a:t>个数据元素的地址为：</a:t>
            </a:r>
            <a:endParaRPr lang="zh-CN" altLang="en-US" sz="2400" b="1" dirty="0">
              <a:latin typeface="宋体" panose="02010600030101010101" pitchFamily="2" charset="-122"/>
            </a:endParaRPr>
          </a:p>
          <a:p>
            <a:pPr eaLnBrk="1" hangingPunct="1">
              <a:buClrTx/>
              <a:buNone/>
            </a:pPr>
            <a:r>
              <a:rPr lang="zh-CN" altLang="en-US" sz="2400" b="1" dirty="0">
                <a:latin typeface="宋体" panose="02010600030101010101" pitchFamily="2" charset="-122"/>
              </a:rPr>
              <a:t>      </a:t>
            </a:r>
            <a:r>
              <a:rPr lang="en-US" altLang="zh-CN" sz="2400" b="1">
                <a:latin typeface="宋体" panose="02010600030101010101" pitchFamily="2" charset="-122"/>
              </a:rPr>
              <a:t>Loc(</a:t>
            </a:r>
            <a:r>
              <a:rPr lang="en-US" altLang="zh-CN" sz="2400" b="1" err="1">
                <a:latin typeface="宋体" panose="02010600030101010101" pitchFamily="2" charset="-122"/>
              </a:rPr>
              <a:t>a</a:t>
            </a:r>
            <a:r>
              <a:rPr lang="en-US" altLang="zh-CN" sz="2400" b="1" baseline="-30000" err="1">
                <a:latin typeface="宋体" panose="02010600030101010101" pitchFamily="2" charset="-122"/>
              </a:rPr>
              <a:t>i</a:t>
            </a:r>
            <a:r>
              <a:rPr lang="en-US" altLang="zh-CN" sz="2400" b="1">
                <a:latin typeface="宋体" panose="02010600030101010101" pitchFamily="2" charset="-122"/>
              </a:rPr>
              <a:t>)=Loc(a</a:t>
            </a:r>
            <a:r>
              <a:rPr lang="en-US" altLang="zh-CN" sz="2400" b="1" baseline="-30000">
                <a:latin typeface="宋体" panose="02010600030101010101" pitchFamily="2" charset="-122"/>
              </a:rPr>
              <a:t>1</a:t>
            </a:r>
            <a:r>
              <a:rPr lang="en-US" altLang="zh-CN" sz="2400" b="1">
                <a:latin typeface="宋体" panose="02010600030101010101" pitchFamily="2" charset="-122"/>
              </a:rPr>
              <a:t>)+(i-1)*L      1≤i≤n</a:t>
            </a:r>
            <a:endParaRPr lang="en-US" altLang="zh-CN" sz="2400" b="1">
              <a:latin typeface="幼圆" panose="02010509060101010101" pitchFamily="49" charset="-122"/>
              <a:ea typeface="幼圆" panose="02010509060101010101" pitchFamily="49" charset="-122"/>
            </a:endParaRPr>
          </a:p>
        </p:txBody>
      </p:sp>
      <p:grpSp>
        <p:nvGrpSpPr>
          <p:cNvPr id="13316" name="Group 4"/>
          <p:cNvGrpSpPr/>
          <p:nvPr/>
        </p:nvGrpSpPr>
        <p:grpSpPr>
          <a:xfrm>
            <a:off x="1147763" y="3716338"/>
            <a:ext cx="7527925" cy="1154112"/>
            <a:chOff x="-70" y="0"/>
            <a:chExt cx="4742" cy="727"/>
          </a:xfrm>
        </p:grpSpPr>
        <p:sp>
          <p:nvSpPr>
            <p:cNvPr id="20485" name="Text Box 5"/>
            <p:cNvSpPr txBox="1"/>
            <p:nvPr/>
          </p:nvSpPr>
          <p:spPr>
            <a:xfrm>
              <a:off x="525" y="0"/>
              <a:ext cx="4147" cy="192"/>
            </a:xfrm>
            <a:prstGeom prst="rect">
              <a:avLst/>
            </a:prstGeom>
            <a:solidFill>
              <a:srgbClr val="FFFFFF"/>
            </a:solidFill>
            <a:ln w="9525">
              <a:noFill/>
            </a:ln>
          </p:spPr>
          <p:txBody>
            <a:bodyPr anchor="t" anchorCtr="0">
              <a:spAutoFit/>
            </a:bodyPr>
            <a:p>
              <a:pPr algn="just" eaLnBrk="0" hangingPunct="0"/>
              <a:r>
                <a:rPr lang="zh-CN" altLang="en-US" sz="1400">
                  <a:latin typeface="Times New Roman" panose="02020603050405020304" charset="0"/>
                </a:rPr>
                <a:t> </a:t>
              </a:r>
              <a:r>
                <a:rPr lang="en-US" altLang="zh-CN" sz="1400">
                  <a:latin typeface="Times New Roman" panose="02020603050405020304" charset="0"/>
                </a:rPr>
                <a:t>0           1                      i-1         i                                   n-1                     MAXSIZE-1    </a:t>
              </a:r>
              <a:endParaRPr lang="en-US" altLang="zh-CN" sz="1400">
                <a:latin typeface="Times New Roman" panose="02020603050405020304" charset="0"/>
              </a:endParaRPr>
            </a:p>
          </p:txBody>
        </p:sp>
        <p:grpSp>
          <p:nvGrpSpPr>
            <p:cNvPr id="20486" name="Group 6"/>
            <p:cNvGrpSpPr/>
            <p:nvPr/>
          </p:nvGrpSpPr>
          <p:grpSpPr>
            <a:xfrm>
              <a:off x="-70" y="182"/>
              <a:ext cx="4306" cy="545"/>
              <a:chOff x="-70" y="-16"/>
              <a:chExt cx="4306" cy="545"/>
            </a:xfrm>
          </p:grpSpPr>
          <p:grpSp>
            <p:nvGrpSpPr>
              <p:cNvPr id="20487" name="Group 7"/>
              <p:cNvGrpSpPr/>
              <p:nvPr/>
            </p:nvGrpSpPr>
            <p:grpSpPr>
              <a:xfrm>
                <a:off x="498" y="0"/>
                <a:ext cx="349" cy="529"/>
                <a:chOff x="0" y="0"/>
                <a:chExt cx="288" cy="977"/>
              </a:xfrm>
            </p:grpSpPr>
            <p:sp>
              <p:nvSpPr>
                <p:cNvPr id="20488" name="Rectangle 8"/>
                <p:cNvSpPr/>
                <p:nvPr/>
              </p:nvSpPr>
              <p:spPr>
                <a:xfrm>
                  <a:off x="43" y="2"/>
                  <a:ext cx="203" cy="975"/>
                </a:xfrm>
                <a:prstGeom prst="rect">
                  <a:avLst/>
                </a:prstGeom>
                <a:noFill/>
                <a:ln w="9525">
                  <a:noFill/>
                </a:ln>
              </p:spPr>
              <p:txBody>
                <a:bodyPr anchor="t" anchorCtr="0">
                  <a:spAutoFit/>
                </a:bodyPr>
                <a:p>
                  <a:r>
                    <a:rPr lang="en-US" altLang="zh-CN" sz="1600">
                      <a:latin typeface="宋体" panose="02010600030101010101" pitchFamily="2" charset="-122"/>
                    </a:rPr>
                    <a:t>a</a:t>
                  </a:r>
                  <a:r>
                    <a:rPr lang="en-US" altLang="zh-CN" sz="1700" baseline="-30000">
                      <a:latin typeface="宋体" panose="02010600030101010101" pitchFamily="2" charset="-122"/>
                    </a:rPr>
                    <a:t>1</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489" name="Rectangle 9"/>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490" name="Group 10"/>
              <p:cNvGrpSpPr/>
              <p:nvPr/>
            </p:nvGrpSpPr>
            <p:grpSpPr>
              <a:xfrm>
                <a:off x="847" y="0"/>
                <a:ext cx="350" cy="529"/>
                <a:chOff x="0" y="0"/>
                <a:chExt cx="288" cy="977"/>
              </a:xfrm>
            </p:grpSpPr>
            <p:sp>
              <p:nvSpPr>
                <p:cNvPr id="20491" name="Rectangle 11"/>
                <p:cNvSpPr/>
                <p:nvPr/>
              </p:nvSpPr>
              <p:spPr>
                <a:xfrm>
                  <a:off x="43" y="2"/>
                  <a:ext cx="203" cy="975"/>
                </a:xfrm>
                <a:prstGeom prst="rect">
                  <a:avLst/>
                </a:prstGeom>
                <a:noFill/>
                <a:ln w="9525">
                  <a:noFill/>
                </a:ln>
              </p:spPr>
              <p:txBody>
                <a:bodyPr anchor="t" anchorCtr="0">
                  <a:spAutoFit/>
                </a:bodyPr>
                <a:p>
                  <a:r>
                    <a:rPr lang="en-US" altLang="zh-CN" sz="1600">
                      <a:latin typeface="宋体" panose="02010600030101010101" pitchFamily="2" charset="-122"/>
                    </a:rPr>
                    <a:t>a</a:t>
                  </a:r>
                  <a:r>
                    <a:rPr lang="en-US" altLang="zh-CN" sz="1700" baseline="-30000">
                      <a:latin typeface="宋体" panose="02010600030101010101" pitchFamily="2" charset="-122"/>
                    </a:rPr>
                    <a:t>2</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492" name="Rectangle 12"/>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493" name="Group 13"/>
              <p:cNvGrpSpPr/>
              <p:nvPr/>
            </p:nvGrpSpPr>
            <p:grpSpPr>
              <a:xfrm>
                <a:off x="1197" y="0"/>
                <a:ext cx="348" cy="520"/>
                <a:chOff x="0" y="0"/>
                <a:chExt cx="288" cy="960"/>
              </a:xfrm>
            </p:grpSpPr>
            <p:sp>
              <p:nvSpPr>
                <p:cNvPr id="20494" name="Rectangle 14"/>
                <p:cNvSpPr/>
                <p:nvPr/>
              </p:nvSpPr>
              <p:spPr>
                <a:xfrm>
                  <a:off x="43" y="2"/>
                  <a:ext cx="202" cy="958"/>
                </a:xfrm>
                <a:prstGeom prst="rect">
                  <a:avLst/>
                </a:prstGeom>
                <a:noFill/>
                <a:ln w="9525">
                  <a:noFill/>
                </a:ln>
              </p:spPr>
              <p:txBody>
                <a:bodyPr anchor="t" anchorCtr="0">
                  <a:spAutoFit/>
                </a:bodyPr>
                <a:p>
                  <a:r>
                    <a:rPr lang="en-US" altLang="zh-CN" sz="1600">
                      <a:latin typeface="Times New Roman" panose="02020603050405020304" charset="0"/>
                      <a:ea typeface="Times New Roman" panose="02020603050405020304" charset="0"/>
                    </a:rPr>
                    <a:t>…</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495" name="Rectangle 15"/>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496" name="Group 16"/>
              <p:cNvGrpSpPr/>
              <p:nvPr/>
            </p:nvGrpSpPr>
            <p:grpSpPr>
              <a:xfrm>
                <a:off x="1895" y="0"/>
                <a:ext cx="349" cy="529"/>
                <a:chOff x="0" y="0"/>
                <a:chExt cx="288" cy="977"/>
              </a:xfrm>
            </p:grpSpPr>
            <p:sp>
              <p:nvSpPr>
                <p:cNvPr id="20497" name="Rectangle 17"/>
                <p:cNvSpPr/>
                <p:nvPr/>
              </p:nvSpPr>
              <p:spPr>
                <a:xfrm>
                  <a:off x="43" y="2"/>
                  <a:ext cx="202" cy="975"/>
                </a:xfrm>
                <a:prstGeom prst="rect">
                  <a:avLst/>
                </a:prstGeom>
                <a:noFill/>
                <a:ln w="9525">
                  <a:noFill/>
                </a:ln>
              </p:spPr>
              <p:txBody>
                <a:bodyPr anchor="t" anchorCtr="0">
                  <a:spAutoFit/>
                </a:bodyPr>
                <a:p>
                  <a:r>
                    <a:rPr lang="en-US" altLang="zh-CN" sz="1600" err="1">
                      <a:latin typeface="宋体" panose="02010600030101010101" pitchFamily="2" charset="-122"/>
                    </a:rPr>
                    <a:t>a</a:t>
                  </a:r>
                  <a:r>
                    <a:rPr lang="en-US" altLang="zh-CN" sz="1700" baseline="-30000" err="1">
                      <a:latin typeface="宋体" panose="02010600030101010101" pitchFamily="2" charset="-122"/>
                    </a:rPr>
                    <a:t>i</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498" name="Rectangle 18"/>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499" name="Group 19"/>
              <p:cNvGrpSpPr/>
              <p:nvPr/>
            </p:nvGrpSpPr>
            <p:grpSpPr>
              <a:xfrm>
                <a:off x="2594" y="0"/>
                <a:ext cx="349" cy="520"/>
                <a:chOff x="0" y="0"/>
                <a:chExt cx="288" cy="960"/>
              </a:xfrm>
            </p:grpSpPr>
            <p:sp>
              <p:nvSpPr>
                <p:cNvPr id="20500" name="Rectangle 20"/>
                <p:cNvSpPr/>
                <p:nvPr/>
              </p:nvSpPr>
              <p:spPr>
                <a:xfrm>
                  <a:off x="43" y="2"/>
                  <a:ext cx="202" cy="958"/>
                </a:xfrm>
                <a:prstGeom prst="rect">
                  <a:avLst/>
                </a:prstGeom>
                <a:noFill/>
                <a:ln w="9525">
                  <a:noFill/>
                </a:ln>
              </p:spPr>
              <p:txBody>
                <a:bodyPr anchor="t" anchorCtr="0">
                  <a:spAutoFit/>
                </a:bodyPr>
                <a:p>
                  <a:r>
                    <a:rPr lang="en-US" altLang="zh-CN" sz="1600">
                      <a:latin typeface="Times New Roman" panose="02020603050405020304" charset="0"/>
                      <a:ea typeface="Times New Roman" panose="02020603050405020304" charset="0"/>
                    </a:rPr>
                    <a:t>…</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501" name="Rectangle 21"/>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502" name="Group 22"/>
              <p:cNvGrpSpPr/>
              <p:nvPr/>
            </p:nvGrpSpPr>
            <p:grpSpPr>
              <a:xfrm>
                <a:off x="2943" y="0"/>
                <a:ext cx="349" cy="529"/>
                <a:chOff x="0" y="0"/>
                <a:chExt cx="288" cy="977"/>
              </a:xfrm>
            </p:grpSpPr>
            <p:sp>
              <p:nvSpPr>
                <p:cNvPr id="20503" name="Rectangle 23"/>
                <p:cNvSpPr/>
                <p:nvPr/>
              </p:nvSpPr>
              <p:spPr>
                <a:xfrm>
                  <a:off x="42" y="2"/>
                  <a:ext cx="203" cy="975"/>
                </a:xfrm>
                <a:prstGeom prst="rect">
                  <a:avLst/>
                </a:prstGeom>
                <a:noFill/>
                <a:ln w="9525">
                  <a:noFill/>
                </a:ln>
              </p:spPr>
              <p:txBody>
                <a:bodyPr anchor="t" anchorCtr="0">
                  <a:spAutoFit/>
                </a:bodyPr>
                <a:p>
                  <a:r>
                    <a:rPr lang="en-US" altLang="zh-CN" sz="1600">
                      <a:latin typeface="宋体" panose="02010600030101010101" pitchFamily="2" charset="-122"/>
                    </a:rPr>
                    <a:t>a</a:t>
                  </a:r>
                  <a:r>
                    <a:rPr lang="en-US" altLang="zh-CN" sz="1700" baseline="-30000">
                      <a:latin typeface="宋体" panose="02010600030101010101" pitchFamily="2" charset="-122"/>
                    </a:rPr>
                    <a:t>n</a:t>
                  </a:r>
                  <a:endParaRPr lang="en-US" altLang="zh-CN" sz="1600">
                    <a:latin typeface="宋体" panose="02010600030101010101" pitchFamily="2" charset="-122"/>
                  </a:endParaRPr>
                </a:p>
                <a:p>
                  <a:pPr eaLnBrk="0" hangingPunct="0"/>
                  <a:endParaRPr lang="zh-CN" altLang="en-US" sz="3200">
                    <a:latin typeface="Arial" panose="020B0604020202020204" pitchFamily="34" charset="0"/>
                  </a:endParaRPr>
                </a:p>
              </p:txBody>
            </p:sp>
            <p:sp>
              <p:nvSpPr>
                <p:cNvPr id="20504" name="Rectangle 24"/>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505" name="Group 25"/>
              <p:cNvGrpSpPr/>
              <p:nvPr/>
            </p:nvGrpSpPr>
            <p:grpSpPr>
              <a:xfrm>
                <a:off x="3292" y="0"/>
                <a:ext cx="594" cy="520"/>
                <a:chOff x="0" y="0"/>
                <a:chExt cx="490" cy="960"/>
              </a:xfrm>
            </p:grpSpPr>
            <p:sp>
              <p:nvSpPr>
                <p:cNvPr id="20506" name="Rectangle 26"/>
                <p:cNvSpPr/>
                <p:nvPr/>
              </p:nvSpPr>
              <p:spPr>
                <a:xfrm>
                  <a:off x="43" y="2"/>
                  <a:ext cx="404" cy="958"/>
                </a:xfrm>
                <a:prstGeom prst="rect">
                  <a:avLst/>
                </a:prstGeom>
                <a:noFill/>
                <a:ln w="9525">
                  <a:noFill/>
                </a:ln>
              </p:spPr>
              <p:txBody>
                <a:bodyPr anchor="t" anchorCtr="0">
                  <a:spAutoFit/>
                </a:bodyPr>
                <a:p>
                  <a:pPr algn="ctr"/>
                  <a:r>
                    <a:rPr lang="en-US" altLang="zh-CN" sz="1600">
                      <a:latin typeface="Times New Roman" panose="02020603050405020304" charset="0"/>
                      <a:ea typeface="Times New Roman" panose="02020603050405020304" charset="0"/>
                    </a:rPr>
                    <a:t>…</a:t>
                  </a:r>
                  <a:endParaRPr lang="en-US" altLang="zh-CN" sz="1600">
                    <a:latin typeface="宋体" panose="02010600030101010101" pitchFamily="2" charset="-122"/>
                  </a:endParaRPr>
                </a:p>
                <a:p>
                  <a:pPr algn="ctr" eaLnBrk="0" hangingPunct="0"/>
                  <a:endParaRPr lang="zh-CN" altLang="en-US" sz="3200">
                    <a:latin typeface="Arial" panose="020B0604020202020204" pitchFamily="34" charset="0"/>
                  </a:endParaRPr>
                </a:p>
              </p:txBody>
            </p:sp>
            <p:sp>
              <p:nvSpPr>
                <p:cNvPr id="20507" name="Rectangle 27"/>
                <p:cNvSpPr/>
                <p:nvPr/>
              </p:nvSpPr>
              <p:spPr>
                <a:xfrm>
                  <a:off x="0" y="0"/>
                  <a:ext cx="490"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nvGrpSpPr>
              <p:cNvPr id="20508" name="Group 28"/>
              <p:cNvGrpSpPr/>
              <p:nvPr/>
            </p:nvGrpSpPr>
            <p:grpSpPr>
              <a:xfrm>
                <a:off x="3886" y="0"/>
                <a:ext cx="350" cy="520"/>
                <a:chOff x="0" y="0"/>
                <a:chExt cx="288" cy="960"/>
              </a:xfrm>
            </p:grpSpPr>
            <p:sp>
              <p:nvSpPr>
                <p:cNvPr id="20509" name="Rectangle 29"/>
                <p:cNvSpPr/>
                <p:nvPr/>
              </p:nvSpPr>
              <p:spPr>
                <a:xfrm>
                  <a:off x="42" y="2"/>
                  <a:ext cx="203" cy="958"/>
                </a:xfrm>
                <a:prstGeom prst="rect">
                  <a:avLst/>
                </a:prstGeom>
                <a:noFill/>
                <a:ln w="9525">
                  <a:noFill/>
                </a:ln>
              </p:spPr>
              <p:txBody>
                <a:bodyPr anchor="t" anchorCtr="0">
                  <a:spAutoFit/>
                </a:bodyPr>
                <a:p>
                  <a:r>
                    <a:rPr lang="zh-CN" altLang="en-US" sz="1600" dirty="0">
                      <a:latin typeface="Times New Roman" panose="02020603050405020304" charset="0"/>
                    </a:rPr>
                    <a:t> </a:t>
                  </a:r>
                  <a:endParaRPr lang="zh-CN" altLang="en-US" sz="1600" dirty="0">
                    <a:latin typeface="宋体" panose="02010600030101010101" pitchFamily="2" charset="-122"/>
                  </a:endParaRPr>
                </a:p>
                <a:p>
                  <a:pPr eaLnBrk="0" hangingPunct="0"/>
                  <a:endParaRPr lang="zh-CN" altLang="en-US" sz="3200" dirty="0">
                    <a:latin typeface="Arial" panose="020B0604020202020204" pitchFamily="34" charset="0"/>
                  </a:endParaRPr>
                </a:p>
              </p:txBody>
            </p:sp>
            <p:sp>
              <p:nvSpPr>
                <p:cNvPr id="20510" name="Rectangle 30"/>
                <p:cNvSpPr/>
                <p:nvPr/>
              </p:nvSpPr>
              <p:spPr>
                <a:xfrm>
                  <a:off x="0" y="0"/>
                  <a:ext cx="288" cy="518"/>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sp>
            <p:nvSpPr>
              <p:cNvPr id="20511" name="Rectangle 31"/>
              <p:cNvSpPr/>
              <p:nvPr/>
            </p:nvSpPr>
            <p:spPr>
              <a:xfrm>
                <a:off x="-70" y="-16"/>
                <a:ext cx="558" cy="290"/>
              </a:xfrm>
              <a:prstGeom prst="rect">
                <a:avLst/>
              </a:prstGeom>
              <a:noFill/>
              <a:ln w="9525">
                <a:noFill/>
              </a:ln>
            </p:spPr>
            <p:txBody>
              <a:bodyPr wrap="square" anchor="t" anchorCtr="0">
                <a:spAutoFit/>
              </a:bodyPr>
              <a:p>
                <a:r>
                  <a:rPr lang="en-US" altLang="zh-CN">
                    <a:latin typeface="宋体" panose="02010600030101010101" pitchFamily="2" charset="-122"/>
                  </a:rPr>
                  <a:t>data</a:t>
                </a:r>
                <a:endParaRPr lang="en-US" altLang="zh-CN">
                  <a:latin typeface="宋体" panose="02010600030101010101" pitchFamily="2" charset="-122"/>
                </a:endParaRPr>
              </a:p>
            </p:txBody>
          </p:sp>
          <p:sp>
            <p:nvSpPr>
              <p:cNvPr id="20512" name="Rectangle 32"/>
              <p:cNvSpPr/>
              <p:nvPr/>
            </p:nvSpPr>
            <p:spPr>
              <a:xfrm>
                <a:off x="1547" y="2"/>
                <a:ext cx="350" cy="281"/>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sp>
            <p:nvSpPr>
              <p:cNvPr id="20513" name="Rectangle 33"/>
              <p:cNvSpPr/>
              <p:nvPr/>
            </p:nvSpPr>
            <p:spPr>
              <a:xfrm>
                <a:off x="1543" y="10"/>
                <a:ext cx="396" cy="212"/>
              </a:xfrm>
              <a:prstGeom prst="rect">
                <a:avLst/>
              </a:prstGeom>
              <a:noFill/>
              <a:ln w="9525">
                <a:noFill/>
              </a:ln>
            </p:spPr>
            <p:txBody>
              <a:bodyPr anchor="t" anchorCtr="0">
                <a:spAutoFit/>
              </a:bodyPr>
              <a:p>
                <a:r>
                  <a:rPr lang="en-US" altLang="zh-CN" sz="1600" err="1">
                    <a:latin typeface="宋体" panose="02010600030101010101" pitchFamily="2" charset="-122"/>
                  </a:rPr>
                  <a:t>a</a:t>
                </a:r>
                <a:r>
                  <a:rPr lang="en-US" altLang="zh-CN" sz="1000" err="1">
                    <a:latin typeface="宋体" panose="02010600030101010101" pitchFamily="2" charset="-122"/>
                  </a:rPr>
                  <a:t>i</a:t>
                </a:r>
                <a:r>
                  <a:rPr lang="en-US" altLang="zh-CN" sz="1000">
                    <a:latin typeface="宋体" panose="02010600030101010101" pitchFamily="2" charset="-122"/>
                  </a:rPr>
                  <a:t>-1</a:t>
                </a:r>
                <a:endParaRPr lang="en-US" altLang="zh-CN" sz="2000">
                  <a:latin typeface="Arial" panose="020B0604020202020204" pitchFamily="34" charset="0"/>
                </a:endParaRPr>
              </a:p>
            </p:txBody>
          </p:sp>
          <p:sp>
            <p:nvSpPr>
              <p:cNvPr id="20514" name="Rectangle 34"/>
              <p:cNvSpPr/>
              <p:nvPr/>
            </p:nvSpPr>
            <p:spPr>
              <a:xfrm>
                <a:off x="2294" y="2"/>
                <a:ext cx="396" cy="212"/>
              </a:xfrm>
              <a:prstGeom prst="rect">
                <a:avLst/>
              </a:prstGeom>
              <a:noFill/>
              <a:ln w="9525">
                <a:noFill/>
              </a:ln>
            </p:spPr>
            <p:txBody>
              <a:bodyPr anchor="t" anchorCtr="0">
                <a:spAutoFit/>
              </a:bodyPr>
              <a:p>
                <a:r>
                  <a:rPr lang="en-US" altLang="zh-CN" sz="1600" err="1">
                    <a:latin typeface="宋体" panose="02010600030101010101" pitchFamily="2" charset="-122"/>
                  </a:rPr>
                  <a:t>a</a:t>
                </a:r>
                <a:r>
                  <a:rPr lang="en-US" altLang="zh-CN" sz="1000" err="1">
                    <a:latin typeface="宋体" panose="02010600030101010101" pitchFamily="2" charset="-122"/>
                  </a:rPr>
                  <a:t>i</a:t>
                </a:r>
                <a:r>
                  <a:rPr lang="en-US" altLang="zh-CN" sz="1000">
                    <a:latin typeface="宋体" panose="02010600030101010101" pitchFamily="2" charset="-122"/>
                  </a:rPr>
                  <a:t>+1</a:t>
                </a:r>
                <a:endParaRPr lang="en-US" altLang="zh-CN" sz="2000">
                  <a:latin typeface="Arial" panose="020B0604020202020204" pitchFamily="34" charset="0"/>
                </a:endParaRPr>
              </a:p>
            </p:txBody>
          </p:sp>
          <p:sp>
            <p:nvSpPr>
              <p:cNvPr id="20515" name="Rectangle 35"/>
              <p:cNvSpPr/>
              <p:nvPr/>
            </p:nvSpPr>
            <p:spPr>
              <a:xfrm>
                <a:off x="2244" y="2"/>
                <a:ext cx="350" cy="281"/>
              </a:xfrm>
              <a:prstGeom prst="rect">
                <a:avLst/>
              </a:prstGeom>
              <a:noFill/>
              <a:ln w="7" cap="flat" cmpd="sng">
                <a:solidFill>
                  <a:srgbClr val="A0A0A0"/>
                </a:solidFill>
                <a:prstDash val="solid"/>
                <a:miter/>
                <a:headEnd type="none" w="med" len="med"/>
                <a:tailEnd type="none" w="med" len="med"/>
              </a:ln>
            </p:spPr>
            <p:txBody>
              <a:bodyPr wrap="none" anchor="t" anchorCtr="0">
                <a:spAutoFit/>
              </a:bodyPr>
              <a:p>
                <a:endParaRPr lang="zh-CN" altLang="en-US">
                  <a:latin typeface="Courier New" panose="02070309020205020404" pitchFamily="49" charset="0"/>
                </a:endParaRPr>
              </a:p>
            </p:txBody>
          </p:sp>
        </p:grpSp>
      </p:grpSp>
      <p:sp>
        <p:nvSpPr>
          <p:cNvPr id="13348" name="Rectangle 36"/>
          <p:cNvSpPr/>
          <p:nvPr/>
        </p:nvSpPr>
        <p:spPr>
          <a:xfrm>
            <a:off x="252413" y="4572000"/>
            <a:ext cx="8256587" cy="2244725"/>
          </a:xfrm>
          <a:prstGeom prst="rect">
            <a:avLst/>
          </a:prstGeom>
          <a:noFill/>
          <a:ln w="9525">
            <a:noFill/>
          </a:ln>
        </p:spPr>
        <p:txBody>
          <a:bodyPr wrap="square" anchor="t" anchorCtr="0">
            <a:spAutoFit/>
          </a:bodyPr>
          <a:p>
            <a:pPr indent="266700"/>
            <a:r>
              <a:rPr lang="zh-CN" altLang="en-US" sz="2800" dirty="0">
                <a:solidFill>
                  <a:schemeClr val="folHlink"/>
                </a:solidFill>
                <a:latin typeface="宋体" panose="02010600030101010101" pitchFamily="2" charset="-122"/>
                <a:ea typeface="幼圆" panose="02010509060101010101" pitchFamily="49" charset="-122"/>
              </a:rPr>
              <a:t>顺序存储结构的线性表的类型定义如下：</a:t>
            </a:r>
            <a:endParaRPr lang="zh-CN" altLang="en-US" sz="2800" dirty="0">
              <a:solidFill>
                <a:schemeClr val="folHlink"/>
              </a:solidFill>
              <a:latin typeface="宋体" panose="02010600030101010101" pitchFamily="2" charset="-122"/>
              <a:ea typeface="幼圆" panose="02010509060101010101" pitchFamily="49" charset="-122"/>
            </a:endParaRPr>
          </a:p>
          <a:p>
            <a:pPr indent="266700" algn="just" eaLnBrk="0" hangingPunct="0"/>
            <a:r>
              <a:rPr lang="zh-CN" altLang="en-US" sz="2000" dirty="0">
                <a:latin typeface="Courier New" panose="02070309020205020404" pitchFamily="49" charset="0"/>
              </a:rPr>
              <a:t>  </a:t>
            </a:r>
            <a:r>
              <a:rPr lang="en-US" altLang="zh-CN" sz="2800" err="1">
                <a:latin typeface="Courier New" panose="02070309020205020404" pitchFamily="49" charset="0"/>
              </a:rPr>
              <a:t>typedef</a:t>
            </a:r>
            <a:r>
              <a:rPr lang="en-US" altLang="zh-CN" sz="2800">
                <a:latin typeface="Courier New" panose="02070309020205020404" pitchFamily="49" charset="0"/>
              </a:rPr>
              <a:t> </a:t>
            </a:r>
            <a:r>
              <a:rPr lang="en-US" altLang="zh-CN" sz="2800" err="1">
                <a:latin typeface="Courier New" panose="02070309020205020404" pitchFamily="49" charset="0"/>
              </a:rPr>
              <a:t>struct</a:t>
            </a:r>
            <a:endParaRPr lang="en-US" altLang="zh-CN" sz="2800" err="1">
              <a:latin typeface="宋体" panose="02010600030101010101" pitchFamily="2" charset="-122"/>
            </a:endParaRPr>
          </a:p>
          <a:p>
            <a:pPr indent="266700" algn="just" eaLnBrk="0" hangingPunct="0"/>
            <a:r>
              <a:rPr lang="en-US" altLang="zh-CN" sz="2800" err="1">
                <a:latin typeface="Courier New" panose="02070309020205020404" pitchFamily="49" charset="0"/>
              </a:rPr>
              <a:t>  </a:t>
            </a:r>
            <a:r>
              <a:rPr lang="en-US" altLang="zh-CN" sz="2800">
                <a:latin typeface="Courier New" panose="02070309020205020404" pitchFamily="49" charset="0"/>
              </a:rPr>
              <a:t>{</a:t>
            </a:r>
            <a:r>
              <a:rPr lang="en-US" altLang="zh-CN" sz="2800" err="1">
                <a:latin typeface="Courier New" panose="02070309020205020404" pitchFamily="49" charset="0"/>
              </a:rPr>
              <a:t>ElemType</a:t>
            </a:r>
            <a:r>
              <a:rPr lang="en-US" altLang="zh-CN" sz="2800">
                <a:latin typeface="Courier New" panose="02070309020205020404" pitchFamily="49" charset="0"/>
              </a:rPr>
              <a:t> data[MAXSIZE];(*data)</a:t>
            </a:r>
            <a:endParaRPr lang="zh-CN" altLang="en-US" sz="2800">
              <a:latin typeface="宋体" panose="02010600030101010101" pitchFamily="2" charset="-122"/>
            </a:endParaRPr>
          </a:p>
          <a:p>
            <a:pPr indent="266700" algn="just" eaLnBrk="0" hangingPunct="0"/>
            <a:r>
              <a:rPr lang="zh-CN" altLang="en-US" sz="2800">
                <a:latin typeface="Courier New" panose="02070309020205020404" pitchFamily="49" charset="0"/>
              </a:rPr>
              <a:t>   </a:t>
            </a:r>
            <a:r>
              <a:rPr lang="en-US" altLang="zh-CN" sz="2800" err="1">
                <a:latin typeface="Courier New" panose="02070309020205020404" pitchFamily="49" charset="0"/>
              </a:rPr>
              <a:t>int</a:t>
            </a:r>
            <a:r>
              <a:rPr lang="en-US" altLang="zh-CN" sz="2800">
                <a:latin typeface="Courier New" panose="02070309020205020404" pitchFamily="49" charset="0"/>
              </a:rPr>
              <a:t> length;  </a:t>
            </a:r>
            <a:r>
              <a:rPr lang="en-US" altLang="zh-CN" sz="2800">
                <a:latin typeface="宋体" panose="02010600030101010101" pitchFamily="2" charset="-122"/>
              </a:rPr>
              <a:t>// </a:t>
            </a:r>
            <a:r>
              <a:rPr lang="zh-CN" altLang="en-US" sz="2800" dirty="0">
                <a:latin typeface="宋体" panose="02010600030101010101" pitchFamily="2" charset="-122"/>
              </a:rPr>
              <a:t>顺序表的长度</a:t>
            </a:r>
            <a:endParaRPr lang="zh-CN" altLang="en-US" sz="2800" dirty="0">
              <a:latin typeface="宋体" panose="02010600030101010101" pitchFamily="2" charset="-122"/>
            </a:endParaRPr>
          </a:p>
          <a:p>
            <a:pPr indent="266700" algn="just" eaLnBrk="0" hangingPunct="0"/>
            <a:r>
              <a:rPr lang="zh-CN" altLang="en-US" sz="2800" dirty="0">
                <a:latin typeface="Courier New" panose="02070309020205020404" pitchFamily="49" charset="0"/>
              </a:rPr>
              <a:t>  </a:t>
            </a:r>
            <a:r>
              <a:rPr lang="en-US" altLang="zh-CN" sz="2800">
                <a:latin typeface="Courier New" panose="02070309020205020404" pitchFamily="49" charset="0"/>
              </a:rPr>
              <a:t>}</a:t>
            </a:r>
            <a:r>
              <a:rPr lang="en-US" altLang="zh-CN" sz="2800" err="1">
                <a:latin typeface="Courier New" panose="02070309020205020404" pitchFamily="49" charset="0"/>
              </a:rPr>
              <a:t>SqList</a:t>
            </a:r>
            <a:r>
              <a:rPr lang="en-US" altLang="zh-CN" sz="2800">
                <a:latin typeface="Courier New" panose="02070309020205020404" pitchFamily="49" charset="0"/>
              </a:rPr>
              <a:t>;</a:t>
            </a:r>
            <a:endParaRPr lang="en-US" altLang="zh-CN" sz="2800">
              <a:latin typeface="Arial" panose="020B0604020202020204" pitchFamily="34" charset="0"/>
            </a:endParaRPr>
          </a:p>
        </p:txBody>
      </p:sp>
      <p:sp>
        <p:nvSpPr>
          <p:cNvPr id="20517" name="AutoShape 5">
            <a:hlinkClick r:id="rId1" action="ppaction://hlinksldjump"/>
          </p:cNvPr>
          <p:cNvSpPr/>
          <p:nvPr/>
        </p:nvSpPr>
        <p:spPr>
          <a:xfrm>
            <a:off x="8532813"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76810" name="Rectangle 14"/>
          <p:cNvSpPr>
            <a:spLocks noChangeArrowheads="1"/>
          </p:cNvSpPr>
          <p:nvPr/>
        </p:nvSpPr>
        <p:spPr bwMode="auto">
          <a:xfrm>
            <a:off x="8021638" y="4006850"/>
            <a:ext cx="630238" cy="469900"/>
          </a:xfrm>
          <a:prstGeom prst="rect">
            <a:avLst/>
          </a:prstGeom>
          <a:solidFill>
            <a:schemeClr val="bg2">
              <a:lumMod val="20000"/>
              <a:lumOff val="80000"/>
            </a:schemeClr>
          </a:solidFill>
          <a:ln w="6350">
            <a:solidFill>
              <a:srgbClr val="C0504D"/>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6389" name="AutoShape 37"/>
          <p:cNvSpPr>
            <a:spLocks noChangeArrowheads="1"/>
          </p:cNvSpPr>
          <p:nvPr/>
        </p:nvSpPr>
        <p:spPr bwMode="auto">
          <a:xfrm>
            <a:off x="5219700" y="1339850"/>
            <a:ext cx="3455988" cy="1308100"/>
          </a:xfrm>
          <a:prstGeom prst="cloudCallout">
            <a:avLst>
              <a:gd name="adj1" fmla="val 42788"/>
              <a:gd name="adj2" fmla="val 151310"/>
            </a:avLst>
          </a:prstGeom>
          <a:solidFill>
            <a:schemeClr val="accent1"/>
          </a:solidFill>
          <a:ln w="9525">
            <a:solidFill>
              <a:schemeClr val="tx1"/>
            </a:solidFill>
            <a:round/>
          </a:ln>
          <a:effectLst>
            <a:outerShdw dist="71842" dir="2700000" algn="ctr" rotWithShape="0">
              <a:schemeClr val="tx1"/>
            </a:outerShdw>
          </a:effectLst>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rPr>
              <a:t>Length</a:t>
            </a:r>
            <a:r>
              <a:rPr kumimoji="1" lang="zh-CN" altLang="en-US"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rPr>
              <a:t>成</a:t>
            </a:r>
            <a:r>
              <a:rPr kumimoji="1" lang="zh-CN" altLang="en-US"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rPr>
              <a:t>员</a:t>
            </a: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checkerboard(across)">
                                      <p:cBhvr>
                                        <p:cTn id="7" dur="500"/>
                                        <p:tgtEl>
                                          <p:spTgt spid="133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315">
                                            <p:txEl>
                                              <p:charRg st="0" end="7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315">
                                            <p:txEl>
                                              <p:charRg st="74" end="12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315">
                                            <p:txEl>
                                              <p:charRg st="125" end="16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316"/>
                                        </p:tgtEl>
                                        <p:attrNameLst>
                                          <p:attrName>style.visibility</p:attrName>
                                        </p:attrNameLst>
                                      </p:cBhvr>
                                      <p:to>
                                        <p:strVal val="visible"/>
                                      </p:to>
                                    </p:set>
                                    <p:anim calcmode="lin" valueType="num">
                                      <p:cBhvr additive="base">
                                        <p:cTn id="24" dur="500" fill="hold"/>
                                        <p:tgtEl>
                                          <p:spTgt spid="13316"/>
                                        </p:tgtEl>
                                        <p:attrNameLst>
                                          <p:attrName>ppt_x</p:attrName>
                                        </p:attrNameLst>
                                      </p:cBhvr>
                                      <p:tavLst>
                                        <p:tav tm="0">
                                          <p:val>
                                            <p:strVal val="#ppt_x"/>
                                          </p:val>
                                        </p:tav>
                                        <p:tav tm="100000">
                                          <p:val>
                                            <p:strVal val="#ppt_x"/>
                                          </p:val>
                                        </p:tav>
                                      </p:tavLst>
                                    </p:anim>
                                    <p:anim calcmode="lin" valueType="num">
                                      <p:cBhvr additive="base">
                                        <p:cTn id="25"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3348"/>
                                        </p:tgtEl>
                                        <p:attrNameLst>
                                          <p:attrName>style.visibility</p:attrName>
                                        </p:attrNameLst>
                                      </p:cBhvr>
                                      <p:to>
                                        <p:strVal val="visible"/>
                                      </p:to>
                                    </p:set>
                                    <p:animEffect transition="in" filter="checkerboard(across)">
                                      <p:cBhvr>
                                        <p:cTn id="30" dur="500"/>
                                        <p:tgtEl>
                                          <p:spTgt spid="1334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6810"/>
                                        </p:tgtEl>
                                        <p:attrNameLst>
                                          <p:attrName>style.visibility</p:attrName>
                                        </p:attrNameLst>
                                      </p:cBhvr>
                                      <p:to>
                                        <p:strVal val="visible"/>
                                      </p:to>
                                    </p:set>
                                    <p:anim calcmode="lin" valueType="num">
                                      <p:cBhvr additive="base">
                                        <p:cTn id="39" dur="500" fill="hold"/>
                                        <p:tgtEl>
                                          <p:spTgt spid="76810"/>
                                        </p:tgtEl>
                                        <p:attrNameLst>
                                          <p:attrName>ppt_x</p:attrName>
                                        </p:attrNameLst>
                                      </p:cBhvr>
                                      <p:tavLst>
                                        <p:tav tm="0">
                                          <p:val>
                                            <p:strVal val="#ppt_x"/>
                                          </p:val>
                                        </p:tav>
                                        <p:tav tm="100000">
                                          <p:val>
                                            <p:strVal val="#ppt_x"/>
                                          </p:val>
                                        </p:tav>
                                      </p:tavLst>
                                    </p:anim>
                                    <p:anim calcmode="lin" valueType="num">
                                      <p:cBhvr additive="base">
                                        <p:cTn id="40" dur="500" fill="hold"/>
                                        <p:tgtEl>
                                          <p:spTgt spid="768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6389"/>
                                        </p:tgtEl>
                                        <p:attrNameLst>
                                          <p:attrName>style.visibility</p:attrName>
                                        </p:attrNameLst>
                                      </p:cBhvr>
                                      <p:to>
                                        <p:strVal val="visible"/>
                                      </p:to>
                                    </p:set>
                                    <p:animEffect transition="in" filter="fade">
                                      <p:cBhvr>
                                        <p:cTn id="45" dur="2000"/>
                                        <p:tgtEl>
                                          <p:spTgt spid="35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48" grpId="0"/>
      <p:bldP spid="4" grpId="0" bldLvl="0" animBg="1"/>
      <p:bldP spid="4" grpId="1" animBg="1"/>
      <p:bldP spid="76810" grpId="0" bldLvl="0" animBg="1"/>
      <p:bldP spid="76810" grpId="1" animBg="1"/>
      <p:bldP spid="35638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1371600" y="177800"/>
            <a:ext cx="7543800"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 </a:t>
            </a:r>
            <a:endParaRPr lang="zh-CN" altLang="en-US" sz="4800" dirty="0">
              <a:latin typeface="华文新魏" panose="02010800040101010101" pitchFamily="2" charset="-122"/>
              <a:ea typeface="华文新魏" panose="02010800040101010101" pitchFamily="2" charset="-122"/>
            </a:endParaRPr>
          </a:p>
        </p:txBody>
      </p:sp>
      <p:sp>
        <p:nvSpPr>
          <p:cNvPr id="14339" name="Rectangle 3"/>
          <p:cNvSpPr>
            <a:spLocks noGrp="1"/>
          </p:cNvSpPr>
          <p:nvPr>
            <p:ph idx="1"/>
          </p:nvPr>
        </p:nvSpPr>
        <p:spPr>
          <a:xfrm>
            <a:off x="809625" y="2366963"/>
            <a:ext cx="7958138" cy="3881437"/>
          </a:xfrm>
        </p:spPr>
        <p:txBody>
          <a:bodyPr vert="horz" wrap="square" lIns="91440" tIns="45720" rIns="91440" bIns="45720" anchor="t" anchorCtr="0"/>
          <a:p>
            <a:pPr eaLnBrk="1" hangingPunct="1">
              <a:buClrTx/>
              <a:buNone/>
            </a:pPr>
            <a:r>
              <a:rPr lang="en-US" altLang="zh-CN" b="1" err="1">
                <a:solidFill>
                  <a:schemeClr val="tx2"/>
                </a:solidFill>
                <a:latin typeface="Courier New" panose="02070309020205020404" pitchFamily="49" charset="0"/>
              </a:rPr>
              <a:t>SeqList</a:t>
            </a:r>
            <a:r>
              <a:rPr lang="en-US" altLang="zh-CN" b="1">
                <a:solidFill>
                  <a:schemeClr val="tx2"/>
                </a:solidFill>
                <a:latin typeface="Courier New" panose="02070309020205020404" pitchFamily="49" charset="0"/>
              </a:rPr>
              <a:t> </a:t>
            </a:r>
            <a:r>
              <a:rPr lang="en-US" altLang="zh-CN" b="1" err="1">
                <a:solidFill>
                  <a:schemeClr val="tx2"/>
                </a:solidFill>
                <a:latin typeface="Courier New" panose="02070309020205020404" pitchFamily="49" charset="0"/>
              </a:rPr>
              <a:t>SeqListInit</a:t>
            </a:r>
            <a:r>
              <a:rPr lang="en-US" altLang="zh-CN" b="1">
                <a:solidFill>
                  <a:schemeClr val="tx2"/>
                </a:solidFill>
                <a:latin typeface="Courier New" panose="02070309020205020404" pitchFamily="49" charset="0"/>
              </a:rPr>
              <a:t>( )</a:t>
            </a:r>
            <a:endParaRPr lang="en-US" altLang="zh-CN" b="1">
              <a:solidFill>
                <a:schemeClr val="tx2"/>
              </a:solidFill>
              <a:latin typeface="宋体" panose="02010600030101010101" pitchFamily="2" charset="-122"/>
            </a:endParaRPr>
          </a:p>
          <a:p>
            <a:pPr eaLnBrk="1" hangingPunct="1">
              <a:buClrTx/>
              <a:buNone/>
            </a:pPr>
            <a:r>
              <a:rPr lang="en-US" altLang="zh-CN" b="1">
                <a:solidFill>
                  <a:schemeClr val="tx2"/>
                </a:solidFill>
                <a:latin typeface="Courier New" panose="02070309020205020404" pitchFamily="49" charset="0"/>
              </a:rPr>
              <a:t> {</a:t>
            </a:r>
            <a:r>
              <a:rPr lang="en-US" altLang="zh-CN" b="1">
                <a:solidFill>
                  <a:schemeClr val="tx2"/>
                </a:solidFill>
                <a:latin typeface="宋体" panose="02010600030101010101" pitchFamily="2" charset="-122"/>
              </a:rPr>
              <a:t>//</a:t>
            </a:r>
            <a:r>
              <a:rPr lang="zh-CN" altLang="en-US" b="1" dirty="0">
                <a:solidFill>
                  <a:schemeClr val="tx2"/>
                </a:solidFill>
                <a:latin typeface="宋体" panose="02010600030101010101" pitchFamily="2" charset="-122"/>
              </a:rPr>
              <a:t>构造一个空的顺序表</a:t>
            </a:r>
            <a:endParaRPr lang="zh-CN" altLang="en-US" b="1" dirty="0">
              <a:solidFill>
                <a:schemeClr val="tx2"/>
              </a:solidFill>
              <a:latin typeface="宋体" panose="02010600030101010101" pitchFamily="2" charset="-122"/>
            </a:endParaRPr>
          </a:p>
          <a:p>
            <a:pPr eaLnBrk="1" hangingPunct="1">
              <a:buClrTx/>
              <a:buNone/>
            </a:pPr>
            <a:r>
              <a:rPr lang="zh-CN" altLang="en-US" b="1" dirty="0">
                <a:solidFill>
                  <a:schemeClr val="tx2"/>
                </a:solidFill>
                <a:latin typeface="Courier New" panose="02070309020205020404" pitchFamily="49" charset="0"/>
              </a:rPr>
              <a:t>  </a:t>
            </a:r>
            <a:r>
              <a:rPr lang="en-US" altLang="zh-CN" b="1" err="1">
                <a:solidFill>
                  <a:schemeClr val="tx2"/>
                </a:solidFill>
                <a:latin typeface="Courier New" panose="02070309020205020404" pitchFamily="49" charset="0"/>
              </a:rPr>
              <a:t>SqList</a:t>
            </a:r>
            <a:r>
              <a:rPr lang="en-US" altLang="zh-CN" b="1">
                <a:solidFill>
                  <a:schemeClr val="tx2"/>
                </a:solidFill>
                <a:latin typeface="Courier New" panose="02070309020205020404" pitchFamily="49" charset="0"/>
              </a:rPr>
              <a:t> L;  </a:t>
            </a:r>
            <a:r>
              <a:rPr lang="en-US" altLang="zh-CN" b="1">
                <a:solidFill>
                  <a:schemeClr val="tx2"/>
                </a:solidFill>
                <a:latin typeface="宋体" panose="02010600030101010101" pitchFamily="2" charset="-122"/>
              </a:rPr>
              <a:t>//</a:t>
            </a:r>
            <a:r>
              <a:rPr lang="zh-CN" altLang="en-US" b="1" dirty="0">
                <a:solidFill>
                  <a:schemeClr val="tx2"/>
                </a:solidFill>
                <a:latin typeface="宋体" panose="02010600030101010101" pitchFamily="2" charset="-122"/>
              </a:rPr>
              <a:t>定义</a:t>
            </a:r>
            <a:r>
              <a:rPr lang="en-US" altLang="zh-CN" b="1">
                <a:solidFill>
                  <a:schemeClr val="tx2"/>
                </a:solidFill>
                <a:latin typeface="Courier New" panose="02070309020205020404" pitchFamily="49" charset="0"/>
              </a:rPr>
              <a:t>L</a:t>
            </a:r>
            <a:r>
              <a:rPr lang="zh-CN" altLang="en-US" b="1" dirty="0">
                <a:solidFill>
                  <a:schemeClr val="tx2"/>
                </a:solidFill>
                <a:latin typeface="宋体" panose="02010600030101010101" pitchFamily="2" charset="-122"/>
              </a:rPr>
              <a:t>为顺序表</a:t>
            </a:r>
            <a:endParaRPr lang="zh-CN" altLang="en-US" b="1" dirty="0">
              <a:solidFill>
                <a:schemeClr val="tx2"/>
              </a:solidFill>
              <a:latin typeface="宋体" panose="02010600030101010101" pitchFamily="2" charset="-122"/>
            </a:endParaRPr>
          </a:p>
          <a:p>
            <a:pPr eaLnBrk="1" hangingPunct="1">
              <a:buClrTx/>
              <a:buNone/>
            </a:pPr>
            <a:r>
              <a:rPr lang="zh-CN" altLang="en-US" b="1" dirty="0">
                <a:solidFill>
                  <a:schemeClr val="tx2"/>
                </a:solidFill>
                <a:latin typeface="Courier New" panose="02070309020205020404" pitchFamily="49" charset="0"/>
              </a:rPr>
              <a:t>  </a:t>
            </a:r>
            <a:r>
              <a:rPr lang="en-US" altLang="zh-CN" b="1">
                <a:solidFill>
                  <a:schemeClr val="tx2"/>
                </a:solidFill>
                <a:latin typeface="Courier New" panose="02070309020205020404" pitchFamily="49" charset="0"/>
              </a:rPr>
              <a:t>L.length=0; </a:t>
            </a:r>
            <a:r>
              <a:rPr lang="en-US" altLang="zh-CN" b="1">
                <a:solidFill>
                  <a:schemeClr val="tx2"/>
                </a:solidFill>
                <a:latin typeface="宋体" panose="02010600030101010101" pitchFamily="2" charset="-122"/>
              </a:rPr>
              <a:t>//</a:t>
            </a:r>
            <a:r>
              <a:rPr lang="zh-CN" altLang="en-US" b="1" dirty="0">
                <a:solidFill>
                  <a:schemeClr val="tx2"/>
                </a:solidFill>
                <a:latin typeface="宋体" panose="02010600030101010101" pitchFamily="2" charset="-122"/>
              </a:rPr>
              <a:t>初始化顺序表</a:t>
            </a:r>
            <a:r>
              <a:rPr lang="zh-CN" altLang="en-US" b="1" dirty="0"/>
              <a:t>为空表</a:t>
            </a:r>
            <a:endParaRPr lang="zh-CN" altLang="en-US" b="1" dirty="0">
              <a:solidFill>
                <a:schemeClr val="tx2"/>
              </a:solidFill>
              <a:latin typeface="宋体" panose="02010600030101010101" pitchFamily="2" charset="-122"/>
            </a:endParaRPr>
          </a:p>
          <a:p>
            <a:pPr eaLnBrk="1" hangingPunct="1">
              <a:buClrTx/>
              <a:buNone/>
            </a:pPr>
            <a:r>
              <a:rPr lang="zh-CN" altLang="en-US" b="1" dirty="0">
                <a:solidFill>
                  <a:schemeClr val="tx2"/>
                </a:solidFill>
                <a:latin typeface="Courier New" panose="02070309020205020404" pitchFamily="49" charset="0"/>
              </a:rPr>
              <a:t>  </a:t>
            </a:r>
            <a:r>
              <a:rPr lang="en-US" altLang="zh-CN" b="1">
                <a:solidFill>
                  <a:schemeClr val="tx2"/>
                </a:solidFill>
                <a:latin typeface="Courier New" panose="02070309020205020404" pitchFamily="49" charset="0"/>
              </a:rPr>
              <a:t>return L;</a:t>
            </a:r>
            <a:endParaRPr lang="en-US" altLang="zh-CN" b="1">
              <a:solidFill>
                <a:schemeClr val="tx2"/>
              </a:solidFill>
              <a:latin typeface="宋体" panose="02010600030101010101" pitchFamily="2" charset="-122"/>
            </a:endParaRPr>
          </a:p>
          <a:p>
            <a:pPr eaLnBrk="1" hangingPunct="1">
              <a:buClrTx/>
              <a:buNone/>
            </a:pPr>
            <a:r>
              <a:rPr lang="en-US" altLang="zh-CN" b="1">
                <a:solidFill>
                  <a:schemeClr val="tx2"/>
                </a:solidFill>
                <a:latin typeface="Courier New" panose="02070309020205020404" pitchFamily="49" charset="0"/>
              </a:rPr>
              <a:t> }</a:t>
            </a:r>
            <a:endParaRPr lang="en-US" altLang="zh-CN" b="1">
              <a:solidFill>
                <a:schemeClr val="tx2"/>
              </a:solidFill>
              <a:latin typeface="宋体" panose="02010600030101010101" pitchFamily="2" charset="-122"/>
            </a:endParaRPr>
          </a:p>
          <a:p>
            <a:pPr eaLnBrk="1" hangingPunct="1">
              <a:buClrTx/>
              <a:buNone/>
            </a:pPr>
            <a:endParaRPr lang="zh-CN" altLang="en-US" b="1">
              <a:solidFill>
                <a:schemeClr val="tx2"/>
              </a:solidFill>
              <a:latin typeface="幼圆" panose="02010509060101010101" pitchFamily="49" charset="-122"/>
              <a:ea typeface="幼圆" panose="02010509060101010101" pitchFamily="49" charset="-122"/>
            </a:endParaRPr>
          </a:p>
        </p:txBody>
      </p:sp>
      <p:sp>
        <p:nvSpPr>
          <p:cNvPr id="21507" name="Rectangle 4"/>
          <p:cNvSpPr/>
          <p:nvPr/>
        </p:nvSpPr>
        <p:spPr>
          <a:xfrm>
            <a:off x="3219450" y="1325563"/>
            <a:ext cx="3435350" cy="579437"/>
          </a:xfrm>
          <a:prstGeom prst="rect">
            <a:avLst/>
          </a:prstGeom>
          <a:noFill/>
          <a:ln w="9525">
            <a:noFill/>
          </a:ln>
        </p:spPr>
        <p:txBody>
          <a:bodyPr wrap="none" anchor="t" anchorCtr="0">
            <a:spAutoFit/>
          </a:bodyPr>
          <a:p>
            <a:pPr>
              <a:spcBef>
                <a:spcPct val="20000"/>
              </a:spcBef>
            </a:pPr>
            <a:r>
              <a:rPr lang="zh-CN" altLang="en-US" sz="3200" dirty="0">
                <a:solidFill>
                  <a:schemeClr val="folHlink"/>
                </a:solidFill>
                <a:latin typeface="幼圆" panose="02010509060101010101" pitchFamily="49" charset="-122"/>
                <a:ea typeface="幼圆" panose="02010509060101010101" pitchFamily="49" charset="-122"/>
              </a:rPr>
              <a:t>顺序表的初始化 </a:t>
            </a:r>
            <a:r>
              <a:rPr lang="en-US" altLang="zh-CN" sz="3200">
                <a:solidFill>
                  <a:schemeClr val="folHlink"/>
                </a:solidFill>
                <a:latin typeface="幼圆" panose="02010509060101010101" pitchFamily="49" charset="-122"/>
                <a:ea typeface="幼圆" panose="02010509060101010101" pitchFamily="49" charset="-122"/>
              </a:rPr>
              <a:t>:</a:t>
            </a:r>
            <a:endParaRPr lang="en-US" altLang="zh-CN" sz="3200">
              <a:solidFill>
                <a:schemeClr val="folHlink"/>
              </a:solidFill>
              <a:latin typeface="幼圆" panose="02010509060101010101" pitchFamily="49" charset="-122"/>
              <a:ea typeface="幼圆" panose="02010509060101010101" pitchFamily="49" charset="-122"/>
            </a:endParaRPr>
          </a:p>
        </p:txBody>
      </p:sp>
      <p:sp>
        <p:nvSpPr>
          <p:cNvPr id="356389" name="AutoShape 37"/>
          <p:cNvSpPr>
            <a:spLocks noChangeArrowheads="1"/>
          </p:cNvSpPr>
          <p:nvPr/>
        </p:nvSpPr>
        <p:spPr bwMode="auto">
          <a:xfrm>
            <a:off x="5219700" y="1339850"/>
            <a:ext cx="3455988" cy="1308100"/>
          </a:xfrm>
          <a:prstGeom prst="cloudCallout">
            <a:avLst>
              <a:gd name="adj1" fmla="val -101828"/>
              <a:gd name="adj2" fmla="val 131553"/>
            </a:avLst>
          </a:prstGeom>
          <a:solidFill>
            <a:schemeClr val="accent1"/>
          </a:solidFill>
          <a:ln w="9525">
            <a:solidFill>
              <a:schemeClr val="tx1"/>
            </a:solidFill>
            <a:round/>
          </a:ln>
          <a:effectLst>
            <a:outerShdw dist="71842" dir="2700000" algn="ctr" rotWithShape="0">
              <a:schemeClr val="tx1"/>
            </a:outerShdw>
          </a:effectLst>
        </p:spPr>
        <p:txBody>
          <a:bodyPr/>
          <a:p>
            <a:pPr marL="0" marR="0" lvl="0" indent="0" algn="ctr" defTabSz="914400" rtl="0" eaLnBrk="1" fontAlgn="base" latinLnBrk="0" hangingPunct="1">
              <a:lnSpc>
                <a:spcPct val="100000"/>
              </a:lnSpc>
              <a:spcBef>
                <a:spcPct val="0"/>
              </a:spcBef>
              <a:spcAft>
                <a:spcPct val="0"/>
              </a:spcAft>
              <a:buClrTx/>
              <a:buSzTx/>
              <a:buFontTx/>
              <a:buNone/>
              <a:defRPr/>
            </a:pPr>
            <a:r>
              <a:rPr lang="en-US" altLang="zh-CN" strike="noStrike" noProof="1" err="1">
                <a:solidFill>
                  <a:schemeClr val="tx2"/>
                </a:solidFill>
                <a:latin typeface="Courier New" panose="02070309020205020404" pitchFamily="49" charset="0"/>
                <a:ea typeface="宋体" panose="02010600030101010101" pitchFamily="2" charset="-122"/>
                <a:cs typeface="+mn-cs"/>
                <a:sym typeface="+mn-ea"/>
              </a:rPr>
              <a:t>SqList</a:t>
            </a:r>
            <a:r>
              <a:rPr lang="en-US" altLang="zh-CN" strike="noStrike" noProof="1">
                <a:solidFill>
                  <a:schemeClr val="tx2"/>
                </a:solidFill>
                <a:latin typeface="Courier New" panose="02070309020205020404" pitchFamily="49" charset="0"/>
                <a:ea typeface="宋体" panose="02010600030101010101" pitchFamily="2" charset="-122"/>
                <a:cs typeface="+mn-cs"/>
                <a:sym typeface="+mn-ea"/>
              </a:rPr>
              <a:t> *L;</a:t>
            </a: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endParaRPr>
          </a:p>
        </p:txBody>
      </p:sp>
      <p:sp>
        <p:nvSpPr>
          <p:cNvPr id="2" name="AutoShape 37"/>
          <p:cNvSpPr>
            <a:spLocks noChangeArrowheads="1"/>
          </p:cNvSpPr>
          <p:nvPr/>
        </p:nvSpPr>
        <p:spPr bwMode="auto">
          <a:xfrm>
            <a:off x="4572000" y="4868863"/>
            <a:ext cx="3455988" cy="1308100"/>
          </a:xfrm>
          <a:prstGeom prst="cloudCallout">
            <a:avLst>
              <a:gd name="adj1" fmla="val -85678"/>
              <a:gd name="adj2" fmla="val -80922"/>
            </a:avLst>
          </a:prstGeom>
          <a:gradFill>
            <a:gsLst>
              <a:gs pos="0">
                <a:srgbClr val="FBFB11"/>
              </a:gs>
              <a:gs pos="100000">
                <a:srgbClr val="838309"/>
              </a:gs>
            </a:gsLst>
            <a:lin ang="5400000" scaled="0"/>
          </a:gradFill>
          <a:ln w="9525">
            <a:solidFill>
              <a:schemeClr val="tx1"/>
            </a:solidFill>
            <a:round/>
          </a:ln>
          <a:effectLst>
            <a:outerShdw dist="71842" dir="2700000" algn="ctr" rotWithShape="0">
              <a:schemeClr val="tx1"/>
            </a:outerShdw>
          </a:effectLst>
        </p:spPr>
        <p:txBody>
          <a:bodyPr/>
          <a:p>
            <a:pPr marL="0" marR="0" lvl="0" indent="0" algn="ctr" defTabSz="914400" rtl="0" eaLnBrk="1" fontAlgn="base" latinLnBrk="0" hangingPunct="1">
              <a:lnSpc>
                <a:spcPct val="100000"/>
              </a:lnSpc>
              <a:spcBef>
                <a:spcPct val="0"/>
              </a:spcBef>
              <a:spcAft>
                <a:spcPct val="0"/>
              </a:spcAft>
              <a:buClrTx/>
              <a:buSzTx/>
              <a:buFontTx/>
              <a:buNone/>
              <a:defRPr/>
            </a:pPr>
            <a:r>
              <a:rPr lang="en-US" altLang="zh-CN" strike="noStrike" noProof="1">
                <a:solidFill>
                  <a:schemeClr val="tx2"/>
                </a:solidFill>
                <a:latin typeface="Courier New" panose="02070309020205020404" pitchFamily="49" charset="0"/>
                <a:ea typeface="宋体" panose="02010600030101010101" pitchFamily="2" charset="-122"/>
                <a:cs typeface="+mn-cs"/>
                <a:sym typeface="+mn-ea"/>
              </a:rPr>
              <a:t>L-&gt;length=0;</a:t>
            </a: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charset="0"/>
              <a:ea typeface="华文琥珀" panose="02010800040101010101" pitchFamily="2" charset="-122"/>
              <a:cs typeface="+mn-cs"/>
            </a:endParaRPr>
          </a:p>
        </p:txBody>
      </p:sp>
      <p:sp>
        <p:nvSpPr>
          <p:cNvPr id="21510" name="AutoShape 67">
            <a:hlinkClick r:id="rId1" action="ppaction://hlinksldjump"/>
          </p:cNvPr>
          <p:cNvSpPr/>
          <p:nvPr/>
        </p:nvSpPr>
        <p:spPr>
          <a:xfrm>
            <a:off x="8461375" y="6092825"/>
            <a:ext cx="454025" cy="628650"/>
          </a:xfrm>
          <a:prstGeom prst="curvedLeftArrow">
            <a:avLst>
              <a:gd name="adj1" fmla="val 23417"/>
              <a:gd name="adj2" fmla="val 46840"/>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charRg st="0" end="23"/>
                                            </p:txEl>
                                          </p:spTgt>
                                        </p:tgtEl>
                                        <p:attrNameLst>
                                          <p:attrName>style.visibility</p:attrName>
                                        </p:attrNameLst>
                                      </p:cBhvr>
                                      <p:to>
                                        <p:strVal val="visible"/>
                                      </p:to>
                                    </p:set>
                                    <p:animEffect transition="in" filter="blinds(horizontal)">
                                      <p:cBhvr>
                                        <p:cTn id="7" dur="500"/>
                                        <p:tgtEl>
                                          <p:spTgt spid="14339">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charRg st="23" end="37"/>
                                            </p:txEl>
                                          </p:spTgt>
                                        </p:tgtEl>
                                        <p:attrNameLst>
                                          <p:attrName>style.visibility</p:attrName>
                                        </p:attrNameLst>
                                      </p:cBhvr>
                                      <p:to>
                                        <p:strVal val="visible"/>
                                      </p:to>
                                    </p:set>
                                    <p:animEffect transition="in" filter="blinds(horizontal)">
                                      <p:cBhvr>
                                        <p:cTn id="12" dur="500"/>
                                        <p:tgtEl>
                                          <p:spTgt spid="14339">
                                            <p:txEl>
                                              <p:charRg st="23"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charRg st="37" end="60"/>
                                            </p:txEl>
                                          </p:spTgt>
                                        </p:tgtEl>
                                        <p:attrNameLst>
                                          <p:attrName>style.visibility</p:attrName>
                                        </p:attrNameLst>
                                      </p:cBhvr>
                                      <p:to>
                                        <p:strVal val="visible"/>
                                      </p:to>
                                    </p:set>
                                    <p:animEffect transition="in" filter="blinds(horizontal)">
                                      <p:cBhvr>
                                        <p:cTn id="17" dur="500"/>
                                        <p:tgtEl>
                                          <p:spTgt spid="14339">
                                            <p:txEl>
                                              <p:charRg st="37"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charRg st="60" end="86"/>
                                            </p:txEl>
                                          </p:spTgt>
                                        </p:tgtEl>
                                        <p:attrNameLst>
                                          <p:attrName>style.visibility</p:attrName>
                                        </p:attrNameLst>
                                      </p:cBhvr>
                                      <p:to>
                                        <p:strVal val="visible"/>
                                      </p:to>
                                    </p:set>
                                    <p:animEffect transition="in" filter="blinds(horizontal)">
                                      <p:cBhvr>
                                        <p:cTn id="22" dur="500"/>
                                        <p:tgtEl>
                                          <p:spTgt spid="14339">
                                            <p:txEl>
                                              <p:charRg st="60"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39">
                                            <p:txEl>
                                              <p:charRg st="86" end="98"/>
                                            </p:txEl>
                                          </p:spTgt>
                                        </p:tgtEl>
                                        <p:attrNameLst>
                                          <p:attrName>style.visibility</p:attrName>
                                        </p:attrNameLst>
                                      </p:cBhvr>
                                      <p:to>
                                        <p:strVal val="visible"/>
                                      </p:to>
                                    </p:set>
                                    <p:animEffect transition="in" filter="blinds(horizontal)">
                                      <p:cBhvr>
                                        <p:cTn id="27" dur="500"/>
                                        <p:tgtEl>
                                          <p:spTgt spid="14339">
                                            <p:txEl>
                                              <p:charRg st="86"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39">
                                            <p:txEl>
                                              <p:charRg st="98" end="101"/>
                                            </p:txEl>
                                          </p:spTgt>
                                        </p:tgtEl>
                                        <p:attrNameLst>
                                          <p:attrName>style.visibility</p:attrName>
                                        </p:attrNameLst>
                                      </p:cBhvr>
                                      <p:to>
                                        <p:strVal val="visible"/>
                                      </p:to>
                                    </p:set>
                                    <p:animEffect transition="in" filter="blinds(horizontal)">
                                      <p:cBhvr>
                                        <p:cTn id="32" dur="500"/>
                                        <p:tgtEl>
                                          <p:spTgt spid="14339">
                                            <p:txEl>
                                              <p:charRg st="98" end="10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6389"/>
                                        </p:tgtEl>
                                        <p:attrNameLst>
                                          <p:attrName>style.visibility</p:attrName>
                                        </p:attrNameLst>
                                      </p:cBhvr>
                                      <p:to>
                                        <p:strVal val="visible"/>
                                      </p:to>
                                    </p:set>
                                    <p:animEffect transition="in" filter="fade">
                                      <p:cBhvr>
                                        <p:cTn id="37" dur="2000"/>
                                        <p:tgtEl>
                                          <p:spTgt spid="35638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356389" grpId="0" bldLvl="0" animBg="1"/>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a:t>
            </a:r>
            <a:endParaRPr lang="zh-CN" altLang="en-US" sz="4800" dirty="0">
              <a:latin typeface="华文新魏" panose="02010800040101010101" pitchFamily="2" charset="-122"/>
              <a:ea typeface="华文新魏" panose="02010800040101010101" pitchFamily="2" charset="-122"/>
            </a:endParaRPr>
          </a:p>
        </p:txBody>
      </p:sp>
      <p:sp>
        <p:nvSpPr>
          <p:cNvPr id="22530" name="Text Box 4"/>
          <p:cNvSpPr txBox="1"/>
          <p:nvPr/>
        </p:nvSpPr>
        <p:spPr>
          <a:xfrm>
            <a:off x="34925" y="1916113"/>
            <a:ext cx="8640763" cy="2922587"/>
          </a:xfrm>
          <a:prstGeom prst="rect">
            <a:avLst/>
          </a:prstGeom>
          <a:noFill/>
          <a:ln w="9525">
            <a:noFill/>
          </a:ln>
        </p:spPr>
        <p:txBody>
          <a:bodyPr anchor="t" anchorCtr="0">
            <a:spAutoFit/>
          </a:bodyPr>
          <a:p>
            <a:pPr marL="342900" indent="-342900"/>
            <a:r>
              <a:rPr lang="zh-CN" altLang="en-US" sz="3200" dirty="0">
                <a:solidFill>
                  <a:schemeClr val="folHlink"/>
                </a:solidFill>
                <a:latin typeface="Courier New" panose="02070309020205020404" pitchFamily="49" charset="0"/>
              </a:rPr>
              <a:t>思想：</a:t>
            </a:r>
            <a:r>
              <a:rPr lang="zh-CN" altLang="en-US" sz="3200" dirty="0">
                <a:latin typeface="Courier New" panose="02070309020205020404" pitchFamily="49" charset="0"/>
              </a:rPr>
              <a:t>把从第</a:t>
            </a:r>
            <a:r>
              <a:rPr lang="en-US" altLang="zh-CN" sz="3200">
                <a:latin typeface="Courier New" panose="02070309020205020404" pitchFamily="49" charset="0"/>
              </a:rPr>
              <a:t>i</a:t>
            </a:r>
            <a:r>
              <a:rPr lang="zh-CN" altLang="en-US" sz="3200" dirty="0">
                <a:latin typeface="Courier New" panose="02070309020205020404" pitchFamily="49" charset="0"/>
              </a:rPr>
              <a:t>个位置开始的元素，依次后移。</a:t>
            </a:r>
            <a:endParaRPr lang="en-US" altLang="zh-CN" sz="3200" dirty="0">
              <a:latin typeface="Courier New" panose="02070309020205020404" pitchFamily="49" charset="0"/>
            </a:endParaRPr>
          </a:p>
          <a:p>
            <a:pPr marL="342900" indent="-342900"/>
            <a:r>
              <a:rPr lang="zh-CN" altLang="en-US" sz="3200" dirty="0">
                <a:solidFill>
                  <a:schemeClr val="folHlink"/>
                </a:solidFill>
                <a:latin typeface="Courier New" panose="02070309020205020404" pitchFamily="49" charset="0"/>
              </a:rPr>
              <a:t>步骤：</a:t>
            </a:r>
            <a:r>
              <a:rPr lang="en-US" altLang="zh-CN" sz="3200">
                <a:latin typeface="Courier New" panose="02070309020205020404" pitchFamily="49" charset="0"/>
              </a:rPr>
              <a:t>1.</a:t>
            </a:r>
            <a:r>
              <a:rPr lang="zh-CN" altLang="en-US" sz="3200" dirty="0">
                <a:latin typeface="Courier New" panose="02070309020205020404" pitchFamily="49" charset="0"/>
              </a:rPr>
              <a:t>当前表是否已经满？</a:t>
            </a:r>
            <a:r>
              <a:rPr lang="en-US" altLang="zh-CN" sz="3200">
                <a:latin typeface="Courier New" panose="02070309020205020404" pitchFamily="49" charset="0"/>
              </a:rPr>
              <a:t>2.</a:t>
            </a:r>
            <a:r>
              <a:rPr lang="zh-CN" altLang="en-US" sz="3200" dirty="0">
                <a:latin typeface="Courier New" panose="02070309020205020404" pitchFamily="49" charset="0"/>
              </a:rPr>
              <a:t>输入是否有效？</a:t>
            </a:r>
            <a:r>
              <a:rPr lang="en-US" altLang="zh-CN" sz="3200">
                <a:latin typeface="Courier New" panose="02070309020205020404" pitchFamily="49" charset="0"/>
              </a:rPr>
              <a:t>3.</a:t>
            </a:r>
            <a:r>
              <a:rPr lang="zh-CN" altLang="en-US" sz="3200" dirty="0">
                <a:latin typeface="Courier New" panose="02070309020205020404" pitchFamily="49" charset="0"/>
              </a:rPr>
              <a:t>插入元素</a:t>
            </a:r>
            <a:r>
              <a:rPr lang="zh-CN" altLang="en-US" sz="2800" dirty="0">
                <a:latin typeface="Courier New" panose="02070309020205020404" pitchFamily="49" charset="0"/>
              </a:rPr>
              <a:t>。</a:t>
            </a:r>
            <a:r>
              <a:rPr lang="zh-CN" altLang="en-US" sz="3600" dirty="0">
                <a:latin typeface="Courier New" panose="02070309020205020404" pitchFamily="49" charset="0"/>
              </a:rPr>
              <a:t>	</a:t>
            </a:r>
            <a:endParaRPr lang="zh-CN" altLang="en-US" sz="3600" dirty="0">
              <a:latin typeface="Courier New" panose="02070309020205020404" pitchFamily="49" charset="0"/>
            </a:endParaRPr>
          </a:p>
          <a:p>
            <a:pPr marL="342900" indent="-342900"/>
            <a:r>
              <a:rPr lang="en-US" altLang="zh-CN" sz="2800">
                <a:solidFill>
                  <a:schemeClr val="tx2"/>
                </a:solidFill>
                <a:latin typeface="Courier New" panose="02070309020205020404" pitchFamily="49" charset="0"/>
              </a:rPr>
              <a:t>  for(j=L.length-1;j&gt;=i-1;j--)</a:t>
            </a:r>
            <a:endParaRPr lang="en-US" altLang="zh-CN" sz="2800">
              <a:solidFill>
                <a:schemeClr val="tx2"/>
              </a:solidFill>
              <a:latin typeface="Courier New" panose="02070309020205020404" pitchFamily="49" charset="0"/>
            </a:endParaRPr>
          </a:p>
          <a:p>
            <a:pPr marL="342900" indent="-342900"/>
            <a:r>
              <a:rPr lang="en-US" altLang="zh-CN" sz="2800">
                <a:solidFill>
                  <a:schemeClr val="tx2"/>
                </a:solidFill>
                <a:latin typeface="Courier New" panose="02070309020205020404" pitchFamily="49" charset="0"/>
              </a:rPr>
              <a:t>    	L.data[j+1]=L.data[j];</a:t>
            </a:r>
            <a:endParaRPr lang="en-US" altLang="zh-CN" sz="2800">
              <a:solidFill>
                <a:schemeClr val="tx2"/>
              </a:solidFill>
              <a:latin typeface="Courier New" panose="02070309020205020404" pitchFamily="49" charset="0"/>
            </a:endParaRPr>
          </a:p>
          <a:p>
            <a:pPr marL="342900" indent="-342900"/>
            <a:r>
              <a:rPr lang="en-US" altLang="zh-CN" sz="2800">
                <a:solidFill>
                  <a:schemeClr val="tx2"/>
                </a:solidFill>
                <a:latin typeface="Courier New" panose="02070309020205020404" pitchFamily="49" charset="0"/>
              </a:rPr>
              <a:t>  L.data[i-1]=x;</a:t>
            </a:r>
            <a:endParaRPr lang="en-US" altLang="zh-CN" sz="2800">
              <a:solidFill>
                <a:schemeClr val="tx2"/>
              </a:solidFill>
              <a:latin typeface="Courier New" panose="02070309020205020404" pitchFamily="49" charset="0"/>
            </a:endParaRPr>
          </a:p>
        </p:txBody>
      </p:sp>
      <p:grpSp>
        <p:nvGrpSpPr>
          <p:cNvPr id="22531" name="Group 6"/>
          <p:cNvGrpSpPr/>
          <p:nvPr/>
        </p:nvGrpSpPr>
        <p:grpSpPr>
          <a:xfrm>
            <a:off x="1054100" y="5302250"/>
            <a:ext cx="7543800" cy="609600"/>
            <a:chOff x="576" y="2448"/>
            <a:chExt cx="4752" cy="384"/>
          </a:xfrm>
        </p:grpSpPr>
        <p:sp>
          <p:nvSpPr>
            <p:cNvPr id="22532" name="Rectangle 7"/>
            <p:cNvSpPr/>
            <p:nvPr/>
          </p:nvSpPr>
          <p:spPr>
            <a:xfrm>
              <a:off x="576" y="2448"/>
              <a:ext cx="4752" cy="384"/>
            </a:xfrm>
            <a:prstGeom prst="rect">
              <a:avLst/>
            </a:prstGeom>
            <a:noFill/>
            <a:ln w="38100" cap="flat" cmpd="sng">
              <a:solidFill>
                <a:srgbClr val="FFFF00"/>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22533" name="Line 8"/>
            <p:cNvSpPr/>
            <p:nvPr/>
          </p:nvSpPr>
          <p:spPr>
            <a:xfrm>
              <a:off x="1008" y="2448"/>
              <a:ext cx="0" cy="384"/>
            </a:xfrm>
            <a:prstGeom prst="line">
              <a:avLst/>
            </a:prstGeom>
            <a:ln w="38100" cap="flat" cmpd="sng">
              <a:solidFill>
                <a:srgbClr val="FFFF00"/>
              </a:solidFill>
              <a:prstDash val="solid"/>
              <a:round/>
              <a:headEnd type="none" w="med" len="med"/>
              <a:tailEnd type="none" w="med" len="med"/>
            </a:ln>
          </p:spPr>
        </p:sp>
        <p:sp>
          <p:nvSpPr>
            <p:cNvPr id="22534" name="Line 9"/>
            <p:cNvSpPr/>
            <p:nvPr/>
          </p:nvSpPr>
          <p:spPr>
            <a:xfrm>
              <a:off x="1440" y="2448"/>
              <a:ext cx="0" cy="384"/>
            </a:xfrm>
            <a:prstGeom prst="line">
              <a:avLst/>
            </a:prstGeom>
            <a:ln w="38100" cap="flat" cmpd="sng">
              <a:solidFill>
                <a:srgbClr val="FFFF00"/>
              </a:solidFill>
              <a:prstDash val="solid"/>
              <a:round/>
              <a:headEnd type="none" w="med" len="med"/>
              <a:tailEnd type="none" w="med" len="med"/>
            </a:ln>
          </p:spPr>
        </p:sp>
        <p:sp>
          <p:nvSpPr>
            <p:cNvPr id="22535" name="Line 10"/>
            <p:cNvSpPr/>
            <p:nvPr/>
          </p:nvSpPr>
          <p:spPr>
            <a:xfrm>
              <a:off x="1872" y="2448"/>
              <a:ext cx="0" cy="384"/>
            </a:xfrm>
            <a:prstGeom prst="line">
              <a:avLst/>
            </a:prstGeom>
            <a:ln w="38100" cap="flat" cmpd="sng">
              <a:solidFill>
                <a:srgbClr val="FFFF00"/>
              </a:solidFill>
              <a:prstDash val="solid"/>
              <a:round/>
              <a:headEnd type="none" w="med" len="med"/>
              <a:tailEnd type="none" w="med" len="med"/>
            </a:ln>
          </p:spPr>
        </p:sp>
        <p:sp>
          <p:nvSpPr>
            <p:cNvPr id="22536" name="Line 11"/>
            <p:cNvSpPr/>
            <p:nvPr/>
          </p:nvSpPr>
          <p:spPr>
            <a:xfrm>
              <a:off x="2304" y="2448"/>
              <a:ext cx="0" cy="384"/>
            </a:xfrm>
            <a:prstGeom prst="line">
              <a:avLst/>
            </a:prstGeom>
            <a:ln w="38100" cap="flat" cmpd="sng">
              <a:solidFill>
                <a:srgbClr val="FFFF00"/>
              </a:solidFill>
              <a:prstDash val="solid"/>
              <a:round/>
              <a:headEnd type="none" w="med" len="med"/>
              <a:tailEnd type="none" w="med" len="med"/>
            </a:ln>
          </p:spPr>
        </p:sp>
        <p:sp>
          <p:nvSpPr>
            <p:cNvPr id="22537" name="Line 12"/>
            <p:cNvSpPr/>
            <p:nvPr/>
          </p:nvSpPr>
          <p:spPr>
            <a:xfrm>
              <a:off x="2736" y="2448"/>
              <a:ext cx="0" cy="384"/>
            </a:xfrm>
            <a:prstGeom prst="line">
              <a:avLst/>
            </a:prstGeom>
            <a:ln w="38100" cap="flat" cmpd="sng">
              <a:solidFill>
                <a:srgbClr val="FFFF00"/>
              </a:solidFill>
              <a:prstDash val="solid"/>
              <a:round/>
              <a:headEnd type="none" w="med" len="med"/>
              <a:tailEnd type="none" w="med" len="med"/>
            </a:ln>
          </p:spPr>
        </p:sp>
        <p:sp>
          <p:nvSpPr>
            <p:cNvPr id="22538" name="Line 13"/>
            <p:cNvSpPr/>
            <p:nvPr/>
          </p:nvSpPr>
          <p:spPr>
            <a:xfrm>
              <a:off x="3168" y="2448"/>
              <a:ext cx="0" cy="384"/>
            </a:xfrm>
            <a:prstGeom prst="line">
              <a:avLst/>
            </a:prstGeom>
            <a:ln w="38100" cap="flat" cmpd="sng">
              <a:solidFill>
                <a:srgbClr val="FFFF00"/>
              </a:solidFill>
              <a:prstDash val="solid"/>
              <a:round/>
              <a:headEnd type="none" w="med" len="med"/>
              <a:tailEnd type="none" w="med" len="med"/>
            </a:ln>
          </p:spPr>
        </p:sp>
        <p:sp>
          <p:nvSpPr>
            <p:cNvPr id="22539" name="Line 14"/>
            <p:cNvSpPr/>
            <p:nvPr/>
          </p:nvSpPr>
          <p:spPr>
            <a:xfrm>
              <a:off x="3600" y="2448"/>
              <a:ext cx="0" cy="384"/>
            </a:xfrm>
            <a:prstGeom prst="line">
              <a:avLst/>
            </a:prstGeom>
            <a:ln w="38100" cap="flat" cmpd="sng">
              <a:solidFill>
                <a:srgbClr val="FFFF00"/>
              </a:solidFill>
              <a:prstDash val="solid"/>
              <a:round/>
              <a:headEnd type="none" w="med" len="med"/>
              <a:tailEnd type="none" w="med" len="med"/>
            </a:ln>
          </p:spPr>
        </p:sp>
        <p:sp>
          <p:nvSpPr>
            <p:cNvPr id="22540" name="Line 15"/>
            <p:cNvSpPr/>
            <p:nvPr/>
          </p:nvSpPr>
          <p:spPr>
            <a:xfrm>
              <a:off x="4896" y="2448"/>
              <a:ext cx="0" cy="384"/>
            </a:xfrm>
            <a:prstGeom prst="line">
              <a:avLst/>
            </a:prstGeom>
            <a:ln w="38100" cap="flat" cmpd="sng">
              <a:solidFill>
                <a:srgbClr val="FFFF00"/>
              </a:solidFill>
              <a:prstDash val="solid"/>
              <a:round/>
              <a:headEnd type="none" w="med" len="med"/>
              <a:tailEnd type="none" w="med" len="med"/>
            </a:ln>
          </p:spPr>
        </p:sp>
        <p:sp>
          <p:nvSpPr>
            <p:cNvPr id="22541" name="Line 16"/>
            <p:cNvSpPr/>
            <p:nvPr/>
          </p:nvSpPr>
          <p:spPr>
            <a:xfrm>
              <a:off x="4032" y="2448"/>
              <a:ext cx="0" cy="384"/>
            </a:xfrm>
            <a:prstGeom prst="line">
              <a:avLst/>
            </a:prstGeom>
            <a:ln w="38100" cap="flat" cmpd="sng">
              <a:solidFill>
                <a:srgbClr val="FFFF00"/>
              </a:solidFill>
              <a:prstDash val="solid"/>
              <a:round/>
              <a:headEnd type="none" w="med" len="med"/>
              <a:tailEnd type="none" w="med" len="med"/>
            </a:ln>
          </p:spPr>
        </p:sp>
      </p:grpSp>
      <p:sp>
        <p:nvSpPr>
          <p:cNvPr id="60433" name="Text Box 17"/>
          <p:cNvSpPr txBox="1"/>
          <p:nvPr/>
        </p:nvSpPr>
        <p:spPr>
          <a:xfrm>
            <a:off x="5086350" y="6272213"/>
            <a:ext cx="1924050" cy="460375"/>
          </a:xfrm>
          <a:prstGeom prst="rect">
            <a:avLst/>
          </a:prstGeom>
          <a:noFill/>
          <a:ln w="9525">
            <a:noFill/>
          </a:ln>
        </p:spPr>
        <p:txBody>
          <a:bodyPr wrap="square" anchor="t" anchorCtr="0">
            <a:spAutoFit/>
          </a:bodyPr>
          <a:p>
            <a:pPr>
              <a:buFontTx/>
            </a:pPr>
            <a:r>
              <a:rPr lang="en-US" altLang="zh-CN">
                <a:latin typeface="Times New Roman" panose="02020603050405020304" charset="0"/>
              </a:rPr>
              <a:t>L.length-1</a:t>
            </a:r>
            <a:endParaRPr lang="en-US" altLang="zh-CN">
              <a:latin typeface="Times New Roman" panose="02020603050405020304" charset="0"/>
            </a:endParaRPr>
          </a:p>
        </p:txBody>
      </p:sp>
      <p:sp>
        <p:nvSpPr>
          <p:cNvPr id="60434" name="Text Box 18"/>
          <p:cNvSpPr txBox="1"/>
          <p:nvPr/>
        </p:nvSpPr>
        <p:spPr>
          <a:xfrm>
            <a:off x="1196975" y="6211888"/>
            <a:ext cx="336550" cy="457200"/>
          </a:xfrm>
          <a:prstGeom prst="rect">
            <a:avLst/>
          </a:prstGeom>
          <a:noFill/>
          <a:ln w="9525">
            <a:noFill/>
          </a:ln>
        </p:spPr>
        <p:txBody>
          <a:bodyPr wrap="none" anchor="t" anchorCtr="0">
            <a:spAutoFit/>
          </a:bodyPr>
          <a:p>
            <a:pPr>
              <a:buFontTx/>
            </a:pPr>
            <a:r>
              <a:rPr lang="en-US" altLang="zh-CN">
                <a:latin typeface="Times New Roman" panose="02020603050405020304" charset="0"/>
              </a:rPr>
              <a:t>0</a:t>
            </a:r>
            <a:endParaRPr lang="en-US" altLang="zh-CN" sz="3600" b="0">
              <a:latin typeface="Times New Roman" panose="02020603050405020304" charset="0"/>
            </a:endParaRPr>
          </a:p>
        </p:txBody>
      </p:sp>
      <p:grpSp>
        <p:nvGrpSpPr>
          <p:cNvPr id="60435" name="Group 19"/>
          <p:cNvGrpSpPr/>
          <p:nvPr/>
        </p:nvGrpSpPr>
        <p:grpSpPr>
          <a:xfrm>
            <a:off x="5518150" y="4483100"/>
            <a:ext cx="319088" cy="819150"/>
            <a:chOff x="3302" y="1644"/>
            <a:chExt cx="201" cy="516"/>
          </a:xfrm>
        </p:grpSpPr>
        <p:sp>
          <p:nvSpPr>
            <p:cNvPr id="22545" name="Line 20"/>
            <p:cNvSpPr/>
            <p:nvPr/>
          </p:nvSpPr>
          <p:spPr>
            <a:xfrm>
              <a:off x="3312" y="1728"/>
              <a:ext cx="0" cy="432"/>
            </a:xfrm>
            <a:prstGeom prst="line">
              <a:avLst/>
            </a:prstGeom>
            <a:ln w="28575" cap="flat" cmpd="sng">
              <a:solidFill>
                <a:schemeClr val="tx1"/>
              </a:solidFill>
              <a:prstDash val="solid"/>
              <a:round/>
              <a:headEnd type="none" w="med" len="med"/>
              <a:tailEnd type="triangle" w="med" len="lg"/>
            </a:ln>
          </p:spPr>
        </p:sp>
        <p:sp>
          <p:nvSpPr>
            <p:cNvPr id="22546" name="Text Box 21"/>
            <p:cNvSpPr txBox="1"/>
            <p:nvPr/>
          </p:nvSpPr>
          <p:spPr>
            <a:xfrm>
              <a:off x="3302" y="1644"/>
              <a:ext cx="201" cy="365"/>
            </a:xfrm>
            <a:prstGeom prst="rect">
              <a:avLst/>
            </a:prstGeom>
            <a:noFill/>
            <a:ln w="9525">
              <a:noFill/>
            </a:ln>
          </p:spPr>
          <p:txBody>
            <a:bodyPr wrap="none" anchor="t" anchorCtr="0">
              <a:spAutoFit/>
            </a:bodyPr>
            <a:p>
              <a:pPr>
                <a:buFontTx/>
              </a:pPr>
              <a:r>
                <a:rPr lang="en-US" altLang="zh-CN" sz="3200">
                  <a:latin typeface="Times New Roman" panose="02020603050405020304" charset="0"/>
                </a:rPr>
                <a:t>j</a:t>
              </a:r>
              <a:endParaRPr lang="en-US" altLang="zh-CN" sz="3600" b="0">
                <a:latin typeface="Times New Roman" panose="02020603050405020304" charset="0"/>
              </a:endParaRPr>
            </a:p>
          </p:txBody>
        </p:sp>
      </p:grpSp>
      <p:sp>
        <p:nvSpPr>
          <p:cNvPr id="22547" name="Line 23"/>
          <p:cNvSpPr/>
          <p:nvPr/>
        </p:nvSpPr>
        <p:spPr>
          <a:xfrm flipV="1">
            <a:off x="1341438" y="6021388"/>
            <a:ext cx="0" cy="215900"/>
          </a:xfrm>
          <a:prstGeom prst="line">
            <a:avLst/>
          </a:prstGeom>
          <a:ln w="38100" cap="flat" cmpd="sng">
            <a:solidFill>
              <a:schemeClr val="tx1"/>
            </a:solidFill>
            <a:prstDash val="solid"/>
            <a:round/>
            <a:headEnd type="none" w="med" len="med"/>
            <a:tailEnd type="triangle" w="med" len="med"/>
          </a:ln>
        </p:spPr>
      </p:sp>
      <p:sp>
        <p:nvSpPr>
          <p:cNvPr id="22548" name="Line 24"/>
          <p:cNvSpPr/>
          <p:nvPr/>
        </p:nvSpPr>
        <p:spPr>
          <a:xfrm flipV="1">
            <a:off x="5589588" y="6021388"/>
            <a:ext cx="0" cy="215900"/>
          </a:xfrm>
          <a:prstGeom prst="line">
            <a:avLst/>
          </a:prstGeom>
          <a:ln w="38100" cap="flat" cmpd="sng">
            <a:solidFill>
              <a:schemeClr val="tx1"/>
            </a:solidFill>
            <a:prstDash val="solid"/>
            <a:round/>
            <a:headEnd type="none" w="med" len="med"/>
            <a:tailEnd type="triangle" w="med" len="med"/>
          </a:ln>
        </p:spPr>
      </p:sp>
      <p:sp>
        <p:nvSpPr>
          <p:cNvPr id="22549" name="Rectangle 25"/>
          <p:cNvSpPr/>
          <p:nvPr/>
        </p:nvSpPr>
        <p:spPr>
          <a:xfrm>
            <a:off x="6786563"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a:t>
            </a:r>
            <a:endParaRPr lang="en-US" altLang="zh-CN" sz="2800">
              <a:latin typeface="Times New Roman" panose="02020603050405020304" charset="0"/>
            </a:endParaRPr>
          </a:p>
        </p:txBody>
      </p:sp>
      <p:sp>
        <p:nvSpPr>
          <p:cNvPr id="22550" name="Rectangle 26"/>
          <p:cNvSpPr/>
          <p:nvPr/>
        </p:nvSpPr>
        <p:spPr>
          <a:xfrm>
            <a:off x="1060450"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21</a:t>
            </a:r>
            <a:endParaRPr lang="en-US" altLang="zh-CN" sz="2800">
              <a:latin typeface="Times New Roman" panose="02020603050405020304" charset="0"/>
            </a:endParaRPr>
          </a:p>
        </p:txBody>
      </p:sp>
      <p:sp>
        <p:nvSpPr>
          <p:cNvPr id="22551" name="Rectangle 27"/>
          <p:cNvSpPr/>
          <p:nvPr/>
        </p:nvSpPr>
        <p:spPr>
          <a:xfrm>
            <a:off x="1773238"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18</a:t>
            </a:r>
            <a:endParaRPr lang="en-US" altLang="zh-CN" sz="2800">
              <a:latin typeface="Times New Roman" panose="02020603050405020304" charset="0"/>
            </a:endParaRPr>
          </a:p>
        </p:txBody>
      </p:sp>
      <p:sp>
        <p:nvSpPr>
          <p:cNvPr id="22552" name="Rectangle 28"/>
          <p:cNvSpPr/>
          <p:nvPr/>
        </p:nvSpPr>
        <p:spPr>
          <a:xfrm>
            <a:off x="2422525"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30</a:t>
            </a:r>
            <a:endParaRPr lang="en-US" altLang="zh-CN" sz="2800">
              <a:latin typeface="Times New Roman" panose="02020603050405020304" charset="0"/>
            </a:endParaRPr>
          </a:p>
        </p:txBody>
      </p:sp>
      <p:sp>
        <p:nvSpPr>
          <p:cNvPr id="60445" name="Rectangle 29"/>
          <p:cNvSpPr/>
          <p:nvPr/>
        </p:nvSpPr>
        <p:spPr>
          <a:xfrm>
            <a:off x="3141663"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75</a:t>
            </a:r>
            <a:endParaRPr lang="en-US" altLang="zh-CN" sz="2800">
              <a:latin typeface="Times New Roman" panose="02020603050405020304" charset="0"/>
            </a:endParaRPr>
          </a:p>
        </p:txBody>
      </p:sp>
      <p:sp>
        <p:nvSpPr>
          <p:cNvPr id="60446" name="Rectangle 30"/>
          <p:cNvSpPr/>
          <p:nvPr/>
        </p:nvSpPr>
        <p:spPr>
          <a:xfrm>
            <a:off x="3862388" y="540702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42</a:t>
            </a:r>
            <a:endParaRPr lang="en-US" altLang="zh-CN" sz="2800">
              <a:latin typeface="Times New Roman" panose="02020603050405020304" charset="0"/>
            </a:endParaRPr>
          </a:p>
        </p:txBody>
      </p:sp>
      <p:sp>
        <p:nvSpPr>
          <p:cNvPr id="60447" name="Rectangle 31"/>
          <p:cNvSpPr/>
          <p:nvPr/>
        </p:nvSpPr>
        <p:spPr>
          <a:xfrm>
            <a:off x="4510088"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56</a:t>
            </a:r>
            <a:endParaRPr lang="en-US" altLang="zh-CN" sz="2800">
              <a:latin typeface="Times New Roman" panose="02020603050405020304" charset="0"/>
            </a:endParaRPr>
          </a:p>
        </p:txBody>
      </p:sp>
      <p:sp>
        <p:nvSpPr>
          <p:cNvPr id="60448" name="Rectangle 32"/>
          <p:cNvSpPr/>
          <p:nvPr/>
        </p:nvSpPr>
        <p:spPr>
          <a:xfrm>
            <a:off x="5157788" y="5400675"/>
            <a:ext cx="628650" cy="519113"/>
          </a:xfrm>
          <a:prstGeom prst="rect">
            <a:avLst/>
          </a:prstGeom>
          <a:noFill/>
          <a:ln w="9525">
            <a:noFill/>
          </a:ln>
        </p:spPr>
        <p:txBody>
          <a:bodyPr wrap="none" anchor="t" anchorCtr="0">
            <a:spAutoFit/>
          </a:bodyPr>
          <a:p>
            <a:pPr>
              <a:buFontTx/>
            </a:pPr>
            <a:r>
              <a:rPr lang="zh-CN" altLang="en-US" sz="2800">
                <a:latin typeface="Times New Roman" panose="02020603050405020304" charset="0"/>
              </a:rPr>
              <a:t> </a:t>
            </a:r>
            <a:r>
              <a:rPr lang="en-US" altLang="zh-CN" sz="2800">
                <a:latin typeface="Times New Roman" panose="02020603050405020304" charset="0"/>
              </a:rPr>
              <a:t>87</a:t>
            </a:r>
            <a:endParaRPr lang="en-US" altLang="zh-CN" sz="2800">
              <a:latin typeface="Times New Roman" panose="02020603050405020304" charset="0"/>
            </a:endParaRPr>
          </a:p>
        </p:txBody>
      </p:sp>
      <p:sp>
        <p:nvSpPr>
          <p:cNvPr id="60449" name="Rectangle 33"/>
          <p:cNvSpPr/>
          <p:nvPr/>
        </p:nvSpPr>
        <p:spPr>
          <a:xfrm>
            <a:off x="3141663" y="5400675"/>
            <a:ext cx="539750" cy="519113"/>
          </a:xfrm>
          <a:prstGeom prst="rect">
            <a:avLst/>
          </a:prstGeom>
          <a:noFill/>
          <a:ln w="9525">
            <a:noFill/>
          </a:ln>
        </p:spPr>
        <p:txBody>
          <a:bodyPr wrap="none" anchor="t" anchorCtr="0">
            <a:spAutoFit/>
          </a:bodyPr>
          <a:p>
            <a:pPr>
              <a:buFontTx/>
            </a:pPr>
            <a:r>
              <a:rPr lang="en-US" altLang="zh-CN" sz="2800">
                <a:latin typeface="Times New Roman" panose="02020603050405020304" charset="0"/>
              </a:rPr>
              <a:t>66</a:t>
            </a:r>
            <a:endParaRPr lang="en-US" altLang="zh-CN" sz="2800">
              <a:latin typeface="Times New Roman" panose="02020603050405020304" charset="0"/>
            </a:endParaRPr>
          </a:p>
        </p:txBody>
      </p:sp>
      <p:sp>
        <p:nvSpPr>
          <p:cNvPr id="2" name="AutoShape 37"/>
          <p:cNvSpPr>
            <a:spLocks noChangeArrowheads="1"/>
          </p:cNvSpPr>
          <p:nvPr/>
        </p:nvSpPr>
        <p:spPr bwMode="auto">
          <a:xfrm>
            <a:off x="3879850" y="4375150"/>
            <a:ext cx="3949700" cy="768350"/>
          </a:xfrm>
          <a:prstGeom prst="cloudCallout">
            <a:avLst>
              <a:gd name="adj1" fmla="val -58246"/>
              <a:gd name="adj2" fmla="val 81539"/>
            </a:avLst>
          </a:prstGeom>
          <a:gradFill>
            <a:gsLst>
              <a:gs pos="0">
                <a:srgbClr val="FBFB11"/>
              </a:gs>
              <a:gs pos="100000">
                <a:srgbClr val="838309"/>
              </a:gs>
            </a:gsLst>
            <a:lin ang="5400000" scaled="0"/>
          </a:gradFill>
          <a:ln w="9525">
            <a:solidFill>
              <a:schemeClr val="tx1"/>
            </a:solidFill>
            <a:round/>
          </a:ln>
          <a:effectLst>
            <a:outerShdw dist="71842" dir="2700000" algn="ctr" rotWithShape="0">
              <a:schemeClr val="tx1"/>
            </a:outerShdw>
          </a:effectLst>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下标为</a:t>
            </a:r>
            <a:r>
              <a:rPr kumimoji="1" lang="en-US" altLang="zh-CN" sz="2400" b="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3</a:t>
            </a:r>
            <a:r>
              <a:rPr kumimoji="1" lang="zh-CN" altLang="en-US" sz="2400" b="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位置为</a:t>
            </a:r>
            <a:r>
              <a:rPr kumimoji="1" lang="en-US" altLang="zh-CN" sz="2400" b="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4</a:t>
            </a:r>
            <a:endParaRPr kumimoji="1" lang="en-US" altLang="zh-CN" sz="2400" b="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p:txBody>
      </p:sp>
      <p:sp>
        <p:nvSpPr>
          <p:cNvPr id="3" name="矩形 2"/>
          <p:cNvSpPr/>
          <p:nvPr/>
        </p:nvSpPr>
        <p:spPr bwMode="auto">
          <a:xfrm>
            <a:off x="-4762" y="1268413"/>
            <a:ext cx="9144000" cy="620713"/>
          </a:xfrm>
          <a:prstGeom prst="rect">
            <a:avLst/>
          </a:prstGeom>
          <a:solidFill>
            <a:srgbClr val="6C4C8F"/>
          </a:solidFill>
          <a:ln w="9525" cap="flat" cmpd="sng" algn="ctr">
            <a:noFill/>
            <a:prstDash val="solid"/>
            <a:round/>
            <a:headEnd type="none" w="med" len="med"/>
            <a:tailEnd type="none" w="med" len="med"/>
          </a:ln>
        </p:spPr>
        <p:txBody>
          <a:bodyPr/>
          <a:p>
            <a:pPr marL="342900" indent="-342900" fontAlgn="base"/>
            <a:r>
              <a:rPr lang="zh-CN" altLang="en-US" sz="3200" strike="noStrike" noProof="1" dirty="0">
                <a:solidFill>
                  <a:schemeClr val="bg1"/>
                </a:solidFill>
                <a:latin typeface="Courier New" panose="02070309020205020404" pitchFamily="49" charset="0"/>
                <a:ea typeface="宋体" panose="02010600030101010101" pitchFamily="2" charset="-122"/>
                <a:cs typeface="+mn-cs"/>
                <a:sym typeface="+mn-ea"/>
              </a:rPr>
              <a:t>插入运算</a:t>
            </a:r>
            <a:r>
              <a:rPr lang="en-US" altLang="zh-CN" sz="3200" strike="noStrike" noProof="1">
                <a:solidFill>
                  <a:schemeClr val="bg1"/>
                </a:solidFill>
                <a:latin typeface="Courier New" panose="02070309020205020404" pitchFamily="49" charset="0"/>
                <a:ea typeface="宋体" panose="02010600030101010101" pitchFamily="2" charset="-122"/>
                <a:cs typeface="+mn-cs"/>
                <a:sym typeface="+mn-ea"/>
              </a:rPr>
              <a:t>:</a:t>
            </a:r>
            <a:r>
              <a:rPr lang="zh-CN" altLang="en-US" sz="3200" strike="noStrike" noProof="1" dirty="0">
                <a:solidFill>
                  <a:schemeClr val="bg1"/>
                </a:solidFill>
                <a:latin typeface="Courier New" panose="02070309020205020404" pitchFamily="49" charset="0"/>
                <a:ea typeface="宋体" panose="02010600030101010101" pitchFamily="2" charset="-122"/>
                <a:cs typeface="+mn-cs"/>
                <a:sym typeface="+mn-ea"/>
              </a:rPr>
              <a:t>在第</a:t>
            </a:r>
            <a:r>
              <a:rPr lang="en-US" altLang="zh-CN" sz="3200" strike="noStrike" noProof="1">
                <a:solidFill>
                  <a:schemeClr val="bg1"/>
                </a:solidFill>
                <a:latin typeface="Courier New" panose="02070309020205020404" pitchFamily="49" charset="0"/>
                <a:ea typeface="宋体" panose="02010600030101010101" pitchFamily="2" charset="-122"/>
                <a:cs typeface="+mn-cs"/>
                <a:sym typeface="+mn-ea"/>
              </a:rPr>
              <a:t>i(4)</a:t>
            </a:r>
            <a:r>
              <a:rPr lang="zh-CN" altLang="en-US" sz="3200" strike="noStrike" noProof="1" dirty="0">
                <a:solidFill>
                  <a:schemeClr val="bg1"/>
                </a:solidFill>
                <a:latin typeface="Courier New" panose="02070309020205020404" pitchFamily="49" charset="0"/>
                <a:ea typeface="宋体" panose="02010600030101010101" pitchFamily="2" charset="-122"/>
                <a:cs typeface="+mn-cs"/>
                <a:sym typeface="+mn-ea"/>
              </a:rPr>
              <a:t>个位置插入元素</a:t>
            </a:r>
            <a:r>
              <a:rPr lang="en-US" altLang="zh-CN" sz="3200" strike="noStrike" noProof="1">
                <a:solidFill>
                  <a:schemeClr val="bg1"/>
                </a:solidFill>
                <a:latin typeface="Courier New" panose="02070309020205020404" pitchFamily="49" charset="0"/>
                <a:ea typeface="宋体" panose="02010600030101010101" pitchFamily="2" charset="-122"/>
                <a:cs typeface="+mn-cs"/>
                <a:sym typeface="+mn-ea"/>
              </a:rPr>
              <a:t>x(</a:t>
            </a:r>
            <a:r>
              <a:rPr lang="en-US" altLang="zh-CN" sz="3200" strike="noStrike" noProof="1">
                <a:solidFill>
                  <a:schemeClr val="bg1"/>
                </a:solidFill>
                <a:latin typeface="Courier New" panose="02070309020205020404" pitchFamily="49" charset="0"/>
                <a:ea typeface="宋体" panose="02010600030101010101" pitchFamily="2" charset="-122"/>
                <a:cs typeface="+mn-cs"/>
                <a:sym typeface="+mn-ea"/>
              </a:rPr>
              <a:t>66)</a:t>
            </a:r>
            <a:r>
              <a:rPr lang="zh-CN" altLang="en-US" sz="3200" strike="noStrike" noProof="1">
                <a:solidFill>
                  <a:schemeClr val="bg1"/>
                </a:solidFill>
                <a:latin typeface="Courier New" panose="02070309020205020404" pitchFamily="49" charset="0"/>
                <a:ea typeface="宋体" panose="02010600030101010101" pitchFamily="2" charset="-122"/>
                <a:cs typeface="+mn-cs"/>
                <a:sym typeface="+mn-ea"/>
              </a:rPr>
              <a:t>。</a:t>
            </a:r>
            <a:endParaRPr kumimoji="1" lang="zh-CN" altLang="en-US" sz="3200" i="0" u="none" strike="noStrike" kern="1200" cap="none" spc="0" normalizeH="0" baseline="0" noProof="0" dirty="0">
              <a:ln>
                <a:noFill/>
              </a:ln>
              <a:solidFill>
                <a:schemeClr val="bg1"/>
              </a:solidFill>
              <a:effectLst/>
              <a:uLnTx/>
              <a:uFillTx/>
              <a:latin typeface="+mn-lt"/>
              <a:ea typeface="+mn-ea"/>
              <a:cs typeface="+mn-ea"/>
              <a:sym typeface="+mn-ea"/>
            </a:endParaRPr>
          </a:p>
        </p:txBody>
      </p:sp>
      <p:sp>
        <p:nvSpPr>
          <p:cNvPr id="22560" name="AutoShape 5">
            <a:hlinkClick r:id="rId1" action="ppaction://hlinksldjump"/>
          </p:cNvPr>
          <p:cNvSpPr/>
          <p:nvPr/>
        </p:nvSpPr>
        <p:spPr>
          <a:xfrm>
            <a:off x="8532813"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34"/>
                                        </p:tgtEl>
                                        <p:attrNameLst>
                                          <p:attrName>style.visibility</p:attrName>
                                        </p:attrNameLst>
                                      </p:cBhvr>
                                      <p:to>
                                        <p:strVal val="visible"/>
                                      </p:to>
                                    </p:set>
                                    <p:anim calcmode="lin" valueType="num">
                                      <p:cBhvr additive="base">
                                        <p:cTn id="7" dur="500" fill="hold"/>
                                        <p:tgtEl>
                                          <p:spTgt spid="60434"/>
                                        </p:tgtEl>
                                        <p:attrNameLst>
                                          <p:attrName>ppt_x</p:attrName>
                                        </p:attrNameLst>
                                      </p:cBhvr>
                                      <p:tavLst>
                                        <p:tav tm="0">
                                          <p:val>
                                            <p:strVal val="#ppt_x"/>
                                          </p:val>
                                        </p:tav>
                                        <p:tav tm="100000">
                                          <p:val>
                                            <p:strVal val="#ppt_x"/>
                                          </p:val>
                                        </p:tav>
                                      </p:tavLst>
                                    </p:anim>
                                    <p:anim calcmode="lin" valueType="num">
                                      <p:cBhvr additive="base">
                                        <p:cTn id="8" dur="500" fill="hold"/>
                                        <p:tgtEl>
                                          <p:spTgt spid="60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33"/>
                                        </p:tgtEl>
                                        <p:attrNameLst>
                                          <p:attrName>style.visibility</p:attrName>
                                        </p:attrNameLst>
                                      </p:cBhvr>
                                      <p:to>
                                        <p:strVal val="visible"/>
                                      </p:to>
                                    </p:set>
                                    <p:anim calcmode="lin" valueType="num">
                                      <p:cBhvr additive="base">
                                        <p:cTn id="13" dur="500" fill="hold"/>
                                        <p:tgtEl>
                                          <p:spTgt spid="60433"/>
                                        </p:tgtEl>
                                        <p:attrNameLst>
                                          <p:attrName>ppt_x</p:attrName>
                                        </p:attrNameLst>
                                      </p:cBhvr>
                                      <p:tavLst>
                                        <p:tav tm="0">
                                          <p:val>
                                            <p:strVal val="#ppt_x"/>
                                          </p:val>
                                        </p:tav>
                                        <p:tav tm="100000">
                                          <p:val>
                                            <p:strVal val="#ppt_x"/>
                                          </p:val>
                                        </p:tav>
                                      </p:tavLst>
                                    </p:anim>
                                    <p:anim calcmode="lin" valueType="num">
                                      <p:cBhvr additive="base">
                                        <p:cTn id="14" dur="500" fill="hold"/>
                                        <p:tgtEl>
                                          <p:spTgt spid="604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0435"/>
                                        </p:tgtEl>
                                        <p:attrNameLst>
                                          <p:attrName>style.visibility</p:attrName>
                                        </p:attrNameLst>
                                      </p:cBhvr>
                                      <p:to>
                                        <p:strVal val="visible"/>
                                      </p:to>
                                    </p:set>
                                    <p:anim calcmode="lin" valueType="num">
                                      <p:cBhvr additive="base">
                                        <p:cTn id="19" dur="500" fill="hold"/>
                                        <p:tgtEl>
                                          <p:spTgt spid="60435"/>
                                        </p:tgtEl>
                                        <p:attrNameLst>
                                          <p:attrName>ppt_x</p:attrName>
                                        </p:attrNameLst>
                                      </p:cBhvr>
                                      <p:tavLst>
                                        <p:tav tm="0">
                                          <p:val>
                                            <p:strVal val="#ppt_x"/>
                                          </p:val>
                                        </p:tav>
                                        <p:tav tm="100000">
                                          <p:val>
                                            <p:strVal val="#ppt_x"/>
                                          </p:val>
                                        </p:tav>
                                      </p:tavLst>
                                    </p:anim>
                                    <p:anim calcmode="lin" valueType="num">
                                      <p:cBhvr additive="base">
                                        <p:cTn id="20" dur="500" fill="hold"/>
                                        <p:tgtEl>
                                          <p:spTgt spid="604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1.66667E-6 -3.60777E-6 L 0.07691 -3.60777E-6 " pathEditMode="relative" rAng="0" ptsTypes="AA">
                                      <p:cBhvr>
                                        <p:cTn id="24" dur="2000" fill="hold"/>
                                        <p:tgtEl>
                                          <p:spTgt spid="60448"/>
                                        </p:tgtEl>
                                        <p:attrNameLst>
                                          <p:attrName>ppt_x</p:attrName>
                                          <p:attrName>ppt_y</p:attrName>
                                        </p:attrNameLst>
                                      </p:cBhvr>
                                      <p:rCtr x="3800" y="0"/>
                                    </p:animMotion>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nodeType="clickEffect">
                                  <p:stCondLst>
                                    <p:cond delay="0"/>
                                  </p:stCondLst>
                                  <p:childTnLst>
                                    <p:animMotion origin="layout" path="M -3.05556E-6 -6.29047E-7 L -0.08038 -6.29047E-7 " pathEditMode="relative" rAng="0" ptsTypes="AA">
                                      <p:cBhvr>
                                        <p:cTn id="28" dur="2000" fill="hold"/>
                                        <p:tgtEl>
                                          <p:spTgt spid="60435"/>
                                        </p:tgtEl>
                                        <p:attrNameLst>
                                          <p:attrName>ppt_x</p:attrName>
                                          <p:attrName>ppt_y</p:attrName>
                                        </p:attrNameLst>
                                      </p:cBhvr>
                                      <p:rCtr x="-4000" y="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0" nodeType="clickEffect">
                                  <p:stCondLst>
                                    <p:cond delay="0"/>
                                  </p:stCondLst>
                                  <p:childTnLst>
                                    <p:animMotion origin="layout" path="M 0.00191 -3.60777E-6 L 0.07708 -3.60777E-6 " pathEditMode="relative" rAng="0" ptsTypes="AA">
                                      <p:cBhvr>
                                        <p:cTn id="32" dur="2000" fill="hold"/>
                                        <p:tgtEl>
                                          <p:spTgt spid="60447"/>
                                        </p:tgtEl>
                                        <p:attrNameLst>
                                          <p:attrName>ppt_x</p:attrName>
                                          <p:attrName>ppt_y</p:attrName>
                                        </p:attrNameLst>
                                      </p:cBhvr>
                                      <p:rCtr x="3800" y="0"/>
                                    </p:animMotion>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0.08038 -6.29047E-7 L -0.16701 -6.29047E-7 " pathEditMode="relative" rAng="0" ptsTypes="AA">
                                      <p:cBhvr>
                                        <p:cTn id="36" dur="2000" fill="hold"/>
                                        <p:tgtEl>
                                          <p:spTgt spid="60435"/>
                                        </p:tgtEl>
                                        <p:attrNameLst>
                                          <p:attrName>ppt_x</p:attrName>
                                          <p:attrName>ppt_y</p:attrName>
                                        </p:attrNameLst>
                                      </p:cBhvr>
                                      <p:rCtr x="-4300" y="0"/>
                                    </p:animMotion>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0" nodeType="clickEffect">
                                  <p:stCondLst>
                                    <p:cond delay="0"/>
                                  </p:stCondLst>
                                  <p:childTnLst>
                                    <p:animMotion origin="layout" path="M 0.00556 -0.00092 L 0.07274 -0.00092 " pathEditMode="relative" rAng="0" ptsTypes="AA">
                                      <p:cBhvr>
                                        <p:cTn id="40" dur="2000" fill="hold"/>
                                        <p:tgtEl>
                                          <p:spTgt spid="60446"/>
                                        </p:tgtEl>
                                        <p:attrNameLst>
                                          <p:attrName>ppt_x</p:attrName>
                                          <p:attrName>ppt_y</p:attrName>
                                        </p:attrNameLst>
                                      </p:cBhvr>
                                      <p:rCtr x="3400" y="0"/>
                                    </p:animMotion>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6701 -6.29047E-7 L -0.23784 -6.29047E-7 " pathEditMode="relative" rAng="0" ptsTypes="AA">
                                      <p:cBhvr>
                                        <p:cTn id="44" dur="2000" fill="hold"/>
                                        <p:tgtEl>
                                          <p:spTgt spid="60435"/>
                                        </p:tgtEl>
                                        <p:attrNameLst>
                                          <p:attrName>ppt_x</p:attrName>
                                          <p:attrName>ppt_y</p:attrName>
                                        </p:attrNameLst>
                                      </p:cBhvr>
                                      <p:rCtr x="-3500" y="0"/>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grpId="0" nodeType="clickEffect">
                                  <p:stCondLst>
                                    <p:cond delay="0"/>
                                  </p:stCondLst>
                                  <p:childTnLst>
                                    <p:animMotion origin="layout" path="M 0.00139 -3.60777E-6 L 0.08437 -3.60777E-6 " pathEditMode="relative" rAng="0" ptsTypes="AA">
                                      <p:cBhvr>
                                        <p:cTn id="48" dur="2000" fill="hold"/>
                                        <p:tgtEl>
                                          <p:spTgt spid="60445"/>
                                        </p:tgtEl>
                                        <p:attrNameLst>
                                          <p:attrName>ppt_x</p:attrName>
                                          <p:attrName>ppt_y</p:attrName>
                                        </p:attrNameLst>
                                      </p:cBhvr>
                                      <p:rCtr x="4100" y="0"/>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0449"/>
                                        </p:tgtEl>
                                        <p:attrNameLst>
                                          <p:attrName>style.visibility</p:attrName>
                                        </p:attrNameLst>
                                      </p:cBhvr>
                                      <p:to>
                                        <p:strVal val="visible"/>
                                      </p:to>
                                    </p:set>
                                    <p:anim calcmode="lin" valueType="num">
                                      <p:cBhvr additive="base">
                                        <p:cTn id="53" dur="500" fill="hold"/>
                                        <p:tgtEl>
                                          <p:spTgt spid="60449"/>
                                        </p:tgtEl>
                                        <p:attrNameLst>
                                          <p:attrName>ppt_x</p:attrName>
                                        </p:attrNameLst>
                                      </p:cBhvr>
                                      <p:tavLst>
                                        <p:tav tm="0">
                                          <p:val>
                                            <p:strVal val="#ppt_x"/>
                                          </p:val>
                                        </p:tav>
                                        <p:tav tm="100000">
                                          <p:val>
                                            <p:strVal val="#ppt_x"/>
                                          </p:val>
                                        </p:tav>
                                      </p:tavLst>
                                    </p:anim>
                                    <p:anim calcmode="lin" valueType="num">
                                      <p:cBhvr additive="base">
                                        <p:cTn id="54" dur="500" fill="hold"/>
                                        <p:tgtEl>
                                          <p:spTgt spid="604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p:bldP spid="60434" grpId="0"/>
      <p:bldP spid="60445" grpId="0"/>
      <p:bldP spid="60446" grpId="0"/>
      <p:bldP spid="60447" grpId="0"/>
      <p:bldP spid="60448" grpId="0"/>
      <p:bldP spid="60449" grpId="0"/>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23825" y="3808413"/>
            <a:ext cx="8834438" cy="1352550"/>
          </a:xfrm>
          <a:prstGeom prst="roundRect">
            <a:avLst>
              <a:gd name="adj" fmla="val 2011"/>
            </a:avLst>
          </a:prstGeom>
          <a:solidFill>
            <a:schemeClr val="bg1">
              <a:lumMod val="75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23554" name="Rectangle 2"/>
          <p:cNvSpPr>
            <a:spLocks noGrp="1"/>
          </p:cNvSpPr>
          <p:nvPr>
            <p:ph type="title"/>
          </p:nvPr>
        </p:nvSpPr>
        <p:spPr>
          <a:xfrm>
            <a:off x="1371600" y="177800"/>
            <a:ext cx="7543800"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 </a:t>
            </a:r>
            <a:endParaRPr lang="zh-CN" altLang="en-US" sz="4800" dirty="0">
              <a:latin typeface="华文新魏" panose="02010800040101010101" pitchFamily="2" charset="-122"/>
              <a:ea typeface="华文新魏" panose="02010800040101010101" pitchFamily="2" charset="-122"/>
            </a:endParaRPr>
          </a:p>
        </p:txBody>
      </p:sp>
      <p:sp>
        <p:nvSpPr>
          <p:cNvPr id="16387" name="Rectangle 3"/>
          <p:cNvSpPr>
            <a:spLocks noGrp="1"/>
          </p:cNvSpPr>
          <p:nvPr>
            <p:ph idx="1"/>
          </p:nvPr>
        </p:nvSpPr>
        <p:spPr>
          <a:xfrm>
            <a:off x="457200" y="1143000"/>
            <a:ext cx="8686800" cy="5029200"/>
          </a:xfrm>
        </p:spPr>
        <p:txBody>
          <a:bodyPr vert="horz" wrap="square" lIns="91440" tIns="45720" rIns="91440" bIns="45720" anchor="t" anchorCtr="0"/>
          <a:p>
            <a:pPr eaLnBrk="1" hangingPunct="1">
              <a:buClrTx/>
              <a:buNone/>
            </a:pPr>
            <a:r>
              <a:rPr lang="en-US" altLang="zh-CN" sz="2400" b="1">
                <a:solidFill>
                  <a:schemeClr val="tx2"/>
                </a:solidFill>
                <a:latin typeface="Courier New" panose="02070309020205020404" pitchFamily="49" charset="0"/>
              </a:rPr>
              <a:t>void </a:t>
            </a:r>
            <a:r>
              <a:rPr lang="en-US" altLang="zh-CN" sz="2400" b="1" err="1">
                <a:solidFill>
                  <a:schemeClr val="tx2"/>
                </a:solidFill>
                <a:latin typeface="Courier New" panose="02070309020205020404" pitchFamily="49" charset="0"/>
              </a:rPr>
              <a:t>SeqListInsert</a:t>
            </a:r>
            <a:r>
              <a:rPr lang="en-US" altLang="zh-CN" sz="2400" b="1">
                <a:solidFill>
                  <a:schemeClr val="tx2"/>
                </a:solidFill>
                <a:latin typeface="Courier New" panose="02070309020205020404" pitchFamily="49" charset="0"/>
              </a:rPr>
              <a:t>(</a:t>
            </a:r>
            <a:r>
              <a:rPr lang="en-US" altLang="zh-CN" sz="2400" b="1" err="1">
                <a:solidFill>
                  <a:schemeClr val="tx2"/>
                </a:solidFill>
                <a:latin typeface="Courier New" panose="02070309020205020404" pitchFamily="49" charset="0"/>
              </a:rPr>
              <a:t>SqList</a:t>
            </a:r>
            <a:r>
              <a:rPr lang="en-US" altLang="zh-CN" sz="2400" b="1">
                <a:solidFill>
                  <a:schemeClr val="tx2"/>
                </a:solidFill>
                <a:latin typeface="Courier New" panose="02070309020205020404" pitchFamily="49" charset="0"/>
              </a:rPr>
              <a:t> L,</a:t>
            </a:r>
            <a:r>
              <a:rPr lang="en-US" altLang="zh-CN" sz="2400" b="1" err="1">
                <a:solidFill>
                  <a:schemeClr val="tx2"/>
                </a:solidFill>
                <a:latin typeface="Courier New" panose="02070309020205020404" pitchFamily="49" charset="0"/>
              </a:rPr>
              <a:t>int</a:t>
            </a:r>
            <a:r>
              <a:rPr lang="en-US" altLang="zh-CN" sz="2400" b="1">
                <a:solidFill>
                  <a:schemeClr val="tx2"/>
                </a:solidFill>
                <a:latin typeface="Courier New" panose="02070309020205020404" pitchFamily="49" charset="0"/>
              </a:rPr>
              <a:t> i,</a:t>
            </a:r>
            <a:r>
              <a:rPr lang="en-US" altLang="zh-CN" sz="2400" b="1" err="1">
                <a:solidFill>
                  <a:schemeClr val="tx2"/>
                </a:solidFill>
                <a:latin typeface="Courier New" panose="02070309020205020404" pitchFamily="49" charset="0"/>
              </a:rPr>
              <a:t>ElemType</a:t>
            </a:r>
            <a:r>
              <a:rPr lang="en-US" altLang="zh-CN" sz="2400" b="1">
                <a:solidFill>
                  <a:schemeClr val="tx2"/>
                </a:solidFill>
                <a:latin typeface="Courier New" panose="02070309020205020404" pitchFamily="49" charset="0"/>
              </a:rPr>
              <a:t> x)</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a:t>
            </a:r>
            <a:r>
              <a:rPr lang="en-US" altLang="zh-CN" sz="2400" b="1">
                <a:solidFill>
                  <a:schemeClr val="tx2"/>
                </a:solidFill>
                <a:latin typeface="宋体" panose="02010600030101010101" pitchFamily="2" charset="-122"/>
              </a:rPr>
              <a:t>//</a:t>
            </a:r>
            <a:r>
              <a:rPr lang="zh-CN" altLang="en-US" sz="2400" b="1" dirty="0">
                <a:solidFill>
                  <a:schemeClr val="tx2"/>
                </a:solidFill>
                <a:latin typeface="宋体" panose="02010600030101010101" pitchFamily="2" charset="-122"/>
              </a:rPr>
              <a:t>在顺序表中的第</a:t>
            </a:r>
            <a:r>
              <a:rPr lang="zh-CN" altLang="en-US" sz="2400" b="1" dirty="0">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i </a:t>
            </a:r>
            <a:r>
              <a:rPr lang="zh-CN" altLang="en-US" sz="2400" b="1" dirty="0">
                <a:solidFill>
                  <a:schemeClr val="tx2"/>
                </a:solidFill>
                <a:latin typeface="宋体" panose="02010600030101010101" pitchFamily="2" charset="-122"/>
              </a:rPr>
              <a:t>个位置插入元素</a:t>
            </a:r>
            <a:r>
              <a:rPr lang="zh-CN" altLang="en-US" sz="2400" b="1" dirty="0">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x </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if (L.length==MAXSIZE)  </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a:t>
            </a:r>
            <a:r>
              <a:rPr lang="en-US" altLang="zh-CN" sz="2400" b="1" err="1">
                <a:solidFill>
                  <a:schemeClr val="tx2"/>
                </a:solidFill>
                <a:latin typeface="Courier New" panose="02070309020205020404" pitchFamily="49" charset="0"/>
              </a:rPr>
              <a:t>printf</a:t>
            </a:r>
            <a:r>
              <a:rPr lang="en-US" altLang="zh-CN" sz="2400" b="1">
                <a:solidFill>
                  <a:schemeClr val="tx2"/>
                </a:solidFill>
                <a:latin typeface="Courier New" panose="02070309020205020404" pitchFamily="49" charset="0"/>
              </a:rPr>
              <a:t>(</a:t>
            </a:r>
            <a:r>
              <a:rPr lang="zh-CN" altLang="en-US" sz="2400" b="1" dirty="0">
                <a:solidFill>
                  <a:schemeClr val="tx2"/>
                </a:solidFill>
                <a:latin typeface="宋体" panose="02010600030101010101" pitchFamily="2" charset="-122"/>
              </a:rPr>
              <a:t>＂表满＂</a:t>
            </a:r>
            <a:r>
              <a:rPr lang="en-US" altLang="zh-CN" sz="2400" b="1">
                <a:solidFill>
                  <a:schemeClr val="tx2"/>
                </a:solidFill>
                <a:latin typeface="Courier New" panose="02070309020205020404" pitchFamily="49" charset="0"/>
              </a:rPr>
              <a:t>); exit(0); }  //</a:t>
            </a:r>
            <a:r>
              <a:rPr lang="zh-CN" altLang="en-US" sz="2400" b="1" dirty="0">
                <a:solidFill>
                  <a:schemeClr val="tx2"/>
                </a:solidFill>
                <a:latin typeface="宋体" panose="02010600030101010101" pitchFamily="2" charset="-122"/>
              </a:rPr>
              <a:t>表满，退出</a:t>
            </a:r>
            <a:endParaRPr lang="zh-CN" altLang="en-US" sz="2400" b="1" dirty="0">
              <a:solidFill>
                <a:schemeClr val="tx2"/>
              </a:solidFill>
              <a:latin typeface="宋体" panose="02010600030101010101" pitchFamily="2" charset="-122"/>
            </a:endParaRPr>
          </a:p>
          <a:p>
            <a:pPr eaLnBrk="1" hangingPunct="1">
              <a:buClrTx/>
              <a:buNone/>
            </a:pPr>
            <a:r>
              <a:rPr lang="zh-CN" altLang="en-US" sz="2400" b="1" dirty="0">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if(i&lt;1 || i&gt;L.length+1)</a:t>
            </a:r>
            <a:r>
              <a:rPr lang="zh-CN" altLang="en-US" sz="2400" b="1">
                <a:solidFill>
                  <a:schemeClr val="tx2"/>
                </a:solidFill>
                <a:latin typeface="宋体" panose="02010600030101010101" pitchFamily="2" charset="-122"/>
              </a:rPr>
              <a:t>　　</a:t>
            </a:r>
            <a:endParaRPr lang="zh-CN" altLang="en-US" sz="2400" b="1">
              <a:solidFill>
                <a:schemeClr val="tx2"/>
              </a:solidFill>
              <a:latin typeface="宋体" panose="02010600030101010101" pitchFamily="2" charset="-122"/>
            </a:endParaRPr>
          </a:p>
          <a:p>
            <a:pPr eaLnBrk="1" hangingPunct="1">
              <a:buClrTx/>
              <a:buNone/>
            </a:pPr>
            <a:r>
              <a:rPr lang="zh-CN" altLang="en-US" sz="2400" b="1">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a:t>
            </a:r>
            <a:r>
              <a:rPr lang="en-US" altLang="zh-CN" sz="2400" b="1" err="1">
                <a:solidFill>
                  <a:schemeClr val="tx2"/>
                </a:solidFill>
                <a:latin typeface="Courier New" panose="02070309020205020404" pitchFamily="49" charset="0"/>
              </a:rPr>
              <a:t>printf</a:t>
            </a:r>
            <a:r>
              <a:rPr lang="en-US" altLang="zh-CN" sz="2400" b="1">
                <a:solidFill>
                  <a:schemeClr val="tx2"/>
                </a:solidFill>
                <a:latin typeface="Courier New" panose="02070309020205020404" pitchFamily="49" charset="0"/>
              </a:rPr>
              <a:t>(</a:t>
            </a:r>
            <a:r>
              <a:rPr lang="zh-CN" altLang="en-US" sz="2400" b="1" dirty="0">
                <a:solidFill>
                  <a:schemeClr val="tx2"/>
                </a:solidFill>
                <a:latin typeface="宋体" panose="02010600030101010101" pitchFamily="2" charset="-122"/>
              </a:rPr>
              <a:t>＂位置错＂</a:t>
            </a:r>
            <a:r>
              <a:rPr lang="en-US" altLang="zh-CN" sz="2400" b="1">
                <a:solidFill>
                  <a:schemeClr val="tx2"/>
                </a:solidFill>
                <a:latin typeface="Courier New" panose="02070309020205020404" pitchFamily="49" charset="0"/>
              </a:rPr>
              <a:t>); exit(0);}//</a:t>
            </a:r>
            <a:r>
              <a:rPr lang="zh-CN" altLang="en-US" sz="2400" b="1" dirty="0">
                <a:solidFill>
                  <a:schemeClr val="tx2"/>
                </a:solidFill>
                <a:latin typeface="宋体" panose="02010600030101010101" pitchFamily="2" charset="-122"/>
              </a:rPr>
              <a:t>插入位置错，退出</a:t>
            </a:r>
            <a:endParaRPr lang="zh-CN" altLang="en-US" sz="2400" b="1" dirty="0">
              <a:solidFill>
                <a:schemeClr val="tx2"/>
              </a:solidFill>
              <a:latin typeface="宋体" panose="02010600030101010101" pitchFamily="2" charset="-122"/>
            </a:endParaRPr>
          </a:p>
          <a:p>
            <a:pPr eaLnBrk="1" hangingPunct="1">
              <a:buClrTx/>
              <a:buNone/>
            </a:pPr>
            <a:r>
              <a:rPr lang="zh-CN" altLang="en-US" sz="2400" b="1" dirty="0">
                <a:solidFill>
                  <a:schemeClr val="tx2"/>
                </a:solidFill>
                <a:latin typeface="Courier New" panose="02070309020205020404" pitchFamily="49" charset="0"/>
              </a:rPr>
              <a:t> </a:t>
            </a:r>
            <a:r>
              <a:rPr lang="en-US" altLang="zh-CN" sz="2400" b="1">
                <a:solidFill>
                  <a:srgbClr val="C00000"/>
                </a:solidFill>
                <a:latin typeface="Courier New" panose="02070309020205020404" pitchFamily="49" charset="0"/>
              </a:rPr>
              <a:t>for(j=L.length-1;j&gt;=i-1;j--)</a:t>
            </a:r>
            <a:endParaRPr lang="en-US" altLang="zh-CN" sz="2400" b="1">
              <a:solidFill>
                <a:srgbClr val="C00000"/>
              </a:solidFill>
              <a:latin typeface="宋体" panose="02010600030101010101" pitchFamily="2" charset="-122"/>
            </a:endParaRPr>
          </a:p>
          <a:p>
            <a:pPr eaLnBrk="1" hangingPunct="1">
              <a:buClrTx/>
              <a:buNone/>
            </a:pPr>
            <a:r>
              <a:rPr lang="en-US" altLang="zh-CN" sz="2400" b="1">
                <a:solidFill>
                  <a:srgbClr val="C00000"/>
                </a:solidFill>
                <a:latin typeface="Courier New" panose="02070309020205020404" pitchFamily="49" charset="0"/>
              </a:rPr>
              <a:t>    	L.data[j+1]=L.data[j];    //</a:t>
            </a:r>
            <a:r>
              <a:rPr lang="zh-CN" altLang="en-US" sz="2400" b="1" dirty="0">
                <a:solidFill>
                  <a:srgbClr val="C00000"/>
                </a:solidFill>
                <a:latin typeface="宋体" panose="02010600030101010101" pitchFamily="2" charset="-122"/>
              </a:rPr>
              <a:t>逐一后移</a:t>
            </a:r>
            <a:endParaRPr lang="zh-CN" altLang="en-US" sz="2400" b="1" dirty="0">
              <a:solidFill>
                <a:srgbClr val="C00000"/>
              </a:solidFill>
              <a:latin typeface="Courier New" panose="02070309020205020404" pitchFamily="49" charset="0"/>
            </a:endParaRPr>
          </a:p>
          <a:p>
            <a:pPr eaLnBrk="1" hangingPunct="1">
              <a:buClrTx/>
              <a:buNone/>
            </a:pPr>
            <a:r>
              <a:rPr lang="zh-CN" altLang="en-US" sz="2400" b="1" dirty="0">
                <a:solidFill>
                  <a:srgbClr val="C00000"/>
                </a:solidFill>
                <a:latin typeface="Courier New" panose="02070309020205020404" pitchFamily="49" charset="0"/>
              </a:rPr>
              <a:t> </a:t>
            </a:r>
            <a:r>
              <a:rPr lang="en-US" altLang="zh-CN" sz="2400" b="1">
                <a:solidFill>
                  <a:srgbClr val="C00000"/>
                </a:solidFill>
                <a:latin typeface="Courier New" panose="02070309020205020404" pitchFamily="49" charset="0"/>
              </a:rPr>
              <a:t>L.data[i-1]=x;</a:t>
            </a:r>
            <a:r>
              <a:rPr lang="zh-CN" altLang="en-US" sz="2400" b="1">
                <a:solidFill>
                  <a:srgbClr val="C00000"/>
                </a:solidFill>
                <a:latin typeface="宋体" panose="02010600030101010101" pitchFamily="2" charset="-122"/>
              </a:rPr>
              <a:t>　</a:t>
            </a:r>
            <a:r>
              <a:rPr lang="zh-CN" altLang="en-US" sz="2400" b="1">
                <a:solidFill>
                  <a:srgbClr val="C00000"/>
                </a:solidFill>
                <a:latin typeface="Courier New" panose="02070309020205020404" pitchFamily="49" charset="0"/>
              </a:rPr>
              <a:t>   </a:t>
            </a:r>
            <a:r>
              <a:rPr lang="en-US" altLang="zh-CN" sz="2400" b="1">
                <a:solidFill>
                  <a:srgbClr val="C00000"/>
                </a:solidFill>
                <a:latin typeface="Courier New" panose="02070309020205020404" pitchFamily="49" charset="0"/>
              </a:rPr>
              <a:t>//</a:t>
            </a:r>
            <a:r>
              <a:rPr lang="zh-CN" altLang="en-US" sz="2400" b="1" dirty="0">
                <a:solidFill>
                  <a:srgbClr val="C00000"/>
                </a:solidFill>
                <a:latin typeface="宋体" panose="02010600030101010101" pitchFamily="2" charset="-122"/>
              </a:rPr>
              <a:t>新元素插入到第</a:t>
            </a:r>
            <a:r>
              <a:rPr lang="en-US" altLang="zh-CN" sz="2400" b="1">
                <a:solidFill>
                  <a:srgbClr val="C00000"/>
                </a:solidFill>
                <a:latin typeface="Courier New" panose="02070309020205020404" pitchFamily="49" charset="0"/>
              </a:rPr>
              <a:t>i</a:t>
            </a:r>
            <a:r>
              <a:rPr lang="zh-CN" altLang="en-US" sz="2400" b="1" dirty="0">
                <a:solidFill>
                  <a:srgbClr val="C00000"/>
                </a:solidFill>
                <a:latin typeface="宋体" panose="02010600030101010101" pitchFamily="2" charset="-122"/>
              </a:rPr>
              <a:t>个位置</a:t>
            </a:r>
            <a:endParaRPr lang="zh-CN" altLang="en-US" sz="2400" b="1" dirty="0">
              <a:solidFill>
                <a:srgbClr val="C00000"/>
              </a:solidFill>
              <a:latin typeface="宋体" panose="02010600030101010101" pitchFamily="2" charset="-122"/>
            </a:endParaRPr>
          </a:p>
          <a:p>
            <a:pPr eaLnBrk="1" hangingPunct="1">
              <a:buClrTx/>
              <a:buNone/>
            </a:pPr>
            <a:r>
              <a:rPr lang="zh-CN" altLang="en-US" sz="2400" b="1" dirty="0">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L.length++;        //</a:t>
            </a:r>
            <a:r>
              <a:rPr lang="zh-CN" altLang="en-US" sz="2400" b="1" dirty="0">
                <a:solidFill>
                  <a:schemeClr val="tx2"/>
                </a:solidFill>
                <a:latin typeface="Courier New" panose="02070309020205020404" pitchFamily="49" charset="0"/>
              </a:rPr>
              <a:t>顺序表长度增</a:t>
            </a:r>
            <a:r>
              <a:rPr lang="en-US" altLang="zh-CN" sz="2400" b="1">
                <a:solidFill>
                  <a:schemeClr val="tx2"/>
                </a:solidFill>
                <a:latin typeface="Courier New" panose="02070309020205020404" pitchFamily="49" charset="0"/>
              </a:rPr>
              <a:t>1</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a:t>
            </a:r>
            <a:endParaRPr lang="en-US" altLang="zh-CN" sz="2400" b="1">
              <a:solidFill>
                <a:schemeClr val="tx2"/>
              </a:solidFill>
              <a:latin typeface="Courier New" panose="02070309020205020404" pitchFamily="49" charset="0"/>
              <a:ea typeface="Courier New" panose="02070309020205020404" pitchFamily="49" charset="0"/>
            </a:endParaRPr>
          </a:p>
        </p:txBody>
      </p:sp>
      <p:sp>
        <p:nvSpPr>
          <p:cNvPr id="16388" name="Text Box 4"/>
          <p:cNvSpPr txBox="1"/>
          <p:nvPr/>
        </p:nvSpPr>
        <p:spPr>
          <a:xfrm>
            <a:off x="685800" y="6019800"/>
            <a:ext cx="2819400" cy="579438"/>
          </a:xfrm>
          <a:prstGeom prst="rect">
            <a:avLst/>
          </a:prstGeom>
          <a:noFill/>
          <a:ln w="9525">
            <a:noFill/>
          </a:ln>
        </p:spPr>
        <p:txBody>
          <a:bodyPr anchor="t" anchorCtr="0">
            <a:spAutoFit/>
          </a:bodyPr>
          <a:p>
            <a:pPr>
              <a:spcBef>
                <a:spcPct val="50000"/>
              </a:spcBef>
            </a:pPr>
            <a:r>
              <a:rPr lang="zh-CN" altLang="en-US" sz="3200" dirty="0">
                <a:solidFill>
                  <a:srgbClr val="FF3300"/>
                </a:solidFill>
                <a:latin typeface="Arial" panose="020B0604020202020204" pitchFamily="34" charset="0"/>
                <a:ea typeface="方正姚体" panose="02010601030101010101" pitchFamily="2" charset="-122"/>
              </a:rPr>
              <a:t>时间复杂度：</a:t>
            </a:r>
            <a:endParaRPr lang="zh-CN" altLang="en-US" sz="3200" dirty="0">
              <a:solidFill>
                <a:srgbClr val="FF3300"/>
              </a:solidFill>
              <a:latin typeface="Arial" panose="020B0604020202020204" pitchFamily="34" charset="0"/>
              <a:ea typeface="方正姚体" panose="02010601030101010101" pitchFamily="2" charset="-122"/>
            </a:endParaRPr>
          </a:p>
        </p:txBody>
      </p:sp>
      <p:sp>
        <p:nvSpPr>
          <p:cNvPr id="16389" name="Text Box 5"/>
          <p:cNvSpPr txBox="1"/>
          <p:nvPr/>
        </p:nvSpPr>
        <p:spPr>
          <a:xfrm>
            <a:off x="3352800" y="6024563"/>
            <a:ext cx="1524000" cy="641350"/>
          </a:xfrm>
          <a:prstGeom prst="rect">
            <a:avLst/>
          </a:prstGeom>
          <a:noFill/>
          <a:ln w="9525">
            <a:noFill/>
          </a:ln>
        </p:spPr>
        <p:txBody>
          <a:bodyPr anchor="t" anchorCtr="0">
            <a:spAutoFit/>
          </a:bodyPr>
          <a:p>
            <a:pPr>
              <a:spcBef>
                <a:spcPct val="50000"/>
              </a:spcBef>
            </a:pPr>
            <a:r>
              <a:rPr lang="en-US" altLang="zh-CN" sz="3600">
                <a:solidFill>
                  <a:srgbClr val="FF9900"/>
                </a:solidFill>
                <a:latin typeface="Times New Roman" panose="02020603050405020304" charset="0"/>
              </a:rPr>
              <a:t>O(n)</a:t>
            </a:r>
            <a:endParaRPr lang="en-US" altLang="zh-CN" sz="3600">
              <a:solidFill>
                <a:srgbClr val="FF9900"/>
              </a:solidFill>
              <a:latin typeface="Times New Roman" panose="02020603050405020304" charset="0"/>
            </a:endParaRPr>
          </a:p>
        </p:txBody>
      </p:sp>
      <p:sp>
        <p:nvSpPr>
          <p:cNvPr id="23558" name="Text Box 6"/>
          <p:cNvSpPr txBox="1"/>
          <p:nvPr/>
        </p:nvSpPr>
        <p:spPr>
          <a:xfrm>
            <a:off x="-1587" y="1916113"/>
            <a:ext cx="612775" cy="2743200"/>
          </a:xfrm>
          <a:prstGeom prst="rect">
            <a:avLst/>
          </a:prstGeom>
          <a:noFill/>
          <a:ln w="9525">
            <a:noFill/>
          </a:ln>
        </p:spPr>
        <p:txBody>
          <a:bodyPr vert="eaVert" wrap="square" anchor="t" anchorCtr="0">
            <a:spAutoFit/>
          </a:bodyPr>
          <a:p>
            <a:pPr>
              <a:spcBef>
                <a:spcPct val="20000"/>
              </a:spcBef>
            </a:pPr>
            <a:r>
              <a:rPr lang="zh-CN" altLang="en-US" sz="2800" dirty="0">
                <a:solidFill>
                  <a:schemeClr val="folHlink"/>
                </a:solidFill>
                <a:latin typeface="幼圆" panose="02010509060101010101" pitchFamily="49" charset="-122"/>
                <a:ea typeface="幼圆" panose="02010509060101010101" pitchFamily="49" charset="-122"/>
              </a:rPr>
              <a:t>插入算法 </a:t>
            </a:r>
            <a:endParaRPr lang="zh-CN" altLang="en-US" sz="2800" dirty="0">
              <a:solidFill>
                <a:schemeClr val="folHlink"/>
              </a:solidFill>
              <a:latin typeface="幼圆" panose="02010509060101010101" pitchFamily="49" charset="-122"/>
              <a:ea typeface="幼圆" panose="02010509060101010101" pitchFamily="49" charset="-122"/>
            </a:endParaRPr>
          </a:p>
        </p:txBody>
      </p:sp>
      <p:sp>
        <p:nvSpPr>
          <p:cNvPr id="23559" name="AutoShape 67">
            <a:hlinkClick r:id="rId1" action="ppaction://hlinksldjump"/>
          </p:cNvPr>
          <p:cNvSpPr/>
          <p:nvPr/>
        </p:nvSpPr>
        <p:spPr>
          <a:xfrm>
            <a:off x="8461375" y="6092825"/>
            <a:ext cx="454025" cy="628650"/>
          </a:xfrm>
          <a:prstGeom prst="curvedLeftArrow">
            <a:avLst>
              <a:gd name="adj1" fmla="val 23417"/>
              <a:gd name="adj2" fmla="val 46840"/>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xEl>
                                              <p:charRg st="0" end="46"/>
                                            </p:txEl>
                                          </p:spTgt>
                                        </p:tgtEl>
                                        <p:attrNameLst>
                                          <p:attrName>style.visibility</p:attrName>
                                        </p:attrNameLst>
                                      </p:cBhvr>
                                      <p:to>
                                        <p:strVal val="visible"/>
                                      </p:to>
                                    </p:set>
                                    <p:animEffect transition="in" filter="box(in)">
                                      <p:cBhvr>
                                        <p:cTn id="7" dur="500"/>
                                        <p:tgtEl>
                                          <p:spTgt spid="16387">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7">
                                            <p:txEl>
                                              <p:charRg st="46" end="70"/>
                                            </p:txEl>
                                          </p:spTgt>
                                        </p:tgtEl>
                                        <p:attrNameLst>
                                          <p:attrName>style.visibility</p:attrName>
                                        </p:attrNameLst>
                                      </p:cBhvr>
                                      <p:to>
                                        <p:strVal val="visible"/>
                                      </p:to>
                                    </p:set>
                                    <p:animEffect transition="in" filter="box(in)">
                                      <p:cBhvr>
                                        <p:cTn id="12" dur="500"/>
                                        <p:tgtEl>
                                          <p:spTgt spid="16387">
                                            <p:txEl>
                                              <p:charRg st="46"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387">
                                            <p:txEl>
                                              <p:charRg st="70" end="96"/>
                                            </p:txEl>
                                          </p:spTgt>
                                        </p:tgtEl>
                                        <p:attrNameLst>
                                          <p:attrName>style.visibility</p:attrName>
                                        </p:attrNameLst>
                                      </p:cBhvr>
                                      <p:to>
                                        <p:strVal val="visible"/>
                                      </p:to>
                                    </p:set>
                                    <p:animEffect transition="in" filter="box(in)">
                                      <p:cBhvr>
                                        <p:cTn id="17" dur="500"/>
                                        <p:tgtEl>
                                          <p:spTgt spid="16387">
                                            <p:txEl>
                                              <p:charRg st="70"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387">
                                            <p:txEl>
                                              <p:charRg st="96" end="133"/>
                                            </p:txEl>
                                          </p:spTgt>
                                        </p:tgtEl>
                                        <p:attrNameLst>
                                          <p:attrName>style.visibility</p:attrName>
                                        </p:attrNameLst>
                                      </p:cBhvr>
                                      <p:to>
                                        <p:strVal val="visible"/>
                                      </p:to>
                                    </p:set>
                                    <p:animEffect transition="in" filter="box(in)">
                                      <p:cBhvr>
                                        <p:cTn id="22" dur="500"/>
                                        <p:tgtEl>
                                          <p:spTgt spid="16387">
                                            <p:txEl>
                                              <p:charRg st="96" end="1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387">
                                            <p:txEl>
                                              <p:charRg st="133" end="160"/>
                                            </p:txEl>
                                          </p:spTgt>
                                        </p:tgtEl>
                                        <p:attrNameLst>
                                          <p:attrName>style.visibility</p:attrName>
                                        </p:attrNameLst>
                                      </p:cBhvr>
                                      <p:to>
                                        <p:strVal val="visible"/>
                                      </p:to>
                                    </p:set>
                                    <p:animEffect transition="in" filter="box(in)">
                                      <p:cBhvr>
                                        <p:cTn id="27" dur="500"/>
                                        <p:tgtEl>
                                          <p:spTgt spid="16387">
                                            <p:txEl>
                                              <p:charRg st="133" end="16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387">
                                            <p:txEl>
                                              <p:charRg st="160" end="198"/>
                                            </p:txEl>
                                          </p:spTgt>
                                        </p:tgtEl>
                                        <p:attrNameLst>
                                          <p:attrName>style.visibility</p:attrName>
                                        </p:attrNameLst>
                                      </p:cBhvr>
                                      <p:to>
                                        <p:strVal val="visible"/>
                                      </p:to>
                                    </p:set>
                                    <p:animEffect transition="in" filter="box(in)">
                                      <p:cBhvr>
                                        <p:cTn id="32" dur="500"/>
                                        <p:tgtEl>
                                          <p:spTgt spid="16387">
                                            <p:txEl>
                                              <p:charRg st="160" end="19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6387">
                                            <p:txEl>
                                              <p:charRg st="198" end="228"/>
                                            </p:txEl>
                                          </p:spTgt>
                                        </p:tgtEl>
                                        <p:attrNameLst>
                                          <p:attrName>style.visibility</p:attrName>
                                        </p:attrNameLst>
                                      </p:cBhvr>
                                      <p:to>
                                        <p:strVal val="visible"/>
                                      </p:to>
                                    </p:set>
                                    <p:animEffect transition="in" filter="box(in)">
                                      <p:cBhvr>
                                        <p:cTn id="37" dur="500"/>
                                        <p:tgtEl>
                                          <p:spTgt spid="16387">
                                            <p:txEl>
                                              <p:charRg st="198" end="22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387">
                                            <p:txEl>
                                              <p:charRg st="228" end="266"/>
                                            </p:txEl>
                                          </p:spTgt>
                                        </p:tgtEl>
                                        <p:attrNameLst>
                                          <p:attrName>style.visibility</p:attrName>
                                        </p:attrNameLst>
                                      </p:cBhvr>
                                      <p:to>
                                        <p:strVal val="visible"/>
                                      </p:to>
                                    </p:set>
                                    <p:animEffect transition="in" filter="box(in)">
                                      <p:cBhvr>
                                        <p:cTn id="42" dur="500"/>
                                        <p:tgtEl>
                                          <p:spTgt spid="16387">
                                            <p:txEl>
                                              <p:charRg st="228" end="26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387">
                                            <p:txEl>
                                              <p:charRg st="266" end="299"/>
                                            </p:txEl>
                                          </p:spTgt>
                                        </p:tgtEl>
                                        <p:attrNameLst>
                                          <p:attrName>style.visibility</p:attrName>
                                        </p:attrNameLst>
                                      </p:cBhvr>
                                      <p:to>
                                        <p:strVal val="visible"/>
                                      </p:to>
                                    </p:set>
                                    <p:animEffect transition="in" filter="box(in)">
                                      <p:cBhvr>
                                        <p:cTn id="47" dur="500"/>
                                        <p:tgtEl>
                                          <p:spTgt spid="16387">
                                            <p:txEl>
                                              <p:charRg st="266" end="29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387">
                                            <p:txEl>
                                              <p:charRg st="299" end="329"/>
                                            </p:txEl>
                                          </p:spTgt>
                                        </p:tgtEl>
                                        <p:attrNameLst>
                                          <p:attrName>style.visibility</p:attrName>
                                        </p:attrNameLst>
                                      </p:cBhvr>
                                      <p:to>
                                        <p:strVal val="visible"/>
                                      </p:to>
                                    </p:set>
                                    <p:animEffect transition="in" filter="box(in)">
                                      <p:cBhvr>
                                        <p:cTn id="52" dur="500"/>
                                        <p:tgtEl>
                                          <p:spTgt spid="16387">
                                            <p:txEl>
                                              <p:charRg st="299" end="32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387">
                                            <p:txEl>
                                              <p:charRg st="329" end="332"/>
                                            </p:txEl>
                                          </p:spTgt>
                                        </p:tgtEl>
                                        <p:attrNameLst>
                                          <p:attrName>style.visibility</p:attrName>
                                        </p:attrNameLst>
                                      </p:cBhvr>
                                      <p:to>
                                        <p:strVal val="visible"/>
                                      </p:to>
                                    </p:set>
                                    <p:animEffect transition="in" filter="box(in)">
                                      <p:cBhvr>
                                        <p:cTn id="57" dur="500"/>
                                        <p:tgtEl>
                                          <p:spTgt spid="16387">
                                            <p:txEl>
                                              <p:charRg st="329" end="33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6388"/>
                                        </p:tgtEl>
                                        <p:attrNameLst>
                                          <p:attrName>style.visibility</p:attrName>
                                        </p:attrNameLst>
                                      </p:cBhvr>
                                      <p:to>
                                        <p:strVal val="visible"/>
                                      </p:to>
                                    </p:set>
                                    <p:anim calcmode="lin" valueType="num">
                                      <p:cBhvr additive="base">
                                        <p:cTn id="66" dur="500" fill="hold"/>
                                        <p:tgtEl>
                                          <p:spTgt spid="16388"/>
                                        </p:tgtEl>
                                        <p:attrNameLst>
                                          <p:attrName>ppt_x</p:attrName>
                                        </p:attrNameLst>
                                      </p:cBhvr>
                                      <p:tavLst>
                                        <p:tav tm="0">
                                          <p:val>
                                            <p:strVal val="0-#ppt_w/2"/>
                                          </p:val>
                                        </p:tav>
                                        <p:tav tm="100000">
                                          <p:val>
                                            <p:strVal val="#ppt_x"/>
                                          </p:val>
                                        </p:tav>
                                      </p:tavLst>
                                    </p:anim>
                                    <p:anim calcmode="lin" valueType="num">
                                      <p:cBhvr additive="base">
                                        <p:cTn id="67"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6389"/>
                                        </p:tgtEl>
                                        <p:attrNameLst>
                                          <p:attrName>style.visibility</p:attrName>
                                        </p:attrNameLst>
                                      </p:cBhvr>
                                      <p:to>
                                        <p:strVal val="visible"/>
                                      </p:to>
                                    </p:set>
                                    <p:anim calcmode="lin" valueType="num">
                                      <p:cBhvr additive="base">
                                        <p:cTn id="72" dur="500" fill="hold"/>
                                        <p:tgtEl>
                                          <p:spTgt spid="16389"/>
                                        </p:tgtEl>
                                        <p:attrNameLst>
                                          <p:attrName>ppt_x</p:attrName>
                                        </p:attrNameLst>
                                      </p:cBhvr>
                                      <p:tavLst>
                                        <p:tav tm="0">
                                          <p:val>
                                            <p:strVal val="1+#ppt_w/2"/>
                                          </p:val>
                                        </p:tav>
                                        <p:tav tm="100000">
                                          <p:val>
                                            <p:strVal val="#ppt_x"/>
                                          </p:val>
                                        </p:tav>
                                      </p:tavLst>
                                    </p:anim>
                                    <p:anim calcmode="lin" valueType="num">
                                      <p:cBhvr additive="base">
                                        <p:cTn id="73"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388" grpId="0"/>
      <p:bldP spid="16389" grpId="0"/>
      <p:bldP spid="4" grpId="0" bldLvl="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1371600" y="177800"/>
            <a:ext cx="7543800"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a:t>
            </a:r>
            <a:endParaRPr lang="zh-CN" altLang="en-US" sz="4000" dirty="0">
              <a:latin typeface="华文新魏" panose="02010800040101010101" pitchFamily="2" charset="-122"/>
              <a:ea typeface="华文新魏" panose="02010800040101010101" pitchFamily="2" charset="-122"/>
            </a:endParaRPr>
          </a:p>
        </p:txBody>
      </p:sp>
      <p:sp>
        <p:nvSpPr>
          <p:cNvPr id="17411" name="Rectangle 3"/>
          <p:cNvSpPr>
            <a:spLocks noGrp="1"/>
          </p:cNvSpPr>
          <p:nvPr>
            <p:ph idx="1"/>
          </p:nvPr>
        </p:nvSpPr>
        <p:spPr>
          <a:xfrm>
            <a:off x="809625" y="1447800"/>
            <a:ext cx="7958138" cy="4645025"/>
          </a:xfrm>
        </p:spPr>
        <p:txBody>
          <a:bodyPr vert="horz" wrap="square" lIns="91440" tIns="45720" rIns="91440" bIns="45720" anchor="t" anchorCtr="0"/>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3600" b="1" i="0" u="none" strike="noStrike" kern="0" cap="none" spc="0" normalizeH="0" baseline="0" noProof="1" dirty="0">
                <a:solidFill>
                  <a:schemeClr val="folHlink"/>
                </a:solidFill>
                <a:latin typeface="幼圆" panose="02010509060101010101" pitchFamily="49" charset="-122"/>
                <a:ea typeface="幼圆" panose="02010509060101010101" pitchFamily="49" charset="-122"/>
                <a:cs typeface="+mn-cs"/>
              </a:rPr>
              <a:t>删除运算</a:t>
            </a:r>
            <a:r>
              <a:rPr kumimoji="0" lang="en-US" altLang="zh-CN" sz="3600" b="1" i="0" u="none" strike="noStrike" kern="0" cap="none" spc="0" normalizeH="0" baseline="0" noProof="1">
                <a:solidFill>
                  <a:schemeClr val="folHlink"/>
                </a:solidFill>
                <a:latin typeface="幼圆" panose="02010509060101010101" pitchFamily="49" charset="-122"/>
                <a:ea typeface="幼圆" panose="02010509060101010101" pitchFamily="49" charset="-122"/>
                <a:cs typeface="+mn-cs"/>
              </a:rPr>
              <a:t>:</a:t>
            </a:r>
            <a:r>
              <a:rPr kumimoji="0" lang="zh-CN" altLang="en-US" sz="3600" b="1" i="0" u="none" strike="noStrike" kern="0" cap="none" spc="0" normalizeH="0" baseline="0" noProof="1" dirty="0">
                <a:solidFill>
                  <a:schemeClr val="tx1"/>
                </a:solidFill>
                <a:latin typeface="+mn-lt"/>
                <a:ea typeface="+mn-ea"/>
                <a:cs typeface="+mn-cs"/>
              </a:rPr>
              <a:t>删除第</a:t>
            </a:r>
            <a:r>
              <a:rPr kumimoji="0" lang="zh-CN" altLang="en-US" sz="3600" b="1" i="0" u="none" strike="noStrike" kern="0" cap="none" spc="0" normalizeH="0" baseline="0" noProof="1" dirty="0">
                <a:solidFill>
                  <a:schemeClr val="tx1"/>
                </a:solidFill>
                <a:latin typeface="Times New Roman" panose="02020603050405020304" charset="0"/>
                <a:ea typeface="+mn-ea"/>
                <a:cs typeface="+mn-cs"/>
              </a:rPr>
              <a:t> </a:t>
            </a:r>
            <a:r>
              <a:rPr kumimoji="0" lang="en-US" altLang="zh-CN" sz="3600" b="1" i="0" u="none" strike="noStrike" kern="0" cap="none" spc="0" normalizeH="0" baseline="0" noProof="1">
                <a:solidFill>
                  <a:schemeClr val="tx1"/>
                </a:solidFill>
                <a:latin typeface="Times New Roman" panose="02020603050405020304" charset="0"/>
                <a:ea typeface="+mn-ea"/>
                <a:cs typeface="+mn-cs"/>
              </a:rPr>
              <a:t>i </a:t>
            </a:r>
            <a:r>
              <a:rPr kumimoji="0" lang="zh-CN" altLang="en-US" sz="3600" b="1" i="0" u="none" strike="noStrike" kern="0" cap="none" spc="0" normalizeH="0" baseline="0" noProof="1" dirty="0">
                <a:solidFill>
                  <a:schemeClr val="tx1"/>
                </a:solidFill>
                <a:latin typeface="+mn-lt"/>
                <a:ea typeface="+mn-ea"/>
                <a:cs typeface="+mn-cs"/>
              </a:rPr>
              <a:t>个元素</a:t>
            </a:r>
            <a:r>
              <a:rPr kumimoji="0" lang="en-US" altLang="zh-CN" sz="3600" b="1" i="0" u="none" strike="noStrike" kern="0" cap="none" spc="0" normalizeH="0" baseline="0" noProof="1">
                <a:solidFill>
                  <a:schemeClr val="tx1"/>
                </a:solidFill>
                <a:latin typeface="Times New Roman" panose="02020603050405020304" charset="0"/>
                <a:ea typeface="+mn-ea"/>
                <a:cs typeface="+mn-cs"/>
              </a:rPr>
              <a:t>e</a:t>
            </a:r>
            <a:endParaRPr kumimoji="0" lang="en-US" altLang="zh-CN" sz="3600" b="1" i="0" u="none" strike="noStrike" kern="0" cap="none" spc="0" normalizeH="0" baseline="0" noProof="1">
              <a:solidFill>
                <a:schemeClr val="tx1"/>
              </a:solidFill>
              <a:latin typeface="Times New Roman" panose="02020603050405020304" charset="0"/>
              <a:ea typeface="+mn-ea"/>
              <a:cs typeface="+mn-cs"/>
            </a:endParaRPr>
          </a:p>
          <a:p>
            <a:pPr marL="0" marR="0" indent="-17780" algn="l" defTabSz="914400" rtl="0" eaLnBrk="1" fontAlgn="base" latinLnBrk="0" hangingPunct="1">
              <a:lnSpc>
                <a:spcPct val="100000"/>
              </a:lnSpc>
              <a:spcBef>
                <a:spcPts val="0"/>
              </a:spcBef>
              <a:spcAft>
                <a:spcPct val="0"/>
              </a:spcAft>
              <a:buClr>
                <a:schemeClr val="accent2"/>
              </a:buClr>
              <a:buSzTx/>
              <a:buFont typeface="Wingdings" panose="05000000000000000000" pitchFamily="2" charset="2"/>
              <a:buNone/>
            </a:pPr>
            <a:r>
              <a:rPr kumimoji="0" lang="zh-CN" altLang="en-US" sz="3600" b="1" i="0" u="none" strike="noStrike" kern="0" cap="none" spc="0" normalizeH="0" baseline="0" noProof="1" dirty="0">
                <a:solidFill>
                  <a:schemeClr val="folHlink"/>
                </a:solidFill>
                <a:latin typeface="幼圆" panose="02010509060101010101" pitchFamily="49" charset="-122"/>
                <a:ea typeface="幼圆" panose="02010509060101010101" pitchFamily="49" charset="-122"/>
                <a:cs typeface="+mn-cs"/>
              </a:rPr>
              <a:t>思想：</a:t>
            </a:r>
            <a:r>
              <a:rPr kumimoji="0" lang="zh-CN" altLang="en-US" sz="3600" b="1" i="0" u="none" strike="noStrike" kern="0" cap="none" spc="0" normalizeH="0" baseline="0" noProof="1" dirty="0">
                <a:solidFill>
                  <a:schemeClr val="tx1"/>
                </a:solidFill>
                <a:latin typeface="+mn-lt"/>
                <a:ea typeface="+mn-ea"/>
                <a:cs typeface="+mn-cs"/>
              </a:rPr>
              <a:t>把第</a:t>
            </a:r>
            <a:r>
              <a:rPr kumimoji="0" lang="en-US" altLang="zh-CN" sz="3600" b="1" i="0" u="none" strike="noStrike" kern="0" cap="none" spc="0" normalizeH="0" baseline="0" noProof="1">
                <a:solidFill>
                  <a:schemeClr val="tx1"/>
                </a:solidFill>
                <a:latin typeface="Times New Roman" panose="02020603050405020304" charset="0"/>
                <a:ea typeface="+mn-ea"/>
                <a:cs typeface="+mn-cs"/>
              </a:rPr>
              <a:t>i</a:t>
            </a:r>
            <a:r>
              <a:rPr kumimoji="0" lang="zh-CN" altLang="en-US" sz="3600" b="1" i="0" u="none" strike="noStrike" kern="0" cap="none" spc="0" normalizeH="0" baseline="0" noProof="1">
                <a:solidFill>
                  <a:schemeClr val="tx1"/>
                </a:solidFill>
                <a:latin typeface="+mn-lt"/>
                <a:ea typeface="+mn-ea"/>
                <a:cs typeface="+mn-cs"/>
              </a:rPr>
              <a:t>＋</a:t>
            </a:r>
            <a:r>
              <a:rPr kumimoji="0" lang="en-US" altLang="zh-CN" sz="3600" b="1" i="0" u="none" strike="noStrike" kern="0" cap="none" spc="0" normalizeH="0" baseline="0" noProof="1">
                <a:solidFill>
                  <a:schemeClr val="tx1"/>
                </a:solidFill>
                <a:latin typeface="Times New Roman" panose="02020603050405020304" charset="0"/>
                <a:ea typeface="+mn-ea"/>
                <a:cs typeface="+mn-cs"/>
              </a:rPr>
              <a:t>1</a:t>
            </a:r>
            <a:r>
              <a:rPr kumimoji="0" lang="zh-CN" altLang="en-US" sz="3600" b="1" i="0" u="none" strike="noStrike" kern="0" cap="none" spc="0" normalizeH="0" baseline="0" noProof="1" dirty="0">
                <a:solidFill>
                  <a:schemeClr val="tx1"/>
                </a:solidFill>
                <a:latin typeface="+mn-lt"/>
                <a:ea typeface="+mn-ea"/>
                <a:cs typeface="+mn-cs"/>
              </a:rPr>
              <a:t>个位置开始的元素，依次前移</a:t>
            </a:r>
            <a:endParaRPr kumimoji="0" lang="zh-CN" altLang="en-US" sz="3600" b="1" i="0" u="none" strike="noStrike" kern="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3600" b="1" i="0" u="none" strike="noStrike" kern="0" cap="none" spc="0" normalizeH="0" baseline="0" noProof="1" dirty="0">
                <a:solidFill>
                  <a:schemeClr val="folHlink"/>
                </a:solidFill>
                <a:latin typeface="幼圆" panose="02010509060101010101" pitchFamily="49" charset="-122"/>
                <a:ea typeface="幼圆" panose="02010509060101010101" pitchFamily="49" charset="-122"/>
                <a:cs typeface="+mn-cs"/>
              </a:rPr>
              <a:t>步骤：</a:t>
            </a:r>
            <a:endParaRPr kumimoji="0" lang="zh-CN" altLang="en-US" sz="3600" b="1" i="0" u="none" strike="noStrike" kern="0" cap="none" spc="0" normalizeH="0" baseline="0" noProof="1" dirty="0">
              <a:solidFill>
                <a:schemeClr val="folHlink"/>
              </a:solidFill>
              <a:latin typeface="幼圆" panose="02010509060101010101" pitchFamily="49" charset="-122"/>
              <a:ea typeface="幼圆" panose="02010509060101010101" pitchFamily="49" charset="-122"/>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600" b="0" i="0" u="none" strike="noStrike" kern="0" cap="none" spc="0" normalizeH="0" baseline="0" noProof="1" dirty="0">
                <a:solidFill>
                  <a:schemeClr val="tx1"/>
                </a:solidFill>
                <a:latin typeface="Times New Roman" panose="02020603050405020304" charset="0"/>
                <a:ea typeface="+mn-ea"/>
                <a:cs typeface="+mn-cs"/>
              </a:rPr>
              <a:t>	</a:t>
            </a:r>
            <a:r>
              <a:rPr kumimoji="0" lang="en-US" altLang="zh-CN" sz="3600" b="1" i="0" u="none" strike="noStrike" kern="0" cap="none" spc="0" normalizeH="0" baseline="0" noProof="1">
                <a:solidFill>
                  <a:schemeClr val="tx1"/>
                </a:solidFill>
                <a:latin typeface="Times New Roman" panose="02020603050405020304" charset="0"/>
                <a:ea typeface="+mn-ea"/>
                <a:cs typeface="+mn-cs"/>
              </a:rPr>
              <a:t>1.</a:t>
            </a:r>
            <a:r>
              <a:rPr kumimoji="0" lang="zh-CN" altLang="en-US" sz="3600" b="1" i="0" u="none" strike="noStrike" kern="0" cap="none" spc="0" normalizeH="0" baseline="0" noProof="1" dirty="0">
                <a:solidFill>
                  <a:schemeClr val="tx1"/>
                </a:solidFill>
                <a:latin typeface="宋体" panose="02010600030101010101" pitchFamily="2" charset="-122"/>
                <a:ea typeface="+mn-ea"/>
                <a:cs typeface="+mn-cs"/>
              </a:rPr>
              <a:t>要检查删除位置的有效性；</a:t>
            </a:r>
            <a:r>
              <a:rPr kumimoji="0" lang="zh-CN" altLang="en-US" sz="3600" b="1" i="0" u="none" strike="noStrike" kern="0" cap="none" spc="0" normalizeH="0" baseline="0" noProof="1" dirty="0">
                <a:solidFill>
                  <a:schemeClr val="tx1"/>
                </a:solidFill>
                <a:latin typeface="Times New Roman" panose="02020603050405020304" charset="0"/>
                <a:ea typeface="+mn-ea"/>
                <a:cs typeface="+mn-cs"/>
              </a:rPr>
              <a:t> </a:t>
            </a:r>
            <a:endParaRPr kumimoji="0" lang="zh-CN" altLang="en-US" sz="3600" b="1" i="0" u="none" strike="noStrike" kern="0" cap="none" spc="0" normalizeH="0" baseline="0" noProof="1" dirty="0">
              <a:solidFill>
                <a:schemeClr val="tx1"/>
              </a:solidFill>
              <a:latin typeface="Times New Roman" panose="02020603050405020304"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600" b="1" i="0" u="none" strike="noStrike" kern="0" cap="none" spc="0" normalizeH="0" baseline="0" noProof="1" dirty="0">
                <a:solidFill>
                  <a:schemeClr val="tx1"/>
                </a:solidFill>
                <a:latin typeface="Times New Roman" panose="02020603050405020304" charset="0"/>
                <a:ea typeface="+mn-ea"/>
                <a:cs typeface="+mn-cs"/>
              </a:rPr>
              <a:t>	</a:t>
            </a:r>
            <a:r>
              <a:rPr kumimoji="0" lang="en-US" altLang="zh-CN" sz="3600" b="1" i="0" u="none" strike="noStrike" kern="0" cap="none" spc="0" normalizeH="0" baseline="0" noProof="1">
                <a:solidFill>
                  <a:schemeClr val="tx1"/>
                </a:solidFill>
                <a:latin typeface="Times New Roman" panose="02020603050405020304" charset="0"/>
                <a:ea typeface="+mn-ea"/>
                <a:cs typeface="+mn-cs"/>
              </a:rPr>
              <a:t>2.</a:t>
            </a:r>
            <a:r>
              <a:rPr kumimoji="0" lang="zh-CN" altLang="en-US" sz="3600" b="1" i="0" u="none" strike="noStrike" kern="0" cap="none" spc="0" normalizeH="0" baseline="0" noProof="1" dirty="0">
                <a:solidFill>
                  <a:schemeClr val="tx1"/>
                </a:solidFill>
                <a:latin typeface="+mn-lt"/>
                <a:ea typeface="+mn-ea"/>
                <a:cs typeface="+mn-cs"/>
              </a:rPr>
              <a:t>依次移动元素；</a:t>
            </a:r>
            <a:endParaRPr kumimoji="0" lang="zh-CN" altLang="en-US" sz="3600" b="1" i="0" u="none" strike="noStrike" kern="0" cap="none" spc="0" normalizeH="0" baseline="0" noProof="1" dirty="0">
              <a:solidFill>
                <a:schemeClr val="tx1"/>
              </a:solidFill>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600" b="1" i="0" u="none" strike="noStrike" kern="0" cap="none" spc="0" normalizeH="0" baseline="0" noProof="1" dirty="0">
                <a:solidFill>
                  <a:schemeClr val="tx1"/>
                </a:solidFill>
                <a:latin typeface="Times New Roman" panose="02020603050405020304" charset="0"/>
                <a:ea typeface="+mn-ea"/>
                <a:cs typeface="+mn-cs"/>
              </a:rPr>
              <a:t>	</a:t>
            </a:r>
            <a:r>
              <a:rPr kumimoji="0" lang="en-US" altLang="zh-CN" sz="3600" b="1" i="0" u="none" strike="noStrike" kern="0" cap="none" spc="0" normalizeH="0" baseline="0" noProof="1">
                <a:solidFill>
                  <a:schemeClr val="tx1"/>
                </a:solidFill>
                <a:latin typeface="Times New Roman" panose="02020603050405020304" charset="0"/>
                <a:ea typeface="+mn-ea"/>
                <a:cs typeface="+mn-cs"/>
              </a:rPr>
              <a:t>3.</a:t>
            </a:r>
            <a:r>
              <a:rPr kumimoji="0" lang="zh-CN" altLang="en-US" sz="3600" b="1" i="0" u="none" strike="noStrike" kern="0" cap="none" spc="0" normalizeH="0" baseline="0" noProof="1" dirty="0">
                <a:solidFill>
                  <a:schemeClr val="tx1"/>
                </a:solidFill>
                <a:latin typeface="+mn-lt"/>
                <a:ea typeface="+mn-ea"/>
                <a:cs typeface="+mn-cs"/>
              </a:rPr>
              <a:t>长度减</a:t>
            </a:r>
            <a:r>
              <a:rPr kumimoji="0" lang="en-US" altLang="zh-CN" sz="3600" b="1" i="0" u="none" strike="noStrike" kern="0" cap="none" spc="0" normalizeH="0" baseline="0" noProof="1">
                <a:solidFill>
                  <a:schemeClr val="tx1"/>
                </a:solidFill>
                <a:latin typeface="Times New Roman" panose="02020603050405020304" charset="0"/>
                <a:ea typeface="+mn-ea"/>
                <a:cs typeface="+mn-cs"/>
              </a:rPr>
              <a:t>1</a:t>
            </a:r>
            <a:r>
              <a:rPr kumimoji="0" lang="zh-CN" altLang="en-US" sz="3600" b="1" i="0" u="none" strike="noStrike" kern="0" cap="none" spc="0" normalizeH="0" baseline="0" noProof="1" dirty="0">
                <a:solidFill>
                  <a:schemeClr val="tx1"/>
                </a:solidFill>
                <a:latin typeface="+mn-lt"/>
                <a:ea typeface="+mn-ea"/>
                <a:cs typeface="+mn-cs"/>
              </a:rPr>
              <a:t>。</a:t>
            </a:r>
            <a:r>
              <a:rPr kumimoji="0" lang="zh-CN" altLang="en-US" sz="3600" b="1" i="0" u="none" strike="noStrike" kern="0" cap="none" spc="0" normalizeH="0" baseline="0" noProof="1" dirty="0">
                <a:solidFill>
                  <a:schemeClr val="tx1"/>
                </a:solidFill>
                <a:latin typeface="Times New Roman" panose="02020603050405020304" charset="0"/>
                <a:ea typeface="+mn-ea"/>
                <a:cs typeface="+mn-cs"/>
              </a:rPr>
              <a:t>	</a:t>
            </a:r>
            <a:endParaRPr kumimoji="0" lang="zh-CN" altLang="en-US" sz="3600" b="1" i="0" u="none" strike="noStrike" kern="0" cap="none" spc="0" normalizeH="0" baseline="0" noProof="1" dirty="0">
              <a:solidFill>
                <a:schemeClr val="tx1"/>
              </a:solidFill>
              <a:latin typeface="Times New Roman" panose="0202060305040502030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charRg st="16" end="3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charRg st="38" end="4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1">
                                            <p:txEl>
                                              <p:charRg st="42" end="5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charRg st="59" end="7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1">
                                            <p:txEl>
                                              <p:charRg st="70" end="8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a:t>
            </a:r>
            <a:endParaRPr lang="zh-CN" altLang="en-US" sz="4800" dirty="0">
              <a:latin typeface="华文新魏" panose="02010800040101010101" pitchFamily="2" charset="-122"/>
              <a:ea typeface="华文新魏" panose="02010800040101010101" pitchFamily="2" charset="-122"/>
            </a:endParaRPr>
          </a:p>
        </p:txBody>
      </p:sp>
      <p:sp>
        <p:nvSpPr>
          <p:cNvPr id="61445" name="Rectangle 5"/>
          <p:cNvSpPr>
            <a:spLocks noChangeArrowheads="1"/>
          </p:cNvSpPr>
          <p:nvPr/>
        </p:nvSpPr>
        <p:spPr bwMode="auto">
          <a:xfrm>
            <a:off x="468313" y="1858963"/>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46" name="Rectangle 6"/>
          <p:cNvSpPr>
            <a:spLocks noChangeArrowheads="1"/>
          </p:cNvSpPr>
          <p:nvPr/>
        </p:nvSpPr>
        <p:spPr bwMode="auto">
          <a:xfrm>
            <a:off x="1301750" y="186372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47" name="Rectangle 7"/>
          <p:cNvSpPr>
            <a:spLocks noChangeArrowheads="1"/>
          </p:cNvSpPr>
          <p:nvPr/>
        </p:nvSpPr>
        <p:spPr bwMode="auto">
          <a:xfrm>
            <a:off x="3030538"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48" name="Rectangle 8"/>
          <p:cNvSpPr>
            <a:spLocks noChangeArrowheads="1"/>
          </p:cNvSpPr>
          <p:nvPr/>
        </p:nvSpPr>
        <p:spPr bwMode="auto">
          <a:xfrm>
            <a:off x="3894138"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49" name="Rectangle 9"/>
          <p:cNvSpPr>
            <a:spLocks noChangeArrowheads="1"/>
          </p:cNvSpPr>
          <p:nvPr/>
        </p:nvSpPr>
        <p:spPr bwMode="auto">
          <a:xfrm>
            <a:off x="4699000"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0" name="Rectangle 10"/>
          <p:cNvSpPr>
            <a:spLocks noChangeArrowheads="1"/>
          </p:cNvSpPr>
          <p:nvPr/>
        </p:nvSpPr>
        <p:spPr bwMode="auto">
          <a:xfrm>
            <a:off x="5549900"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1" name="Rectangle 11"/>
          <p:cNvSpPr>
            <a:spLocks noChangeArrowheads="1"/>
          </p:cNvSpPr>
          <p:nvPr/>
        </p:nvSpPr>
        <p:spPr bwMode="auto">
          <a:xfrm>
            <a:off x="6367463"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2" name="Rectangle 12"/>
          <p:cNvSpPr>
            <a:spLocks noChangeArrowheads="1"/>
          </p:cNvSpPr>
          <p:nvPr/>
        </p:nvSpPr>
        <p:spPr bwMode="auto">
          <a:xfrm>
            <a:off x="7207250"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3" name="Rectangle 13"/>
          <p:cNvSpPr>
            <a:spLocks noChangeArrowheads="1"/>
          </p:cNvSpPr>
          <p:nvPr/>
        </p:nvSpPr>
        <p:spPr bwMode="auto">
          <a:xfrm>
            <a:off x="8024813" y="185737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4" name="Rectangle 14"/>
          <p:cNvSpPr>
            <a:spLocks noChangeArrowheads="1"/>
          </p:cNvSpPr>
          <p:nvPr/>
        </p:nvSpPr>
        <p:spPr bwMode="auto">
          <a:xfrm>
            <a:off x="8102600" y="1844675"/>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5" name="Rectangle 15"/>
          <p:cNvSpPr>
            <a:spLocks noChangeArrowheads="1"/>
          </p:cNvSpPr>
          <p:nvPr/>
        </p:nvSpPr>
        <p:spPr bwMode="auto">
          <a:xfrm>
            <a:off x="541338"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6" name="Rectangle 16"/>
          <p:cNvSpPr>
            <a:spLocks noChangeArrowheads="1"/>
          </p:cNvSpPr>
          <p:nvPr/>
        </p:nvSpPr>
        <p:spPr bwMode="auto">
          <a:xfrm>
            <a:off x="1333500"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10</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7" name="Rectangle 17"/>
          <p:cNvSpPr>
            <a:spLocks noChangeArrowheads="1"/>
          </p:cNvSpPr>
          <p:nvPr/>
        </p:nvSpPr>
        <p:spPr bwMode="auto">
          <a:xfrm>
            <a:off x="2341563" y="1917700"/>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5</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8" name="Rectangle 18"/>
          <p:cNvSpPr>
            <a:spLocks noChangeArrowheads="1"/>
          </p:cNvSpPr>
          <p:nvPr/>
        </p:nvSpPr>
        <p:spPr bwMode="auto">
          <a:xfrm>
            <a:off x="3132138" y="19415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78</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59" name="Rectangle 19"/>
          <p:cNvSpPr>
            <a:spLocks noChangeArrowheads="1"/>
          </p:cNvSpPr>
          <p:nvPr/>
        </p:nvSpPr>
        <p:spPr bwMode="auto">
          <a:xfrm>
            <a:off x="3925888"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56</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0" name="Rectangle 20"/>
          <p:cNvSpPr>
            <a:spLocks noChangeArrowheads="1"/>
          </p:cNvSpPr>
          <p:nvPr/>
        </p:nvSpPr>
        <p:spPr bwMode="auto">
          <a:xfrm>
            <a:off x="4789488"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45</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1" name="Rectangle 21"/>
          <p:cNvSpPr>
            <a:spLocks noChangeArrowheads="1"/>
          </p:cNvSpPr>
          <p:nvPr/>
        </p:nvSpPr>
        <p:spPr bwMode="auto">
          <a:xfrm>
            <a:off x="5581650"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2" name="Rectangle 22"/>
          <p:cNvSpPr>
            <a:spLocks noChangeArrowheads="1"/>
          </p:cNvSpPr>
          <p:nvPr/>
        </p:nvSpPr>
        <p:spPr bwMode="auto">
          <a:xfrm>
            <a:off x="6445250" y="191770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3" name="Rectangle 23"/>
          <p:cNvSpPr>
            <a:spLocks noChangeArrowheads="1"/>
          </p:cNvSpPr>
          <p:nvPr/>
        </p:nvSpPr>
        <p:spPr bwMode="auto">
          <a:xfrm>
            <a:off x="7310438" y="19018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4" name="Rectangle 24"/>
          <p:cNvSpPr>
            <a:spLocks noChangeArrowheads="1"/>
          </p:cNvSpPr>
          <p:nvPr/>
        </p:nvSpPr>
        <p:spPr bwMode="auto">
          <a:xfrm>
            <a:off x="2124075" y="1857375"/>
            <a:ext cx="936625"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5" name="Rectangle 25"/>
          <p:cNvSpPr>
            <a:spLocks noChangeArrowheads="1"/>
          </p:cNvSpPr>
          <p:nvPr/>
        </p:nvSpPr>
        <p:spPr bwMode="auto">
          <a:xfrm>
            <a:off x="6516688"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44</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6" name="Rectangle 26"/>
          <p:cNvSpPr>
            <a:spLocks noChangeArrowheads="1"/>
          </p:cNvSpPr>
          <p:nvPr/>
        </p:nvSpPr>
        <p:spPr bwMode="auto">
          <a:xfrm>
            <a:off x="7380288" y="1917700"/>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33</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7" name="Rectangle 27"/>
          <p:cNvSpPr>
            <a:spLocks noChangeArrowheads="1"/>
          </p:cNvSpPr>
          <p:nvPr/>
        </p:nvSpPr>
        <p:spPr bwMode="auto">
          <a:xfrm>
            <a:off x="8172450"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8" name="Rectangle 28"/>
          <p:cNvSpPr>
            <a:spLocks noChangeArrowheads="1"/>
          </p:cNvSpPr>
          <p:nvPr/>
        </p:nvSpPr>
        <p:spPr bwMode="auto">
          <a:xfrm>
            <a:off x="3132138"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56</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69" name="Rectangle 29"/>
          <p:cNvSpPr>
            <a:spLocks noChangeArrowheads="1"/>
          </p:cNvSpPr>
          <p:nvPr/>
        </p:nvSpPr>
        <p:spPr bwMode="auto">
          <a:xfrm>
            <a:off x="3995738"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45</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0" name="Rectangle 30"/>
          <p:cNvSpPr>
            <a:spLocks noChangeArrowheads="1"/>
          </p:cNvSpPr>
          <p:nvPr/>
        </p:nvSpPr>
        <p:spPr bwMode="auto">
          <a:xfrm>
            <a:off x="4787900"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32</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1" name="Rectangle 31"/>
          <p:cNvSpPr>
            <a:spLocks noChangeArrowheads="1"/>
          </p:cNvSpPr>
          <p:nvPr/>
        </p:nvSpPr>
        <p:spPr bwMode="auto">
          <a:xfrm>
            <a:off x="5722938"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44</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2" name="Rectangle 32"/>
          <p:cNvSpPr>
            <a:spLocks noChangeArrowheads="1"/>
          </p:cNvSpPr>
          <p:nvPr/>
        </p:nvSpPr>
        <p:spPr bwMode="auto">
          <a:xfrm>
            <a:off x="6586538"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33</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3" name="Rectangle 33"/>
          <p:cNvSpPr>
            <a:spLocks noChangeArrowheads="1"/>
          </p:cNvSpPr>
          <p:nvPr/>
        </p:nvSpPr>
        <p:spPr bwMode="auto">
          <a:xfrm>
            <a:off x="7378700" y="191611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22</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4" name="Rectangle 34"/>
          <p:cNvSpPr>
            <a:spLocks noChangeArrowheads="1"/>
          </p:cNvSpPr>
          <p:nvPr/>
        </p:nvSpPr>
        <p:spPr bwMode="auto">
          <a:xfrm>
            <a:off x="396875" y="3743325"/>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5" name="Rectangle 35"/>
          <p:cNvSpPr>
            <a:spLocks noChangeArrowheads="1"/>
          </p:cNvSpPr>
          <p:nvPr/>
        </p:nvSpPr>
        <p:spPr bwMode="auto">
          <a:xfrm>
            <a:off x="1230313" y="374808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6" name="Rectangle 36"/>
          <p:cNvSpPr>
            <a:spLocks noChangeArrowheads="1"/>
          </p:cNvSpPr>
          <p:nvPr/>
        </p:nvSpPr>
        <p:spPr bwMode="auto">
          <a:xfrm>
            <a:off x="2959100"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7" name="Rectangle 37"/>
          <p:cNvSpPr>
            <a:spLocks noChangeArrowheads="1"/>
          </p:cNvSpPr>
          <p:nvPr/>
        </p:nvSpPr>
        <p:spPr bwMode="auto">
          <a:xfrm>
            <a:off x="3822700"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8" name="Rectangle 38"/>
          <p:cNvSpPr>
            <a:spLocks noChangeArrowheads="1"/>
          </p:cNvSpPr>
          <p:nvPr/>
        </p:nvSpPr>
        <p:spPr bwMode="auto">
          <a:xfrm>
            <a:off x="4627563"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79" name="Rectangle 39"/>
          <p:cNvSpPr>
            <a:spLocks noChangeArrowheads="1"/>
          </p:cNvSpPr>
          <p:nvPr/>
        </p:nvSpPr>
        <p:spPr bwMode="auto">
          <a:xfrm>
            <a:off x="5478463"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0" name="Rectangle 40"/>
          <p:cNvSpPr>
            <a:spLocks noChangeArrowheads="1"/>
          </p:cNvSpPr>
          <p:nvPr/>
        </p:nvSpPr>
        <p:spPr bwMode="auto">
          <a:xfrm>
            <a:off x="6296025"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1" name="Rectangle 41"/>
          <p:cNvSpPr>
            <a:spLocks noChangeArrowheads="1"/>
          </p:cNvSpPr>
          <p:nvPr/>
        </p:nvSpPr>
        <p:spPr bwMode="auto">
          <a:xfrm>
            <a:off x="7135813"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2" name="Rectangle 42"/>
          <p:cNvSpPr>
            <a:spLocks noChangeArrowheads="1"/>
          </p:cNvSpPr>
          <p:nvPr/>
        </p:nvSpPr>
        <p:spPr bwMode="auto">
          <a:xfrm>
            <a:off x="7953375" y="3741738"/>
            <a:ext cx="831850"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3" name="Rectangle 43"/>
          <p:cNvSpPr>
            <a:spLocks noChangeArrowheads="1"/>
          </p:cNvSpPr>
          <p:nvPr/>
        </p:nvSpPr>
        <p:spPr bwMode="auto">
          <a:xfrm>
            <a:off x="8031163" y="3729038"/>
            <a:ext cx="18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4" name="Rectangle 44"/>
          <p:cNvSpPr>
            <a:spLocks noChangeArrowheads="1"/>
          </p:cNvSpPr>
          <p:nvPr/>
        </p:nvSpPr>
        <p:spPr bwMode="auto">
          <a:xfrm>
            <a:off x="469900" y="38020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5" name="Rectangle 45"/>
          <p:cNvSpPr>
            <a:spLocks noChangeArrowheads="1"/>
          </p:cNvSpPr>
          <p:nvPr/>
        </p:nvSpPr>
        <p:spPr bwMode="auto">
          <a:xfrm>
            <a:off x="1262063" y="38020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10</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6" name="Rectangle 46"/>
          <p:cNvSpPr>
            <a:spLocks noChangeArrowheads="1"/>
          </p:cNvSpPr>
          <p:nvPr/>
        </p:nvSpPr>
        <p:spPr bwMode="auto">
          <a:xfrm>
            <a:off x="2270125" y="3802063"/>
            <a:ext cx="36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5</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7" name="Rectangle 47"/>
          <p:cNvSpPr>
            <a:spLocks noChangeArrowheads="1"/>
          </p:cNvSpPr>
          <p:nvPr/>
        </p:nvSpPr>
        <p:spPr bwMode="auto">
          <a:xfrm>
            <a:off x="3132138"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rPr>
              <a:t>78</a:t>
            </a:r>
            <a:endParaRPr kumimoji="0" lang="en-US" altLang="zh-CN" sz="2800" b="1" i="0" u="none" strike="noStrike" kern="1200" cap="none" spc="0" normalizeH="0" baseline="0" noProof="0">
              <a:ln>
                <a:noFill/>
              </a:ln>
              <a:solidFill>
                <a:srgbClr val="FFFF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8" name="Rectangle 48"/>
          <p:cNvSpPr>
            <a:spLocks noChangeArrowheads="1"/>
          </p:cNvSpPr>
          <p:nvPr/>
        </p:nvSpPr>
        <p:spPr bwMode="auto">
          <a:xfrm>
            <a:off x="3960813"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56</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89" name="Rectangle 49"/>
          <p:cNvSpPr>
            <a:spLocks noChangeArrowheads="1"/>
          </p:cNvSpPr>
          <p:nvPr/>
        </p:nvSpPr>
        <p:spPr bwMode="auto">
          <a:xfrm>
            <a:off x="4718050"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45</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0" name="Rectangle 50"/>
          <p:cNvSpPr>
            <a:spLocks noChangeArrowheads="1"/>
          </p:cNvSpPr>
          <p:nvPr/>
        </p:nvSpPr>
        <p:spPr bwMode="auto">
          <a:xfrm>
            <a:off x="5580063"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1" name="Rectangle 51"/>
          <p:cNvSpPr>
            <a:spLocks noChangeArrowheads="1"/>
          </p:cNvSpPr>
          <p:nvPr/>
        </p:nvSpPr>
        <p:spPr bwMode="auto">
          <a:xfrm>
            <a:off x="6373813" y="3802063"/>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2" name="Rectangle 52"/>
          <p:cNvSpPr>
            <a:spLocks noChangeArrowheads="1"/>
          </p:cNvSpPr>
          <p:nvPr/>
        </p:nvSpPr>
        <p:spPr bwMode="auto">
          <a:xfrm>
            <a:off x="7239000" y="3786188"/>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3" name="Rectangle 53"/>
          <p:cNvSpPr>
            <a:spLocks noChangeArrowheads="1"/>
          </p:cNvSpPr>
          <p:nvPr/>
        </p:nvSpPr>
        <p:spPr bwMode="auto">
          <a:xfrm>
            <a:off x="2052638" y="3741738"/>
            <a:ext cx="936625" cy="617538"/>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4" name="Rectangle 54"/>
          <p:cNvSpPr>
            <a:spLocks noChangeArrowheads="1"/>
          </p:cNvSpPr>
          <p:nvPr/>
        </p:nvSpPr>
        <p:spPr bwMode="auto">
          <a:xfrm>
            <a:off x="6445250" y="3773488"/>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44</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5" name="Rectangle 55"/>
          <p:cNvSpPr>
            <a:spLocks noChangeArrowheads="1"/>
          </p:cNvSpPr>
          <p:nvPr/>
        </p:nvSpPr>
        <p:spPr bwMode="auto">
          <a:xfrm>
            <a:off x="7308850"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33</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496" name="Rectangle 56"/>
          <p:cNvSpPr>
            <a:spLocks noChangeArrowheads="1"/>
          </p:cNvSpPr>
          <p:nvPr/>
        </p:nvSpPr>
        <p:spPr bwMode="auto">
          <a:xfrm>
            <a:off x="8027988"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grpSp>
        <p:nvGrpSpPr>
          <p:cNvPr id="61497" name="Group 57"/>
          <p:cNvGrpSpPr/>
          <p:nvPr/>
        </p:nvGrpSpPr>
        <p:grpSpPr>
          <a:xfrm>
            <a:off x="4211638" y="2924175"/>
            <a:ext cx="319087" cy="819150"/>
            <a:chOff x="3302" y="1644"/>
            <a:chExt cx="201" cy="516"/>
          </a:xfrm>
        </p:grpSpPr>
        <p:sp>
          <p:nvSpPr>
            <p:cNvPr id="25655" name="Line 58"/>
            <p:cNvSpPr/>
            <p:nvPr/>
          </p:nvSpPr>
          <p:spPr>
            <a:xfrm>
              <a:off x="3312" y="1728"/>
              <a:ext cx="0" cy="432"/>
            </a:xfrm>
            <a:prstGeom prst="line">
              <a:avLst/>
            </a:prstGeom>
            <a:ln w="28575" cap="flat" cmpd="sng">
              <a:solidFill>
                <a:schemeClr val="tx1"/>
              </a:solidFill>
              <a:prstDash val="solid"/>
              <a:round/>
              <a:headEnd type="none" w="med" len="med"/>
              <a:tailEnd type="triangle" w="med" len="lg"/>
            </a:ln>
          </p:spPr>
        </p:sp>
        <p:sp>
          <p:nvSpPr>
            <p:cNvPr id="25656" name="Text Box 59"/>
            <p:cNvSpPr txBox="1"/>
            <p:nvPr/>
          </p:nvSpPr>
          <p:spPr>
            <a:xfrm>
              <a:off x="3302" y="1644"/>
              <a:ext cx="201" cy="365"/>
            </a:xfrm>
            <a:prstGeom prst="rect">
              <a:avLst/>
            </a:prstGeom>
            <a:noFill/>
            <a:ln w="9525">
              <a:noFill/>
            </a:ln>
          </p:spPr>
          <p:txBody>
            <a:bodyPr wrap="none" anchor="t" anchorCtr="0">
              <a:spAutoFit/>
            </a:bodyPr>
            <a:p>
              <a:pPr>
                <a:buFontTx/>
              </a:pPr>
              <a:r>
                <a:rPr lang="en-US" altLang="zh-CN" sz="3200">
                  <a:latin typeface="Times New Roman" panose="02020603050405020304" charset="0"/>
                </a:rPr>
                <a:t>j</a:t>
              </a:r>
              <a:endParaRPr lang="en-US" altLang="zh-CN" sz="3600" b="0">
                <a:latin typeface="Times New Roman" panose="02020603050405020304" charset="0"/>
              </a:endParaRPr>
            </a:p>
          </p:txBody>
        </p:sp>
      </p:grpSp>
      <p:sp>
        <p:nvSpPr>
          <p:cNvPr id="61500" name="Rectangle 60"/>
          <p:cNvSpPr>
            <a:spLocks noChangeArrowheads="1"/>
          </p:cNvSpPr>
          <p:nvPr/>
        </p:nvSpPr>
        <p:spPr bwMode="auto">
          <a:xfrm>
            <a:off x="3960813"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56</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1" name="Rectangle 61"/>
          <p:cNvSpPr>
            <a:spLocks noChangeArrowheads="1"/>
          </p:cNvSpPr>
          <p:nvPr/>
        </p:nvSpPr>
        <p:spPr bwMode="auto">
          <a:xfrm>
            <a:off x="4716463" y="3773488"/>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45</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2" name="Rectangle 62"/>
          <p:cNvSpPr>
            <a:spLocks noChangeArrowheads="1"/>
          </p:cNvSpPr>
          <p:nvPr/>
        </p:nvSpPr>
        <p:spPr bwMode="auto">
          <a:xfrm>
            <a:off x="5580063"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3" name="Rectangle 63"/>
          <p:cNvSpPr>
            <a:spLocks noChangeArrowheads="1"/>
          </p:cNvSpPr>
          <p:nvPr/>
        </p:nvSpPr>
        <p:spPr bwMode="auto">
          <a:xfrm>
            <a:off x="6443663"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44</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4" name="Rectangle 64"/>
          <p:cNvSpPr>
            <a:spLocks noChangeArrowheads="1"/>
          </p:cNvSpPr>
          <p:nvPr/>
        </p:nvSpPr>
        <p:spPr bwMode="auto">
          <a:xfrm>
            <a:off x="7308850"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33</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5" name="Rectangle 65"/>
          <p:cNvSpPr>
            <a:spLocks noChangeArrowheads="1"/>
          </p:cNvSpPr>
          <p:nvPr/>
        </p:nvSpPr>
        <p:spPr bwMode="auto">
          <a:xfrm>
            <a:off x="8027988" y="3789363"/>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22</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1506" name="Rectangle 66"/>
          <p:cNvSpPr>
            <a:spLocks noChangeArrowheads="1"/>
          </p:cNvSpPr>
          <p:nvPr/>
        </p:nvSpPr>
        <p:spPr bwMode="auto">
          <a:xfrm>
            <a:off x="6516688" y="5157788"/>
            <a:ext cx="2303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2"/>
                </a:solidFill>
                <a:effectLst/>
                <a:uLnTx/>
                <a:uFillTx/>
                <a:latin typeface="Courier New" panose="02070309020205020404" pitchFamily="49" charset="0"/>
                <a:ea typeface="宋体" panose="02010600030101010101" pitchFamily="2" charset="-122"/>
                <a:cs typeface="+mn-cs"/>
              </a:rPr>
              <a:t>L.length</a:t>
            </a: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endPar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结束</a:t>
            </a:r>
            <a:endPar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25664" name="Rectangle 67"/>
          <p:cNvSpPr/>
          <p:nvPr/>
        </p:nvSpPr>
        <p:spPr>
          <a:xfrm>
            <a:off x="323850" y="5157788"/>
            <a:ext cx="6840538" cy="946150"/>
          </a:xfrm>
          <a:prstGeom prst="rect">
            <a:avLst/>
          </a:prstGeom>
          <a:noFill/>
          <a:ln w="9525">
            <a:noFill/>
          </a:ln>
        </p:spPr>
        <p:txBody>
          <a:bodyPr anchor="t" anchorCtr="0">
            <a:spAutoFit/>
          </a:bodyPr>
          <a:p>
            <a:r>
              <a:rPr lang="en-US" altLang="zh-CN" sz="2800">
                <a:solidFill>
                  <a:schemeClr val="tx2"/>
                </a:solidFill>
                <a:latin typeface="Courier New" panose="02070309020205020404" pitchFamily="49" charset="0"/>
              </a:rPr>
              <a:t>for(j=i;j&lt;=L.length-1;j++)</a:t>
            </a:r>
            <a:endParaRPr lang="en-US" altLang="zh-CN" sz="2800">
              <a:solidFill>
                <a:schemeClr val="tx2"/>
              </a:solidFill>
              <a:latin typeface="Courier New" panose="02070309020205020404" pitchFamily="49" charset="0"/>
            </a:endParaRPr>
          </a:p>
          <a:p>
            <a:r>
              <a:rPr lang="en-US" altLang="zh-CN" sz="2800">
                <a:solidFill>
                  <a:schemeClr val="tx2"/>
                </a:solidFill>
                <a:latin typeface="Courier New" panose="02070309020205020404" pitchFamily="49" charset="0"/>
              </a:rPr>
              <a:t>    L.data[j-1]=L.data[j];</a:t>
            </a:r>
            <a:endParaRPr lang="en-US" altLang="zh-CN" sz="2800">
              <a:solidFill>
                <a:schemeClr val="tx2"/>
              </a:solidFill>
              <a:latin typeface="Courier New" panose="02070309020205020404" pitchFamily="49" charset="0"/>
            </a:endParaRPr>
          </a:p>
        </p:txBody>
      </p:sp>
      <p:sp>
        <p:nvSpPr>
          <p:cNvPr id="25665" name="AutoShape 5">
            <a:hlinkClick r:id="rId1" action="ppaction://hlinksldjump"/>
          </p:cNvPr>
          <p:cNvSpPr/>
          <p:nvPr/>
        </p:nvSpPr>
        <p:spPr>
          <a:xfrm>
            <a:off x="8567738"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61458"/>
                                        </p:tgtEl>
                                      </p:cBhvr>
                                    </p:animEffect>
                                    <p:set>
                                      <p:cBhvr>
                                        <p:cTn id="7" dur="1" fill="hold">
                                          <p:stCondLst>
                                            <p:cond delay="499"/>
                                          </p:stCondLst>
                                        </p:cTn>
                                        <p:tgtEl>
                                          <p:spTgt spid="61458"/>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468"/>
                                        </p:tgtEl>
                                        <p:attrNameLst>
                                          <p:attrName>style.visibility</p:attrName>
                                        </p:attrNameLst>
                                      </p:cBhvr>
                                      <p:to>
                                        <p:strVal val="visible"/>
                                      </p:to>
                                    </p:set>
                                    <p:animEffect transition="in" filter="wipe(right)">
                                      <p:cBhvr>
                                        <p:cTn id="11" dur="500"/>
                                        <p:tgtEl>
                                          <p:spTgt spid="61468"/>
                                        </p:tgtEl>
                                      </p:cBhvr>
                                    </p:animEffec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1459"/>
                                        </p:tgtEl>
                                      </p:cBhvr>
                                    </p:animEffect>
                                    <p:set>
                                      <p:cBhvr>
                                        <p:cTn id="15" dur="1" fill="hold">
                                          <p:stCondLst>
                                            <p:cond delay="499"/>
                                          </p:stCondLst>
                                        </p:cTn>
                                        <p:tgtEl>
                                          <p:spTgt spid="61459"/>
                                        </p:tgtEl>
                                        <p:attrNameLst>
                                          <p:attrName>style.visibility</p:attrName>
                                        </p:attrNameLst>
                                      </p:cBhvr>
                                      <p:to>
                                        <p:strVal val="hidden"/>
                                      </p:to>
                                    </p:se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61469"/>
                                        </p:tgtEl>
                                        <p:attrNameLst>
                                          <p:attrName>style.visibility</p:attrName>
                                        </p:attrNameLst>
                                      </p:cBhvr>
                                      <p:to>
                                        <p:strVal val="visible"/>
                                      </p:to>
                                    </p:set>
                                    <p:animEffect transition="in" filter="wipe(right)">
                                      <p:cBhvr>
                                        <p:cTn id="19" dur="500"/>
                                        <p:tgtEl>
                                          <p:spTgt spid="61469"/>
                                        </p:tgtEl>
                                      </p:cBhvr>
                                    </p:animEffect>
                                  </p:childTnLst>
                                </p:cTn>
                              </p:par>
                            </p:childTnLst>
                          </p:cTn>
                        </p:par>
                        <p:par>
                          <p:cTn id="20" fill="hold">
                            <p:stCondLst>
                              <p:cond delay="2000"/>
                            </p:stCondLst>
                            <p:childTnLst>
                              <p:par>
                                <p:cTn id="21" presetID="22" presetClass="exit" presetSubtype="2" fill="hold" grpId="0" nodeType="afterEffect">
                                  <p:stCondLst>
                                    <p:cond delay="0"/>
                                  </p:stCondLst>
                                  <p:childTnLst>
                                    <p:animEffect transition="out" filter="wipe(right)">
                                      <p:cBhvr>
                                        <p:cTn id="22" dur="500"/>
                                        <p:tgtEl>
                                          <p:spTgt spid="61460"/>
                                        </p:tgtEl>
                                      </p:cBhvr>
                                    </p:animEffect>
                                    <p:set>
                                      <p:cBhvr>
                                        <p:cTn id="23" dur="1" fill="hold">
                                          <p:stCondLst>
                                            <p:cond delay="499"/>
                                          </p:stCondLst>
                                        </p:cTn>
                                        <p:tgtEl>
                                          <p:spTgt spid="61460"/>
                                        </p:tgtEl>
                                        <p:attrNameLst>
                                          <p:attrName>style.visibility</p:attrName>
                                        </p:attrNameLst>
                                      </p:cBhvr>
                                      <p:to>
                                        <p:strVal val="hidden"/>
                                      </p:to>
                                    </p:se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61470"/>
                                        </p:tgtEl>
                                        <p:attrNameLst>
                                          <p:attrName>style.visibility</p:attrName>
                                        </p:attrNameLst>
                                      </p:cBhvr>
                                      <p:to>
                                        <p:strVal val="visible"/>
                                      </p:to>
                                    </p:set>
                                    <p:animEffect transition="in" filter="wipe(right)">
                                      <p:cBhvr>
                                        <p:cTn id="27" dur="500"/>
                                        <p:tgtEl>
                                          <p:spTgt spid="61470"/>
                                        </p:tgtEl>
                                      </p:cBhvr>
                                    </p:animEffect>
                                  </p:childTnLst>
                                </p:cTn>
                              </p:par>
                            </p:childTnLst>
                          </p:cTn>
                        </p:par>
                        <p:par>
                          <p:cTn id="28" fill="hold">
                            <p:stCondLst>
                              <p:cond delay="3000"/>
                            </p:stCondLst>
                            <p:childTnLst>
                              <p:par>
                                <p:cTn id="29" presetID="22" presetClass="exit" presetSubtype="2" fill="hold" grpId="0" nodeType="afterEffect">
                                  <p:stCondLst>
                                    <p:cond delay="0"/>
                                  </p:stCondLst>
                                  <p:childTnLst>
                                    <p:animEffect transition="out" filter="wipe(right)">
                                      <p:cBhvr>
                                        <p:cTn id="30" dur="500"/>
                                        <p:tgtEl>
                                          <p:spTgt spid="61461"/>
                                        </p:tgtEl>
                                      </p:cBhvr>
                                    </p:animEffect>
                                    <p:set>
                                      <p:cBhvr>
                                        <p:cTn id="31" dur="1" fill="hold">
                                          <p:stCondLst>
                                            <p:cond delay="499"/>
                                          </p:stCondLst>
                                        </p:cTn>
                                        <p:tgtEl>
                                          <p:spTgt spid="61461"/>
                                        </p:tgtEl>
                                        <p:attrNameLst>
                                          <p:attrName>style.visibility</p:attrName>
                                        </p:attrNameLst>
                                      </p:cBhvr>
                                      <p:to>
                                        <p:strVal val="hidden"/>
                                      </p:to>
                                    </p:se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61471"/>
                                        </p:tgtEl>
                                        <p:attrNameLst>
                                          <p:attrName>style.visibility</p:attrName>
                                        </p:attrNameLst>
                                      </p:cBhvr>
                                      <p:to>
                                        <p:strVal val="visible"/>
                                      </p:to>
                                    </p:set>
                                    <p:animEffect transition="in" filter="wipe(right)">
                                      <p:cBhvr>
                                        <p:cTn id="35" dur="500"/>
                                        <p:tgtEl>
                                          <p:spTgt spid="61471"/>
                                        </p:tgtEl>
                                      </p:cBhvr>
                                    </p:animEffect>
                                  </p:childTnLst>
                                </p:cTn>
                              </p:par>
                            </p:childTnLst>
                          </p:cTn>
                        </p:par>
                        <p:par>
                          <p:cTn id="36" fill="hold">
                            <p:stCondLst>
                              <p:cond delay="4000"/>
                            </p:stCondLst>
                            <p:childTnLst>
                              <p:par>
                                <p:cTn id="37" presetID="22" presetClass="exit" presetSubtype="2" fill="hold" grpId="0" nodeType="afterEffect">
                                  <p:stCondLst>
                                    <p:cond delay="0"/>
                                  </p:stCondLst>
                                  <p:childTnLst>
                                    <p:animEffect transition="out" filter="wipe(right)">
                                      <p:cBhvr>
                                        <p:cTn id="38" dur="500"/>
                                        <p:tgtEl>
                                          <p:spTgt spid="61465"/>
                                        </p:tgtEl>
                                      </p:cBhvr>
                                    </p:animEffect>
                                    <p:set>
                                      <p:cBhvr>
                                        <p:cTn id="39" dur="1" fill="hold">
                                          <p:stCondLst>
                                            <p:cond delay="499"/>
                                          </p:stCondLst>
                                        </p:cTn>
                                        <p:tgtEl>
                                          <p:spTgt spid="61465"/>
                                        </p:tgtEl>
                                        <p:attrNameLst>
                                          <p:attrName>style.visibility</p:attrName>
                                        </p:attrNameLst>
                                      </p:cBhvr>
                                      <p:to>
                                        <p:strVal val="hidden"/>
                                      </p:to>
                                    </p:se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61472"/>
                                        </p:tgtEl>
                                        <p:attrNameLst>
                                          <p:attrName>style.visibility</p:attrName>
                                        </p:attrNameLst>
                                      </p:cBhvr>
                                      <p:to>
                                        <p:strVal val="visible"/>
                                      </p:to>
                                    </p:set>
                                    <p:animEffect transition="in" filter="wipe(right)">
                                      <p:cBhvr>
                                        <p:cTn id="43" dur="500"/>
                                        <p:tgtEl>
                                          <p:spTgt spid="61472"/>
                                        </p:tgtEl>
                                      </p:cBhvr>
                                    </p:animEffect>
                                  </p:childTnLst>
                                </p:cTn>
                              </p:par>
                            </p:childTnLst>
                          </p:cTn>
                        </p:par>
                        <p:par>
                          <p:cTn id="44" fill="hold">
                            <p:stCondLst>
                              <p:cond delay="5000"/>
                            </p:stCondLst>
                            <p:childTnLst>
                              <p:par>
                                <p:cTn id="45" presetID="22" presetClass="exit" presetSubtype="2" fill="hold" grpId="0" nodeType="afterEffect">
                                  <p:stCondLst>
                                    <p:cond delay="0"/>
                                  </p:stCondLst>
                                  <p:childTnLst>
                                    <p:animEffect transition="out" filter="wipe(right)">
                                      <p:cBhvr>
                                        <p:cTn id="46" dur="500"/>
                                        <p:tgtEl>
                                          <p:spTgt spid="61466"/>
                                        </p:tgtEl>
                                      </p:cBhvr>
                                    </p:animEffect>
                                    <p:set>
                                      <p:cBhvr>
                                        <p:cTn id="47" dur="1" fill="hold">
                                          <p:stCondLst>
                                            <p:cond delay="499"/>
                                          </p:stCondLst>
                                        </p:cTn>
                                        <p:tgtEl>
                                          <p:spTgt spid="61466"/>
                                        </p:tgtEl>
                                        <p:attrNameLst>
                                          <p:attrName>style.visibility</p:attrName>
                                        </p:attrNameLst>
                                      </p:cBhvr>
                                      <p:to>
                                        <p:strVal val="hidden"/>
                                      </p:to>
                                    </p:se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61473"/>
                                        </p:tgtEl>
                                        <p:attrNameLst>
                                          <p:attrName>style.visibility</p:attrName>
                                        </p:attrNameLst>
                                      </p:cBhvr>
                                      <p:to>
                                        <p:strVal val="visible"/>
                                      </p:to>
                                    </p:set>
                                    <p:animEffect transition="in" filter="wipe(right)">
                                      <p:cBhvr>
                                        <p:cTn id="51" dur="500"/>
                                        <p:tgtEl>
                                          <p:spTgt spid="61473"/>
                                        </p:tgtEl>
                                      </p:cBhvr>
                                    </p:animEffect>
                                  </p:childTnLst>
                                </p:cTn>
                              </p:par>
                            </p:childTnLst>
                          </p:cTn>
                        </p:par>
                        <p:par>
                          <p:cTn id="52" fill="hold">
                            <p:stCondLst>
                              <p:cond delay="6000"/>
                            </p:stCondLst>
                            <p:childTnLst>
                              <p:par>
                                <p:cTn id="53" presetID="22" presetClass="exit" presetSubtype="2" fill="hold" grpId="0" nodeType="afterEffect">
                                  <p:stCondLst>
                                    <p:cond delay="0"/>
                                  </p:stCondLst>
                                  <p:childTnLst>
                                    <p:animEffect transition="out" filter="wipe(right)">
                                      <p:cBhvr>
                                        <p:cTn id="54" dur="500"/>
                                        <p:tgtEl>
                                          <p:spTgt spid="61467"/>
                                        </p:tgtEl>
                                      </p:cBhvr>
                                    </p:animEffect>
                                    <p:set>
                                      <p:cBhvr>
                                        <p:cTn id="55" dur="1" fill="hold">
                                          <p:stCondLst>
                                            <p:cond delay="499"/>
                                          </p:stCondLst>
                                        </p:cTn>
                                        <p:tgtEl>
                                          <p:spTgt spid="6146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1497"/>
                                        </p:tgtEl>
                                        <p:attrNameLst>
                                          <p:attrName>style.visibility</p:attrName>
                                        </p:attrNameLst>
                                      </p:cBhvr>
                                      <p:to>
                                        <p:strVal val="visible"/>
                                      </p:to>
                                    </p:set>
                                    <p:anim calcmode="lin" valueType="num">
                                      <p:cBhvr additive="base">
                                        <p:cTn id="60" dur="500" fill="hold"/>
                                        <p:tgtEl>
                                          <p:spTgt spid="61497"/>
                                        </p:tgtEl>
                                        <p:attrNameLst>
                                          <p:attrName>ppt_x</p:attrName>
                                        </p:attrNameLst>
                                      </p:cBhvr>
                                      <p:tavLst>
                                        <p:tav tm="0">
                                          <p:val>
                                            <p:strVal val="#ppt_x"/>
                                          </p:val>
                                        </p:tav>
                                        <p:tav tm="100000">
                                          <p:val>
                                            <p:strVal val="#ppt_x"/>
                                          </p:val>
                                        </p:tav>
                                      </p:tavLst>
                                    </p:anim>
                                    <p:anim calcmode="lin" valueType="num">
                                      <p:cBhvr additive="base">
                                        <p:cTn id="61" dur="500" fill="hold"/>
                                        <p:tgtEl>
                                          <p:spTgt spid="6149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35" presetClass="path" presetSubtype="0" accel="50000" decel="50000" fill="hold" grpId="0" nodeType="clickEffect">
                                  <p:stCondLst>
                                    <p:cond delay="0"/>
                                  </p:stCondLst>
                                  <p:childTnLst>
                                    <p:animMotion origin="layout" path="M -3.61111E-6 -1.72988E-6 L -0.09652 0.00416 " pathEditMode="relative" rAng="0" ptsTypes="AA">
                                      <p:cBhvr>
                                        <p:cTn id="65" dur="2000" fill="hold"/>
                                        <p:tgtEl>
                                          <p:spTgt spid="61488"/>
                                        </p:tgtEl>
                                        <p:attrNameLst>
                                          <p:attrName>ppt_x</p:attrName>
                                          <p:attrName>ppt_y</p:attrName>
                                        </p:attrNameLst>
                                      </p:cBhvr>
                                      <p:rCtr x="-4800" y="200"/>
                                    </p:animMotion>
                                  </p:childTnLst>
                                </p:cTn>
                              </p:par>
                            </p:childTnLst>
                          </p:cTn>
                        </p:par>
                        <p:par>
                          <p:cTn id="66" fill="hold">
                            <p:stCondLst>
                              <p:cond delay="2000"/>
                            </p:stCondLst>
                            <p:childTnLst>
                              <p:par>
                                <p:cTn id="67" presetID="22" presetClass="exit" presetSubtype="4" fill="hold" grpId="0" nodeType="afterEffect">
                                  <p:stCondLst>
                                    <p:cond delay="0"/>
                                  </p:stCondLst>
                                  <p:childTnLst>
                                    <p:animEffect transition="out" filter="wipe(down)">
                                      <p:cBhvr>
                                        <p:cTn id="68" dur="500"/>
                                        <p:tgtEl>
                                          <p:spTgt spid="61487"/>
                                        </p:tgtEl>
                                      </p:cBhvr>
                                    </p:animEffect>
                                    <p:set>
                                      <p:cBhvr>
                                        <p:cTn id="69" dur="1" fill="hold">
                                          <p:stCondLst>
                                            <p:cond delay="499"/>
                                          </p:stCondLst>
                                        </p:cTn>
                                        <p:tgtEl>
                                          <p:spTgt spid="6148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5" presetClass="path" presetSubtype="0" accel="50000" decel="50000" fill="hold" nodeType="clickEffect">
                                  <p:stCondLst>
                                    <p:cond delay="0"/>
                                  </p:stCondLst>
                                  <p:childTnLst>
                                    <p:animMotion origin="layout" path="M 5.55556E-7 -4.53284E-6 L 0.06927 0.00139 " pathEditMode="relative" rAng="0" ptsTypes="AA">
                                      <p:cBhvr>
                                        <p:cTn id="73" dur="2000" fill="hold"/>
                                        <p:tgtEl>
                                          <p:spTgt spid="61497"/>
                                        </p:tgtEl>
                                        <p:attrNameLst>
                                          <p:attrName>ppt_x</p:attrName>
                                          <p:attrName>ppt_y</p:attrName>
                                        </p:attrNameLst>
                                      </p:cBhvr>
                                      <p:rCtr x="3500" y="100"/>
                                    </p:animMotion>
                                  </p:childTnLst>
                                </p:cTn>
                              </p:par>
                            </p:childTnLst>
                          </p:cTn>
                        </p:par>
                      </p:childTnLst>
                    </p:cTn>
                  </p:par>
                  <p:par>
                    <p:cTn id="74" fill="hold">
                      <p:stCondLst>
                        <p:cond delay="indefinite"/>
                      </p:stCondLst>
                      <p:childTnLst>
                        <p:par>
                          <p:cTn id="75" fill="hold">
                            <p:stCondLst>
                              <p:cond delay="0"/>
                            </p:stCondLst>
                            <p:childTnLst>
                              <p:par>
                                <p:cTn id="76" presetID="35" presetClass="path" presetSubtype="0" accel="50000" decel="50000" fill="hold" grpId="0" nodeType="clickEffect">
                                  <p:stCondLst>
                                    <p:cond delay="0"/>
                                  </p:stCondLst>
                                  <p:childTnLst>
                                    <p:animMotion origin="layout" path="M -0.00173 0.00069 L -0.09444 3.05273E-6 " pathEditMode="relative" rAng="0" ptsTypes="AA">
                                      <p:cBhvr>
                                        <p:cTn id="77" dur="2000" fill="hold"/>
                                        <p:tgtEl>
                                          <p:spTgt spid="61489"/>
                                        </p:tgtEl>
                                        <p:attrNameLst>
                                          <p:attrName>ppt_x</p:attrName>
                                          <p:attrName>ppt_y</p:attrName>
                                        </p:attrNameLst>
                                      </p:cBhvr>
                                      <p:rCtr x="-4600" y="0"/>
                                    </p:animMotion>
                                  </p:childTnLst>
                                </p:cTn>
                              </p:par>
                            </p:childTnLst>
                          </p:cTn>
                        </p:par>
                        <p:par>
                          <p:cTn id="78" fill="hold">
                            <p:stCondLst>
                              <p:cond delay="2000"/>
                            </p:stCondLst>
                            <p:childTnLst>
                              <p:par>
                                <p:cTn id="79" presetID="22" presetClass="exit" presetSubtype="4" fill="hold" grpId="0" nodeType="afterEffect">
                                  <p:stCondLst>
                                    <p:cond delay="0"/>
                                  </p:stCondLst>
                                  <p:childTnLst>
                                    <p:animEffect transition="out" filter="wipe(down)">
                                      <p:cBhvr>
                                        <p:cTn id="80" dur="500"/>
                                        <p:tgtEl>
                                          <p:spTgt spid="61500"/>
                                        </p:tgtEl>
                                      </p:cBhvr>
                                    </p:animEffect>
                                    <p:set>
                                      <p:cBhvr>
                                        <p:cTn id="81" dur="1" fill="hold">
                                          <p:stCondLst>
                                            <p:cond delay="499"/>
                                          </p:stCondLst>
                                        </p:cTn>
                                        <p:tgtEl>
                                          <p:spTgt spid="61500"/>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35" presetClass="path" presetSubtype="0" accel="50000" decel="50000" fill="hold" nodeType="clickEffect">
                                  <p:stCondLst>
                                    <p:cond delay="0"/>
                                  </p:stCondLst>
                                  <p:childTnLst>
                                    <p:animMotion origin="layout" path="M 0.06927 0.00139 L 0.1559 0.00139 " pathEditMode="relative" rAng="0" ptsTypes="AA">
                                      <p:cBhvr>
                                        <p:cTn id="85" dur="2000" fill="hold"/>
                                        <p:tgtEl>
                                          <p:spTgt spid="61497"/>
                                        </p:tgtEl>
                                        <p:attrNameLst>
                                          <p:attrName>ppt_x</p:attrName>
                                          <p:attrName>ppt_y</p:attrName>
                                        </p:attrNameLst>
                                      </p:cBhvr>
                                      <p:rCtr x="4300" y="0"/>
                                    </p:animMotion>
                                  </p:childTnLst>
                                </p:cTn>
                              </p:par>
                            </p:childTnLst>
                          </p:cTn>
                        </p:par>
                      </p:childTnLst>
                    </p:cTn>
                  </p:par>
                  <p:par>
                    <p:cTn id="86" fill="hold">
                      <p:stCondLst>
                        <p:cond delay="indefinite"/>
                      </p:stCondLst>
                      <p:childTnLst>
                        <p:par>
                          <p:cTn id="87" fill="hold">
                            <p:stCondLst>
                              <p:cond delay="0"/>
                            </p:stCondLst>
                            <p:childTnLst>
                              <p:par>
                                <p:cTn id="88" presetID="35" presetClass="path" presetSubtype="0" accel="50000" decel="50000" fill="hold" grpId="0" nodeType="clickEffect">
                                  <p:stCondLst>
                                    <p:cond delay="0"/>
                                  </p:stCondLst>
                                  <p:childTnLst>
                                    <p:animMotion origin="layout" path="M 2.5E-6 -4.13506E-6 L -0.08872 0.00185 " pathEditMode="relative" rAng="0" ptsTypes="AA">
                                      <p:cBhvr>
                                        <p:cTn id="89" dur="2000" fill="hold"/>
                                        <p:tgtEl>
                                          <p:spTgt spid="61490"/>
                                        </p:tgtEl>
                                        <p:attrNameLst>
                                          <p:attrName>ppt_x</p:attrName>
                                          <p:attrName>ppt_y</p:attrName>
                                        </p:attrNameLst>
                                      </p:cBhvr>
                                      <p:rCtr x="-4400" y="100"/>
                                    </p:animMotion>
                                  </p:childTnLst>
                                </p:cTn>
                              </p:par>
                            </p:childTnLst>
                          </p:cTn>
                        </p:par>
                        <p:par>
                          <p:cTn id="90" fill="hold">
                            <p:stCondLst>
                              <p:cond delay="2000"/>
                            </p:stCondLst>
                            <p:childTnLst>
                              <p:par>
                                <p:cTn id="91" presetID="22" presetClass="exit" presetSubtype="4" fill="hold" grpId="0" nodeType="afterEffect">
                                  <p:stCondLst>
                                    <p:cond delay="0"/>
                                  </p:stCondLst>
                                  <p:childTnLst>
                                    <p:animEffect transition="out" filter="wipe(down)">
                                      <p:cBhvr>
                                        <p:cTn id="92" dur="500"/>
                                        <p:tgtEl>
                                          <p:spTgt spid="61501"/>
                                        </p:tgtEl>
                                      </p:cBhvr>
                                    </p:animEffect>
                                    <p:set>
                                      <p:cBhvr>
                                        <p:cTn id="93" dur="1" fill="hold">
                                          <p:stCondLst>
                                            <p:cond delay="499"/>
                                          </p:stCondLst>
                                        </p:cTn>
                                        <p:tgtEl>
                                          <p:spTgt spid="61501"/>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5" presetClass="path" presetSubtype="0" accel="50000" decel="50000" fill="hold" nodeType="clickEffect">
                                  <p:stCondLst>
                                    <p:cond delay="0"/>
                                  </p:stCondLst>
                                  <p:childTnLst>
                                    <p:animMotion origin="layout" path="M 0.1559 0.00139 L 0.25833 0.00139 " pathEditMode="relative" rAng="0" ptsTypes="AA">
                                      <p:cBhvr>
                                        <p:cTn id="97" dur="2000" fill="hold"/>
                                        <p:tgtEl>
                                          <p:spTgt spid="61497"/>
                                        </p:tgtEl>
                                        <p:attrNameLst>
                                          <p:attrName>ppt_x</p:attrName>
                                          <p:attrName>ppt_y</p:attrName>
                                        </p:attrNameLst>
                                      </p:cBhvr>
                                      <p:rCtr x="5100" y="0"/>
                                    </p:animMotion>
                                  </p:childTnLst>
                                </p:cTn>
                              </p:par>
                            </p:childTnLst>
                          </p:cTn>
                        </p:par>
                      </p:childTnLst>
                    </p:cTn>
                  </p:par>
                  <p:par>
                    <p:cTn id="98" fill="hold">
                      <p:stCondLst>
                        <p:cond delay="indefinite"/>
                      </p:stCondLst>
                      <p:childTnLst>
                        <p:par>
                          <p:cTn id="99" fill="hold">
                            <p:stCondLst>
                              <p:cond delay="0"/>
                            </p:stCondLst>
                            <p:childTnLst>
                              <p:par>
                                <p:cTn id="100" presetID="35" presetClass="path" presetSubtype="0" accel="50000" decel="50000" fill="hold" grpId="0" nodeType="clickEffect">
                                  <p:stCondLst>
                                    <p:cond delay="0"/>
                                  </p:stCondLst>
                                  <p:childTnLst>
                                    <p:animMotion origin="layout" path="M 5E-6 -7.49306E-7 L -0.0927 -7.49306E-7 " pathEditMode="relative" rAng="0" ptsTypes="AA">
                                      <p:cBhvr>
                                        <p:cTn id="101" dur="2000" fill="hold"/>
                                        <p:tgtEl>
                                          <p:spTgt spid="61494"/>
                                        </p:tgtEl>
                                        <p:attrNameLst>
                                          <p:attrName>ppt_x</p:attrName>
                                          <p:attrName>ppt_y</p:attrName>
                                        </p:attrNameLst>
                                      </p:cBhvr>
                                      <p:rCtr x="-4600" y="0"/>
                                    </p:animMotion>
                                  </p:childTnLst>
                                </p:cTn>
                              </p:par>
                            </p:childTnLst>
                          </p:cTn>
                        </p:par>
                        <p:par>
                          <p:cTn id="102" fill="hold">
                            <p:stCondLst>
                              <p:cond delay="2000"/>
                            </p:stCondLst>
                            <p:childTnLst>
                              <p:par>
                                <p:cTn id="103" presetID="22" presetClass="exit" presetSubtype="4" fill="hold" grpId="0" nodeType="afterEffect">
                                  <p:stCondLst>
                                    <p:cond delay="0"/>
                                  </p:stCondLst>
                                  <p:childTnLst>
                                    <p:animEffect transition="out" filter="wipe(down)">
                                      <p:cBhvr>
                                        <p:cTn id="104" dur="500"/>
                                        <p:tgtEl>
                                          <p:spTgt spid="61502"/>
                                        </p:tgtEl>
                                      </p:cBhvr>
                                    </p:animEffect>
                                    <p:set>
                                      <p:cBhvr>
                                        <p:cTn id="105" dur="1" fill="hold">
                                          <p:stCondLst>
                                            <p:cond delay="499"/>
                                          </p:stCondLst>
                                        </p:cTn>
                                        <p:tgtEl>
                                          <p:spTgt spid="6150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63" presetClass="path" presetSubtype="0" accel="50000" decel="50000" fill="hold" nodeType="clickEffect">
                                  <p:stCondLst>
                                    <p:cond delay="0"/>
                                  </p:stCondLst>
                                  <p:childTnLst>
                                    <p:animMotion origin="layout" path="M 0.25833 0.00139 L 0.34496 0.00139 " pathEditMode="relative" rAng="0" ptsTypes="AA">
                                      <p:cBhvr>
                                        <p:cTn id="109" dur="2000" fill="hold"/>
                                        <p:tgtEl>
                                          <p:spTgt spid="61497"/>
                                        </p:tgtEl>
                                        <p:attrNameLst>
                                          <p:attrName>ppt_x</p:attrName>
                                          <p:attrName>ppt_y</p:attrName>
                                        </p:attrNameLst>
                                      </p:cBhvr>
                                      <p:rCtr x="4300" y="0"/>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decel="50000" fill="hold" grpId="0" nodeType="clickEffect">
                                  <p:stCondLst>
                                    <p:cond delay="0"/>
                                  </p:stCondLst>
                                  <p:childTnLst>
                                    <p:animMotion origin="layout" path="M 5.55556E-7 -7.49306E-7 L -0.08472 -7.49306E-7 " pathEditMode="relative" rAng="0" ptsTypes="AA">
                                      <p:cBhvr>
                                        <p:cTn id="113" dur="2000" fill="hold"/>
                                        <p:tgtEl>
                                          <p:spTgt spid="61495"/>
                                        </p:tgtEl>
                                        <p:attrNameLst>
                                          <p:attrName>ppt_x</p:attrName>
                                          <p:attrName>ppt_y</p:attrName>
                                        </p:attrNameLst>
                                      </p:cBhvr>
                                      <p:rCtr x="-4200" y="0"/>
                                    </p:animMotion>
                                  </p:childTnLst>
                                </p:cTn>
                              </p:par>
                            </p:childTnLst>
                          </p:cTn>
                        </p:par>
                        <p:par>
                          <p:cTn id="114" fill="hold">
                            <p:stCondLst>
                              <p:cond delay="2000"/>
                            </p:stCondLst>
                            <p:childTnLst>
                              <p:par>
                                <p:cTn id="115" presetID="22" presetClass="exit" presetSubtype="4" fill="hold" grpId="0" nodeType="afterEffect">
                                  <p:stCondLst>
                                    <p:cond delay="0"/>
                                  </p:stCondLst>
                                  <p:childTnLst>
                                    <p:animEffect transition="out" filter="wipe(down)">
                                      <p:cBhvr>
                                        <p:cTn id="116" dur="500"/>
                                        <p:tgtEl>
                                          <p:spTgt spid="61503"/>
                                        </p:tgtEl>
                                      </p:cBhvr>
                                    </p:animEffect>
                                    <p:set>
                                      <p:cBhvr>
                                        <p:cTn id="117" dur="1" fill="hold">
                                          <p:stCondLst>
                                            <p:cond delay="499"/>
                                          </p:stCondLst>
                                        </p:cTn>
                                        <p:tgtEl>
                                          <p:spTgt spid="6150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63" presetClass="path" presetSubtype="0" accel="50000" decel="50000" fill="hold" nodeType="clickEffect">
                                  <p:stCondLst>
                                    <p:cond delay="0"/>
                                  </p:stCondLst>
                                  <p:childTnLst>
                                    <p:animMotion origin="layout" path="M 0.34496 0.00139 L 0.4316 0.00139 " pathEditMode="relative" rAng="0" ptsTypes="AA">
                                      <p:cBhvr>
                                        <p:cTn id="121" dur="2000" fill="hold"/>
                                        <p:tgtEl>
                                          <p:spTgt spid="61497"/>
                                        </p:tgtEl>
                                        <p:attrNameLst>
                                          <p:attrName>ppt_x</p:attrName>
                                          <p:attrName>ppt_y</p:attrName>
                                        </p:attrNameLst>
                                      </p:cBhvr>
                                      <p:rCtr x="4300" y="0"/>
                                    </p:animMotion>
                                  </p:childTnLst>
                                </p:cTn>
                              </p:par>
                            </p:childTnLst>
                          </p:cTn>
                        </p:par>
                      </p:childTnLst>
                    </p:cTn>
                  </p:par>
                  <p:par>
                    <p:cTn id="122" fill="hold">
                      <p:stCondLst>
                        <p:cond delay="indefinite"/>
                      </p:stCondLst>
                      <p:childTnLst>
                        <p:par>
                          <p:cTn id="123" fill="hold">
                            <p:stCondLst>
                              <p:cond delay="0"/>
                            </p:stCondLst>
                            <p:childTnLst>
                              <p:par>
                                <p:cTn id="124" presetID="35" presetClass="path" presetSubtype="0" accel="50000" decel="50000" fill="hold" grpId="0" nodeType="clickEffect">
                                  <p:stCondLst>
                                    <p:cond delay="0"/>
                                  </p:stCondLst>
                                  <p:childTnLst>
                                    <p:animMotion origin="layout" path="M -1.38889E-6 5.18039E-7 L -0.08472 5.18039E-7 " pathEditMode="relative" rAng="0" ptsTypes="AA">
                                      <p:cBhvr>
                                        <p:cTn id="125" dur="2000" fill="hold"/>
                                        <p:tgtEl>
                                          <p:spTgt spid="61496"/>
                                        </p:tgtEl>
                                        <p:attrNameLst>
                                          <p:attrName>ppt_x</p:attrName>
                                          <p:attrName>ppt_y</p:attrName>
                                        </p:attrNameLst>
                                      </p:cBhvr>
                                      <p:rCtr x="-4200" y="0"/>
                                    </p:animMotion>
                                  </p:childTnLst>
                                </p:cTn>
                              </p:par>
                            </p:childTnLst>
                          </p:cTn>
                        </p:par>
                        <p:par>
                          <p:cTn id="126" fill="hold">
                            <p:stCondLst>
                              <p:cond delay="2000"/>
                            </p:stCondLst>
                            <p:childTnLst>
                              <p:par>
                                <p:cTn id="127" presetID="22" presetClass="exit" presetSubtype="4" fill="hold" grpId="0" nodeType="afterEffect">
                                  <p:stCondLst>
                                    <p:cond delay="0"/>
                                  </p:stCondLst>
                                  <p:childTnLst>
                                    <p:animEffect transition="out" filter="wipe(down)">
                                      <p:cBhvr>
                                        <p:cTn id="128" dur="500"/>
                                        <p:tgtEl>
                                          <p:spTgt spid="61504"/>
                                        </p:tgtEl>
                                      </p:cBhvr>
                                    </p:animEffect>
                                    <p:set>
                                      <p:cBhvr>
                                        <p:cTn id="129" dur="1" fill="hold">
                                          <p:stCondLst>
                                            <p:cond delay="499"/>
                                          </p:stCondLst>
                                        </p:cTn>
                                        <p:tgtEl>
                                          <p:spTgt spid="61504"/>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61506"/>
                                        </p:tgtEl>
                                        <p:attrNameLst>
                                          <p:attrName>style.visibility</p:attrName>
                                        </p:attrNameLst>
                                      </p:cBhvr>
                                      <p:to>
                                        <p:strVal val="visible"/>
                                      </p:to>
                                    </p:set>
                                    <p:anim calcmode="lin" valueType="num">
                                      <p:cBhvr additive="base">
                                        <p:cTn id="134" dur="500" fill="hold"/>
                                        <p:tgtEl>
                                          <p:spTgt spid="61506"/>
                                        </p:tgtEl>
                                        <p:attrNameLst>
                                          <p:attrName>ppt_x</p:attrName>
                                        </p:attrNameLst>
                                      </p:cBhvr>
                                      <p:tavLst>
                                        <p:tav tm="0">
                                          <p:val>
                                            <p:strVal val="#ppt_x"/>
                                          </p:val>
                                        </p:tav>
                                        <p:tav tm="100000">
                                          <p:val>
                                            <p:strVal val="#ppt_x"/>
                                          </p:val>
                                        </p:tav>
                                      </p:tavLst>
                                    </p:anim>
                                    <p:anim calcmode="lin" valueType="num">
                                      <p:cBhvr additive="base">
                                        <p:cTn id="135" dur="500" fill="hold"/>
                                        <p:tgtEl>
                                          <p:spTgt spid="6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p:bldP spid="61459" grpId="0"/>
      <p:bldP spid="61460" grpId="0"/>
      <p:bldP spid="61461" grpId="0"/>
      <p:bldP spid="61465" grpId="0"/>
      <p:bldP spid="61466" grpId="0"/>
      <p:bldP spid="61467" grpId="0"/>
      <p:bldP spid="61468" grpId="0"/>
      <p:bldP spid="61469" grpId="0"/>
      <p:bldP spid="61470" grpId="0"/>
      <p:bldP spid="61471" grpId="0"/>
      <p:bldP spid="61472" grpId="0"/>
      <p:bldP spid="61473" grpId="0"/>
      <p:bldP spid="61487" grpId="0"/>
      <p:bldP spid="61488" grpId="0"/>
      <p:bldP spid="61489" grpId="0"/>
      <p:bldP spid="61490" grpId="0"/>
      <p:bldP spid="61494" grpId="0"/>
      <p:bldP spid="61495" grpId="0"/>
      <p:bldP spid="61496" grpId="0"/>
      <p:bldP spid="61500" grpId="0"/>
      <p:bldP spid="61501" grpId="0"/>
      <p:bldP spid="61502" grpId="0"/>
      <p:bldP spid="61503" grpId="0"/>
      <p:bldP spid="61504" grpId="0"/>
      <p:bldP spid="615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23825" y="4137025"/>
            <a:ext cx="8834438" cy="896938"/>
          </a:xfrm>
          <a:prstGeom prst="roundRect">
            <a:avLst>
              <a:gd name="adj" fmla="val 2011"/>
            </a:avLst>
          </a:prstGeom>
          <a:solidFill>
            <a:schemeClr val="bg1">
              <a:lumMod val="85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26626" name="Rectangle 2"/>
          <p:cNvSpPr>
            <a:spLocks noGrp="1"/>
          </p:cNvSpPr>
          <p:nvPr>
            <p:ph type="title"/>
          </p:nvPr>
        </p:nvSpPr>
        <p:spPr>
          <a:xfrm>
            <a:off x="1371600" y="177800"/>
            <a:ext cx="7543800"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 </a:t>
            </a:r>
            <a:endParaRPr lang="zh-CN" altLang="en-US" sz="4800" dirty="0">
              <a:latin typeface="华文新魏" panose="02010800040101010101" pitchFamily="2" charset="-122"/>
              <a:ea typeface="华文新魏" panose="02010800040101010101" pitchFamily="2" charset="-122"/>
            </a:endParaRPr>
          </a:p>
        </p:txBody>
      </p:sp>
      <p:sp>
        <p:nvSpPr>
          <p:cNvPr id="18435" name="Rectangle 3"/>
          <p:cNvSpPr>
            <a:spLocks noGrp="1"/>
          </p:cNvSpPr>
          <p:nvPr>
            <p:ph idx="1"/>
          </p:nvPr>
        </p:nvSpPr>
        <p:spPr>
          <a:xfrm>
            <a:off x="609600" y="1909763"/>
            <a:ext cx="8305800" cy="4491038"/>
          </a:xfrm>
        </p:spPr>
        <p:txBody>
          <a:bodyPr vert="horz" wrap="square" lIns="91440" tIns="45720" rIns="91440" bIns="45720" anchor="t" anchorCtr="0"/>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void </a:t>
            </a:r>
            <a:r>
              <a:rPr kumimoji="0" lang="en-US" altLang="zh-CN" sz="2400" b="1" i="0" u="none" strike="noStrike" kern="0" cap="none" spc="0" normalizeH="0" baseline="0" noProof="1" err="1">
                <a:solidFill>
                  <a:schemeClr val="tx2"/>
                </a:solidFill>
                <a:latin typeface="Courier New" panose="02070309020205020404" pitchFamily="49" charset="0"/>
                <a:ea typeface="+mn-ea"/>
                <a:cs typeface="+mn-cs"/>
              </a:rPr>
              <a:t>SeqListDelete</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a:t>
            </a:r>
            <a:r>
              <a:rPr kumimoji="0" lang="en-US" altLang="zh-CN" sz="2400" b="1" i="0" u="none" strike="noStrike" kern="0" cap="none" spc="0" normalizeH="0" baseline="0" noProof="1" err="1">
                <a:solidFill>
                  <a:schemeClr val="tx2"/>
                </a:solidFill>
                <a:latin typeface="Courier New" panose="02070309020205020404" pitchFamily="49" charset="0"/>
                <a:ea typeface="+mn-ea"/>
                <a:cs typeface="+mn-cs"/>
              </a:rPr>
              <a:t>SqList</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L,</a:t>
            </a:r>
            <a:r>
              <a:rPr kumimoji="0" lang="en-US" altLang="zh-CN" sz="2400" b="1" i="0" u="none" strike="noStrike" kern="0" cap="none" spc="0" normalizeH="0" baseline="0" noProof="1" err="1">
                <a:solidFill>
                  <a:schemeClr val="tx2"/>
                </a:solidFill>
                <a:latin typeface="Courier New" panose="02070309020205020404" pitchFamily="49" charset="0"/>
                <a:ea typeface="+mn-ea"/>
                <a:cs typeface="+mn-cs"/>
              </a:rPr>
              <a:t>int</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i)  </a:t>
            </a:r>
            <a:endParaRPr kumimoji="0" lang="en-US" altLang="zh-CN" sz="2400" b="1" i="0" u="none" strike="noStrike" kern="0" cap="none" spc="0" normalizeH="0" baseline="0" noProof="1">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a:t>
            </a:r>
            <a:r>
              <a:rPr kumimoji="0" lang="zh-CN" altLang="en-US" sz="2400" b="1" i="0" u="none" strike="noStrike" kern="0" cap="none" spc="0" normalizeH="0" baseline="0" noProof="1" dirty="0">
                <a:solidFill>
                  <a:schemeClr val="tx2"/>
                </a:solidFill>
                <a:latin typeface="宋体" panose="02010600030101010101" pitchFamily="2" charset="-122"/>
                <a:ea typeface="+mn-ea"/>
                <a:cs typeface="+mn-cs"/>
              </a:rPr>
              <a:t>删除顺序表中的第</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i</a:t>
            </a:r>
            <a:r>
              <a:rPr kumimoji="0" lang="zh-CN" altLang="en-US" sz="2400" b="1" i="0" u="none" strike="noStrike" kern="0" cap="none" spc="0" normalizeH="0" baseline="0" noProof="1" dirty="0">
                <a:solidFill>
                  <a:schemeClr val="tx2"/>
                </a:solidFill>
                <a:latin typeface="宋体" panose="02010600030101010101" pitchFamily="2" charset="-122"/>
                <a:ea typeface="+mn-ea"/>
                <a:cs typeface="+mn-cs"/>
              </a:rPr>
              <a:t>个元素</a:t>
            </a:r>
            <a:endParaRPr kumimoji="0" lang="zh-CN" altLang="en-US" sz="2400" b="1" i="0" u="none" strike="noStrike" kern="0" cap="none" spc="0" normalizeH="0" baseline="0" noProof="1" dirty="0">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kern="0" cap="none" spc="0" normalizeH="0" baseline="0" noProof="1" dirty="0">
                <a:solidFill>
                  <a:schemeClr val="tx2"/>
                </a:solidFill>
                <a:latin typeface="Courier New" panose="02070309020205020404" pitchFamily="49" charset="0"/>
                <a:ea typeface="+mn-ea"/>
                <a:cs typeface="+mn-cs"/>
              </a:rPr>
              <a:t> </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if(i&lt;1||i&gt;L.length)</a:t>
            </a:r>
            <a:endParaRPr kumimoji="0" lang="en-US" altLang="zh-CN" sz="2400" b="1" i="0" u="none" strike="noStrike" kern="0" cap="none" spc="0" normalizeH="0" baseline="0" noProof="1">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a:t>
            </a:r>
            <a:r>
              <a:rPr kumimoji="0" lang="en-US" altLang="zh-CN" sz="2400" b="1" i="0" u="none" strike="noStrike" kern="0" cap="none" spc="0" normalizeH="0" baseline="0" noProof="1" err="1">
                <a:solidFill>
                  <a:schemeClr val="tx2"/>
                </a:solidFill>
                <a:latin typeface="Courier New" panose="02070309020205020404" pitchFamily="49" charset="0"/>
                <a:ea typeface="+mn-ea"/>
                <a:cs typeface="+mn-cs"/>
              </a:rPr>
              <a:t>printf</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a:t>
            </a:r>
            <a:r>
              <a:rPr kumimoji="0" lang="en-US" altLang="zh-CN" sz="2400" b="1" i="0" u="none" strike="noStrike" kern="0" cap="none" spc="0" normalizeH="0" baseline="0" noProof="1">
                <a:solidFill>
                  <a:schemeClr val="tx2"/>
                </a:solidFill>
                <a:latin typeface="Times New Roman" panose="02020603050405020304" charset="0"/>
                <a:ea typeface="+mn-ea"/>
                <a:cs typeface="+mn-cs"/>
              </a:rPr>
              <a:t>“</a:t>
            </a:r>
            <a:r>
              <a:rPr kumimoji="0" lang="zh-CN" altLang="en-US" sz="2400" b="1" i="0" u="none" strike="noStrike" kern="0" cap="none" spc="0" normalizeH="0" baseline="0" noProof="1" dirty="0">
                <a:solidFill>
                  <a:schemeClr val="tx2"/>
                </a:solidFill>
                <a:latin typeface="宋体" panose="02010600030101010101" pitchFamily="2" charset="-122"/>
                <a:ea typeface="+mn-ea"/>
                <a:cs typeface="+mn-cs"/>
              </a:rPr>
              <a:t>位置非法</a:t>
            </a:r>
            <a:r>
              <a:rPr kumimoji="0" lang="zh-CN" altLang="en-US" sz="2400" b="1" i="0" u="none" strike="noStrike" kern="0" cap="none" spc="0" normalizeH="0" baseline="0" noProof="1" dirty="0">
                <a:solidFill>
                  <a:schemeClr val="tx2"/>
                </a:solidFill>
                <a:latin typeface="Times New Roman" panose="02020603050405020304" charset="0"/>
                <a:ea typeface="+mn-ea"/>
                <a:cs typeface="+mn-cs"/>
              </a:rPr>
              <a:t>”</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a:t>
            </a:r>
            <a:endParaRPr kumimoji="0" lang="en-US" altLang="zh-CN" sz="2400" b="1" i="0" u="none" strike="noStrike" kern="0" cap="none" spc="0" normalizeH="0" baseline="0" noProof="1">
              <a:solidFill>
                <a:schemeClr val="tx2"/>
              </a:solidFill>
              <a:latin typeface="Courier New" panose="02070309020205020404" pitchFamily="49" charset="0"/>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exit(0);}     //</a:t>
            </a:r>
            <a:r>
              <a:rPr kumimoji="0" lang="zh-CN" altLang="en-US" sz="2400" b="1" i="0" u="none" strike="noStrike" kern="0" cap="none" spc="0" normalizeH="0" baseline="0" noProof="1" dirty="0">
                <a:solidFill>
                  <a:schemeClr val="tx2"/>
                </a:solidFill>
                <a:latin typeface="宋体" panose="02010600030101010101" pitchFamily="2" charset="-122"/>
                <a:ea typeface="+mn-ea"/>
                <a:cs typeface="+mn-cs"/>
              </a:rPr>
              <a:t>检查空表及删除位置的合法性</a:t>
            </a:r>
            <a:endParaRPr kumimoji="0" lang="zh-CN" altLang="en-US" sz="2400" b="1" i="0" u="none" strike="noStrike" kern="0" cap="none" spc="0" normalizeH="0" baseline="0" noProof="1" dirty="0">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kern="0" cap="none" spc="0" normalizeH="0" baseline="0" noProof="1" dirty="0">
                <a:solidFill>
                  <a:schemeClr val="tx2"/>
                </a:solidFill>
                <a:latin typeface="Courier New" panose="02070309020205020404" pitchFamily="49" charset="0"/>
                <a:ea typeface="+mn-ea"/>
                <a:cs typeface="+mn-cs"/>
              </a:rPr>
              <a:t> </a:t>
            </a:r>
            <a:r>
              <a:rPr kumimoji="0" lang="en-US" altLang="zh-CN" sz="2400" b="1" i="0" u="none" strike="noStrike" kern="0" cap="none" spc="0" normalizeH="0" baseline="0" noProof="1">
                <a:solidFill>
                  <a:srgbClr val="C00000"/>
                </a:solidFill>
                <a:effectLst>
                  <a:outerShdw blurRad="38100" dist="25400" dir="5400000" algn="ctr" rotWithShape="0">
                    <a:srgbClr val="6E747A">
                      <a:alpha val="43000"/>
                    </a:srgbClr>
                  </a:outerShdw>
                </a:effectLst>
                <a:latin typeface="Courier New" panose="02070309020205020404" pitchFamily="49" charset="0"/>
                <a:ea typeface="+mn-ea"/>
                <a:cs typeface="+mn-cs"/>
              </a:rPr>
              <a:t>for(j=i;j&lt;=L.length-1;j++)</a:t>
            </a:r>
            <a:endParaRPr kumimoji="0" lang="en-US" altLang="zh-CN" sz="2400" b="1" i="0" u="none" strike="noStrike" kern="0" cap="none" spc="0" normalizeH="0" baseline="0" noProof="1">
              <a:solidFill>
                <a:srgbClr val="C00000"/>
              </a:solidFill>
              <a:effectLst>
                <a:outerShdw blurRad="38100" dist="25400" dir="5400000" algn="ctr" rotWithShape="0">
                  <a:srgbClr val="6E747A">
                    <a:alpha val="43000"/>
                  </a:srgbClr>
                </a:outerShdw>
              </a:effectLst>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rgbClr val="C00000"/>
                </a:solidFill>
                <a:effectLst>
                  <a:outerShdw blurRad="38100" dist="25400" dir="5400000" algn="ctr" rotWithShape="0">
                    <a:srgbClr val="6E747A">
                      <a:alpha val="43000"/>
                    </a:srgbClr>
                  </a:outerShdw>
                </a:effectLst>
                <a:latin typeface="Courier New" panose="02070309020205020404" pitchFamily="49" charset="0"/>
                <a:ea typeface="+mn-ea"/>
                <a:cs typeface="+mn-cs"/>
              </a:rPr>
              <a:t>    L.data[j-1]=L.data[j];    </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a:t>
            </a:r>
            <a:r>
              <a:rPr kumimoji="0" lang="zh-CN" altLang="en-US" sz="2400" b="1" i="0" u="none" strike="noStrike" kern="0" cap="none" spc="0" normalizeH="0" baseline="0" noProof="1" dirty="0">
                <a:solidFill>
                  <a:schemeClr val="tx2"/>
                </a:solidFill>
                <a:latin typeface="宋体" panose="02010600030101010101" pitchFamily="2" charset="-122"/>
                <a:ea typeface="+mn-ea"/>
                <a:cs typeface="+mn-cs"/>
              </a:rPr>
              <a:t>向上移动</a:t>
            </a:r>
            <a:endParaRPr kumimoji="0" lang="zh-CN" altLang="en-US" sz="2400" b="1" i="0" u="none" strike="noStrike" kern="0" cap="none" spc="0" normalizeH="0" baseline="0" noProof="1" dirty="0">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2400" b="1" i="0" u="none" strike="noStrike" kern="0" cap="none" spc="0" normalizeH="0" baseline="0" noProof="1" dirty="0">
                <a:solidFill>
                  <a:schemeClr val="tx2"/>
                </a:solidFill>
                <a:latin typeface="Courier New" panose="02070309020205020404" pitchFamily="49" charset="0"/>
                <a:ea typeface="+mn-ea"/>
                <a:cs typeface="+mn-cs"/>
              </a:rPr>
              <a:t> </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L.length--;      //</a:t>
            </a:r>
            <a:r>
              <a:rPr kumimoji="0" lang="zh-CN" altLang="en-US" sz="2400" b="1" i="0" u="none" strike="noStrike" kern="0" cap="none" spc="0" normalizeH="0" baseline="0" noProof="1" dirty="0">
                <a:solidFill>
                  <a:schemeClr val="tx2"/>
                </a:solidFill>
                <a:latin typeface="Courier New" panose="02070309020205020404" pitchFamily="49" charset="0"/>
                <a:ea typeface="+mn-ea"/>
                <a:cs typeface="+mn-cs"/>
              </a:rPr>
              <a:t>顺序表长度减</a:t>
            </a: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1</a:t>
            </a:r>
            <a:endParaRPr kumimoji="0" lang="en-US" altLang="zh-CN" sz="2400" b="1" i="0" u="none" strike="noStrike" kern="0" cap="none" spc="0" normalizeH="0" baseline="0" noProof="1">
              <a:solidFill>
                <a:schemeClr val="tx2"/>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400" b="1" i="0" u="none" strike="noStrike" kern="0" cap="none" spc="0" normalizeH="0" baseline="0" noProof="1">
                <a:solidFill>
                  <a:schemeClr val="tx2"/>
                </a:solidFill>
                <a:latin typeface="Courier New" panose="02070309020205020404" pitchFamily="49" charset="0"/>
                <a:ea typeface="+mn-ea"/>
                <a:cs typeface="+mn-cs"/>
              </a:rPr>
              <a:t> }</a:t>
            </a:r>
            <a:r>
              <a:rPr kumimoji="0" lang="en-US" altLang="zh-CN" sz="2400" b="1" i="0" u="none" strike="noStrike" kern="0" cap="none" spc="0" normalizeH="0" baseline="0" noProof="1">
                <a:solidFill>
                  <a:schemeClr val="tx2"/>
                </a:solidFill>
                <a:latin typeface="幼圆" panose="02010509060101010101" pitchFamily="49" charset="-122"/>
                <a:ea typeface="幼圆" panose="02010509060101010101" pitchFamily="49" charset="-122"/>
                <a:cs typeface="+mn-cs"/>
              </a:rPr>
              <a:t> </a:t>
            </a:r>
            <a:endParaRPr kumimoji="0" lang="en-US" altLang="zh-CN" sz="2400" b="1" i="0" u="none" strike="noStrike" kern="0" cap="none" spc="0" normalizeH="0" baseline="0" noProof="1">
              <a:solidFill>
                <a:schemeClr val="tx2"/>
              </a:solidFill>
              <a:latin typeface="幼圆" panose="02010509060101010101" pitchFamily="49" charset="-122"/>
              <a:ea typeface="幼圆" panose="02010509060101010101" pitchFamily="49" charset="-122"/>
              <a:cs typeface="+mn-cs"/>
            </a:endParaRPr>
          </a:p>
        </p:txBody>
      </p:sp>
      <p:sp>
        <p:nvSpPr>
          <p:cNvPr id="18436" name="Text Box 4"/>
          <p:cNvSpPr txBox="1"/>
          <p:nvPr/>
        </p:nvSpPr>
        <p:spPr>
          <a:xfrm>
            <a:off x="685800" y="6019800"/>
            <a:ext cx="2819400" cy="579438"/>
          </a:xfrm>
          <a:prstGeom prst="rect">
            <a:avLst/>
          </a:prstGeom>
          <a:noFill/>
          <a:ln w="9525">
            <a:noFill/>
          </a:ln>
        </p:spPr>
        <p:txBody>
          <a:bodyPr anchor="t" anchorCtr="0">
            <a:spAutoFit/>
          </a:bodyPr>
          <a:p>
            <a:pPr>
              <a:spcBef>
                <a:spcPct val="50000"/>
              </a:spcBef>
            </a:pPr>
            <a:r>
              <a:rPr lang="zh-CN" altLang="en-US" sz="3200" dirty="0">
                <a:solidFill>
                  <a:srgbClr val="FF3300"/>
                </a:solidFill>
                <a:latin typeface="Arial" panose="020B0604020202020204" pitchFamily="34" charset="0"/>
                <a:ea typeface="方正姚体" panose="02010601030101010101" pitchFamily="2" charset="-122"/>
              </a:rPr>
              <a:t>时间复杂度：</a:t>
            </a:r>
            <a:endParaRPr lang="zh-CN" altLang="en-US" sz="3200" dirty="0">
              <a:solidFill>
                <a:srgbClr val="FF3300"/>
              </a:solidFill>
              <a:latin typeface="Arial" panose="020B0604020202020204" pitchFamily="34" charset="0"/>
              <a:ea typeface="方正姚体" panose="02010601030101010101" pitchFamily="2" charset="-122"/>
            </a:endParaRPr>
          </a:p>
        </p:txBody>
      </p:sp>
      <p:sp>
        <p:nvSpPr>
          <p:cNvPr id="18437" name="Text Box 5"/>
          <p:cNvSpPr txBox="1"/>
          <p:nvPr/>
        </p:nvSpPr>
        <p:spPr>
          <a:xfrm>
            <a:off x="3352800" y="6024563"/>
            <a:ext cx="1524000" cy="641350"/>
          </a:xfrm>
          <a:prstGeom prst="rect">
            <a:avLst/>
          </a:prstGeom>
          <a:noFill/>
          <a:ln w="9525">
            <a:noFill/>
          </a:ln>
        </p:spPr>
        <p:txBody>
          <a:bodyPr anchor="t" anchorCtr="0">
            <a:spAutoFit/>
          </a:bodyPr>
          <a:p>
            <a:pPr>
              <a:spcBef>
                <a:spcPct val="50000"/>
              </a:spcBef>
            </a:pPr>
            <a:r>
              <a:rPr lang="en-US" altLang="zh-CN" sz="3600">
                <a:solidFill>
                  <a:srgbClr val="FF9900"/>
                </a:solidFill>
                <a:latin typeface="Times New Roman" panose="02020603050405020304" charset="0"/>
              </a:rPr>
              <a:t>O(n)</a:t>
            </a:r>
            <a:endParaRPr lang="en-US" altLang="zh-CN" sz="3600">
              <a:solidFill>
                <a:srgbClr val="FF9900"/>
              </a:solidFill>
              <a:latin typeface="Times New Roman" panose="02020603050405020304" charset="0"/>
            </a:endParaRPr>
          </a:p>
        </p:txBody>
      </p:sp>
      <p:sp>
        <p:nvSpPr>
          <p:cNvPr id="26630" name="Rectangle 6"/>
          <p:cNvSpPr/>
          <p:nvPr/>
        </p:nvSpPr>
        <p:spPr>
          <a:xfrm>
            <a:off x="396875" y="1196975"/>
            <a:ext cx="2216150" cy="579438"/>
          </a:xfrm>
          <a:prstGeom prst="rect">
            <a:avLst/>
          </a:prstGeom>
          <a:noFill/>
          <a:ln w="9525">
            <a:noFill/>
          </a:ln>
        </p:spPr>
        <p:txBody>
          <a:bodyPr wrap="none" anchor="t" anchorCtr="0">
            <a:spAutoFit/>
          </a:bodyPr>
          <a:p>
            <a:pPr>
              <a:spcBef>
                <a:spcPct val="20000"/>
              </a:spcBef>
            </a:pPr>
            <a:r>
              <a:rPr lang="zh-CN" altLang="en-US" sz="3200" dirty="0">
                <a:solidFill>
                  <a:schemeClr val="folHlink"/>
                </a:solidFill>
                <a:latin typeface="幼圆" panose="02010509060101010101" pitchFamily="49" charset="-122"/>
                <a:ea typeface="幼圆" panose="02010509060101010101" pitchFamily="49" charset="-122"/>
              </a:rPr>
              <a:t>删除元素 </a:t>
            </a:r>
            <a:r>
              <a:rPr lang="en-US" altLang="zh-CN" sz="3200">
                <a:solidFill>
                  <a:schemeClr val="folHlink"/>
                </a:solidFill>
                <a:latin typeface="幼圆" panose="02010509060101010101" pitchFamily="49" charset="-122"/>
                <a:ea typeface="幼圆" panose="02010509060101010101" pitchFamily="49" charset="-122"/>
              </a:rPr>
              <a:t>:</a:t>
            </a:r>
            <a:endParaRPr lang="en-US" altLang="zh-CN" sz="3200">
              <a:solidFill>
                <a:schemeClr val="folHlink"/>
              </a:solidFill>
              <a:latin typeface="幼圆" panose="02010509060101010101" pitchFamily="49" charset="-122"/>
              <a:ea typeface="幼圆" panose="02010509060101010101" pitchFamily="49" charset="-122"/>
            </a:endParaRPr>
          </a:p>
        </p:txBody>
      </p:sp>
      <p:sp>
        <p:nvSpPr>
          <p:cNvPr id="26631" name="AutoShape 67">
            <a:hlinkClick r:id="rId1" action="ppaction://hlinksldjump"/>
          </p:cNvPr>
          <p:cNvSpPr/>
          <p:nvPr/>
        </p:nvSpPr>
        <p:spPr>
          <a:xfrm>
            <a:off x="8459788" y="6110288"/>
            <a:ext cx="455612" cy="627062"/>
          </a:xfrm>
          <a:prstGeom prst="curvedLeftArrow">
            <a:avLst>
              <a:gd name="adj1" fmla="val 23277"/>
              <a:gd name="adj2" fmla="val 46559"/>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35">
                                            <p:txEl>
                                              <p:charRg st="0" end="37"/>
                                            </p:txEl>
                                          </p:spTgt>
                                        </p:tgtEl>
                                        <p:attrNameLst>
                                          <p:attrName>style.visibility</p:attrName>
                                        </p:attrNameLst>
                                      </p:cBhvr>
                                      <p:to>
                                        <p:strVal val="visible"/>
                                      </p:to>
                                    </p:set>
                                    <p:animEffect transition="in" filter="slide(fromBottom)">
                                      <p:cBhvr>
                                        <p:cTn id="7" dur="500"/>
                                        <p:tgtEl>
                                          <p:spTgt spid="1843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435">
                                            <p:txEl>
                                              <p:charRg st="37" end="53"/>
                                            </p:txEl>
                                          </p:spTgt>
                                        </p:tgtEl>
                                        <p:attrNameLst>
                                          <p:attrName>style.visibility</p:attrName>
                                        </p:attrNameLst>
                                      </p:cBhvr>
                                      <p:to>
                                        <p:strVal val="visible"/>
                                      </p:to>
                                    </p:set>
                                    <p:animEffect transition="in" filter="slide(fromBottom)">
                                      <p:cBhvr>
                                        <p:cTn id="12" dur="500"/>
                                        <p:tgtEl>
                                          <p:spTgt spid="18435">
                                            <p:txEl>
                                              <p:charRg st="3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435">
                                            <p:txEl>
                                              <p:charRg st="53" end="74"/>
                                            </p:txEl>
                                          </p:spTgt>
                                        </p:tgtEl>
                                        <p:attrNameLst>
                                          <p:attrName>style.visibility</p:attrName>
                                        </p:attrNameLst>
                                      </p:cBhvr>
                                      <p:to>
                                        <p:strVal val="visible"/>
                                      </p:to>
                                    </p:set>
                                    <p:animEffect transition="in" filter="slide(fromBottom)">
                                      <p:cBhvr>
                                        <p:cTn id="17" dur="500"/>
                                        <p:tgtEl>
                                          <p:spTgt spid="18435">
                                            <p:txEl>
                                              <p:charRg st="53"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8435">
                                            <p:txEl>
                                              <p:charRg st="74" end="93"/>
                                            </p:txEl>
                                          </p:spTgt>
                                        </p:tgtEl>
                                        <p:attrNameLst>
                                          <p:attrName>style.visibility</p:attrName>
                                        </p:attrNameLst>
                                      </p:cBhvr>
                                      <p:to>
                                        <p:strVal val="visible"/>
                                      </p:to>
                                    </p:set>
                                    <p:animEffect transition="in" filter="slide(fromBottom)">
                                      <p:cBhvr>
                                        <p:cTn id="22" dur="500"/>
                                        <p:tgtEl>
                                          <p:spTgt spid="18435">
                                            <p:txEl>
                                              <p:charRg st="74"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435">
                                            <p:txEl>
                                              <p:charRg st="93" end="127"/>
                                            </p:txEl>
                                          </p:spTgt>
                                        </p:tgtEl>
                                        <p:attrNameLst>
                                          <p:attrName>style.visibility</p:attrName>
                                        </p:attrNameLst>
                                      </p:cBhvr>
                                      <p:to>
                                        <p:strVal val="visible"/>
                                      </p:to>
                                    </p:set>
                                    <p:animEffect transition="in" filter="slide(fromBottom)">
                                      <p:cBhvr>
                                        <p:cTn id="27" dur="500"/>
                                        <p:tgtEl>
                                          <p:spTgt spid="18435">
                                            <p:txEl>
                                              <p:charRg st="93"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8435">
                                            <p:txEl>
                                              <p:charRg st="127" end="155"/>
                                            </p:txEl>
                                          </p:spTgt>
                                        </p:tgtEl>
                                        <p:attrNameLst>
                                          <p:attrName>style.visibility</p:attrName>
                                        </p:attrNameLst>
                                      </p:cBhvr>
                                      <p:to>
                                        <p:strVal val="visible"/>
                                      </p:to>
                                    </p:set>
                                    <p:animEffect transition="in" filter="slide(fromBottom)">
                                      <p:cBhvr>
                                        <p:cTn id="32" dur="500"/>
                                        <p:tgtEl>
                                          <p:spTgt spid="18435">
                                            <p:txEl>
                                              <p:charRg st="127" end="15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435">
                                            <p:txEl>
                                              <p:charRg st="155" end="195"/>
                                            </p:txEl>
                                          </p:spTgt>
                                        </p:tgtEl>
                                        <p:attrNameLst>
                                          <p:attrName>style.visibility</p:attrName>
                                        </p:attrNameLst>
                                      </p:cBhvr>
                                      <p:to>
                                        <p:strVal val="visible"/>
                                      </p:to>
                                    </p:set>
                                    <p:animEffect transition="in" filter="slide(fromBottom)">
                                      <p:cBhvr>
                                        <p:cTn id="37" dur="500"/>
                                        <p:tgtEl>
                                          <p:spTgt spid="18435">
                                            <p:txEl>
                                              <p:charRg st="155"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8435">
                                            <p:txEl>
                                              <p:charRg st="195" end="223"/>
                                            </p:txEl>
                                          </p:spTgt>
                                        </p:tgtEl>
                                        <p:attrNameLst>
                                          <p:attrName>style.visibility</p:attrName>
                                        </p:attrNameLst>
                                      </p:cBhvr>
                                      <p:to>
                                        <p:strVal val="visible"/>
                                      </p:to>
                                    </p:set>
                                    <p:animEffect transition="in" filter="slide(fromBottom)">
                                      <p:cBhvr>
                                        <p:cTn id="42" dur="500"/>
                                        <p:tgtEl>
                                          <p:spTgt spid="18435">
                                            <p:txEl>
                                              <p:charRg st="195" end="22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8435">
                                            <p:txEl>
                                              <p:charRg st="223" end="227"/>
                                            </p:txEl>
                                          </p:spTgt>
                                        </p:tgtEl>
                                        <p:attrNameLst>
                                          <p:attrName>style.visibility</p:attrName>
                                        </p:attrNameLst>
                                      </p:cBhvr>
                                      <p:to>
                                        <p:strVal val="visible"/>
                                      </p:to>
                                    </p:set>
                                    <p:animEffect transition="in" filter="slide(fromBottom)">
                                      <p:cBhvr>
                                        <p:cTn id="47" dur="500"/>
                                        <p:tgtEl>
                                          <p:spTgt spid="18435">
                                            <p:txEl>
                                              <p:charRg st="223" end="2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8436"/>
                                        </p:tgtEl>
                                        <p:attrNameLst>
                                          <p:attrName>style.visibility</p:attrName>
                                        </p:attrNameLst>
                                      </p:cBhvr>
                                      <p:to>
                                        <p:strVal val="visible"/>
                                      </p:to>
                                    </p:set>
                                    <p:anim calcmode="lin" valueType="num">
                                      <p:cBhvr>
                                        <p:cTn id="56" dur="500" fill="hold"/>
                                        <p:tgtEl>
                                          <p:spTgt spid="18436"/>
                                        </p:tgtEl>
                                        <p:attrNameLst>
                                          <p:attrName>ppt_x</p:attrName>
                                        </p:attrNameLst>
                                      </p:cBhvr>
                                      <p:tavLst>
                                        <p:tav tm="0">
                                          <p:val>
                                            <p:strVal val="0-#ppt_w/2"/>
                                          </p:val>
                                        </p:tav>
                                        <p:tav tm="100000">
                                          <p:val>
                                            <p:strVal val="#ppt_x"/>
                                          </p:val>
                                        </p:tav>
                                      </p:tavLst>
                                    </p:anim>
                                    <p:anim calcmode="lin" valueType="num">
                                      <p:cBhvr>
                                        <p:cTn id="57"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8437"/>
                                        </p:tgtEl>
                                        <p:attrNameLst>
                                          <p:attrName>style.visibility</p:attrName>
                                        </p:attrNameLst>
                                      </p:cBhvr>
                                      <p:to>
                                        <p:strVal val="visible"/>
                                      </p:to>
                                    </p:set>
                                    <p:anim calcmode="lin" valueType="num">
                                      <p:cBhvr>
                                        <p:cTn id="62" dur="500" fill="hold"/>
                                        <p:tgtEl>
                                          <p:spTgt spid="18437"/>
                                        </p:tgtEl>
                                        <p:attrNameLst>
                                          <p:attrName>ppt_x</p:attrName>
                                        </p:attrNameLst>
                                      </p:cBhvr>
                                      <p:tavLst>
                                        <p:tav tm="0">
                                          <p:val>
                                            <p:strVal val="1+#ppt_w/2"/>
                                          </p:val>
                                        </p:tav>
                                        <p:tav tm="100000">
                                          <p:val>
                                            <p:strVal val="#ppt_x"/>
                                          </p:val>
                                        </p:tav>
                                      </p:tavLst>
                                    </p:anim>
                                    <p:anim calcmode="lin" valueType="num">
                                      <p:cBhvr>
                                        <p:cTn id="63"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36" grpId="0"/>
      <p:bldP spid="18437" grpId="0"/>
      <p:bldP spid="4" grpId="0" bldLvl="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371600" y="177800"/>
            <a:ext cx="7543800"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顺序表上基本运算的实现 </a:t>
            </a:r>
            <a:endParaRPr lang="zh-CN" altLang="en-US" sz="4800" dirty="0">
              <a:latin typeface="华文新魏" panose="02010800040101010101" pitchFamily="2" charset="-122"/>
              <a:ea typeface="华文新魏" panose="02010800040101010101" pitchFamily="2" charset="-122"/>
            </a:endParaRPr>
          </a:p>
        </p:txBody>
      </p:sp>
      <p:sp>
        <p:nvSpPr>
          <p:cNvPr id="19459" name="Rectangle 3"/>
          <p:cNvSpPr>
            <a:spLocks noGrp="1"/>
          </p:cNvSpPr>
          <p:nvPr>
            <p:ph idx="1"/>
          </p:nvPr>
        </p:nvSpPr>
        <p:spPr>
          <a:xfrm>
            <a:off x="609600" y="2209800"/>
            <a:ext cx="8305800" cy="4491038"/>
          </a:xfrm>
        </p:spPr>
        <p:txBody>
          <a:bodyPr vert="horz" wrap="square" lIns="91440" tIns="45720" rIns="91440" bIns="45720" anchor="t" anchorCtr="0"/>
          <a:p>
            <a:pPr eaLnBrk="1" hangingPunct="1">
              <a:buClrTx/>
              <a:buNone/>
            </a:pPr>
            <a:r>
              <a:rPr lang="en-US" altLang="zh-CN" sz="2400" b="1" err="1">
                <a:solidFill>
                  <a:schemeClr val="tx2"/>
                </a:solidFill>
                <a:latin typeface="Courier New" panose="02070309020205020404" pitchFamily="49" charset="0"/>
              </a:rPr>
              <a:t>int</a:t>
            </a:r>
            <a:r>
              <a:rPr lang="en-US" altLang="zh-CN" sz="2400" b="1">
                <a:solidFill>
                  <a:schemeClr val="tx2"/>
                </a:solidFill>
                <a:latin typeface="Courier New" panose="02070309020205020404" pitchFamily="49" charset="0"/>
              </a:rPr>
              <a:t> </a:t>
            </a:r>
            <a:r>
              <a:rPr lang="en-US" altLang="zh-CN" sz="2400" b="1" err="1">
                <a:solidFill>
                  <a:schemeClr val="tx2"/>
                </a:solidFill>
                <a:latin typeface="Courier New" panose="02070309020205020404" pitchFamily="49" charset="0"/>
              </a:rPr>
              <a:t>SeqListLocate</a:t>
            </a:r>
            <a:r>
              <a:rPr lang="en-US" altLang="zh-CN" sz="2400" b="1">
                <a:solidFill>
                  <a:schemeClr val="tx2"/>
                </a:solidFill>
                <a:latin typeface="Courier New" panose="02070309020205020404" pitchFamily="49" charset="0"/>
              </a:rPr>
              <a:t>(</a:t>
            </a:r>
            <a:r>
              <a:rPr lang="en-US" altLang="zh-CN" sz="2400" b="1" err="1">
                <a:solidFill>
                  <a:schemeClr val="tx2"/>
                </a:solidFill>
                <a:latin typeface="Courier New" panose="02070309020205020404" pitchFamily="49" charset="0"/>
              </a:rPr>
              <a:t>SqList</a:t>
            </a:r>
            <a:r>
              <a:rPr lang="en-US" altLang="zh-CN" sz="2400" b="1">
                <a:solidFill>
                  <a:schemeClr val="tx2"/>
                </a:solidFill>
                <a:latin typeface="Courier New" panose="02070309020205020404" pitchFamily="49" charset="0"/>
              </a:rPr>
              <a:t> L, </a:t>
            </a:r>
            <a:r>
              <a:rPr lang="en-US" altLang="zh-CN" sz="2400" b="1" err="1">
                <a:solidFill>
                  <a:schemeClr val="tx2"/>
                </a:solidFill>
                <a:latin typeface="Courier New" panose="02070309020205020404" pitchFamily="49" charset="0"/>
              </a:rPr>
              <a:t>ElemType</a:t>
            </a:r>
            <a:r>
              <a:rPr lang="en-US" altLang="zh-CN" sz="2400" b="1">
                <a:solidFill>
                  <a:schemeClr val="tx2"/>
                </a:solidFill>
                <a:latin typeface="Courier New" panose="02070309020205020404" pitchFamily="49" charset="0"/>
              </a:rPr>
              <a:t> x)</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a:t>
            </a:r>
            <a:r>
              <a:rPr lang="zh-CN" altLang="en-US" sz="2400" b="1" dirty="0">
                <a:solidFill>
                  <a:schemeClr val="tx2"/>
                </a:solidFill>
                <a:latin typeface="宋体" panose="02010600030101010101" pitchFamily="2" charset="-122"/>
              </a:rPr>
              <a:t>在顺序表</a:t>
            </a:r>
            <a:r>
              <a:rPr lang="en-US" altLang="zh-CN" sz="2400" b="1">
                <a:solidFill>
                  <a:schemeClr val="tx2"/>
                </a:solidFill>
                <a:latin typeface="Courier New" panose="02070309020205020404" pitchFamily="49" charset="0"/>
              </a:rPr>
              <a:t>L</a:t>
            </a:r>
            <a:r>
              <a:rPr lang="zh-CN" altLang="en-US" sz="2400" b="1" dirty="0">
                <a:solidFill>
                  <a:schemeClr val="tx2"/>
                </a:solidFill>
                <a:latin typeface="宋体" panose="02010600030101010101" pitchFamily="2" charset="-122"/>
              </a:rPr>
              <a:t>中查找第一个与</a:t>
            </a:r>
            <a:r>
              <a:rPr lang="en-US" altLang="zh-CN" sz="2400" b="1">
                <a:solidFill>
                  <a:schemeClr val="tx2"/>
                </a:solidFill>
                <a:latin typeface="Courier New" panose="02070309020205020404" pitchFamily="49" charset="0"/>
              </a:rPr>
              <a:t>x</a:t>
            </a:r>
            <a:r>
              <a:rPr lang="zh-CN" altLang="en-US" sz="2400" b="1" dirty="0">
                <a:solidFill>
                  <a:schemeClr val="tx2"/>
                </a:solidFill>
                <a:latin typeface="宋体" panose="02010600030101010101" pitchFamily="2" charset="-122"/>
              </a:rPr>
              <a:t>值相等的元素。若查找成功，则返回它在顺序表中的位置；否则，返回</a:t>
            </a:r>
            <a:r>
              <a:rPr lang="en-US" altLang="zh-CN" sz="2400" b="1">
                <a:solidFill>
                  <a:schemeClr val="tx2"/>
                </a:solidFill>
                <a:latin typeface="宋体" panose="02010600030101010101" pitchFamily="2" charset="-122"/>
              </a:rPr>
              <a:t>0</a:t>
            </a:r>
            <a:r>
              <a:rPr lang="zh-CN" altLang="en-US" sz="2400" b="1" dirty="0">
                <a:solidFill>
                  <a:schemeClr val="tx2"/>
                </a:solidFill>
                <a:latin typeface="宋体" panose="02010600030101010101" pitchFamily="2" charset="-122"/>
              </a:rPr>
              <a:t>。</a:t>
            </a:r>
            <a:endParaRPr lang="zh-CN" altLang="en-US" sz="2400" b="1" dirty="0">
              <a:solidFill>
                <a:schemeClr val="tx2"/>
              </a:solidFill>
              <a:latin typeface="宋体" panose="02010600030101010101" pitchFamily="2" charset="-122"/>
            </a:endParaRPr>
          </a:p>
          <a:p>
            <a:pPr eaLnBrk="1" hangingPunct="1">
              <a:buClrTx/>
              <a:buNone/>
            </a:pPr>
            <a:r>
              <a:rPr lang="zh-CN" altLang="en-US" sz="2400" b="1" dirty="0">
                <a:solidFill>
                  <a:schemeClr val="tx2"/>
                </a:solidFill>
                <a:latin typeface="宋体" panose="02010600030101010101" pitchFamily="2" charset="-122"/>
              </a:rPr>
              <a:t> </a:t>
            </a:r>
            <a:r>
              <a:rPr lang="en-US" altLang="zh-CN" sz="2400" b="1">
                <a:solidFill>
                  <a:schemeClr val="tx2"/>
                </a:solidFill>
                <a:latin typeface="Courier New" panose="02070309020205020404" pitchFamily="49" charset="0"/>
              </a:rPr>
              <a:t>i=1;</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while(i&lt;=L.length &amp;&amp; L.data[i-1]!=x)</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i++;</a:t>
            </a:r>
            <a:endParaRPr lang="en-US" altLang="zh-CN" sz="2400" b="1">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if (i&lt;=L.length) return i;//</a:t>
            </a:r>
            <a:r>
              <a:rPr lang="zh-CN" altLang="en-US" sz="2400" b="1" dirty="0">
                <a:solidFill>
                  <a:schemeClr val="tx2"/>
                </a:solidFill>
                <a:latin typeface="宋体" panose="02010600030101010101" pitchFamily="2" charset="-122"/>
              </a:rPr>
              <a:t>返回数据元素的下标</a:t>
            </a:r>
            <a:endParaRPr lang="zh-CN" altLang="en-US" sz="2400" b="1" dirty="0">
              <a:solidFill>
                <a:schemeClr val="tx2"/>
              </a:solidFill>
              <a:latin typeface="宋体" panose="02010600030101010101" pitchFamily="2" charset="-122"/>
            </a:endParaRPr>
          </a:p>
          <a:p>
            <a:pPr eaLnBrk="1" hangingPunct="1">
              <a:buClrTx/>
              <a:buNone/>
            </a:pPr>
            <a:r>
              <a:rPr lang="zh-CN" altLang="en-US" sz="2400" b="1" dirty="0">
                <a:solidFill>
                  <a:schemeClr val="tx2"/>
                </a:solidFill>
                <a:latin typeface="Courier New" panose="02070309020205020404" pitchFamily="49" charset="0"/>
              </a:rPr>
              <a:t> </a:t>
            </a:r>
            <a:r>
              <a:rPr lang="en-US" altLang="zh-CN" sz="2400" b="1">
                <a:solidFill>
                  <a:schemeClr val="tx2"/>
                </a:solidFill>
                <a:latin typeface="Courier New" panose="02070309020205020404" pitchFamily="49" charset="0"/>
              </a:rPr>
              <a:t>else return 0;               //</a:t>
            </a:r>
            <a:r>
              <a:rPr lang="zh-CN" altLang="en-US" sz="2400" b="1" dirty="0">
                <a:solidFill>
                  <a:schemeClr val="tx2"/>
                </a:solidFill>
                <a:latin typeface="宋体" panose="02010600030101010101" pitchFamily="2" charset="-122"/>
              </a:rPr>
              <a:t>查找失败</a:t>
            </a:r>
            <a:endParaRPr lang="zh-CN" altLang="en-US" sz="2400" b="1" dirty="0">
              <a:solidFill>
                <a:schemeClr val="tx2"/>
              </a:solidFill>
              <a:latin typeface="宋体" panose="02010600030101010101" pitchFamily="2" charset="-122"/>
            </a:endParaRPr>
          </a:p>
          <a:p>
            <a:pPr eaLnBrk="1" hangingPunct="1">
              <a:buClrTx/>
              <a:buNone/>
            </a:pPr>
            <a:r>
              <a:rPr lang="en-US" altLang="zh-CN" sz="2400" b="1">
                <a:solidFill>
                  <a:schemeClr val="tx2"/>
                </a:solidFill>
                <a:latin typeface="Courier New" panose="02070309020205020404" pitchFamily="49" charset="0"/>
              </a:rPr>
              <a:t>} </a:t>
            </a:r>
            <a:endParaRPr lang="en-US" altLang="zh-CN" sz="2400" b="1">
              <a:solidFill>
                <a:schemeClr val="tx2"/>
              </a:solidFill>
              <a:latin typeface="Courier New" panose="02070309020205020404" pitchFamily="49" charset="0"/>
              <a:ea typeface="Courier New" panose="02070309020205020404" pitchFamily="49" charset="0"/>
            </a:endParaRPr>
          </a:p>
        </p:txBody>
      </p:sp>
      <p:sp>
        <p:nvSpPr>
          <p:cNvPr id="27651" name="Rectangle 4"/>
          <p:cNvSpPr/>
          <p:nvPr/>
        </p:nvSpPr>
        <p:spPr>
          <a:xfrm>
            <a:off x="396875" y="1268413"/>
            <a:ext cx="2216150" cy="579437"/>
          </a:xfrm>
          <a:prstGeom prst="rect">
            <a:avLst/>
          </a:prstGeom>
          <a:noFill/>
          <a:ln w="9525">
            <a:noFill/>
          </a:ln>
        </p:spPr>
        <p:txBody>
          <a:bodyPr wrap="none" anchor="t" anchorCtr="0">
            <a:spAutoFit/>
          </a:bodyPr>
          <a:p>
            <a:pPr>
              <a:spcBef>
                <a:spcPct val="20000"/>
              </a:spcBef>
            </a:pPr>
            <a:r>
              <a:rPr lang="zh-CN" altLang="en-US" sz="3200" dirty="0">
                <a:solidFill>
                  <a:schemeClr val="folHlink"/>
                </a:solidFill>
                <a:latin typeface="幼圆" panose="02010509060101010101" pitchFamily="49" charset="-122"/>
                <a:ea typeface="幼圆" panose="02010509060101010101" pitchFamily="49" charset="-122"/>
              </a:rPr>
              <a:t>按值查找 </a:t>
            </a:r>
            <a:r>
              <a:rPr lang="en-US" altLang="zh-CN" sz="3200">
                <a:solidFill>
                  <a:schemeClr val="folHlink"/>
                </a:solidFill>
                <a:latin typeface="幼圆" panose="02010509060101010101" pitchFamily="49" charset="-122"/>
                <a:ea typeface="幼圆" panose="02010509060101010101" pitchFamily="49" charset="-122"/>
              </a:rPr>
              <a:t>:</a:t>
            </a:r>
            <a:endParaRPr lang="en-US" altLang="zh-CN" sz="3200">
              <a:solidFill>
                <a:schemeClr val="folHlink"/>
              </a:solidFill>
              <a:latin typeface="幼圆" panose="02010509060101010101" pitchFamily="49" charset="-122"/>
              <a:ea typeface="幼圆" panose="02010509060101010101" pitchFamily="49" charset="-122"/>
            </a:endParaRPr>
          </a:p>
        </p:txBody>
      </p:sp>
      <p:sp>
        <p:nvSpPr>
          <p:cNvPr id="19461" name="Text Box 5"/>
          <p:cNvSpPr txBox="1"/>
          <p:nvPr/>
        </p:nvSpPr>
        <p:spPr>
          <a:xfrm>
            <a:off x="2519363" y="5876925"/>
            <a:ext cx="4103687" cy="641350"/>
          </a:xfrm>
          <a:prstGeom prst="rect">
            <a:avLst/>
          </a:prstGeom>
          <a:noFill/>
          <a:ln w="9525">
            <a:noFill/>
          </a:ln>
        </p:spPr>
        <p:txBody>
          <a:bodyPr anchor="t" anchorCtr="0">
            <a:spAutoFit/>
          </a:bodyPr>
          <a:p>
            <a:r>
              <a:rPr lang="zh-CN" altLang="en-US" sz="3600" dirty="0">
                <a:solidFill>
                  <a:srgbClr val="FF3300"/>
                </a:solidFill>
                <a:latin typeface="Arial" panose="020B0604020202020204" pitchFamily="34" charset="0"/>
                <a:ea typeface="方正姚体" panose="02010601030101010101" pitchFamily="2" charset="-122"/>
              </a:rPr>
              <a:t>时间复杂度：</a:t>
            </a:r>
            <a:r>
              <a:rPr lang="en-US" altLang="zh-CN" sz="3600">
                <a:solidFill>
                  <a:srgbClr val="FF9900"/>
                </a:solidFill>
                <a:latin typeface="Courier New" panose="02070309020205020404" pitchFamily="49" charset="0"/>
              </a:rPr>
              <a:t>O(n)</a:t>
            </a:r>
            <a:endParaRPr lang="en-US" altLang="zh-CN" sz="3600" b="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459">
                                            <p:txEl>
                                              <p:charRg st="0" end="40"/>
                                            </p:txEl>
                                          </p:spTgt>
                                        </p:tgtEl>
                                        <p:attrNameLst>
                                          <p:attrName>style.visibility</p:attrName>
                                        </p:attrNameLst>
                                      </p:cBhvr>
                                      <p:to>
                                        <p:strVal val="visible"/>
                                      </p:to>
                                    </p:set>
                                    <p:animEffect transition="in" filter="barn(outHorizontal)">
                                      <p:cBhvr>
                                        <p:cTn id="7" dur="500"/>
                                        <p:tgtEl>
                                          <p:spTgt spid="19459">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9459">
                                            <p:txEl>
                                              <p:charRg st="40" end="92"/>
                                            </p:txEl>
                                          </p:spTgt>
                                        </p:tgtEl>
                                        <p:attrNameLst>
                                          <p:attrName>style.visibility</p:attrName>
                                        </p:attrNameLst>
                                      </p:cBhvr>
                                      <p:to>
                                        <p:strVal val="visible"/>
                                      </p:to>
                                    </p:set>
                                    <p:animEffect transition="in" filter="barn(outHorizontal)">
                                      <p:cBhvr>
                                        <p:cTn id="12" dur="500"/>
                                        <p:tgtEl>
                                          <p:spTgt spid="19459">
                                            <p:txEl>
                                              <p:charRg st="40"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459">
                                            <p:txEl>
                                              <p:charRg st="92" end="98"/>
                                            </p:txEl>
                                          </p:spTgt>
                                        </p:tgtEl>
                                        <p:attrNameLst>
                                          <p:attrName>style.visibility</p:attrName>
                                        </p:attrNameLst>
                                      </p:cBhvr>
                                      <p:to>
                                        <p:strVal val="visible"/>
                                      </p:to>
                                    </p:set>
                                    <p:animEffect transition="in" filter="barn(outHorizontal)">
                                      <p:cBhvr>
                                        <p:cTn id="17" dur="500"/>
                                        <p:tgtEl>
                                          <p:spTgt spid="19459">
                                            <p:txEl>
                                              <p:charRg st="92"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9459">
                                            <p:txEl>
                                              <p:charRg st="98" end="136"/>
                                            </p:txEl>
                                          </p:spTgt>
                                        </p:tgtEl>
                                        <p:attrNameLst>
                                          <p:attrName>style.visibility</p:attrName>
                                        </p:attrNameLst>
                                      </p:cBhvr>
                                      <p:to>
                                        <p:strVal val="visible"/>
                                      </p:to>
                                    </p:set>
                                    <p:animEffect transition="in" filter="barn(outHorizontal)">
                                      <p:cBhvr>
                                        <p:cTn id="22" dur="500"/>
                                        <p:tgtEl>
                                          <p:spTgt spid="19459">
                                            <p:txEl>
                                              <p:charRg st="98"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9459">
                                            <p:txEl>
                                              <p:charRg st="136" end="144"/>
                                            </p:txEl>
                                          </p:spTgt>
                                        </p:tgtEl>
                                        <p:attrNameLst>
                                          <p:attrName>style.visibility</p:attrName>
                                        </p:attrNameLst>
                                      </p:cBhvr>
                                      <p:to>
                                        <p:strVal val="visible"/>
                                      </p:to>
                                    </p:set>
                                    <p:animEffect transition="in" filter="barn(outHorizontal)">
                                      <p:cBhvr>
                                        <p:cTn id="27" dur="500"/>
                                        <p:tgtEl>
                                          <p:spTgt spid="19459">
                                            <p:txEl>
                                              <p:charRg st="13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9459">
                                            <p:txEl>
                                              <p:charRg st="144" end="183"/>
                                            </p:txEl>
                                          </p:spTgt>
                                        </p:tgtEl>
                                        <p:attrNameLst>
                                          <p:attrName>style.visibility</p:attrName>
                                        </p:attrNameLst>
                                      </p:cBhvr>
                                      <p:to>
                                        <p:strVal val="visible"/>
                                      </p:to>
                                    </p:set>
                                    <p:animEffect transition="in" filter="barn(outHorizontal)">
                                      <p:cBhvr>
                                        <p:cTn id="32" dur="500"/>
                                        <p:tgtEl>
                                          <p:spTgt spid="19459">
                                            <p:txEl>
                                              <p:charRg st="144" end="18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9459">
                                            <p:txEl>
                                              <p:charRg st="183" end="220"/>
                                            </p:txEl>
                                          </p:spTgt>
                                        </p:tgtEl>
                                        <p:attrNameLst>
                                          <p:attrName>style.visibility</p:attrName>
                                        </p:attrNameLst>
                                      </p:cBhvr>
                                      <p:to>
                                        <p:strVal val="visible"/>
                                      </p:to>
                                    </p:set>
                                    <p:animEffect transition="in" filter="barn(outHorizontal)">
                                      <p:cBhvr>
                                        <p:cTn id="37" dur="500"/>
                                        <p:tgtEl>
                                          <p:spTgt spid="19459">
                                            <p:txEl>
                                              <p:charRg st="18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9459">
                                            <p:txEl>
                                              <p:charRg st="220" end="223"/>
                                            </p:txEl>
                                          </p:spTgt>
                                        </p:tgtEl>
                                        <p:attrNameLst>
                                          <p:attrName>style.visibility</p:attrName>
                                        </p:attrNameLst>
                                      </p:cBhvr>
                                      <p:to>
                                        <p:strVal val="visible"/>
                                      </p:to>
                                    </p:set>
                                    <p:animEffect transition="in" filter="barn(outHorizontal)">
                                      <p:cBhvr>
                                        <p:cTn id="42" dur="500"/>
                                        <p:tgtEl>
                                          <p:spTgt spid="19459">
                                            <p:txEl>
                                              <p:charRg st="220" end="22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461"/>
                                        </p:tgtEl>
                                        <p:attrNameLst>
                                          <p:attrName>style.visibility</p:attrName>
                                        </p:attrNameLst>
                                      </p:cBhvr>
                                      <p:to>
                                        <p:strVal val="visible"/>
                                      </p:to>
                                    </p:set>
                                    <p:anim calcmode="lin" valueType="num">
                                      <p:cBhvr additive="base">
                                        <p:cTn id="47" dur="500" fill="hold"/>
                                        <p:tgtEl>
                                          <p:spTgt spid="19461"/>
                                        </p:tgtEl>
                                        <p:attrNameLst>
                                          <p:attrName>ppt_x</p:attrName>
                                        </p:attrNameLst>
                                      </p:cBhvr>
                                      <p:tavLst>
                                        <p:tav tm="0">
                                          <p:val>
                                            <p:strVal val="#ppt_x"/>
                                          </p:val>
                                        </p:tav>
                                        <p:tav tm="100000">
                                          <p:val>
                                            <p:strVal val="#ppt_x"/>
                                          </p:val>
                                        </p:tav>
                                      </p:tavLst>
                                    </p:anim>
                                    <p:anim calcmode="lin" valueType="num">
                                      <p:cBhvr additive="base">
                                        <p:cTn id="4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1" grpId="0"/>
      <p:bldP spid="1946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23825" y="1358900"/>
            <a:ext cx="8834438" cy="4819650"/>
          </a:xfrm>
          <a:prstGeom prst="roundRect">
            <a:avLst>
              <a:gd name="adj" fmla="val 2011"/>
            </a:avLst>
          </a:prstGeom>
          <a:solidFill>
            <a:schemeClr val="bg2">
              <a:lumMod val="20000"/>
              <a:lumOff val="8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28674"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顺序表算法举例</a:t>
            </a:r>
            <a:endParaRPr lang="zh-CN" altLang="en-US" sz="4800" dirty="0">
              <a:latin typeface="华文新魏" panose="02010800040101010101" pitchFamily="2" charset="-122"/>
              <a:ea typeface="华文新魏" panose="02010800040101010101" pitchFamily="2" charset="-122"/>
            </a:endParaRPr>
          </a:p>
        </p:txBody>
      </p:sp>
      <p:sp>
        <p:nvSpPr>
          <p:cNvPr id="20483" name="Rectangle 3"/>
          <p:cNvSpPr>
            <a:spLocks noGrp="1" noChangeArrowheads="1"/>
          </p:cNvSpPr>
          <p:nvPr>
            <p:ph idx="1"/>
          </p:nvPr>
        </p:nvSpPr>
        <p:spPr>
          <a:xfrm>
            <a:off x="412750" y="1484313"/>
            <a:ext cx="8355013" cy="4611688"/>
          </a:xfrm>
        </p:spPr>
        <p:txBody>
          <a:bodyPr vert="horz" wrap="square" lIns="91440" tIns="45720" rIns="91440" bIns="45720" numCol="1" anchor="t" anchorCtr="0" compatLnSpc="1"/>
          <a:lstStyle/>
          <a:p>
            <a:pPr marL="0" marR="0" lvl="0" indent="622300" algn="l" defTabSz="914400" rtl="0" eaLnBrk="1" fontAlgn="base" latinLnBrk="0" hangingPunct="1">
              <a:lnSpc>
                <a:spcPct val="125000"/>
              </a:lnSpc>
              <a:spcBef>
                <a:spcPct val="20000"/>
              </a:spcBef>
              <a:spcAft>
                <a:spcPct val="0"/>
              </a:spcAft>
              <a:buClrTx/>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Times New Roman" panose="02020603050405020304" charset="0"/>
                <a:ea typeface="+mn-ea"/>
                <a:cs typeface="+mn-cs"/>
              </a:rPr>
              <a:t>  </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顺序结构线性表</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LA</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与</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LB</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的结点关键字为整数。</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LA</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与</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LB</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的元素按值非递减有序，线性表空间足够大。试用类</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C</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语言给出一种高效算法，将</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LB</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中元素合并到</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LA</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中，使新的</a:t>
            </a:r>
            <a:r>
              <a:rPr kumimoji="0" lang="en-US" altLang="zh-CN"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Times New Roman" panose="02020603050405020304" charset="0"/>
                <a:ea typeface="+mn-ea"/>
                <a:cs typeface="+mn-cs"/>
              </a:rPr>
              <a:t>LA</a:t>
            </a:r>
            <a:r>
              <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rPr>
              <a:t>的元素仍保持非递减有序。高效指最大限度的避免移动元素。</a:t>
            </a:r>
            <a:endParaRPr kumimoji="0" lang="zh-CN" altLang="en-US" sz="32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mn-lt"/>
              <a:ea typeface="+mn-ea"/>
              <a:cs typeface="+mn-cs"/>
            </a:endParaRPr>
          </a:p>
        </p:txBody>
      </p:sp>
      <p:sp>
        <p:nvSpPr>
          <p:cNvPr id="28676" name="文本框 1"/>
          <p:cNvSpPr txBox="1"/>
          <p:nvPr/>
        </p:nvSpPr>
        <p:spPr>
          <a:xfrm>
            <a:off x="909638" y="5229225"/>
            <a:ext cx="6783387" cy="423863"/>
          </a:xfrm>
          <a:prstGeom prst="rect">
            <a:avLst/>
          </a:prstGeom>
          <a:noFill/>
          <a:ln w="9525">
            <a:noFill/>
          </a:ln>
        </p:spPr>
        <p:txBody>
          <a:bodyPr wrap="none" anchor="t" anchorCtr="0">
            <a:spAutoFit/>
          </a:bodyPr>
          <a:p>
            <a:pPr algn="just">
              <a:lnSpc>
                <a:spcPct val="90000"/>
              </a:lnSpc>
              <a:buClrTx/>
            </a:pPr>
            <a:r>
              <a:rPr lang="en-US" altLang="zh-CN" dirty="0">
                <a:latin typeface="宋体" panose="02010600030101010101" pitchFamily="2" charset="-122"/>
              </a:rPr>
              <a:t>LA=</a:t>
            </a:r>
            <a:r>
              <a:rPr lang="zh-CN" altLang="en-US" dirty="0">
                <a:latin typeface="宋体" panose="02010600030101010101" pitchFamily="2" charset="-122"/>
              </a:rPr>
              <a:t>（</a:t>
            </a:r>
            <a:r>
              <a:rPr lang="en-US" altLang="zh-CN" dirty="0">
                <a:latin typeface="宋体" panose="02010600030101010101" pitchFamily="2" charset="-122"/>
                <a:sym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latin typeface="宋体" panose="02010600030101010101" pitchFamily="2" charset="-122"/>
              </a:rPr>
              <a:t>8</a:t>
            </a:r>
            <a:r>
              <a:rPr lang="zh-CN" altLang="en-US" dirty="0">
                <a:latin typeface="宋体" panose="02010600030101010101" pitchFamily="2" charset="-122"/>
              </a:rPr>
              <a:t>，</a:t>
            </a:r>
            <a:r>
              <a:rPr lang="en-US" altLang="zh-CN" dirty="0">
                <a:latin typeface="宋体" panose="02010600030101010101" pitchFamily="2" charset="-122"/>
              </a:rPr>
              <a:t>11</a:t>
            </a:r>
            <a:r>
              <a:rPr lang="zh-CN" altLang="en-US" dirty="0">
                <a:latin typeface="宋体" panose="02010600030101010101" pitchFamily="2" charset="-122"/>
              </a:rPr>
              <a:t>）</a:t>
            </a:r>
            <a:r>
              <a:rPr lang="en-US" altLang="zh-CN" dirty="0">
                <a:latin typeface="宋体" panose="02010600030101010101" pitchFamily="2" charset="-122"/>
              </a:rPr>
              <a:t>    LB=(2,6,8,9,11,15,20)</a:t>
            </a:r>
            <a:endParaRPr lang="zh-CN" altLang="en-US">
              <a:latin typeface="Courier New" panose="02070309020205020404" pitchFamily="49" charset="0"/>
            </a:endParaRPr>
          </a:p>
        </p:txBody>
      </p:sp>
      <p:sp>
        <p:nvSpPr>
          <p:cNvPr id="11" name="文本框 10"/>
          <p:cNvSpPr txBox="1"/>
          <p:nvPr/>
        </p:nvSpPr>
        <p:spPr>
          <a:xfrm>
            <a:off x="971550" y="5748338"/>
            <a:ext cx="1177925" cy="460375"/>
          </a:xfrm>
          <a:prstGeom prst="rect">
            <a:avLst/>
          </a:prstGeom>
          <a:noFill/>
          <a:ln w="9525">
            <a:noFill/>
          </a:ln>
        </p:spPr>
        <p:txBody>
          <a:bodyPr wrap="square" anchor="t" anchorCtr="0">
            <a:spAutoFit/>
          </a:bodyPr>
          <a:p>
            <a:r>
              <a:rPr lang="en-US" altLang="zh-CN" dirty="0">
                <a:latin typeface="宋体" panose="02010600030101010101" pitchFamily="2" charset="-122"/>
                <a:sym typeface="宋体" panose="02010600030101010101" pitchFamily="2" charset="-122"/>
              </a:rPr>
              <a:t>LA=(</a:t>
            </a:r>
            <a:endParaRPr lang="zh-CN" altLang="en-US">
              <a:latin typeface="Courier New" panose="02070309020205020404" pitchFamily="49" charset="0"/>
            </a:endParaRPr>
          </a:p>
        </p:txBody>
      </p:sp>
      <p:sp>
        <p:nvSpPr>
          <p:cNvPr id="12" name="文本框 11"/>
          <p:cNvSpPr txBox="1"/>
          <p:nvPr/>
        </p:nvSpPr>
        <p:spPr>
          <a:xfrm>
            <a:off x="2089150"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a:t>
            </a:r>
            <a:endParaRPr lang="zh-CN" altLang="en-US">
              <a:latin typeface="Courier New" panose="02070309020205020404" pitchFamily="49" charset="0"/>
            </a:endParaRPr>
          </a:p>
        </p:txBody>
      </p:sp>
      <p:sp>
        <p:nvSpPr>
          <p:cNvPr id="13" name="文本框 12"/>
          <p:cNvSpPr txBox="1"/>
          <p:nvPr/>
        </p:nvSpPr>
        <p:spPr>
          <a:xfrm>
            <a:off x="2524443"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3</a:t>
            </a:r>
            <a:endParaRPr lang="zh-CN" altLang="en-US">
              <a:latin typeface="Courier New" panose="02070309020205020404" pitchFamily="49" charset="0"/>
            </a:endParaRPr>
          </a:p>
        </p:txBody>
      </p:sp>
      <p:sp>
        <p:nvSpPr>
          <p:cNvPr id="14" name="文本框 13"/>
          <p:cNvSpPr txBox="1"/>
          <p:nvPr/>
        </p:nvSpPr>
        <p:spPr>
          <a:xfrm>
            <a:off x="2970213"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5</a:t>
            </a:r>
            <a:endParaRPr lang="zh-CN" altLang="en-US">
              <a:latin typeface="Courier New" panose="02070309020205020404" pitchFamily="49" charset="0"/>
            </a:endParaRPr>
          </a:p>
        </p:txBody>
      </p:sp>
      <p:sp>
        <p:nvSpPr>
          <p:cNvPr id="15" name="文本框 14"/>
          <p:cNvSpPr txBox="1"/>
          <p:nvPr/>
        </p:nvSpPr>
        <p:spPr>
          <a:xfrm>
            <a:off x="3422650"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6</a:t>
            </a:r>
            <a:endParaRPr lang="zh-CN" altLang="en-US">
              <a:latin typeface="Courier New" panose="02070309020205020404" pitchFamily="49" charset="0"/>
            </a:endParaRPr>
          </a:p>
        </p:txBody>
      </p:sp>
      <p:sp>
        <p:nvSpPr>
          <p:cNvPr id="16" name="文本框 15"/>
          <p:cNvSpPr txBox="1"/>
          <p:nvPr/>
        </p:nvSpPr>
        <p:spPr>
          <a:xfrm>
            <a:off x="3880168" y="573309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7" name="文本框 16"/>
          <p:cNvSpPr txBox="1"/>
          <p:nvPr/>
        </p:nvSpPr>
        <p:spPr>
          <a:xfrm>
            <a:off x="4359275"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8" name="文本框 17"/>
          <p:cNvSpPr txBox="1"/>
          <p:nvPr/>
        </p:nvSpPr>
        <p:spPr>
          <a:xfrm>
            <a:off x="4973638"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9</a:t>
            </a:r>
            <a:endParaRPr lang="zh-CN" altLang="en-US">
              <a:latin typeface="Courier New" panose="02070309020205020404" pitchFamily="49" charset="0"/>
            </a:endParaRPr>
          </a:p>
        </p:txBody>
      </p:sp>
      <p:sp>
        <p:nvSpPr>
          <p:cNvPr id="19" name="文本框 18"/>
          <p:cNvSpPr txBox="1"/>
          <p:nvPr/>
        </p:nvSpPr>
        <p:spPr>
          <a:xfrm>
            <a:off x="5502275" y="5735638"/>
            <a:ext cx="4889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5" name="文本框 24"/>
          <p:cNvSpPr txBox="1"/>
          <p:nvPr/>
        </p:nvSpPr>
        <p:spPr>
          <a:xfrm>
            <a:off x="6154738" y="5735638"/>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6" name="文本框 25"/>
          <p:cNvSpPr txBox="1"/>
          <p:nvPr/>
        </p:nvSpPr>
        <p:spPr>
          <a:xfrm>
            <a:off x="6657975" y="5748338"/>
            <a:ext cx="490538"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15</a:t>
            </a:r>
            <a:endParaRPr lang="zh-CN" altLang="en-US">
              <a:latin typeface="Courier New" panose="02070309020205020404" pitchFamily="49" charset="0"/>
            </a:endParaRPr>
          </a:p>
        </p:txBody>
      </p:sp>
      <p:sp>
        <p:nvSpPr>
          <p:cNvPr id="27" name="文本框 26"/>
          <p:cNvSpPr txBox="1"/>
          <p:nvPr/>
        </p:nvSpPr>
        <p:spPr>
          <a:xfrm>
            <a:off x="7229475" y="5735638"/>
            <a:ext cx="796925"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20 )</a:t>
            </a:r>
            <a:endParaRPr lang="zh-CN" altLang="en-US">
              <a:latin typeface="Courier New" panose="02070309020205020404" pitchFamily="49" charset="0"/>
            </a:endParaRPr>
          </a:p>
        </p:txBody>
      </p:sp>
      <p:sp>
        <p:nvSpPr>
          <p:cNvPr id="28689" name="AutoShape 5">
            <a:hlinkClick r:id="rId1" action="ppaction://hlinksldjump"/>
          </p:cNvPr>
          <p:cNvSpPr/>
          <p:nvPr/>
        </p:nvSpPr>
        <p:spPr>
          <a:xfrm>
            <a:off x="8567738"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2" name="文本框 1"/>
          <p:cNvSpPr txBox="1"/>
          <p:nvPr/>
        </p:nvSpPr>
        <p:spPr>
          <a:xfrm>
            <a:off x="2051050" y="6178550"/>
            <a:ext cx="5913755" cy="460375"/>
          </a:xfrm>
          <a:prstGeom prst="rect">
            <a:avLst/>
          </a:prstGeom>
          <a:noFill/>
        </p:spPr>
        <p:txBody>
          <a:bodyPr wrap="square" rtlCol="0" anchor="t">
            <a:spAutoFit/>
          </a:bodyPr>
          <a:p>
            <a:r>
              <a:rPr lang="en-US" altLang="zh-CN" dirty="0">
                <a:latin typeface="宋体" panose="02010600030101010101" pitchFamily="2" charset="-122"/>
                <a:sym typeface="宋体" panose="02010600030101010101" pitchFamily="2" charset="-122"/>
              </a:rPr>
              <a:t>1  2  3  </a:t>
            </a:r>
            <a:r>
              <a:rPr lang="en-US" altLang="zh-CN" dirty="0">
                <a:latin typeface="宋体" panose="02010600030101010101" pitchFamily="2" charset="-122"/>
                <a:sym typeface="+mn-ea"/>
              </a:rPr>
              <a:t>4  5  6</a:t>
            </a:r>
            <a:r>
              <a:rPr lang="en-US" altLang="zh-CN" dirty="0">
                <a:latin typeface="宋体" panose="02010600030101010101" pitchFamily="2" charset="-122"/>
                <a:sym typeface="+mn-ea"/>
              </a:rPr>
              <a:t>   7   8   9  10  11</a:t>
            </a:r>
            <a:endParaRPr lang="en-US" altLang="zh-CN" dirty="0">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4" grpId="0"/>
      <p:bldP spid="15" grpId="0"/>
      <p:bldP spid="15" grpId="1"/>
      <p:bldP spid="16" grpId="0"/>
      <p:bldP spid="16" grpId="1"/>
      <p:bldP spid="17" grpId="0"/>
      <p:bldP spid="17" grpId="1"/>
      <p:bldP spid="18" grpId="0"/>
      <p:bldP spid="18" grpId="1"/>
      <p:bldP spid="19" grpId="0"/>
      <p:bldP spid="19" grpId="1"/>
      <p:bldP spid="25" grpId="0"/>
      <p:bldP spid="25" grpId="1"/>
      <p:bldP spid="26" grpId="0"/>
      <p:bldP spid="26" grpId="1"/>
      <p:bldP spid="27" grpId="0"/>
      <p:bldP spid="27"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线性结构</a:t>
            </a:r>
            <a:endParaRPr lang="zh-CN" altLang="en-US" sz="4800" dirty="0">
              <a:ea typeface="华文新魏" panose="02010800040101010101" pitchFamily="2" charset="-122"/>
            </a:endParaRPr>
          </a:p>
        </p:txBody>
      </p:sp>
      <p:sp>
        <p:nvSpPr>
          <p:cNvPr id="5123" name="Rectangle 3"/>
          <p:cNvSpPr>
            <a:spLocks noGrp="1"/>
          </p:cNvSpPr>
          <p:nvPr>
            <p:ph idx="1"/>
          </p:nvPr>
        </p:nvSpPr>
        <p:spPr>
          <a:xfrm>
            <a:off x="809625" y="1447800"/>
            <a:ext cx="7958138" cy="3881438"/>
          </a:xfrm>
        </p:spPr>
        <p:txBody>
          <a:bodyPr vert="horz" wrap="square" lIns="91440" tIns="45720" rIns="91440" bIns="45720" anchor="t" anchorCtr="0"/>
          <a:p>
            <a:pPr eaLnBrk="1" hangingPunct="1">
              <a:lnSpc>
                <a:spcPct val="90000"/>
              </a:lnSpc>
            </a:pPr>
            <a:r>
              <a:rPr lang="zh-CN" altLang="en-US" b="1" dirty="0">
                <a:solidFill>
                  <a:schemeClr val="folHlink"/>
                </a:solidFill>
                <a:ea typeface="幼圆" panose="02010509060101010101" pitchFamily="49" charset="-122"/>
              </a:rPr>
              <a:t>在数据元素的非空的有限集合中：</a:t>
            </a:r>
            <a:endParaRPr lang="zh-CN" altLang="en-US" b="1" dirty="0">
              <a:solidFill>
                <a:schemeClr val="folHlink"/>
              </a:solidFill>
              <a:ea typeface="幼圆" panose="02010509060101010101" pitchFamily="49" charset="-122"/>
            </a:endParaRPr>
          </a:p>
          <a:p>
            <a:pPr lvl="1" eaLnBrk="1" hangingPunct="1">
              <a:lnSpc>
                <a:spcPct val="90000"/>
              </a:lnSpc>
              <a:buClrTx/>
            </a:pPr>
            <a:r>
              <a:rPr lang="zh-CN" altLang="en-US" b="1" dirty="0"/>
              <a:t>存在唯一的一个被称为</a:t>
            </a:r>
            <a:r>
              <a:rPr lang="zh-CN" altLang="en-US" b="1" dirty="0">
                <a:latin typeface="Times New Roman" panose="02020603050405020304" charset="0"/>
              </a:rPr>
              <a:t>“</a:t>
            </a:r>
            <a:r>
              <a:rPr lang="zh-CN" altLang="en-US" b="1" dirty="0"/>
              <a:t>第一个</a:t>
            </a:r>
            <a:r>
              <a:rPr lang="zh-CN" altLang="en-US" b="1" dirty="0">
                <a:latin typeface="Times New Roman" panose="02020603050405020304" charset="0"/>
              </a:rPr>
              <a:t>”</a:t>
            </a:r>
            <a:r>
              <a:rPr lang="zh-CN" altLang="en-US" b="1" dirty="0"/>
              <a:t>的数据元素；</a:t>
            </a:r>
            <a:endParaRPr lang="zh-CN" altLang="en-US" b="1" dirty="0"/>
          </a:p>
          <a:p>
            <a:pPr lvl="1" eaLnBrk="1" hangingPunct="1">
              <a:lnSpc>
                <a:spcPct val="90000"/>
              </a:lnSpc>
              <a:buClrTx/>
            </a:pPr>
            <a:r>
              <a:rPr lang="zh-CN" altLang="en-US" b="1" dirty="0"/>
              <a:t>存在唯一的一个被称为</a:t>
            </a:r>
            <a:r>
              <a:rPr lang="zh-CN" altLang="en-US" b="1" dirty="0">
                <a:latin typeface="Times New Roman" panose="02020603050405020304" charset="0"/>
              </a:rPr>
              <a:t>“</a:t>
            </a:r>
            <a:r>
              <a:rPr lang="zh-CN" altLang="en-US" b="1" dirty="0"/>
              <a:t>最后一个</a:t>
            </a:r>
            <a:r>
              <a:rPr lang="zh-CN" altLang="en-US" b="1" dirty="0">
                <a:latin typeface="Times New Roman" panose="02020603050405020304" charset="0"/>
              </a:rPr>
              <a:t>”</a:t>
            </a:r>
            <a:r>
              <a:rPr lang="zh-CN" altLang="en-US" b="1" dirty="0"/>
              <a:t>的数据元素；</a:t>
            </a:r>
            <a:endParaRPr lang="zh-CN" altLang="en-US" b="1" dirty="0"/>
          </a:p>
          <a:p>
            <a:pPr lvl="1" eaLnBrk="1" hangingPunct="1">
              <a:lnSpc>
                <a:spcPct val="90000"/>
              </a:lnSpc>
              <a:buClrTx/>
            </a:pPr>
            <a:r>
              <a:rPr lang="zh-CN" altLang="en-US" b="1" dirty="0"/>
              <a:t>除第一个元素外，集合中每个元素都有且仅有一个前驱；</a:t>
            </a:r>
            <a:endParaRPr lang="zh-CN" altLang="en-US" b="1" dirty="0"/>
          </a:p>
          <a:p>
            <a:pPr lvl="1" eaLnBrk="1" hangingPunct="1">
              <a:lnSpc>
                <a:spcPct val="90000"/>
              </a:lnSpc>
              <a:buClrTx/>
            </a:pPr>
            <a:r>
              <a:rPr lang="zh-CN" altLang="en-US" b="1" dirty="0"/>
              <a:t>除最后一个元素外，集合中每个元素都有且仅有一个后继；</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3">
                                            <p:txEl>
                                              <p:charRg st="0" end="16"/>
                                            </p:txEl>
                                          </p:spTgt>
                                        </p:tgtEl>
                                        <p:attrNameLst>
                                          <p:attrName>style.visibility</p:attrName>
                                        </p:attrNameLst>
                                      </p:cBhvr>
                                      <p:to>
                                        <p:strVal val="visible"/>
                                      </p:to>
                                    </p:set>
                                    <p:animEffect transition="in" filter="checkerboard(across)">
                                      <p:cBhvr>
                                        <p:cTn id="7" dur="500"/>
                                        <p:tgtEl>
                                          <p:spTgt spid="512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3">
                                            <p:txEl>
                                              <p:charRg st="16" end="38"/>
                                            </p:txEl>
                                          </p:spTgt>
                                        </p:tgtEl>
                                        <p:attrNameLst>
                                          <p:attrName>style.visibility</p:attrName>
                                        </p:attrNameLst>
                                      </p:cBhvr>
                                      <p:to>
                                        <p:strVal val="visible"/>
                                      </p:to>
                                    </p:set>
                                    <p:animEffect transition="in" filter="checkerboard(across)">
                                      <p:cBhvr>
                                        <p:cTn id="12" dur="500"/>
                                        <p:tgtEl>
                                          <p:spTgt spid="5123">
                                            <p:txEl>
                                              <p:charRg st="16"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3">
                                            <p:txEl>
                                              <p:charRg st="38" end="61"/>
                                            </p:txEl>
                                          </p:spTgt>
                                        </p:tgtEl>
                                        <p:attrNameLst>
                                          <p:attrName>style.visibility</p:attrName>
                                        </p:attrNameLst>
                                      </p:cBhvr>
                                      <p:to>
                                        <p:strVal val="visible"/>
                                      </p:to>
                                    </p:set>
                                    <p:animEffect transition="in" filter="checkerboard(across)">
                                      <p:cBhvr>
                                        <p:cTn id="17" dur="500"/>
                                        <p:tgtEl>
                                          <p:spTgt spid="5123">
                                            <p:txEl>
                                              <p:charRg st="38"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3">
                                            <p:txEl>
                                              <p:charRg st="61" end="87"/>
                                            </p:txEl>
                                          </p:spTgt>
                                        </p:tgtEl>
                                        <p:attrNameLst>
                                          <p:attrName>style.visibility</p:attrName>
                                        </p:attrNameLst>
                                      </p:cBhvr>
                                      <p:to>
                                        <p:strVal val="visible"/>
                                      </p:to>
                                    </p:set>
                                    <p:animEffect transition="in" filter="checkerboard(across)">
                                      <p:cBhvr>
                                        <p:cTn id="22" dur="500"/>
                                        <p:tgtEl>
                                          <p:spTgt spid="5123">
                                            <p:txEl>
                                              <p:charRg st="61"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123">
                                            <p:txEl>
                                              <p:charRg st="87" end="114"/>
                                            </p:txEl>
                                          </p:spTgt>
                                        </p:tgtEl>
                                        <p:attrNameLst>
                                          <p:attrName>style.visibility</p:attrName>
                                        </p:attrNameLst>
                                      </p:cBhvr>
                                      <p:to>
                                        <p:strVal val="visible"/>
                                      </p:to>
                                    </p:set>
                                    <p:animEffect transition="in" filter="checkerboard(across)">
                                      <p:cBhvr>
                                        <p:cTn id="27" dur="500"/>
                                        <p:tgtEl>
                                          <p:spTgt spid="5123">
                                            <p:txEl>
                                              <p:charRg st="87"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顺序表算法举例</a:t>
            </a:r>
            <a:endParaRPr lang="zh-CN" altLang="en-US" sz="4800" dirty="0">
              <a:latin typeface="华文新魏" panose="02010800040101010101" pitchFamily="2" charset="-122"/>
              <a:ea typeface="华文新魏" panose="02010800040101010101" pitchFamily="2" charset="-122"/>
            </a:endParaRPr>
          </a:p>
        </p:txBody>
      </p:sp>
      <p:sp>
        <p:nvSpPr>
          <p:cNvPr id="28676" name="文本框 1"/>
          <p:cNvSpPr txBox="1"/>
          <p:nvPr/>
        </p:nvSpPr>
        <p:spPr>
          <a:xfrm>
            <a:off x="909638" y="5229225"/>
            <a:ext cx="6783387" cy="423863"/>
          </a:xfrm>
          <a:prstGeom prst="rect">
            <a:avLst/>
          </a:prstGeom>
          <a:noFill/>
          <a:ln w="9525">
            <a:noFill/>
          </a:ln>
        </p:spPr>
        <p:txBody>
          <a:bodyPr wrap="none" anchor="t" anchorCtr="0">
            <a:spAutoFit/>
          </a:bodyPr>
          <a:p>
            <a:pPr algn="just">
              <a:lnSpc>
                <a:spcPct val="90000"/>
              </a:lnSpc>
              <a:buClrTx/>
            </a:pPr>
            <a:r>
              <a:rPr lang="en-US" altLang="zh-CN" dirty="0">
                <a:latin typeface="宋体" panose="02010600030101010101" pitchFamily="2" charset="-122"/>
              </a:rPr>
              <a:t>LA=</a:t>
            </a:r>
            <a:r>
              <a:rPr lang="zh-CN" altLang="en-US" dirty="0">
                <a:latin typeface="宋体" panose="02010600030101010101" pitchFamily="2" charset="-122"/>
              </a:rPr>
              <a:t>（</a:t>
            </a:r>
            <a:r>
              <a:rPr lang="en-US" altLang="zh-CN" dirty="0">
                <a:latin typeface="宋体" panose="02010600030101010101" pitchFamily="2" charset="-122"/>
                <a:sym typeface="宋体" panose="02010600030101010101" pitchFamily="2" charset="-122"/>
              </a:rPr>
              <a:t>3</a:t>
            </a:r>
            <a:r>
              <a:rPr lang="zh-CN" altLang="en-US" dirty="0">
                <a:latin typeface="宋体" panose="02010600030101010101" pitchFamily="2" charset="-122"/>
              </a:rPr>
              <a:t>，</a:t>
            </a:r>
            <a:r>
              <a:rPr lang="en-US" altLang="zh-CN" dirty="0">
                <a:latin typeface="宋体" panose="02010600030101010101" pitchFamily="2" charset="-122"/>
              </a:rPr>
              <a:t>5</a:t>
            </a:r>
            <a:r>
              <a:rPr lang="zh-CN" altLang="en-US" dirty="0">
                <a:latin typeface="宋体" panose="02010600030101010101" pitchFamily="2" charset="-122"/>
              </a:rPr>
              <a:t>，</a:t>
            </a:r>
            <a:r>
              <a:rPr lang="en-US" altLang="zh-CN" dirty="0">
                <a:latin typeface="宋体" panose="02010600030101010101" pitchFamily="2" charset="-122"/>
              </a:rPr>
              <a:t>8</a:t>
            </a:r>
            <a:r>
              <a:rPr lang="zh-CN" altLang="en-US" dirty="0">
                <a:latin typeface="宋体" panose="02010600030101010101" pitchFamily="2" charset="-122"/>
              </a:rPr>
              <a:t>，</a:t>
            </a:r>
            <a:r>
              <a:rPr lang="en-US" altLang="zh-CN" dirty="0">
                <a:latin typeface="宋体" panose="02010600030101010101" pitchFamily="2" charset="-122"/>
              </a:rPr>
              <a:t>11</a:t>
            </a:r>
            <a:r>
              <a:rPr lang="zh-CN" altLang="en-US" dirty="0">
                <a:latin typeface="宋体" panose="02010600030101010101" pitchFamily="2" charset="-122"/>
              </a:rPr>
              <a:t>）</a:t>
            </a:r>
            <a:r>
              <a:rPr lang="en-US" altLang="zh-CN" dirty="0">
                <a:latin typeface="宋体" panose="02010600030101010101" pitchFamily="2" charset="-122"/>
              </a:rPr>
              <a:t>    LB=(2,6,8,9,11,15,20)</a:t>
            </a:r>
            <a:endParaRPr lang="zh-CN" altLang="en-US">
              <a:latin typeface="Courier New" panose="02070309020205020404" pitchFamily="49" charset="0"/>
            </a:endParaRPr>
          </a:p>
        </p:txBody>
      </p:sp>
      <p:sp>
        <p:nvSpPr>
          <p:cNvPr id="11" name="文本框 10"/>
          <p:cNvSpPr txBox="1"/>
          <p:nvPr/>
        </p:nvSpPr>
        <p:spPr>
          <a:xfrm>
            <a:off x="971550" y="5748338"/>
            <a:ext cx="1177925" cy="460375"/>
          </a:xfrm>
          <a:prstGeom prst="rect">
            <a:avLst/>
          </a:prstGeom>
          <a:noFill/>
          <a:ln w="9525">
            <a:noFill/>
          </a:ln>
        </p:spPr>
        <p:txBody>
          <a:bodyPr wrap="square" anchor="t" anchorCtr="0">
            <a:spAutoFit/>
          </a:bodyPr>
          <a:p>
            <a:r>
              <a:rPr lang="en-US" altLang="zh-CN" dirty="0">
                <a:latin typeface="宋体" panose="02010600030101010101" pitchFamily="2" charset="-122"/>
                <a:sym typeface="宋体" panose="02010600030101010101" pitchFamily="2" charset="-122"/>
              </a:rPr>
              <a:t>LA=(</a:t>
            </a:r>
            <a:endParaRPr lang="zh-CN" altLang="en-US">
              <a:latin typeface="Courier New" panose="02070309020205020404" pitchFamily="49" charset="0"/>
            </a:endParaRPr>
          </a:p>
        </p:txBody>
      </p:sp>
      <p:sp>
        <p:nvSpPr>
          <p:cNvPr id="12" name="文本框 11"/>
          <p:cNvSpPr txBox="1"/>
          <p:nvPr/>
        </p:nvSpPr>
        <p:spPr>
          <a:xfrm>
            <a:off x="2089150"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a:t>
            </a:r>
            <a:endParaRPr lang="zh-CN" altLang="en-US">
              <a:latin typeface="Courier New" panose="02070309020205020404" pitchFamily="49" charset="0"/>
            </a:endParaRPr>
          </a:p>
        </p:txBody>
      </p:sp>
      <p:sp>
        <p:nvSpPr>
          <p:cNvPr id="13" name="文本框 12"/>
          <p:cNvSpPr txBox="1"/>
          <p:nvPr/>
        </p:nvSpPr>
        <p:spPr>
          <a:xfrm>
            <a:off x="2524443"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3</a:t>
            </a:r>
            <a:endParaRPr lang="zh-CN" altLang="en-US">
              <a:latin typeface="Courier New" panose="02070309020205020404" pitchFamily="49" charset="0"/>
            </a:endParaRPr>
          </a:p>
        </p:txBody>
      </p:sp>
      <p:sp>
        <p:nvSpPr>
          <p:cNvPr id="14" name="文本框 13"/>
          <p:cNvSpPr txBox="1"/>
          <p:nvPr/>
        </p:nvSpPr>
        <p:spPr>
          <a:xfrm>
            <a:off x="2970213"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5</a:t>
            </a:r>
            <a:endParaRPr lang="zh-CN" altLang="en-US">
              <a:latin typeface="Courier New" panose="02070309020205020404" pitchFamily="49" charset="0"/>
            </a:endParaRPr>
          </a:p>
        </p:txBody>
      </p:sp>
      <p:sp>
        <p:nvSpPr>
          <p:cNvPr id="15" name="文本框 14"/>
          <p:cNvSpPr txBox="1"/>
          <p:nvPr/>
        </p:nvSpPr>
        <p:spPr>
          <a:xfrm>
            <a:off x="3422650"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6</a:t>
            </a:r>
            <a:endParaRPr lang="zh-CN" altLang="en-US">
              <a:latin typeface="Courier New" panose="02070309020205020404" pitchFamily="49" charset="0"/>
            </a:endParaRPr>
          </a:p>
        </p:txBody>
      </p:sp>
      <p:sp>
        <p:nvSpPr>
          <p:cNvPr id="16" name="文本框 15"/>
          <p:cNvSpPr txBox="1"/>
          <p:nvPr/>
        </p:nvSpPr>
        <p:spPr>
          <a:xfrm>
            <a:off x="3880168" y="573309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7" name="文本框 16"/>
          <p:cNvSpPr txBox="1"/>
          <p:nvPr/>
        </p:nvSpPr>
        <p:spPr>
          <a:xfrm>
            <a:off x="4359275"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8" name="文本框 17"/>
          <p:cNvSpPr txBox="1"/>
          <p:nvPr/>
        </p:nvSpPr>
        <p:spPr>
          <a:xfrm>
            <a:off x="4973638" y="5735638"/>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9</a:t>
            </a:r>
            <a:endParaRPr lang="zh-CN" altLang="en-US">
              <a:latin typeface="Courier New" panose="02070309020205020404" pitchFamily="49" charset="0"/>
            </a:endParaRPr>
          </a:p>
        </p:txBody>
      </p:sp>
      <p:sp>
        <p:nvSpPr>
          <p:cNvPr id="19" name="文本框 18"/>
          <p:cNvSpPr txBox="1"/>
          <p:nvPr/>
        </p:nvSpPr>
        <p:spPr>
          <a:xfrm>
            <a:off x="5502275" y="5735638"/>
            <a:ext cx="4889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5" name="文本框 24"/>
          <p:cNvSpPr txBox="1"/>
          <p:nvPr/>
        </p:nvSpPr>
        <p:spPr>
          <a:xfrm>
            <a:off x="6154738" y="5735638"/>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6" name="文本框 25"/>
          <p:cNvSpPr txBox="1"/>
          <p:nvPr/>
        </p:nvSpPr>
        <p:spPr>
          <a:xfrm>
            <a:off x="6657975" y="5748338"/>
            <a:ext cx="490538"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15</a:t>
            </a:r>
            <a:endParaRPr lang="zh-CN" altLang="en-US">
              <a:latin typeface="Courier New" panose="02070309020205020404" pitchFamily="49" charset="0"/>
            </a:endParaRPr>
          </a:p>
        </p:txBody>
      </p:sp>
      <p:sp>
        <p:nvSpPr>
          <p:cNvPr id="27" name="文本框 26"/>
          <p:cNvSpPr txBox="1"/>
          <p:nvPr/>
        </p:nvSpPr>
        <p:spPr>
          <a:xfrm>
            <a:off x="7229475" y="5735638"/>
            <a:ext cx="796925"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20 )</a:t>
            </a:r>
            <a:endParaRPr lang="zh-CN" altLang="en-US">
              <a:latin typeface="Courier New" panose="02070309020205020404" pitchFamily="49" charset="0"/>
            </a:endParaRPr>
          </a:p>
        </p:txBody>
      </p:sp>
      <p:sp>
        <p:nvSpPr>
          <p:cNvPr id="28689" name="AutoShape 5">
            <a:hlinkClick r:id=""/>
          </p:cNvPr>
          <p:cNvSpPr/>
          <p:nvPr/>
        </p:nvSpPr>
        <p:spPr>
          <a:xfrm>
            <a:off x="8567738"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2" name="文本框 1"/>
          <p:cNvSpPr txBox="1"/>
          <p:nvPr/>
        </p:nvSpPr>
        <p:spPr>
          <a:xfrm>
            <a:off x="2051050" y="6178550"/>
            <a:ext cx="5913755" cy="460375"/>
          </a:xfrm>
          <a:prstGeom prst="rect">
            <a:avLst/>
          </a:prstGeom>
          <a:noFill/>
        </p:spPr>
        <p:txBody>
          <a:bodyPr wrap="square" rtlCol="0" anchor="t">
            <a:spAutoFit/>
          </a:bodyPr>
          <a:p>
            <a:r>
              <a:rPr lang="en-US" altLang="zh-CN" dirty="0">
                <a:latin typeface="宋体" panose="02010600030101010101" pitchFamily="2" charset="-122"/>
                <a:sym typeface="宋体" panose="02010600030101010101" pitchFamily="2" charset="-122"/>
              </a:rPr>
              <a:t>1  2  3  </a:t>
            </a:r>
            <a:r>
              <a:rPr lang="en-US" altLang="zh-CN" dirty="0">
                <a:latin typeface="宋体" panose="02010600030101010101" pitchFamily="2" charset="-122"/>
                <a:sym typeface="+mn-ea"/>
              </a:rPr>
              <a:t>4  5  6</a:t>
            </a:r>
            <a:r>
              <a:rPr lang="en-US" altLang="zh-CN" dirty="0">
                <a:latin typeface="宋体" panose="02010600030101010101" pitchFamily="2" charset="-122"/>
                <a:sym typeface="+mn-ea"/>
              </a:rPr>
              <a:t>   7   8   9  10  11</a:t>
            </a:r>
            <a:endParaRPr lang="en-US" altLang="zh-CN" dirty="0">
              <a:latin typeface="宋体" panose="02010600030101010101" pitchFamily="2" charset="-122"/>
              <a:sym typeface="+mn-ea"/>
            </a:endParaRPr>
          </a:p>
        </p:txBody>
      </p:sp>
      <p:sp>
        <p:nvSpPr>
          <p:cNvPr id="29698" name="Rectangle 3"/>
          <p:cNvSpPr>
            <a:spLocks noGrp="1"/>
          </p:cNvSpPr>
          <p:nvPr>
            <p:ph idx="1"/>
          </p:nvPr>
        </p:nvSpPr>
        <p:spPr>
          <a:xfrm>
            <a:off x="468313" y="1268413"/>
            <a:ext cx="8299450" cy="5113337"/>
          </a:xfrm>
        </p:spPr>
        <p:txBody>
          <a:bodyPr vert="horz" wrap="square" lIns="91440" tIns="45720" rIns="91440" bIns="45720" anchor="t" anchorCtr="0"/>
          <a:p>
            <a:pPr marL="355600" indent="-355600" eaLnBrk="1" hangingPunct="1">
              <a:lnSpc>
                <a:spcPct val="80000"/>
              </a:lnSpc>
              <a:buNone/>
            </a:pPr>
            <a:r>
              <a:rPr lang="en-US" altLang="zh-CN" sz="2400" b="1">
                <a:solidFill>
                  <a:srgbClr val="000000"/>
                </a:solidFill>
                <a:latin typeface="Times New Roman" panose="02020603050405020304" charset="0"/>
              </a:rPr>
              <a:t>void  Union(</a:t>
            </a:r>
            <a:r>
              <a:rPr lang="en-US" altLang="zh-CN" sz="2400" b="1" err="1">
                <a:solidFill>
                  <a:srgbClr val="000000"/>
                </a:solidFill>
                <a:latin typeface="Times New Roman" panose="02020603050405020304" charset="0"/>
              </a:rPr>
              <a:t>SqList</a:t>
            </a:r>
            <a:r>
              <a:rPr lang="en-US" altLang="zh-CN" sz="2400" b="1">
                <a:solidFill>
                  <a:srgbClr val="000000"/>
                </a:solidFill>
                <a:latin typeface="Times New Roman" panose="02020603050405020304" charset="0"/>
              </a:rPr>
              <a:t> LA,LB)</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zh-CN" altLang="en-US" sz="2400" b="1" dirty="0">
                <a:solidFill>
                  <a:srgbClr val="000000"/>
                </a:solidFill>
                <a:latin typeface="Times New Roman" panose="02020603050405020304" charset="0"/>
              </a:rPr>
              <a:t>       </a:t>
            </a:r>
            <a:r>
              <a:rPr lang="en-US" altLang="zh-CN" sz="2400" b="1">
                <a:solidFill>
                  <a:srgbClr val="000000"/>
                </a:solidFill>
                <a:latin typeface="Times New Roman" panose="02020603050405020304" charset="0"/>
              </a:rPr>
              <a:t>{m=LA.length;    n=LB.length; </a:t>
            </a:r>
            <a:endParaRPr lang="zh-CN" altLang="en-US" sz="1600" b="1" dirty="0">
              <a:solidFill>
                <a:srgbClr val="000000"/>
              </a:solidFill>
            </a:endParaRPr>
          </a:p>
          <a:p>
            <a:pPr marL="355600" indent="-355600" eaLnBrk="1" hangingPunct="1">
              <a:lnSpc>
                <a:spcPct val="80000"/>
              </a:lnSpc>
              <a:buNone/>
            </a:pPr>
            <a:r>
              <a:rPr lang="zh-CN" altLang="en-US" sz="2400" b="1" dirty="0">
                <a:solidFill>
                  <a:srgbClr val="000000"/>
                </a:solidFill>
                <a:latin typeface="Times New Roman" panose="02020603050405020304" charset="0"/>
              </a:rPr>
              <a:t>         </a:t>
            </a:r>
            <a:r>
              <a:rPr lang="en-US" altLang="zh-CN" sz="2400" b="1">
                <a:solidFill>
                  <a:srgbClr val="000000"/>
                </a:solidFill>
                <a:latin typeface="Times New Roman" panose="02020603050405020304" charset="0"/>
              </a:rPr>
              <a:t>k=m+n-1; </a:t>
            </a:r>
            <a:r>
              <a:rPr lang="zh-CN" altLang="en-US" sz="2400" b="1" dirty="0">
                <a:solidFill>
                  <a:srgbClr val="000000"/>
                </a:solidFill>
                <a:latin typeface="Times New Roman" panose="02020603050405020304" charset="0"/>
              </a:rPr>
              <a:t>         </a:t>
            </a:r>
            <a:r>
              <a:rPr lang="en-US" altLang="zh-CN" sz="2400" b="1">
                <a:solidFill>
                  <a:srgbClr val="000000"/>
                </a:solidFill>
                <a:latin typeface="Times New Roman" panose="02020603050405020304" charset="0"/>
              </a:rPr>
              <a:t>i=m-1;          j=n-1; </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zh-CN" altLang="en-US" sz="2400" b="1" dirty="0">
                <a:solidFill>
                  <a:srgbClr val="000000"/>
                </a:solidFill>
                <a:latin typeface="Times New Roman" panose="02020603050405020304" charset="0"/>
              </a:rPr>
              <a:t>         </a:t>
            </a:r>
            <a:r>
              <a:rPr lang="en-US" altLang="zh-CN" sz="2400" b="1">
                <a:solidFill>
                  <a:srgbClr val="000000"/>
                </a:solidFill>
                <a:latin typeface="Times New Roman" panose="02020603050405020304" charset="0"/>
              </a:rPr>
              <a:t>while (i&gt;=0 &amp;&amp; j&gt;=0)</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{if (LA.data[i]&gt;=LB.data[j]) </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LA.data[k--]=LA.data[i--];</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else </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LA.data[k--]=LB.data[j--];}</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while (j&gt;=0)  LA.data[k--]=LB.data[j--];</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LA.length=m+n;</a:t>
            </a:r>
            <a:endParaRPr lang="en-US" altLang="zh-CN" sz="2400" b="1">
              <a:solidFill>
                <a:srgbClr val="000000"/>
              </a:solidFill>
              <a:latin typeface="Times New Roman" panose="02020603050405020304" charset="0"/>
            </a:endParaRPr>
          </a:p>
          <a:p>
            <a:pPr marL="355600" indent="-355600" eaLnBrk="1" hangingPunct="1">
              <a:lnSpc>
                <a:spcPct val="80000"/>
              </a:lnSpc>
              <a:buNone/>
            </a:pPr>
            <a:r>
              <a:rPr lang="en-US" altLang="zh-CN" sz="2400" b="1">
                <a:solidFill>
                  <a:srgbClr val="000000"/>
                </a:solidFill>
                <a:latin typeface="Times New Roman" panose="02020603050405020304" charset="0"/>
              </a:rPr>
              <a:t>       }</a:t>
            </a:r>
            <a:endParaRPr lang="en-US" altLang="zh-CN" sz="2400" b="1">
              <a:solidFill>
                <a:srgbClr val="000000"/>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4" grpId="0"/>
      <p:bldP spid="15" grpId="0"/>
      <p:bldP spid="15" grpId="1"/>
      <p:bldP spid="16" grpId="0"/>
      <p:bldP spid="16" grpId="1"/>
      <p:bldP spid="17" grpId="0"/>
      <p:bldP spid="17" grpId="1"/>
      <p:bldP spid="18" grpId="0"/>
      <p:bldP spid="18" grpId="1"/>
      <p:bldP spid="19" grpId="0"/>
      <p:bldP spid="19" grpId="1"/>
      <p:bldP spid="25" grpId="0"/>
      <p:bldP spid="25" grpId="1"/>
      <p:bldP spid="26" grpId="0"/>
      <p:bldP spid="26" grpId="1"/>
      <p:bldP spid="27" grpId="0"/>
      <p:bldP spid="27" grpId="1"/>
      <p:bldP spid="12" grpId="0"/>
      <p:bldP spid="1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顺序结构的缺点</a:t>
            </a:r>
            <a:endParaRPr lang="zh-CN" altLang="en-US" sz="4800" dirty="0">
              <a:ea typeface="华文新魏" panose="02010800040101010101" pitchFamily="2" charset="-122"/>
            </a:endParaRPr>
          </a:p>
        </p:txBody>
      </p:sp>
      <p:sp>
        <p:nvSpPr>
          <p:cNvPr id="30722" name="Rectangle 3"/>
          <p:cNvSpPr>
            <a:spLocks noGrp="1"/>
          </p:cNvSpPr>
          <p:nvPr>
            <p:ph idx="1"/>
          </p:nvPr>
        </p:nvSpPr>
        <p:spPr>
          <a:xfrm>
            <a:off x="762000" y="1604963"/>
            <a:ext cx="7958138" cy="3881437"/>
          </a:xfrm>
        </p:spPr>
        <p:txBody>
          <a:bodyPr vert="horz" wrap="square" lIns="91440" tIns="45720" rIns="91440" bIns="45720" anchor="t" anchorCtr="0"/>
          <a:p>
            <a:pPr eaLnBrk="1" hangingPunct="1">
              <a:buClrTx/>
              <a:buNone/>
            </a:pPr>
            <a:r>
              <a:rPr lang="en-US" altLang="zh-CN" b="1">
                <a:latin typeface="幼圆" panose="02010509060101010101" pitchFamily="49" charset="-122"/>
                <a:ea typeface="幼圆" panose="02010509060101010101" pitchFamily="49" charset="-122"/>
              </a:rPr>
              <a:t>1.</a:t>
            </a:r>
            <a:r>
              <a:rPr lang="zh-CN" altLang="en-US" b="1" dirty="0">
                <a:latin typeface="幼圆" panose="02010509060101010101" pitchFamily="49" charset="-122"/>
                <a:ea typeface="幼圆" panose="02010509060101010101" pitchFamily="49" charset="-122"/>
              </a:rPr>
              <a:t>插入和删除操作复杂，需要移动大量的数据元素，在插入操作时，还要涉及到重新分配大块空间问题</a:t>
            </a:r>
            <a:r>
              <a:rPr lang="en-US" altLang="zh-CN" b="1">
                <a:latin typeface="幼圆" panose="02010509060101010101" pitchFamily="49" charset="-122"/>
                <a:ea typeface="幼圆" panose="02010509060101010101" pitchFamily="49" charset="-122"/>
              </a:rPr>
              <a:t>.</a:t>
            </a:r>
            <a:endParaRPr lang="en-US" altLang="zh-CN" b="1">
              <a:latin typeface="幼圆" panose="02010509060101010101" pitchFamily="49" charset="-122"/>
              <a:ea typeface="幼圆" panose="02010509060101010101" pitchFamily="49" charset="-122"/>
            </a:endParaRPr>
          </a:p>
          <a:p>
            <a:pPr eaLnBrk="1" hangingPunct="1">
              <a:buClrTx/>
              <a:buNone/>
            </a:pPr>
            <a:r>
              <a:rPr lang="en-US" altLang="zh-CN" b="1">
                <a:latin typeface="幼圆" panose="02010509060101010101" pitchFamily="49" charset="-122"/>
                <a:ea typeface="幼圆" panose="02010509060101010101" pitchFamily="49" charset="-122"/>
              </a:rPr>
              <a:t>2.</a:t>
            </a:r>
            <a:r>
              <a:rPr lang="zh-CN" altLang="en-US" b="1" dirty="0">
                <a:latin typeface="幼圆" panose="02010509060101010101" pitchFamily="49" charset="-122"/>
                <a:ea typeface="幼圆" panose="02010509060101010101" pitchFamily="49" charset="-122"/>
              </a:rPr>
              <a:t>在实际的系统中，操作系统可以动态分配的内存空间总是有限的，尤其是大块可利用的内存</a:t>
            </a:r>
            <a:r>
              <a:rPr lang="en-US" altLang="zh-CN" b="1">
                <a:latin typeface="幼圆" panose="02010509060101010101" pitchFamily="49" charset="-122"/>
                <a:ea typeface="幼圆" panose="02010509060101010101" pitchFamily="49" charset="-122"/>
              </a:rPr>
              <a:t>.</a:t>
            </a:r>
            <a:endParaRPr lang="en-US" altLang="zh-CN" b="1">
              <a:latin typeface="幼圆" panose="02010509060101010101" pitchFamily="49" charset="-122"/>
              <a:ea typeface="幼圆" panose="020105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2.3  </a:t>
            </a:r>
            <a:r>
              <a:rPr lang="zh-CN" altLang="en-US" sz="4800" dirty="0">
                <a:latin typeface="华文新魏" panose="02010800040101010101" pitchFamily="2" charset="-122"/>
                <a:ea typeface="华文新魏" panose="02010800040101010101" pitchFamily="2" charset="-122"/>
              </a:rPr>
              <a:t>线性表的链式实现 </a:t>
            </a:r>
            <a:endParaRPr lang="zh-CN" altLang="en-US" sz="4800"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395288" y="1676400"/>
            <a:ext cx="8372475" cy="4724400"/>
          </a:xfrm>
        </p:spPr>
        <p:txBody>
          <a:bodyPr vert="horz" wrap="square" lIns="91440" tIns="45720" rIns="91440" bIns="45720" anchor="t" anchorCtr="0"/>
          <a:p>
            <a:pPr eaLnBrk="1" hangingPunct="1">
              <a:buNone/>
            </a:pPr>
            <a:r>
              <a:rPr lang="zh-CN" altLang="en-US" sz="3600" b="1" dirty="0">
                <a:solidFill>
                  <a:schemeClr val="folHlink"/>
                </a:solidFill>
                <a:latin typeface="幼圆" panose="02010509060101010101" pitchFamily="49" charset="-122"/>
                <a:ea typeface="幼圆" panose="02010509060101010101" pitchFamily="49" charset="-122"/>
              </a:rPr>
              <a:t> 线性表的链式表示</a:t>
            </a:r>
            <a:r>
              <a:rPr lang="en-US" altLang="zh-CN" sz="3600" b="1">
                <a:solidFill>
                  <a:schemeClr val="folHlink"/>
                </a:solidFill>
                <a:latin typeface="幼圆" panose="02010509060101010101" pitchFamily="49" charset="-122"/>
                <a:ea typeface="幼圆" panose="02010509060101010101" pitchFamily="49" charset="-122"/>
              </a:rPr>
              <a:t>:</a:t>
            </a:r>
            <a:endParaRPr lang="en-US" altLang="zh-CN" sz="3600" b="1">
              <a:solidFill>
                <a:schemeClr val="folHlink"/>
              </a:solidFill>
              <a:latin typeface="幼圆" panose="02010509060101010101" pitchFamily="49" charset="-122"/>
              <a:ea typeface="幼圆" panose="02010509060101010101" pitchFamily="49" charset="-122"/>
            </a:endParaRPr>
          </a:p>
          <a:p>
            <a:pPr eaLnBrk="1" hangingPunct="1">
              <a:buNone/>
            </a:pPr>
            <a:r>
              <a:rPr lang="en-US" altLang="zh-CN" sz="3600" b="1">
                <a:solidFill>
                  <a:schemeClr val="folHlink"/>
                </a:solidFill>
                <a:latin typeface="宋体" panose="02010600030101010101" pitchFamily="2" charset="-122"/>
              </a:rPr>
              <a:t>    </a:t>
            </a:r>
            <a:r>
              <a:rPr lang="zh-CN" altLang="en-US" b="1" dirty="0">
                <a:solidFill>
                  <a:schemeClr val="tx2"/>
                </a:solidFill>
                <a:latin typeface="宋体" panose="02010600030101010101" pitchFamily="2" charset="-122"/>
              </a:rPr>
              <a:t>以链式结构存储的线性表称之为线性链表。线性表中的数据元素可以用任意的存储单元来存储，逻辑相邻的两元素的存储空间可以是</a:t>
            </a:r>
            <a:r>
              <a:rPr lang="zh-CN" altLang="en-US" b="1" dirty="0">
                <a:solidFill>
                  <a:srgbClr val="FF3300"/>
                </a:solidFill>
                <a:latin typeface="方正姚体" panose="02010601030101010101" pitchFamily="2" charset="-122"/>
                <a:ea typeface="方正姚体" panose="02010601030101010101" pitchFamily="2" charset="-122"/>
              </a:rPr>
              <a:t>不连续的</a:t>
            </a:r>
            <a:r>
              <a:rPr lang="zh-CN" altLang="en-US" b="1" dirty="0">
                <a:solidFill>
                  <a:schemeClr val="tx2"/>
                </a:solidFill>
                <a:latin typeface="宋体" panose="02010600030101010101" pitchFamily="2" charset="-122"/>
              </a:rPr>
              <a:t>。为表示逻辑上的顺序关系，对表的每个数据元素除存储本身的信息之外，还需存储其后继的地址（即</a:t>
            </a:r>
            <a:r>
              <a:rPr lang="zh-CN" altLang="en-US" b="1" dirty="0">
                <a:solidFill>
                  <a:schemeClr val="folHlink"/>
                </a:solidFill>
                <a:latin typeface="宋体" panose="02010600030101010101" pitchFamily="2" charset="-122"/>
              </a:rPr>
              <a:t>用指针表示逻辑关系</a:t>
            </a:r>
            <a:r>
              <a:rPr lang="zh-CN" altLang="en-US" b="1" dirty="0">
                <a:solidFill>
                  <a:schemeClr val="tx2"/>
                </a:solidFill>
                <a:latin typeface="宋体" panose="02010600030101010101" pitchFamily="2" charset="-122"/>
              </a:rPr>
              <a:t>）。这两部分信息组成数据元素的存储映象，称为</a:t>
            </a:r>
            <a:r>
              <a:rPr lang="zh-CN" altLang="en-US" b="1" dirty="0">
                <a:solidFill>
                  <a:srgbClr val="FF3300"/>
                </a:solidFill>
                <a:latin typeface="方正姚体" panose="02010601030101010101" pitchFamily="2" charset="-122"/>
                <a:ea typeface="方正姚体" panose="02010601030101010101" pitchFamily="2" charset="-122"/>
              </a:rPr>
              <a:t>结点</a:t>
            </a:r>
            <a:r>
              <a:rPr lang="zh-CN" altLang="en-US" b="1" dirty="0">
                <a:solidFill>
                  <a:schemeClr val="tx2"/>
                </a:solidFill>
                <a:latin typeface="幼圆" panose="02010509060101010101" pitchFamily="49" charset="-122"/>
              </a:rPr>
              <a:t>。</a:t>
            </a:r>
            <a:r>
              <a:rPr lang="zh-CN" altLang="en-US" b="1" dirty="0">
                <a:solidFill>
                  <a:schemeClr val="tx2"/>
                </a:solidFill>
                <a:latin typeface="幼圆" panose="02010509060101010101" pitchFamily="49" charset="-122"/>
                <a:ea typeface="幼圆" panose="02010509060101010101" pitchFamily="49" charset="-122"/>
              </a:rPr>
              <a:t> </a:t>
            </a:r>
            <a:endParaRPr lang="zh-CN" altLang="en-US" b="1" dirty="0">
              <a:solidFill>
                <a:schemeClr val="tx2"/>
              </a:solidFill>
              <a:latin typeface="幼圆" panose="02010509060101010101" pitchFamily="49" charset="-122"/>
              <a:ea typeface="幼圆" panose="020105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5" name="Rectangle 9"/>
          <p:cNvSpPr>
            <a:spLocks noChangeArrowheads="1"/>
          </p:cNvSpPr>
          <p:nvPr/>
        </p:nvSpPr>
        <p:spPr bwMode="auto">
          <a:xfrm>
            <a:off x="989013" y="2714625"/>
            <a:ext cx="7543800" cy="609600"/>
          </a:xfrm>
          <a:prstGeom prst="rect">
            <a:avLst/>
          </a:prstGeom>
          <a:solidFill>
            <a:srgbClr val="B8D4EC"/>
          </a:solidFill>
          <a:ln w="9525">
            <a:noFill/>
            <a:miter lim="800000"/>
          </a:ln>
          <a:effec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6" name="Line 10"/>
          <p:cNvSpPr>
            <a:spLocks noChangeShapeType="1"/>
          </p:cNvSpPr>
          <p:nvPr/>
        </p:nvSpPr>
        <p:spPr bwMode="auto">
          <a:xfrm flipV="1">
            <a:off x="1065213" y="3189288"/>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7" name="Text Box 11"/>
          <p:cNvSpPr txBox="1">
            <a:spLocks noChangeArrowheads="1"/>
          </p:cNvSpPr>
          <p:nvPr/>
        </p:nvSpPr>
        <p:spPr bwMode="auto">
          <a:xfrm>
            <a:off x="889000" y="3494088"/>
            <a:ext cx="66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CC3300"/>
                </a:solidFill>
                <a:effectLst/>
                <a:uLnTx/>
                <a:uFillTx/>
                <a:latin typeface="+mn-lt"/>
                <a:ea typeface="+mn-ea"/>
                <a:cs typeface="+mn-ea"/>
                <a:sym typeface="+mn-lt"/>
              </a:rPr>
              <a:t>free</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08" name="Text Box 12"/>
          <p:cNvSpPr txBox="1">
            <a:spLocks noChangeArrowheads="1"/>
          </p:cNvSpPr>
          <p:nvPr/>
        </p:nvSpPr>
        <p:spPr bwMode="auto">
          <a:xfrm>
            <a:off x="2622550" y="3419475"/>
            <a:ext cx="2757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(a) </a:t>
            </a:r>
            <a:r>
              <a:rPr kumimoji="0" lang="zh-CN" altLang="zh-CN" sz="2400" b="0" i="0" u="none" strike="noStrike" kern="1200" cap="none" spc="0" normalizeH="0" baseline="0" noProof="0" dirty="0">
                <a:ln>
                  <a:noFill/>
                </a:ln>
                <a:solidFill>
                  <a:schemeClr val="accent2"/>
                </a:solidFill>
                <a:effectLst/>
                <a:uLnTx/>
                <a:uFillTx/>
                <a:latin typeface="+mn-lt"/>
                <a:ea typeface="+mn-ea"/>
                <a:cs typeface="+mn-ea"/>
                <a:sym typeface="+mn-lt"/>
              </a:rPr>
              <a:t>可利用存储空间</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09" name="Rectangle 13"/>
          <p:cNvSpPr>
            <a:spLocks noChangeArrowheads="1"/>
          </p:cNvSpPr>
          <p:nvPr/>
        </p:nvSpPr>
        <p:spPr bwMode="auto">
          <a:xfrm>
            <a:off x="989013" y="4103688"/>
            <a:ext cx="7543800" cy="609600"/>
          </a:xfrm>
          <a:prstGeom prst="rect">
            <a:avLst/>
          </a:prstGeom>
          <a:solidFill>
            <a:srgbClr val="B8D4EC"/>
          </a:solidFill>
          <a:ln w="9525">
            <a:noFill/>
            <a:miter lim="800000"/>
          </a:ln>
          <a:effec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0" name="Rectangle 14"/>
          <p:cNvSpPr>
            <a:spLocks noChangeArrowheads="1"/>
          </p:cNvSpPr>
          <p:nvPr/>
        </p:nvSpPr>
        <p:spPr bwMode="auto">
          <a:xfrm>
            <a:off x="1674813" y="4103688"/>
            <a:ext cx="685800" cy="609600"/>
          </a:xfrm>
          <a:prstGeom prst="rect">
            <a:avLst/>
          </a:prstGeom>
          <a:solidFill>
            <a:schemeClr val="bg2">
              <a:lumMod val="20000"/>
              <a:lumOff val="80000"/>
            </a:schemeClr>
          </a:solidFill>
          <a:ln w="6350">
            <a:solidFill>
              <a:srgbClr val="C0504D"/>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1" name="Rectangle 15"/>
          <p:cNvSpPr>
            <a:spLocks noChangeArrowheads="1"/>
          </p:cNvSpPr>
          <p:nvPr/>
        </p:nvSpPr>
        <p:spPr bwMode="auto">
          <a:xfrm>
            <a:off x="6018213" y="4103688"/>
            <a:ext cx="685800" cy="609600"/>
          </a:xfrm>
          <a:prstGeom prst="rect">
            <a:avLst/>
          </a:prstGeom>
          <a:solidFill>
            <a:schemeClr val="bg2">
              <a:lumMod val="20000"/>
              <a:lumOff val="80000"/>
            </a:schemeClr>
          </a:solidFill>
          <a:ln w="6350">
            <a:solidFill>
              <a:srgbClr val="C0504D"/>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2" name="Rectangle 16"/>
          <p:cNvSpPr>
            <a:spLocks noChangeArrowheads="1"/>
          </p:cNvSpPr>
          <p:nvPr/>
        </p:nvSpPr>
        <p:spPr bwMode="auto">
          <a:xfrm>
            <a:off x="4722813" y="4103688"/>
            <a:ext cx="685800" cy="609600"/>
          </a:xfrm>
          <a:prstGeom prst="rect">
            <a:avLst/>
          </a:prstGeom>
          <a:solidFill>
            <a:schemeClr val="bg2">
              <a:lumMod val="20000"/>
              <a:lumOff val="80000"/>
            </a:schemeClr>
          </a:solidFill>
          <a:ln w="6350">
            <a:solidFill>
              <a:srgbClr val="C0504D"/>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3" name="Rectangle 17"/>
          <p:cNvSpPr>
            <a:spLocks noChangeArrowheads="1"/>
          </p:cNvSpPr>
          <p:nvPr/>
        </p:nvSpPr>
        <p:spPr bwMode="auto">
          <a:xfrm>
            <a:off x="2970213" y="4103688"/>
            <a:ext cx="685800" cy="609600"/>
          </a:xfrm>
          <a:prstGeom prst="rect">
            <a:avLst/>
          </a:prstGeom>
          <a:solidFill>
            <a:schemeClr val="bg2">
              <a:lumMod val="20000"/>
              <a:lumOff val="80000"/>
            </a:schemeClr>
          </a:solidFill>
          <a:ln w="6350">
            <a:solidFill>
              <a:srgbClr val="C0504D"/>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4" name="Line 18"/>
          <p:cNvSpPr>
            <a:spLocks noChangeShapeType="1"/>
          </p:cNvSpPr>
          <p:nvPr/>
        </p:nvSpPr>
        <p:spPr bwMode="auto">
          <a:xfrm>
            <a:off x="2132013" y="4103688"/>
            <a:ext cx="0" cy="609600"/>
          </a:xfrm>
          <a:prstGeom prst="line">
            <a:avLst/>
          </a:prstGeom>
          <a:noFill/>
          <a:ln w="9525">
            <a:solidFill>
              <a:srgbClr val="C0504D"/>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15" name="Text Box 19"/>
          <p:cNvSpPr txBox="1">
            <a:spLocks noChangeArrowheads="1"/>
          </p:cNvSpPr>
          <p:nvPr/>
        </p:nvSpPr>
        <p:spPr bwMode="auto">
          <a:xfrm>
            <a:off x="1712913" y="4108450"/>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FF5050"/>
                </a:solidFill>
                <a:effectLst/>
                <a:uLnTx/>
                <a:uFillTx/>
                <a:latin typeface="+mn-lt"/>
                <a:ea typeface="+mn-ea"/>
                <a:cs typeface="+mn-ea"/>
                <a:sym typeface="+mn-lt"/>
              </a:rPr>
              <a:t>a</a:t>
            </a:r>
            <a:r>
              <a:rPr kumimoji="0" lang="en-US" altLang="zh-CN" sz="2400" b="0" i="0" u="none" strike="noStrike" kern="1200" cap="none" spc="0" normalizeH="0" baseline="-25000" noProof="0" dirty="0">
                <a:ln>
                  <a:noFill/>
                </a:ln>
                <a:solidFill>
                  <a:srgbClr val="FF5050"/>
                </a:solidFill>
                <a:effectLst/>
                <a:uLnTx/>
                <a:uFillTx/>
                <a:latin typeface="+mn-lt"/>
                <a:ea typeface="+mn-ea"/>
                <a:cs typeface="+mn-ea"/>
                <a:sym typeface="+mn-lt"/>
              </a:rPr>
              <a:t>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16" name="Text Box 20"/>
          <p:cNvSpPr txBox="1">
            <a:spLocks noChangeArrowheads="1"/>
          </p:cNvSpPr>
          <p:nvPr/>
        </p:nvSpPr>
        <p:spPr bwMode="auto">
          <a:xfrm>
            <a:off x="2995613" y="4113213"/>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FF5050"/>
                </a:solidFill>
                <a:effectLst/>
                <a:uLnTx/>
                <a:uFillTx/>
                <a:latin typeface="+mn-lt"/>
                <a:ea typeface="+mn-ea"/>
                <a:cs typeface="+mn-ea"/>
                <a:sym typeface="+mn-lt"/>
              </a:rPr>
              <a:t>a</a:t>
            </a:r>
            <a:r>
              <a:rPr kumimoji="0" lang="en-US" altLang="zh-CN" sz="2400" b="0" i="0" u="none" strike="noStrike" kern="1200" cap="none" spc="0" normalizeH="0" baseline="-25000" noProof="0" dirty="0">
                <a:ln>
                  <a:noFill/>
                </a:ln>
                <a:solidFill>
                  <a:srgbClr val="FF5050"/>
                </a:solidFill>
                <a:effectLst/>
                <a:uLnTx/>
                <a:uFillTx/>
                <a:latin typeface="+mn-lt"/>
                <a:ea typeface="+mn-ea"/>
                <a:cs typeface="+mn-ea"/>
                <a:sym typeface="+mn-lt"/>
              </a:rPr>
              <a:t>3</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17" name="Text Box 21"/>
          <p:cNvSpPr txBox="1">
            <a:spLocks noChangeArrowheads="1"/>
          </p:cNvSpPr>
          <p:nvPr/>
        </p:nvSpPr>
        <p:spPr bwMode="auto">
          <a:xfrm>
            <a:off x="4757738" y="4103688"/>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FF5050"/>
                </a:solidFill>
                <a:effectLst/>
                <a:uLnTx/>
                <a:uFillTx/>
                <a:latin typeface="+mn-lt"/>
                <a:ea typeface="+mn-ea"/>
                <a:cs typeface="+mn-ea"/>
                <a:sym typeface="+mn-lt"/>
              </a:rPr>
              <a:t>a</a:t>
            </a:r>
            <a:r>
              <a:rPr kumimoji="0" lang="en-US" altLang="zh-CN" sz="2400" b="0" i="0" u="none" strike="noStrike" kern="1200" cap="none" spc="0" normalizeH="0" baseline="-25000" noProof="0" dirty="0">
                <a:ln>
                  <a:noFill/>
                </a:ln>
                <a:solidFill>
                  <a:srgbClr val="FF5050"/>
                </a:solidFill>
                <a:effectLst/>
                <a:uLnTx/>
                <a:uFillTx/>
                <a:latin typeface="+mn-lt"/>
                <a:ea typeface="+mn-ea"/>
                <a:cs typeface="+mn-ea"/>
                <a:sym typeface="+mn-lt"/>
              </a:rPr>
              <a:t>2</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18" name="Text Box 22"/>
          <p:cNvSpPr txBox="1">
            <a:spLocks noChangeArrowheads="1"/>
          </p:cNvSpPr>
          <p:nvPr/>
        </p:nvSpPr>
        <p:spPr bwMode="auto">
          <a:xfrm>
            <a:off x="6018213" y="4094163"/>
            <a:ext cx="48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1" u="none" strike="noStrike" kern="1200" cap="none" spc="0" normalizeH="0" baseline="0" noProof="0" dirty="0">
                <a:ln>
                  <a:noFill/>
                </a:ln>
                <a:solidFill>
                  <a:srgbClr val="FF5050"/>
                </a:solidFill>
                <a:effectLst/>
                <a:uLnTx/>
                <a:uFillTx/>
                <a:latin typeface="+mn-lt"/>
                <a:ea typeface="+mn-ea"/>
                <a:cs typeface="+mn-ea"/>
                <a:sym typeface="+mn-lt"/>
              </a:rPr>
              <a:t>a</a:t>
            </a:r>
            <a:r>
              <a:rPr kumimoji="0" lang="en-US" altLang="zh-CN" sz="2400" b="0" i="0" u="none" strike="noStrike" kern="1200" cap="none" spc="0" normalizeH="0" baseline="-25000" noProof="0" dirty="0">
                <a:ln>
                  <a:noFill/>
                </a:ln>
                <a:solidFill>
                  <a:srgbClr val="FF5050"/>
                </a:solidFill>
                <a:effectLst/>
                <a:uLnTx/>
                <a:uFillTx/>
                <a:latin typeface="+mn-lt"/>
                <a:ea typeface="+mn-ea"/>
                <a:cs typeface="+mn-ea"/>
                <a:sym typeface="+mn-lt"/>
              </a:rPr>
              <a:t>4</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19" name="Line 23"/>
          <p:cNvSpPr>
            <a:spLocks noChangeShapeType="1"/>
          </p:cNvSpPr>
          <p:nvPr/>
        </p:nvSpPr>
        <p:spPr bwMode="auto">
          <a:xfrm>
            <a:off x="3427413" y="4103688"/>
            <a:ext cx="0" cy="609600"/>
          </a:xfrm>
          <a:prstGeom prst="line">
            <a:avLst/>
          </a:prstGeom>
          <a:noFill/>
          <a:ln w="9525">
            <a:solidFill>
              <a:srgbClr val="C0504D"/>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0" name="Line 24"/>
          <p:cNvSpPr>
            <a:spLocks noChangeShapeType="1"/>
          </p:cNvSpPr>
          <p:nvPr/>
        </p:nvSpPr>
        <p:spPr bwMode="auto">
          <a:xfrm>
            <a:off x="5180013" y="4103688"/>
            <a:ext cx="0" cy="609600"/>
          </a:xfrm>
          <a:prstGeom prst="line">
            <a:avLst/>
          </a:prstGeom>
          <a:noFill/>
          <a:ln w="9525">
            <a:solidFill>
              <a:srgbClr val="C0504D"/>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1" name="Line 25"/>
          <p:cNvSpPr>
            <a:spLocks noChangeShapeType="1"/>
          </p:cNvSpPr>
          <p:nvPr/>
        </p:nvSpPr>
        <p:spPr bwMode="auto">
          <a:xfrm>
            <a:off x="6475413" y="4103688"/>
            <a:ext cx="0" cy="609600"/>
          </a:xfrm>
          <a:prstGeom prst="line">
            <a:avLst/>
          </a:prstGeom>
          <a:noFill/>
          <a:ln w="9525">
            <a:solidFill>
              <a:srgbClr val="C0504D"/>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2" name="Text Box 26"/>
          <p:cNvSpPr txBox="1">
            <a:spLocks noChangeArrowheads="1"/>
          </p:cNvSpPr>
          <p:nvPr/>
        </p:nvSpPr>
        <p:spPr bwMode="auto">
          <a:xfrm>
            <a:off x="6399213" y="4179888"/>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rgbClr val="C00000"/>
              </a:solidFill>
              <a:effectLst/>
              <a:uLnTx/>
              <a:uFillTx/>
              <a:latin typeface="+mn-lt"/>
              <a:ea typeface="+mn-ea"/>
              <a:cs typeface="+mn-ea"/>
              <a:sym typeface="+mn-lt"/>
            </a:endParaRPr>
          </a:p>
        </p:txBody>
      </p:sp>
      <p:sp>
        <p:nvSpPr>
          <p:cNvPr id="76823" name="Line 27"/>
          <p:cNvSpPr>
            <a:spLocks noChangeShapeType="1"/>
          </p:cNvSpPr>
          <p:nvPr/>
        </p:nvSpPr>
        <p:spPr bwMode="auto">
          <a:xfrm flipV="1">
            <a:off x="1751013" y="4789488"/>
            <a:ext cx="0" cy="6096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4" name="Line 28"/>
          <p:cNvSpPr>
            <a:spLocks noChangeShapeType="1"/>
          </p:cNvSpPr>
          <p:nvPr/>
        </p:nvSpPr>
        <p:spPr bwMode="auto">
          <a:xfrm flipV="1">
            <a:off x="6637338" y="4789488"/>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5" name="Text Box 29"/>
          <p:cNvSpPr txBox="1">
            <a:spLocks noChangeArrowheads="1"/>
          </p:cNvSpPr>
          <p:nvPr/>
        </p:nvSpPr>
        <p:spPr bwMode="auto">
          <a:xfrm>
            <a:off x="6604000" y="5094288"/>
            <a:ext cx="962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NULL</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6" name="Text Box 30"/>
          <p:cNvSpPr txBox="1">
            <a:spLocks noChangeArrowheads="1"/>
          </p:cNvSpPr>
          <p:nvPr/>
        </p:nvSpPr>
        <p:spPr bwMode="auto">
          <a:xfrm>
            <a:off x="1125538" y="5246688"/>
            <a:ext cx="860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head</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7" name="Line 31"/>
          <p:cNvSpPr>
            <a:spLocks noChangeShapeType="1"/>
          </p:cNvSpPr>
          <p:nvPr/>
        </p:nvSpPr>
        <p:spPr bwMode="auto">
          <a:xfrm>
            <a:off x="2284413" y="4408488"/>
            <a:ext cx="0" cy="6858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8" name="Line 32"/>
          <p:cNvSpPr>
            <a:spLocks noChangeShapeType="1"/>
          </p:cNvSpPr>
          <p:nvPr/>
        </p:nvSpPr>
        <p:spPr bwMode="auto">
          <a:xfrm flipV="1">
            <a:off x="4799013" y="4789488"/>
            <a:ext cx="0" cy="3048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29" name="Line 33"/>
          <p:cNvSpPr>
            <a:spLocks noChangeShapeType="1"/>
          </p:cNvSpPr>
          <p:nvPr/>
        </p:nvSpPr>
        <p:spPr bwMode="auto">
          <a:xfrm flipH="1">
            <a:off x="2284413" y="5094288"/>
            <a:ext cx="2514600" cy="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0" name="Line 34"/>
          <p:cNvSpPr>
            <a:spLocks noChangeShapeType="1"/>
          </p:cNvSpPr>
          <p:nvPr/>
        </p:nvSpPr>
        <p:spPr bwMode="auto">
          <a:xfrm>
            <a:off x="5332413" y="4408488"/>
            <a:ext cx="0" cy="9144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1" name="Line 35"/>
          <p:cNvSpPr>
            <a:spLocks noChangeShapeType="1"/>
          </p:cNvSpPr>
          <p:nvPr/>
        </p:nvSpPr>
        <p:spPr bwMode="auto">
          <a:xfrm flipH="1">
            <a:off x="3046413" y="5322888"/>
            <a:ext cx="2286000"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2" name="Line 36"/>
          <p:cNvSpPr>
            <a:spLocks noChangeShapeType="1"/>
          </p:cNvSpPr>
          <p:nvPr/>
        </p:nvSpPr>
        <p:spPr bwMode="auto">
          <a:xfrm flipV="1">
            <a:off x="3046413" y="4789488"/>
            <a:ext cx="0" cy="5334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3" name="Line 37"/>
          <p:cNvSpPr>
            <a:spLocks noChangeShapeType="1"/>
          </p:cNvSpPr>
          <p:nvPr/>
        </p:nvSpPr>
        <p:spPr bwMode="auto">
          <a:xfrm>
            <a:off x="3579813" y="4408488"/>
            <a:ext cx="0" cy="1143000"/>
          </a:xfrm>
          <a:prstGeom prst="line">
            <a:avLst/>
          </a:prstGeom>
          <a:noFill/>
          <a:ln w="2857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4" name="Line 38"/>
          <p:cNvSpPr>
            <a:spLocks noChangeShapeType="1"/>
          </p:cNvSpPr>
          <p:nvPr/>
        </p:nvSpPr>
        <p:spPr bwMode="auto">
          <a:xfrm>
            <a:off x="3579813" y="5551488"/>
            <a:ext cx="2514600"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5" name="Line 39"/>
          <p:cNvSpPr>
            <a:spLocks noChangeShapeType="1"/>
          </p:cNvSpPr>
          <p:nvPr/>
        </p:nvSpPr>
        <p:spPr bwMode="auto">
          <a:xfrm flipV="1">
            <a:off x="6094413" y="4789488"/>
            <a:ext cx="0" cy="762000"/>
          </a:xfrm>
          <a:prstGeom prst="line">
            <a:avLst/>
          </a:prstGeom>
          <a:noFill/>
          <a:ln w="28575">
            <a:solidFill>
              <a:schemeClr val="accent2"/>
            </a:solidFill>
            <a:round/>
            <a:tailEnd type="triangle" w="sm" len="lg"/>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6836" name="Text Box 40"/>
          <p:cNvSpPr txBox="1">
            <a:spLocks noChangeArrowheads="1"/>
          </p:cNvSpPr>
          <p:nvPr/>
        </p:nvSpPr>
        <p:spPr bwMode="auto">
          <a:xfrm>
            <a:off x="2054225" y="5934075"/>
            <a:ext cx="4621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(b) </a:t>
            </a:r>
            <a:r>
              <a:rPr kumimoji="0" lang="zh-CN" altLang="zh-CN" sz="2400" b="0" i="0" u="none" strike="noStrike" kern="1200" cap="none" spc="0" normalizeH="0" baseline="0" noProof="0" dirty="0">
                <a:ln>
                  <a:noFill/>
                </a:ln>
                <a:solidFill>
                  <a:schemeClr val="accent2"/>
                </a:solidFill>
                <a:effectLst/>
                <a:uLnTx/>
                <a:uFillTx/>
                <a:latin typeface="+mn-lt"/>
                <a:ea typeface="+mn-ea"/>
                <a:cs typeface="+mn-ea"/>
                <a:sym typeface="+mn-lt"/>
              </a:rPr>
              <a:t>经过一段运行后的单链表结构</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2801" name="Text Box 3"/>
          <p:cNvSpPr txBox="1"/>
          <p:nvPr/>
        </p:nvSpPr>
        <p:spPr>
          <a:xfrm>
            <a:off x="2743200" y="152400"/>
            <a:ext cx="5060950" cy="823913"/>
          </a:xfrm>
          <a:prstGeom prst="rect">
            <a:avLst/>
          </a:prstGeom>
          <a:noFill/>
          <a:ln w="9525">
            <a:noFill/>
          </a:ln>
        </p:spPr>
        <p:txBody>
          <a:bodyPr wrap="none" anchor="t" anchorCtr="0">
            <a:spAutoFit/>
          </a:bodyPr>
          <a:p>
            <a:r>
              <a:rPr lang="zh-CN" altLang="en-US" sz="4800" b="0" dirty="0">
                <a:solidFill>
                  <a:schemeClr val="tx2"/>
                </a:solidFill>
                <a:latin typeface="Tahoma" panose="020B0604030504040204" pitchFamily="34" charset="0"/>
                <a:ea typeface="华文新魏" panose="02010800040101010101" pitchFamily="2" charset="-122"/>
              </a:rPr>
              <a:t>线性表的链式表示</a:t>
            </a:r>
            <a:endParaRPr lang="zh-CN" altLang="en-US" sz="4800" b="0" dirty="0">
              <a:solidFill>
                <a:schemeClr val="tx2"/>
              </a:solidFill>
              <a:latin typeface="Tahoma" panose="020B0604030504040204" pitchFamily="34" charset="0"/>
              <a:ea typeface="华文新魏" panose="02010800040101010101" pitchFamily="2" charset="-122"/>
            </a:endParaRPr>
          </a:p>
        </p:txBody>
      </p:sp>
      <p:sp>
        <p:nvSpPr>
          <p:cNvPr id="3" name="文本框 2"/>
          <p:cNvSpPr txBox="1"/>
          <p:nvPr/>
        </p:nvSpPr>
        <p:spPr>
          <a:xfrm>
            <a:off x="388938" y="1147763"/>
            <a:ext cx="8461375" cy="1198880"/>
          </a:xfrm>
          <a:prstGeom prst="rect">
            <a:avLst/>
          </a:prstGeom>
          <a:noFill/>
          <a:ln w="9525">
            <a:noFill/>
          </a:ln>
        </p:spPr>
        <p:txBody>
          <a:bodyPr wrap="square" anchor="t" anchorCtr="0">
            <a:spAutoFit/>
          </a:bodyPr>
          <a:p>
            <a:pPr>
              <a:buClrTx/>
            </a:pPr>
            <a:r>
              <a:rPr lang="zh-CN" altLang="en-US" dirty="0">
                <a:latin typeface="Courier New" panose="02070309020205020404" pitchFamily="49" charset="0"/>
              </a:rPr>
              <a:t>可以利用小的零散空间</a:t>
            </a:r>
            <a:r>
              <a:rPr lang="zh-CN" altLang="en-US" dirty="0">
                <a:latin typeface="Times New Roman" panose="02020603050405020304" charset="0"/>
              </a:rPr>
              <a:t>“</a:t>
            </a:r>
            <a:r>
              <a:rPr lang="zh-CN" altLang="en-US" dirty="0">
                <a:latin typeface="Courier New" panose="02070309020205020404" pitchFamily="49" charset="0"/>
              </a:rPr>
              <a:t>串</a:t>
            </a:r>
            <a:r>
              <a:rPr lang="zh-CN" altLang="en-US" dirty="0">
                <a:latin typeface="Times New Roman" panose="02020603050405020304" charset="0"/>
              </a:rPr>
              <a:t>”</a:t>
            </a:r>
            <a:r>
              <a:rPr lang="zh-CN" altLang="en-US" dirty="0">
                <a:latin typeface="Courier New" panose="02070309020205020404" pitchFamily="49" charset="0"/>
              </a:rPr>
              <a:t>起来表示线性表，它们之间用</a:t>
            </a:r>
            <a:r>
              <a:rPr lang="zh-CN" altLang="en-US" dirty="0">
                <a:latin typeface="Times New Roman" panose="02020603050405020304" charset="0"/>
              </a:rPr>
              <a:t>“</a:t>
            </a:r>
            <a:r>
              <a:rPr lang="zh-CN" altLang="en-US" dirty="0">
                <a:solidFill>
                  <a:srgbClr val="FF3300"/>
                </a:solidFill>
                <a:latin typeface="Courier New" panose="02070309020205020404" pitchFamily="49" charset="0"/>
                <a:ea typeface="方正姚体" panose="02010601030101010101" pitchFamily="2" charset="-122"/>
              </a:rPr>
              <a:t>指针</a:t>
            </a:r>
            <a:r>
              <a:rPr lang="zh-CN" altLang="en-US" dirty="0">
                <a:latin typeface="Times New Roman" panose="02020603050405020304" charset="0"/>
              </a:rPr>
              <a:t>”</a:t>
            </a:r>
            <a:r>
              <a:rPr lang="zh-CN" altLang="en-US" dirty="0">
                <a:latin typeface="Courier New" panose="02070309020205020404" pitchFamily="49" charset="0"/>
              </a:rPr>
              <a:t>串起来，组成一个线性表，用指针表示数据元素的逻辑关系。结点的存储，</a:t>
            </a:r>
            <a:r>
              <a:rPr lang="zh-CN" altLang="en-US" dirty="0">
                <a:solidFill>
                  <a:srgbClr val="FF3300"/>
                </a:solidFill>
                <a:latin typeface="Courier New" panose="02070309020205020404" pitchFamily="49" charset="0"/>
                <a:ea typeface="方正姚体" panose="02010601030101010101" pitchFamily="2" charset="-122"/>
              </a:rPr>
              <a:t>可以是连续的，也可以是</a:t>
            </a:r>
            <a:r>
              <a:rPr lang="zh-CN" altLang="en-US" dirty="0">
                <a:solidFill>
                  <a:srgbClr val="FF3300"/>
                </a:solidFill>
                <a:latin typeface="Courier New" panose="02070309020205020404" pitchFamily="49" charset="0"/>
                <a:ea typeface="方正姚体" panose="02010601030101010101" pitchFamily="2" charset="-122"/>
                <a:sym typeface="宋体" panose="02010600030101010101" pitchFamily="2" charset="-122"/>
              </a:rPr>
              <a:t>不</a:t>
            </a:r>
            <a:r>
              <a:rPr lang="zh-CN" altLang="en-US" dirty="0">
                <a:solidFill>
                  <a:srgbClr val="FF3300"/>
                </a:solidFill>
                <a:latin typeface="Courier New" panose="02070309020205020404" pitchFamily="49" charset="0"/>
                <a:ea typeface="方正姚体" panose="02010601030101010101" pitchFamily="2" charset="-122"/>
              </a:rPr>
              <a:t>连续的</a:t>
            </a:r>
            <a:r>
              <a:rPr lang="zh-CN" altLang="en-US" dirty="0">
                <a:latin typeface="Courier New" panose="02070309020205020404" pitchFamily="49" charset="0"/>
              </a:rPr>
              <a:t>。</a:t>
            </a:r>
            <a:endParaRPr lang="zh-CN" altLang="en-US">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单链表结构图示</a:t>
            </a:r>
            <a:endParaRPr lang="zh-CN" altLang="en-US" sz="4800" dirty="0">
              <a:ea typeface="华文新魏" panose="02010800040101010101" pitchFamily="2" charset="-122"/>
            </a:endParaRPr>
          </a:p>
        </p:txBody>
      </p:sp>
      <p:grpSp>
        <p:nvGrpSpPr>
          <p:cNvPr id="26627" name="Group 3"/>
          <p:cNvGrpSpPr/>
          <p:nvPr/>
        </p:nvGrpSpPr>
        <p:grpSpPr>
          <a:xfrm>
            <a:off x="2895600" y="2590800"/>
            <a:ext cx="2286000" cy="762000"/>
            <a:chOff x="0" y="0"/>
            <a:chExt cx="864" cy="312"/>
          </a:xfrm>
        </p:grpSpPr>
        <p:sp>
          <p:nvSpPr>
            <p:cNvPr id="34819" name="Rectangle 4"/>
            <p:cNvSpPr/>
            <p:nvPr/>
          </p:nvSpPr>
          <p:spPr>
            <a:xfrm>
              <a:off x="0" y="0"/>
              <a:ext cx="288"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3600" err="1">
                  <a:solidFill>
                    <a:schemeClr val="hlink"/>
                  </a:solidFill>
                  <a:latin typeface="Times New Roman" panose="02020603050405020304" charset="0"/>
                </a:rPr>
                <a:t>a</a:t>
              </a:r>
              <a:r>
                <a:rPr lang="en-US" altLang="zh-CN" baseline="-25000" err="1">
                  <a:solidFill>
                    <a:schemeClr val="hlink"/>
                  </a:solidFill>
                  <a:latin typeface="Times New Roman" panose="02020603050405020304" charset="0"/>
                </a:rPr>
                <a:t>i</a:t>
              </a:r>
              <a:endParaRPr lang="en-US" altLang="zh-CN" sz="3600">
                <a:solidFill>
                  <a:schemeClr val="hlink"/>
                </a:solidFill>
                <a:latin typeface="Arial" panose="020B0604020202020204" pitchFamily="34" charset="0"/>
              </a:endParaRPr>
            </a:p>
          </p:txBody>
        </p:sp>
        <p:sp>
          <p:nvSpPr>
            <p:cNvPr id="34820" name="Rectangle 5"/>
            <p:cNvSpPr/>
            <p:nvPr/>
          </p:nvSpPr>
          <p:spPr>
            <a:xfrm>
              <a:off x="288" y="0"/>
              <a:ext cx="576"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3600">
                  <a:solidFill>
                    <a:schemeClr val="hlink"/>
                  </a:solidFill>
                  <a:latin typeface="Times New Roman" panose="02020603050405020304" charset="0"/>
                </a:rPr>
                <a:t>next</a:t>
              </a:r>
              <a:endParaRPr lang="en-US" altLang="zh-CN" sz="3600">
                <a:solidFill>
                  <a:schemeClr val="hlink"/>
                </a:solidFill>
                <a:latin typeface="Times New Roman" panose="02020603050405020304" charset="0"/>
              </a:endParaRPr>
            </a:p>
          </p:txBody>
        </p:sp>
      </p:grpSp>
      <p:grpSp>
        <p:nvGrpSpPr>
          <p:cNvPr id="26630" name="Group 6"/>
          <p:cNvGrpSpPr/>
          <p:nvPr/>
        </p:nvGrpSpPr>
        <p:grpSpPr>
          <a:xfrm>
            <a:off x="838200" y="4264025"/>
            <a:ext cx="2171700" cy="723900"/>
            <a:chOff x="0" y="0"/>
            <a:chExt cx="864" cy="312"/>
          </a:xfrm>
        </p:grpSpPr>
        <p:sp>
          <p:nvSpPr>
            <p:cNvPr id="34822" name="Rectangle 7"/>
            <p:cNvSpPr/>
            <p:nvPr/>
          </p:nvSpPr>
          <p:spPr>
            <a:xfrm>
              <a:off x="0" y="0"/>
              <a:ext cx="288"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a</a:t>
              </a:r>
              <a:r>
                <a:rPr lang="en-US" altLang="zh-CN" sz="2800" baseline="-25000">
                  <a:solidFill>
                    <a:schemeClr val="hlink"/>
                  </a:solidFill>
                  <a:latin typeface="Times New Roman" panose="02020603050405020304" charset="0"/>
                </a:rPr>
                <a:t>1</a:t>
              </a:r>
              <a:endParaRPr lang="en-US" altLang="zh-CN" sz="2800">
                <a:solidFill>
                  <a:schemeClr val="hlink"/>
                </a:solidFill>
                <a:latin typeface="Arial" panose="020B0604020202020204" pitchFamily="34" charset="0"/>
              </a:endParaRPr>
            </a:p>
          </p:txBody>
        </p:sp>
        <p:sp>
          <p:nvSpPr>
            <p:cNvPr id="34823" name="Rectangle 8"/>
            <p:cNvSpPr/>
            <p:nvPr/>
          </p:nvSpPr>
          <p:spPr>
            <a:xfrm>
              <a:off x="288" y="0"/>
              <a:ext cx="576"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next</a:t>
              </a:r>
              <a:endParaRPr lang="en-US" altLang="zh-CN" sz="2800">
                <a:solidFill>
                  <a:schemeClr val="hlink"/>
                </a:solidFill>
                <a:latin typeface="Times New Roman" panose="02020603050405020304" charset="0"/>
              </a:endParaRPr>
            </a:p>
          </p:txBody>
        </p:sp>
      </p:grpSp>
      <p:grpSp>
        <p:nvGrpSpPr>
          <p:cNvPr id="26633" name="Group 9"/>
          <p:cNvGrpSpPr/>
          <p:nvPr/>
        </p:nvGrpSpPr>
        <p:grpSpPr>
          <a:xfrm>
            <a:off x="3276600" y="4264025"/>
            <a:ext cx="2019300" cy="723900"/>
            <a:chOff x="0" y="0"/>
            <a:chExt cx="864" cy="312"/>
          </a:xfrm>
        </p:grpSpPr>
        <p:sp>
          <p:nvSpPr>
            <p:cNvPr id="34825" name="Rectangle 10"/>
            <p:cNvSpPr/>
            <p:nvPr/>
          </p:nvSpPr>
          <p:spPr>
            <a:xfrm>
              <a:off x="0" y="0"/>
              <a:ext cx="288"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a</a:t>
              </a:r>
              <a:r>
                <a:rPr lang="en-US" altLang="zh-CN" sz="2800" baseline="-25000">
                  <a:solidFill>
                    <a:schemeClr val="hlink"/>
                  </a:solidFill>
                  <a:latin typeface="Times New Roman" panose="02020603050405020304" charset="0"/>
                </a:rPr>
                <a:t>2</a:t>
              </a:r>
              <a:endParaRPr lang="en-US" altLang="zh-CN" sz="2800">
                <a:solidFill>
                  <a:schemeClr val="hlink"/>
                </a:solidFill>
                <a:latin typeface="Arial" panose="020B0604020202020204" pitchFamily="34" charset="0"/>
              </a:endParaRPr>
            </a:p>
          </p:txBody>
        </p:sp>
        <p:sp>
          <p:nvSpPr>
            <p:cNvPr id="34826" name="Rectangle 11"/>
            <p:cNvSpPr/>
            <p:nvPr/>
          </p:nvSpPr>
          <p:spPr>
            <a:xfrm>
              <a:off x="288" y="0"/>
              <a:ext cx="576"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next</a:t>
              </a:r>
              <a:endParaRPr lang="en-US" altLang="zh-CN" sz="2800">
                <a:solidFill>
                  <a:schemeClr val="hlink"/>
                </a:solidFill>
                <a:latin typeface="Times New Roman" panose="02020603050405020304" charset="0"/>
              </a:endParaRPr>
            </a:p>
          </p:txBody>
        </p:sp>
      </p:grpSp>
      <p:grpSp>
        <p:nvGrpSpPr>
          <p:cNvPr id="26636" name="Group 12"/>
          <p:cNvGrpSpPr/>
          <p:nvPr/>
        </p:nvGrpSpPr>
        <p:grpSpPr>
          <a:xfrm>
            <a:off x="6896100" y="4264025"/>
            <a:ext cx="2019300" cy="723900"/>
            <a:chOff x="0" y="0"/>
            <a:chExt cx="864" cy="312"/>
          </a:xfrm>
        </p:grpSpPr>
        <p:sp>
          <p:nvSpPr>
            <p:cNvPr id="34828" name="Rectangle 13"/>
            <p:cNvSpPr/>
            <p:nvPr/>
          </p:nvSpPr>
          <p:spPr>
            <a:xfrm>
              <a:off x="0" y="0"/>
              <a:ext cx="288"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a</a:t>
              </a:r>
              <a:r>
                <a:rPr lang="en-US" altLang="zh-CN" sz="2800" baseline="-25000">
                  <a:solidFill>
                    <a:schemeClr val="hlink"/>
                  </a:solidFill>
                  <a:latin typeface="Times New Roman" panose="02020603050405020304" charset="0"/>
                </a:rPr>
                <a:t>n</a:t>
              </a:r>
              <a:endParaRPr lang="en-US" altLang="zh-CN" sz="2800">
                <a:solidFill>
                  <a:schemeClr val="hlink"/>
                </a:solidFill>
                <a:latin typeface="Arial" panose="020B0604020202020204" pitchFamily="34" charset="0"/>
              </a:endParaRPr>
            </a:p>
          </p:txBody>
        </p:sp>
        <p:sp>
          <p:nvSpPr>
            <p:cNvPr id="34829" name="Rectangle 14"/>
            <p:cNvSpPr/>
            <p:nvPr/>
          </p:nvSpPr>
          <p:spPr>
            <a:xfrm>
              <a:off x="288" y="0"/>
              <a:ext cx="576" cy="312"/>
            </a:xfrm>
            <a:prstGeom prst="rect">
              <a:avLst/>
            </a:prstGeom>
            <a:solidFill>
              <a:srgbClr val="FFFF99"/>
            </a:solidFill>
            <a:ln w="9525" cap="flat" cmpd="sng">
              <a:solidFill>
                <a:schemeClr val="tx1"/>
              </a:solidFill>
              <a:prstDash val="solid"/>
              <a:miter/>
              <a:headEnd type="none" w="med" len="med"/>
              <a:tailEnd type="none" w="med" len="med"/>
            </a:ln>
          </p:spPr>
          <p:txBody>
            <a:bodyPr anchor="t" anchorCtr="0"/>
            <a:p>
              <a:pPr algn="ctr" eaLnBrk="0" hangingPunct="0"/>
              <a:r>
                <a:rPr lang="en-US" altLang="zh-CN" sz="2800">
                  <a:solidFill>
                    <a:schemeClr val="hlink"/>
                  </a:solidFill>
                  <a:latin typeface="Times New Roman" panose="02020603050405020304" charset="0"/>
                </a:rPr>
                <a:t>NULL</a:t>
              </a:r>
              <a:endParaRPr lang="en-US" altLang="zh-CN" sz="2800">
                <a:solidFill>
                  <a:schemeClr val="hlink"/>
                </a:solidFill>
                <a:latin typeface="Times New Roman" panose="02020603050405020304" charset="0"/>
              </a:endParaRPr>
            </a:p>
          </p:txBody>
        </p:sp>
      </p:grpSp>
      <p:sp>
        <p:nvSpPr>
          <p:cNvPr id="26639" name="Line 15"/>
          <p:cNvSpPr/>
          <p:nvPr/>
        </p:nvSpPr>
        <p:spPr>
          <a:xfrm>
            <a:off x="2609850" y="4683125"/>
            <a:ext cx="673100" cy="1588"/>
          </a:xfrm>
          <a:prstGeom prst="line">
            <a:avLst/>
          </a:prstGeom>
          <a:ln w="9525" cap="flat" cmpd="sng">
            <a:solidFill>
              <a:schemeClr val="folHlink"/>
            </a:solidFill>
            <a:prstDash val="solid"/>
            <a:round/>
            <a:headEnd type="none" w="med" len="med"/>
            <a:tailEnd type="triangle" w="med" len="med"/>
          </a:ln>
        </p:spPr>
      </p:sp>
      <p:sp>
        <p:nvSpPr>
          <p:cNvPr id="25608" name="Text Box 16"/>
          <p:cNvSpPr txBox="1"/>
          <p:nvPr/>
        </p:nvSpPr>
        <p:spPr>
          <a:xfrm>
            <a:off x="1447800" y="3376613"/>
            <a:ext cx="1390650" cy="579437"/>
          </a:xfrm>
          <a:prstGeom prst="rect">
            <a:avLst/>
          </a:prstGeom>
          <a:noFill/>
          <a:ln w="9525">
            <a:noFill/>
          </a:ln>
        </p:spPr>
        <p:txBody>
          <a:bodyPr wrap="none" anchor="t" anchorCtr="0">
            <a:spAutoFit/>
          </a:bodyPr>
          <a:p>
            <a:pPr>
              <a:buClr>
                <a:schemeClr val="folHlink"/>
              </a:buClr>
              <a:buFont typeface="Wingdings" panose="05000000000000000000" pitchFamily="2" charset="2"/>
              <a:buChar char="§"/>
            </a:pPr>
            <a:r>
              <a:rPr lang="zh-CN" altLang="en-US" sz="3200" dirty="0">
                <a:latin typeface="幼圆" panose="02010509060101010101" pitchFamily="49" charset="-122"/>
                <a:ea typeface="幼圆" panose="02010509060101010101" pitchFamily="49" charset="-122"/>
              </a:rPr>
              <a:t> 链表</a:t>
            </a:r>
            <a:endParaRPr lang="zh-CN" altLang="en-US" sz="3200" dirty="0">
              <a:latin typeface="幼圆" panose="02010509060101010101" pitchFamily="49" charset="-122"/>
              <a:ea typeface="幼圆" panose="02010509060101010101" pitchFamily="49" charset="-122"/>
            </a:endParaRPr>
          </a:p>
        </p:txBody>
      </p:sp>
      <p:sp>
        <p:nvSpPr>
          <p:cNvPr id="25609" name="Text Box 17"/>
          <p:cNvSpPr txBox="1"/>
          <p:nvPr/>
        </p:nvSpPr>
        <p:spPr>
          <a:xfrm>
            <a:off x="1371600" y="1600200"/>
            <a:ext cx="1920875" cy="641350"/>
          </a:xfrm>
          <a:prstGeom prst="rect">
            <a:avLst/>
          </a:prstGeom>
          <a:noFill/>
          <a:ln w="9525">
            <a:noFill/>
          </a:ln>
        </p:spPr>
        <p:txBody>
          <a:bodyPr anchor="t" anchorCtr="0">
            <a:spAutoFit/>
          </a:bodyPr>
          <a:p>
            <a:pPr>
              <a:buClr>
                <a:schemeClr val="folHlink"/>
              </a:buClr>
              <a:buFont typeface="Wingdings" panose="05000000000000000000" pitchFamily="2" charset="2"/>
              <a:buChar char="§"/>
            </a:pPr>
            <a:r>
              <a:rPr lang="zh-CN" altLang="en-US" sz="3600" b="0" dirty="0">
                <a:latin typeface="Tahoma" panose="020B0604030504040204" pitchFamily="34" charset="0"/>
              </a:rPr>
              <a:t> </a:t>
            </a:r>
            <a:r>
              <a:rPr lang="zh-CN" altLang="en-US" sz="3200" dirty="0">
                <a:latin typeface="幼圆" panose="02010509060101010101" pitchFamily="49" charset="-122"/>
                <a:ea typeface="幼圆" panose="02010509060101010101" pitchFamily="49" charset="-122"/>
              </a:rPr>
              <a:t>结点</a:t>
            </a:r>
            <a:r>
              <a:rPr lang="en-US" altLang="zh-CN" sz="3200" err="1">
                <a:latin typeface="幼圆" panose="02010509060101010101" pitchFamily="49" charset="-122"/>
                <a:ea typeface="幼圆" panose="02010509060101010101" pitchFamily="49" charset="-122"/>
              </a:rPr>
              <a:t>a</a:t>
            </a:r>
            <a:r>
              <a:rPr lang="en-US" altLang="zh-CN" sz="3200" baseline="-25000" err="1">
                <a:latin typeface="幼圆" panose="02010509060101010101" pitchFamily="49" charset="-122"/>
                <a:ea typeface="幼圆" panose="02010509060101010101" pitchFamily="49" charset="-122"/>
              </a:rPr>
              <a:t>i</a:t>
            </a:r>
            <a:endParaRPr lang="en-US" altLang="zh-CN" sz="3200" baseline="-25000">
              <a:latin typeface="幼圆" panose="02010509060101010101" pitchFamily="49" charset="-122"/>
              <a:ea typeface="幼圆" panose="02010509060101010101" pitchFamily="49" charset="-122"/>
            </a:endParaRPr>
          </a:p>
        </p:txBody>
      </p:sp>
      <p:sp>
        <p:nvSpPr>
          <p:cNvPr id="26642" name="Line 18"/>
          <p:cNvSpPr/>
          <p:nvPr/>
        </p:nvSpPr>
        <p:spPr>
          <a:xfrm rot="-5400000">
            <a:off x="501650" y="4365625"/>
            <a:ext cx="1588" cy="633413"/>
          </a:xfrm>
          <a:prstGeom prst="line">
            <a:avLst/>
          </a:prstGeom>
          <a:ln w="9525" cap="flat" cmpd="sng">
            <a:solidFill>
              <a:schemeClr val="folHlink"/>
            </a:solidFill>
            <a:prstDash val="solid"/>
            <a:round/>
            <a:headEnd type="none" w="med" len="med"/>
            <a:tailEnd type="triangle" w="med" len="med"/>
          </a:ln>
        </p:spPr>
      </p:sp>
      <p:sp>
        <p:nvSpPr>
          <p:cNvPr id="26643" name="Line 19"/>
          <p:cNvSpPr/>
          <p:nvPr/>
        </p:nvSpPr>
        <p:spPr>
          <a:xfrm>
            <a:off x="4889500" y="4683125"/>
            <a:ext cx="673100" cy="1588"/>
          </a:xfrm>
          <a:prstGeom prst="line">
            <a:avLst/>
          </a:prstGeom>
          <a:ln w="9525" cap="flat" cmpd="sng">
            <a:solidFill>
              <a:schemeClr val="folHlink"/>
            </a:solidFill>
            <a:prstDash val="solid"/>
            <a:round/>
            <a:headEnd type="none" w="med" len="med"/>
            <a:tailEnd type="triangle" w="med" len="med"/>
          </a:ln>
        </p:spPr>
      </p:sp>
      <p:sp>
        <p:nvSpPr>
          <p:cNvPr id="26644" name="Line 20"/>
          <p:cNvSpPr/>
          <p:nvPr/>
        </p:nvSpPr>
        <p:spPr>
          <a:xfrm>
            <a:off x="6223000" y="4683125"/>
            <a:ext cx="673100" cy="1588"/>
          </a:xfrm>
          <a:prstGeom prst="line">
            <a:avLst/>
          </a:prstGeom>
          <a:ln w="9525" cap="flat" cmpd="sng">
            <a:solidFill>
              <a:schemeClr val="folHlink"/>
            </a:solidFill>
            <a:prstDash val="solid"/>
            <a:round/>
            <a:headEnd type="none" w="med" len="med"/>
            <a:tailEnd type="triangle" w="med" len="med"/>
          </a:ln>
        </p:spPr>
      </p:sp>
      <p:sp>
        <p:nvSpPr>
          <p:cNvPr id="25613" name="Text Box 21"/>
          <p:cNvSpPr txBox="1"/>
          <p:nvPr/>
        </p:nvSpPr>
        <p:spPr>
          <a:xfrm>
            <a:off x="5581650" y="4191000"/>
            <a:ext cx="1066800" cy="701675"/>
          </a:xfrm>
          <a:prstGeom prst="rect">
            <a:avLst/>
          </a:prstGeom>
          <a:noFill/>
          <a:ln w="9525">
            <a:noFill/>
          </a:ln>
        </p:spPr>
        <p:txBody>
          <a:bodyPr anchor="t" anchorCtr="0">
            <a:spAutoFit/>
          </a:bodyPr>
          <a:p>
            <a:pPr>
              <a:spcBef>
                <a:spcPct val="50000"/>
              </a:spcBef>
            </a:pPr>
            <a:r>
              <a:rPr lang="en-US" altLang="zh-CN" sz="4000">
                <a:latin typeface="Times New Roman" panose="02020603050405020304" charset="0"/>
                <a:ea typeface="Times New Roman" panose="02020603050405020304" charset="0"/>
              </a:rPr>
              <a:t>…</a:t>
            </a:r>
            <a:endParaRPr lang="en-US" altLang="zh-CN" sz="4000">
              <a:latin typeface="Arial" panose="020B0604020202020204" pitchFamily="34" charset="0"/>
            </a:endParaRPr>
          </a:p>
        </p:txBody>
      </p:sp>
      <p:sp>
        <p:nvSpPr>
          <p:cNvPr id="76826" name="Text Box 30"/>
          <p:cNvSpPr txBox="1">
            <a:spLocks noChangeArrowheads="1"/>
          </p:cNvSpPr>
          <p:nvPr/>
        </p:nvSpPr>
        <p:spPr bwMode="auto">
          <a:xfrm>
            <a:off x="-108267" y="4868863"/>
            <a:ext cx="860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head</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blinds(horizontal)">
                                      <p:cBhvr>
                                        <p:cTn id="7" dur="500"/>
                                        <p:tgtEl>
                                          <p:spTgt spid="2560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box(out)">
                                      <p:cBhvr>
                                        <p:cTn id="12" dur="500"/>
                                        <p:tgtEl>
                                          <p:spTgt spid="2662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blinds(horizontal)">
                                      <p:cBhvr>
                                        <p:cTn id="17" dur="500"/>
                                        <p:tgtEl>
                                          <p:spTgt spid="2560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6630"/>
                                        </p:tgtEl>
                                        <p:attrNameLst>
                                          <p:attrName>style.visibility</p:attrName>
                                        </p:attrNameLst>
                                      </p:cBhvr>
                                      <p:to>
                                        <p:strVal val="visible"/>
                                      </p:to>
                                    </p:set>
                                    <p:animEffect transition="in" filter="box(out)">
                                      <p:cBhvr>
                                        <p:cTn id="22" dur="500"/>
                                        <p:tgtEl>
                                          <p:spTgt spid="26630"/>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6639"/>
                                        </p:tgtEl>
                                        <p:attrNameLst>
                                          <p:attrName>style.visibility</p:attrName>
                                        </p:attrNameLst>
                                      </p:cBhvr>
                                      <p:to>
                                        <p:strVal val="visible"/>
                                      </p:to>
                                    </p:set>
                                    <p:animEffect transition="in" filter="box(out)">
                                      <p:cBhvr>
                                        <p:cTn id="27" dur="500"/>
                                        <p:tgtEl>
                                          <p:spTgt spid="26639"/>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6633"/>
                                        </p:tgtEl>
                                        <p:attrNameLst>
                                          <p:attrName>style.visibility</p:attrName>
                                        </p:attrNameLst>
                                      </p:cBhvr>
                                      <p:to>
                                        <p:strVal val="visible"/>
                                      </p:to>
                                    </p:set>
                                    <p:animEffect transition="in" filter="box(out)">
                                      <p:cBhvr>
                                        <p:cTn id="32" dur="500"/>
                                        <p:tgtEl>
                                          <p:spTgt spid="26633"/>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6643"/>
                                        </p:tgtEl>
                                        <p:attrNameLst>
                                          <p:attrName>style.visibility</p:attrName>
                                        </p:attrNameLst>
                                      </p:cBhvr>
                                      <p:to>
                                        <p:strVal val="visible"/>
                                      </p:to>
                                    </p:set>
                                    <p:animEffect transition="in" filter="box(out)">
                                      <p:cBhvr>
                                        <p:cTn id="37" dur="500"/>
                                        <p:tgtEl>
                                          <p:spTgt spid="26643"/>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613"/>
                                        </p:tgtEl>
                                        <p:attrNameLst>
                                          <p:attrName>style.visibility</p:attrName>
                                        </p:attrNameLst>
                                      </p:cBhvr>
                                      <p:to>
                                        <p:strVal val="visible"/>
                                      </p:to>
                                    </p:set>
                                    <p:animEffect transition="in" filter="blinds(horizontal)">
                                      <p:cBhvr>
                                        <p:cTn id="42" dur="500"/>
                                        <p:tgtEl>
                                          <p:spTgt spid="2561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6644"/>
                                        </p:tgtEl>
                                        <p:attrNameLst>
                                          <p:attrName>style.visibility</p:attrName>
                                        </p:attrNameLst>
                                      </p:cBhvr>
                                      <p:to>
                                        <p:strVal val="visible"/>
                                      </p:to>
                                    </p:set>
                                    <p:animEffect transition="in" filter="box(out)">
                                      <p:cBhvr>
                                        <p:cTn id="47" dur="500"/>
                                        <p:tgtEl>
                                          <p:spTgt spid="26644"/>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6636"/>
                                        </p:tgtEl>
                                        <p:attrNameLst>
                                          <p:attrName>style.visibility</p:attrName>
                                        </p:attrNameLst>
                                      </p:cBhvr>
                                      <p:to>
                                        <p:strVal val="visible"/>
                                      </p:to>
                                    </p:set>
                                    <p:animEffect transition="in" filter="box(out)">
                                      <p:cBhvr>
                                        <p:cTn id="52" dur="500"/>
                                        <p:tgtEl>
                                          <p:spTgt spid="2663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6642"/>
                                        </p:tgtEl>
                                        <p:attrNameLst>
                                          <p:attrName>style.visibility</p:attrName>
                                        </p:attrNameLst>
                                      </p:cBhvr>
                                      <p:to>
                                        <p:strVal val="visible"/>
                                      </p:to>
                                    </p:set>
                                    <p:animEffect transition="in" filter="box(out)">
                                      <p:cBhvr>
                                        <p:cTn id="57" dur="500"/>
                                        <p:tgtEl>
                                          <p:spTgt spid="26642"/>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25609" grpId="0"/>
      <p:bldP spid="25613" grpId="0"/>
      <p:bldP spid="76826" grpId="0"/>
      <p:bldP spid="7682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23825" y="1858963"/>
            <a:ext cx="8834438" cy="2566988"/>
          </a:xfrm>
          <a:prstGeom prst="roundRect">
            <a:avLst>
              <a:gd name="adj" fmla="val 2011"/>
            </a:avLst>
          </a:prstGeom>
          <a:solidFill>
            <a:schemeClr val="bg1">
              <a:lumMod val="85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35842"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单链表结点的类型定义</a:t>
            </a:r>
            <a:endParaRPr lang="zh-CN" altLang="en-US" sz="4800" dirty="0">
              <a:latin typeface="华文新魏" panose="02010800040101010101" pitchFamily="2" charset="-122"/>
              <a:ea typeface="华文新魏" panose="02010800040101010101" pitchFamily="2" charset="-122"/>
            </a:endParaRPr>
          </a:p>
        </p:txBody>
      </p:sp>
      <p:sp>
        <p:nvSpPr>
          <p:cNvPr id="33794" name="Rectangle 3"/>
          <p:cNvSpPr>
            <a:spLocks noGrp="1"/>
          </p:cNvSpPr>
          <p:nvPr>
            <p:ph idx="1"/>
          </p:nvPr>
        </p:nvSpPr>
        <p:spPr>
          <a:xfrm>
            <a:off x="809625" y="1165225"/>
            <a:ext cx="7545388" cy="3276600"/>
          </a:xfrm>
        </p:spPr>
        <p:txBody>
          <a:bodyPr vert="horz" wrap="square" lIns="91440" tIns="45720" rIns="91440" bIns="45720" anchor="t" anchorCtr="0"/>
          <a:p>
            <a:pPr marL="0" marR="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3600" b="1" i="0" u="none" strike="noStrike" kern="0" cap="none" spc="0" normalizeH="0" baseline="0" noProof="1" dirty="0">
                <a:solidFill>
                  <a:schemeClr val="folHlink"/>
                </a:solidFill>
                <a:latin typeface="+mn-lt"/>
                <a:ea typeface="幼圆" panose="02010509060101010101" pitchFamily="49" charset="-122"/>
                <a:cs typeface="+mn-cs"/>
              </a:rPr>
              <a:t>结点定义：</a:t>
            </a:r>
            <a:endParaRPr kumimoji="0" lang="zh-CN" altLang="en-US" sz="3600" b="1" i="0" u="none" strike="noStrike" kern="0" cap="none" spc="0" normalizeH="0" baseline="0" noProof="1" dirty="0">
              <a:solidFill>
                <a:schemeClr val="folHlink"/>
              </a:solidFill>
              <a:latin typeface="+mn-lt"/>
              <a:ea typeface="幼圆" panose="02010509060101010101" pitchFamily="49" charset="-122"/>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zh-CN" altLang="en-US" sz="3600" b="0" i="0" u="none" strike="noStrike" kern="0" cap="none" spc="0" normalizeH="0" baseline="0" noProof="1" dirty="0">
                <a:solidFill>
                  <a:schemeClr val="tx1"/>
                </a:solidFill>
                <a:latin typeface="Times New Roman" panose="02020603050405020304" charset="0"/>
                <a:ea typeface="+mn-ea"/>
                <a:cs typeface="+mn-cs"/>
              </a:rPr>
              <a:t>	</a:t>
            </a:r>
            <a:r>
              <a:rPr kumimoji="0" lang="en-US" altLang="zh-CN" sz="3200" b="1" i="0" u="none" strike="noStrike" kern="0" cap="none" spc="0" normalizeH="0" baseline="0" noProof="1" err="1">
                <a:solidFill>
                  <a:schemeClr val="tx1"/>
                </a:solidFill>
                <a:latin typeface="Courier New" panose="02070309020205020404" pitchFamily="49" charset="0"/>
                <a:ea typeface="+mn-ea"/>
                <a:cs typeface="+mn-cs"/>
              </a:rPr>
              <a:t>typedef</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a:t>
            </a:r>
            <a:r>
              <a:rPr kumimoji="0" lang="en-US" altLang="zh-CN" sz="3200" b="1" i="0" u="none" strike="noStrike" kern="0" cap="none" spc="0" normalizeH="0" baseline="0" noProof="1" err="1">
                <a:solidFill>
                  <a:schemeClr val="tx1"/>
                </a:solidFill>
                <a:latin typeface="Courier New" panose="02070309020205020404" pitchFamily="49" charset="0"/>
                <a:ea typeface="+mn-ea"/>
                <a:cs typeface="+mn-cs"/>
              </a:rPr>
              <a:t>struct</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a:t>
            </a:r>
            <a:r>
              <a:rPr kumimoji="0" lang="en-US" altLang="zh-CN" sz="3200" b="0" i="0" u="none" strike="noStrike" kern="0" cap="none" spc="0" normalizeH="0" baseline="0" noProof="1" err="1">
                <a:solidFill>
                  <a:schemeClr val="tx1"/>
                </a:solidFill>
                <a:latin typeface="Courier New" panose="02070309020205020404" pitchFamily="49" charset="0"/>
                <a:ea typeface="+mn-ea"/>
                <a:cs typeface="+mn-cs"/>
              </a:rPr>
              <a:t>LNode</a:t>
            </a:r>
            <a:endParaRPr kumimoji="0" lang="en-US" altLang="zh-CN" sz="3200" b="0" i="0" u="none" strike="noStrike" kern="0" cap="none" spc="0" normalizeH="0" baseline="0" noProof="1" err="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0" i="0" u="none" strike="noStrike" kern="0" cap="none" spc="0" normalizeH="0" baseline="0" noProof="1" err="1">
                <a:solidFill>
                  <a:schemeClr val="tx1"/>
                </a:solidFill>
                <a:latin typeface="Courier New" panose="02070309020205020404" pitchFamily="49" charset="0"/>
                <a:ea typeface="+mn-ea"/>
                <a:cs typeface="+mn-cs"/>
              </a:rPr>
              <a:t>     </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a:t>
            </a:r>
            <a:r>
              <a:rPr kumimoji="0" lang="en-US" altLang="zh-CN" sz="3200" b="0" i="0" u="none" strike="noStrike" kern="0" cap="none" spc="0" normalizeH="0" baseline="0" noProof="1" err="1">
                <a:solidFill>
                  <a:schemeClr val="tx1"/>
                </a:solidFill>
                <a:latin typeface="Courier New" panose="02070309020205020404" pitchFamily="49" charset="0"/>
                <a:ea typeface="+mn-ea"/>
                <a:cs typeface="+mn-cs"/>
              </a:rPr>
              <a:t>ElemType</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data;</a:t>
            </a:r>
            <a:endParaRPr kumimoji="0" lang="en-US" altLang="zh-CN" sz="3200" b="0"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a:t>
            </a:r>
            <a:r>
              <a:rPr kumimoji="0" lang="en-US" altLang="zh-CN" sz="3200" b="1" i="0" u="none" strike="noStrike" kern="0" cap="none" spc="0" normalizeH="0" baseline="0" noProof="1" err="1">
                <a:solidFill>
                  <a:schemeClr val="tx1"/>
                </a:solidFill>
                <a:latin typeface="Courier New" panose="02070309020205020404" pitchFamily="49" charset="0"/>
                <a:ea typeface="+mn-ea"/>
                <a:cs typeface="+mn-cs"/>
              </a:rPr>
              <a:t>struct</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a:t>
            </a:r>
            <a:r>
              <a:rPr kumimoji="0" lang="en-US" altLang="zh-CN" sz="3200" b="0" i="0" u="none" strike="noStrike" kern="0" cap="none" spc="0" normalizeH="0" baseline="0" noProof="1" err="1">
                <a:solidFill>
                  <a:schemeClr val="tx1"/>
                </a:solidFill>
                <a:latin typeface="Courier New" panose="02070309020205020404" pitchFamily="49" charset="0"/>
                <a:ea typeface="+mn-ea"/>
                <a:cs typeface="+mn-cs"/>
              </a:rPr>
              <a:t>LNode</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*next;  </a:t>
            </a:r>
            <a:endParaRPr kumimoji="0" lang="en-US" altLang="zh-CN" sz="3200" b="0" i="0" u="none" strike="noStrike" kern="0" cap="none" spc="0" normalizeH="0" baseline="0" noProof="1">
              <a:solidFill>
                <a:schemeClr val="tx1"/>
              </a:solidFill>
              <a:latin typeface="宋体" panose="02010600030101010101" pitchFamily="2" charset="-122"/>
              <a:ea typeface="+mn-ea"/>
              <a:cs typeface="+mn-cs"/>
            </a:endParaRPr>
          </a:p>
          <a:p>
            <a:pPr marL="342900" marR="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	    }</a:t>
            </a:r>
            <a:r>
              <a:rPr kumimoji="0" lang="en-US" altLang="zh-CN" sz="3200" b="0" i="0" u="none" strike="noStrike" kern="0" cap="none" spc="0" normalizeH="0" baseline="0" noProof="1" err="1">
                <a:solidFill>
                  <a:schemeClr val="tx1"/>
                </a:solidFill>
                <a:latin typeface="Courier New" panose="02070309020205020404" pitchFamily="49" charset="0"/>
                <a:ea typeface="+mn-ea"/>
                <a:cs typeface="+mn-cs"/>
              </a:rPr>
              <a:t>LNode</a:t>
            </a:r>
            <a:r>
              <a:rPr kumimoji="0" lang="en-US" altLang="zh-CN" sz="3200" b="0" i="0" u="none" strike="noStrike" kern="0" cap="none" spc="0" normalizeH="0" baseline="0" noProof="1">
                <a:solidFill>
                  <a:schemeClr val="tx1"/>
                </a:solidFill>
                <a:latin typeface="Courier New" panose="02070309020205020404" pitchFamily="49" charset="0"/>
                <a:ea typeface="+mn-ea"/>
                <a:cs typeface="+mn-cs"/>
              </a:rPr>
              <a:t>,*</a:t>
            </a:r>
            <a:r>
              <a:rPr kumimoji="0" lang="en-US" altLang="zh-CN" sz="3200" b="0" i="0" u="none" strike="noStrike" kern="0" cap="none" spc="0" normalizeH="0" baseline="0" noProof="1" err="1">
                <a:solidFill>
                  <a:srgbClr val="000000"/>
                </a:solidFill>
                <a:latin typeface="Courier New" panose="02070309020205020404" pitchFamily="49" charset="0"/>
                <a:ea typeface="+mn-ea"/>
                <a:cs typeface="+mn-cs"/>
              </a:rPr>
              <a:t>LinkList</a:t>
            </a:r>
            <a:r>
              <a:rPr kumimoji="0" lang="zh-CN" altLang="en-US" sz="3200" b="0" i="0" u="none" strike="noStrike" kern="0" cap="none" spc="0" normalizeH="0" baseline="0" noProof="1" dirty="0">
                <a:solidFill>
                  <a:srgbClr val="000000"/>
                </a:solidFill>
                <a:latin typeface="宋体" panose="02010600030101010101" pitchFamily="2" charset="-122"/>
                <a:ea typeface="+mn-ea"/>
                <a:cs typeface="+mn-cs"/>
              </a:rPr>
              <a:t>；</a:t>
            </a:r>
            <a:endParaRPr kumimoji="0" lang="zh-CN" altLang="en-US" sz="3600" b="0" i="0" u="none" strike="noStrike" kern="0" cap="none" spc="0" normalizeH="0" baseline="0" noProof="1" dirty="0">
              <a:solidFill>
                <a:schemeClr val="tx1"/>
              </a:solidFill>
              <a:latin typeface="+mn-lt"/>
              <a:ea typeface="+mn-ea"/>
              <a:cs typeface="+mn-cs"/>
            </a:endParaRPr>
          </a:p>
        </p:txBody>
      </p:sp>
    </p:spTree>
  </p:cSld>
  <p:clrMapOvr>
    <a:masterClrMapping/>
  </p:clrMapOvr>
  <p:transition>
    <p:cover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1371600" y="393700"/>
            <a:ext cx="7378700" cy="514350"/>
          </a:xfrm>
        </p:spPr>
        <p:txBody>
          <a:bodyPr vert="horz" wrap="square" lIns="91440" tIns="45720" rIns="91440" bIns="45720" anchor="ctr" anchorCtr="0"/>
          <a:p>
            <a:pPr eaLnBrk="1" hangingPunct="1"/>
            <a:r>
              <a:rPr lang="zh-CN" altLang="en-US" dirty="0">
                <a:solidFill>
                  <a:srgbClr val="000000"/>
                </a:solidFill>
                <a:ea typeface="华文新魏" panose="02010800040101010101" pitchFamily="2" charset="-122"/>
              </a:rPr>
              <a:t>带头结点的单链表</a:t>
            </a:r>
            <a:endParaRPr lang="zh-CN" altLang="en-US" dirty="0">
              <a:solidFill>
                <a:srgbClr val="000000"/>
              </a:solidFill>
              <a:ea typeface="华文新魏" panose="02010800040101010101" pitchFamily="2" charset="-122"/>
            </a:endParaRPr>
          </a:p>
        </p:txBody>
      </p:sp>
      <p:sp>
        <p:nvSpPr>
          <p:cNvPr id="29699" name="Rectangle 3"/>
          <p:cNvSpPr>
            <a:spLocks noGrp="1"/>
          </p:cNvSpPr>
          <p:nvPr>
            <p:ph idx="1"/>
          </p:nvPr>
        </p:nvSpPr>
        <p:spPr>
          <a:xfrm>
            <a:off x="809625" y="1123950"/>
            <a:ext cx="7958138" cy="1368425"/>
          </a:xfrm>
        </p:spPr>
        <p:txBody>
          <a:bodyPr vert="horz" wrap="square" lIns="91440" tIns="45720" rIns="91440" bIns="45720" anchor="t" anchorCtr="0"/>
          <a:p>
            <a:pPr eaLnBrk="1" hangingPunct="1"/>
            <a:r>
              <a:rPr lang="zh-CN" altLang="en-US" sz="2400" b="1" dirty="0">
                <a:solidFill>
                  <a:srgbClr val="000000"/>
                </a:solidFill>
                <a:latin typeface="幼圆" panose="02010509060101010101" pitchFamily="49" charset="-122"/>
                <a:ea typeface="幼圆" panose="02010509060101010101" pitchFamily="49" charset="-122"/>
              </a:rPr>
              <a:t>通常情况下，为了运算的统一，</a:t>
            </a:r>
            <a:r>
              <a:rPr lang="zh-CN" altLang="en-US" sz="2400" b="1" dirty="0">
                <a:solidFill>
                  <a:srgbClr val="000000"/>
                </a:solidFill>
                <a:latin typeface="幼圆" panose="02010509060101010101" pitchFamily="49" charset="-122"/>
                <a:ea typeface="幼圆" panose="02010509060101010101" pitchFamily="49" charset="-122"/>
              </a:rPr>
              <a:t>通常在第一个结点前附设一个结点，称为</a:t>
            </a:r>
            <a:r>
              <a:rPr lang="zh-CN" altLang="en-US" sz="2400" b="1" dirty="0">
                <a:solidFill>
                  <a:srgbClr val="000000"/>
                </a:solidFill>
                <a:latin typeface="Times New Roman" panose="02020603050405020304" charset="0"/>
                <a:ea typeface="幼圆" panose="02010509060101010101" pitchFamily="49" charset="-122"/>
              </a:rPr>
              <a:t>“</a:t>
            </a:r>
            <a:r>
              <a:rPr lang="zh-CN" altLang="en-US" sz="2400" b="1" dirty="0">
                <a:solidFill>
                  <a:srgbClr val="FF3300"/>
                </a:solidFill>
                <a:ea typeface="幼圆" panose="02010509060101010101" pitchFamily="49" charset="-122"/>
              </a:rPr>
              <a:t>头结点</a:t>
            </a:r>
            <a:r>
              <a:rPr lang="zh-CN" altLang="en-US" sz="2400" b="1" dirty="0">
                <a:solidFill>
                  <a:srgbClr val="000000"/>
                </a:solidFill>
                <a:latin typeface="Times New Roman" panose="02020603050405020304" charset="0"/>
                <a:ea typeface="幼圆" panose="02010509060101010101" pitchFamily="49" charset="-122"/>
              </a:rPr>
              <a:t>”</a:t>
            </a:r>
            <a:r>
              <a:rPr lang="zh-CN" altLang="en-US" sz="2400" b="1" dirty="0">
                <a:solidFill>
                  <a:srgbClr val="000000"/>
                </a:solidFill>
                <a:ea typeface="幼圆" panose="02010509060101010101" pitchFamily="49" charset="-122"/>
              </a:rPr>
              <a:t>，头指针具有标识作用，因而，常用作链表的名字</a:t>
            </a:r>
            <a:endParaRPr lang="zh-CN" altLang="en-US" sz="2400" b="1" dirty="0">
              <a:solidFill>
                <a:srgbClr val="000000"/>
              </a:solidFill>
              <a:ea typeface="幼圆" panose="02010509060101010101" pitchFamily="49" charset="-122"/>
            </a:endParaRPr>
          </a:p>
          <a:p>
            <a:pPr eaLnBrk="1" hangingPunct="1"/>
            <a:endParaRPr lang="zh-CN" altLang="en-US" sz="2400" b="1" dirty="0">
              <a:solidFill>
                <a:srgbClr val="000000"/>
              </a:solidFill>
              <a:ea typeface="幼圆" panose="02010509060101010101" pitchFamily="49" charset="-122"/>
            </a:endParaRPr>
          </a:p>
        </p:txBody>
      </p:sp>
      <p:sp>
        <p:nvSpPr>
          <p:cNvPr id="29700" name="Text Box 4"/>
          <p:cNvSpPr txBox="1"/>
          <p:nvPr/>
        </p:nvSpPr>
        <p:spPr>
          <a:xfrm>
            <a:off x="1143000" y="3819525"/>
            <a:ext cx="7766685" cy="1568450"/>
          </a:xfrm>
          <a:prstGeom prst="rect">
            <a:avLst/>
          </a:prstGeom>
          <a:noFill/>
          <a:ln w="9525">
            <a:noFill/>
          </a:ln>
        </p:spPr>
        <p:txBody>
          <a:bodyPr wrap="square" anchor="t">
            <a:spAutoFit/>
          </a:bodyPr>
          <a:p>
            <a:r>
              <a:rPr lang="en-US" altLang="zh-CN" noProof="1" err="1">
                <a:solidFill>
                  <a:srgbClr val="000000"/>
                </a:solidFill>
                <a:latin typeface="Tahoma" panose="020B0604030504040204" pitchFamily="34" charset="0"/>
                <a:ea typeface="宋体" panose="02010600030101010101" pitchFamily="2" charset="-122"/>
                <a:cs typeface="+mn-cs"/>
              </a:rPr>
              <a:t>LNode</a:t>
            </a:r>
            <a:r>
              <a:rPr lang="en-US" altLang="zh-CN" noProof="1">
                <a:solidFill>
                  <a:srgbClr val="000000"/>
                </a:solidFill>
                <a:latin typeface="Tahoma" panose="020B0604030504040204" pitchFamily="34" charset="0"/>
                <a:ea typeface="宋体" panose="02010600030101010101" pitchFamily="2" charset="-122"/>
                <a:cs typeface="+mn-cs"/>
              </a:rPr>
              <a:t> *p;</a:t>
            </a:r>
            <a:endParaRPr lang="en-US" altLang="zh-CN" noProof="1">
              <a:solidFill>
                <a:srgbClr val="000000"/>
              </a:solidFill>
              <a:latin typeface="Tahoma" panose="020B0604030504040204" pitchFamily="34" charset="0"/>
            </a:endParaRPr>
          </a:p>
          <a:p>
            <a:r>
              <a:rPr lang="en-US" altLang="zh-CN" noProof="1">
                <a:solidFill>
                  <a:srgbClr val="000000"/>
                </a:solidFill>
                <a:latin typeface="Tahoma" panose="020B0604030504040204" pitchFamily="34" charset="0"/>
                <a:ea typeface="宋体" panose="02010600030101010101" pitchFamily="2" charset="-122"/>
                <a:cs typeface="+mn-cs"/>
              </a:rPr>
              <a:t>p=</a:t>
            </a:r>
            <a:r>
              <a:rPr lang="zh-CN" altLang="en-US" noProof="1">
                <a:solidFill>
                  <a:srgbClr val="000000"/>
                </a:solidFill>
                <a:latin typeface="宋体" panose="02010600030101010101" pitchFamily="2" charset="-122"/>
                <a:ea typeface="宋体" panose="02010600030101010101" pitchFamily="2" charset="-122"/>
                <a:cs typeface="+mn-cs"/>
              </a:rPr>
              <a:t>（</a:t>
            </a:r>
            <a:r>
              <a:rPr lang="en-US" altLang="zh-CN" noProof="1" err="1">
                <a:solidFill>
                  <a:srgbClr val="000000"/>
                </a:solidFill>
                <a:latin typeface="Tahoma" panose="020B0604030504040204" pitchFamily="34" charset="0"/>
                <a:ea typeface="宋体" panose="02010600030101010101" pitchFamily="2" charset="-122"/>
                <a:cs typeface="+mn-cs"/>
              </a:rPr>
              <a:t>LNode</a:t>
            </a:r>
            <a:r>
              <a:rPr lang="en-US" altLang="zh-CN" noProof="1">
                <a:solidFill>
                  <a:srgbClr val="000000"/>
                </a:solidFill>
                <a:latin typeface="Tahoma" panose="020B0604030504040204" pitchFamily="34" charset="0"/>
                <a:ea typeface="宋体" panose="02010600030101010101" pitchFamily="2" charset="-122"/>
                <a:cs typeface="+mn-cs"/>
              </a:rPr>
              <a:t> *</a:t>
            </a:r>
            <a:r>
              <a:rPr lang="zh-CN" altLang="en-US" noProof="1">
                <a:solidFill>
                  <a:srgbClr val="000000"/>
                </a:solidFill>
                <a:latin typeface="宋体" panose="02010600030101010101" pitchFamily="2" charset="-122"/>
                <a:ea typeface="宋体" panose="02010600030101010101" pitchFamily="2" charset="-122"/>
                <a:cs typeface="+mn-cs"/>
              </a:rPr>
              <a:t>）</a:t>
            </a:r>
            <a:r>
              <a:rPr lang="en-US" altLang="zh-CN" noProof="1" err="1">
                <a:solidFill>
                  <a:srgbClr val="000000"/>
                </a:solidFill>
                <a:latin typeface="Tahoma" panose="020B0604030504040204" pitchFamily="34" charset="0"/>
                <a:ea typeface="宋体" panose="02010600030101010101" pitchFamily="2" charset="-122"/>
                <a:cs typeface="+mn-cs"/>
              </a:rPr>
              <a:t>malloc</a:t>
            </a:r>
            <a:r>
              <a:rPr lang="en-US" altLang="zh-CN" noProof="1">
                <a:solidFill>
                  <a:srgbClr val="000000"/>
                </a:solidFill>
                <a:latin typeface="Tahoma" panose="020B0604030504040204" pitchFamily="34" charset="0"/>
                <a:ea typeface="宋体" panose="02010600030101010101" pitchFamily="2" charset="-122"/>
                <a:cs typeface="+mn-cs"/>
              </a:rPr>
              <a:t>(</a:t>
            </a:r>
            <a:r>
              <a:rPr lang="en-US" altLang="zh-CN" noProof="1" err="1">
                <a:solidFill>
                  <a:srgbClr val="000000"/>
                </a:solidFill>
                <a:latin typeface="Tahoma" panose="020B0604030504040204" pitchFamily="34" charset="0"/>
                <a:ea typeface="宋体" panose="02010600030101010101" pitchFamily="2" charset="-122"/>
                <a:cs typeface="+mn-cs"/>
              </a:rPr>
              <a:t>sizeof</a:t>
            </a:r>
            <a:r>
              <a:rPr lang="en-US" altLang="zh-CN" noProof="1">
                <a:solidFill>
                  <a:srgbClr val="000000"/>
                </a:solidFill>
                <a:latin typeface="Tahoma" panose="020B0604030504040204" pitchFamily="34" charset="0"/>
                <a:ea typeface="宋体" panose="02010600030101010101" pitchFamily="2" charset="-122"/>
                <a:cs typeface="+mn-cs"/>
              </a:rPr>
              <a:t>(</a:t>
            </a:r>
            <a:r>
              <a:rPr lang="en-US" altLang="zh-CN" noProof="1" err="1">
                <a:solidFill>
                  <a:srgbClr val="000000"/>
                </a:solidFill>
                <a:latin typeface="Tahoma" panose="020B0604030504040204" pitchFamily="34" charset="0"/>
                <a:ea typeface="宋体" panose="02010600030101010101" pitchFamily="2" charset="-122"/>
                <a:cs typeface="+mn-cs"/>
              </a:rPr>
              <a:t>LNode</a:t>
            </a:r>
            <a:r>
              <a:rPr lang="en-US" altLang="zh-CN" noProof="1">
                <a:solidFill>
                  <a:srgbClr val="000000"/>
                </a:solidFill>
                <a:latin typeface="Tahoma" panose="020B0604030504040204" pitchFamily="34" charset="0"/>
                <a:ea typeface="宋体" panose="02010600030101010101" pitchFamily="2" charset="-122"/>
                <a:cs typeface="+mn-cs"/>
              </a:rPr>
              <a:t>))</a:t>
            </a:r>
            <a:r>
              <a:rPr lang="zh-CN" altLang="en-US" noProof="1" dirty="0">
                <a:solidFill>
                  <a:srgbClr val="000000"/>
                </a:solidFill>
                <a:latin typeface="宋体" panose="02010600030101010101" pitchFamily="2" charset="-122"/>
                <a:ea typeface="宋体" panose="02010600030101010101" pitchFamily="2" charset="-122"/>
                <a:cs typeface="+mn-cs"/>
              </a:rPr>
              <a:t>；</a:t>
            </a:r>
            <a:r>
              <a:rPr lang="en-US" altLang="zh-CN" noProof="1" dirty="0">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cs typeface="+mn-cs"/>
              </a:rPr>
              <a:t>(</a:t>
            </a:r>
            <a:r>
              <a:rPr lang="zh-CN" altLang="en-US" noProof="1" dirty="0">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cs typeface="+mn-cs"/>
              </a:rPr>
              <a:t>或用</a:t>
            </a:r>
            <a:r>
              <a:rPr lang="en-US" altLang="zh-CN" noProof="1" dirty="0">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cs typeface="+mn-cs"/>
              </a:rPr>
              <a:t>new)</a:t>
            </a:r>
            <a:endParaRPr lang="zh-CN" altLang="en-US" noProof="1" dirty="0">
              <a:solidFill>
                <a:srgbClr val="000000"/>
              </a:solidFill>
              <a:latin typeface="宋体" panose="02010600030101010101" pitchFamily="2" charset="-122"/>
            </a:endParaRPr>
          </a:p>
          <a:p>
            <a:r>
              <a:rPr lang="zh-CN" altLang="en-US" noProof="1" dirty="0">
                <a:solidFill>
                  <a:srgbClr val="000000"/>
                </a:solidFill>
                <a:latin typeface="宋体" panose="02010600030101010101" pitchFamily="2" charset="-122"/>
                <a:ea typeface="宋体" panose="02010600030101010101" pitchFamily="2" charset="-122"/>
                <a:cs typeface="+mn-cs"/>
              </a:rPr>
              <a:t>则完成了申请一块</a:t>
            </a:r>
            <a:r>
              <a:rPr lang="en-US" altLang="zh-CN" noProof="1" err="1">
                <a:solidFill>
                  <a:srgbClr val="000000"/>
                </a:solidFill>
                <a:latin typeface="宋体" panose="02010600030101010101" pitchFamily="2" charset="-122"/>
                <a:ea typeface="宋体" panose="02010600030101010101" pitchFamily="2" charset="-122"/>
                <a:cs typeface="+mn-cs"/>
              </a:rPr>
              <a:t>LNode</a:t>
            </a:r>
            <a:r>
              <a:rPr lang="zh-CN" altLang="en-US" noProof="1" dirty="0">
                <a:solidFill>
                  <a:srgbClr val="000000"/>
                </a:solidFill>
                <a:latin typeface="宋体" panose="02010600030101010101" pitchFamily="2" charset="-122"/>
                <a:ea typeface="宋体" panose="02010600030101010101" pitchFamily="2" charset="-122"/>
                <a:cs typeface="+mn-cs"/>
              </a:rPr>
              <a:t>类型的存储单元的操作，并将其地址赋值给变量</a:t>
            </a:r>
            <a:r>
              <a:rPr lang="en-US" altLang="zh-CN" noProof="1">
                <a:solidFill>
                  <a:srgbClr val="000000"/>
                </a:solidFill>
                <a:latin typeface="宋体" panose="02010600030101010101" pitchFamily="2" charset="-122"/>
                <a:ea typeface="宋体" panose="02010600030101010101" pitchFamily="2" charset="-122"/>
                <a:cs typeface="+mn-cs"/>
              </a:rPr>
              <a:t>p</a:t>
            </a:r>
            <a:r>
              <a:rPr lang="zh-CN" altLang="en-US" noProof="1" dirty="0">
                <a:solidFill>
                  <a:srgbClr val="000000"/>
                </a:solidFill>
                <a:latin typeface="宋体" panose="02010600030101010101" pitchFamily="2" charset="-122"/>
                <a:ea typeface="宋体" panose="02010600030101010101" pitchFamily="2" charset="-122"/>
                <a:cs typeface="+mn-cs"/>
              </a:rPr>
              <a:t>。 </a:t>
            </a:r>
            <a:r>
              <a:rPr lang="zh-CN" altLang="en-US" noProof="1" dirty="0">
                <a:solidFill>
                  <a:srgbClr val="000000"/>
                </a:solidFill>
                <a:latin typeface="Tahoma" panose="020B0604030504040204" pitchFamily="34" charset="0"/>
                <a:ea typeface="宋体" panose="02010600030101010101" pitchFamily="2" charset="-122"/>
                <a:cs typeface="+mn-cs"/>
              </a:rPr>
              <a:t> </a:t>
            </a:r>
            <a:endParaRPr lang="zh-CN" altLang="en-US" noProof="1" dirty="0">
              <a:solidFill>
                <a:srgbClr val="000000"/>
              </a:solidFill>
              <a:latin typeface="Tahoma" panose="020B0604030504040204" pitchFamily="34" charset="0"/>
            </a:endParaRPr>
          </a:p>
        </p:txBody>
      </p:sp>
      <p:grpSp>
        <p:nvGrpSpPr>
          <p:cNvPr id="29701" name="Group 5"/>
          <p:cNvGrpSpPr/>
          <p:nvPr/>
        </p:nvGrpSpPr>
        <p:grpSpPr>
          <a:xfrm>
            <a:off x="1547813" y="2420938"/>
            <a:ext cx="6515100" cy="944562"/>
            <a:chOff x="0" y="0"/>
            <a:chExt cx="4104" cy="595"/>
          </a:xfrm>
        </p:grpSpPr>
        <p:sp>
          <p:nvSpPr>
            <p:cNvPr id="36869" name="Line 6"/>
            <p:cNvSpPr/>
            <p:nvPr/>
          </p:nvSpPr>
          <p:spPr>
            <a:xfrm>
              <a:off x="125" y="108"/>
              <a:ext cx="371" cy="0"/>
            </a:xfrm>
            <a:prstGeom prst="line">
              <a:avLst/>
            </a:prstGeom>
            <a:ln w="9525" cap="flat" cmpd="sng">
              <a:solidFill>
                <a:srgbClr val="000000"/>
              </a:solidFill>
              <a:prstDash val="solid"/>
              <a:round/>
              <a:headEnd type="none" w="med" len="med"/>
              <a:tailEnd type="triangle" w="sm" len="med"/>
            </a:ln>
          </p:spPr>
        </p:sp>
        <p:sp>
          <p:nvSpPr>
            <p:cNvPr id="36870" name="Rectangle 7"/>
            <p:cNvSpPr/>
            <p:nvPr/>
          </p:nvSpPr>
          <p:spPr>
            <a:xfrm>
              <a:off x="561" y="0"/>
              <a:ext cx="428" cy="20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871" name="Text Box 8"/>
            <p:cNvSpPr txBox="1"/>
            <p:nvPr/>
          </p:nvSpPr>
          <p:spPr>
            <a:xfrm>
              <a:off x="593" y="31"/>
              <a:ext cx="164" cy="150"/>
            </a:xfrm>
            <a:prstGeom prst="rect">
              <a:avLst/>
            </a:prstGeom>
            <a:solidFill>
              <a:srgbClr val="FFFFFF"/>
            </a:solidFill>
            <a:ln w="9525">
              <a:noFill/>
            </a:ln>
          </p:spPr>
          <p:txBody>
            <a:bodyPr lIns="0" tIns="0" rIns="0" bIns="0" anchor="t" anchorCtr="0"/>
            <a:p>
              <a:pPr algn="just" eaLnBrk="0" hangingPunct="0"/>
              <a:endParaRPr lang="zh-CN" altLang="en-US" sz="2000" b="0">
                <a:solidFill>
                  <a:srgbClr val="000000"/>
                </a:solidFill>
                <a:latin typeface="Arial" panose="020B0604020202020204" pitchFamily="34" charset="0"/>
              </a:endParaRPr>
            </a:p>
          </p:txBody>
        </p:sp>
        <p:sp>
          <p:nvSpPr>
            <p:cNvPr id="36872" name="Line 9"/>
            <p:cNvSpPr/>
            <p:nvPr/>
          </p:nvSpPr>
          <p:spPr>
            <a:xfrm>
              <a:off x="787" y="0"/>
              <a:ext cx="0" cy="205"/>
            </a:xfrm>
            <a:prstGeom prst="line">
              <a:avLst/>
            </a:prstGeom>
            <a:ln w="9525" cap="flat" cmpd="sng">
              <a:solidFill>
                <a:srgbClr val="000000"/>
              </a:solidFill>
              <a:prstDash val="solid"/>
              <a:round/>
              <a:headEnd type="none" w="med" len="med"/>
              <a:tailEnd type="none" w="med" len="med"/>
            </a:ln>
          </p:spPr>
        </p:sp>
        <p:sp>
          <p:nvSpPr>
            <p:cNvPr id="36873" name="Text Box 10"/>
            <p:cNvSpPr txBox="1"/>
            <p:nvPr/>
          </p:nvSpPr>
          <p:spPr>
            <a:xfrm>
              <a:off x="814" y="10"/>
              <a:ext cx="126" cy="124"/>
            </a:xfrm>
            <a:prstGeom prst="rect">
              <a:avLst/>
            </a:prstGeom>
            <a:solidFill>
              <a:srgbClr val="FFFFFF"/>
            </a:solidFill>
            <a:ln w="9525">
              <a:noFill/>
            </a:ln>
          </p:spPr>
          <p:txBody>
            <a:bodyPr lIns="0" tIns="0" rIns="0" bIns="0" anchor="t" anchorCtr="0"/>
            <a:p>
              <a:pPr algn="just" eaLnBrk="0" hangingPunct="0"/>
              <a:r>
                <a:rPr lang="zh-CN" altLang="en-US" sz="2000" b="0" dirty="0">
                  <a:solidFill>
                    <a:srgbClr val="000000"/>
                  </a:solidFill>
                  <a:latin typeface="宋体" panose="02010600030101010101" pitchFamily="2" charset="-122"/>
                </a:rPr>
                <a:t>∧</a:t>
              </a:r>
              <a:endParaRPr lang="zh-CN" altLang="en-US" sz="2000" b="0" dirty="0">
                <a:solidFill>
                  <a:srgbClr val="000000"/>
                </a:solidFill>
                <a:latin typeface="Arial" panose="020B0604020202020204" pitchFamily="34" charset="0"/>
              </a:endParaRPr>
            </a:p>
          </p:txBody>
        </p:sp>
        <p:sp>
          <p:nvSpPr>
            <p:cNvPr id="36874" name="Text Box 11"/>
            <p:cNvSpPr txBox="1"/>
            <p:nvPr/>
          </p:nvSpPr>
          <p:spPr>
            <a:xfrm>
              <a:off x="0" y="30"/>
              <a:ext cx="183" cy="150"/>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H</a:t>
              </a:r>
              <a:endParaRPr lang="en-US" altLang="zh-CN" sz="2000" b="0">
                <a:solidFill>
                  <a:srgbClr val="000000"/>
                </a:solidFill>
                <a:latin typeface="Times New Roman" panose="02020603050405020304" charset="0"/>
              </a:endParaRPr>
            </a:p>
          </p:txBody>
        </p:sp>
        <p:sp>
          <p:nvSpPr>
            <p:cNvPr id="36875" name="Text Box 12"/>
            <p:cNvSpPr txBox="1"/>
            <p:nvPr/>
          </p:nvSpPr>
          <p:spPr>
            <a:xfrm>
              <a:off x="1272" y="16"/>
              <a:ext cx="259" cy="234"/>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(a)</a:t>
              </a:r>
              <a:endParaRPr lang="en-US" altLang="zh-CN" sz="2000" b="0">
                <a:solidFill>
                  <a:srgbClr val="000000"/>
                </a:solidFill>
                <a:latin typeface="Times New Roman" panose="02020603050405020304" charset="0"/>
              </a:endParaRPr>
            </a:p>
          </p:txBody>
        </p:sp>
        <p:grpSp>
          <p:nvGrpSpPr>
            <p:cNvPr id="36876" name="Group 13"/>
            <p:cNvGrpSpPr/>
            <p:nvPr/>
          </p:nvGrpSpPr>
          <p:grpSpPr>
            <a:xfrm>
              <a:off x="1136" y="380"/>
              <a:ext cx="584" cy="205"/>
              <a:chOff x="0" y="0"/>
              <a:chExt cx="927" cy="325"/>
            </a:xfrm>
          </p:grpSpPr>
          <p:grpSp>
            <p:nvGrpSpPr>
              <p:cNvPr id="36877" name="Group 14"/>
              <p:cNvGrpSpPr/>
              <p:nvPr/>
            </p:nvGrpSpPr>
            <p:grpSpPr>
              <a:xfrm>
                <a:off x="0" y="0"/>
                <a:ext cx="681" cy="325"/>
                <a:chOff x="0" y="0"/>
                <a:chExt cx="681" cy="325"/>
              </a:xfrm>
            </p:grpSpPr>
            <p:sp>
              <p:nvSpPr>
                <p:cNvPr id="36878" name="Rectangle 15"/>
                <p:cNvSpPr/>
                <p:nvPr/>
              </p:nvSpPr>
              <p:spPr>
                <a:xfrm>
                  <a:off x="0" y="0"/>
                  <a:ext cx="681" cy="32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879" name="Text Box 16"/>
                <p:cNvSpPr txBox="1"/>
                <p:nvPr/>
              </p:nvSpPr>
              <p:spPr>
                <a:xfrm>
                  <a:off x="51" y="49"/>
                  <a:ext cx="261" cy="238"/>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a</a:t>
                  </a:r>
                  <a:r>
                    <a:rPr lang="en-US" altLang="zh-CN" sz="1400" b="0">
                      <a:solidFill>
                        <a:srgbClr val="000000"/>
                      </a:solidFill>
                      <a:latin typeface="Times New Roman" panose="02020603050405020304" charset="0"/>
                    </a:rPr>
                    <a:t>1</a:t>
                  </a:r>
                  <a:endParaRPr lang="en-US" altLang="zh-CN" sz="1900" b="0" baseline="-25000">
                    <a:solidFill>
                      <a:srgbClr val="000000"/>
                    </a:solidFill>
                    <a:latin typeface="Arial" panose="020B0604020202020204" pitchFamily="34" charset="0"/>
                  </a:endParaRPr>
                </a:p>
              </p:txBody>
            </p:sp>
            <p:sp>
              <p:nvSpPr>
                <p:cNvPr id="36880" name="Line 17"/>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36881" name="Text Box 18"/>
                <p:cNvSpPr txBox="1"/>
                <p:nvPr/>
              </p:nvSpPr>
              <p:spPr>
                <a:xfrm>
                  <a:off x="453" y="67"/>
                  <a:ext cx="201" cy="196"/>
                </a:xfrm>
                <a:prstGeom prst="rect">
                  <a:avLst/>
                </a:prstGeom>
                <a:solidFill>
                  <a:srgbClr val="FFFFFF"/>
                </a:solidFill>
                <a:ln w="9525">
                  <a:noFill/>
                </a:ln>
              </p:spPr>
              <p:txBody>
                <a:bodyPr lIns="0" tIns="0" rIns="0" bIns="0" anchor="t" anchorCtr="0"/>
                <a:p>
                  <a:pPr algn="just" eaLnBrk="0" hangingPunct="0"/>
                  <a:endParaRPr lang="zh-CN" altLang="en-US" sz="2000" b="0">
                    <a:solidFill>
                      <a:srgbClr val="000000"/>
                    </a:solidFill>
                    <a:latin typeface="Arial" panose="020B0604020202020204" pitchFamily="34" charset="0"/>
                  </a:endParaRPr>
                </a:p>
              </p:txBody>
            </p:sp>
          </p:grpSp>
          <p:sp>
            <p:nvSpPr>
              <p:cNvPr id="36882" name="Line 19"/>
              <p:cNvSpPr/>
              <p:nvPr/>
            </p:nvSpPr>
            <p:spPr>
              <a:xfrm>
                <a:off x="501" y="173"/>
                <a:ext cx="426" cy="0"/>
              </a:xfrm>
              <a:prstGeom prst="line">
                <a:avLst/>
              </a:prstGeom>
              <a:ln w="9525" cap="flat" cmpd="sng">
                <a:solidFill>
                  <a:srgbClr val="000000"/>
                </a:solidFill>
                <a:prstDash val="solid"/>
                <a:round/>
                <a:headEnd type="none" w="med" len="med"/>
                <a:tailEnd type="triangle" w="sm" len="med"/>
              </a:ln>
            </p:spPr>
          </p:sp>
        </p:grpSp>
        <p:grpSp>
          <p:nvGrpSpPr>
            <p:cNvPr id="36883" name="Group 20"/>
            <p:cNvGrpSpPr/>
            <p:nvPr/>
          </p:nvGrpSpPr>
          <p:grpSpPr>
            <a:xfrm>
              <a:off x="1761" y="390"/>
              <a:ext cx="655" cy="205"/>
              <a:chOff x="0" y="0"/>
              <a:chExt cx="1041" cy="325"/>
            </a:xfrm>
          </p:grpSpPr>
          <p:grpSp>
            <p:nvGrpSpPr>
              <p:cNvPr id="36884" name="Group 21"/>
              <p:cNvGrpSpPr/>
              <p:nvPr/>
            </p:nvGrpSpPr>
            <p:grpSpPr>
              <a:xfrm>
                <a:off x="0" y="0"/>
                <a:ext cx="681" cy="325"/>
                <a:chOff x="0" y="0"/>
                <a:chExt cx="681" cy="325"/>
              </a:xfrm>
            </p:grpSpPr>
            <p:sp>
              <p:nvSpPr>
                <p:cNvPr id="36885" name="Rectangle 22"/>
                <p:cNvSpPr/>
                <p:nvPr/>
              </p:nvSpPr>
              <p:spPr>
                <a:xfrm>
                  <a:off x="0" y="0"/>
                  <a:ext cx="681" cy="32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886" name="Text Box 23"/>
                <p:cNvSpPr txBox="1"/>
                <p:nvPr/>
              </p:nvSpPr>
              <p:spPr>
                <a:xfrm>
                  <a:off x="51" y="49"/>
                  <a:ext cx="261" cy="238"/>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a</a:t>
                  </a:r>
                  <a:r>
                    <a:rPr lang="en-US" altLang="zh-CN" sz="1400" b="0">
                      <a:solidFill>
                        <a:srgbClr val="000000"/>
                      </a:solidFill>
                      <a:latin typeface="Times New Roman" panose="02020603050405020304" charset="0"/>
                    </a:rPr>
                    <a:t>2</a:t>
                  </a:r>
                  <a:endParaRPr lang="en-US" altLang="zh-CN" sz="2000" b="0">
                    <a:solidFill>
                      <a:srgbClr val="000000"/>
                    </a:solidFill>
                    <a:latin typeface="Arial" panose="020B0604020202020204" pitchFamily="34" charset="0"/>
                  </a:endParaRPr>
                </a:p>
              </p:txBody>
            </p:sp>
            <p:sp>
              <p:nvSpPr>
                <p:cNvPr id="36887" name="Line 2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36888" name="Text Box 25"/>
                <p:cNvSpPr txBox="1"/>
                <p:nvPr/>
              </p:nvSpPr>
              <p:spPr>
                <a:xfrm>
                  <a:off x="453" y="67"/>
                  <a:ext cx="201" cy="196"/>
                </a:xfrm>
                <a:prstGeom prst="rect">
                  <a:avLst/>
                </a:prstGeom>
                <a:solidFill>
                  <a:srgbClr val="FFFFFF"/>
                </a:solidFill>
                <a:ln w="9525">
                  <a:noFill/>
                </a:ln>
              </p:spPr>
              <p:txBody>
                <a:bodyPr lIns="0" tIns="0" rIns="0" bIns="0" anchor="t" anchorCtr="0"/>
                <a:p>
                  <a:pPr algn="just" eaLnBrk="0" hangingPunct="0"/>
                  <a:endParaRPr lang="zh-CN" altLang="en-US" sz="2000" b="0">
                    <a:solidFill>
                      <a:srgbClr val="000000"/>
                    </a:solidFill>
                    <a:latin typeface="Arial" panose="020B0604020202020204" pitchFamily="34" charset="0"/>
                  </a:endParaRPr>
                </a:p>
              </p:txBody>
            </p:sp>
          </p:grpSp>
          <p:sp>
            <p:nvSpPr>
              <p:cNvPr id="36889" name="Line 26"/>
              <p:cNvSpPr/>
              <p:nvPr/>
            </p:nvSpPr>
            <p:spPr>
              <a:xfrm>
                <a:off x="615" y="175"/>
                <a:ext cx="426" cy="0"/>
              </a:xfrm>
              <a:prstGeom prst="line">
                <a:avLst/>
              </a:prstGeom>
              <a:ln w="9525" cap="flat" cmpd="sng">
                <a:solidFill>
                  <a:srgbClr val="000000"/>
                </a:solidFill>
                <a:prstDash val="solid"/>
                <a:round/>
                <a:headEnd type="none" w="med" len="med"/>
                <a:tailEnd type="triangle" w="sm" len="med"/>
              </a:ln>
            </p:spPr>
          </p:sp>
        </p:grpSp>
        <p:sp>
          <p:nvSpPr>
            <p:cNvPr id="36890" name="Rectangle 27"/>
            <p:cNvSpPr/>
            <p:nvPr/>
          </p:nvSpPr>
          <p:spPr>
            <a:xfrm>
              <a:off x="3177" y="388"/>
              <a:ext cx="429" cy="20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891" name="Text Box 28"/>
            <p:cNvSpPr txBox="1"/>
            <p:nvPr/>
          </p:nvSpPr>
          <p:spPr>
            <a:xfrm>
              <a:off x="3209" y="419"/>
              <a:ext cx="165" cy="150"/>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a</a:t>
              </a:r>
              <a:r>
                <a:rPr lang="en-US" altLang="zh-CN" sz="1400" b="0">
                  <a:solidFill>
                    <a:srgbClr val="000000"/>
                  </a:solidFill>
                  <a:latin typeface="Times New Roman" panose="02020603050405020304" charset="0"/>
                </a:rPr>
                <a:t>n</a:t>
              </a:r>
              <a:endParaRPr lang="en-US" altLang="zh-CN" sz="2000" b="0">
                <a:solidFill>
                  <a:srgbClr val="000000"/>
                </a:solidFill>
                <a:latin typeface="Arial" panose="020B0604020202020204" pitchFamily="34" charset="0"/>
              </a:endParaRPr>
            </a:p>
          </p:txBody>
        </p:sp>
        <p:sp>
          <p:nvSpPr>
            <p:cNvPr id="36892" name="Line 29"/>
            <p:cNvSpPr/>
            <p:nvPr/>
          </p:nvSpPr>
          <p:spPr>
            <a:xfrm>
              <a:off x="3404" y="388"/>
              <a:ext cx="0" cy="205"/>
            </a:xfrm>
            <a:prstGeom prst="line">
              <a:avLst/>
            </a:prstGeom>
            <a:ln w="9525" cap="flat" cmpd="sng">
              <a:solidFill>
                <a:srgbClr val="000000"/>
              </a:solidFill>
              <a:prstDash val="solid"/>
              <a:round/>
              <a:headEnd type="none" w="med" len="med"/>
              <a:tailEnd type="none" w="med" len="med"/>
            </a:ln>
          </p:spPr>
        </p:sp>
        <p:sp>
          <p:nvSpPr>
            <p:cNvPr id="36893" name="Text Box 30"/>
            <p:cNvSpPr txBox="1"/>
            <p:nvPr/>
          </p:nvSpPr>
          <p:spPr>
            <a:xfrm>
              <a:off x="3438" y="421"/>
              <a:ext cx="106" cy="48"/>
            </a:xfrm>
            <a:prstGeom prst="rect">
              <a:avLst/>
            </a:prstGeom>
            <a:solidFill>
              <a:srgbClr val="FFFFFF"/>
            </a:solidFill>
            <a:ln w="9525">
              <a:noFill/>
            </a:ln>
          </p:spPr>
          <p:txBody>
            <a:bodyPr lIns="0" tIns="0" rIns="0" bIns="0" anchor="t" anchorCtr="0"/>
            <a:p>
              <a:pPr algn="just" eaLnBrk="0" hangingPunct="0"/>
              <a:r>
                <a:rPr lang="zh-CN" altLang="en-US" sz="2000" b="0" dirty="0">
                  <a:solidFill>
                    <a:srgbClr val="000000"/>
                  </a:solidFill>
                  <a:latin typeface="宋体" panose="02010600030101010101" pitchFamily="2" charset="-122"/>
                </a:rPr>
                <a:t>∧</a:t>
              </a:r>
              <a:endParaRPr lang="zh-CN" altLang="en-US" sz="2000" b="0" dirty="0">
                <a:solidFill>
                  <a:srgbClr val="000000"/>
                </a:solidFill>
                <a:latin typeface="Arial" panose="020B0604020202020204" pitchFamily="34" charset="0"/>
              </a:endParaRPr>
            </a:p>
          </p:txBody>
        </p:sp>
        <p:sp>
          <p:nvSpPr>
            <p:cNvPr id="36894" name="Line 31"/>
            <p:cNvSpPr/>
            <p:nvPr/>
          </p:nvSpPr>
          <p:spPr>
            <a:xfrm>
              <a:off x="2869" y="508"/>
              <a:ext cx="268" cy="0"/>
            </a:xfrm>
            <a:prstGeom prst="line">
              <a:avLst/>
            </a:prstGeom>
            <a:ln w="9525" cap="flat" cmpd="sng">
              <a:solidFill>
                <a:srgbClr val="000000"/>
              </a:solidFill>
              <a:prstDash val="solid"/>
              <a:round/>
              <a:headEnd type="none" w="med" len="med"/>
              <a:tailEnd type="triangle" w="sm" len="med"/>
            </a:ln>
          </p:spPr>
        </p:sp>
        <p:grpSp>
          <p:nvGrpSpPr>
            <p:cNvPr id="36895" name="Group 32"/>
            <p:cNvGrpSpPr/>
            <p:nvPr/>
          </p:nvGrpSpPr>
          <p:grpSpPr>
            <a:xfrm>
              <a:off x="8" y="390"/>
              <a:ext cx="1088" cy="205"/>
              <a:chOff x="0" y="0"/>
              <a:chExt cx="1728" cy="325"/>
            </a:xfrm>
          </p:grpSpPr>
          <p:sp>
            <p:nvSpPr>
              <p:cNvPr id="36896" name="Text Box 33"/>
              <p:cNvSpPr txBox="1"/>
              <p:nvPr/>
            </p:nvSpPr>
            <p:spPr>
              <a:xfrm>
                <a:off x="0" y="36"/>
                <a:ext cx="366" cy="244"/>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H</a:t>
                </a:r>
                <a:endParaRPr lang="en-US" altLang="zh-CN" sz="2000" b="0">
                  <a:solidFill>
                    <a:srgbClr val="000000"/>
                  </a:solidFill>
                  <a:latin typeface="Times New Roman" panose="02020603050405020304" charset="0"/>
                </a:endParaRPr>
              </a:p>
            </p:txBody>
          </p:sp>
          <p:sp>
            <p:nvSpPr>
              <p:cNvPr id="36897" name="Line 34"/>
              <p:cNvSpPr/>
              <p:nvPr/>
            </p:nvSpPr>
            <p:spPr>
              <a:xfrm>
                <a:off x="180" y="139"/>
                <a:ext cx="591" cy="0"/>
              </a:xfrm>
              <a:prstGeom prst="line">
                <a:avLst/>
              </a:prstGeom>
              <a:ln w="9525" cap="flat" cmpd="sng">
                <a:solidFill>
                  <a:srgbClr val="000000"/>
                </a:solidFill>
                <a:prstDash val="solid"/>
                <a:round/>
                <a:headEnd type="none" w="med" len="med"/>
                <a:tailEnd type="triangle" w="sm" len="med"/>
              </a:ln>
            </p:spPr>
          </p:sp>
          <p:grpSp>
            <p:nvGrpSpPr>
              <p:cNvPr id="36898" name="Group 35"/>
              <p:cNvGrpSpPr/>
              <p:nvPr/>
            </p:nvGrpSpPr>
            <p:grpSpPr>
              <a:xfrm>
                <a:off x="837" y="0"/>
                <a:ext cx="891" cy="325"/>
                <a:chOff x="0" y="0"/>
                <a:chExt cx="891" cy="325"/>
              </a:xfrm>
            </p:grpSpPr>
            <p:grpSp>
              <p:nvGrpSpPr>
                <p:cNvPr id="36899" name="Group 36"/>
                <p:cNvGrpSpPr/>
                <p:nvPr/>
              </p:nvGrpSpPr>
              <p:grpSpPr>
                <a:xfrm>
                  <a:off x="0" y="0"/>
                  <a:ext cx="681" cy="325"/>
                  <a:chOff x="0" y="0"/>
                  <a:chExt cx="681" cy="325"/>
                </a:xfrm>
              </p:grpSpPr>
              <p:sp>
                <p:nvSpPr>
                  <p:cNvPr id="36900" name="Rectangle 37"/>
                  <p:cNvSpPr/>
                  <p:nvPr/>
                </p:nvSpPr>
                <p:spPr>
                  <a:xfrm>
                    <a:off x="0" y="0"/>
                    <a:ext cx="681" cy="32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901" name="Text Box 38"/>
                  <p:cNvSpPr txBox="1"/>
                  <p:nvPr/>
                </p:nvSpPr>
                <p:spPr>
                  <a:xfrm>
                    <a:off x="51" y="49"/>
                    <a:ext cx="261" cy="238"/>
                  </a:xfrm>
                  <a:prstGeom prst="rect">
                    <a:avLst/>
                  </a:prstGeom>
                  <a:solidFill>
                    <a:srgbClr val="FFFFFF"/>
                  </a:solidFill>
                  <a:ln w="9525">
                    <a:noFill/>
                  </a:ln>
                </p:spPr>
                <p:txBody>
                  <a:bodyPr lIns="0" tIns="0" rIns="0" bIns="0" anchor="t" anchorCtr="0"/>
                  <a:p>
                    <a:pPr algn="just" eaLnBrk="0" hangingPunct="0"/>
                    <a:r>
                      <a:rPr lang="zh-CN" altLang="en-US" sz="2000" b="0" dirty="0">
                        <a:solidFill>
                          <a:srgbClr val="000000"/>
                        </a:solidFill>
                        <a:latin typeface="Arial" panose="020B0604020202020204" pitchFamily="34" charset="0"/>
                      </a:rPr>
                      <a:t>　</a:t>
                    </a:r>
                    <a:endParaRPr lang="zh-CN" altLang="en-US" sz="2000" b="0" dirty="0">
                      <a:solidFill>
                        <a:srgbClr val="000000"/>
                      </a:solidFill>
                      <a:latin typeface="Arial" panose="020B0604020202020204" pitchFamily="34" charset="0"/>
                    </a:endParaRPr>
                  </a:p>
                </p:txBody>
              </p:sp>
              <p:sp>
                <p:nvSpPr>
                  <p:cNvPr id="36902" name="Line 3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36903" name="Text Box 40"/>
                  <p:cNvSpPr txBox="1"/>
                  <p:nvPr/>
                </p:nvSpPr>
                <p:spPr>
                  <a:xfrm>
                    <a:off x="453" y="67"/>
                    <a:ext cx="201" cy="196"/>
                  </a:xfrm>
                  <a:prstGeom prst="rect">
                    <a:avLst/>
                  </a:prstGeom>
                  <a:solidFill>
                    <a:srgbClr val="FFFFFF"/>
                  </a:solidFill>
                  <a:ln w="9525">
                    <a:noFill/>
                  </a:ln>
                </p:spPr>
                <p:txBody>
                  <a:bodyPr lIns="0" tIns="0" rIns="0" bIns="0" anchor="t" anchorCtr="0"/>
                  <a:p>
                    <a:pPr algn="just" eaLnBrk="0" hangingPunct="0"/>
                    <a:endParaRPr lang="zh-CN" altLang="en-US" sz="2000" b="0">
                      <a:solidFill>
                        <a:srgbClr val="000000"/>
                      </a:solidFill>
                      <a:latin typeface="Arial" panose="020B0604020202020204" pitchFamily="34" charset="0"/>
                    </a:endParaRPr>
                  </a:p>
                </p:txBody>
              </p:sp>
            </p:grpSp>
            <p:sp>
              <p:nvSpPr>
                <p:cNvPr id="36904" name="Line 41"/>
                <p:cNvSpPr/>
                <p:nvPr/>
              </p:nvSpPr>
              <p:spPr>
                <a:xfrm>
                  <a:off x="531" y="172"/>
                  <a:ext cx="360" cy="0"/>
                </a:xfrm>
                <a:prstGeom prst="line">
                  <a:avLst/>
                </a:prstGeom>
                <a:ln w="9525" cap="flat" cmpd="sng">
                  <a:solidFill>
                    <a:srgbClr val="000000"/>
                  </a:solidFill>
                  <a:prstDash val="solid"/>
                  <a:round/>
                  <a:headEnd type="none" w="med" len="med"/>
                  <a:tailEnd type="triangle" w="sm" len="med"/>
                </a:ln>
              </p:spPr>
            </p:sp>
          </p:grpSp>
        </p:grpSp>
        <p:sp>
          <p:nvSpPr>
            <p:cNvPr id="36905" name="Text Box 42"/>
            <p:cNvSpPr txBox="1"/>
            <p:nvPr/>
          </p:nvSpPr>
          <p:spPr>
            <a:xfrm>
              <a:off x="3877" y="378"/>
              <a:ext cx="227" cy="197"/>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(b)</a:t>
              </a:r>
              <a:endParaRPr lang="en-US" altLang="zh-CN" sz="2000" b="0">
                <a:solidFill>
                  <a:srgbClr val="000000"/>
                </a:solidFill>
                <a:latin typeface="Times New Roman" panose="02020603050405020304" charset="0"/>
              </a:endParaRPr>
            </a:p>
          </p:txBody>
        </p:sp>
        <p:sp>
          <p:nvSpPr>
            <p:cNvPr id="36906" name="Text Box 43"/>
            <p:cNvSpPr txBox="1"/>
            <p:nvPr/>
          </p:nvSpPr>
          <p:spPr>
            <a:xfrm>
              <a:off x="2526" y="394"/>
              <a:ext cx="226" cy="197"/>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a:t>
              </a:r>
              <a:endParaRPr lang="en-US" altLang="zh-CN" sz="2000" b="0">
                <a:solidFill>
                  <a:srgbClr val="000000"/>
                </a:solidFill>
                <a:latin typeface="Arial" panose="020B0604020202020204" pitchFamily="34" charset="0"/>
              </a:endParaRPr>
            </a:p>
          </p:txBody>
        </p:sp>
        <p:grpSp>
          <p:nvGrpSpPr>
            <p:cNvPr id="36907" name="Group 44"/>
            <p:cNvGrpSpPr/>
            <p:nvPr/>
          </p:nvGrpSpPr>
          <p:grpSpPr>
            <a:xfrm>
              <a:off x="581" y="29"/>
              <a:ext cx="204" cy="172"/>
              <a:chOff x="0" y="0"/>
              <a:chExt cx="309" cy="312"/>
            </a:xfrm>
          </p:grpSpPr>
          <p:sp>
            <p:nvSpPr>
              <p:cNvPr id="36908" name="Line 45"/>
              <p:cNvSpPr/>
              <p:nvPr/>
            </p:nvSpPr>
            <p:spPr>
              <a:xfrm flipV="1">
                <a:off x="0" y="0"/>
                <a:ext cx="103" cy="156"/>
              </a:xfrm>
              <a:prstGeom prst="line">
                <a:avLst/>
              </a:prstGeom>
              <a:ln w="9525" cap="flat" cmpd="sng">
                <a:solidFill>
                  <a:srgbClr val="000000"/>
                </a:solidFill>
                <a:prstDash val="solid"/>
                <a:round/>
                <a:headEnd type="none" w="med" len="med"/>
                <a:tailEnd type="none" w="med" len="med"/>
              </a:ln>
            </p:spPr>
          </p:sp>
          <p:sp>
            <p:nvSpPr>
              <p:cNvPr id="36909" name="Line 46"/>
              <p:cNvSpPr/>
              <p:nvPr/>
            </p:nvSpPr>
            <p:spPr>
              <a:xfrm flipV="1">
                <a:off x="0" y="0"/>
                <a:ext cx="206" cy="312"/>
              </a:xfrm>
              <a:prstGeom prst="line">
                <a:avLst/>
              </a:prstGeom>
              <a:ln w="9525" cap="flat" cmpd="sng">
                <a:solidFill>
                  <a:srgbClr val="000000"/>
                </a:solidFill>
                <a:prstDash val="solid"/>
                <a:round/>
                <a:headEnd type="none" w="med" len="med"/>
                <a:tailEnd type="none" w="med" len="med"/>
              </a:ln>
            </p:spPr>
          </p:sp>
          <p:sp>
            <p:nvSpPr>
              <p:cNvPr id="36910" name="Line 47"/>
              <p:cNvSpPr/>
              <p:nvPr/>
            </p:nvSpPr>
            <p:spPr>
              <a:xfrm flipV="1">
                <a:off x="103" y="0"/>
                <a:ext cx="206" cy="312"/>
              </a:xfrm>
              <a:prstGeom prst="line">
                <a:avLst/>
              </a:prstGeom>
              <a:ln w="9525" cap="flat" cmpd="sng">
                <a:solidFill>
                  <a:srgbClr val="000000"/>
                </a:solidFill>
                <a:prstDash val="solid"/>
                <a:round/>
                <a:headEnd type="none" w="med" len="med"/>
                <a:tailEnd type="none" w="med" len="med"/>
              </a:ln>
            </p:spPr>
          </p:sp>
          <p:sp>
            <p:nvSpPr>
              <p:cNvPr id="36911" name="Line 48"/>
              <p:cNvSpPr/>
              <p:nvPr/>
            </p:nvSpPr>
            <p:spPr>
              <a:xfrm flipV="1">
                <a:off x="206" y="156"/>
                <a:ext cx="103" cy="156"/>
              </a:xfrm>
              <a:prstGeom prst="line">
                <a:avLst/>
              </a:prstGeom>
              <a:ln w="9525" cap="flat" cmpd="sng">
                <a:solidFill>
                  <a:srgbClr val="000000"/>
                </a:solidFill>
                <a:prstDash val="solid"/>
                <a:round/>
                <a:headEnd type="none" w="med" len="med"/>
                <a:tailEnd type="none" w="med" len="med"/>
              </a:ln>
            </p:spPr>
          </p:sp>
        </p:grpSp>
        <p:grpSp>
          <p:nvGrpSpPr>
            <p:cNvPr id="36912" name="Group 49"/>
            <p:cNvGrpSpPr/>
            <p:nvPr/>
          </p:nvGrpSpPr>
          <p:grpSpPr>
            <a:xfrm>
              <a:off x="549" y="423"/>
              <a:ext cx="204" cy="172"/>
              <a:chOff x="0" y="0"/>
              <a:chExt cx="309" cy="312"/>
            </a:xfrm>
          </p:grpSpPr>
          <p:sp>
            <p:nvSpPr>
              <p:cNvPr id="36913" name="Line 50"/>
              <p:cNvSpPr/>
              <p:nvPr/>
            </p:nvSpPr>
            <p:spPr>
              <a:xfrm flipV="1">
                <a:off x="0" y="0"/>
                <a:ext cx="103" cy="156"/>
              </a:xfrm>
              <a:prstGeom prst="line">
                <a:avLst/>
              </a:prstGeom>
              <a:ln w="9525" cap="flat" cmpd="sng">
                <a:solidFill>
                  <a:srgbClr val="000000"/>
                </a:solidFill>
                <a:prstDash val="solid"/>
                <a:round/>
                <a:headEnd type="none" w="med" len="med"/>
                <a:tailEnd type="none" w="med" len="med"/>
              </a:ln>
            </p:spPr>
          </p:sp>
          <p:sp>
            <p:nvSpPr>
              <p:cNvPr id="36914" name="Line 51"/>
              <p:cNvSpPr/>
              <p:nvPr/>
            </p:nvSpPr>
            <p:spPr>
              <a:xfrm flipV="1">
                <a:off x="0" y="0"/>
                <a:ext cx="206" cy="312"/>
              </a:xfrm>
              <a:prstGeom prst="line">
                <a:avLst/>
              </a:prstGeom>
              <a:ln w="9525" cap="flat" cmpd="sng">
                <a:solidFill>
                  <a:srgbClr val="000000"/>
                </a:solidFill>
                <a:prstDash val="solid"/>
                <a:round/>
                <a:headEnd type="none" w="med" len="med"/>
                <a:tailEnd type="none" w="med" len="med"/>
              </a:ln>
            </p:spPr>
          </p:sp>
          <p:sp>
            <p:nvSpPr>
              <p:cNvPr id="36915" name="Line 52"/>
              <p:cNvSpPr/>
              <p:nvPr/>
            </p:nvSpPr>
            <p:spPr>
              <a:xfrm flipV="1">
                <a:off x="103" y="0"/>
                <a:ext cx="206" cy="312"/>
              </a:xfrm>
              <a:prstGeom prst="line">
                <a:avLst/>
              </a:prstGeom>
              <a:ln w="9525" cap="flat" cmpd="sng">
                <a:solidFill>
                  <a:srgbClr val="000000"/>
                </a:solidFill>
                <a:prstDash val="solid"/>
                <a:round/>
                <a:headEnd type="none" w="med" len="med"/>
                <a:tailEnd type="none" w="med" len="med"/>
              </a:ln>
            </p:spPr>
          </p:sp>
          <p:sp>
            <p:nvSpPr>
              <p:cNvPr id="36916" name="Line 53"/>
              <p:cNvSpPr/>
              <p:nvPr/>
            </p:nvSpPr>
            <p:spPr>
              <a:xfrm flipV="1">
                <a:off x="206" y="156"/>
                <a:ext cx="103" cy="156"/>
              </a:xfrm>
              <a:prstGeom prst="line">
                <a:avLst/>
              </a:prstGeom>
              <a:ln w="9525" cap="flat" cmpd="sng">
                <a:solidFill>
                  <a:srgbClr val="000000"/>
                </a:solidFill>
                <a:prstDash val="solid"/>
                <a:round/>
                <a:headEnd type="none" w="med" len="med"/>
                <a:tailEnd type="none" w="med" len="med"/>
              </a:ln>
            </p:spPr>
          </p:sp>
        </p:grpSp>
      </p:grpSp>
      <p:grpSp>
        <p:nvGrpSpPr>
          <p:cNvPr id="29750" name="Group 54"/>
          <p:cNvGrpSpPr/>
          <p:nvPr/>
        </p:nvGrpSpPr>
        <p:grpSpPr>
          <a:xfrm>
            <a:off x="2286000" y="5565775"/>
            <a:ext cx="2649538" cy="606425"/>
            <a:chOff x="0" y="0"/>
            <a:chExt cx="1669" cy="382"/>
          </a:xfrm>
        </p:grpSpPr>
        <p:grpSp>
          <p:nvGrpSpPr>
            <p:cNvPr id="36918" name="Group 55"/>
            <p:cNvGrpSpPr/>
            <p:nvPr/>
          </p:nvGrpSpPr>
          <p:grpSpPr>
            <a:xfrm>
              <a:off x="0" y="229"/>
              <a:ext cx="581" cy="130"/>
              <a:chOff x="0" y="0"/>
              <a:chExt cx="726" cy="324"/>
            </a:xfrm>
          </p:grpSpPr>
          <p:sp>
            <p:nvSpPr>
              <p:cNvPr id="36919" name="Rectangle 56"/>
              <p:cNvSpPr/>
              <p:nvPr/>
            </p:nvSpPr>
            <p:spPr>
              <a:xfrm>
                <a:off x="234" y="0"/>
                <a:ext cx="231" cy="2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920" name="Line 57"/>
              <p:cNvSpPr/>
              <p:nvPr/>
            </p:nvSpPr>
            <p:spPr>
              <a:xfrm>
                <a:off x="366" y="138"/>
                <a:ext cx="360" cy="0"/>
              </a:xfrm>
              <a:prstGeom prst="line">
                <a:avLst/>
              </a:prstGeom>
              <a:ln w="9525" cap="flat" cmpd="sng">
                <a:solidFill>
                  <a:srgbClr val="000000"/>
                </a:solidFill>
                <a:prstDash val="solid"/>
                <a:round/>
                <a:headEnd type="none" w="med" len="med"/>
                <a:tailEnd type="triangle" w="sm" len="sm"/>
              </a:ln>
            </p:spPr>
          </p:sp>
          <p:sp>
            <p:nvSpPr>
              <p:cNvPr id="36921" name="Text Box 58"/>
              <p:cNvSpPr txBox="1"/>
              <p:nvPr/>
            </p:nvSpPr>
            <p:spPr>
              <a:xfrm>
                <a:off x="0" y="12"/>
                <a:ext cx="180" cy="312"/>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P</a:t>
                </a:r>
                <a:endParaRPr lang="en-US" altLang="zh-CN" sz="2000" b="0">
                  <a:solidFill>
                    <a:srgbClr val="000000"/>
                  </a:solidFill>
                  <a:latin typeface="Times New Roman" panose="02020603050405020304" charset="0"/>
                </a:endParaRPr>
              </a:p>
              <a:p>
                <a:pPr algn="just" eaLnBrk="0" hangingPunct="0"/>
                <a:endParaRPr lang="zh-CN" altLang="en-US" sz="2000" b="0">
                  <a:solidFill>
                    <a:srgbClr val="000000"/>
                  </a:solidFill>
                  <a:latin typeface="Arial" panose="020B0604020202020204" pitchFamily="34" charset="0"/>
                </a:endParaRPr>
              </a:p>
            </p:txBody>
          </p:sp>
        </p:grpSp>
        <p:sp>
          <p:nvSpPr>
            <p:cNvPr id="36922" name="Text Box 59"/>
            <p:cNvSpPr txBox="1"/>
            <p:nvPr/>
          </p:nvSpPr>
          <p:spPr>
            <a:xfrm>
              <a:off x="555" y="0"/>
              <a:ext cx="581" cy="119"/>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p-&gt;data</a:t>
              </a:r>
              <a:endParaRPr lang="en-US" altLang="zh-CN" sz="2000" b="0">
                <a:solidFill>
                  <a:srgbClr val="000000"/>
                </a:solidFill>
                <a:latin typeface="Times New Roman" panose="02020603050405020304" charset="0"/>
              </a:endParaRPr>
            </a:p>
          </p:txBody>
        </p:sp>
        <p:sp>
          <p:nvSpPr>
            <p:cNvPr id="36923" name="Text Box 60"/>
            <p:cNvSpPr txBox="1"/>
            <p:nvPr/>
          </p:nvSpPr>
          <p:spPr>
            <a:xfrm>
              <a:off x="1104" y="0"/>
              <a:ext cx="565" cy="132"/>
            </a:xfrm>
            <a:prstGeom prst="rect">
              <a:avLst/>
            </a:prstGeom>
            <a:solidFill>
              <a:srgbClr val="FFFFFF"/>
            </a:solidFill>
            <a:ln w="9525">
              <a:noFill/>
            </a:ln>
          </p:spPr>
          <p:txBody>
            <a:bodyPr lIns="0" tIns="0" rIns="0" bIns="0" anchor="t" anchorCtr="0"/>
            <a:p>
              <a:pPr algn="just" eaLnBrk="0" hangingPunct="0"/>
              <a:r>
                <a:rPr lang="en-US" altLang="zh-CN" sz="2000" b="0">
                  <a:solidFill>
                    <a:srgbClr val="000000"/>
                  </a:solidFill>
                  <a:latin typeface="Times New Roman" panose="02020603050405020304" charset="0"/>
                </a:rPr>
                <a:t>p-&gt;next </a:t>
              </a:r>
              <a:endParaRPr lang="en-US" altLang="zh-CN" sz="2000" b="0">
                <a:solidFill>
                  <a:srgbClr val="000000"/>
                </a:solidFill>
                <a:latin typeface="Times New Roman" panose="02020603050405020304" charset="0"/>
              </a:endParaRPr>
            </a:p>
          </p:txBody>
        </p:sp>
        <p:grpSp>
          <p:nvGrpSpPr>
            <p:cNvPr id="36924" name="Group 61"/>
            <p:cNvGrpSpPr/>
            <p:nvPr/>
          </p:nvGrpSpPr>
          <p:grpSpPr>
            <a:xfrm>
              <a:off x="591" y="185"/>
              <a:ext cx="941" cy="197"/>
              <a:chOff x="0" y="0"/>
              <a:chExt cx="1176" cy="493"/>
            </a:xfrm>
          </p:grpSpPr>
          <p:sp>
            <p:nvSpPr>
              <p:cNvPr id="36925" name="Rectangle 62"/>
              <p:cNvSpPr/>
              <p:nvPr/>
            </p:nvSpPr>
            <p:spPr>
              <a:xfrm>
                <a:off x="0" y="0"/>
                <a:ext cx="1176" cy="46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6926" name="Line 63"/>
              <p:cNvSpPr/>
              <p:nvPr/>
            </p:nvSpPr>
            <p:spPr>
              <a:xfrm>
                <a:off x="591" y="25"/>
                <a:ext cx="0" cy="468"/>
              </a:xfrm>
              <a:prstGeom prst="line">
                <a:avLst/>
              </a:prstGeom>
              <a:ln w="9525" cap="flat" cmpd="sng">
                <a:solidFill>
                  <a:srgbClr val="000000"/>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charRg st="0" end="59"/>
                                            </p:txEl>
                                          </p:spTgt>
                                        </p:tgtEl>
                                        <p:attrNameLst>
                                          <p:attrName>style.visibility</p:attrName>
                                        </p:attrNameLst>
                                      </p:cBhvr>
                                      <p:to>
                                        <p:strVal val="visible"/>
                                      </p:to>
                                    </p:set>
                                    <p:anim calcmode="lin" valueType="num">
                                      <p:cBhvr additive="base">
                                        <p:cTn id="7" dur="500" fill="hold"/>
                                        <p:tgtEl>
                                          <p:spTgt spid="29699">
                                            <p:txEl>
                                              <p:charRg st="0"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charRg st="0" end="5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1"/>
                                        </p:tgtEl>
                                        <p:attrNameLst>
                                          <p:attrName>style.visibility</p:attrName>
                                        </p:attrNameLst>
                                      </p:cBhvr>
                                      <p:to>
                                        <p:strVal val="visible"/>
                                      </p:to>
                                    </p:set>
                                    <p:anim calcmode="lin" valueType="num">
                                      <p:cBhvr additive="base">
                                        <p:cTn id="13" dur="500" fill="hold"/>
                                        <p:tgtEl>
                                          <p:spTgt spid="29701"/>
                                        </p:tgtEl>
                                        <p:attrNameLst>
                                          <p:attrName>ppt_x</p:attrName>
                                        </p:attrNameLst>
                                      </p:cBhvr>
                                      <p:tavLst>
                                        <p:tav tm="0">
                                          <p:val>
                                            <p:strVal val="#ppt_x"/>
                                          </p:val>
                                        </p:tav>
                                        <p:tav tm="100000">
                                          <p:val>
                                            <p:strVal val="#ppt_x"/>
                                          </p:val>
                                        </p:tav>
                                      </p:tavLst>
                                    </p:anim>
                                    <p:anim calcmode="lin" valueType="num">
                                      <p:cBhvr additive="base">
                                        <p:cTn id="14" dur="500" fill="hold"/>
                                        <p:tgtEl>
                                          <p:spTgt spid="297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ppt_x"/>
                                          </p:val>
                                        </p:tav>
                                        <p:tav tm="100000">
                                          <p:val>
                                            <p:strVal val="#ppt_x"/>
                                          </p:val>
                                        </p:tav>
                                      </p:tavLst>
                                    </p:anim>
                                    <p:anim calcmode="lin" valueType="num">
                                      <p:cBhvr additive="base">
                                        <p:cTn id="20"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50"/>
                                        </p:tgtEl>
                                        <p:attrNameLst>
                                          <p:attrName>style.visibility</p:attrName>
                                        </p:attrNameLst>
                                      </p:cBhvr>
                                      <p:to>
                                        <p:strVal val="visible"/>
                                      </p:to>
                                    </p:set>
                                    <p:anim calcmode="lin" valueType="num">
                                      <p:cBhvr additive="base">
                                        <p:cTn id="25" dur="500" fill="hold"/>
                                        <p:tgtEl>
                                          <p:spTgt spid="29750"/>
                                        </p:tgtEl>
                                        <p:attrNameLst>
                                          <p:attrName>ppt_x</p:attrName>
                                        </p:attrNameLst>
                                      </p:cBhvr>
                                      <p:tavLst>
                                        <p:tav tm="0">
                                          <p:val>
                                            <p:strVal val="#ppt_x"/>
                                          </p:val>
                                        </p:tav>
                                        <p:tav tm="100000">
                                          <p:val>
                                            <p:strVal val="#ppt_x"/>
                                          </p:val>
                                        </p:tav>
                                      </p:tavLst>
                                    </p:anim>
                                    <p:anim calcmode="lin" valueType="num">
                                      <p:cBhvr additive="base">
                                        <p:cTn id="26" dur="500" fill="hold"/>
                                        <p:tgtEl>
                                          <p:spTgt spid="29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p:bldP spid="2970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线性链表操作的实现</a:t>
            </a:r>
            <a:endParaRPr lang="zh-CN" altLang="en-US" sz="4000" dirty="0">
              <a:latin typeface="华文新魏" panose="02010800040101010101" pitchFamily="2" charset="-122"/>
              <a:ea typeface="华文新魏" panose="02010800040101010101" pitchFamily="2" charset="-122"/>
            </a:endParaRPr>
          </a:p>
        </p:txBody>
      </p:sp>
      <p:sp>
        <p:nvSpPr>
          <p:cNvPr id="30723" name="Rectangle 3"/>
          <p:cNvSpPr>
            <a:spLocks noGrp="1"/>
          </p:cNvSpPr>
          <p:nvPr>
            <p:ph idx="1"/>
          </p:nvPr>
        </p:nvSpPr>
        <p:spPr>
          <a:xfrm>
            <a:off x="434975" y="1905000"/>
            <a:ext cx="8669338" cy="4267200"/>
          </a:xfrm>
        </p:spPr>
        <p:txBody>
          <a:bodyPr vert="horz" wrap="square" lIns="91440" tIns="45720" rIns="91440" bIns="45720" anchor="t" anchorCtr="0"/>
          <a:p>
            <a:pPr eaLnBrk="1" hangingPunct="1">
              <a:buClrTx/>
              <a:buNone/>
            </a:pPr>
            <a:r>
              <a:rPr lang="en-US" altLang="zh-CN" sz="2800" b="1" err="1">
                <a:solidFill>
                  <a:schemeClr val="tx2"/>
                </a:solidFill>
                <a:latin typeface="Courier New" panose="02070309020205020404" pitchFamily="49" charset="0"/>
              </a:rPr>
              <a:t>LinkList</a:t>
            </a:r>
            <a:r>
              <a:rPr lang="en-US" altLang="zh-CN" sz="2800" b="1">
                <a:solidFill>
                  <a:schemeClr val="tx2"/>
                </a:solidFill>
                <a:latin typeface="Courier New" panose="02070309020205020404" pitchFamily="49" charset="0"/>
              </a:rPr>
              <a:t> </a:t>
            </a:r>
            <a:r>
              <a:rPr lang="en-US" altLang="zh-CN" sz="2800" b="1" err="1">
                <a:solidFill>
                  <a:schemeClr val="tx2"/>
                </a:solidFill>
                <a:latin typeface="Courier New" panose="02070309020205020404" pitchFamily="49" charset="0"/>
              </a:rPr>
              <a:t>LinkedListInit</a:t>
            </a:r>
            <a:r>
              <a:rPr lang="en-US" altLang="zh-CN" sz="2800" b="1">
                <a:solidFill>
                  <a:schemeClr val="tx2"/>
                </a:solidFill>
                <a:latin typeface="Courier New" panose="02070309020205020404" pitchFamily="49" charset="0"/>
              </a:rPr>
              <a:t>()</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a:t>
            </a:r>
            <a:r>
              <a:rPr lang="zh-CN" altLang="en-US" sz="2800" b="1" dirty="0">
                <a:solidFill>
                  <a:schemeClr val="tx2"/>
                </a:solidFill>
                <a:latin typeface="宋体" panose="02010600030101010101" pitchFamily="2" charset="-122"/>
              </a:rPr>
              <a:t>建立一个空的单链表</a:t>
            </a:r>
            <a:endParaRPr lang="zh-CN" altLang="en-US" sz="2800" b="1" dirty="0">
              <a:solidFill>
                <a:schemeClr val="tx2"/>
              </a:solidFill>
              <a:latin typeface="宋体" panose="02010600030101010101" pitchFamily="2" charset="-122"/>
            </a:endParaRPr>
          </a:p>
          <a:p>
            <a:pPr eaLnBrk="1" hangingPunct="1">
              <a:buClrTx/>
              <a:buNone/>
            </a:pPr>
            <a:r>
              <a:rPr lang="zh-CN" altLang="en-US" sz="2800" b="1" dirty="0">
                <a:solidFill>
                  <a:schemeClr val="tx2"/>
                </a:solidFill>
                <a:latin typeface="Courier New" panose="02070309020205020404" pitchFamily="49" charset="0"/>
              </a:rPr>
              <a:t> </a:t>
            </a:r>
            <a:r>
              <a:rPr lang="en-US" altLang="zh-CN" sz="2800" b="1">
                <a:solidFill>
                  <a:schemeClr val="tx2"/>
                </a:solidFill>
                <a:latin typeface="Courier New" panose="02070309020205020404" pitchFamily="49" charset="0"/>
              </a:rPr>
              <a:t>L=(</a:t>
            </a:r>
            <a:r>
              <a:rPr lang="en-US" altLang="zh-CN" sz="2800" b="1" err="1">
                <a:solidFill>
                  <a:schemeClr val="tx2"/>
                </a:solidFill>
                <a:latin typeface="Courier New" panose="02070309020205020404" pitchFamily="49" charset="0"/>
              </a:rPr>
              <a:t>LNode</a:t>
            </a:r>
            <a:r>
              <a:rPr lang="en-US" altLang="zh-CN" sz="2800" b="1">
                <a:solidFill>
                  <a:schemeClr val="tx2"/>
                </a:solidFill>
                <a:latin typeface="Courier New" panose="02070309020205020404" pitchFamily="49" charset="0"/>
              </a:rPr>
              <a:t>*)</a:t>
            </a:r>
            <a:r>
              <a:rPr lang="en-US" altLang="zh-CN" sz="2800" b="1" err="1">
                <a:solidFill>
                  <a:schemeClr val="tx2"/>
                </a:solidFill>
                <a:latin typeface="Courier New" panose="02070309020205020404" pitchFamily="49" charset="0"/>
              </a:rPr>
              <a:t>malloc</a:t>
            </a:r>
            <a:r>
              <a:rPr lang="en-US" altLang="zh-CN" sz="2800" b="1">
                <a:solidFill>
                  <a:schemeClr val="tx2"/>
                </a:solidFill>
                <a:latin typeface="Courier New" panose="02070309020205020404" pitchFamily="49" charset="0"/>
              </a:rPr>
              <a:t>(</a:t>
            </a:r>
            <a:r>
              <a:rPr lang="en-US" altLang="zh-CN" sz="2800" b="1" err="1">
                <a:solidFill>
                  <a:schemeClr val="tx2"/>
                </a:solidFill>
                <a:latin typeface="Courier New" panose="02070309020205020404" pitchFamily="49" charset="0"/>
              </a:rPr>
              <a:t>sizeof</a:t>
            </a:r>
            <a:r>
              <a:rPr lang="en-US" altLang="zh-CN" sz="2800" b="1">
                <a:solidFill>
                  <a:schemeClr val="tx2"/>
                </a:solidFill>
                <a:latin typeface="Courier New" panose="02070309020205020404" pitchFamily="49" charset="0"/>
              </a:rPr>
              <a:t>(</a:t>
            </a:r>
            <a:r>
              <a:rPr lang="en-US" altLang="zh-CN" sz="2800" b="1" err="1">
                <a:solidFill>
                  <a:schemeClr val="tx2"/>
                </a:solidFill>
                <a:latin typeface="Courier New" panose="02070309020205020404" pitchFamily="49" charset="0"/>
              </a:rPr>
              <a:t>LNode</a:t>
            </a:r>
            <a:r>
              <a:rPr lang="en-US" altLang="zh-CN" sz="2800" b="1">
                <a:solidFill>
                  <a:schemeClr val="tx2"/>
                </a:solidFill>
                <a:latin typeface="Courier New" panose="02070309020205020404" pitchFamily="49" charset="0"/>
              </a:rPr>
              <a:t>))</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 if (L==NULL)</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   {</a:t>
            </a:r>
            <a:r>
              <a:rPr lang="en-US" altLang="zh-CN" sz="2800" b="1" err="1">
                <a:solidFill>
                  <a:schemeClr val="tx2"/>
                </a:solidFill>
                <a:latin typeface="Courier New" panose="02070309020205020404" pitchFamily="49" charset="0"/>
              </a:rPr>
              <a:t>printf</a:t>
            </a:r>
            <a:r>
              <a:rPr lang="en-US" altLang="zh-CN" sz="2800" b="1">
                <a:solidFill>
                  <a:schemeClr val="tx2"/>
                </a:solidFill>
                <a:latin typeface="Courier New" panose="02070309020205020404" pitchFamily="49" charset="0"/>
              </a:rPr>
              <a:t>(</a:t>
            </a:r>
            <a:r>
              <a:rPr lang="en-US" altLang="zh-CN" sz="2800" b="1">
                <a:solidFill>
                  <a:schemeClr val="tx2"/>
                </a:solidFill>
                <a:latin typeface="Times New Roman" panose="02020603050405020304" charset="0"/>
              </a:rPr>
              <a:t>“</a:t>
            </a:r>
            <a:r>
              <a:rPr lang="zh-CN" altLang="en-US" sz="2800" b="1" dirty="0">
                <a:solidFill>
                  <a:schemeClr val="tx2"/>
                </a:solidFill>
                <a:latin typeface="Courier New" panose="02070309020205020404" pitchFamily="49" charset="0"/>
              </a:rPr>
              <a:t>无</a:t>
            </a:r>
            <a:r>
              <a:rPr lang="zh-CN" altLang="en-US" sz="2800" b="1" dirty="0">
                <a:solidFill>
                  <a:schemeClr val="tx2"/>
                </a:solidFill>
                <a:latin typeface="宋体" panose="02010600030101010101" pitchFamily="2" charset="-122"/>
              </a:rPr>
              <a:t>内存空间可分配</a:t>
            </a:r>
            <a:r>
              <a:rPr lang="zh-CN" altLang="en-US" sz="2800" b="1" dirty="0">
                <a:solidFill>
                  <a:schemeClr val="tx2"/>
                </a:solidFill>
                <a:latin typeface="Times New Roman" panose="02020603050405020304" charset="0"/>
              </a:rPr>
              <a:t>”</a:t>
            </a:r>
            <a:r>
              <a:rPr lang="en-US" altLang="zh-CN" sz="2800" b="1">
                <a:solidFill>
                  <a:schemeClr val="tx2"/>
                </a:solidFill>
                <a:latin typeface="Courier New" panose="02070309020205020404" pitchFamily="49" charset="0"/>
              </a:rPr>
              <a:t>);exit(0);}</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 L-&gt;next=NULL;</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 return L;</a:t>
            </a:r>
            <a:endParaRPr lang="en-US" altLang="zh-CN" sz="2800" b="1">
              <a:solidFill>
                <a:schemeClr val="tx2"/>
              </a:solidFill>
              <a:latin typeface="宋体" panose="02010600030101010101" pitchFamily="2" charset="-122"/>
            </a:endParaRPr>
          </a:p>
          <a:p>
            <a:pPr eaLnBrk="1" hangingPunct="1">
              <a:buClrTx/>
              <a:buNone/>
            </a:pPr>
            <a:r>
              <a:rPr lang="en-US" altLang="zh-CN" sz="2800" b="1">
                <a:solidFill>
                  <a:schemeClr val="tx2"/>
                </a:solidFill>
                <a:latin typeface="Courier New" panose="02070309020205020404" pitchFamily="49" charset="0"/>
              </a:rPr>
              <a:t>}</a:t>
            </a:r>
            <a:endParaRPr lang="en-US" altLang="zh-CN" sz="2800" b="1">
              <a:solidFill>
                <a:schemeClr val="tx2"/>
              </a:solidFill>
              <a:latin typeface="宋体" panose="02010600030101010101" pitchFamily="2" charset="-122"/>
            </a:endParaRPr>
          </a:p>
          <a:p>
            <a:pPr eaLnBrk="1" hangingPunct="1">
              <a:buClrTx/>
              <a:buNone/>
            </a:pPr>
            <a:endParaRPr lang="zh-CN" altLang="en-US" sz="2800" b="1">
              <a:solidFill>
                <a:schemeClr val="tx2"/>
              </a:solidFill>
            </a:endParaRPr>
          </a:p>
        </p:txBody>
      </p:sp>
      <p:sp>
        <p:nvSpPr>
          <p:cNvPr id="37891" name="Rectangle 4"/>
          <p:cNvSpPr/>
          <p:nvPr/>
        </p:nvSpPr>
        <p:spPr>
          <a:xfrm>
            <a:off x="433388" y="1268413"/>
            <a:ext cx="5467350" cy="579437"/>
          </a:xfrm>
          <a:prstGeom prst="rect">
            <a:avLst/>
          </a:prstGeom>
          <a:noFill/>
          <a:ln w="9525">
            <a:noFill/>
          </a:ln>
        </p:spPr>
        <p:txBody>
          <a:bodyPr wrap="none" anchor="t" anchorCtr="0">
            <a:spAutoFit/>
          </a:bodyPr>
          <a:p>
            <a:pPr>
              <a:spcBef>
                <a:spcPct val="20000"/>
              </a:spcBef>
            </a:pPr>
            <a:r>
              <a:rPr lang="zh-CN" altLang="en-US" sz="3200" dirty="0">
                <a:solidFill>
                  <a:schemeClr val="folHlink"/>
                </a:solidFill>
                <a:latin typeface="Arial" panose="020B0604020202020204" pitchFamily="34" charset="0"/>
                <a:ea typeface="幼圆" panose="02010509060101010101" pitchFamily="49" charset="-122"/>
              </a:rPr>
              <a:t>带头结点的单链表的初始化：</a:t>
            </a:r>
            <a:endParaRPr lang="zh-CN" altLang="en-US" sz="3200" dirty="0">
              <a:solidFill>
                <a:schemeClr val="folHlink"/>
              </a:solidFill>
              <a:latin typeface="Arial" panose="020B0604020202020204" pitchFamily="34" charset="0"/>
              <a:ea typeface="幼圆" panose="02010509060101010101" pitchFamily="49" charset="-122"/>
            </a:endParaRPr>
          </a:p>
        </p:txBody>
      </p:sp>
      <p:grpSp>
        <p:nvGrpSpPr>
          <p:cNvPr id="29750" name="Group 54"/>
          <p:cNvGrpSpPr/>
          <p:nvPr/>
        </p:nvGrpSpPr>
        <p:grpSpPr>
          <a:xfrm>
            <a:off x="5003800" y="5229225"/>
            <a:ext cx="2879725" cy="966788"/>
            <a:chOff x="0" y="0"/>
            <a:chExt cx="1669" cy="382"/>
          </a:xfrm>
        </p:grpSpPr>
        <p:grpSp>
          <p:nvGrpSpPr>
            <p:cNvPr id="37893" name="Group 55"/>
            <p:cNvGrpSpPr/>
            <p:nvPr/>
          </p:nvGrpSpPr>
          <p:grpSpPr>
            <a:xfrm>
              <a:off x="0" y="229"/>
              <a:ext cx="581" cy="130"/>
              <a:chOff x="0" y="0"/>
              <a:chExt cx="726" cy="324"/>
            </a:xfrm>
          </p:grpSpPr>
          <p:sp>
            <p:nvSpPr>
              <p:cNvPr id="37894" name="Rectangle 56"/>
              <p:cNvSpPr/>
              <p:nvPr/>
            </p:nvSpPr>
            <p:spPr>
              <a:xfrm>
                <a:off x="234" y="0"/>
                <a:ext cx="231" cy="2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7895" name="Line 57"/>
              <p:cNvSpPr/>
              <p:nvPr/>
            </p:nvSpPr>
            <p:spPr>
              <a:xfrm>
                <a:off x="366" y="138"/>
                <a:ext cx="360" cy="0"/>
              </a:xfrm>
              <a:prstGeom prst="line">
                <a:avLst/>
              </a:prstGeom>
              <a:ln w="9525" cap="flat" cmpd="sng">
                <a:solidFill>
                  <a:srgbClr val="000000"/>
                </a:solidFill>
                <a:prstDash val="solid"/>
                <a:round/>
                <a:headEnd type="none" w="med" len="med"/>
                <a:tailEnd type="triangle" w="sm" len="sm"/>
              </a:ln>
            </p:spPr>
          </p:sp>
          <p:sp>
            <p:nvSpPr>
              <p:cNvPr id="37896" name="Text Box 58"/>
              <p:cNvSpPr txBox="1"/>
              <p:nvPr/>
            </p:nvSpPr>
            <p:spPr>
              <a:xfrm>
                <a:off x="0" y="12"/>
                <a:ext cx="180" cy="312"/>
              </a:xfrm>
              <a:prstGeom prst="rect">
                <a:avLst/>
              </a:prstGeom>
              <a:solidFill>
                <a:srgbClr val="FFFFFF"/>
              </a:solidFill>
              <a:ln w="9525">
                <a:noFill/>
              </a:ln>
            </p:spPr>
            <p:txBody>
              <a:bodyPr lIns="0" tIns="0" rIns="0" bIns="0" anchor="t" anchorCtr="0"/>
              <a:p>
                <a:pPr algn="just" eaLnBrk="0" hangingPunct="0"/>
                <a:r>
                  <a:rPr lang="en-US" altLang="zh-CN" sz="2000">
                    <a:solidFill>
                      <a:srgbClr val="000000"/>
                    </a:solidFill>
                    <a:latin typeface="Times New Roman" panose="02020603050405020304" charset="0"/>
                  </a:rPr>
                  <a:t>L</a:t>
                </a:r>
                <a:endParaRPr lang="en-US" altLang="zh-CN" sz="2000">
                  <a:solidFill>
                    <a:srgbClr val="000000"/>
                  </a:solidFill>
                  <a:latin typeface="Times New Roman" panose="02020603050405020304" charset="0"/>
                </a:endParaRPr>
              </a:p>
              <a:p>
                <a:pPr algn="just" eaLnBrk="0" hangingPunct="0"/>
                <a:endParaRPr lang="zh-CN" altLang="en-US" sz="2000" b="0">
                  <a:solidFill>
                    <a:srgbClr val="000000"/>
                  </a:solidFill>
                  <a:latin typeface="Arial" panose="020B0604020202020204" pitchFamily="34" charset="0"/>
                </a:endParaRPr>
              </a:p>
            </p:txBody>
          </p:sp>
        </p:grpSp>
        <p:sp>
          <p:nvSpPr>
            <p:cNvPr id="37897" name="Text Box 59"/>
            <p:cNvSpPr txBox="1"/>
            <p:nvPr/>
          </p:nvSpPr>
          <p:spPr>
            <a:xfrm>
              <a:off x="555" y="0"/>
              <a:ext cx="581" cy="119"/>
            </a:xfrm>
            <a:prstGeom prst="rect">
              <a:avLst/>
            </a:prstGeom>
            <a:solidFill>
              <a:srgbClr val="FFFFFF"/>
            </a:solidFill>
            <a:ln w="9525">
              <a:noFill/>
            </a:ln>
          </p:spPr>
          <p:txBody>
            <a:bodyPr lIns="0" tIns="0" rIns="0" bIns="0" anchor="t" anchorCtr="0"/>
            <a:p>
              <a:pPr eaLnBrk="0" hangingPunct="0"/>
              <a:r>
                <a:rPr lang="en-US" altLang="zh-CN" sz="2000">
                  <a:solidFill>
                    <a:srgbClr val="000000"/>
                  </a:solidFill>
                  <a:latin typeface="Times New Roman" panose="02020603050405020304" charset="0"/>
                </a:rPr>
                <a:t>L-&gt;data</a:t>
              </a:r>
              <a:endParaRPr lang="en-US" altLang="zh-CN" sz="2000">
                <a:solidFill>
                  <a:srgbClr val="000000"/>
                </a:solidFill>
                <a:latin typeface="Times New Roman" panose="02020603050405020304" charset="0"/>
              </a:endParaRPr>
            </a:p>
          </p:txBody>
        </p:sp>
        <p:sp>
          <p:nvSpPr>
            <p:cNvPr id="37898" name="Text Box 60"/>
            <p:cNvSpPr txBox="1"/>
            <p:nvPr/>
          </p:nvSpPr>
          <p:spPr>
            <a:xfrm>
              <a:off x="1104" y="0"/>
              <a:ext cx="565" cy="132"/>
            </a:xfrm>
            <a:prstGeom prst="rect">
              <a:avLst/>
            </a:prstGeom>
            <a:solidFill>
              <a:srgbClr val="FFFFFF"/>
            </a:solidFill>
            <a:ln w="9525">
              <a:noFill/>
            </a:ln>
          </p:spPr>
          <p:txBody>
            <a:bodyPr lIns="0" tIns="0" rIns="0" bIns="0" anchor="t" anchorCtr="0"/>
            <a:p>
              <a:pPr algn="just" eaLnBrk="0" hangingPunct="0"/>
              <a:r>
                <a:rPr lang="en-US" altLang="zh-CN" sz="2000">
                  <a:solidFill>
                    <a:srgbClr val="000000"/>
                  </a:solidFill>
                  <a:latin typeface="Times New Roman" panose="02020603050405020304" charset="0"/>
                </a:rPr>
                <a:t>L-&gt;next</a:t>
              </a:r>
              <a:r>
                <a:rPr lang="en-US" altLang="zh-CN" sz="2000" b="0">
                  <a:solidFill>
                    <a:srgbClr val="000000"/>
                  </a:solidFill>
                  <a:latin typeface="Times New Roman" panose="02020603050405020304" charset="0"/>
                </a:rPr>
                <a:t> </a:t>
              </a:r>
              <a:endParaRPr lang="en-US" altLang="zh-CN" sz="2000" b="0">
                <a:solidFill>
                  <a:srgbClr val="000000"/>
                </a:solidFill>
                <a:latin typeface="Times New Roman" panose="02020603050405020304" charset="0"/>
              </a:endParaRPr>
            </a:p>
          </p:txBody>
        </p:sp>
        <p:grpSp>
          <p:nvGrpSpPr>
            <p:cNvPr id="37899" name="Group 61"/>
            <p:cNvGrpSpPr/>
            <p:nvPr/>
          </p:nvGrpSpPr>
          <p:grpSpPr>
            <a:xfrm>
              <a:off x="591" y="185"/>
              <a:ext cx="941" cy="197"/>
              <a:chOff x="0" y="0"/>
              <a:chExt cx="1176" cy="493"/>
            </a:xfrm>
          </p:grpSpPr>
          <p:sp>
            <p:nvSpPr>
              <p:cNvPr id="37900" name="Rectangle 62"/>
              <p:cNvSpPr/>
              <p:nvPr/>
            </p:nvSpPr>
            <p:spPr>
              <a:xfrm>
                <a:off x="0" y="0"/>
                <a:ext cx="1176" cy="46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37901" name="Line 63"/>
              <p:cNvSpPr/>
              <p:nvPr/>
            </p:nvSpPr>
            <p:spPr>
              <a:xfrm>
                <a:off x="591" y="25"/>
                <a:ext cx="0" cy="468"/>
              </a:xfrm>
              <a:prstGeom prst="line">
                <a:avLst/>
              </a:prstGeom>
              <a:ln w="9525" cap="flat" cmpd="sng">
                <a:solidFill>
                  <a:srgbClr val="000000"/>
                </a:solidFill>
                <a:prstDash val="solid"/>
                <a:round/>
                <a:headEnd type="none" w="med" len="med"/>
                <a:tailEnd type="none" w="med" len="med"/>
              </a:ln>
            </p:spPr>
          </p:sp>
        </p:grpSp>
      </p:grpSp>
      <p:sp>
        <p:nvSpPr>
          <p:cNvPr id="29712" name="矩形 29711"/>
          <p:cNvSpPr/>
          <p:nvPr/>
        </p:nvSpPr>
        <p:spPr>
          <a:xfrm>
            <a:off x="6948488" y="5734050"/>
            <a:ext cx="488950" cy="457200"/>
          </a:xfrm>
          <a:prstGeom prst="rect">
            <a:avLst/>
          </a:prstGeom>
          <a:noFill/>
          <a:ln w="9525">
            <a:noFill/>
          </a:ln>
        </p:spPr>
        <p:txBody>
          <a:bodyPr wrap="none" anchor="t">
            <a:spAutoFit/>
          </a:bodyPr>
          <a:p>
            <a:pPr fontAlgn="base"/>
            <a:r>
              <a:rPr lang="zh-CN" altLang="en-US" strike="noStrike" noProof="1" dirty="0">
                <a:solidFill>
                  <a:srgbClr val="000000"/>
                </a:solidFill>
                <a:effectLst>
                  <a:outerShdw blurRad="38100" dist="38100" dir="2700000">
                    <a:srgbClr val="C0C0C0"/>
                  </a:outerShdw>
                </a:effectLst>
                <a:latin typeface="Courier New" panose="02070309020205020404" pitchFamily="49" charset="0"/>
                <a:ea typeface="宋体" panose="02010600030101010101" pitchFamily="2" charset="-122"/>
                <a:cs typeface="+mn-cs"/>
              </a:rPr>
              <a:t>∧</a:t>
            </a:r>
            <a:endParaRPr lang="zh-CN" altLang="en-US" strike="noStrike" noProof="1" dirty="0">
              <a:solidFill>
                <a:srgbClr val="000000"/>
              </a:solidFill>
              <a:effectLst>
                <a:outerShdw blurRad="38100" dist="38100" dir="2700000">
                  <a:srgbClr val="C0C0C0"/>
                </a:outerShdw>
              </a:effectLst>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26"/>
                                            </p:txEl>
                                          </p:spTgt>
                                        </p:tgtEl>
                                        <p:attrNameLst>
                                          <p:attrName>style.visibility</p:attrName>
                                        </p:attrNameLst>
                                      </p:cBhvr>
                                      <p:to>
                                        <p:strVal val="visible"/>
                                      </p:to>
                                    </p:set>
                                    <p:anim calcmode="lin" valueType="num">
                                      <p:cBhvr additive="base">
                                        <p:cTn id="7" dur="500" fill="hold"/>
                                        <p:tgtEl>
                                          <p:spTgt spid="30723">
                                            <p:txEl>
                                              <p:charRg st="0" end="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26" end="39"/>
                                            </p:txEl>
                                          </p:spTgt>
                                        </p:tgtEl>
                                        <p:attrNameLst>
                                          <p:attrName>style.visibility</p:attrName>
                                        </p:attrNameLst>
                                      </p:cBhvr>
                                      <p:to>
                                        <p:strVal val="visible"/>
                                      </p:to>
                                    </p:set>
                                    <p:anim calcmode="lin" valueType="num">
                                      <p:cBhvr additive="base">
                                        <p:cTn id="13" dur="500" fill="hold"/>
                                        <p:tgtEl>
                                          <p:spTgt spid="30723">
                                            <p:txEl>
                                              <p:charRg st="26"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charRg st="26"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charRg st="39" end="72"/>
                                            </p:txEl>
                                          </p:spTgt>
                                        </p:tgtEl>
                                        <p:attrNameLst>
                                          <p:attrName>style.visibility</p:attrName>
                                        </p:attrNameLst>
                                      </p:cBhvr>
                                      <p:to>
                                        <p:strVal val="visible"/>
                                      </p:to>
                                    </p:set>
                                    <p:anim calcmode="lin" valueType="num">
                                      <p:cBhvr additive="base">
                                        <p:cTn id="19" dur="500" fill="hold"/>
                                        <p:tgtEl>
                                          <p:spTgt spid="30723">
                                            <p:txEl>
                                              <p:charRg st="39" end="7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charRg st="39"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50"/>
                                        </p:tgtEl>
                                        <p:attrNameLst>
                                          <p:attrName>style.visibility</p:attrName>
                                        </p:attrNameLst>
                                      </p:cBhvr>
                                      <p:to>
                                        <p:strVal val="visible"/>
                                      </p:to>
                                    </p:set>
                                    <p:anim calcmode="lin" valueType="num">
                                      <p:cBhvr additive="base">
                                        <p:cTn id="25" dur="500" fill="hold"/>
                                        <p:tgtEl>
                                          <p:spTgt spid="29750"/>
                                        </p:tgtEl>
                                        <p:attrNameLst>
                                          <p:attrName>ppt_x</p:attrName>
                                        </p:attrNameLst>
                                      </p:cBhvr>
                                      <p:tavLst>
                                        <p:tav tm="0">
                                          <p:val>
                                            <p:strVal val="#ppt_x"/>
                                          </p:val>
                                        </p:tav>
                                        <p:tav tm="100000">
                                          <p:val>
                                            <p:strVal val="#ppt_x"/>
                                          </p:val>
                                        </p:tav>
                                      </p:tavLst>
                                    </p:anim>
                                    <p:anim calcmode="lin" valueType="num">
                                      <p:cBhvr additive="base">
                                        <p:cTn id="26" dur="500" fill="hold"/>
                                        <p:tgtEl>
                                          <p:spTgt spid="297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3">
                                            <p:txEl>
                                              <p:charRg st="72" end="86"/>
                                            </p:txEl>
                                          </p:spTgt>
                                        </p:tgtEl>
                                        <p:attrNameLst>
                                          <p:attrName>style.visibility</p:attrName>
                                        </p:attrNameLst>
                                      </p:cBhvr>
                                      <p:to>
                                        <p:strVal val="visible"/>
                                      </p:to>
                                    </p:set>
                                    <p:anim calcmode="lin" valueType="num">
                                      <p:cBhvr additive="base">
                                        <p:cTn id="31" dur="500" fill="hold"/>
                                        <p:tgtEl>
                                          <p:spTgt spid="30723">
                                            <p:txEl>
                                              <p:charRg st="72" end="8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charRg st="72" end="8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23">
                                            <p:txEl>
                                              <p:charRg st="86" end="119"/>
                                            </p:txEl>
                                          </p:spTgt>
                                        </p:tgtEl>
                                        <p:attrNameLst>
                                          <p:attrName>style.visibility</p:attrName>
                                        </p:attrNameLst>
                                      </p:cBhvr>
                                      <p:to>
                                        <p:strVal val="visible"/>
                                      </p:to>
                                    </p:set>
                                    <p:anim calcmode="lin" valueType="num">
                                      <p:cBhvr additive="base">
                                        <p:cTn id="37" dur="500" fill="hold"/>
                                        <p:tgtEl>
                                          <p:spTgt spid="30723">
                                            <p:txEl>
                                              <p:charRg st="86" end="11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723">
                                            <p:txEl>
                                              <p:charRg st="86" end="11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723">
                                            <p:txEl>
                                              <p:charRg st="119" end="134"/>
                                            </p:txEl>
                                          </p:spTgt>
                                        </p:tgtEl>
                                        <p:attrNameLst>
                                          <p:attrName>style.visibility</p:attrName>
                                        </p:attrNameLst>
                                      </p:cBhvr>
                                      <p:to>
                                        <p:strVal val="visible"/>
                                      </p:to>
                                    </p:set>
                                    <p:anim calcmode="lin" valueType="num">
                                      <p:cBhvr additive="base">
                                        <p:cTn id="43" dur="500" fill="hold"/>
                                        <p:tgtEl>
                                          <p:spTgt spid="30723">
                                            <p:txEl>
                                              <p:charRg st="119" end="1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723">
                                            <p:txEl>
                                              <p:charRg st="119" end="13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712"/>
                                        </p:tgtEl>
                                        <p:attrNameLst>
                                          <p:attrName>style.visibility</p:attrName>
                                        </p:attrNameLst>
                                      </p:cBhvr>
                                      <p:to>
                                        <p:strVal val="visible"/>
                                      </p:to>
                                    </p:set>
                                    <p:animEffect transition="in" filter="blinds(horizontal)">
                                      <p:cBhvr>
                                        <p:cTn id="49" dur="500"/>
                                        <p:tgtEl>
                                          <p:spTgt spid="2971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0723">
                                            <p:txEl>
                                              <p:charRg st="134" end="145"/>
                                            </p:txEl>
                                          </p:spTgt>
                                        </p:tgtEl>
                                        <p:attrNameLst>
                                          <p:attrName>style.visibility</p:attrName>
                                        </p:attrNameLst>
                                      </p:cBhvr>
                                      <p:to>
                                        <p:strVal val="visible"/>
                                      </p:to>
                                    </p:set>
                                    <p:anim calcmode="lin" valueType="num">
                                      <p:cBhvr additive="base">
                                        <p:cTn id="54" dur="500" fill="hold"/>
                                        <p:tgtEl>
                                          <p:spTgt spid="30723">
                                            <p:txEl>
                                              <p:charRg st="134" end="145"/>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0723">
                                            <p:txEl>
                                              <p:charRg st="134" end="145"/>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0723">
                                            <p:txEl>
                                              <p:charRg st="145" end="147"/>
                                            </p:txEl>
                                          </p:spTgt>
                                        </p:tgtEl>
                                        <p:attrNameLst>
                                          <p:attrName>style.visibility</p:attrName>
                                        </p:attrNameLst>
                                      </p:cBhvr>
                                      <p:to>
                                        <p:strVal val="visible"/>
                                      </p:to>
                                    </p:set>
                                    <p:anim calcmode="lin" valueType="num">
                                      <p:cBhvr additive="base">
                                        <p:cTn id="60" dur="500" fill="hold"/>
                                        <p:tgtEl>
                                          <p:spTgt spid="30723">
                                            <p:txEl>
                                              <p:charRg st="145" end="147"/>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30723">
                                            <p:txEl>
                                              <p:charRg st="145" end="1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P spid="297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79388" y="4224338"/>
            <a:ext cx="8834438" cy="2409825"/>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62466" name="Rectangle 2"/>
          <p:cNvSpPr>
            <a:spLocks noGrp="1" noChangeArrowheads="1"/>
          </p:cNvSpPr>
          <p:nvPr>
            <p:ph type="title"/>
          </p:nvPr>
        </p:nvSpPr>
        <p:spPr>
          <a:xfrm>
            <a:off x="395288" y="1196975"/>
            <a:ext cx="7378700" cy="914400"/>
          </a:xfrm>
        </p:spPr>
        <p:txBody>
          <a:bodyPr vert="horz" wrap="square" lIns="91440" tIns="45720" rIns="91440" bIns="45720" numCol="1" anchor="ctr" anchorCtr="0" compatLnSpc="1"/>
          <a:lstStyle/>
          <a:p>
            <a:pPr marL="0" marR="0" lvl="0" indent="0" algn="l" defTabSz="914400" rtl="0" eaLnBrk="1" fontAlgn="base" latinLnBrk="0" hangingPunct="1">
              <a:lnSpc>
                <a:spcPct val="85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folHlink"/>
                </a:solidFill>
                <a:effectLst>
                  <a:outerShdw blurRad="38100" dist="38100" dir="2700000" algn="tl">
                    <a:srgbClr val="C0C0C0"/>
                  </a:outerShdw>
                </a:effectLst>
                <a:uLnTx/>
                <a:uFillTx/>
                <a:latin typeface="+mj-lt"/>
                <a:ea typeface="+mj-ea"/>
                <a:cs typeface="+mj-cs"/>
              </a:rPr>
              <a:t>求表长</a:t>
            </a:r>
            <a:endParaRPr kumimoji="0" lang="zh-CN" altLang="en-US" sz="4400" b="1" i="0" u="none" strike="noStrike" kern="0" cap="none" spc="0" normalizeH="0" baseline="0" noProof="0" smtClean="0">
              <a:ln>
                <a:noFill/>
              </a:ln>
              <a:solidFill>
                <a:schemeClr val="folHlink"/>
              </a:solidFill>
              <a:effectLst>
                <a:outerShdw blurRad="38100" dist="38100" dir="2700000" algn="tl">
                  <a:srgbClr val="C0C0C0"/>
                </a:outerShdw>
              </a:effectLst>
              <a:uLnTx/>
              <a:uFillTx/>
              <a:latin typeface="+mj-lt"/>
              <a:ea typeface="+mj-ea"/>
              <a:cs typeface="+mj-cs"/>
            </a:endParaRPr>
          </a:p>
        </p:txBody>
      </p:sp>
      <p:sp>
        <p:nvSpPr>
          <p:cNvPr id="62468" name="Text Box 4"/>
          <p:cNvSpPr txBox="1"/>
          <p:nvPr/>
        </p:nvSpPr>
        <p:spPr>
          <a:xfrm>
            <a:off x="682625" y="345440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0</a:t>
            </a:r>
            <a:endParaRPr lang="en-US" altLang="zh-CN" sz="3600" b="0">
              <a:solidFill>
                <a:srgbClr val="003300"/>
              </a:solidFill>
              <a:latin typeface="Times New Roman" panose="02020603050405020304" charset="0"/>
            </a:endParaRPr>
          </a:p>
        </p:txBody>
      </p:sp>
      <p:grpSp>
        <p:nvGrpSpPr>
          <p:cNvPr id="38916" name="Group 5"/>
          <p:cNvGrpSpPr/>
          <p:nvPr/>
        </p:nvGrpSpPr>
        <p:grpSpPr>
          <a:xfrm>
            <a:off x="1208088" y="2420938"/>
            <a:ext cx="7467600" cy="533400"/>
            <a:chOff x="450" y="3097"/>
            <a:chExt cx="4704" cy="336"/>
          </a:xfrm>
        </p:grpSpPr>
        <p:grpSp>
          <p:nvGrpSpPr>
            <p:cNvPr id="38917" name="Group 6"/>
            <p:cNvGrpSpPr/>
            <p:nvPr/>
          </p:nvGrpSpPr>
          <p:grpSpPr>
            <a:xfrm>
              <a:off x="450" y="3097"/>
              <a:ext cx="864" cy="336"/>
              <a:chOff x="768" y="2544"/>
              <a:chExt cx="864" cy="336"/>
            </a:xfrm>
          </p:grpSpPr>
          <p:sp>
            <p:nvSpPr>
              <p:cNvPr id="38918" name="Rectangle 7"/>
              <p:cNvSpPr/>
              <p:nvPr/>
            </p:nvSpPr>
            <p:spPr>
              <a:xfrm>
                <a:off x="1056"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38919" name="Line 8"/>
              <p:cNvSpPr/>
              <p:nvPr/>
            </p:nvSpPr>
            <p:spPr>
              <a:xfrm>
                <a:off x="1440" y="2544"/>
                <a:ext cx="0" cy="336"/>
              </a:xfrm>
              <a:prstGeom prst="line">
                <a:avLst/>
              </a:prstGeom>
              <a:ln w="9525" cap="flat" cmpd="sng">
                <a:solidFill>
                  <a:schemeClr val="tx1"/>
                </a:solidFill>
                <a:prstDash val="solid"/>
                <a:round/>
                <a:headEnd type="none" w="med" len="med"/>
                <a:tailEnd type="none" w="med" len="med"/>
              </a:ln>
            </p:spPr>
          </p:sp>
          <p:sp>
            <p:nvSpPr>
              <p:cNvPr id="38920" name="Line 9"/>
              <p:cNvSpPr/>
              <p:nvPr/>
            </p:nvSpPr>
            <p:spPr>
              <a:xfrm>
                <a:off x="768" y="2736"/>
                <a:ext cx="288" cy="0"/>
              </a:xfrm>
              <a:prstGeom prst="line">
                <a:avLst/>
              </a:prstGeom>
              <a:ln w="25400" cap="flat" cmpd="sng">
                <a:solidFill>
                  <a:schemeClr val="tx1"/>
                </a:solidFill>
                <a:prstDash val="solid"/>
                <a:round/>
                <a:headEnd type="oval" w="sm" len="sm"/>
                <a:tailEnd type="triangle" w="med" len="lg"/>
              </a:ln>
            </p:spPr>
          </p:sp>
        </p:grpSp>
        <p:grpSp>
          <p:nvGrpSpPr>
            <p:cNvPr id="38921" name="Group 10"/>
            <p:cNvGrpSpPr/>
            <p:nvPr/>
          </p:nvGrpSpPr>
          <p:grpSpPr>
            <a:xfrm>
              <a:off x="1218" y="3097"/>
              <a:ext cx="864" cy="336"/>
              <a:chOff x="1536" y="2544"/>
              <a:chExt cx="864" cy="336"/>
            </a:xfrm>
          </p:grpSpPr>
          <p:sp>
            <p:nvSpPr>
              <p:cNvPr id="38922" name="Rectangle 11"/>
              <p:cNvSpPr/>
              <p:nvPr/>
            </p:nvSpPr>
            <p:spPr>
              <a:xfrm>
                <a:off x="1824"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38923" name="Line 12"/>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38924" name="Line 13"/>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38925" name="Group 14"/>
            <p:cNvGrpSpPr/>
            <p:nvPr/>
          </p:nvGrpSpPr>
          <p:grpSpPr>
            <a:xfrm>
              <a:off x="1986" y="3097"/>
              <a:ext cx="864" cy="336"/>
              <a:chOff x="2304" y="2544"/>
              <a:chExt cx="864" cy="336"/>
            </a:xfrm>
          </p:grpSpPr>
          <p:sp>
            <p:nvSpPr>
              <p:cNvPr id="38926" name="Rectangle 15"/>
              <p:cNvSpPr/>
              <p:nvPr/>
            </p:nvSpPr>
            <p:spPr>
              <a:xfrm>
                <a:off x="2592"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38927" name="Line 16"/>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38928" name="Line 17"/>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38929" name="Group 18"/>
            <p:cNvGrpSpPr/>
            <p:nvPr/>
          </p:nvGrpSpPr>
          <p:grpSpPr>
            <a:xfrm>
              <a:off x="2754" y="3097"/>
              <a:ext cx="864" cy="336"/>
              <a:chOff x="3072" y="2544"/>
              <a:chExt cx="864" cy="336"/>
            </a:xfrm>
          </p:grpSpPr>
          <p:sp>
            <p:nvSpPr>
              <p:cNvPr id="38930" name="Rectangle 19"/>
              <p:cNvSpPr/>
              <p:nvPr/>
            </p:nvSpPr>
            <p:spPr>
              <a:xfrm>
                <a:off x="3360"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38931" name="Line 20"/>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38932" name="Line 21"/>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38933" name="Group 22"/>
            <p:cNvGrpSpPr/>
            <p:nvPr/>
          </p:nvGrpSpPr>
          <p:grpSpPr>
            <a:xfrm>
              <a:off x="3522" y="3097"/>
              <a:ext cx="864" cy="336"/>
              <a:chOff x="3840" y="2544"/>
              <a:chExt cx="864" cy="336"/>
            </a:xfrm>
          </p:grpSpPr>
          <p:sp>
            <p:nvSpPr>
              <p:cNvPr id="38934" name="Rectangle 23"/>
              <p:cNvSpPr/>
              <p:nvPr/>
            </p:nvSpPr>
            <p:spPr>
              <a:xfrm>
                <a:off x="4128"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38935" name="Line 24"/>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38936" name="Line 25"/>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38937" name="Rectangle 26"/>
            <p:cNvSpPr/>
            <p:nvPr/>
          </p:nvSpPr>
          <p:spPr>
            <a:xfrm>
              <a:off x="4578" y="3097"/>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38938" name="Line 27"/>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38939" name="Text Box 28"/>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38940" name="Line 29"/>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grpSp>
        <p:nvGrpSpPr>
          <p:cNvPr id="62494" name="Group 30"/>
          <p:cNvGrpSpPr/>
          <p:nvPr/>
        </p:nvGrpSpPr>
        <p:grpSpPr>
          <a:xfrm>
            <a:off x="3059113" y="3068638"/>
            <a:ext cx="438150" cy="990600"/>
            <a:chOff x="1212" y="2880"/>
            <a:chExt cx="276" cy="624"/>
          </a:xfrm>
        </p:grpSpPr>
        <p:sp>
          <p:nvSpPr>
            <p:cNvPr id="38942" name="Line 31"/>
            <p:cNvSpPr/>
            <p:nvPr/>
          </p:nvSpPr>
          <p:spPr>
            <a:xfrm>
              <a:off x="1248" y="2880"/>
              <a:ext cx="0" cy="624"/>
            </a:xfrm>
            <a:prstGeom prst="line">
              <a:avLst/>
            </a:prstGeom>
            <a:ln w="31750" cap="flat" cmpd="sng">
              <a:solidFill>
                <a:schemeClr val="tx1"/>
              </a:solidFill>
              <a:prstDash val="solid"/>
              <a:round/>
              <a:headEnd type="triangle" w="med" len="lg"/>
              <a:tailEnd type="none" w="med" len="med"/>
            </a:ln>
          </p:spPr>
        </p:sp>
        <p:sp>
          <p:nvSpPr>
            <p:cNvPr id="38943" name="Text Box 32"/>
            <p:cNvSpPr txBox="1"/>
            <p:nvPr/>
          </p:nvSpPr>
          <p:spPr>
            <a:xfrm>
              <a:off x="1212" y="3052"/>
              <a:ext cx="276" cy="404"/>
            </a:xfrm>
            <a:prstGeom prst="rect">
              <a:avLst/>
            </a:prstGeom>
            <a:noFill/>
            <a:ln w="9525">
              <a:noFill/>
            </a:ln>
          </p:spPr>
          <p:txBody>
            <a:bodyPr wrap="none" anchor="t" anchorCtr="0">
              <a:spAutoFit/>
            </a:bodyPr>
            <a:p>
              <a:pPr>
                <a:buFontTx/>
              </a:pPr>
              <a:r>
                <a:rPr lang="en-US" altLang="zh-CN" sz="3600">
                  <a:latin typeface="Times New Roman" panose="02020603050405020304" charset="0"/>
                </a:rPr>
                <a:t>p</a:t>
              </a:r>
              <a:endParaRPr lang="en-US" altLang="zh-CN" sz="3600" b="0">
                <a:latin typeface="Times New Roman" panose="02020603050405020304" charset="0"/>
              </a:endParaRPr>
            </a:p>
          </p:txBody>
        </p:sp>
      </p:grpSp>
      <p:sp>
        <p:nvSpPr>
          <p:cNvPr id="62497" name="Text Box 33"/>
          <p:cNvSpPr txBox="1"/>
          <p:nvPr/>
        </p:nvSpPr>
        <p:spPr>
          <a:xfrm>
            <a:off x="250825" y="3352800"/>
            <a:ext cx="3365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j</a:t>
            </a:r>
            <a:endParaRPr lang="en-US" altLang="zh-CN" sz="3600" b="0">
              <a:latin typeface="Times New Roman" panose="02020603050405020304" charset="0"/>
            </a:endParaRPr>
          </a:p>
        </p:txBody>
      </p:sp>
      <p:sp>
        <p:nvSpPr>
          <p:cNvPr id="62498" name="Text Box 34"/>
          <p:cNvSpPr txBox="1"/>
          <p:nvPr/>
        </p:nvSpPr>
        <p:spPr>
          <a:xfrm>
            <a:off x="682625" y="345440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1</a:t>
            </a:r>
            <a:endParaRPr lang="en-US" altLang="zh-CN" sz="3600" b="0">
              <a:solidFill>
                <a:srgbClr val="003300"/>
              </a:solidFill>
              <a:latin typeface="Times New Roman" panose="02020603050405020304" charset="0"/>
            </a:endParaRPr>
          </a:p>
        </p:txBody>
      </p:sp>
      <p:sp>
        <p:nvSpPr>
          <p:cNvPr id="62499" name="Text Box 35"/>
          <p:cNvSpPr txBox="1"/>
          <p:nvPr/>
        </p:nvSpPr>
        <p:spPr>
          <a:xfrm>
            <a:off x="682625" y="3455988"/>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2</a:t>
            </a:r>
            <a:endParaRPr lang="en-US" altLang="zh-CN" sz="3600" b="0">
              <a:solidFill>
                <a:srgbClr val="003300"/>
              </a:solidFill>
              <a:latin typeface="Times New Roman" panose="02020603050405020304" charset="0"/>
            </a:endParaRPr>
          </a:p>
        </p:txBody>
      </p:sp>
      <p:sp>
        <p:nvSpPr>
          <p:cNvPr id="62500" name="Text Box 36"/>
          <p:cNvSpPr txBox="1"/>
          <p:nvPr/>
        </p:nvSpPr>
        <p:spPr>
          <a:xfrm>
            <a:off x="682625" y="345440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3</a:t>
            </a:r>
            <a:endParaRPr lang="en-US" altLang="zh-CN" sz="3600" b="0">
              <a:solidFill>
                <a:srgbClr val="003300"/>
              </a:solidFill>
              <a:latin typeface="Times New Roman" panose="02020603050405020304" charset="0"/>
            </a:endParaRPr>
          </a:p>
        </p:txBody>
      </p:sp>
      <p:sp>
        <p:nvSpPr>
          <p:cNvPr id="62501" name="Rectangle 37"/>
          <p:cNvSpPr>
            <a:spLocks noChangeArrowheads="1"/>
          </p:cNvSpPr>
          <p:nvPr/>
        </p:nvSpPr>
        <p:spPr bwMode="auto">
          <a:xfrm>
            <a:off x="323850" y="2420938"/>
            <a:ext cx="823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L</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62502" name="Text Box 38"/>
          <p:cNvSpPr txBox="1"/>
          <p:nvPr/>
        </p:nvSpPr>
        <p:spPr>
          <a:xfrm>
            <a:off x="682625" y="345440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4</a:t>
            </a:r>
            <a:endParaRPr lang="en-US" altLang="zh-CN" sz="3600" b="0">
              <a:solidFill>
                <a:srgbClr val="003300"/>
              </a:solidFill>
              <a:latin typeface="Times New Roman" panose="02020603050405020304" charset="0"/>
            </a:endParaRPr>
          </a:p>
        </p:txBody>
      </p:sp>
      <p:sp>
        <p:nvSpPr>
          <p:cNvPr id="62503" name="Text Box 39"/>
          <p:cNvSpPr txBox="1"/>
          <p:nvPr/>
        </p:nvSpPr>
        <p:spPr>
          <a:xfrm>
            <a:off x="682625" y="345440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5</a:t>
            </a:r>
            <a:endParaRPr lang="en-US" altLang="zh-CN" sz="3600" b="0">
              <a:solidFill>
                <a:srgbClr val="003300"/>
              </a:solidFill>
              <a:latin typeface="Times New Roman" panose="02020603050405020304" charset="0"/>
            </a:endParaRPr>
          </a:p>
        </p:txBody>
      </p:sp>
      <p:sp>
        <p:nvSpPr>
          <p:cNvPr id="38951" name="Rectangle 40"/>
          <p:cNvSpPr/>
          <p:nvPr/>
        </p:nvSpPr>
        <p:spPr>
          <a:xfrm>
            <a:off x="179388" y="4581525"/>
            <a:ext cx="8351837" cy="1753235"/>
          </a:xfrm>
          <a:prstGeom prst="rect">
            <a:avLst/>
          </a:prstGeom>
          <a:noFill/>
          <a:ln w="9525">
            <a:noFill/>
          </a:ln>
        </p:spPr>
        <p:txBody>
          <a:bodyPr anchor="t" anchorCtr="0">
            <a:spAutoFit/>
          </a:bodyPr>
          <a:p>
            <a:r>
              <a:rPr lang="en-US" altLang="zh-CN" sz="3600">
                <a:latin typeface="Courier New" panose="02070309020205020404" pitchFamily="49" charset="0"/>
              </a:rPr>
              <a:t> p=L-&gt;next; j=1;	</a:t>
            </a:r>
            <a:endParaRPr lang="en-US" altLang="zh-CN" sz="3600">
              <a:latin typeface="Courier New" panose="02070309020205020404" pitchFamily="49" charset="0"/>
            </a:endParaRPr>
          </a:p>
          <a:p>
            <a:r>
              <a:rPr lang="en-US" altLang="zh-CN" sz="3600">
                <a:latin typeface="Courier New" panose="02070309020205020404" pitchFamily="49" charset="0"/>
              </a:rPr>
              <a:t> while(p-&gt;next</a:t>
            </a:r>
            <a:r>
              <a:rPr lang="zh-CN" altLang="en-US" sz="3600">
                <a:latin typeface="Courier New" panose="02070309020205020404" pitchFamily="49" charset="0"/>
              </a:rPr>
              <a:t>！</a:t>
            </a:r>
            <a:r>
              <a:rPr lang="en-US" altLang="zh-CN" sz="3600">
                <a:latin typeface="Courier New" panose="02070309020205020404" pitchFamily="49" charset="0"/>
              </a:rPr>
              <a:t>=L) </a:t>
            </a:r>
            <a:endParaRPr lang="en-US" altLang="zh-CN" sz="3600">
              <a:latin typeface="Courier New" panose="02070309020205020404" pitchFamily="49" charset="0"/>
            </a:endParaRPr>
          </a:p>
          <a:p>
            <a:r>
              <a:rPr lang="en-US" altLang="zh-CN" sz="3600">
                <a:latin typeface="Courier New" panose="02070309020205020404" pitchFamily="49" charset="0"/>
              </a:rPr>
              <a:t>    {p=p-&gt;next; j++;}</a:t>
            </a:r>
            <a:endParaRPr lang="zh-CN" altLang="en-US" sz="3600">
              <a:latin typeface="Courier New" panose="02070309020205020404" pitchFamily="49" charset="0"/>
            </a:endParaRPr>
          </a:p>
        </p:txBody>
      </p:sp>
      <p:sp>
        <p:nvSpPr>
          <p:cNvPr id="38952" name="Rectangle 42"/>
          <p:cNvSpPr/>
          <p:nvPr/>
        </p:nvSpPr>
        <p:spPr>
          <a:xfrm>
            <a:off x="1371600" y="177800"/>
            <a:ext cx="7378700" cy="914400"/>
          </a:xfrm>
          <a:prstGeom prst="rect">
            <a:avLst/>
          </a:prstGeom>
          <a:noFill/>
          <a:ln w="9525">
            <a:noFill/>
          </a:ln>
        </p:spPr>
        <p:txBody>
          <a:bodyPr anchor="ctr" anchorCtr="0"/>
          <a:p>
            <a:pPr algn="ctr">
              <a:lnSpc>
                <a:spcPct val="85000"/>
              </a:lnSpc>
              <a:buFontTx/>
            </a:pPr>
            <a:r>
              <a:rPr lang="zh-CN" altLang="en-US" sz="4800" b="0" dirty="0">
                <a:solidFill>
                  <a:schemeClr val="tx2"/>
                </a:solidFill>
                <a:latin typeface="华文新魏" panose="02010800040101010101" pitchFamily="2" charset="-122"/>
                <a:ea typeface="华文新魏" panose="02010800040101010101" pitchFamily="2" charset="-122"/>
              </a:rPr>
              <a:t>线性链表操作的实现</a:t>
            </a:r>
            <a:endParaRPr lang="zh-CN" altLang="en-US" sz="4400" b="0" dirty="0">
              <a:solidFill>
                <a:schemeClr val="tx2"/>
              </a:solidFill>
              <a:latin typeface="Arial" panose="020B0604020202020204" pitchFamily="34" charset="0"/>
            </a:endParaRPr>
          </a:p>
        </p:txBody>
      </p:sp>
      <p:sp>
        <p:nvSpPr>
          <p:cNvPr id="38953" name="AutoShape 5">
            <a:hlinkClick r:id="rId1" action="ppaction://hlinksldjump"/>
          </p:cNvPr>
          <p:cNvSpPr/>
          <p:nvPr/>
        </p:nvSpPr>
        <p:spPr>
          <a:xfrm>
            <a:off x="8532813"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494"/>
                                        </p:tgtEl>
                                        <p:attrNameLst>
                                          <p:attrName>style.visibility</p:attrName>
                                        </p:attrNameLst>
                                      </p:cBhvr>
                                      <p:to>
                                        <p:strVal val="visible"/>
                                      </p:to>
                                    </p:set>
                                    <p:animEffect transition="in" filter="wipe(left)">
                                      <p:cBhvr>
                                        <p:cTn id="7" dur="500"/>
                                        <p:tgtEl>
                                          <p:spTgt spid="624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97"/>
                                        </p:tgtEl>
                                        <p:attrNameLst>
                                          <p:attrName>style.visibility</p:attrName>
                                        </p:attrNameLst>
                                      </p:cBhvr>
                                      <p:to>
                                        <p:strVal val="visible"/>
                                      </p:to>
                                    </p:set>
                                    <p:animEffect transition="in" filter="wipe(left)">
                                      <p:cBhvr>
                                        <p:cTn id="12" dur="500"/>
                                        <p:tgtEl>
                                          <p:spTgt spid="6249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2468"/>
                                        </p:tgtEl>
                                        <p:attrNameLst>
                                          <p:attrName>style.visibility</p:attrName>
                                        </p:attrNameLst>
                                      </p:cBhvr>
                                      <p:to>
                                        <p:strVal val="visible"/>
                                      </p:to>
                                    </p:set>
                                    <p:animEffect transition="in" filter="wipe(left)">
                                      <p:cBhvr>
                                        <p:cTn id="16" dur="500"/>
                                        <p:tgtEl>
                                          <p:spTgt spid="62468"/>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5.55112E-17 4.62642E-8 L 0.12569 4.62642E-8 " pathEditMode="relative" rAng="0" ptsTypes="AA">
                                      <p:cBhvr>
                                        <p:cTn id="20" dur="2000" fill="hold"/>
                                        <p:tgtEl>
                                          <p:spTgt spid="62494"/>
                                        </p:tgtEl>
                                        <p:attrNameLst>
                                          <p:attrName>ppt_x</p:attrName>
                                          <p:attrName>ppt_y</p:attrName>
                                        </p:attrNameLst>
                                      </p:cBhvr>
                                      <p:rCtr x="6300" y="0"/>
                                    </p:animMotion>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62498"/>
                                        </p:tgtEl>
                                        <p:attrNameLst>
                                          <p:attrName>style.visibility</p:attrName>
                                        </p:attrNameLst>
                                      </p:cBhvr>
                                      <p:to>
                                        <p:strVal val="visible"/>
                                      </p:to>
                                    </p:set>
                                    <p:animEffect transition="in" filter="wipe(left)">
                                      <p:cBhvr>
                                        <p:cTn id="24" dur="500"/>
                                        <p:tgtEl>
                                          <p:spTgt spid="62498"/>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12569 4.62642E-8 L 0.25156 4.62642E-8 " pathEditMode="relative" rAng="0" ptsTypes="AA">
                                      <p:cBhvr>
                                        <p:cTn id="28" dur="2000" fill="hold"/>
                                        <p:tgtEl>
                                          <p:spTgt spid="62494"/>
                                        </p:tgtEl>
                                        <p:attrNameLst>
                                          <p:attrName>ppt_x</p:attrName>
                                          <p:attrName>ppt_y</p:attrName>
                                        </p:attrNameLst>
                                      </p:cBhvr>
                                      <p:rCtr x="6300" y="0"/>
                                    </p:animMotion>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62499"/>
                                        </p:tgtEl>
                                        <p:attrNameLst>
                                          <p:attrName>style.visibility</p:attrName>
                                        </p:attrNameLst>
                                      </p:cBhvr>
                                      <p:to>
                                        <p:strVal val="visible"/>
                                      </p:to>
                                    </p:set>
                                    <p:animEffect transition="in" filter="wipe(left)">
                                      <p:cBhvr>
                                        <p:cTn id="32" dur="500"/>
                                        <p:tgtEl>
                                          <p:spTgt spid="62499"/>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0.25156 4.62642E-8 L 0.3776 4.62642E-8 " pathEditMode="relative" rAng="0" ptsTypes="AA">
                                      <p:cBhvr>
                                        <p:cTn id="36" dur="2000" fill="hold"/>
                                        <p:tgtEl>
                                          <p:spTgt spid="62494"/>
                                        </p:tgtEl>
                                        <p:attrNameLst>
                                          <p:attrName>ppt_x</p:attrName>
                                          <p:attrName>ppt_y</p:attrName>
                                        </p:attrNameLst>
                                      </p:cBhvr>
                                      <p:rCtr x="6300" y="0"/>
                                    </p:animMotion>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62500"/>
                                        </p:tgtEl>
                                        <p:attrNameLst>
                                          <p:attrName>style.visibility</p:attrName>
                                        </p:attrNameLst>
                                      </p:cBhvr>
                                      <p:to>
                                        <p:strVal val="visible"/>
                                      </p:to>
                                    </p:set>
                                    <p:animEffect transition="in" filter="wipe(left)">
                                      <p:cBhvr>
                                        <p:cTn id="40" dur="500"/>
                                        <p:tgtEl>
                                          <p:spTgt spid="62500"/>
                                        </p:tgtEl>
                                      </p:cBhvr>
                                    </p:animEffec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nodeType="clickEffect">
                                  <p:stCondLst>
                                    <p:cond delay="0"/>
                                  </p:stCondLst>
                                  <p:childTnLst>
                                    <p:animMotion origin="layout" path="M 0.3776 4.62642E-8 L 0.51146 4.62642E-8 " pathEditMode="relative" rAng="0" ptsTypes="AA">
                                      <p:cBhvr>
                                        <p:cTn id="44" dur="2000" fill="hold"/>
                                        <p:tgtEl>
                                          <p:spTgt spid="62494"/>
                                        </p:tgtEl>
                                        <p:attrNameLst>
                                          <p:attrName>ppt_x</p:attrName>
                                          <p:attrName>ppt_y</p:attrName>
                                        </p:attrNameLst>
                                      </p:cBhvr>
                                      <p:rCtr x="6700" y="0"/>
                                    </p:animMotion>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62502"/>
                                        </p:tgtEl>
                                        <p:attrNameLst>
                                          <p:attrName>style.visibility</p:attrName>
                                        </p:attrNameLst>
                                      </p:cBhvr>
                                      <p:to>
                                        <p:strVal val="visible"/>
                                      </p:to>
                                    </p:set>
                                    <p:animEffect transition="in" filter="wipe(left)">
                                      <p:cBhvr>
                                        <p:cTn id="48" dur="500"/>
                                        <p:tgtEl>
                                          <p:spTgt spid="62502"/>
                                        </p:tgtEl>
                                      </p:cBhvr>
                                    </p:animEffec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511389 -0.000185 L 0.590417 0.001296 " pathEditMode="relative" rAng="0" ptsTypes="">
                                      <p:cBhvr>
                                        <p:cTn id="52" dur="2000" fill="hold"/>
                                        <p:tgtEl>
                                          <p:spTgt spid="62494"/>
                                        </p:tgtEl>
                                        <p:attrNameLst>
                                          <p:attrName>ppt_x</p:attrName>
                                          <p:attrName>ppt_y</p:attrName>
                                        </p:attrNameLst>
                                      </p:cBhvr>
                                      <p:rCtr x="0" y="0"/>
                                    </p:animMotion>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62503"/>
                                        </p:tgtEl>
                                        <p:attrNameLst>
                                          <p:attrName>style.visibility</p:attrName>
                                        </p:attrNameLst>
                                      </p:cBhvr>
                                      <p:to>
                                        <p:strVal val="visible"/>
                                      </p:to>
                                    </p:set>
                                    <p:animEffect transition="in" filter="wipe(left)">
                                      <p:cBhvr>
                                        <p:cTn id="56" dur="500"/>
                                        <p:tgtEl>
                                          <p:spTgt spid="62503"/>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0.590171 0.000000 L 0.688611 0.000000 " pathEditMode="relative" rAng="0" ptsTypes="AA">
                                      <p:cBhvr>
                                        <p:cTn id="60" dur="2000" fill="hold"/>
                                        <p:tgtEl>
                                          <p:spTgt spid="62494"/>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p:bldP spid="62497" grpId="0"/>
      <p:bldP spid="62498" grpId="0" animBg="1"/>
      <p:bldP spid="62499" grpId="0" animBg="1"/>
      <p:bldP spid="62500" grpId="0" animBg="1"/>
      <p:bldP spid="62502" grpId="0" animBg="1"/>
      <p:bldP spid="625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07950" y="2636838"/>
            <a:ext cx="8834438" cy="2409825"/>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39938"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线性链表操作的实现</a:t>
            </a:r>
            <a:endParaRPr lang="zh-CN" altLang="en-US" dirty="0"/>
          </a:p>
        </p:txBody>
      </p:sp>
      <p:sp>
        <p:nvSpPr>
          <p:cNvPr id="31747" name="Rectangle 3"/>
          <p:cNvSpPr>
            <a:spLocks noGrp="1"/>
          </p:cNvSpPr>
          <p:nvPr>
            <p:ph idx="1"/>
          </p:nvPr>
        </p:nvSpPr>
        <p:spPr>
          <a:xfrm>
            <a:off x="547688" y="1484313"/>
            <a:ext cx="8596312" cy="4648200"/>
          </a:xfrm>
        </p:spPr>
        <p:txBody>
          <a:bodyPr vert="horz" wrap="square" lIns="91440" tIns="45720" rIns="91440" bIns="45720" anchor="t" anchorCtr="0"/>
          <a:p>
            <a:pPr eaLnBrk="1" hangingPunct="1">
              <a:buClrTx/>
              <a:buNone/>
            </a:pPr>
            <a:r>
              <a:rPr lang="en-US" altLang="zh-CN" b="1" err="1">
                <a:latin typeface="Courier New" panose="02070309020205020404" pitchFamily="49" charset="0"/>
              </a:rPr>
              <a:t>int  LinkedListLength</a:t>
            </a:r>
            <a:r>
              <a:rPr lang="en-US" altLang="zh-CN" b="1">
                <a:latin typeface="Courier New" panose="02070309020205020404" pitchFamily="49" charset="0"/>
              </a:rPr>
              <a:t>(</a:t>
            </a:r>
            <a:r>
              <a:rPr lang="en-US" altLang="zh-CN" b="1" err="1">
                <a:latin typeface="Courier New" panose="02070309020205020404" pitchFamily="49" charset="0"/>
              </a:rPr>
              <a:t>LinkList</a:t>
            </a:r>
            <a:r>
              <a:rPr lang="en-US" altLang="zh-CN" b="1">
                <a:latin typeface="Courier New" panose="02070309020205020404" pitchFamily="49" charset="0"/>
              </a:rPr>
              <a:t> L)</a:t>
            </a:r>
            <a:endParaRPr lang="en-US" altLang="zh-CN" b="1">
              <a:latin typeface="Courier New" panose="02070309020205020404" pitchFamily="49" charset="0"/>
            </a:endParaRPr>
          </a:p>
          <a:p>
            <a:pPr eaLnBrk="1" hangingPunct="1">
              <a:buClrTx/>
              <a:buNone/>
            </a:pPr>
            <a:r>
              <a:rPr lang="en-US" altLang="zh-CN" b="1">
                <a:latin typeface="Courier New" panose="02070309020205020404" pitchFamily="49" charset="0"/>
              </a:rPr>
              <a:t>{//</a:t>
            </a:r>
            <a:r>
              <a:rPr lang="zh-CN" altLang="en-US" b="1" dirty="0">
                <a:latin typeface="宋体" panose="02010600030101010101" pitchFamily="2" charset="-122"/>
              </a:rPr>
              <a:t>求带头结点的单链表的长度</a:t>
            </a:r>
            <a:endParaRPr lang="zh-CN" altLang="en-US" b="1" dirty="0">
              <a:latin typeface="宋体" panose="02010600030101010101" pitchFamily="2" charset="-122"/>
            </a:endParaRPr>
          </a:p>
          <a:p>
            <a:pPr eaLnBrk="1" hangingPunct="1">
              <a:buClrTx/>
              <a:buNone/>
            </a:pPr>
            <a:r>
              <a:rPr lang="zh-CN" altLang="en-US" b="1" dirty="0">
                <a:latin typeface="Courier New" panose="02070309020205020404" pitchFamily="49" charset="0"/>
              </a:rPr>
              <a:t> </a:t>
            </a:r>
            <a:r>
              <a:rPr lang="en-US" altLang="zh-CN" b="1">
                <a:latin typeface="Courier New" panose="02070309020205020404" pitchFamily="49" charset="0"/>
              </a:rPr>
              <a:t>p=L-&gt;next; //p</a:t>
            </a:r>
            <a:r>
              <a:rPr lang="zh-CN" altLang="en-US" b="1" dirty="0">
                <a:latin typeface="宋体" panose="02010600030101010101" pitchFamily="2" charset="-122"/>
              </a:rPr>
              <a:t>指向第一结点</a:t>
            </a:r>
            <a:endParaRPr lang="zh-CN" altLang="en-US" b="1" dirty="0">
              <a:latin typeface="宋体" panose="02010600030101010101" pitchFamily="2" charset="-122"/>
            </a:endParaRPr>
          </a:p>
          <a:p>
            <a:pPr eaLnBrk="1" hangingPunct="1">
              <a:buClrTx/>
              <a:buNone/>
            </a:pPr>
            <a:r>
              <a:rPr lang="zh-CN" altLang="en-US" b="1" dirty="0">
                <a:latin typeface="Courier New" panose="02070309020205020404" pitchFamily="49" charset="0"/>
              </a:rPr>
              <a:t> </a:t>
            </a:r>
            <a:r>
              <a:rPr lang="en-US" altLang="zh-CN" b="1">
                <a:latin typeface="Courier New" panose="02070309020205020404" pitchFamily="49" charset="0"/>
              </a:rPr>
              <a:t>j=0;							</a:t>
            </a:r>
            <a:endParaRPr lang="en-US" altLang="zh-CN" b="1">
              <a:latin typeface="Courier New" panose="02070309020205020404" pitchFamily="49" charset="0"/>
            </a:endParaRPr>
          </a:p>
          <a:p>
            <a:pPr eaLnBrk="1" hangingPunct="1">
              <a:buClrTx/>
              <a:buNone/>
            </a:pPr>
            <a:r>
              <a:rPr lang="en-US" altLang="zh-CN" b="1">
                <a:latin typeface="Courier New" panose="02070309020205020404" pitchFamily="49" charset="0"/>
              </a:rPr>
              <a:t> while(p) </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  {p=p-&gt;next; j++;} </a:t>
            </a:r>
            <a:r>
              <a:rPr lang="en-US" altLang="zh-CN" sz="2400" b="1">
                <a:latin typeface="Courier New" panose="02070309020205020404" pitchFamily="49" charset="0"/>
              </a:rPr>
              <a:t>//</a:t>
            </a:r>
            <a:r>
              <a:rPr lang="zh-CN" altLang="en-US" sz="2400" b="1" dirty="0">
                <a:latin typeface="Courier New" panose="02070309020205020404" pitchFamily="49" charset="0"/>
              </a:rPr>
              <a:t>移动</a:t>
            </a:r>
            <a:r>
              <a:rPr lang="en-US" altLang="zh-CN" sz="2400" b="1">
                <a:latin typeface="Courier New" panose="02070309020205020404" pitchFamily="49" charset="0"/>
              </a:rPr>
              <a:t>p</a:t>
            </a:r>
            <a:r>
              <a:rPr lang="zh-CN" altLang="en-US" sz="2400" b="1" dirty="0">
                <a:latin typeface="宋体" panose="02010600030101010101" pitchFamily="2" charset="-122"/>
              </a:rPr>
              <a:t>指向下一结点</a:t>
            </a:r>
            <a:endParaRPr lang="zh-CN" altLang="en-US" sz="2400" b="1" dirty="0">
              <a:latin typeface="宋体" panose="02010600030101010101" pitchFamily="2" charset="-122"/>
            </a:endParaRPr>
          </a:p>
          <a:p>
            <a:pPr eaLnBrk="1" hangingPunct="1">
              <a:buClrTx/>
              <a:buNone/>
            </a:pPr>
            <a:r>
              <a:rPr lang="zh-CN" altLang="en-US" b="1" dirty="0">
                <a:latin typeface="Courier New" panose="02070309020205020404" pitchFamily="49" charset="0"/>
              </a:rPr>
              <a:t> </a:t>
            </a:r>
            <a:r>
              <a:rPr lang="en-US" altLang="zh-CN" b="1">
                <a:latin typeface="Courier New" panose="02070309020205020404" pitchFamily="49" charset="0"/>
              </a:rPr>
              <a:t>return  j;</a:t>
            </a:r>
            <a:endParaRPr lang="en-US" altLang="zh-CN" b="1">
              <a:latin typeface="宋体" panose="02010600030101010101" pitchFamily="2" charset="-122"/>
            </a:endParaRPr>
          </a:p>
          <a:p>
            <a:pPr eaLnBrk="1" hangingPunct="1">
              <a:buClrTx/>
              <a:buNone/>
            </a:pPr>
            <a:r>
              <a:rPr lang="en-US" altLang="zh-CN" b="1">
                <a:latin typeface="宋体" panose="02010600030101010101" pitchFamily="2" charset="-122"/>
              </a:rPr>
              <a:t>} </a:t>
            </a:r>
            <a:endParaRPr lang="en-US" altLang="zh-CN" b="1">
              <a:latin typeface="宋体" panose="02010600030101010101" pitchFamily="2" charset="-122"/>
            </a:endParaRPr>
          </a:p>
        </p:txBody>
      </p:sp>
      <p:sp>
        <p:nvSpPr>
          <p:cNvPr id="39940" name="Rectangle 4"/>
          <p:cNvSpPr/>
          <p:nvPr/>
        </p:nvSpPr>
        <p:spPr>
          <a:xfrm>
            <a:off x="684213" y="981075"/>
            <a:ext cx="1606550" cy="579438"/>
          </a:xfrm>
          <a:prstGeom prst="rect">
            <a:avLst/>
          </a:prstGeom>
          <a:noFill/>
          <a:ln w="9525">
            <a:noFill/>
          </a:ln>
        </p:spPr>
        <p:txBody>
          <a:bodyPr wrap="none" anchor="t" anchorCtr="0">
            <a:spAutoFit/>
          </a:bodyPr>
          <a:p>
            <a:pPr>
              <a:spcBef>
                <a:spcPct val="20000"/>
              </a:spcBef>
            </a:pPr>
            <a:r>
              <a:rPr lang="zh-CN" altLang="en-US" sz="3200" dirty="0">
                <a:solidFill>
                  <a:schemeClr val="folHlink"/>
                </a:solidFill>
                <a:latin typeface="幼圆" panose="02010509060101010101" pitchFamily="49" charset="-122"/>
                <a:ea typeface="幼圆" panose="02010509060101010101" pitchFamily="49" charset="-122"/>
              </a:rPr>
              <a:t>求表长</a:t>
            </a:r>
            <a:r>
              <a:rPr lang="en-US" altLang="zh-CN" sz="3200">
                <a:solidFill>
                  <a:schemeClr val="folHlink"/>
                </a:solidFill>
                <a:latin typeface="幼圆" panose="02010509060101010101" pitchFamily="49" charset="-122"/>
                <a:ea typeface="幼圆" panose="02010509060101010101" pitchFamily="49" charset="-122"/>
              </a:rPr>
              <a:t>:</a:t>
            </a:r>
            <a:endParaRPr lang="en-US" altLang="zh-CN" sz="3200">
              <a:solidFill>
                <a:schemeClr val="folHlink"/>
              </a:solidFill>
              <a:latin typeface="幼圆" panose="02010509060101010101" pitchFamily="49" charset="-122"/>
              <a:ea typeface="幼圆" panose="02010509060101010101" pitchFamily="49" charset="-122"/>
            </a:endParaRPr>
          </a:p>
        </p:txBody>
      </p:sp>
      <p:sp>
        <p:nvSpPr>
          <p:cNvPr id="39941" name="AutoShape 67">
            <a:hlinkClick r:id="rId1" action="ppaction://hlinksldjump"/>
          </p:cNvPr>
          <p:cNvSpPr/>
          <p:nvPr/>
        </p:nvSpPr>
        <p:spPr>
          <a:xfrm>
            <a:off x="8459788" y="6110288"/>
            <a:ext cx="455612" cy="627062"/>
          </a:xfrm>
          <a:prstGeom prst="curvedLeftArrow">
            <a:avLst>
              <a:gd name="adj1" fmla="val 23277"/>
              <a:gd name="adj2" fmla="val 46559"/>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grpSp>
        <p:nvGrpSpPr>
          <p:cNvPr id="25" name="组合 24"/>
          <p:cNvGrpSpPr/>
          <p:nvPr/>
        </p:nvGrpSpPr>
        <p:grpSpPr>
          <a:xfrm>
            <a:off x="1438275" y="5732780"/>
            <a:ext cx="7072630" cy="701040"/>
            <a:chOff x="2265" y="9028"/>
            <a:chExt cx="11138" cy="1104"/>
          </a:xfrm>
        </p:grpSpPr>
        <p:grpSp>
          <p:nvGrpSpPr>
            <p:cNvPr id="2" name="Group 5"/>
            <p:cNvGrpSpPr/>
            <p:nvPr/>
          </p:nvGrpSpPr>
          <p:grpSpPr>
            <a:xfrm>
              <a:off x="3563" y="9255"/>
              <a:ext cx="9840" cy="840"/>
              <a:chOff x="1218" y="3097"/>
              <a:chExt cx="3936" cy="336"/>
            </a:xfrm>
          </p:grpSpPr>
          <p:grpSp>
            <p:nvGrpSpPr>
              <p:cNvPr id="3" name="Group 10"/>
              <p:cNvGrpSpPr/>
              <p:nvPr/>
            </p:nvGrpSpPr>
            <p:grpSpPr>
              <a:xfrm>
                <a:off x="1218" y="3097"/>
                <a:ext cx="864" cy="336"/>
                <a:chOff x="1536" y="2544"/>
                <a:chExt cx="864" cy="336"/>
              </a:xfrm>
            </p:grpSpPr>
            <p:sp>
              <p:nvSpPr>
                <p:cNvPr id="5" name="Rectangle 11"/>
                <p:cNvSpPr/>
                <p:nvPr/>
              </p:nvSpPr>
              <p:spPr>
                <a:xfrm>
                  <a:off x="1824"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6" name="Line 12"/>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7" name="Line 13"/>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8" name="Group 14"/>
              <p:cNvGrpSpPr/>
              <p:nvPr/>
            </p:nvGrpSpPr>
            <p:grpSpPr>
              <a:xfrm>
                <a:off x="1986" y="3097"/>
                <a:ext cx="864" cy="336"/>
                <a:chOff x="2304" y="2544"/>
                <a:chExt cx="864" cy="336"/>
              </a:xfrm>
            </p:grpSpPr>
            <p:sp>
              <p:nvSpPr>
                <p:cNvPr id="9" name="Rectangle 15"/>
                <p:cNvSpPr/>
                <p:nvPr/>
              </p:nvSpPr>
              <p:spPr>
                <a:xfrm>
                  <a:off x="2592"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10" name="Line 16"/>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11" name="Line 17"/>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12" name="Group 18"/>
              <p:cNvGrpSpPr/>
              <p:nvPr/>
            </p:nvGrpSpPr>
            <p:grpSpPr>
              <a:xfrm>
                <a:off x="2754" y="3097"/>
                <a:ext cx="864" cy="336"/>
                <a:chOff x="3072" y="2544"/>
                <a:chExt cx="864" cy="336"/>
              </a:xfrm>
            </p:grpSpPr>
            <p:sp>
              <p:nvSpPr>
                <p:cNvPr id="13" name="Rectangle 19"/>
                <p:cNvSpPr/>
                <p:nvPr/>
              </p:nvSpPr>
              <p:spPr>
                <a:xfrm>
                  <a:off x="3360"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14" name="Line 20"/>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15" name="Line 21"/>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16" name="Group 22"/>
              <p:cNvGrpSpPr/>
              <p:nvPr/>
            </p:nvGrpSpPr>
            <p:grpSpPr>
              <a:xfrm>
                <a:off x="3522" y="3097"/>
                <a:ext cx="864" cy="336"/>
                <a:chOff x="3840" y="2544"/>
                <a:chExt cx="864" cy="336"/>
              </a:xfrm>
            </p:grpSpPr>
            <p:sp>
              <p:nvSpPr>
                <p:cNvPr id="17" name="Rectangle 23"/>
                <p:cNvSpPr/>
                <p:nvPr/>
              </p:nvSpPr>
              <p:spPr>
                <a:xfrm>
                  <a:off x="4128"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18" name="Line 24"/>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19" name="Line 25"/>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20" name="Rectangle 26"/>
              <p:cNvSpPr/>
              <p:nvPr/>
            </p:nvSpPr>
            <p:spPr>
              <a:xfrm>
                <a:off x="4578" y="3097"/>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21" name="Line 27"/>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22" name="Text Box 28"/>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23" name="Line 29"/>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sp>
          <p:nvSpPr>
            <p:cNvPr id="24" name="Rectangle 37"/>
            <p:cNvSpPr>
              <a:spLocks noChangeArrowheads="1"/>
            </p:cNvSpPr>
            <p:nvPr/>
          </p:nvSpPr>
          <p:spPr bwMode="auto">
            <a:xfrm>
              <a:off x="2265" y="9028"/>
              <a:ext cx="1298" cy="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L</a:t>
              </a:r>
              <a:endParaRPr kumimoji="0" lang="en-US" altLang="zh-CN" sz="4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747">
                                            <p:txEl>
                                              <p:charRg st="0" end="34"/>
                                            </p:txEl>
                                          </p:spTgt>
                                        </p:tgtEl>
                                        <p:attrNameLst>
                                          <p:attrName>style.visibility</p:attrName>
                                        </p:attrNameLst>
                                      </p:cBhvr>
                                      <p:to>
                                        <p:strVal val="visible"/>
                                      </p:to>
                                    </p:set>
                                    <p:animEffect transition="in" filter="checkerboard(across)">
                                      <p:cBhvr>
                                        <p:cTn id="7" dur="500"/>
                                        <p:tgtEl>
                                          <p:spTgt spid="31747">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747">
                                            <p:txEl>
                                              <p:charRg st="34" end="50"/>
                                            </p:txEl>
                                          </p:spTgt>
                                        </p:tgtEl>
                                        <p:attrNameLst>
                                          <p:attrName>style.visibility</p:attrName>
                                        </p:attrNameLst>
                                      </p:cBhvr>
                                      <p:to>
                                        <p:strVal val="visible"/>
                                      </p:to>
                                    </p:set>
                                    <p:animEffect transition="in" filter="checkerboard(across)">
                                      <p:cBhvr>
                                        <p:cTn id="12" dur="500"/>
                                        <p:tgtEl>
                                          <p:spTgt spid="31747">
                                            <p:txEl>
                                              <p:charRg st="34"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747">
                                            <p:txEl>
                                              <p:charRg st="50" end="72"/>
                                            </p:txEl>
                                          </p:spTgt>
                                        </p:tgtEl>
                                        <p:attrNameLst>
                                          <p:attrName>style.visibility</p:attrName>
                                        </p:attrNameLst>
                                      </p:cBhvr>
                                      <p:to>
                                        <p:strVal val="visible"/>
                                      </p:to>
                                    </p:set>
                                    <p:animEffect transition="in" filter="checkerboard(across)">
                                      <p:cBhvr>
                                        <p:cTn id="17" dur="500"/>
                                        <p:tgtEl>
                                          <p:spTgt spid="31747">
                                            <p:txEl>
                                              <p:charRg st="50"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747">
                                            <p:txEl>
                                              <p:charRg st="72" end="85"/>
                                            </p:txEl>
                                          </p:spTgt>
                                        </p:tgtEl>
                                        <p:attrNameLst>
                                          <p:attrName>style.visibility</p:attrName>
                                        </p:attrNameLst>
                                      </p:cBhvr>
                                      <p:to>
                                        <p:strVal val="visible"/>
                                      </p:to>
                                    </p:set>
                                    <p:animEffect transition="in" filter="checkerboard(across)">
                                      <p:cBhvr>
                                        <p:cTn id="22" dur="500"/>
                                        <p:tgtEl>
                                          <p:spTgt spid="31747">
                                            <p:txEl>
                                              <p:charRg st="7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747">
                                            <p:txEl>
                                              <p:charRg st="85" end="96"/>
                                            </p:txEl>
                                          </p:spTgt>
                                        </p:tgtEl>
                                        <p:attrNameLst>
                                          <p:attrName>style.visibility</p:attrName>
                                        </p:attrNameLst>
                                      </p:cBhvr>
                                      <p:to>
                                        <p:strVal val="visible"/>
                                      </p:to>
                                    </p:set>
                                    <p:animEffect transition="in" filter="checkerboard(across)">
                                      <p:cBhvr>
                                        <p:cTn id="27" dur="500"/>
                                        <p:tgtEl>
                                          <p:spTgt spid="31747">
                                            <p:txEl>
                                              <p:charRg st="85"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1747">
                                            <p:txEl>
                                              <p:charRg st="96" end="128"/>
                                            </p:txEl>
                                          </p:spTgt>
                                        </p:tgtEl>
                                        <p:attrNameLst>
                                          <p:attrName>style.visibility</p:attrName>
                                        </p:attrNameLst>
                                      </p:cBhvr>
                                      <p:to>
                                        <p:strVal val="visible"/>
                                      </p:to>
                                    </p:set>
                                    <p:animEffect transition="in" filter="checkerboard(across)">
                                      <p:cBhvr>
                                        <p:cTn id="32" dur="500"/>
                                        <p:tgtEl>
                                          <p:spTgt spid="31747">
                                            <p:txEl>
                                              <p:charRg st="96" end="1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1747">
                                            <p:txEl>
                                              <p:charRg st="128" end="140"/>
                                            </p:txEl>
                                          </p:spTgt>
                                        </p:tgtEl>
                                        <p:attrNameLst>
                                          <p:attrName>style.visibility</p:attrName>
                                        </p:attrNameLst>
                                      </p:cBhvr>
                                      <p:to>
                                        <p:strVal val="visible"/>
                                      </p:to>
                                    </p:set>
                                    <p:animEffect transition="in" filter="checkerboard(across)">
                                      <p:cBhvr>
                                        <p:cTn id="37" dur="500"/>
                                        <p:tgtEl>
                                          <p:spTgt spid="31747">
                                            <p:txEl>
                                              <p:charRg st="128" end="1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1747">
                                            <p:txEl>
                                              <p:charRg st="140" end="143"/>
                                            </p:txEl>
                                          </p:spTgt>
                                        </p:tgtEl>
                                        <p:attrNameLst>
                                          <p:attrName>style.visibility</p:attrName>
                                        </p:attrNameLst>
                                      </p:cBhvr>
                                      <p:to>
                                        <p:strVal val="visible"/>
                                      </p:to>
                                    </p:set>
                                    <p:animEffect transition="in" filter="checkerboard(across)">
                                      <p:cBhvr>
                                        <p:cTn id="42" dur="500"/>
                                        <p:tgtEl>
                                          <p:spTgt spid="31747">
                                            <p:txEl>
                                              <p:charRg st="140" end="14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P spid="4" grpId="0" animBg="1"/>
      <p:bldP spid="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1844675"/>
            <a:ext cx="9144000" cy="460851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34" name="Rectangle 38"/>
          <p:cNvSpPr>
            <a:spLocks noChangeArrowheads="1"/>
          </p:cNvSpPr>
          <p:nvPr/>
        </p:nvSpPr>
        <p:spPr bwMode="auto">
          <a:xfrm>
            <a:off x="762000" y="1931988"/>
            <a:ext cx="7924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30000"/>
              </a:spcAft>
              <a:buClrTx/>
              <a:buSzTx/>
              <a:buFontTx/>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1</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 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2</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 … 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i-1</a:t>
            </a:r>
            <a:r>
              <a:rPr kumimoji="0" lang="zh-CN" altLang="en-US" sz="3200" b="0" i="0" u="none" strike="noStrike" kern="1200" cap="none" spc="0" normalizeH="0" baseline="-30000" noProof="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i</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  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i</a:t>
            </a:r>
            <a:r>
              <a:rPr kumimoji="0" lang="zh-CN" altLang="en-US" sz="3200" b="0" i="0" u="none" strike="noStrike" kern="1200" cap="none" spc="0" normalizeH="0" baseline="-30000" noProof="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1</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en-US" sz="3200" b="0"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0" noProof="0">
                <a:ln>
                  <a:noFill/>
                </a:ln>
                <a:solidFill>
                  <a:schemeClr val="tx1"/>
                </a:solidFill>
                <a:effectLst/>
                <a:uLnTx/>
                <a:uFillTx/>
                <a:latin typeface="+mn-lt"/>
                <a:ea typeface="+mn-ea"/>
                <a:cs typeface="+mn-ea"/>
                <a:sym typeface="+mn-lt"/>
              </a:rPr>
              <a:t>…, a</a:t>
            </a:r>
            <a:r>
              <a:rPr kumimoji="0" lang="en-US" altLang="zh-CN" sz="3200" b="0" i="0" u="none" strike="noStrike" kern="1200" cap="none" spc="0" normalizeH="0" baseline="-30000" noProof="0">
                <a:ln>
                  <a:noFill/>
                </a:ln>
                <a:solidFill>
                  <a:schemeClr val="tx1"/>
                </a:solidFill>
                <a:effectLst/>
                <a:uLnTx/>
                <a:uFillTx/>
                <a:latin typeface="+mn-lt"/>
                <a:ea typeface="+mn-ea"/>
                <a:cs typeface="+mn-ea"/>
                <a:sym typeface="+mn-lt"/>
              </a:rPr>
              <a:t>n</a:t>
            </a:r>
            <a:r>
              <a:rPr kumimoji="0" lang="zh-CN" altLang="en-US" sz="3200" b="0" i="0" u="none" strike="noStrike" kern="1200" cap="none" spc="0" normalizeH="0" baseline="0" noProof="0">
                <a:ln>
                  <a:noFill/>
                </a:ln>
                <a:solidFill>
                  <a:schemeClr val="tx1"/>
                </a:solidFill>
                <a:effectLst/>
                <a:uLnTx/>
                <a:uFillTx/>
                <a:latin typeface="+mn-lt"/>
                <a:ea typeface="+mn-ea"/>
                <a:cs typeface="+mn-ea"/>
                <a:sym typeface="+mn-lt"/>
              </a:rPr>
              <a:t>）</a:t>
            </a:r>
            <a:endParaRPr kumimoji="0" lang="zh-CN" altLang="en-US" sz="32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36" name="Rectangle 40"/>
          <p:cNvSpPr>
            <a:spLocks noChangeArrowheads="1"/>
          </p:cNvSpPr>
          <p:nvPr/>
        </p:nvSpPr>
        <p:spPr bwMode="auto">
          <a:xfrm>
            <a:off x="360363" y="1316038"/>
            <a:ext cx="83327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eaLnBrk="1" fontAlgn="base" hangingPunct="1">
              <a:lnSpc>
                <a:spcPct val="80000"/>
              </a:lnSpc>
            </a:pPr>
            <a:r>
              <a:rPr kumimoji="0" lang="zh-CN" altLang="en-US" sz="2400" b="0" i="0" u="none" strike="noStrike" kern="1200" cap="none" spc="0" normalizeH="0" baseline="0" noProof="0">
                <a:ln>
                  <a:noFill/>
                </a:ln>
                <a:solidFill>
                  <a:schemeClr val="accent2"/>
                </a:solidFill>
                <a:effectLst/>
                <a:uLnTx/>
                <a:uFillTx/>
                <a:latin typeface="+mn-lt"/>
                <a:ea typeface="+mn-ea"/>
                <a:cs typeface="+mn-ea"/>
                <a:sym typeface="+mn-lt"/>
              </a:rPr>
              <a:t>线性表的定义：</a:t>
            </a:r>
            <a:r>
              <a:rPr lang="en-US" altLang="zh-CN" strike="noStrike" noProof="1">
                <a:latin typeface="Times New Roman" panose="02020603050405020304" charset="0"/>
                <a:ea typeface="微软雅黑" panose="020B0503020204020204" charset="-122"/>
                <a:cs typeface="+mn-cs"/>
                <a:sym typeface="+mn-ea"/>
              </a:rPr>
              <a:t>n</a:t>
            </a:r>
            <a:r>
              <a:rPr lang="zh-CN" altLang="en-US" strike="noStrike" noProof="1" dirty="0">
                <a:latin typeface="Times New Roman" panose="02020603050405020304" charset="0"/>
                <a:ea typeface="微软雅黑" panose="020B0503020204020204" charset="-122"/>
                <a:cs typeface="+mn-cs"/>
                <a:sym typeface="+mn-ea"/>
              </a:rPr>
              <a:t>个具有相同特性的数据元素组成的</a:t>
            </a:r>
            <a:r>
              <a:rPr lang="zh-CN" altLang="en-US" strike="noStrike" noProof="1" dirty="0">
                <a:solidFill>
                  <a:srgbClr val="FF3300"/>
                </a:solidFill>
                <a:latin typeface="Times New Roman" panose="02020603050405020304" charset="0"/>
                <a:ea typeface="微软雅黑" panose="020B0503020204020204" charset="-122"/>
                <a:cs typeface="+mn-cs"/>
                <a:sym typeface="+mn-ea"/>
              </a:rPr>
              <a:t>有限序列；</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37" name="Rectangle 41"/>
          <p:cNvSpPr>
            <a:spLocks noChangeArrowheads="1"/>
          </p:cNvSpPr>
          <p:nvPr/>
        </p:nvSpPr>
        <p:spPr bwMode="auto">
          <a:xfrm>
            <a:off x="3354388" y="5029200"/>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n=0</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时称为</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38" name="AutoShape 42"/>
          <p:cNvSpPr/>
          <p:nvPr/>
        </p:nvSpPr>
        <p:spPr bwMode="auto">
          <a:xfrm rot="-5400000">
            <a:off x="4542631" y="143669"/>
            <a:ext cx="363538" cy="5486400"/>
          </a:xfrm>
          <a:prstGeom prst="leftBrace">
            <a:avLst>
              <a:gd name="adj1" fmla="val 25013"/>
              <a:gd name="adj2" fmla="val 50000"/>
            </a:avLst>
          </a:prstGeom>
          <a:solidFill>
            <a:schemeClr val="tx2"/>
          </a:solid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39" name="Rectangle 43"/>
          <p:cNvSpPr>
            <a:spLocks noChangeArrowheads="1"/>
          </p:cNvSpPr>
          <p:nvPr/>
        </p:nvSpPr>
        <p:spPr bwMode="auto">
          <a:xfrm>
            <a:off x="4025900" y="3238500"/>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数据元素</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0" name="Line 44"/>
          <p:cNvSpPr>
            <a:spLocks noChangeShapeType="1"/>
          </p:cNvSpPr>
          <p:nvPr/>
        </p:nvSpPr>
        <p:spPr bwMode="auto">
          <a:xfrm flipH="1">
            <a:off x="990600" y="2628900"/>
            <a:ext cx="914400" cy="12954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1" name="Rectangle 45"/>
          <p:cNvSpPr>
            <a:spLocks noChangeArrowheads="1"/>
          </p:cNvSpPr>
          <p:nvPr/>
        </p:nvSpPr>
        <p:spPr bwMode="auto">
          <a:xfrm>
            <a:off x="222250" y="3924300"/>
            <a:ext cx="168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首元素</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2" name="Line 46"/>
          <p:cNvSpPr>
            <a:spLocks noChangeShapeType="1"/>
          </p:cNvSpPr>
          <p:nvPr/>
        </p:nvSpPr>
        <p:spPr bwMode="auto">
          <a:xfrm>
            <a:off x="7235825" y="2667000"/>
            <a:ext cx="0" cy="11938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3" name="Rectangle 47"/>
          <p:cNvSpPr>
            <a:spLocks noChangeArrowheads="1"/>
          </p:cNvSpPr>
          <p:nvPr/>
        </p:nvSpPr>
        <p:spPr bwMode="auto">
          <a:xfrm>
            <a:off x="2890838" y="3913188"/>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的直接前趋</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4" name="Rectangle 48"/>
          <p:cNvSpPr>
            <a:spLocks noChangeArrowheads="1"/>
          </p:cNvSpPr>
          <p:nvPr/>
        </p:nvSpPr>
        <p:spPr bwMode="auto">
          <a:xfrm>
            <a:off x="4802188" y="3905250"/>
            <a:ext cx="2151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2400" b="0" i="0" u="none" strike="noStrike" kern="1200" cap="none" spc="0" normalizeH="0" baseline="-30000" noProof="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的直接后继</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5" name="Line 49"/>
          <p:cNvSpPr>
            <a:spLocks noChangeShapeType="1"/>
          </p:cNvSpPr>
          <p:nvPr/>
        </p:nvSpPr>
        <p:spPr bwMode="auto">
          <a:xfrm>
            <a:off x="4054475" y="2628900"/>
            <a:ext cx="0" cy="121920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6" name="Line 50"/>
          <p:cNvSpPr>
            <a:spLocks noChangeShapeType="1"/>
          </p:cNvSpPr>
          <p:nvPr/>
        </p:nvSpPr>
        <p:spPr bwMode="auto">
          <a:xfrm flipH="1">
            <a:off x="5778500" y="2644775"/>
            <a:ext cx="0" cy="1187450"/>
          </a:xfrm>
          <a:prstGeom prst="line">
            <a:avLst/>
          </a:prstGeom>
          <a:noFill/>
          <a:ln w="349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49" name="Rectangle 53"/>
          <p:cNvSpPr>
            <a:spLocks noChangeArrowheads="1"/>
          </p:cNvSpPr>
          <p:nvPr/>
        </p:nvSpPr>
        <p:spPr bwMode="auto">
          <a:xfrm>
            <a:off x="5259388" y="5029200"/>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400" i="0" u="none" strike="noStrike" kern="1200" cap="none" spc="0" normalizeH="0" baseline="0" noProof="0">
                <a:ln>
                  <a:noFill/>
                </a:ln>
                <a:solidFill>
                  <a:srgbClr val="FF0000"/>
                </a:solidFill>
                <a:effectLst/>
                <a:uLnTx/>
                <a:uFillTx/>
                <a:latin typeface="+mn-lt"/>
                <a:ea typeface="+mn-ea"/>
                <a:cs typeface="+mn-ea"/>
                <a:sym typeface="+mn-lt"/>
              </a:rPr>
              <a:t>空表</a:t>
            </a:r>
            <a:endParaRPr kumimoji="0" lang="zh-CN" altLang="en-US" sz="240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362550" name="Rectangle 54"/>
          <p:cNvSpPr>
            <a:spLocks noChangeArrowheads="1"/>
          </p:cNvSpPr>
          <p:nvPr/>
        </p:nvSpPr>
        <p:spPr bwMode="auto">
          <a:xfrm>
            <a:off x="6626225" y="3924300"/>
            <a:ext cx="168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尾元素</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51" name="Oval 55"/>
          <p:cNvSpPr>
            <a:spLocks noChangeArrowheads="1"/>
          </p:cNvSpPr>
          <p:nvPr/>
        </p:nvSpPr>
        <p:spPr bwMode="auto">
          <a:xfrm>
            <a:off x="2854325" y="2228850"/>
            <a:ext cx="214313" cy="292100"/>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2552" name="Oval 56"/>
          <p:cNvSpPr>
            <a:spLocks noChangeArrowheads="1"/>
          </p:cNvSpPr>
          <p:nvPr/>
        </p:nvSpPr>
        <p:spPr bwMode="auto">
          <a:xfrm>
            <a:off x="7200900" y="2263775"/>
            <a:ext cx="228600" cy="277813"/>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404" name="AutoShape 51"/>
          <p:cNvSpPr/>
          <p:nvPr/>
        </p:nvSpPr>
        <p:spPr>
          <a:xfrm flipV="1">
            <a:off x="222250" y="4686300"/>
            <a:ext cx="2981325" cy="1263650"/>
          </a:xfrm>
          <a:prstGeom prst="wedgeRoundRectCallout">
            <a:avLst>
              <a:gd name="adj1" fmla="val 40935"/>
              <a:gd name="adj2" fmla="val 206551"/>
              <a:gd name="adj3" fmla="val 16667"/>
            </a:avLst>
          </a:prstGeom>
          <a:solidFill>
            <a:schemeClr val="accent5"/>
          </a:solidFill>
          <a:ln w="34925">
            <a:noFill/>
          </a:ln>
        </p:spPr>
        <p:txBody>
          <a:bodyPr rot="1080000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5pPr>
          </a:lstStyle>
          <a:p>
            <a:pPr lvl="0" indent="0" eaLnBrk="1" fontAlgn="base" hangingPunct="1">
              <a:lnSpc>
                <a:spcPct val="100000"/>
              </a:lnSpc>
              <a:spcBef>
                <a:spcPct val="50000"/>
              </a:spcBef>
              <a:buNone/>
            </a:pPr>
            <a:r>
              <a:rPr lang="zh-CN" altLang="en-US" strike="noStrike" noProof="1" dirty="0">
                <a:solidFill>
                  <a:srgbClr val="FF0000"/>
                </a:solidFill>
                <a:latin typeface="+mn-lt"/>
                <a:ea typeface="微软雅黑" panose="020B0503020204020204" charset="-122"/>
                <a:cs typeface="+mn-cs"/>
                <a:sym typeface="+mn-lt"/>
              </a:rPr>
              <a:t>下标，</a:t>
            </a:r>
            <a:r>
              <a:rPr lang="zh-CN" altLang="en-US" strike="noStrike" noProof="1" dirty="0">
                <a:latin typeface="+mn-lt"/>
                <a:ea typeface="微软雅黑" panose="020B0503020204020204" charset="-122"/>
                <a:cs typeface="+mn-cs"/>
                <a:sym typeface="+mn-lt"/>
              </a:rPr>
              <a:t>是元素的序号，表示元素在表中的位置</a:t>
            </a:r>
            <a:endParaRPr lang="zh-CN" altLang="en-US" strike="noStrike" noProof="1" dirty="0">
              <a:ea typeface="微软雅黑" panose="020B0503020204020204" charset="-122"/>
              <a:sym typeface="+mn-lt"/>
            </a:endParaRPr>
          </a:p>
        </p:txBody>
      </p:sp>
      <p:sp>
        <p:nvSpPr>
          <p:cNvPr id="16405" name="AutoShape 52"/>
          <p:cNvSpPr/>
          <p:nvPr/>
        </p:nvSpPr>
        <p:spPr>
          <a:xfrm flipV="1">
            <a:off x="6572250" y="5229225"/>
            <a:ext cx="2114550" cy="914400"/>
          </a:xfrm>
          <a:prstGeom prst="wedgeRoundRectCallout">
            <a:avLst>
              <a:gd name="adj1" fmla="val -21282"/>
              <a:gd name="adj2" fmla="val 304338"/>
              <a:gd name="adj3" fmla="val 16667"/>
            </a:avLst>
          </a:prstGeom>
          <a:solidFill>
            <a:schemeClr val="accent5"/>
          </a:solidFill>
          <a:ln w="34925">
            <a:noFill/>
          </a:ln>
        </p:spPr>
        <p:txBody>
          <a:bodyPr rot="10800000"/>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5pPr>
          </a:lstStyle>
          <a:p>
            <a:pPr lvl="0" indent="0" eaLnBrk="1" fontAlgn="base" hangingPunct="1">
              <a:lnSpc>
                <a:spcPct val="100000"/>
              </a:lnSpc>
              <a:spcBef>
                <a:spcPct val="50000"/>
              </a:spcBef>
              <a:buNone/>
            </a:pPr>
            <a:r>
              <a:rPr lang="en-US" altLang="zh-CN" strike="noStrike" noProof="1" dirty="0">
                <a:solidFill>
                  <a:srgbClr val="FF0000"/>
                </a:solidFill>
                <a:latin typeface="+mn-lt"/>
                <a:ea typeface="微软雅黑" panose="020B0503020204020204" charset="-122"/>
                <a:cs typeface="+mn-cs"/>
                <a:sym typeface="+mn-lt"/>
              </a:rPr>
              <a:t>n</a:t>
            </a:r>
            <a:r>
              <a:rPr lang="zh-CN" altLang="en-US" strike="noStrike" noProof="1" dirty="0">
                <a:latin typeface="+mn-lt"/>
                <a:ea typeface="微软雅黑" panose="020B0503020204020204" charset="-122"/>
                <a:cs typeface="+mn-cs"/>
                <a:sym typeface="+mn-lt"/>
              </a:rPr>
              <a:t>为元素总个数，即表长</a:t>
            </a:r>
            <a:endParaRPr lang="zh-CN" altLang="en-US" strike="noStrike" noProof="1" dirty="0">
              <a:ea typeface="微软雅黑" panose="020B0503020204020204" charset="-122"/>
              <a:sym typeface="+mn-lt"/>
            </a:endParaRPr>
          </a:p>
        </p:txBody>
      </p:sp>
      <p:sp>
        <p:nvSpPr>
          <p:cNvPr id="10260" name="Rectangle 2"/>
          <p:cNvSpPr>
            <a:spLocks noGrp="1"/>
          </p:cNvSpPr>
          <p:nvPr>
            <p:ph type="title" idx="4294967295"/>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2.1  </a:t>
            </a:r>
            <a:r>
              <a:rPr lang="zh-CN" altLang="en-US" sz="4800" dirty="0">
                <a:latin typeface="华文新魏" panose="02010800040101010101" pitchFamily="2" charset="-122"/>
                <a:ea typeface="华文新魏" panose="02010800040101010101" pitchFamily="2" charset="-122"/>
              </a:rPr>
              <a:t>线性表定义</a:t>
            </a:r>
            <a:endParaRPr lang="zh-CN" altLang="en-US" sz="4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62536">
                                            <p:txEl>
                                              <p:charRg st="0" end="20"/>
                                            </p:txEl>
                                          </p:spTgt>
                                        </p:tgtEl>
                                        <p:attrNameLst>
                                          <p:attrName>style.visibility</p:attrName>
                                        </p:attrNameLst>
                                      </p:cBhvr>
                                      <p:to>
                                        <p:strVal val="visible"/>
                                      </p:to>
                                    </p:set>
                                    <p:animEffect transition="in" filter="strips(downRight)">
                                      <p:cBhvr>
                                        <p:cTn id="7" dur="500"/>
                                        <p:tgtEl>
                                          <p:spTgt spid="362536">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8" presetClass="entr" presetSubtype="6" fill="hold" grpId="0" nodeType="afterEffect">
                                  <p:stCondLst>
                                    <p:cond delay="1000"/>
                                  </p:stCondLst>
                                  <p:childTnLst>
                                    <p:set>
                                      <p:cBhvr>
                                        <p:cTn id="16" dur="1" fill="hold">
                                          <p:stCondLst>
                                            <p:cond delay="0"/>
                                          </p:stCondLst>
                                        </p:cTn>
                                        <p:tgtEl>
                                          <p:spTgt spid="362534"/>
                                        </p:tgtEl>
                                        <p:attrNameLst>
                                          <p:attrName>style.visibility</p:attrName>
                                        </p:attrNameLst>
                                      </p:cBhvr>
                                      <p:to>
                                        <p:strVal val="visible"/>
                                      </p:to>
                                    </p:set>
                                    <p:animEffect transition="in" filter="strips(downRight)">
                                      <p:cBhvr>
                                        <p:cTn id="17" dur="500"/>
                                        <p:tgtEl>
                                          <p:spTgt spid="36253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6253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625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3625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3625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3625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625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6254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625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36254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36254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62551"/>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1000"/>
                                  </p:stCondLst>
                                  <p:childTnLst>
                                    <p:set>
                                      <p:cBhvr>
                                        <p:cTn id="64" dur="1" fill="hold">
                                          <p:stCondLst>
                                            <p:cond delay="499"/>
                                          </p:stCondLst>
                                        </p:cTn>
                                        <p:tgtEl>
                                          <p:spTgt spid="1640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362552"/>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1000"/>
                                  </p:stCondLst>
                                  <p:childTnLst>
                                    <p:set>
                                      <p:cBhvr>
                                        <p:cTn id="71" dur="1" fill="hold">
                                          <p:stCondLst>
                                            <p:cond delay="499"/>
                                          </p:stCondLst>
                                        </p:cTn>
                                        <p:tgtEl>
                                          <p:spTgt spid="16405"/>
                                        </p:tgtEl>
                                        <p:attrNameLst>
                                          <p:attrName>style.visibility</p:attrName>
                                        </p:attrNameLst>
                                      </p:cBhvr>
                                      <p:to>
                                        <p:strVal val="visible"/>
                                      </p:to>
                                    </p:set>
                                  </p:childTnLst>
                                </p:cTn>
                              </p:par>
                            </p:childTnLst>
                          </p:cTn>
                        </p:par>
                        <p:par>
                          <p:cTn id="72" fill="hold">
                            <p:stCondLst>
                              <p:cond delay="2000"/>
                            </p:stCondLst>
                            <p:childTnLst>
                              <p:par>
                                <p:cTn id="73" presetID="18" presetClass="entr" presetSubtype="6" fill="hold" grpId="0" nodeType="afterEffect">
                                  <p:stCondLst>
                                    <p:cond delay="2000"/>
                                  </p:stCondLst>
                                  <p:childTnLst>
                                    <p:set>
                                      <p:cBhvr>
                                        <p:cTn id="74" dur="1" fill="hold">
                                          <p:stCondLst>
                                            <p:cond delay="0"/>
                                          </p:stCondLst>
                                        </p:cTn>
                                        <p:tgtEl>
                                          <p:spTgt spid="362537"/>
                                        </p:tgtEl>
                                        <p:attrNameLst>
                                          <p:attrName>style.visibility</p:attrName>
                                        </p:attrNameLst>
                                      </p:cBhvr>
                                      <p:to>
                                        <p:strVal val="visible"/>
                                      </p:to>
                                    </p:set>
                                    <p:animEffect transition="in" filter="strips(downRight)">
                                      <p:cBhvr>
                                        <p:cTn id="75" dur="500"/>
                                        <p:tgtEl>
                                          <p:spTgt spid="362537"/>
                                        </p:tgtEl>
                                      </p:cBhvr>
                                    </p:animEffect>
                                  </p:childTnLst>
                                </p:cTn>
                              </p:par>
                            </p:childTnLst>
                          </p:cTn>
                        </p:par>
                        <p:par>
                          <p:cTn id="76" fill="hold">
                            <p:stCondLst>
                              <p:cond delay="4500"/>
                            </p:stCondLst>
                            <p:childTnLst>
                              <p:par>
                                <p:cTn id="77" presetID="1" presetClass="entr" presetSubtype="0" fill="hold" grpId="0" nodeType="afterEffect">
                                  <p:stCondLst>
                                    <p:cond delay="1000"/>
                                  </p:stCondLst>
                                  <p:iterate type="lt">
                                    <p:tmAbs val="75"/>
                                  </p:iterate>
                                  <p:childTnLst>
                                    <p:set>
                                      <p:cBhvr>
                                        <p:cTn id="78" dur="1" fill="hold">
                                          <p:stCondLst>
                                            <p:cond delay="74"/>
                                          </p:stCondLst>
                                        </p:cTn>
                                        <p:tgtEl>
                                          <p:spTgt spid="362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62534" grpId="0"/>
      <p:bldP spid="362536" grpId="0" advAuto="1000" build="p"/>
      <p:bldP spid="362537" grpId="0"/>
      <p:bldP spid="362538" grpId="0" bldLvl="0" animBg="1"/>
      <p:bldP spid="362539" grpId="0"/>
      <p:bldP spid="362541" grpId="0"/>
      <p:bldP spid="362543" grpId="0"/>
      <p:bldP spid="362544" grpId="0"/>
      <p:bldP spid="362549" grpId="0"/>
      <p:bldP spid="362550" grpId="0"/>
      <p:bldP spid="362551" grpId="0" bldLvl="0" animBg="1"/>
      <p:bldP spid="362552" grpId="0" bldLvl="0" animBg="1"/>
      <p:bldP spid="16404" grpId="0" bldLvl="0" animBg="1"/>
      <p:bldP spid="16405"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pPr eaLnBrk="1" hangingPunct="1"/>
            <a:r>
              <a:rPr lang="zh-CN" altLang="en-US" b="1" dirty="0">
                <a:solidFill>
                  <a:schemeClr val="folHlink"/>
                </a:solidFill>
              </a:rPr>
              <a:t>取第</a:t>
            </a:r>
            <a:r>
              <a:rPr lang="en-US" altLang="zh-CN" b="1">
                <a:solidFill>
                  <a:schemeClr val="folHlink"/>
                </a:solidFill>
              </a:rPr>
              <a:t>i</a:t>
            </a:r>
            <a:r>
              <a:rPr lang="zh-CN" altLang="en-US" b="1" dirty="0">
                <a:solidFill>
                  <a:schemeClr val="folHlink"/>
                </a:solidFill>
              </a:rPr>
              <a:t>个元素</a:t>
            </a:r>
            <a:endParaRPr lang="zh-CN" altLang="en-US" b="1" dirty="0">
              <a:solidFill>
                <a:schemeClr val="folHlink"/>
              </a:solidFill>
            </a:endParaRPr>
          </a:p>
        </p:txBody>
      </p:sp>
      <p:sp>
        <p:nvSpPr>
          <p:cNvPr id="40962" name="Rectangle 4"/>
          <p:cNvSpPr/>
          <p:nvPr/>
        </p:nvSpPr>
        <p:spPr>
          <a:xfrm>
            <a:off x="468313" y="981075"/>
            <a:ext cx="2843212" cy="703263"/>
          </a:xfrm>
          <a:prstGeom prst="rect">
            <a:avLst/>
          </a:prstGeom>
          <a:noFill/>
          <a:ln w="9525">
            <a:noFill/>
          </a:ln>
        </p:spPr>
        <p:txBody>
          <a:bodyPr anchor="ctr" anchorCtr="1"/>
          <a:p>
            <a:pPr algn="ctr">
              <a:lnSpc>
                <a:spcPct val="85000"/>
              </a:lnSpc>
              <a:buFontTx/>
            </a:pPr>
            <a:r>
              <a:rPr lang="zh-CN" altLang="en-US" sz="3200" dirty="0">
                <a:solidFill>
                  <a:schemeClr val="tx2"/>
                </a:solidFill>
                <a:latin typeface="楷体_GB2312" pitchFamily="49" charset="-122"/>
                <a:ea typeface="楷体_GB2312" pitchFamily="49" charset="-122"/>
              </a:rPr>
              <a:t>按序号查找</a:t>
            </a:r>
            <a:endParaRPr lang="zh-CN" altLang="en-US" sz="3200" dirty="0">
              <a:solidFill>
                <a:schemeClr val="tx2"/>
              </a:solidFill>
              <a:latin typeface="楷体_GB2312" pitchFamily="49" charset="-122"/>
              <a:ea typeface="楷体_GB2312" pitchFamily="49" charset="-122"/>
            </a:endParaRPr>
          </a:p>
        </p:txBody>
      </p:sp>
      <p:sp>
        <p:nvSpPr>
          <p:cNvPr id="40963" name="Rectangle 5"/>
          <p:cNvSpPr/>
          <p:nvPr/>
        </p:nvSpPr>
        <p:spPr>
          <a:xfrm>
            <a:off x="179388" y="1484313"/>
            <a:ext cx="8785225" cy="2089150"/>
          </a:xfrm>
          <a:prstGeom prst="rect">
            <a:avLst/>
          </a:prstGeom>
          <a:noFill/>
          <a:ln w="9525">
            <a:noFill/>
          </a:ln>
        </p:spPr>
        <p:txBody>
          <a:bodyPr anchor="t" anchorCtr="0"/>
          <a:p>
            <a:pPr marL="624205" indent="-624205">
              <a:spcBef>
                <a:spcPct val="20000"/>
              </a:spcBef>
              <a:buFont typeface="Wingdings" panose="05000000000000000000" pitchFamily="2" charset="2"/>
            </a:pPr>
            <a:r>
              <a:rPr lang="en-US" altLang="zh-CN" sz="3200">
                <a:latin typeface="Courier New" panose="02070309020205020404" pitchFamily="49" charset="0"/>
              </a:rPr>
              <a:t>   p=L-&gt;next;	j=1;</a:t>
            </a:r>
            <a:endParaRPr lang="en-US" altLang="zh-CN" sz="3200">
              <a:latin typeface="宋体" panose="02010600030101010101" pitchFamily="2" charset="-122"/>
            </a:endParaRPr>
          </a:p>
          <a:p>
            <a:pPr marL="624205" indent="-624205">
              <a:spcBef>
                <a:spcPct val="20000"/>
              </a:spcBef>
              <a:buFont typeface="Wingdings" panose="05000000000000000000" pitchFamily="2" charset="2"/>
            </a:pPr>
            <a:r>
              <a:rPr lang="en-US" altLang="zh-CN" sz="3200">
                <a:latin typeface="Courier New" panose="02070309020205020404" pitchFamily="49" charset="0"/>
              </a:rPr>
              <a:t>	while (p!=NULL &amp;&amp; j&lt;i )</a:t>
            </a:r>
            <a:endParaRPr lang="en-US" altLang="zh-CN" sz="3200">
              <a:latin typeface="宋体" panose="02010600030101010101" pitchFamily="2" charset="-122"/>
            </a:endParaRPr>
          </a:p>
          <a:p>
            <a:pPr marL="624205" indent="-624205">
              <a:spcBef>
                <a:spcPct val="20000"/>
              </a:spcBef>
              <a:buFont typeface="Wingdings" panose="05000000000000000000" pitchFamily="2" charset="2"/>
            </a:pPr>
            <a:r>
              <a:rPr lang="en-US" altLang="zh-CN" sz="3200">
                <a:latin typeface="Courier New" panose="02070309020205020404" pitchFamily="49" charset="0"/>
              </a:rPr>
              <a:t>   	{p=p-&gt;next; ++j;  }</a:t>
            </a:r>
            <a:endParaRPr lang="en-US" altLang="zh-CN" sz="3200">
              <a:latin typeface="Courier New" panose="02070309020205020404" pitchFamily="49" charset="0"/>
              <a:ea typeface="Courier New" panose="02070309020205020404" pitchFamily="49" charset="0"/>
            </a:endParaRPr>
          </a:p>
        </p:txBody>
      </p:sp>
      <p:sp>
        <p:nvSpPr>
          <p:cNvPr id="63494" name="Text Box 6"/>
          <p:cNvSpPr txBox="1"/>
          <p:nvPr/>
        </p:nvSpPr>
        <p:spPr>
          <a:xfrm>
            <a:off x="682625" y="594995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1</a:t>
            </a:r>
            <a:endParaRPr lang="en-US" altLang="zh-CN" sz="3600" b="0">
              <a:solidFill>
                <a:srgbClr val="003300"/>
              </a:solidFill>
              <a:latin typeface="Times New Roman" panose="02020603050405020304" charset="0"/>
            </a:endParaRPr>
          </a:p>
        </p:txBody>
      </p:sp>
      <p:grpSp>
        <p:nvGrpSpPr>
          <p:cNvPr id="40965" name="Group 7"/>
          <p:cNvGrpSpPr/>
          <p:nvPr/>
        </p:nvGrpSpPr>
        <p:grpSpPr>
          <a:xfrm>
            <a:off x="1208088" y="4916488"/>
            <a:ext cx="7467600" cy="533400"/>
            <a:chOff x="450" y="3097"/>
            <a:chExt cx="4704" cy="336"/>
          </a:xfrm>
        </p:grpSpPr>
        <p:grpSp>
          <p:nvGrpSpPr>
            <p:cNvPr id="40966" name="Group 8"/>
            <p:cNvGrpSpPr/>
            <p:nvPr/>
          </p:nvGrpSpPr>
          <p:grpSpPr>
            <a:xfrm>
              <a:off x="450" y="3097"/>
              <a:ext cx="864" cy="336"/>
              <a:chOff x="768" y="2544"/>
              <a:chExt cx="864" cy="336"/>
            </a:xfrm>
          </p:grpSpPr>
          <p:sp>
            <p:nvSpPr>
              <p:cNvPr id="40967" name="Rectangle 9"/>
              <p:cNvSpPr/>
              <p:nvPr/>
            </p:nvSpPr>
            <p:spPr>
              <a:xfrm>
                <a:off x="1056"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40968" name="Line 10"/>
              <p:cNvSpPr/>
              <p:nvPr/>
            </p:nvSpPr>
            <p:spPr>
              <a:xfrm>
                <a:off x="1440" y="2544"/>
                <a:ext cx="0" cy="336"/>
              </a:xfrm>
              <a:prstGeom prst="line">
                <a:avLst/>
              </a:prstGeom>
              <a:ln w="9525" cap="flat" cmpd="sng">
                <a:solidFill>
                  <a:schemeClr val="tx1"/>
                </a:solidFill>
                <a:prstDash val="solid"/>
                <a:round/>
                <a:headEnd type="none" w="med" len="med"/>
                <a:tailEnd type="none" w="med" len="med"/>
              </a:ln>
            </p:spPr>
          </p:sp>
          <p:sp>
            <p:nvSpPr>
              <p:cNvPr id="40969" name="Line 11"/>
              <p:cNvSpPr/>
              <p:nvPr/>
            </p:nvSpPr>
            <p:spPr>
              <a:xfrm>
                <a:off x="768" y="2736"/>
                <a:ext cx="288" cy="0"/>
              </a:xfrm>
              <a:prstGeom prst="line">
                <a:avLst/>
              </a:prstGeom>
              <a:ln w="25400" cap="flat" cmpd="sng">
                <a:solidFill>
                  <a:schemeClr val="tx1"/>
                </a:solidFill>
                <a:prstDash val="solid"/>
                <a:round/>
                <a:headEnd type="oval" w="sm" len="sm"/>
                <a:tailEnd type="triangle" w="med" len="lg"/>
              </a:ln>
            </p:spPr>
          </p:sp>
        </p:grpSp>
        <p:grpSp>
          <p:nvGrpSpPr>
            <p:cNvPr id="40970" name="Group 12"/>
            <p:cNvGrpSpPr/>
            <p:nvPr/>
          </p:nvGrpSpPr>
          <p:grpSpPr>
            <a:xfrm>
              <a:off x="1218" y="3097"/>
              <a:ext cx="864" cy="336"/>
              <a:chOff x="1536" y="2544"/>
              <a:chExt cx="864" cy="336"/>
            </a:xfrm>
          </p:grpSpPr>
          <p:sp>
            <p:nvSpPr>
              <p:cNvPr id="40971" name="Rectangle 13"/>
              <p:cNvSpPr/>
              <p:nvPr/>
            </p:nvSpPr>
            <p:spPr>
              <a:xfrm>
                <a:off x="1824"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40972" name="Line 14"/>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40973" name="Line 15"/>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40974" name="Group 16"/>
            <p:cNvGrpSpPr/>
            <p:nvPr/>
          </p:nvGrpSpPr>
          <p:grpSpPr>
            <a:xfrm>
              <a:off x="1986" y="3097"/>
              <a:ext cx="864" cy="336"/>
              <a:chOff x="2304" y="2544"/>
              <a:chExt cx="864" cy="336"/>
            </a:xfrm>
          </p:grpSpPr>
          <p:sp>
            <p:nvSpPr>
              <p:cNvPr id="40975" name="Rectangle 17"/>
              <p:cNvSpPr/>
              <p:nvPr/>
            </p:nvSpPr>
            <p:spPr>
              <a:xfrm>
                <a:off x="2592"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40976" name="Line 18"/>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40977" name="Line 19"/>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40978" name="Group 20"/>
            <p:cNvGrpSpPr/>
            <p:nvPr/>
          </p:nvGrpSpPr>
          <p:grpSpPr>
            <a:xfrm>
              <a:off x="2754" y="3097"/>
              <a:ext cx="864" cy="336"/>
              <a:chOff x="3072" y="2544"/>
              <a:chExt cx="864" cy="336"/>
            </a:xfrm>
          </p:grpSpPr>
          <p:sp>
            <p:nvSpPr>
              <p:cNvPr id="40979" name="Rectangle 21"/>
              <p:cNvSpPr/>
              <p:nvPr/>
            </p:nvSpPr>
            <p:spPr>
              <a:xfrm>
                <a:off x="3360"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40980" name="Line 22"/>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40981" name="Line 23"/>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40982" name="Group 24"/>
            <p:cNvGrpSpPr/>
            <p:nvPr/>
          </p:nvGrpSpPr>
          <p:grpSpPr>
            <a:xfrm>
              <a:off x="3522" y="3097"/>
              <a:ext cx="864" cy="336"/>
              <a:chOff x="3840" y="2544"/>
              <a:chExt cx="864" cy="336"/>
            </a:xfrm>
          </p:grpSpPr>
          <p:sp>
            <p:nvSpPr>
              <p:cNvPr id="40983" name="Rectangle 25"/>
              <p:cNvSpPr/>
              <p:nvPr/>
            </p:nvSpPr>
            <p:spPr>
              <a:xfrm>
                <a:off x="4128"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40984" name="Line 26"/>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40985" name="Line 27"/>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40986" name="Rectangle 28"/>
            <p:cNvSpPr/>
            <p:nvPr/>
          </p:nvSpPr>
          <p:spPr>
            <a:xfrm>
              <a:off x="4578" y="3097"/>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40987" name="Line 29"/>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40988" name="Text Box 30"/>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40989" name="Line 31"/>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grpSp>
        <p:nvGrpSpPr>
          <p:cNvPr id="63520" name="Group 32"/>
          <p:cNvGrpSpPr/>
          <p:nvPr/>
        </p:nvGrpSpPr>
        <p:grpSpPr>
          <a:xfrm>
            <a:off x="2987675" y="5516563"/>
            <a:ext cx="438150" cy="990600"/>
            <a:chOff x="1212" y="2880"/>
            <a:chExt cx="276" cy="624"/>
          </a:xfrm>
        </p:grpSpPr>
        <p:sp>
          <p:nvSpPr>
            <p:cNvPr id="40991" name="Line 33"/>
            <p:cNvSpPr/>
            <p:nvPr/>
          </p:nvSpPr>
          <p:spPr>
            <a:xfrm>
              <a:off x="1248" y="2880"/>
              <a:ext cx="0" cy="624"/>
            </a:xfrm>
            <a:prstGeom prst="line">
              <a:avLst/>
            </a:prstGeom>
            <a:ln w="31750" cap="flat" cmpd="sng">
              <a:solidFill>
                <a:schemeClr val="tx1"/>
              </a:solidFill>
              <a:prstDash val="solid"/>
              <a:round/>
              <a:headEnd type="triangle" w="med" len="lg"/>
              <a:tailEnd type="none" w="med" len="med"/>
            </a:ln>
          </p:spPr>
        </p:sp>
        <p:sp>
          <p:nvSpPr>
            <p:cNvPr id="40992" name="Text Box 34"/>
            <p:cNvSpPr txBox="1"/>
            <p:nvPr/>
          </p:nvSpPr>
          <p:spPr>
            <a:xfrm>
              <a:off x="1212" y="3052"/>
              <a:ext cx="276" cy="404"/>
            </a:xfrm>
            <a:prstGeom prst="rect">
              <a:avLst/>
            </a:prstGeom>
            <a:noFill/>
            <a:ln w="9525">
              <a:noFill/>
            </a:ln>
          </p:spPr>
          <p:txBody>
            <a:bodyPr wrap="none" anchor="t" anchorCtr="0">
              <a:spAutoFit/>
            </a:bodyPr>
            <a:p>
              <a:pPr>
                <a:buFontTx/>
              </a:pPr>
              <a:r>
                <a:rPr lang="en-US" altLang="zh-CN" sz="3600">
                  <a:latin typeface="Times New Roman" panose="02020603050405020304" charset="0"/>
                </a:rPr>
                <a:t>p</a:t>
              </a:r>
              <a:endParaRPr lang="en-US" altLang="zh-CN" sz="3600" b="0">
                <a:latin typeface="Times New Roman" panose="02020603050405020304" charset="0"/>
              </a:endParaRPr>
            </a:p>
          </p:txBody>
        </p:sp>
      </p:grpSp>
      <p:sp>
        <p:nvSpPr>
          <p:cNvPr id="63523" name="Text Box 35"/>
          <p:cNvSpPr txBox="1"/>
          <p:nvPr/>
        </p:nvSpPr>
        <p:spPr>
          <a:xfrm>
            <a:off x="250825" y="5848350"/>
            <a:ext cx="3365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j</a:t>
            </a:r>
            <a:endParaRPr lang="en-US" altLang="zh-CN" sz="3600" b="0">
              <a:latin typeface="Times New Roman" panose="02020603050405020304" charset="0"/>
            </a:endParaRPr>
          </a:p>
        </p:txBody>
      </p:sp>
      <p:sp>
        <p:nvSpPr>
          <p:cNvPr id="63524" name="Text Box 36"/>
          <p:cNvSpPr txBox="1"/>
          <p:nvPr/>
        </p:nvSpPr>
        <p:spPr>
          <a:xfrm>
            <a:off x="684213" y="594995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2</a:t>
            </a:r>
            <a:endParaRPr lang="en-US" altLang="zh-CN" sz="3600" b="0">
              <a:solidFill>
                <a:srgbClr val="003300"/>
              </a:solidFill>
              <a:latin typeface="Times New Roman" panose="02020603050405020304" charset="0"/>
            </a:endParaRPr>
          </a:p>
        </p:txBody>
      </p:sp>
      <p:sp>
        <p:nvSpPr>
          <p:cNvPr id="63525" name="Text Box 37"/>
          <p:cNvSpPr txBox="1"/>
          <p:nvPr/>
        </p:nvSpPr>
        <p:spPr>
          <a:xfrm>
            <a:off x="684213" y="594995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3</a:t>
            </a:r>
            <a:endParaRPr lang="en-US" altLang="zh-CN" sz="3600" b="0">
              <a:solidFill>
                <a:srgbClr val="003300"/>
              </a:solidFill>
              <a:latin typeface="Times New Roman" panose="02020603050405020304" charset="0"/>
            </a:endParaRPr>
          </a:p>
        </p:txBody>
      </p:sp>
      <p:sp>
        <p:nvSpPr>
          <p:cNvPr id="63526" name="Text Box 38"/>
          <p:cNvSpPr txBox="1"/>
          <p:nvPr/>
        </p:nvSpPr>
        <p:spPr>
          <a:xfrm>
            <a:off x="684213" y="5949950"/>
            <a:ext cx="641350" cy="650875"/>
          </a:xfrm>
          <a:prstGeom prst="rect">
            <a:avLst/>
          </a:prstGeom>
          <a:solidFill>
            <a:srgbClr val="FFFF00"/>
          </a:solidFill>
          <a:ln w="9525" cap="flat" cmpd="sng">
            <a:solidFill>
              <a:srgbClr val="990000"/>
            </a:solidFill>
            <a:prstDash val="solid"/>
            <a:miter/>
            <a:headEnd type="none" w="med" len="med"/>
            <a:tailEnd type="none" w="med" len="med"/>
          </a:ln>
        </p:spPr>
        <p:txBody>
          <a:bodyPr anchor="t" anchorCtr="0">
            <a:spAutoFit/>
          </a:bodyPr>
          <a:p>
            <a:pPr algn="ctr">
              <a:buFontTx/>
            </a:pPr>
            <a:r>
              <a:rPr lang="en-US" altLang="zh-CN" sz="3600">
                <a:solidFill>
                  <a:srgbClr val="003300"/>
                </a:solidFill>
                <a:latin typeface="Times New Roman" panose="02020603050405020304" charset="0"/>
              </a:rPr>
              <a:t>4</a:t>
            </a:r>
            <a:endParaRPr lang="en-US" altLang="zh-CN" sz="3600" b="0">
              <a:solidFill>
                <a:srgbClr val="003300"/>
              </a:solidFill>
              <a:latin typeface="Times New Roman" panose="02020603050405020304" charset="0"/>
            </a:endParaRPr>
          </a:p>
        </p:txBody>
      </p:sp>
      <p:sp>
        <p:nvSpPr>
          <p:cNvPr id="63527" name="Rectangle 39"/>
          <p:cNvSpPr>
            <a:spLocks noChangeArrowheads="1"/>
          </p:cNvSpPr>
          <p:nvPr/>
        </p:nvSpPr>
        <p:spPr bwMode="auto">
          <a:xfrm>
            <a:off x="250825" y="4889500"/>
            <a:ext cx="920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L</a:t>
            </a:r>
            <a:endPar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
        <p:nvSpPr>
          <p:cNvPr id="40999" name="AutoShape 5">
            <a:hlinkClick r:id="rId1" action="ppaction://hlinksldjump"/>
          </p:cNvPr>
          <p:cNvSpPr/>
          <p:nvPr/>
        </p:nvSpPr>
        <p:spPr>
          <a:xfrm>
            <a:off x="7524750" y="6237288"/>
            <a:ext cx="411163"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2" name="AutoShape 37"/>
          <p:cNvSpPr>
            <a:spLocks noChangeArrowheads="1"/>
          </p:cNvSpPr>
          <p:nvPr/>
        </p:nvSpPr>
        <p:spPr bwMode="auto">
          <a:xfrm>
            <a:off x="5497513" y="3357563"/>
            <a:ext cx="3527425" cy="1058863"/>
          </a:xfrm>
          <a:prstGeom prst="cloudCallout">
            <a:avLst>
              <a:gd name="adj1" fmla="val -77323"/>
              <a:gd name="adj2" fmla="val -188632"/>
            </a:avLst>
          </a:prstGeom>
          <a:solidFill>
            <a:schemeClr val="tx1">
              <a:lumMod val="20000"/>
              <a:lumOff val="80000"/>
            </a:schemeClr>
          </a:solidFill>
          <a:ln w="9525">
            <a:solidFill>
              <a:schemeClr val="tx1"/>
            </a:solidFill>
            <a:round/>
          </a:ln>
          <a:effectLst>
            <a:outerShdw dist="71842" dir="2700000" algn="ctr" rotWithShape="0">
              <a:schemeClr val="tx1"/>
            </a:outerShdw>
          </a:effectLst>
        </p:spPr>
        <p:txBody>
          <a:bodyPr/>
          <a:p>
            <a:pPr marL="624205" indent="-624205" fontAlgn="base">
              <a:spcBef>
                <a:spcPct val="20000"/>
              </a:spcBef>
              <a:buFont typeface="Wingdings" panose="05000000000000000000" pitchFamily="2" charset="2"/>
            </a:pPr>
            <a:r>
              <a:rPr lang="en-US" altLang="zh-CN" sz="3600" strike="noStrike" noProof="1">
                <a:latin typeface="Courier New" panose="02070309020205020404" pitchFamily="49" charset="0"/>
                <a:ea typeface="宋体" panose="02010600030101010101" pitchFamily="2" charset="-122"/>
                <a:cs typeface="+mn-cs"/>
                <a:sym typeface="+mn-ea"/>
              </a:rPr>
              <a:t>p=L</a:t>
            </a:r>
            <a:r>
              <a:rPr lang="zh-CN" altLang="en-US" sz="3600" strike="noStrike" noProof="1">
                <a:latin typeface="Courier New" panose="02070309020205020404" pitchFamily="49" charset="0"/>
                <a:ea typeface="宋体" panose="02010600030101010101" pitchFamily="2" charset="-122"/>
                <a:cs typeface="+mn-cs"/>
                <a:sym typeface="+mn-ea"/>
              </a:rPr>
              <a:t>；</a:t>
            </a:r>
            <a:r>
              <a:rPr lang="en-US" altLang="zh-CN" sz="3600" strike="noStrike" noProof="1">
                <a:latin typeface="Courier New" panose="02070309020205020404" pitchFamily="49" charset="0"/>
                <a:ea typeface="宋体" panose="02010600030101010101" pitchFamily="2" charset="-122"/>
                <a:cs typeface="+mn-cs"/>
                <a:sym typeface="+mn-ea"/>
              </a:rPr>
              <a:t>j=0;</a:t>
            </a:r>
            <a:endParaRPr kumimoji="1" lang="en-US" altLang="zh-CN" sz="360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520"/>
                                        </p:tgtEl>
                                        <p:attrNameLst>
                                          <p:attrName>style.visibility</p:attrName>
                                        </p:attrNameLst>
                                      </p:cBhvr>
                                      <p:to>
                                        <p:strVal val="visible"/>
                                      </p:to>
                                    </p:set>
                                    <p:animEffect transition="in" filter="wipe(left)">
                                      <p:cBhvr>
                                        <p:cTn id="7" dur="500"/>
                                        <p:tgtEl>
                                          <p:spTgt spid="635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523"/>
                                        </p:tgtEl>
                                        <p:attrNameLst>
                                          <p:attrName>style.visibility</p:attrName>
                                        </p:attrNameLst>
                                      </p:cBhvr>
                                      <p:to>
                                        <p:strVal val="visible"/>
                                      </p:to>
                                    </p:set>
                                    <p:animEffect transition="in" filter="wipe(left)">
                                      <p:cBhvr>
                                        <p:cTn id="12" dur="500"/>
                                        <p:tgtEl>
                                          <p:spTgt spid="6352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3494"/>
                                        </p:tgtEl>
                                        <p:attrNameLst>
                                          <p:attrName>style.visibility</p:attrName>
                                        </p:attrNameLst>
                                      </p:cBhvr>
                                      <p:to>
                                        <p:strVal val="visible"/>
                                      </p:to>
                                    </p:set>
                                    <p:animEffect transition="in" filter="wipe(left)">
                                      <p:cBhvr>
                                        <p:cTn id="16" dur="500"/>
                                        <p:tgtEl>
                                          <p:spTgt spid="63494"/>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5.55112E-17 4.62642E-8 L 0.12569 4.62642E-8 " pathEditMode="relative" rAng="0" ptsTypes="AA">
                                      <p:cBhvr>
                                        <p:cTn id="20" dur="2000" fill="hold"/>
                                        <p:tgtEl>
                                          <p:spTgt spid="63520"/>
                                        </p:tgtEl>
                                        <p:attrNameLst>
                                          <p:attrName>ppt_x</p:attrName>
                                          <p:attrName>ppt_y</p:attrName>
                                        </p:attrNameLst>
                                      </p:cBhvr>
                                      <p:rCtr x="6300" y="0"/>
                                    </p:animMotion>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63524"/>
                                        </p:tgtEl>
                                        <p:attrNameLst>
                                          <p:attrName>style.visibility</p:attrName>
                                        </p:attrNameLst>
                                      </p:cBhvr>
                                      <p:to>
                                        <p:strVal val="visible"/>
                                      </p:to>
                                    </p:set>
                                    <p:animEffect transition="in" filter="wipe(left)">
                                      <p:cBhvr>
                                        <p:cTn id="24" dur="500"/>
                                        <p:tgtEl>
                                          <p:spTgt spid="63524"/>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125625 0.000000 L 0.267500 0.001296 " pathEditMode="relative" rAng="0" ptsTypes="">
                                      <p:cBhvr>
                                        <p:cTn id="28" dur="2000" fill="hold"/>
                                        <p:tgtEl>
                                          <p:spTgt spid="63520"/>
                                        </p:tgtEl>
                                        <p:attrNameLst>
                                          <p:attrName>ppt_x</p:attrName>
                                          <p:attrName>ppt_y</p:attrName>
                                        </p:attrNameLst>
                                      </p:cBhvr>
                                      <p:rCtr x="0" y="0"/>
                                    </p:animMotion>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63525"/>
                                        </p:tgtEl>
                                        <p:attrNameLst>
                                          <p:attrName>style.visibility</p:attrName>
                                        </p:attrNameLst>
                                      </p:cBhvr>
                                      <p:to>
                                        <p:strVal val="visible"/>
                                      </p:to>
                                    </p:set>
                                    <p:animEffect transition="in" filter="wipe(left)">
                                      <p:cBhvr>
                                        <p:cTn id="32" dur="500"/>
                                        <p:tgtEl>
                                          <p:spTgt spid="63525"/>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nodeType="clickEffect">
                                  <p:stCondLst>
                                    <p:cond delay="0"/>
                                  </p:stCondLst>
                                  <p:childTnLst>
                                    <p:animMotion origin="layout" path="M 0.267323 0.000000 L 0.393363 0.000000 " pathEditMode="relative" rAng="0" ptsTypes="AA">
                                      <p:cBhvr>
                                        <p:cTn id="36" dur="2000" fill="hold"/>
                                        <p:tgtEl>
                                          <p:spTgt spid="63520"/>
                                        </p:tgtEl>
                                        <p:attrNameLst>
                                          <p:attrName>ppt_x</p:attrName>
                                          <p:attrName>ppt_y</p:attrName>
                                        </p:attrNameLst>
                                      </p:cBhvr>
                                      <p:rCtr x="0" y="0"/>
                                    </p:animMotion>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63526"/>
                                        </p:tgtEl>
                                        <p:attrNameLst>
                                          <p:attrName>style.visibility</p:attrName>
                                        </p:attrNameLst>
                                      </p:cBhvr>
                                      <p:to>
                                        <p:strVal val="visible"/>
                                      </p:to>
                                    </p:set>
                                    <p:animEffect transition="in" filter="wipe(left)">
                                      <p:cBhvr>
                                        <p:cTn id="40" dur="500"/>
                                        <p:tgtEl>
                                          <p:spTgt spid="635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P spid="63523" grpId="0"/>
      <p:bldP spid="63524" grpId="0" animBg="1"/>
      <p:bldP spid="63525" grpId="0" animBg="1"/>
      <p:bldP spid="63526" grpId="0" animBg="1"/>
      <p:bldP spid="2" grpId="0" animBg="1"/>
      <p:bldP spid="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107950" y="3573463"/>
            <a:ext cx="8834438" cy="1541463"/>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1986"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线性链表操作的实现</a:t>
            </a:r>
            <a:endParaRPr lang="zh-CN" altLang="en-US" dirty="0"/>
          </a:p>
        </p:txBody>
      </p:sp>
      <p:sp>
        <p:nvSpPr>
          <p:cNvPr id="32771" name="Rectangle 3"/>
          <p:cNvSpPr>
            <a:spLocks noGrp="1"/>
          </p:cNvSpPr>
          <p:nvPr>
            <p:ph idx="1"/>
          </p:nvPr>
        </p:nvSpPr>
        <p:spPr>
          <a:xfrm>
            <a:off x="381000" y="1828800"/>
            <a:ext cx="8763000" cy="4624388"/>
          </a:xfrm>
        </p:spPr>
        <p:txBody>
          <a:bodyPr vert="horz" wrap="square" lIns="91440" tIns="45720" rIns="91440" bIns="45720" anchor="t" anchorCtr="0"/>
          <a:p>
            <a:pPr eaLnBrk="1" hangingPunct="1">
              <a:lnSpc>
                <a:spcPct val="90000"/>
              </a:lnSpc>
              <a:buClrTx/>
              <a:buNone/>
            </a:pPr>
            <a:r>
              <a:rPr lang="en-US" altLang="zh-CN" sz="2800" b="1" err="1">
                <a:latin typeface="Times New Roman" panose="02020603050405020304" charset="0"/>
              </a:rPr>
              <a:t>LinkList</a:t>
            </a:r>
            <a:r>
              <a:rPr lang="en-US" altLang="zh-CN" sz="2800" b="1">
                <a:latin typeface="Times New Roman" panose="02020603050405020304" charset="0"/>
              </a:rPr>
              <a:t> </a:t>
            </a:r>
            <a:r>
              <a:rPr lang="en-US" altLang="zh-CN" sz="2800" b="1" err="1">
                <a:latin typeface="Times New Roman" panose="02020603050405020304" charset="0"/>
              </a:rPr>
              <a:t>LinkedListGet</a:t>
            </a:r>
            <a:r>
              <a:rPr lang="en-US" altLang="zh-CN" sz="2800" b="1">
                <a:latin typeface="Times New Roman" panose="02020603050405020304" charset="0"/>
              </a:rPr>
              <a:t>(</a:t>
            </a:r>
            <a:r>
              <a:rPr lang="en-US" altLang="zh-CN" sz="2800" b="1" err="1">
                <a:latin typeface="Times New Roman" panose="02020603050405020304" charset="0"/>
              </a:rPr>
              <a:t>LinkList</a:t>
            </a:r>
            <a:r>
              <a:rPr lang="en-US" altLang="zh-CN" sz="2800" b="1">
                <a:latin typeface="Times New Roman" panose="02020603050405020304" charset="0"/>
              </a:rPr>
              <a:t> L,</a:t>
            </a:r>
            <a:r>
              <a:rPr lang="en-US" altLang="zh-CN" sz="2800" b="1" err="1">
                <a:latin typeface="Times New Roman" panose="02020603050405020304" charset="0"/>
              </a:rPr>
              <a:t>int</a:t>
            </a:r>
            <a:r>
              <a:rPr lang="en-US" altLang="zh-CN" sz="2800" b="1">
                <a:latin typeface="Times New Roman" panose="02020603050405020304" charset="0"/>
              </a:rPr>
              <a:t> i);</a:t>
            </a:r>
            <a:endParaRPr lang="en-US" altLang="zh-CN" sz="2800" b="1"/>
          </a:p>
          <a:p>
            <a:pPr eaLnBrk="1" hangingPunct="1">
              <a:lnSpc>
                <a:spcPct val="90000"/>
              </a:lnSpc>
              <a:buClrTx/>
              <a:buNone/>
            </a:pPr>
            <a:r>
              <a:rPr lang="en-US" altLang="zh-CN" sz="2800" b="1">
                <a:latin typeface="Courier New" panose="02070309020205020404" pitchFamily="49" charset="0"/>
              </a:rPr>
              <a:t>{//</a:t>
            </a:r>
            <a:r>
              <a:rPr lang="zh-CN" altLang="en-US" sz="2800" b="1" dirty="0">
                <a:latin typeface="宋体" panose="02010600030101010101" pitchFamily="2" charset="-122"/>
              </a:rPr>
              <a:t>在单链表</a:t>
            </a:r>
            <a:r>
              <a:rPr lang="en-US" altLang="zh-CN" sz="2800" b="1">
                <a:latin typeface="Courier New" panose="02070309020205020404" pitchFamily="49" charset="0"/>
              </a:rPr>
              <a:t>L</a:t>
            </a:r>
            <a:r>
              <a:rPr lang="zh-CN" altLang="en-US" sz="2800" b="1" dirty="0">
                <a:latin typeface="宋体" panose="02010600030101010101" pitchFamily="2" charset="-122"/>
              </a:rPr>
              <a:t>中查找第</a:t>
            </a:r>
            <a:r>
              <a:rPr lang="en-US" altLang="zh-CN" sz="2800" b="1">
                <a:latin typeface="Courier New" panose="02070309020205020404" pitchFamily="49" charset="0"/>
              </a:rPr>
              <a:t>i</a:t>
            </a:r>
            <a:r>
              <a:rPr lang="zh-CN" altLang="en-US" sz="2800" b="1" dirty="0">
                <a:latin typeface="宋体" panose="02010600030101010101" pitchFamily="2" charset="-122"/>
              </a:rPr>
              <a:t>个元素结点，返回该结点，否则返回空</a:t>
            </a:r>
            <a:endParaRPr lang="zh-CN" altLang="en-US" sz="2800" b="1" dirty="0">
              <a:latin typeface="宋体" panose="02010600030101010101" pitchFamily="2" charset="-122"/>
            </a:endParaRPr>
          </a:p>
          <a:p>
            <a:pPr eaLnBrk="1" hangingPunct="1">
              <a:lnSpc>
                <a:spcPct val="90000"/>
              </a:lnSpc>
              <a:buClrTx/>
              <a:buNone/>
            </a:pPr>
            <a:r>
              <a:rPr lang="zh-CN" altLang="en-US" sz="2800" b="1" dirty="0">
                <a:latin typeface="宋体" panose="02010600030101010101" pitchFamily="2" charset="-122"/>
              </a:rPr>
              <a:t>  </a:t>
            </a:r>
            <a:r>
              <a:rPr lang="en-US" altLang="zh-CN" sz="2800" b="1">
                <a:latin typeface="Courier New" panose="02070309020205020404" pitchFamily="49" charset="0"/>
              </a:rPr>
              <a:t>if (i&lt;1) {</a:t>
            </a:r>
            <a:r>
              <a:rPr lang="en-US" altLang="zh-CN" sz="2800" b="1" err="1">
                <a:latin typeface="Courier New" panose="02070309020205020404" pitchFamily="49" charset="0"/>
              </a:rPr>
              <a:t>printf</a:t>
            </a:r>
            <a:r>
              <a:rPr lang="en-US" altLang="zh-CN" sz="2800" b="1">
                <a:latin typeface="Courier New" panose="02070309020205020404" pitchFamily="49" charset="0"/>
              </a:rPr>
              <a:t>(</a:t>
            </a:r>
            <a:r>
              <a:rPr lang="en-US" altLang="zh-CN" sz="2800" b="1">
                <a:latin typeface="Times New Roman" panose="02020603050405020304" charset="0"/>
              </a:rPr>
              <a:t>“</a:t>
            </a:r>
            <a:r>
              <a:rPr lang="zh-CN" altLang="en-US" sz="2800" b="1" dirty="0">
                <a:latin typeface="Courier New" panose="02070309020205020404" pitchFamily="49" charset="0"/>
              </a:rPr>
              <a:t>参数错误</a:t>
            </a:r>
            <a:r>
              <a:rPr lang="zh-CN" altLang="en-US" sz="2800" b="1" dirty="0">
                <a:latin typeface="Times New Roman" panose="02020603050405020304" charset="0"/>
              </a:rPr>
              <a:t>”</a:t>
            </a:r>
            <a:r>
              <a:rPr lang="en-US" altLang="zh-CN" sz="2800" b="1">
                <a:latin typeface="Courier New" panose="02070309020205020404" pitchFamily="49" charset="0"/>
              </a:rPr>
              <a:t>);exit(0);}</a:t>
            </a:r>
            <a:endParaRPr lang="en-US" altLang="zh-CN" sz="2800" b="1">
              <a:latin typeface="Courier New" panose="02070309020205020404" pitchFamily="49" charset="0"/>
            </a:endParaRPr>
          </a:p>
          <a:p>
            <a:pPr eaLnBrk="1" hangingPunct="1">
              <a:lnSpc>
                <a:spcPct val="90000"/>
              </a:lnSpc>
              <a:buClrTx/>
              <a:buNone/>
            </a:pPr>
            <a:r>
              <a:rPr lang="en-US" altLang="zh-CN" sz="2800" b="1">
                <a:latin typeface="Courier New" panose="02070309020205020404" pitchFamily="49" charset="0"/>
              </a:rPr>
              <a:t>	p=L-&gt;next;	j=1;</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while (p!=NULL &amp;&amp; j&lt;i )</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{p=p-&gt;next; ++j;  }</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if (j==i) return p;</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else  return NULL;</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a:t>
            </a:r>
            <a:endParaRPr lang="en-US" altLang="zh-CN" sz="2800" b="1">
              <a:latin typeface="Courier New" panose="02070309020205020404" pitchFamily="49" charset="0"/>
              <a:ea typeface="Courier New" panose="02070309020205020404" pitchFamily="49" charset="0"/>
            </a:endParaRPr>
          </a:p>
        </p:txBody>
      </p:sp>
      <p:sp>
        <p:nvSpPr>
          <p:cNvPr id="41988" name="Rectangle 4"/>
          <p:cNvSpPr/>
          <p:nvPr/>
        </p:nvSpPr>
        <p:spPr>
          <a:xfrm>
            <a:off x="684213" y="1196975"/>
            <a:ext cx="2927350" cy="585788"/>
          </a:xfrm>
          <a:prstGeom prst="rect">
            <a:avLst/>
          </a:prstGeom>
          <a:noFill/>
          <a:ln w="9525">
            <a:noFill/>
          </a:ln>
        </p:spPr>
        <p:txBody>
          <a:bodyPr wrap="none" anchor="t" anchorCtr="0">
            <a:spAutoFit/>
          </a:bodyPr>
          <a:p>
            <a:pPr>
              <a:lnSpc>
                <a:spcPct val="90000"/>
              </a:lnSpc>
              <a:spcBef>
                <a:spcPct val="20000"/>
              </a:spcBef>
            </a:pPr>
            <a:r>
              <a:rPr lang="zh-CN" altLang="en-US" sz="3600" dirty="0">
                <a:solidFill>
                  <a:schemeClr val="folHlink"/>
                </a:solidFill>
                <a:latin typeface="幼圆" panose="02010509060101010101" pitchFamily="49" charset="-122"/>
                <a:ea typeface="幼圆" panose="02010509060101010101" pitchFamily="49" charset="-122"/>
              </a:rPr>
              <a:t>取第</a:t>
            </a:r>
            <a:r>
              <a:rPr lang="en-US" altLang="zh-CN" sz="3600">
                <a:solidFill>
                  <a:schemeClr val="folHlink"/>
                </a:solidFill>
                <a:latin typeface="幼圆" panose="02010509060101010101" pitchFamily="49" charset="-122"/>
                <a:ea typeface="幼圆" panose="02010509060101010101" pitchFamily="49" charset="-122"/>
              </a:rPr>
              <a:t>i</a:t>
            </a:r>
            <a:r>
              <a:rPr lang="zh-CN" altLang="en-US" sz="3600" dirty="0">
                <a:solidFill>
                  <a:schemeClr val="folHlink"/>
                </a:solidFill>
                <a:latin typeface="幼圆" panose="02010509060101010101" pitchFamily="49" charset="-122"/>
                <a:ea typeface="幼圆" panose="02010509060101010101" pitchFamily="49" charset="-122"/>
              </a:rPr>
              <a:t>个元素</a:t>
            </a:r>
            <a:r>
              <a:rPr lang="en-US" altLang="zh-CN" sz="3600">
                <a:solidFill>
                  <a:schemeClr val="folHlink"/>
                </a:solidFill>
                <a:latin typeface="幼圆" panose="02010509060101010101" pitchFamily="49" charset="-122"/>
                <a:ea typeface="幼圆" panose="02010509060101010101" pitchFamily="49" charset="-122"/>
              </a:rPr>
              <a:t>:</a:t>
            </a:r>
            <a:endParaRPr lang="en-US" altLang="zh-CN" sz="3600">
              <a:solidFill>
                <a:schemeClr val="folHlink"/>
              </a:solidFill>
              <a:latin typeface="幼圆" panose="02010509060101010101" pitchFamily="49" charset="-122"/>
              <a:ea typeface="幼圆" panose="02010509060101010101" pitchFamily="49" charset="-122"/>
            </a:endParaRPr>
          </a:p>
        </p:txBody>
      </p:sp>
      <p:pic>
        <p:nvPicPr>
          <p:cNvPr id="41989"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
        <p:nvSpPr>
          <p:cNvPr id="41990" name="AutoShape 67">
            <a:hlinkClick r:id="rId3" action="ppaction://hlinksldjump"/>
          </p:cNvPr>
          <p:cNvSpPr/>
          <p:nvPr/>
        </p:nvSpPr>
        <p:spPr>
          <a:xfrm>
            <a:off x="7596188" y="6165850"/>
            <a:ext cx="455612" cy="627063"/>
          </a:xfrm>
          <a:prstGeom prst="curvedLeftArrow">
            <a:avLst>
              <a:gd name="adj1" fmla="val 23277"/>
              <a:gd name="adj2" fmla="val 46559"/>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3" name="AutoShape 37"/>
          <p:cNvSpPr>
            <a:spLocks noChangeArrowheads="1"/>
          </p:cNvSpPr>
          <p:nvPr/>
        </p:nvSpPr>
        <p:spPr bwMode="auto">
          <a:xfrm>
            <a:off x="4931728" y="909320"/>
            <a:ext cx="4141788" cy="1057275"/>
          </a:xfrm>
          <a:prstGeom prst="cloudCallout">
            <a:avLst>
              <a:gd name="adj1" fmla="val -83829"/>
              <a:gd name="adj2" fmla="val 3453"/>
            </a:avLst>
          </a:prstGeom>
          <a:solidFill>
            <a:schemeClr val="accent4">
              <a:lumMod val="25000"/>
              <a:lumOff val="75000"/>
            </a:schemeClr>
          </a:solidFill>
          <a:ln w="9525">
            <a:solidFill>
              <a:schemeClr val="tx1"/>
            </a:solidFill>
            <a:round/>
          </a:ln>
          <a:effectLst>
            <a:outerShdw dist="71842" dir="2700000" algn="ctr" rotWithShape="0">
              <a:schemeClr val="tx1"/>
            </a:outerShdw>
          </a:effectLst>
        </p:spPr>
        <p:txBody>
          <a:bodyPr/>
          <a:p>
            <a:pPr marL="624205" indent="-624205" fontAlgn="base">
              <a:spcBef>
                <a:spcPct val="20000"/>
              </a:spcBef>
              <a:buFont typeface="Wingdings" panose="05000000000000000000" pitchFamily="2" charset="2"/>
            </a:pPr>
            <a:r>
              <a:rPr lang="zh-CN" altLang="en-US" sz="2800" strike="noStrike" noProof="1" dirty="0">
                <a:solidFill>
                  <a:schemeClr val="folHlink"/>
                </a:solidFill>
                <a:latin typeface="Courier New" panose="02070309020205020404" pitchFamily="49" charset="0"/>
                <a:ea typeface="宋体" panose="02010600030101010101" pitchFamily="2" charset="-122"/>
                <a:cs typeface="+mn-cs"/>
                <a:sym typeface="+mn-ea"/>
              </a:rPr>
              <a:t>取第</a:t>
            </a:r>
            <a:r>
              <a:rPr lang="en-US" altLang="zh-CN" sz="2800" strike="noStrike" noProof="1">
                <a:solidFill>
                  <a:schemeClr val="folHlink"/>
                </a:solidFill>
                <a:latin typeface="Courier New" panose="02070309020205020404" pitchFamily="49" charset="0"/>
                <a:ea typeface="宋体" panose="02010600030101010101" pitchFamily="2" charset="-122"/>
                <a:cs typeface="+mn-cs"/>
                <a:sym typeface="+mn-ea"/>
              </a:rPr>
              <a:t>i-1</a:t>
            </a:r>
            <a:r>
              <a:rPr lang="zh-CN" altLang="en-US" sz="2800" strike="noStrike" noProof="1" dirty="0">
                <a:solidFill>
                  <a:schemeClr val="folHlink"/>
                </a:solidFill>
                <a:latin typeface="Courier New" panose="02070309020205020404" pitchFamily="49" charset="0"/>
                <a:ea typeface="宋体" panose="02010600030101010101" pitchFamily="2" charset="-122"/>
                <a:cs typeface="+mn-cs"/>
                <a:sym typeface="+mn-ea"/>
              </a:rPr>
              <a:t>个元素</a:t>
            </a:r>
            <a:endParaRPr kumimoji="1" lang="en-US" altLang="zh-CN" sz="280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charRg st="0" end="42"/>
                                            </p:txEl>
                                          </p:spTgt>
                                        </p:tgtEl>
                                        <p:attrNameLst>
                                          <p:attrName>style.visibility</p:attrName>
                                        </p:attrNameLst>
                                      </p:cBhvr>
                                      <p:to>
                                        <p:strVal val="visible"/>
                                      </p:to>
                                    </p:set>
                                    <p:animEffect transition="in" filter="barn(outVertical)">
                                      <p:cBhvr>
                                        <p:cTn id="7" dur="500"/>
                                        <p:tgtEl>
                                          <p:spTgt spid="32771">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1">
                                            <p:txEl>
                                              <p:charRg st="42" end="73"/>
                                            </p:txEl>
                                          </p:spTgt>
                                        </p:tgtEl>
                                        <p:attrNameLst>
                                          <p:attrName>style.visibility</p:attrName>
                                        </p:attrNameLst>
                                      </p:cBhvr>
                                      <p:to>
                                        <p:strVal val="visible"/>
                                      </p:to>
                                    </p:set>
                                    <p:animEffect transition="in" filter="barn(outVertical)">
                                      <p:cBhvr>
                                        <p:cTn id="12" dur="500"/>
                                        <p:tgtEl>
                                          <p:spTgt spid="32771">
                                            <p:txEl>
                                              <p:charRg st="42"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771">
                                            <p:txEl>
                                              <p:charRg st="73" end="110"/>
                                            </p:txEl>
                                          </p:spTgt>
                                        </p:tgtEl>
                                        <p:attrNameLst>
                                          <p:attrName>style.visibility</p:attrName>
                                        </p:attrNameLst>
                                      </p:cBhvr>
                                      <p:to>
                                        <p:strVal val="visible"/>
                                      </p:to>
                                    </p:set>
                                    <p:animEffect transition="in" filter="barn(outVertical)">
                                      <p:cBhvr>
                                        <p:cTn id="17" dur="500"/>
                                        <p:tgtEl>
                                          <p:spTgt spid="32771">
                                            <p:txEl>
                                              <p:charRg st="73" end="1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771">
                                            <p:txEl>
                                              <p:charRg st="110" end="127"/>
                                            </p:txEl>
                                          </p:spTgt>
                                        </p:tgtEl>
                                        <p:attrNameLst>
                                          <p:attrName>style.visibility</p:attrName>
                                        </p:attrNameLst>
                                      </p:cBhvr>
                                      <p:to>
                                        <p:strVal val="visible"/>
                                      </p:to>
                                    </p:set>
                                    <p:animEffect transition="in" filter="barn(outVertical)">
                                      <p:cBhvr>
                                        <p:cTn id="22" dur="500"/>
                                        <p:tgtEl>
                                          <p:spTgt spid="32771">
                                            <p:txEl>
                                              <p:charRg st="110"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2771">
                                            <p:txEl>
                                              <p:charRg st="127" end="152"/>
                                            </p:txEl>
                                          </p:spTgt>
                                        </p:tgtEl>
                                        <p:attrNameLst>
                                          <p:attrName>style.visibility</p:attrName>
                                        </p:attrNameLst>
                                      </p:cBhvr>
                                      <p:to>
                                        <p:strVal val="visible"/>
                                      </p:to>
                                    </p:set>
                                    <p:animEffect transition="in" filter="barn(outVertical)">
                                      <p:cBhvr>
                                        <p:cTn id="27" dur="500"/>
                                        <p:tgtEl>
                                          <p:spTgt spid="32771">
                                            <p:txEl>
                                              <p:charRg st="127"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2771">
                                            <p:txEl>
                                              <p:charRg st="152" end="176"/>
                                            </p:txEl>
                                          </p:spTgt>
                                        </p:tgtEl>
                                        <p:attrNameLst>
                                          <p:attrName>style.visibility</p:attrName>
                                        </p:attrNameLst>
                                      </p:cBhvr>
                                      <p:to>
                                        <p:strVal val="visible"/>
                                      </p:to>
                                    </p:set>
                                    <p:animEffect transition="in" filter="barn(outVertical)">
                                      <p:cBhvr>
                                        <p:cTn id="32" dur="500"/>
                                        <p:tgtEl>
                                          <p:spTgt spid="32771">
                                            <p:txEl>
                                              <p:charRg st="152" end="17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771">
                                            <p:txEl>
                                              <p:charRg st="176" end="197"/>
                                            </p:txEl>
                                          </p:spTgt>
                                        </p:tgtEl>
                                        <p:attrNameLst>
                                          <p:attrName>style.visibility</p:attrName>
                                        </p:attrNameLst>
                                      </p:cBhvr>
                                      <p:to>
                                        <p:strVal val="visible"/>
                                      </p:to>
                                    </p:set>
                                    <p:animEffect transition="in" filter="barn(outVertical)">
                                      <p:cBhvr>
                                        <p:cTn id="37" dur="500"/>
                                        <p:tgtEl>
                                          <p:spTgt spid="32771">
                                            <p:txEl>
                                              <p:charRg st="176"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2771">
                                            <p:txEl>
                                              <p:charRg st="197" end="217"/>
                                            </p:txEl>
                                          </p:spTgt>
                                        </p:tgtEl>
                                        <p:attrNameLst>
                                          <p:attrName>style.visibility</p:attrName>
                                        </p:attrNameLst>
                                      </p:cBhvr>
                                      <p:to>
                                        <p:strVal val="visible"/>
                                      </p:to>
                                    </p:set>
                                    <p:animEffect transition="in" filter="barn(outVertical)">
                                      <p:cBhvr>
                                        <p:cTn id="42" dur="500"/>
                                        <p:tgtEl>
                                          <p:spTgt spid="32771">
                                            <p:txEl>
                                              <p:charRg st="197" end="2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2771">
                                            <p:txEl>
                                              <p:charRg st="217" end="219"/>
                                            </p:txEl>
                                          </p:spTgt>
                                        </p:tgtEl>
                                        <p:attrNameLst>
                                          <p:attrName>style.visibility</p:attrName>
                                        </p:attrNameLst>
                                      </p:cBhvr>
                                      <p:to>
                                        <p:strVal val="visible"/>
                                      </p:to>
                                    </p:set>
                                    <p:animEffect transition="in" filter="barn(outVertical)">
                                      <p:cBhvr>
                                        <p:cTn id="47" dur="500"/>
                                        <p:tgtEl>
                                          <p:spTgt spid="32771">
                                            <p:txEl>
                                              <p:charRg st="217" end="2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P spid="4" grpId="0" bldLvl="0" animBg="1"/>
      <p:bldP spid="4" grpId="1" animBg="1"/>
      <p:bldP spid="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p:cNvSpPr>
          <p:nvPr>
            <p:ph idx="1"/>
          </p:nvPr>
        </p:nvSpPr>
        <p:spPr>
          <a:xfrm>
            <a:off x="381000" y="1341438"/>
            <a:ext cx="8458200" cy="5287962"/>
          </a:xfrm>
        </p:spPr>
        <p:txBody>
          <a:bodyPr vert="horz" wrap="square" lIns="91440" tIns="45720" rIns="91440" bIns="45720" anchor="t" anchorCtr="0"/>
          <a:p>
            <a:pPr eaLnBrk="1" hangingPunct="1">
              <a:buClrTx/>
              <a:buNone/>
            </a:pPr>
            <a:r>
              <a:rPr lang="en-US" altLang="zh-CN" sz="2800" b="1" err="1">
                <a:latin typeface="Times New Roman" panose="02020603050405020304" charset="0"/>
              </a:rPr>
              <a:t>LinkList  LinkedListLocate</a:t>
            </a:r>
            <a:r>
              <a:rPr lang="en-US" altLang="zh-CN" sz="2800" b="1">
                <a:latin typeface="Times New Roman" panose="02020603050405020304" charset="0"/>
              </a:rPr>
              <a:t>(</a:t>
            </a:r>
            <a:r>
              <a:rPr lang="en-US" altLang="zh-CN" sz="2800" b="1" err="1">
                <a:latin typeface="Times New Roman" panose="02020603050405020304" charset="0"/>
              </a:rPr>
              <a:t>LinkList</a:t>
            </a:r>
            <a:r>
              <a:rPr lang="en-US" altLang="zh-CN" sz="2800" b="1">
                <a:latin typeface="Times New Roman" panose="02020603050405020304" charset="0"/>
              </a:rPr>
              <a:t> L,</a:t>
            </a:r>
            <a:r>
              <a:rPr lang="en-US" altLang="zh-CN" sz="2800" b="1" err="1">
                <a:latin typeface="Times New Roman" panose="02020603050405020304" charset="0"/>
              </a:rPr>
              <a:t>ElemType</a:t>
            </a:r>
            <a:r>
              <a:rPr lang="en-US" altLang="zh-CN" sz="2800" b="1">
                <a:latin typeface="Times New Roman" panose="02020603050405020304" charset="0"/>
              </a:rPr>
              <a:t> x)                         </a:t>
            </a:r>
            <a:endParaRPr lang="en-US" altLang="zh-CN" sz="2800" b="1"/>
          </a:p>
          <a:p>
            <a:pPr eaLnBrk="1" hangingPunct="1">
              <a:buClrTx/>
              <a:buNone/>
            </a:pPr>
            <a:r>
              <a:rPr lang="en-US" altLang="zh-CN" b="1">
                <a:latin typeface="Courier New" panose="02070309020205020404" pitchFamily="49" charset="0"/>
              </a:rPr>
              <a:t>{//</a:t>
            </a:r>
            <a:r>
              <a:rPr lang="zh-CN" altLang="en-US" b="1" dirty="0">
                <a:latin typeface="宋体" panose="02010600030101010101" pitchFamily="2" charset="-122"/>
              </a:rPr>
              <a:t>在单链表</a:t>
            </a:r>
            <a:r>
              <a:rPr lang="en-US" altLang="zh-CN" b="1">
                <a:latin typeface="Courier New" panose="02070309020205020404" pitchFamily="49" charset="0"/>
              </a:rPr>
              <a:t>L</a:t>
            </a:r>
            <a:r>
              <a:rPr lang="zh-CN" altLang="en-US" b="1" dirty="0">
                <a:latin typeface="宋体" panose="02010600030101010101" pitchFamily="2" charset="-122"/>
              </a:rPr>
              <a:t>中查找值为</a:t>
            </a:r>
            <a:r>
              <a:rPr lang="en-US" altLang="zh-CN" b="1">
                <a:latin typeface="Courier New" panose="02070309020205020404" pitchFamily="49" charset="0"/>
              </a:rPr>
              <a:t>x</a:t>
            </a:r>
            <a:r>
              <a:rPr lang="zh-CN" altLang="en-US" b="1" dirty="0">
                <a:latin typeface="宋体" panose="02010600030101010101" pitchFamily="2" charset="-122"/>
              </a:rPr>
              <a:t>的结点，找到后返回其指针，否则返回空</a:t>
            </a:r>
            <a:endParaRPr lang="zh-CN" altLang="en-US" b="1" dirty="0">
              <a:latin typeface="宋体" panose="02010600030101010101" pitchFamily="2" charset="-122"/>
            </a:endParaRPr>
          </a:p>
          <a:p>
            <a:pPr eaLnBrk="1" hangingPunct="1">
              <a:buClrTx/>
              <a:buNone/>
            </a:pPr>
            <a:r>
              <a:rPr lang="zh-CN" altLang="en-US" b="1" dirty="0">
                <a:latin typeface="Courier New" panose="02070309020205020404" pitchFamily="49" charset="0"/>
              </a:rPr>
              <a:t> </a:t>
            </a:r>
            <a:r>
              <a:rPr lang="en-US" altLang="zh-CN" b="1">
                <a:latin typeface="Courier New" panose="02070309020205020404" pitchFamily="49" charset="0"/>
              </a:rPr>
              <a:t>p=L-&gt;next;</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 while(p!=NULL &amp;&amp; p-&gt;data!=x)</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   {p=p-&gt;next;}</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 if(p-&gt;data==x) return p;</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 else return NULL;</a:t>
            </a:r>
            <a:endParaRPr lang="en-US" altLang="zh-CN" b="1">
              <a:latin typeface="宋体" panose="02010600030101010101" pitchFamily="2" charset="-122"/>
            </a:endParaRPr>
          </a:p>
          <a:p>
            <a:pPr eaLnBrk="1" hangingPunct="1">
              <a:buClrTx/>
              <a:buNone/>
            </a:pPr>
            <a:r>
              <a:rPr lang="en-US" altLang="zh-CN" b="1">
                <a:latin typeface="Courier New" panose="02070309020205020404" pitchFamily="49" charset="0"/>
              </a:rPr>
              <a:t>}</a:t>
            </a:r>
            <a:endParaRPr lang="en-US" altLang="zh-CN" b="1">
              <a:latin typeface="Courier New" panose="02070309020205020404" pitchFamily="49" charset="0"/>
              <a:ea typeface="Courier New" panose="02070309020205020404" pitchFamily="49" charset="0"/>
            </a:endParaRPr>
          </a:p>
        </p:txBody>
      </p:sp>
      <p:sp>
        <p:nvSpPr>
          <p:cNvPr id="43010" name="Rectangle 4"/>
          <p:cNvSpPr/>
          <p:nvPr/>
        </p:nvSpPr>
        <p:spPr>
          <a:xfrm>
            <a:off x="3708400" y="333375"/>
            <a:ext cx="2419350" cy="695325"/>
          </a:xfrm>
          <a:prstGeom prst="rect">
            <a:avLst/>
          </a:prstGeom>
          <a:noFill/>
          <a:ln w="9525">
            <a:noFill/>
          </a:ln>
        </p:spPr>
        <p:txBody>
          <a:bodyPr wrap="none" anchor="t" anchorCtr="0">
            <a:spAutoFit/>
          </a:bodyPr>
          <a:p>
            <a:pPr>
              <a:lnSpc>
                <a:spcPct val="90000"/>
              </a:lnSpc>
              <a:spcBef>
                <a:spcPct val="20000"/>
              </a:spcBef>
            </a:pPr>
            <a:r>
              <a:rPr lang="zh-CN" altLang="en-US" sz="4400" dirty="0">
                <a:solidFill>
                  <a:schemeClr val="folHlink"/>
                </a:solidFill>
                <a:latin typeface="Arial" panose="020B0604020202020204" pitchFamily="34" charset="0"/>
              </a:rPr>
              <a:t>按值查找</a:t>
            </a:r>
            <a:endParaRPr lang="en-US" altLang="zh-CN" sz="4400" dirty="0">
              <a:solidFill>
                <a:schemeClr val="folHlink"/>
              </a:solidFill>
              <a:latin typeface="Arial" panose="020B0604020202020204" pitchFamily="34" charset="0"/>
            </a:endParaRPr>
          </a:p>
        </p:txBody>
      </p:sp>
      <p:grpSp>
        <p:nvGrpSpPr>
          <p:cNvPr id="34822" name="Group 5"/>
          <p:cNvGrpSpPr/>
          <p:nvPr/>
        </p:nvGrpSpPr>
        <p:grpSpPr>
          <a:xfrm>
            <a:off x="900113" y="6092825"/>
            <a:ext cx="7467600" cy="533400"/>
            <a:chOff x="450" y="3097"/>
            <a:chExt cx="4704" cy="336"/>
          </a:xfrm>
        </p:grpSpPr>
        <p:grpSp>
          <p:nvGrpSpPr>
            <p:cNvPr id="43012" name="Group 6"/>
            <p:cNvGrpSpPr/>
            <p:nvPr/>
          </p:nvGrpSpPr>
          <p:grpSpPr>
            <a:xfrm>
              <a:off x="450" y="3097"/>
              <a:ext cx="864" cy="336"/>
              <a:chOff x="768" y="2544"/>
              <a:chExt cx="864" cy="336"/>
            </a:xfrm>
          </p:grpSpPr>
          <p:sp>
            <p:nvSpPr>
              <p:cNvPr id="43013" name="Rectangle 7"/>
              <p:cNvSpPr/>
              <p:nvPr/>
            </p:nvSpPr>
            <p:spPr>
              <a:xfrm>
                <a:off x="1056"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43014" name="Line 8"/>
              <p:cNvSpPr/>
              <p:nvPr/>
            </p:nvSpPr>
            <p:spPr>
              <a:xfrm>
                <a:off x="1440" y="2544"/>
                <a:ext cx="0" cy="336"/>
              </a:xfrm>
              <a:prstGeom prst="line">
                <a:avLst/>
              </a:prstGeom>
              <a:ln w="9525" cap="flat" cmpd="sng">
                <a:solidFill>
                  <a:schemeClr val="tx1"/>
                </a:solidFill>
                <a:prstDash val="solid"/>
                <a:round/>
                <a:headEnd type="none" w="med" len="med"/>
                <a:tailEnd type="none" w="med" len="med"/>
              </a:ln>
            </p:spPr>
          </p:sp>
          <p:sp>
            <p:nvSpPr>
              <p:cNvPr id="43015" name="Line 9"/>
              <p:cNvSpPr/>
              <p:nvPr/>
            </p:nvSpPr>
            <p:spPr>
              <a:xfrm>
                <a:off x="768" y="2736"/>
                <a:ext cx="288" cy="0"/>
              </a:xfrm>
              <a:prstGeom prst="line">
                <a:avLst/>
              </a:prstGeom>
              <a:ln w="25400" cap="flat" cmpd="sng">
                <a:solidFill>
                  <a:schemeClr val="tx1"/>
                </a:solidFill>
                <a:prstDash val="solid"/>
                <a:round/>
                <a:headEnd type="oval" w="sm" len="sm"/>
                <a:tailEnd type="triangle" w="med" len="lg"/>
              </a:ln>
            </p:spPr>
          </p:sp>
        </p:grpSp>
        <p:grpSp>
          <p:nvGrpSpPr>
            <p:cNvPr id="43016" name="Group 10"/>
            <p:cNvGrpSpPr/>
            <p:nvPr/>
          </p:nvGrpSpPr>
          <p:grpSpPr>
            <a:xfrm>
              <a:off x="1218" y="3097"/>
              <a:ext cx="864" cy="336"/>
              <a:chOff x="1536" y="2544"/>
              <a:chExt cx="864" cy="336"/>
            </a:xfrm>
          </p:grpSpPr>
          <p:sp>
            <p:nvSpPr>
              <p:cNvPr id="43017" name="Rectangle 11"/>
              <p:cNvSpPr/>
              <p:nvPr/>
            </p:nvSpPr>
            <p:spPr>
              <a:xfrm>
                <a:off x="1824"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43018" name="Line 12"/>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43019" name="Line 13"/>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43020" name="Group 14"/>
            <p:cNvGrpSpPr/>
            <p:nvPr/>
          </p:nvGrpSpPr>
          <p:grpSpPr>
            <a:xfrm>
              <a:off x="1986" y="3097"/>
              <a:ext cx="864" cy="336"/>
              <a:chOff x="2304" y="2544"/>
              <a:chExt cx="864" cy="336"/>
            </a:xfrm>
          </p:grpSpPr>
          <p:sp>
            <p:nvSpPr>
              <p:cNvPr id="43021" name="Rectangle 15"/>
              <p:cNvSpPr/>
              <p:nvPr/>
            </p:nvSpPr>
            <p:spPr>
              <a:xfrm>
                <a:off x="2592"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43022" name="Line 16"/>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43023" name="Line 17"/>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43024" name="Group 18"/>
            <p:cNvGrpSpPr/>
            <p:nvPr/>
          </p:nvGrpSpPr>
          <p:grpSpPr>
            <a:xfrm>
              <a:off x="2754" y="3097"/>
              <a:ext cx="864" cy="336"/>
              <a:chOff x="3072" y="2544"/>
              <a:chExt cx="864" cy="336"/>
            </a:xfrm>
          </p:grpSpPr>
          <p:sp>
            <p:nvSpPr>
              <p:cNvPr id="43025" name="Rectangle 19"/>
              <p:cNvSpPr/>
              <p:nvPr/>
            </p:nvSpPr>
            <p:spPr>
              <a:xfrm>
                <a:off x="3360"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43026" name="Line 20"/>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43027" name="Line 21"/>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43028" name="Group 22"/>
            <p:cNvGrpSpPr/>
            <p:nvPr/>
          </p:nvGrpSpPr>
          <p:grpSpPr>
            <a:xfrm>
              <a:off x="3522" y="3097"/>
              <a:ext cx="864" cy="336"/>
              <a:chOff x="3840" y="2544"/>
              <a:chExt cx="864" cy="336"/>
            </a:xfrm>
          </p:grpSpPr>
          <p:sp>
            <p:nvSpPr>
              <p:cNvPr id="43029" name="Rectangle 23"/>
              <p:cNvSpPr/>
              <p:nvPr/>
            </p:nvSpPr>
            <p:spPr>
              <a:xfrm>
                <a:off x="4128"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43030" name="Line 24"/>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43031" name="Line 25"/>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43032" name="Rectangle 26"/>
            <p:cNvSpPr/>
            <p:nvPr/>
          </p:nvSpPr>
          <p:spPr>
            <a:xfrm>
              <a:off x="4578" y="3097"/>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43033" name="Line 27"/>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43034" name="Text Box 28"/>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43035" name="Line 29"/>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sp>
        <p:nvSpPr>
          <p:cNvPr id="34847" name="Rectangle 39"/>
          <p:cNvSpPr/>
          <p:nvPr/>
        </p:nvSpPr>
        <p:spPr>
          <a:xfrm>
            <a:off x="34925" y="6092825"/>
            <a:ext cx="936625" cy="579438"/>
          </a:xfrm>
          <a:prstGeom prst="rect">
            <a:avLst/>
          </a:prstGeom>
          <a:noFill/>
          <a:ln w="28575">
            <a:noFill/>
          </a:ln>
        </p:spPr>
        <p:txBody>
          <a:bodyPr>
            <a:spAutoFit/>
          </a:bodyPr>
          <a:p>
            <a:pPr fontAlgn="base">
              <a:buFontTx/>
            </a:pPr>
            <a:r>
              <a:rPr lang="en-US" altLang="zh-CN" sz="2800" strike="noStrike" noProof="1">
                <a:effectLst>
                  <a:outerShdw blurRad="38100" dist="38100" dir="2700000">
                    <a:srgbClr val="C0C0C0"/>
                  </a:outerShdw>
                </a:effectLst>
                <a:latin typeface="楷体_GB2312" pitchFamily="49" charset="-122"/>
                <a:ea typeface="楷体_GB2312" pitchFamily="49" charset="-122"/>
                <a:cs typeface="+mn-cs"/>
              </a:rPr>
              <a:t>   </a:t>
            </a:r>
            <a:r>
              <a:rPr lang="en-US" altLang="zh-CN" sz="3200" strike="noStrike" noProof="1">
                <a:effectLst>
                  <a:outerShdw blurRad="38100" dist="38100" dir="2700000">
                    <a:srgbClr val="C0C0C0"/>
                  </a:outerShdw>
                </a:effectLst>
                <a:latin typeface="楷体_GB2312" pitchFamily="49" charset="-122"/>
                <a:ea typeface="楷体_GB2312" pitchFamily="49" charset="-122"/>
                <a:cs typeface="+mn-cs"/>
              </a:rPr>
              <a:t>L</a:t>
            </a:r>
            <a:endParaRPr lang="en-US" altLang="zh-CN" sz="3200" strike="noStrike" noProof="1">
              <a:effectLst>
                <a:outerShdw blurRad="38100" dist="38100" dir="2700000">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47"/>
                                        </p:tgtEl>
                                        <p:attrNameLst>
                                          <p:attrName>style.visibility</p:attrName>
                                        </p:attrNameLst>
                                      </p:cBhvr>
                                      <p:to>
                                        <p:strVal val="visible"/>
                                      </p:to>
                                    </p:set>
                                    <p:animEffect transition="in" filter="blinds(horizontal)">
                                      <p:cBhvr>
                                        <p:cTn id="7" dur="500"/>
                                        <p:tgtEl>
                                          <p:spTgt spid="348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blinds(horizontal)">
                                      <p:cBhvr>
                                        <p:cTn id="12" dur="500"/>
                                        <p:tgtEl>
                                          <p:spTgt spid="348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3795">
                                            <p:txEl>
                                              <p:charRg st="0" end="75"/>
                                            </p:txEl>
                                          </p:spTgt>
                                        </p:tgtEl>
                                        <p:attrNameLst>
                                          <p:attrName>style.visibility</p:attrName>
                                        </p:attrNameLst>
                                      </p:cBhvr>
                                      <p:to>
                                        <p:strVal val="visible"/>
                                      </p:to>
                                    </p:set>
                                    <p:animEffect transition="in" filter="barn(inVertical)">
                                      <p:cBhvr>
                                        <p:cTn id="17" dur="500"/>
                                        <p:tgtEl>
                                          <p:spTgt spid="33795">
                                            <p:txEl>
                                              <p:charRg st="0"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3795">
                                            <p:txEl>
                                              <p:charRg st="75" end="108"/>
                                            </p:txEl>
                                          </p:spTgt>
                                        </p:tgtEl>
                                        <p:attrNameLst>
                                          <p:attrName>style.visibility</p:attrName>
                                        </p:attrNameLst>
                                      </p:cBhvr>
                                      <p:to>
                                        <p:strVal val="visible"/>
                                      </p:to>
                                    </p:set>
                                    <p:animEffect transition="in" filter="barn(inVertical)">
                                      <p:cBhvr>
                                        <p:cTn id="22" dur="500"/>
                                        <p:tgtEl>
                                          <p:spTgt spid="33795">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3795">
                                            <p:txEl>
                                              <p:charRg st="108" end="125"/>
                                            </p:txEl>
                                          </p:spTgt>
                                        </p:tgtEl>
                                        <p:attrNameLst>
                                          <p:attrName>style.visibility</p:attrName>
                                        </p:attrNameLst>
                                      </p:cBhvr>
                                      <p:to>
                                        <p:strVal val="visible"/>
                                      </p:to>
                                    </p:set>
                                    <p:animEffect transition="in" filter="barn(inVertical)">
                                      <p:cBhvr>
                                        <p:cTn id="27" dur="500"/>
                                        <p:tgtEl>
                                          <p:spTgt spid="33795">
                                            <p:txEl>
                                              <p:charRg st="108" end="1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3795">
                                            <p:txEl>
                                              <p:charRg st="125" end="155"/>
                                            </p:txEl>
                                          </p:spTgt>
                                        </p:tgtEl>
                                        <p:attrNameLst>
                                          <p:attrName>style.visibility</p:attrName>
                                        </p:attrNameLst>
                                      </p:cBhvr>
                                      <p:to>
                                        <p:strVal val="visible"/>
                                      </p:to>
                                    </p:set>
                                    <p:animEffect transition="in" filter="barn(inVertical)">
                                      <p:cBhvr>
                                        <p:cTn id="32" dur="500"/>
                                        <p:tgtEl>
                                          <p:spTgt spid="33795">
                                            <p:txEl>
                                              <p:charRg st="125" end="15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3795">
                                            <p:txEl>
                                              <p:charRg st="155" end="176"/>
                                            </p:txEl>
                                          </p:spTgt>
                                        </p:tgtEl>
                                        <p:attrNameLst>
                                          <p:attrName>style.visibility</p:attrName>
                                        </p:attrNameLst>
                                      </p:cBhvr>
                                      <p:to>
                                        <p:strVal val="visible"/>
                                      </p:to>
                                    </p:set>
                                    <p:animEffect transition="in" filter="barn(inVertical)">
                                      <p:cBhvr>
                                        <p:cTn id="37" dur="500"/>
                                        <p:tgtEl>
                                          <p:spTgt spid="33795">
                                            <p:txEl>
                                              <p:charRg st="155" end="1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3795">
                                            <p:txEl>
                                              <p:charRg st="176" end="202"/>
                                            </p:txEl>
                                          </p:spTgt>
                                        </p:tgtEl>
                                        <p:attrNameLst>
                                          <p:attrName>style.visibility</p:attrName>
                                        </p:attrNameLst>
                                      </p:cBhvr>
                                      <p:to>
                                        <p:strVal val="visible"/>
                                      </p:to>
                                    </p:set>
                                    <p:animEffect transition="in" filter="barn(inVertical)">
                                      <p:cBhvr>
                                        <p:cTn id="42" dur="500"/>
                                        <p:tgtEl>
                                          <p:spTgt spid="33795">
                                            <p:txEl>
                                              <p:charRg st="176" end="2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3795">
                                            <p:txEl>
                                              <p:charRg st="202" end="221"/>
                                            </p:txEl>
                                          </p:spTgt>
                                        </p:tgtEl>
                                        <p:attrNameLst>
                                          <p:attrName>style.visibility</p:attrName>
                                        </p:attrNameLst>
                                      </p:cBhvr>
                                      <p:to>
                                        <p:strVal val="visible"/>
                                      </p:to>
                                    </p:set>
                                    <p:animEffect transition="in" filter="barn(inVertical)">
                                      <p:cBhvr>
                                        <p:cTn id="47" dur="500"/>
                                        <p:tgtEl>
                                          <p:spTgt spid="33795">
                                            <p:txEl>
                                              <p:charRg st="202" end="22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3795">
                                            <p:txEl>
                                              <p:charRg st="221" end="223"/>
                                            </p:txEl>
                                          </p:spTgt>
                                        </p:tgtEl>
                                        <p:attrNameLst>
                                          <p:attrName>style.visibility</p:attrName>
                                        </p:attrNameLst>
                                      </p:cBhvr>
                                      <p:to>
                                        <p:strVal val="visible"/>
                                      </p:to>
                                    </p:set>
                                    <p:animEffect transition="in" filter="barn(inVertical)">
                                      <p:cBhvr>
                                        <p:cTn id="52" dur="500"/>
                                        <p:tgtEl>
                                          <p:spTgt spid="33795">
                                            <p:txEl>
                                              <p:charRg st="221"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P spid="348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p:cNvSpPr>
          <p:nvPr>
            <p:ph idx="1"/>
          </p:nvPr>
        </p:nvSpPr>
        <p:spPr>
          <a:xfrm>
            <a:off x="395288" y="1341438"/>
            <a:ext cx="8458200" cy="4648200"/>
          </a:xfrm>
        </p:spPr>
        <p:txBody>
          <a:bodyPr vert="horz" wrap="square" lIns="91440" tIns="45720" rIns="91440" bIns="45720" anchor="t" anchorCtr="0"/>
          <a:p>
            <a:pPr eaLnBrk="1" hangingPunct="1">
              <a:lnSpc>
                <a:spcPct val="90000"/>
              </a:lnSpc>
              <a:buClrTx/>
              <a:buNone/>
            </a:pPr>
            <a:r>
              <a:rPr lang="en-US" altLang="zh-CN" sz="2400" b="1" err="1">
                <a:latin typeface="Times New Roman" panose="02020603050405020304" charset="0"/>
              </a:rPr>
              <a:t>LinkList  LinkedListLocate</a:t>
            </a:r>
            <a:r>
              <a:rPr lang="en-US" altLang="zh-CN" sz="2400" b="1">
                <a:latin typeface="Times New Roman" panose="02020603050405020304" charset="0"/>
              </a:rPr>
              <a:t>(</a:t>
            </a:r>
            <a:r>
              <a:rPr lang="en-US" altLang="zh-CN" sz="2400" b="1" err="1">
                <a:latin typeface="Times New Roman" panose="02020603050405020304" charset="0"/>
              </a:rPr>
              <a:t>LinkList</a:t>
            </a:r>
            <a:r>
              <a:rPr lang="en-US" altLang="zh-CN" sz="2400" b="1">
                <a:latin typeface="Times New Roman" panose="02020603050405020304" charset="0"/>
              </a:rPr>
              <a:t> L, </a:t>
            </a:r>
            <a:r>
              <a:rPr lang="en-US" altLang="zh-CN" sz="2400" b="1" err="1">
                <a:latin typeface="Times New Roman" panose="02020603050405020304" charset="0"/>
              </a:rPr>
              <a:t>LinkList</a:t>
            </a:r>
            <a:r>
              <a:rPr lang="en-US" altLang="zh-CN" sz="2400" b="1">
                <a:latin typeface="Times New Roman" panose="02020603050405020304" charset="0"/>
              </a:rPr>
              <a:t> p)                         </a:t>
            </a:r>
            <a:endParaRPr lang="en-US" altLang="zh-CN" sz="2400" b="1"/>
          </a:p>
          <a:p>
            <a:pPr eaLnBrk="1" hangingPunct="1">
              <a:lnSpc>
                <a:spcPct val="90000"/>
              </a:lnSpc>
              <a:buClrTx/>
              <a:buNone/>
            </a:pPr>
            <a:r>
              <a:rPr lang="en-US" altLang="zh-CN" sz="2800" b="1">
                <a:latin typeface="Courier New" panose="02070309020205020404" pitchFamily="49" charset="0"/>
              </a:rPr>
              <a:t>{//</a:t>
            </a:r>
            <a:r>
              <a:rPr lang="zh-CN" altLang="en-US" sz="2800" b="1" dirty="0">
                <a:latin typeface="宋体" panose="02010600030101010101" pitchFamily="2" charset="-122"/>
              </a:rPr>
              <a:t>在单链表</a:t>
            </a:r>
            <a:r>
              <a:rPr lang="en-US" altLang="zh-CN" sz="2800" b="1">
                <a:latin typeface="Courier New" panose="02070309020205020404" pitchFamily="49" charset="0"/>
              </a:rPr>
              <a:t>L</a:t>
            </a:r>
            <a:r>
              <a:rPr lang="zh-CN" altLang="en-US" sz="2800" b="1" dirty="0">
                <a:latin typeface="宋体" panose="02010600030101010101" pitchFamily="2" charset="-122"/>
              </a:rPr>
              <a:t>中求</a:t>
            </a:r>
            <a:r>
              <a:rPr lang="en-US" altLang="zh-CN" sz="2800" b="1">
                <a:latin typeface="宋体" panose="02010600030101010101" pitchFamily="2" charset="-122"/>
              </a:rPr>
              <a:t>p</a:t>
            </a:r>
            <a:r>
              <a:rPr lang="zh-CN" altLang="en-US" sz="2800" b="1" dirty="0">
                <a:latin typeface="宋体" panose="02010600030101010101" pitchFamily="2" charset="-122"/>
              </a:rPr>
              <a:t>指向的结点</a:t>
            </a:r>
            <a:r>
              <a:rPr lang="en-US" altLang="zh-CN" sz="2800" b="1">
                <a:latin typeface="宋体" panose="02010600030101010101" pitchFamily="2" charset="-122"/>
              </a:rPr>
              <a:t>(</a:t>
            </a:r>
            <a:r>
              <a:rPr lang="zh-CN" altLang="en-US" sz="2800" b="1" dirty="0">
                <a:latin typeface="宋体" panose="02010600030101010101" pitchFamily="2" charset="-122"/>
              </a:rPr>
              <a:t>假定存在）的前驱</a:t>
            </a:r>
            <a:endParaRPr lang="zh-CN" altLang="en-US" sz="2800" b="1" dirty="0">
              <a:latin typeface="宋体" panose="02010600030101010101" pitchFamily="2" charset="-122"/>
            </a:endParaRPr>
          </a:p>
          <a:p>
            <a:pPr eaLnBrk="1" hangingPunct="1">
              <a:lnSpc>
                <a:spcPct val="90000"/>
              </a:lnSpc>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if(L-&gt;next==p){</a:t>
            </a:r>
            <a:r>
              <a:rPr lang="en-US" altLang="zh-CN" sz="2800" b="1" err="1">
                <a:latin typeface="Courier New" panose="02070309020205020404" pitchFamily="49" charset="0"/>
              </a:rPr>
              <a:t>printf</a:t>
            </a:r>
            <a:r>
              <a:rPr lang="en-US" altLang="zh-CN" sz="2800" b="1">
                <a:latin typeface="Courier New" panose="02070309020205020404" pitchFamily="49" charset="0"/>
              </a:rPr>
              <a:t>(</a:t>
            </a:r>
            <a:r>
              <a:rPr lang="en-US" altLang="zh-CN" sz="2800" b="1">
                <a:latin typeface="Times New Roman" panose="02020603050405020304" charset="0"/>
              </a:rPr>
              <a:t>“</a:t>
            </a:r>
            <a:r>
              <a:rPr lang="en-US" altLang="zh-CN" sz="2800" b="1">
                <a:latin typeface="宋体" panose="02010600030101010101" pitchFamily="2" charset="-122"/>
              </a:rPr>
              <a:t>p</a:t>
            </a:r>
            <a:r>
              <a:rPr lang="zh-CN" altLang="en-US" sz="2800" b="1" dirty="0">
                <a:latin typeface="宋体" panose="02010600030101010101" pitchFamily="2" charset="-122"/>
              </a:rPr>
              <a:t>指向第一元素结点，无前驱</a:t>
            </a:r>
            <a:r>
              <a:rPr lang="zh-CN" altLang="en-US" sz="2800" b="1" dirty="0">
                <a:latin typeface="Times New Roman" panose="02020603050405020304" charset="0"/>
              </a:rPr>
              <a:t>”</a:t>
            </a:r>
            <a:r>
              <a:rPr lang="en-US" altLang="zh-CN" sz="2800" b="1">
                <a:latin typeface="Courier New" panose="02070309020205020404" pitchFamily="49" charset="0"/>
              </a:rPr>
              <a:t>);exit(0);}</a:t>
            </a:r>
            <a:endParaRPr lang="en-US" altLang="zh-CN" sz="2800" b="1">
              <a:latin typeface="Courier New" panose="02070309020205020404" pitchFamily="49" charset="0"/>
            </a:endParaRPr>
          </a:p>
          <a:p>
            <a:pPr eaLnBrk="1" hangingPunct="1">
              <a:lnSpc>
                <a:spcPct val="90000"/>
              </a:lnSpc>
              <a:buClrTx/>
              <a:buNone/>
            </a:pPr>
            <a:r>
              <a:rPr lang="en-US" altLang="zh-CN" sz="2800" b="1">
                <a:latin typeface="宋体" panose="02010600030101010101" pitchFamily="2" charset="-122"/>
              </a:rPr>
              <a:t> </a:t>
            </a:r>
            <a:r>
              <a:rPr lang="en-US" altLang="zh-CN" sz="2800" b="1">
                <a:latin typeface="Courier New" panose="02070309020205020404" pitchFamily="49" charset="0"/>
              </a:rPr>
              <a:t>pre=L-&gt;next;</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while(pre!=NULL &amp;&amp; pre-&gt;next!=p)</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pre=pre-&gt;next; </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if(pre) return pre;</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else return NULL;</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a:t>
            </a:r>
            <a:endParaRPr lang="en-US" altLang="zh-CN" sz="2800" b="1">
              <a:latin typeface="Courier New" panose="02070309020205020404" pitchFamily="49" charset="0"/>
              <a:ea typeface="Courier New" panose="02070309020205020404" pitchFamily="49" charset="0"/>
            </a:endParaRPr>
          </a:p>
        </p:txBody>
      </p:sp>
      <p:sp>
        <p:nvSpPr>
          <p:cNvPr id="44034" name="Rectangle 4"/>
          <p:cNvSpPr/>
          <p:nvPr/>
        </p:nvSpPr>
        <p:spPr>
          <a:xfrm>
            <a:off x="2987675" y="260350"/>
            <a:ext cx="4095750" cy="695325"/>
          </a:xfrm>
          <a:prstGeom prst="rect">
            <a:avLst/>
          </a:prstGeom>
          <a:noFill/>
          <a:ln w="9525">
            <a:noFill/>
          </a:ln>
        </p:spPr>
        <p:txBody>
          <a:bodyPr wrap="none" anchor="t" anchorCtr="0">
            <a:spAutoFit/>
          </a:bodyPr>
          <a:p>
            <a:pPr>
              <a:lnSpc>
                <a:spcPct val="90000"/>
              </a:lnSpc>
              <a:spcBef>
                <a:spcPct val="20000"/>
              </a:spcBef>
            </a:pPr>
            <a:r>
              <a:rPr lang="zh-CN" altLang="en-US" sz="4400" dirty="0">
                <a:solidFill>
                  <a:schemeClr val="folHlink"/>
                </a:solidFill>
                <a:latin typeface="Arial" panose="020B0604020202020204" pitchFamily="34" charset="0"/>
              </a:rPr>
              <a:t>查找结点的前驱</a:t>
            </a:r>
            <a:endParaRPr lang="en-US" altLang="zh-CN" sz="4400" dirty="0">
              <a:solidFill>
                <a:schemeClr val="folHlink"/>
              </a:solidFill>
              <a:latin typeface="Arial" panose="020B0604020202020204" pitchFamily="34" charset="0"/>
            </a:endParaRPr>
          </a:p>
        </p:txBody>
      </p:sp>
      <p:grpSp>
        <p:nvGrpSpPr>
          <p:cNvPr id="35846" name="Group 5"/>
          <p:cNvGrpSpPr/>
          <p:nvPr/>
        </p:nvGrpSpPr>
        <p:grpSpPr>
          <a:xfrm>
            <a:off x="1042988" y="5805488"/>
            <a:ext cx="7467600" cy="533400"/>
            <a:chOff x="450" y="3097"/>
            <a:chExt cx="4704" cy="336"/>
          </a:xfrm>
        </p:grpSpPr>
        <p:grpSp>
          <p:nvGrpSpPr>
            <p:cNvPr id="44036" name="Group 6"/>
            <p:cNvGrpSpPr/>
            <p:nvPr/>
          </p:nvGrpSpPr>
          <p:grpSpPr>
            <a:xfrm>
              <a:off x="450" y="3097"/>
              <a:ext cx="864" cy="336"/>
              <a:chOff x="768" y="2544"/>
              <a:chExt cx="864" cy="336"/>
            </a:xfrm>
          </p:grpSpPr>
          <p:sp>
            <p:nvSpPr>
              <p:cNvPr id="44037" name="Rectangle 7"/>
              <p:cNvSpPr/>
              <p:nvPr/>
            </p:nvSpPr>
            <p:spPr>
              <a:xfrm>
                <a:off x="1056"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44038" name="Line 8"/>
              <p:cNvSpPr/>
              <p:nvPr/>
            </p:nvSpPr>
            <p:spPr>
              <a:xfrm>
                <a:off x="1440" y="2544"/>
                <a:ext cx="0" cy="336"/>
              </a:xfrm>
              <a:prstGeom prst="line">
                <a:avLst/>
              </a:prstGeom>
              <a:ln w="9525" cap="flat" cmpd="sng">
                <a:solidFill>
                  <a:schemeClr val="tx1"/>
                </a:solidFill>
                <a:prstDash val="solid"/>
                <a:round/>
                <a:headEnd type="none" w="med" len="med"/>
                <a:tailEnd type="none" w="med" len="med"/>
              </a:ln>
            </p:spPr>
          </p:sp>
          <p:sp>
            <p:nvSpPr>
              <p:cNvPr id="44039" name="Line 9"/>
              <p:cNvSpPr/>
              <p:nvPr/>
            </p:nvSpPr>
            <p:spPr>
              <a:xfrm>
                <a:off x="768" y="2736"/>
                <a:ext cx="288" cy="0"/>
              </a:xfrm>
              <a:prstGeom prst="line">
                <a:avLst/>
              </a:prstGeom>
              <a:ln w="25400" cap="flat" cmpd="sng">
                <a:solidFill>
                  <a:schemeClr val="tx1"/>
                </a:solidFill>
                <a:prstDash val="solid"/>
                <a:round/>
                <a:headEnd type="oval" w="sm" len="sm"/>
                <a:tailEnd type="triangle" w="med" len="lg"/>
              </a:ln>
            </p:spPr>
          </p:sp>
        </p:grpSp>
        <p:grpSp>
          <p:nvGrpSpPr>
            <p:cNvPr id="44040" name="Group 10"/>
            <p:cNvGrpSpPr/>
            <p:nvPr/>
          </p:nvGrpSpPr>
          <p:grpSpPr>
            <a:xfrm>
              <a:off x="1218" y="3097"/>
              <a:ext cx="864" cy="336"/>
              <a:chOff x="1536" y="2544"/>
              <a:chExt cx="864" cy="336"/>
            </a:xfrm>
          </p:grpSpPr>
          <p:sp>
            <p:nvSpPr>
              <p:cNvPr id="44041" name="Rectangle 11"/>
              <p:cNvSpPr/>
              <p:nvPr/>
            </p:nvSpPr>
            <p:spPr>
              <a:xfrm>
                <a:off x="1824"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44042" name="Line 12"/>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44043" name="Line 13"/>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44044" name="Group 14"/>
            <p:cNvGrpSpPr/>
            <p:nvPr/>
          </p:nvGrpSpPr>
          <p:grpSpPr>
            <a:xfrm>
              <a:off x="1986" y="3097"/>
              <a:ext cx="864" cy="336"/>
              <a:chOff x="2304" y="2544"/>
              <a:chExt cx="864" cy="336"/>
            </a:xfrm>
          </p:grpSpPr>
          <p:sp>
            <p:nvSpPr>
              <p:cNvPr id="44045" name="Rectangle 15"/>
              <p:cNvSpPr/>
              <p:nvPr/>
            </p:nvSpPr>
            <p:spPr>
              <a:xfrm>
                <a:off x="2592"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44046" name="Line 16"/>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44047" name="Line 17"/>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44048" name="Group 18"/>
            <p:cNvGrpSpPr/>
            <p:nvPr/>
          </p:nvGrpSpPr>
          <p:grpSpPr>
            <a:xfrm>
              <a:off x="2754" y="3097"/>
              <a:ext cx="864" cy="336"/>
              <a:chOff x="3072" y="2544"/>
              <a:chExt cx="864" cy="336"/>
            </a:xfrm>
          </p:grpSpPr>
          <p:sp>
            <p:nvSpPr>
              <p:cNvPr id="44049" name="Rectangle 19"/>
              <p:cNvSpPr/>
              <p:nvPr/>
            </p:nvSpPr>
            <p:spPr>
              <a:xfrm>
                <a:off x="3360"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44050" name="Line 20"/>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44051" name="Line 21"/>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44052" name="Group 22"/>
            <p:cNvGrpSpPr/>
            <p:nvPr/>
          </p:nvGrpSpPr>
          <p:grpSpPr>
            <a:xfrm>
              <a:off x="3522" y="3097"/>
              <a:ext cx="864" cy="336"/>
              <a:chOff x="3840" y="2544"/>
              <a:chExt cx="864" cy="336"/>
            </a:xfrm>
          </p:grpSpPr>
          <p:sp>
            <p:nvSpPr>
              <p:cNvPr id="44053" name="Rectangle 23"/>
              <p:cNvSpPr/>
              <p:nvPr/>
            </p:nvSpPr>
            <p:spPr>
              <a:xfrm>
                <a:off x="4128" y="2544"/>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44054" name="Line 24"/>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44055" name="Line 25"/>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44056" name="Rectangle 26"/>
            <p:cNvSpPr/>
            <p:nvPr/>
          </p:nvSpPr>
          <p:spPr>
            <a:xfrm>
              <a:off x="4578" y="3097"/>
              <a:ext cx="576" cy="336"/>
            </a:xfrm>
            <a:prstGeom prst="rect">
              <a:avLst/>
            </a:prstGeom>
            <a:solidFill>
              <a:srgbClr val="CCFFFF">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44057" name="Line 27"/>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44058" name="Text Box 28"/>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44059" name="Line 29"/>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sp>
        <p:nvSpPr>
          <p:cNvPr id="35871" name="Rectangle 39"/>
          <p:cNvSpPr/>
          <p:nvPr/>
        </p:nvSpPr>
        <p:spPr>
          <a:xfrm>
            <a:off x="107950" y="5734050"/>
            <a:ext cx="936625" cy="579438"/>
          </a:xfrm>
          <a:prstGeom prst="rect">
            <a:avLst/>
          </a:prstGeom>
          <a:noFill/>
          <a:ln w="28575">
            <a:noFill/>
          </a:ln>
        </p:spPr>
        <p:txBody>
          <a:bodyPr>
            <a:spAutoFit/>
          </a:bodyPr>
          <a:p>
            <a:pPr fontAlgn="base">
              <a:buFontTx/>
            </a:pPr>
            <a:r>
              <a:rPr lang="en-US" altLang="zh-CN" sz="2800" strike="noStrike" noProof="1">
                <a:effectLst>
                  <a:outerShdw blurRad="38100" dist="38100" dir="2700000">
                    <a:srgbClr val="C0C0C0"/>
                  </a:outerShdw>
                </a:effectLst>
                <a:latin typeface="楷体_GB2312" pitchFamily="49" charset="-122"/>
                <a:ea typeface="楷体_GB2312" pitchFamily="49" charset="-122"/>
                <a:cs typeface="+mn-cs"/>
              </a:rPr>
              <a:t>   </a:t>
            </a:r>
            <a:r>
              <a:rPr lang="en-US" altLang="zh-CN" sz="3200" strike="noStrike" noProof="1">
                <a:effectLst>
                  <a:outerShdw blurRad="38100" dist="38100" dir="2700000">
                    <a:srgbClr val="C0C0C0"/>
                  </a:outerShdw>
                </a:effectLst>
                <a:latin typeface="楷体_GB2312" pitchFamily="49" charset="-122"/>
                <a:ea typeface="楷体_GB2312" pitchFamily="49" charset="-122"/>
                <a:cs typeface="+mn-cs"/>
              </a:rPr>
              <a:t>L</a:t>
            </a:r>
            <a:endParaRPr lang="en-US" altLang="zh-CN" sz="3200" strike="noStrike" noProof="1">
              <a:effectLst>
                <a:outerShdw blurRad="38100" dist="38100" dir="2700000">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1"/>
                                        </p:tgtEl>
                                        <p:attrNameLst>
                                          <p:attrName>style.visibility</p:attrName>
                                        </p:attrNameLst>
                                      </p:cBhvr>
                                      <p:to>
                                        <p:strVal val="visible"/>
                                      </p:to>
                                    </p:set>
                                    <p:animEffect transition="in" filter="blinds(horizontal)">
                                      <p:cBhvr>
                                        <p:cTn id="7" dur="500"/>
                                        <p:tgtEl>
                                          <p:spTgt spid="35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4819">
                                            <p:txEl>
                                              <p:charRg st="0" end="76"/>
                                            </p:txEl>
                                          </p:spTgt>
                                        </p:tgtEl>
                                        <p:attrNameLst>
                                          <p:attrName>style.visibility</p:attrName>
                                        </p:attrNameLst>
                                      </p:cBhvr>
                                      <p:to>
                                        <p:strVal val="visible"/>
                                      </p:to>
                                    </p:set>
                                    <p:animEffect transition="in" filter="barn(inVertical)">
                                      <p:cBhvr>
                                        <p:cTn id="17" dur="500"/>
                                        <p:tgtEl>
                                          <p:spTgt spid="34819">
                                            <p:txEl>
                                              <p:charRg st="0"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4819">
                                            <p:txEl>
                                              <p:charRg st="76" end="102"/>
                                            </p:txEl>
                                          </p:spTgt>
                                        </p:tgtEl>
                                        <p:attrNameLst>
                                          <p:attrName>style.visibility</p:attrName>
                                        </p:attrNameLst>
                                      </p:cBhvr>
                                      <p:to>
                                        <p:strVal val="visible"/>
                                      </p:to>
                                    </p:set>
                                    <p:animEffect transition="in" filter="barn(inVertical)">
                                      <p:cBhvr>
                                        <p:cTn id="22" dur="500"/>
                                        <p:tgtEl>
                                          <p:spTgt spid="34819">
                                            <p:txEl>
                                              <p:charRg st="76" end="10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4819">
                                            <p:txEl>
                                              <p:charRg st="102" end="152"/>
                                            </p:txEl>
                                          </p:spTgt>
                                        </p:tgtEl>
                                        <p:attrNameLst>
                                          <p:attrName>style.visibility</p:attrName>
                                        </p:attrNameLst>
                                      </p:cBhvr>
                                      <p:to>
                                        <p:strVal val="visible"/>
                                      </p:to>
                                    </p:set>
                                    <p:animEffect transition="in" filter="barn(inVertical)">
                                      <p:cBhvr>
                                        <p:cTn id="27" dur="500"/>
                                        <p:tgtEl>
                                          <p:spTgt spid="34819">
                                            <p:txEl>
                                              <p:charRg st="102"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4819">
                                            <p:txEl>
                                              <p:charRg st="152" end="160"/>
                                            </p:txEl>
                                          </p:spTgt>
                                        </p:tgtEl>
                                        <p:attrNameLst>
                                          <p:attrName>style.visibility</p:attrName>
                                        </p:attrNameLst>
                                      </p:cBhvr>
                                      <p:to>
                                        <p:strVal val="visible"/>
                                      </p:to>
                                    </p:set>
                                    <p:animEffect transition="in" filter="barn(inVertical)">
                                      <p:cBhvr>
                                        <p:cTn id="32" dur="500"/>
                                        <p:tgtEl>
                                          <p:spTgt spid="34819">
                                            <p:txEl>
                                              <p:charRg st="152" end="16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4819">
                                            <p:txEl>
                                              <p:charRg st="160" end="194"/>
                                            </p:txEl>
                                          </p:spTgt>
                                        </p:tgtEl>
                                        <p:attrNameLst>
                                          <p:attrName>style.visibility</p:attrName>
                                        </p:attrNameLst>
                                      </p:cBhvr>
                                      <p:to>
                                        <p:strVal val="visible"/>
                                      </p:to>
                                    </p:set>
                                    <p:animEffect transition="in" filter="barn(inVertical)">
                                      <p:cBhvr>
                                        <p:cTn id="37" dur="500"/>
                                        <p:tgtEl>
                                          <p:spTgt spid="34819">
                                            <p:txEl>
                                              <p:charRg st="160"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4819">
                                            <p:txEl>
                                              <p:charRg st="194" end="214"/>
                                            </p:txEl>
                                          </p:spTgt>
                                        </p:tgtEl>
                                        <p:attrNameLst>
                                          <p:attrName>style.visibility</p:attrName>
                                        </p:attrNameLst>
                                      </p:cBhvr>
                                      <p:to>
                                        <p:strVal val="visible"/>
                                      </p:to>
                                    </p:set>
                                    <p:animEffect transition="in" filter="barn(inVertical)">
                                      <p:cBhvr>
                                        <p:cTn id="42" dur="500"/>
                                        <p:tgtEl>
                                          <p:spTgt spid="34819">
                                            <p:txEl>
                                              <p:charRg st="194"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4819">
                                            <p:txEl>
                                              <p:charRg st="214" end="235"/>
                                            </p:txEl>
                                          </p:spTgt>
                                        </p:tgtEl>
                                        <p:attrNameLst>
                                          <p:attrName>style.visibility</p:attrName>
                                        </p:attrNameLst>
                                      </p:cBhvr>
                                      <p:to>
                                        <p:strVal val="visible"/>
                                      </p:to>
                                    </p:set>
                                    <p:animEffect transition="in" filter="barn(inVertical)">
                                      <p:cBhvr>
                                        <p:cTn id="47" dur="500"/>
                                        <p:tgtEl>
                                          <p:spTgt spid="34819">
                                            <p:txEl>
                                              <p:charRg st="214" end="2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4819">
                                            <p:txEl>
                                              <p:charRg st="235" end="254"/>
                                            </p:txEl>
                                          </p:spTgt>
                                        </p:tgtEl>
                                        <p:attrNameLst>
                                          <p:attrName>style.visibility</p:attrName>
                                        </p:attrNameLst>
                                      </p:cBhvr>
                                      <p:to>
                                        <p:strVal val="visible"/>
                                      </p:to>
                                    </p:set>
                                    <p:animEffect transition="in" filter="barn(inVertical)">
                                      <p:cBhvr>
                                        <p:cTn id="52" dur="500"/>
                                        <p:tgtEl>
                                          <p:spTgt spid="34819">
                                            <p:txEl>
                                              <p:charRg st="235" end="25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4819">
                                            <p:txEl>
                                              <p:charRg st="254" end="256"/>
                                            </p:txEl>
                                          </p:spTgt>
                                        </p:tgtEl>
                                        <p:attrNameLst>
                                          <p:attrName>style.visibility</p:attrName>
                                        </p:attrNameLst>
                                      </p:cBhvr>
                                      <p:to>
                                        <p:strVal val="visible"/>
                                      </p:to>
                                    </p:set>
                                    <p:animEffect transition="in" filter="barn(inVertical)">
                                      <p:cBhvr>
                                        <p:cTn id="57" dur="500"/>
                                        <p:tgtEl>
                                          <p:spTgt spid="34819">
                                            <p:txEl>
                                              <p:charRg st="254"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587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p:nvPr>
        </p:nvSpPr>
        <p:spPr>
          <a:xfrm>
            <a:off x="1042988" y="177800"/>
            <a:ext cx="7707313" cy="914400"/>
          </a:xfrm>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0" lang="zh-CN" altLang="en-US" sz="4800" b="0" i="0" u="none" strike="noStrike" kern="0" cap="none" spc="0" normalizeH="0" baseline="0" noProof="0" smtClean="0">
                <a:ln>
                  <a:noFill/>
                </a:ln>
                <a:solidFill>
                  <a:schemeClr val="tx2"/>
                </a:solidFill>
                <a:effectLst/>
                <a:uLnTx/>
                <a:uFillTx/>
                <a:latin typeface="华文新魏" panose="02010800040101010101" pitchFamily="2" charset="-122"/>
                <a:ea typeface="华文新魏" panose="02010800040101010101" pitchFamily="2" charset="-122"/>
                <a:cs typeface="+mj-cs"/>
              </a:rPr>
              <a:t>线性链表操作的实现：</a:t>
            </a:r>
            <a:r>
              <a:rPr kumimoji="0" lang="zh-CN" altLang="en-US" sz="4800" b="1" i="0" u="none" strike="noStrike" kern="0" cap="none" spc="0" normalizeH="0" baseline="0" noProof="0" smtClean="0">
                <a:ln>
                  <a:noFill/>
                </a:ln>
                <a:solidFill>
                  <a:schemeClr val="folHlink"/>
                </a:solidFill>
                <a:effectLst>
                  <a:outerShdw blurRad="38100" dist="38100" dir="2700000" algn="tl">
                    <a:srgbClr val="C0C0C0"/>
                  </a:outerShdw>
                </a:effectLst>
                <a:uLnTx/>
                <a:uFillTx/>
                <a:latin typeface="+mj-lt"/>
                <a:ea typeface="幼圆" panose="02010509060101010101" pitchFamily="49" charset="-122"/>
                <a:cs typeface="+mj-cs"/>
              </a:rPr>
              <a:t>插入</a:t>
            </a:r>
            <a:endParaRPr kumimoji="0" lang="zh-CN" altLang="en-US" sz="4800" b="1" i="0" u="none" strike="noStrike" kern="0" cap="none" spc="0" normalizeH="0" baseline="0" noProof="0" smtClean="0">
              <a:ln>
                <a:noFill/>
              </a:ln>
              <a:solidFill>
                <a:schemeClr val="folHlink"/>
              </a:solidFill>
              <a:effectLst>
                <a:outerShdw blurRad="38100" dist="38100" dir="2700000" algn="tl">
                  <a:srgbClr val="C0C0C0"/>
                </a:outerShdw>
              </a:effectLst>
              <a:uLnTx/>
              <a:uFillTx/>
              <a:latin typeface="+mj-lt"/>
              <a:ea typeface="幼圆" panose="02010509060101010101" pitchFamily="49" charset="-122"/>
              <a:cs typeface="+mj-cs"/>
            </a:endParaRPr>
          </a:p>
        </p:txBody>
      </p:sp>
      <p:grpSp>
        <p:nvGrpSpPr>
          <p:cNvPr id="66564" name="Group 4"/>
          <p:cNvGrpSpPr/>
          <p:nvPr/>
        </p:nvGrpSpPr>
        <p:grpSpPr>
          <a:xfrm>
            <a:off x="3995738" y="3721100"/>
            <a:ext cx="1066800" cy="609600"/>
            <a:chOff x="2544" y="3600"/>
            <a:chExt cx="672" cy="384"/>
          </a:xfrm>
        </p:grpSpPr>
        <p:sp>
          <p:nvSpPr>
            <p:cNvPr id="45059" name="Rectangle 5"/>
            <p:cNvSpPr/>
            <p:nvPr/>
          </p:nvSpPr>
          <p:spPr>
            <a:xfrm>
              <a:off x="2544" y="3600"/>
              <a:ext cx="672" cy="384"/>
            </a:xfrm>
            <a:prstGeom prst="rect">
              <a:avLst/>
            </a:prstGeom>
            <a:solidFill>
              <a:srgbClr val="FFCC99">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990000"/>
                  </a:solidFill>
                  <a:latin typeface="Times New Roman" panose="02020603050405020304" charset="0"/>
                </a:rPr>
                <a:t> </a:t>
              </a:r>
              <a:endParaRPr lang="zh-CN" altLang="en-US" sz="3600" b="0" dirty="0">
                <a:latin typeface="Times New Roman" panose="02020603050405020304" charset="0"/>
              </a:endParaRPr>
            </a:p>
          </p:txBody>
        </p:sp>
        <p:sp>
          <p:nvSpPr>
            <p:cNvPr id="45060" name="Line 6"/>
            <p:cNvSpPr/>
            <p:nvPr/>
          </p:nvSpPr>
          <p:spPr>
            <a:xfrm>
              <a:off x="3024" y="3600"/>
              <a:ext cx="0" cy="384"/>
            </a:xfrm>
            <a:prstGeom prst="line">
              <a:avLst/>
            </a:prstGeom>
            <a:ln w="25400" cap="flat" cmpd="sng">
              <a:solidFill>
                <a:schemeClr val="tx1"/>
              </a:solidFill>
              <a:prstDash val="solid"/>
              <a:round/>
              <a:headEnd type="none" w="med" len="med"/>
              <a:tailEnd type="none" w="med" len="med"/>
            </a:ln>
          </p:spPr>
        </p:sp>
      </p:grpSp>
      <p:grpSp>
        <p:nvGrpSpPr>
          <p:cNvPr id="66567" name="Group 7"/>
          <p:cNvGrpSpPr/>
          <p:nvPr/>
        </p:nvGrpSpPr>
        <p:grpSpPr>
          <a:xfrm>
            <a:off x="1547813" y="2565400"/>
            <a:ext cx="1981200" cy="609600"/>
            <a:chOff x="864" y="2784"/>
            <a:chExt cx="1248" cy="384"/>
          </a:xfrm>
        </p:grpSpPr>
        <p:sp>
          <p:nvSpPr>
            <p:cNvPr id="45062" name="Rectangle 8"/>
            <p:cNvSpPr/>
            <p:nvPr/>
          </p:nvSpPr>
          <p:spPr>
            <a:xfrm>
              <a:off x="1440" y="2784"/>
              <a:ext cx="672" cy="384"/>
            </a:xfrm>
            <a:prstGeom prst="rect">
              <a:avLst/>
            </a:prstGeom>
            <a:solidFill>
              <a:srgbClr val="99CCFF">
                <a:alpha val="50195"/>
              </a:srgbClr>
            </a:solidFill>
            <a:ln w="22225"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000099"/>
                  </a:solidFill>
                  <a:latin typeface="Times New Roman" panose="02020603050405020304" charset="0"/>
                </a:rPr>
                <a:t> </a:t>
              </a:r>
              <a:endParaRPr lang="zh-CN" altLang="en-US" sz="3600" b="0" dirty="0">
                <a:latin typeface="Times New Roman" panose="02020603050405020304" charset="0"/>
              </a:endParaRPr>
            </a:p>
          </p:txBody>
        </p:sp>
        <p:sp>
          <p:nvSpPr>
            <p:cNvPr id="45063" name="Line 9"/>
            <p:cNvSpPr/>
            <p:nvPr/>
          </p:nvSpPr>
          <p:spPr>
            <a:xfrm>
              <a:off x="1920" y="2784"/>
              <a:ext cx="0" cy="384"/>
            </a:xfrm>
            <a:prstGeom prst="line">
              <a:avLst/>
            </a:prstGeom>
            <a:ln w="9525" cap="flat" cmpd="sng">
              <a:solidFill>
                <a:schemeClr val="tx1"/>
              </a:solidFill>
              <a:prstDash val="solid"/>
              <a:round/>
              <a:headEnd type="none" w="med" len="med"/>
              <a:tailEnd type="none" w="med" len="med"/>
            </a:ln>
          </p:spPr>
        </p:sp>
        <p:sp>
          <p:nvSpPr>
            <p:cNvPr id="45064" name="Line 10"/>
            <p:cNvSpPr/>
            <p:nvPr/>
          </p:nvSpPr>
          <p:spPr>
            <a:xfrm>
              <a:off x="864" y="2976"/>
              <a:ext cx="576" cy="0"/>
            </a:xfrm>
            <a:prstGeom prst="line">
              <a:avLst/>
            </a:prstGeom>
            <a:ln w="31750" cap="flat" cmpd="sng">
              <a:solidFill>
                <a:schemeClr val="tx1"/>
              </a:solidFill>
              <a:prstDash val="solid"/>
              <a:round/>
              <a:headEnd type="oval" w="sm" len="sm"/>
              <a:tailEnd type="triangle" w="med" len="lg"/>
            </a:ln>
          </p:spPr>
        </p:sp>
      </p:grpSp>
      <p:sp>
        <p:nvSpPr>
          <p:cNvPr id="66571" name="Rectangle 11"/>
          <p:cNvSpPr/>
          <p:nvPr/>
        </p:nvSpPr>
        <p:spPr>
          <a:xfrm>
            <a:off x="5627688" y="2578100"/>
            <a:ext cx="1066800" cy="609600"/>
          </a:xfrm>
          <a:prstGeom prst="rect">
            <a:avLst/>
          </a:prstGeom>
          <a:solidFill>
            <a:srgbClr val="99CCFF">
              <a:alpha val="50195"/>
            </a:srgbClr>
          </a:solidFill>
          <a:ln w="22225"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000099"/>
                </a:solidFill>
                <a:latin typeface="Times New Roman" panose="02020603050405020304" charset="0"/>
              </a:rPr>
              <a:t> </a:t>
            </a:r>
            <a:endParaRPr lang="zh-CN" altLang="en-US" sz="3600" b="0" dirty="0">
              <a:latin typeface="Times New Roman" panose="02020603050405020304" charset="0"/>
            </a:endParaRPr>
          </a:p>
        </p:txBody>
      </p:sp>
      <p:sp>
        <p:nvSpPr>
          <p:cNvPr id="66572" name="Line 12"/>
          <p:cNvSpPr/>
          <p:nvPr/>
        </p:nvSpPr>
        <p:spPr>
          <a:xfrm>
            <a:off x="6389688" y="2578100"/>
            <a:ext cx="0" cy="609600"/>
          </a:xfrm>
          <a:prstGeom prst="line">
            <a:avLst/>
          </a:prstGeom>
          <a:ln w="9525" cap="flat" cmpd="sng">
            <a:solidFill>
              <a:schemeClr val="tx1"/>
            </a:solidFill>
            <a:prstDash val="solid"/>
            <a:round/>
            <a:headEnd type="none" w="med" len="med"/>
            <a:tailEnd type="none" w="med" len="med"/>
          </a:ln>
        </p:spPr>
      </p:sp>
      <p:sp>
        <p:nvSpPr>
          <p:cNvPr id="66573" name="Line 13"/>
          <p:cNvSpPr/>
          <p:nvPr/>
        </p:nvSpPr>
        <p:spPr>
          <a:xfrm>
            <a:off x="3494088" y="2882900"/>
            <a:ext cx="2133600" cy="0"/>
          </a:xfrm>
          <a:prstGeom prst="line">
            <a:avLst/>
          </a:prstGeom>
          <a:ln w="31750" cap="flat" cmpd="sng">
            <a:solidFill>
              <a:schemeClr val="tx1"/>
            </a:solidFill>
            <a:prstDash val="solid"/>
            <a:round/>
            <a:headEnd type="oval" w="sm" len="sm"/>
            <a:tailEnd type="triangle" w="med" len="lg"/>
          </a:ln>
        </p:spPr>
      </p:sp>
      <p:sp>
        <p:nvSpPr>
          <p:cNvPr id="66574" name="Line 14"/>
          <p:cNvSpPr/>
          <p:nvPr/>
        </p:nvSpPr>
        <p:spPr>
          <a:xfrm>
            <a:off x="6542088" y="2882900"/>
            <a:ext cx="838200" cy="0"/>
          </a:xfrm>
          <a:prstGeom prst="line">
            <a:avLst/>
          </a:prstGeom>
          <a:ln w="31750" cap="flat" cmpd="sng">
            <a:solidFill>
              <a:schemeClr val="tx1"/>
            </a:solidFill>
            <a:prstDash val="solid"/>
            <a:round/>
            <a:headEnd type="oval" w="sm" len="sm"/>
            <a:tailEnd type="triangle" w="med" len="lg"/>
          </a:ln>
        </p:spPr>
      </p:sp>
      <p:cxnSp>
        <p:nvCxnSpPr>
          <p:cNvPr id="36873" name="AutoShape 15"/>
          <p:cNvCxnSpPr>
            <a:endCxn id="45059" idx="1"/>
          </p:cNvCxnSpPr>
          <p:nvPr/>
        </p:nvCxnSpPr>
        <p:spPr>
          <a:xfrm rot="-5400000" flipH="1">
            <a:off x="3222625" y="3265488"/>
            <a:ext cx="957263" cy="563562"/>
          </a:xfrm>
          <a:prstGeom prst="bentConnector2">
            <a:avLst/>
          </a:prstGeom>
          <a:ln w="31750" cap="flat" cmpd="sng">
            <a:solidFill>
              <a:schemeClr val="tx1"/>
            </a:solidFill>
            <a:prstDash val="solid"/>
            <a:miter/>
            <a:headEnd type="oval" w="sm" len="sm"/>
            <a:tailEnd type="triangle" w="med" len="lg"/>
          </a:ln>
        </p:spPr>
      </p:cxnSp>
      <p:cxnSp>
        <p:nvCxnSpPr>
          <p:cNvPr id="36874" name="AutoShape 16"/>
          <p:cNvCxnSpPr>
            <a:endCxn id="45059" idx="1"/>
          </p:cNvCxnSpPr>
          <p:nvPr/>
        </p:nvCxnSpPr>
        <p:spPr>
          <a:xfrm flipV="1">
            <a:off x="5003800" y="3286125"/>
            <a:ext cx="1085850" cy="827088"/>
          </a:xfrm>
          <a:prstGeom prst="bentConnector2">
            <a:avLst/>
          </a:prstGeom>
          <a:ln w="31750" cap="flat" cmpd="sng">
            <a:solidFill>
              <a:schemeClr val="tx1"/>
            </a:solidFill>
            <a:prstDash val="solid"/>
            <a:miter/>
            <a:headEnd type="oval" w="sm" len="sm"/>
            <a:tailEnd type="triangle" w="med" len="lg"/>
          </a:ln>
        </p:spPr>
      </p:cxnSp>
      <p:sp>
        <p:nvSpPr>
          <p:cNvPr id="66577" name="AutoShape 17"/>
          <p:cNvSpPr/>
          <p:nvPr/>
        </p:nvSpPr>
        <p:spPr>
          <a:xfrm flipH="1">
            <a:off x="4932363" y="4294188"/>
            <a:ext cx="1152525" cy="381000"/>
          </a:xfrm>
          <a:prstGeom prst="rightArrowCallout">
            <a:avLst>
              <a:gd name="adj1" fmla="val 25000"/>
              <a:gd name="adj2" fmla="val 26666"/>
              <a:gd name="adj3" fmla="val 88047"/>
              <a:gd name="adj4" fmla="val 33333"/>
            </a:avLst>
          </a:prstGeom>
          <a:solidFill>
            <a:srgbClr val="FFFF99">
              <a:alpha val="50195"/>
            </a:srgbClr>
          </a:solidFill>
          <a:ln w="952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s</a:t>
            </a:r>
            <a:endParaRPr lang="en-US" altLang="zh-CN" sz="3600" b="0">
              <a:latin typeface="Times New Roman" panose="02020603050405020304" charset="0"/>
            </a:endParaRPr>
          </a:p>
        </p:txBody>
      </p:sp>
      <p:sp>
        <p:nvSpPr>
          <p:cNvPr id="45072" name="AutoShape 18"/>
          <p:cNvSpPr/>
          <p:nvPr/>
        </p:nvSpPr>
        <p:spPr>
          <a:xfrm rot="-2417529">
            <a:off x="1547813" y="3286125"/>
            <a:ext cx="974725" cy="381000"/>
          </a:xfrm>
          <a:prstGeom prst="rightArrowCallout">
            <a:avLst>
              <a:gd name="adj1" fmla="val 25000"/>
              <a:gd name="adj2" fmla="val 50000"/>
              <a:gd name="adj3" fmla="val 42484"/>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nchorCtr="0"/>
          <a:p>
            <a:pPr algn="ctr">
              <a:buFontTx/>
            </a:pPr>
            <a:r>
              <a:rPr lang="en-US" altLang="zh-CN" sz="3200">
                <a:solidFill>
                  <a:srgbClr val="003300"/>
                </a:solidFill>
                <a:latin typeface="Times New Roman" panose="02020603050405020304" charset="0"/>
              </a:rPr>
              <a:t>p</a:t>
            </a:r>
            <a:endParaRPr lang="en-US" altLang="zh-CN" sz="3600" b="0">
              <a:solidFill>
                <a:srgbClr val="003300"/>
              </a:solidFill>
              <a:latin typeface="Times New Roman" panose="02020603050405020304" charset="0"/>
            </a:endParaRPr>
          </a:p>
        </p:txBody>
      </p:sp>
      <p:sp>
        <p:nvSpPr>
          <p:cNvPr id="66580" name="Rectangle 20"/>
          <p:cNvSpPr/>
          <p:nvPr/>
        </p:nvSpPr>
        <p:spPr>
          <a:xfrm>
            <a:off x="2482850" y="2565400"/>
            <a:ext cx="750888" cy="641350"/>
          </a:xfrm>
          <a:prstGeom prst="rect">
            <a:avLst/>
          </a:prstGeom>
          <a:noFill/>
          <a:ln w="9525">
            <a:noFill/>
          </a:ln>
        </p:spPr>
        <p:txBody>
          <a:bodyPr wrap="none" anchor="t" anchorCtr="0">
            <a:spAutoFit/>
          </a:bodyPr>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aseline="-25000">
              <a:latin typeface="Times New Roman" panose="02020603050405020304" charset="0"/>
            </a:endParaRPr>
          </a:p>
        </p:txBody>
      </p:sp>
      <p:sp>
        <p:nvSpPr>
          <p:cNvPr id="66581" name="Rectangle 21"/>
          <p:cNvSpPr/>
          <p:nvPr/>
        </p:nvSpPr>
        <p:spPr>
          <a:xfrm>
            <a:off x="5722938" y="2565400"/>
            <a:ext cx="496887" cy="641350"/>
          </a:xfrm>
          <a:prstGeom prst="rect">
            <a:avLst/>
          </a:prstGeom>
          <a:noFill/>
          <a:ln w="9525">
            <a:noFill/>
          </a:ln>
        </p:spPr>
        <p:txBody>
          <a:bodyPr wrap="none" anchor="t" anchorCtr="0">
            <a:spAutoFit/>
          </a:bodyPr>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endParaRPr lang="en-US" altLang="zh-CN" sz="3600" baseline="-25000">
              <a:latin typeface="Times New Roman" panose="02020603050405020304" charset="0"/>
            </a:endParaRPr>
          </a:p>
        </p:txBody>
      </p:sp>
      <p:sp>
        <p:nvSpPr>
          <p:cNvPr id="66582" name="Rectangle 22"/>
          <p:cNvSpPr/>
          <p:nvPr/>
        </p:nvSpPr>
        <p:spPr>
          <a:xfrm>
            <a:off x="4140200" y="3717925"/>
            <a:ext cx="3873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e</a:t>
            </a:r>
            <a:endParaRPr lang="en-US" altLang="zh-CN" sz="3600">
              <a:latin typeface="Times New Roman" panose="02020603050405020304" charset="0"/>
            </a:endParaRPr>
          </a:p>
        </p:txBody>
      </p:sp>
      <p:sp>
        <p:nvSpPr>
          <p:cNvPr id="45076" name="Rectangle 24"/>
          <p:cNvSpPr/>
          <p:nvPr/>
        </p:nvSpPr>
        <p:spPr>
          <a:xfrm>
            <a:off x="684213" y="1268413"/>
            <a:ext cx="4824412" cy="519112"/>
          </a:xfrm>
          <a:prstGeom prst="rect">
            <a:avLst/>
          </a:prstGeom>
          <a:noFill/>
          <a:ln w="9525">
            <a:noFill/>
          </a:ln>
        </p:spPr>
        <p:txBody>
          <a:bodyPr anchor="t" anchorCtr="0">
            <a:spAutoFit/>
          </a:bodyPr>
          <a:p>
            <a:r>
              <a:rPr lang="zh-CN" altLang="en-US" sz="2800">
                <a:solidFill>
                  <a:schemeClr val="tx2"/>
                </a:solidFill>
                <a:latin typeface="Courier New" panose="02070309020205020404" pitchFamily="49" charset="0"/>
              </a:rPr>
              <a:t>第</a:t>
            </a:r>
            <a:r>
              <a:rPr lang="en-US" altLang="zh-CN" sz="2800">
                <a:solidFill>
                  <a:schemeClr val="tx2"/>
                </a:solidFill>
                <a:latin typeface="Courier New" panose="02070309020205020404" pitchFamily="49" charset="0"/>
              </a:rPr>
              <a:t>i</a:t>
            </a:r>
            <a:r>
              <a:rPr lang="zh-CN" altLang="en-US" sz="2800" dirty="0">
                <a:solidFill>
                  <a:schemeClr val="tx2"/>
                </a:solidFill>
                <a:latin typeface="Courier New" panose="02070309020205020404" pitchFamily="49" charset="0"/>
              </a:rPr>
              <a:t>个位置插入值为</a:t>
            </a:r>
            <a:r>
              <a:rPr lang="en-US" altLang="zh-CN" sz="2800">
                <a:solidFill>
                  <a:schemeClr val="tx2"/>
                </a:solidFill>
                <a:latin typeface="Courier New" panose="02070309020205020404" pitchFamily="49" charset="0"/>
              </a:rPr>
              <a:t>e</a:t>
            </a:r>
            <a:r>
              <a:rPr lang="zh-CN" altLang="en-US" sz="2800" dirty="0">
                <a:solidFill>
                  <a:schemeClr val="tx2"/>
                </a:solidFill>
                <a:latin typeface="Courier New" panose="02070309020205020404" pitchFamily="49" charset="0"/>
              </a:rPr>
              <a:t>的结点</a:t>
            </a:r>
            <a:endParaRPr lang="zh-CN" altLang="en-US" sz="2800" dirty="0">
              <a:solidFill>
                <a:schemeClr val="tx2"/>
              </a:solidFill>
              <a:latin typeface="Courier New" panose="02070309020205020404" pitchFamily="49" charset="0"/>
            </a:endParaRPr>
          </a:p>
        </p:txBody>
      </p:sp>
      <p:sp>
        <p:nvSpPr>
          <p:cNvPr id="36888" name="矩形 36887"/>
          <p:cNvSpPr/>
          <p:nvPr/>
        </p:nvSpPr>
        <p:spPr>
          <a:xfrm>
            <a:off x="323850" y="5229225"/>
            <a:ext cx="5976938" cy="457200"/>
          </a:xfrm>
          <a:prstGeom prst="rect">
            <a:avLst/>
          </a:prstGeom>
          <a:noFill/>
          <a:ln w="9525">
            <a:noFill/>
          </a:ln>
        </p:spPr>
        <p:txBody>
          <a:bodyPr anchor="t" anchorCtr="0">
            <a:spAutoFit/>
          </a:bodyPr>
          <a:p>
            <a:pPr lvl="3" indent="0" eaLnBrk="1" hangingPunct="1"/>
            <a:r>
              <a:rPr lang="en-US" altLang="zh-CN">
                <a:latin typeface="Courier New" panose="02070309020205020404" pitchFamily="49" charset="0"/>
              </a:rPr>
              <a:t>s–&gt;data=e;</a:t>
            </a:r>
            <a:endParaRPr lang="en-US" altLang="zh-CN">
              <a:latin typeface="Courier New" panose="02070309020205020404" pitchFamily="49" charset="0"/>
            </a:endParaRPr>
          </a:p>
        </p:txBody>
      </p:sp>
      <p:sp>
        <p:nvSpPr>
          <p:cNvPr id="36889" name="矩形 36888"/>
          <p:cNvSpPr/>
          <p:nvPr/>
        </p:nvSpPr>
        <p:spPr>
          <a:xfrm>
            <a:off x="323850" y="5661025"/>
            <a:ext cx="4841875" cy="457200"/>
          </a:xfrm>
          <a:prstGeom prst="rect">
            <a:avLst/>
          </a:prstGeom>
          <a:noFill/>
          <a:ln w="9525">
            <a:noFill/>
          </a:ln>
        </p:spPr>
        <p:txBody>
          <a:bodyPr wrap="none" anchor="t" anchorCtr="0">
            <a:spAutoFit/>
          </a:bodyPr>
          <a:p>
            <a:pPr lvl="3" indent="0" eaLnBrk="1" hangingPunct="1"/>
            <a:r>
              <a:rPr lang="en-US" altLang="zh-CN">
                <a:latin typeface="Courier New" panose="02070309020205020404" pitchFamily="49" charset="0"/>
              </a:rPr>
              <a:t>s-&gt;next=p-&gt;next;</a:t>
            </a:r>
            <a:r>
              <a:rPr lang="en-US" altLang="zh-CN">
                <a:solidFill>
                  <a:srgbClr val="FF3300"/>
                </a:solidFill>
                <a:latin typeface="Courier New" panose="02070309020205020404" pitchFamily="49" charset="0"/>
              </a:rPr>
              <a:t>  </a:t>
            </a:r>
            <a:endParaRPr lang="zh-CN" altLang="en-US">
              <a:solidFill>
                <a:srgbClr val="FF3300"/>
              </a:solidFill>
              <a:latin typeface="Courier New" panose="02070309020205020404" pitchFamily="49" charset="0"/>
            </a:endParaRPr>
          </a:p>
        </p:txBody>
      </p:sp>
      <p:sp>
        <p:nvSpPr>
          <p:cNvPr id="36890" name="矩形 36889"/>
          <p:cNvSpPr/>
          <p:nvPr/>
        </p:nvSpPr>
        <p:spPr>
          <a:xfrm>
            <a:off x="1692275" y="6021388"/>
            <a:ext cx="2009775" cy="457200"/>
          </a:xfrm>
          <a:prstGeom prst="rect">
            <a:avLst/>
          </a:prstGeom>
          <a:noFill/>
          <a:ln w="9525">
            <a:noFill/>
          </a:ln>
        </p:spPr>
        <p:txBody>
          <a:bodyPr wrap="none" anchor="t" anchorCtr="0">
            <a:spAutoFit/>
          </a:bodyPr>
          <a:p>
            <a:r>
              <a:rPr lang="en-US" altLang="zh-CN">
                <a:latin typeface="Courier New" panose="02070309020205020404" pitchFamily="49" charset="0"/>
              </a:rPr>
              <a:t>p-&gt;next=s;</a:t>
            </a:r>
            <a:endParaRPr lang="zh-CN" altLang="en-US">
              <a:latin typeface="Courier New" panose="02070309020205020404" pitchFamily="49" charset="0"/>
            </a:endParaRPr>
          </a:p>
        </p:txBody>
      </p:sp>
      <p:sp>
        <p:nvSpPr>
          <p:cNvPr id="36892" name="矩形 36891"/>
          <p:cNvSpPr/>
          <p:nvPr/>
        </p:nvSpPr>
        <p:spPr>
          <a:xfrm>
            <a:off x="323850" y="4797425"/>
            <a:ext cx="7469188" cy="457200"/>
          </a:xfrm>
          <a:prstGeom prst="rect">
            <a:avLst/>
          </a:prstGeom>
          <a:noFill/>
          <a:ln w="9525">
            <a:noFill/>
          </a:ln>
        </p:spPr>
        <p:txBody>
          <a:bodyPr anchor="t" anchorCtr="0">
            <a:spAutoFit/>
          </a:bodyPr>
          <a:p>
            <a:pPr lvl="3" indent="0" eaLnBrk="1" hangingPunct="1"/>
            <a:r>
              <a:rPr lang="en-US" altLang="zh-CN">
                <a:latin typeface="Courier New" panose="02070309020205020404" pitchFamily="49" charset="0"/>
              </a:rPr>
              <a:t>s=(</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Courier New" panose="02070309020205020404" pitchFamily="49" charset="0"/>
            </a:endParaRPr>
          </a:p>
        </p:txBody>
      </p:sp>
      <p:sp>
        <p:nvSpPr>
          <p:cNvPr id="45081" name="AutoShape 5">
            <a:hlinkClick r:id="rId1" action="ppaction://hlinksldjump"/>
          </p:cNvPr>
          <p:cNvSpPr/>
          <p:nvPr/>
        </p:nvSpPr>
        <p:spPr>
          <a:xfrm>
            <a:off x="8029575" y="6165850"/>
            <a:ext cx="409575" cy="582613"/>
          </a:xfrm>
          <a:prstGeom prst="curvedRightArrow">
            <a:avLst>
              <a:gd name="adj1" fmla="val 26613"/>
              <a:gd name="adj2" fmla="val 53230"/>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left)">
                                      <p:cBhvr>
                                        <p:cTn id="7" dur="500"/>
                                        <p:tgtEl>
                                          <p:spTgt spid="6656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571"/>
                                        </p:tgtEl>
                                        <p:attrNameLst>
                                          <p:attrName>style.visibility</p:attrName>
                                        </p:attrNameLst>
                                      </p:cBhvr>
                                      <p:to>
                                        <p:strVal val="visible"/>
                                      </p:to>
                                    </p:set>
                                    <p:animEffect transition="in" filter="wipe(left)">
                                      <p:cBhvr>
                                        <p:cTn id="11" dur="500"/>
                                        <p:tgtEl>
                                          <p:spTgt spid="665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572"/>
                                        </p:tgtEl>
                                        <p:attrNameLst>
                                          <p:attrName>style.visibility</p:attrName>
                                        </p:attrNameLst>
                                      </p:cBhvr>
                                      <p:to>
                                        <p:strVal val="visible"/>
                                      </p:to>
                                    </p:set>
                                    <p:animEffect transition="in" filter="wipe(left)">
                                      <p:cBhvr>
                                        <p:cTn id="15" dur="500"/>
                                        <p:tgtEl>
                                          <p:spTgt spid="6657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6573"/>
                                        </p:tgtEl>
                                        <p:attrNameLst>
                                          <p:attrName>style.visibility</p:attrName>
                                        </p:attrNameLst>
                                      </p:cBhvr>
                                      <p:to>
                                        <p:strVal val="visible"/>
                                      </p:to>
                                    </p:set>
                                    <p:animEffect transition="in" filter="wipe(left)">
                                      <p:cBhvr>
                                        <p:cTn id="19" dur="500"/>
                                        <p:tgtEl>
                                          <p:spTgt spid="6657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6574"/>
                                        </p:tgtEl>
                                        <p:attrNameLst>
                                          <p:attrName>style.visibility</p:attrName>
                                        </p:attrNameLst>
                                      </p:cBhvr>
                                      <p:to>
                                        <p:strVal val="visible"/>
                                      </p:to>
                                    </p:set>
                                    <p:animEffect transition="in" filter="wipe(left)">
                                      <p:cBhvr>
                                        <p:cTn id="23" dur="500"/>
                                        <p:tgtEl>
                                          <p:spTgt spid="66574"/>
                                        </p:tgtEl>
                                      </p:cBhvr>
                                    </p:animEffect>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66580"/>
                                        </p:tgtEl>
                                        <p:attrNameLst>
                                          <p:attrName>style.visibility</p:attrName>
                                        </p:attrNameLst>
                                      </p:cBhvr>
                                      <p:to>
                                        <p:strVal val="visible"/>
                                      </p:to>
                                    </p:set>
                                    <p:anim calcmode="lin" valueType="num">
                                      <p:cBhvr additive="base">
                                        <p:cTn id="27" dur="500" fill="hold"/>
                                        <p:tgtEl>
                                          <p:spTgt spid="66580"/>
                                        </p:tgtEl>
                                        <p:attrNameLst>
                                          <p:attrName>ppt_x</p:attrName>
                                        </p:attrNameLst>
                                      </p:cBhvr>
                                      <p:tavLst>
                                        <p:tav tm="0">
                                          <p:val>
                                            <p:strVal val="#ppt_x"/>
                                          </p:val>
                                        </p:tav>
                                        <p:tav tm="100000">
                                          <p:val>
                                            <p:strVal val="#ppt_x"/>
                                          </p:val>
                                        </p:tav>
                                      </p:tavLst>
                                    </p:anim>
                                    <p:anim calcmode="lin" valueType="num">
                                      <p:cBhvr additive="base">
                                        <p:cTn id="28" dur="500" fill="hold"/>
                                        <p:tgtEl>
                                          <p:spTgt spid="66580"/>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66581"/>
                                        </p:tgtEl>
                                        <p:attrNameLst>
                                          <p:attrName>style.visibility</p:attrName>
                                        </p:attrNameLst>
                                      </p:cBhvr>
                                      <p:to>
                                        <p:strVal val="visible"/>
                                      </p:to>
                                    </p:set>
                                    <p:anim calcmode="lin" valueType="num">
                                      <p:cBhvr additive="base">
                                        <p:cTn id="32" dur="500" fill="hold"/>
                                        <p:tgtEl>
                                          <p:spTgt spid="66581"/>
                                        </p:tgtEl>
                                        <p:attrNameLst>
                                          <p:attrName>ppt_x</p:attrName>
                                        </p:attrNameLst>
                                      </p:cBhvr>
                                      <p:tavLst>
                                        <p:tav tm="0">
                                          <p:val>
                                            <p:strVal val="#ppt_x"/>
                                          </p:val>
                                        </p:tav>
                                        <p:tav tm="100000">
                                          <p:val>
                                            <p:strVal val="#ppt_x"/>
                                          </p:val>
                                        </p:tav>
                                      </p:tavLst>
                                    </p:anim>
                                    <p:anim calcmode="lin" valueType="num">
                                      <p:cBhvr additive="base">
                                        <p:cTn id="33" dur="500" fill="hold"/>
                                        <p:tgtEl>
                                          <p:spTgt spid="6658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6564"/>
                                        </p:tgtEl>
                                        <p:attrNameLst>
                                          <p:attrName>style.visibility</p:attrName>
                                        </p:attrNameLst>
                                      </p:cBhvr>
                                      <p:to>
                                        <p:strVal val="visible"/>
                                      </p:to>
                                    </p:set>
                                    <p:anim calcmode="lin" valueType="num">
                                      <p:cBhvr additive="base">
                                        <p:cTn id="38" dur="500" fill="hold"/>
                                        <p:tgtEl>
                                          <p:spTgt spid="66564"/>
                                        </p:tgtEl>
                                        <p:attrNameLst>
                                          <p:attrName>ppt_x</p:attrName>
                                        </p:attrNameLst>
                                      </p:cBhvr>
                                      <p:tavLst>
                                        <p:tav tm="0">
                                          <p:val>
                                            <p:strVal val="#ppt_x"/>
                                          </p:val>
                                        </p:tav>
                                        <p:tav tm="100000">
                                          <p:val>
                                            <p:strVal val="#ppt_x"/>
                                          </p:val>
                                        </p:tav>
                                      </p:tavLst>
                                    </p:anim>
                                    <p:anim calcmode="lin" valueType="num">
                                      <p:cBhvr additive="base">
                                        <p:cTn id="39" dur="500" fill="hold"/>
                                        <p:tgtEl>
                                          <p:spTgt spid="66564"/>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grpId="0" nodeType="afterEffect">
                                  <p:stCondLst>
                                    <p:cond delay="0"/>
                                  </p:stCondLst>
                                  <p:childTnLst>
                                    <p:set>
                                      <p:cBhvr>
                                        <p:cTn id="42" dur="1" fill="hold">
                                          <p:stCondLst>
                                            <p:cond delay="0"/>
                                          </p:stCondLst>
                                        </p:cTn>
                                        <p:tgtEl>
                                          <p:spTgt spid="66582"/>
                                        </p:tgtEl>
                                        <p:attrNameLst>
                                          <p:attrName>style.visibility</p:attrName>
                                        </p:attrNameLst>
                                      </p:cBhvr>
                                      <p:to>
                                        <p:strVal val="visible"/>
                                      </p:to>
                                    </p:set>
                                    <p:anim calcmode="lin" valueType="num">
                                      <p:cBhvr additive="base">
                                        <p:cTn id="43" dur="500" fill="hold"/>
                                        <p:tgtEl>
                                          <p:spTgt spid="66582"/>
                                        </p:tgtEl>
                                        <p:attrNameLst>
                                          <p:attrName>ppt_x</p:attrName>
                                        </p:attrNameLst>
                                      </p:cBhvr>
                                      <p:tavLst>
                                        <p:tav tm="0">
                                          <p:val>
                                            <p:strVal val="#ppt_x"/>
                                          </p:val>
                                        </p:tav>
                                        <p:tav tm="100000">
                                          <p:val>
                                            <p:strVal val="#ppt_x"/>
                                          </p:val>
                                        </p:tav>
                                      </p:tavLst>
                                    </p:anim>
                                    <p:anim calcmode="lin" valueType="num">
                                      <p:cBhvr additive="base">
                                        <p:cTn id="44" dur="500" fill="hold"/>
                                        <p:tgtEl>
                                          <p:spTgt spid="665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6577"/>
                                        </p:tgtEl>
                                        <p:attrNameLst>
                                          <p:attrName>style.visibility</p:attrName>
                                        </p:attrNameLst>
                                      </p:cBhvr>
                                      <p:to>
                                        <p:strVal val="visible"/>
                                      </p:to>
                                    </p:set>
                                    <p:anim calcmode="lin" valueType="num">
                                      <p:cBhvr additive="base">
                                        <p:cTn id="49" dur="500" fill="hold"/>
                                        <p:tgtEl>
                                          <p:spTgt spid="66577"/>
                                        </p:tgtEl>
                                        <p:attrNameLst>
                                          <p:attrName>ppt_x</p:attrName>
                                        </p:attrNameLst>
                                      </p:cBhvr>
                                      <p:tavLst>
                                        <p:tav tm="0">
                                          <p:val>
                                            <p:strVal val="#ppt_x"/>
                                          </p:val>
                                        </p:tav>
                                        <p:tav tm="100000">
                                          <p:val>
                                            <p:strVal val="#ppt_x"/>
                                          </p:val>
                                        </p:tav>
                                      </p:tavLst>
                                    </p:anim>
                                    <p:anim calcmode="lin" valueType="num">
                                      <p:cBhvr additive="base">
                                        <p:cTn id="50" dur="500" fill="hold"/>
                                        <p:tgtEl>
                                          <p:spTgt spid="6657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6892"/>
                                        </p:tgtEl>
                                        <p:attrNameLst>
                                          <p:attrName>style.visibility</p:attrName>
                                        </p:attrNameLst>
                                      </p:cBhvr>
                                      <p:to>
                                        <p:strVal val="visible"/>
                                      </p:to>
                                    </p:set>
                                    <p:animEffect transition="in" filter="blinds(horizontal)">
                                      <p:cBhvr>
                                        <p:cTn id="55" dur="500"/>
                                        <p:tgtEl>
                                          <p:spTgt spid="3689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6888"/>
                                        </p:tgtEl>
                                        <p:attrNameLst>
                                          <p:attrName>style.visibility</p:attrName>
                                        </p:attrNameLst>
                                      </p:cBhvr>
                                      <p:to>
                                        <p:strVal val="visible"/>
                                      </p:to>
                                    </p:set>
                                    <p:animEffect transition="in" filter="blinds(horizontal)">
                                      <p:cBhvr>
                                        <p:cTn id="60" dur="500"/>
                                        <p:tgtEl>
                                          <p:spTgt spid="3688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6874"/>
                                        </p:tgtEl>
                                        <p:attrNameLst>
                                          <p:attrName>style.visibility</p:attrName>
                                        </p:attrNameLst>
                                      </p:cBhvr>
                                      <p:to>
                                        <p:strVal val="visible"/>
                                      </p:to>
                                    </p:set>
                                    <p:animEffect transition="in" filter="wipe(down)">
                                      <p:cBhvr>
                                        <p:cTn id="65" dur="500"/>
                                        <p:tgtEl>
                                          <p:spTgt spid="36874"/>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6889"/>
                                        </p:tgtEl>
                                        <p:attrNameLst>
                                          <p:attrName>style.visibility</p:attrName>
                                        </p:attrNameLst>
                                      </p:cBhvr>
                                      <p:to>
                                        <p:strVal val="visible"/>
                                      </p:to>
                                    </p:set>
                                    <p:animEffect transition="in" filter="blinds(horizontal)">
                                      <p:cBhvr>
                                        <p:cTn id="70" dur="500"/>
                                        <p:tgtEl>
                                          <p:spTgt spid="3688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36873"/>
                                        </p:tgtEl>
                                        <p:attrNameLst>
                                          <p:attrName>style.visibility</p:attrName>
                                        </p:attrNameLst>
                                      </p:cBhvr>
                                      <p:to>
                                        <p:strVal val="visible"/>
                                      </p:to>
                                    </p:set>
                                    <p:animEffect transition="in" filter="wipe(up)">
                                      <p:cBhvr>
                                        <p:cTn id="75" dur="500"/>
                                        <p:tgtEl>
                                          <p:spTgt spid="36873"/>
                                        </p:tgtEl>
                                      </p:cBhvr>
                                    </p:animEffect>
                                  </p:childTnLst>
                                </p:cTn>
                              </p:par>
                            </p:childTnLst>
                          </p:cTn>
                        </p:par>
                        <p:par>
                          <p:cTn id="76" fill="hold">
                            <p:stCondLst>
                              <p:cond delay="500"/>
                            </p:stCondLst>
                            <p:childTnLst>
                              <p:par>
                                <p:cTn id="77" presetID="22" presetClass="exit" presetSubtype="8" fill="hold" nodeType="afterEffect">
                                  <p:stCondLst>
                                    <p:cond delay="0"/>
                                  </p:stCondLst>
                                  <p:childTnLst>
                                    <p:animEffect transition="out" filter="wipe(left)">
                                      <p:cBhvr>
                                        <p:cTn id="78" dur="500"/>
                                        <p:tgtEl>
                                          <p:spTgt spid="66573"/>
                                        </p:tgtEl>
                                      </p:cBhvr>
                                    </p:animEffect>
                                    <p:set>
                                      <p:cBhvr>
                                        <p:cTn id="79" dur="1" fill="hold">
                                          <p:stCondLst>
                                            <p:cond delay="499"/>
                                          </p:stCondLst>
                                        </p:cTn>
                                        <p:tgtEl>
                                          <p:spTgt spid="6657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6890"/>
                                        </p:tgtEl>
                                        <p:attrNameLst>
                                          <p:attrName>style.visibility</p:attrName>
                                        </p:attrNameLst>
                                      </p:cBhvr>
                                      <p:to>
                                        <p:strVal val="visible"/>
                                      </p:to>
                                    </p:set>
                                    <p:animEffect transition="in" filter="blinds(horizontal)">
                                      <p:cBhvr>
                                        <p:cTn id="84" dur="500"/>
                                        <p:tgtEl>
                                          <p:spTgt spid="3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animBg="1"/>
      <p:bldP spid="66577" grpId="0" animBg="1"/>
      <p:bldP spid="66580" grpId="0"/>
      <p:bldP spid="66581" grpId="0"/>
      <p:bldP spid="66582" grpId="0"/>
      <p:bldP spid="36888" grpId="0"/>
      <p:bldP spid="36889" grpId="0"/>
      <p:bldP spid="36890" grpId="0"/>
      <p:bldP spid="368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bwMode="auto">
          <a:xfrm>
            <a:off x="323850" y="1989138"/>
            <a:ext cx="8834438" cy="1220788"/>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 name="圆角矩形 3"/>
          <p:cNvSpPr/>
          <p:nvPr/>
        </p:nvSpPr>
        <p:spPr bwMode="auto">
          <a:xfrm>
            <a:off x="1890713" y="4222750"/>
            <a:ext cx="6764338" cy="1714500"/>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6083" name="Rectangle 2"/>
          <p:cNvSpPr>
            <a:spLocks noGrp="1"/>
          </p:cNvSpPr>
          <p:nvPr>
            <p:ph type="title"/>
          </p:nvPr>
        </p:nvSpPr>
        <p:spPr>
          <a:xfrm>
            <a:off x="958850" y="260350"/>
            <a:ext cx="7775575" cy="914400"/>
          </a:xfrm>
        </p:spPr>
        <p:txBody>
          <a:bodyPr vert="horz" wrap="square" lIns="91440" tIns="45720" rIns="91440" bIns="45720" anchor="ctr" anchorCtr="0"/>
          <a:p>
            <a:pPr eaLnBrk="1" hangingPunct="1"/>
            <a:r>
              <a:rPr lang="zh-CN" altLang="en-US" b="1" dirty="0">
                <a:solidFill>
                  <a:schemeClr val="folHlink"/>
                </a:solidFill>
              </a:rPr>
              <a:t>插入算法</a:t>
            </a:r>
            <a:r>
              <a:rPr lang="en-US" altLang="zh-CN" sz="3200" b="1">
                <a:solidFill>
                  <a:schemeClr val="folHlink"/>
                </a:solidFill>
                <a:ea typeface="幼圆" panose="02010509060101010101" pitchFamily="49" charset="-122"/>
              </a:rPr>
              <a:t>:</a:t>
            </a:r>
            <a:r>
              <a:rPr lang="zh-CN" altLang="en-US" sz="3200" b="1"/>
              <a:t>第</a:t>
            </a:r>
            <a:r>
              <a:rPr lang="en-US" altLang="zh-CN" sz="3200" b="1"/>
              <a:t>i</a:t>
            </a:r>
            <a:r>
              <a:rPr lang="zh-CN" altLang="en-US" sz="3200" b="1" dirty="0"/>
              <a:t>个位置插入值为</a:t>
            </a:r>
            <a:r>
              <a:rPr lang="en-US" altLang="zh-CN" sz="3200" b="1"/>
              <a:t>e</a:t>
            </a:r>
            <a:r>
              <a:rPr lang="zh-CN" altLang="en-US" sz="3200" b="1" dirty="0"/>
              <a:t>的结点</a:t>
            </a:r>
            <a:r>
              <a:rPr lang="zh-CN" altLang="en-US" sz="3600" b="1" dirty="0"/>
              <a:t> </a:t>
            </a:r>
            <a:endParaRPr lang="en-US" altLang="zh-CN" sz="3600" b="1" dirty="0"/>
          </a:p>
        </p:txBody>
      </p:sp>
      <p:sp>
        <p:nvSpPr>
          <p:cNvPr id="46084" name="Rectangle 4"/>
          <p:cNvSpPr/>
          <p:nvPr/>
        </p:nvSpPr>
        <p:spPr>
          <a:xfrm>
            <a:off x="152400" y="1196975"/>
            <a:ext cx="8991600" cy="5430838"/>
          </a:xfrm>
          <a:prstGeom prst="rect">
            <a:avLst/>
          </a:prstGeom>
          <a:noFill/>
          <a:ln w="9525">
            <a:noFill/>
          </a:ln>
        </p:spPr>
        <p:txBody>
          <a:bodyPr anchor="t" anchorCtr="0"/>
          <a:p>
            <a:pPr marL="342900" indent="-342900">
              <a:lnSpc>
                <a:spcPct val="90000"/>
              </a:lnSpc>
              <a:spcBef>
                <a:spcPct val="20000"/>
              </a:spcBef>
              <a:buClr>
                <a:schemeClr val="accent2"/>
              </a:buClr>
              <a:buFont typeface="Wingdings" panose="05000000000000000000" pitchFamily="2" charset="2"/>
            </a:pPr>
            <a:r>
              <a:rPr lang="en-US" altLang="zh-CN" sz="2800">
                <a:latin typeface="Arial" panose="020B0604020202020204" pitchFamily="34" charset="0"/>
              </a:rPr>
              <a:t>void  Insert_</a:t>
            </a:r>
            <a:r>
              <a:rPr lang="en-US" altLang="zh-CN" sz="2800" err="1">
                <a:latin typeface="Arial" panose="020B0604020202020204" pitchFamily="34" charset="0"/>
              </a:rPr>
              <a:t>LNode</a:t>
            </a:r>
            <a:r>
              <a:rPr lang="en-US" altLang="zh-CN" sz="2800">
                <a:latin typeface="Arial" panose="020B0604020202020204" pitchFamily="34" charset="0"/>
              </a:rPr>
              <a:t>(</a:t>
            </a:r>
            <a:r>
              <a:rPr lang="en-US" altLang="zh-CN" sz="2800" err="1">
                <a:latin typeface="Arial" panose="020B0604020202020204" pitchFamily="34" charset="0"/>
              </a:rPr>
              <a:t>LNode</a:t>
            </a:r>
            <a:r>
              <a:rPr lang="en-US" altLang="zh-CN" sz="2800">
                <a:latin typeface="Arial" panose="020B0604020202020204" pitchFamily="34" charset="0"/>
              </a:rPr>
              <a:t> *L</a:t>
            </a:r>
            <a:r>
              <a:rPr lang="zh-CN" altLang="en-US" sz="2800">
                <a:latin typeface="Arial" panose="020B0604020202020204" pitchFamily="34" charset="0"/>
              </a:rPr>
              <a:t>，</a:t>
            </a:r>
            <a:r>
              <a:rPr lang="en-US" altLang="zh-CN" sz="2800" err="1">
                <a:latin typeface="Arial" panose="020B0604020202020204" pitchFamily="34" charset="0"/>
              </a:rPr>
              <a:t>int</a:t>
            </a:r>
            <a:r>
              <a:rPr lang="en-US" altLang="zh-CN" sz="2800">
                <a:latin typeface="Arial" panose="020B0604020202020204" pitchFamily="34" charset="0"/>
              </a:rPr>
              <a:t> i</a:t>
            </a:r>
            <a:r>
              <a:rPr lang="zh-CN" altLang="en-US" sz="2800">
                <a:latin typeface="Arial" panose="020B0604020202020204" pitchFamily="34" charset="0"/>
              </a:rPr>
              <a:t>，</a:t>
            </a:r>
            <a:r>
              <a:rPr lang="en-US" altLang="zh-CN" sz="2800" err="1">
                <a:latin typeface="Arial" panose="020B0604020202020204" pitchFamily="34" charset="0"/>
              </a:rPr>
              <a:t>ElemType</a:t>
            </a:r>
            <a:r>
              <a:rPr lang="en-US" altLang="zh-CN" sz="2800">
                <a:latin typeface="Arial" panose="020B0604020202020204" pitchFamily="34" charset="0"/>
              </a:rPr>
              <a:t> e)</a:t>
            </a:r>
            <a:endParaRPr lang="en-US" altLang="zh-CN" sz="2800">
              <a:latin typeface="Arial" panose="020B0604020202020204" pitchFamily="34" charset="0"/>
            </a:endParaRPr>
          </a:p>
          <a:p>
            <a:pPr marL="342900" indent="-342900">
              <a:lnSpc>
                <a:spcPct val="90000"/>
              </a:lnSpc>
              <a:spcBef>
                <a:spcPct val="20000"/>
              </a:spcBef>
              <a:buClr>
                <a:schemeClr val="accent2"/>
              </a:buClr>
              <a:buFont typeface="Wingdings" panose="05000000000000000000" pitchFamily="2" charset="2"/>
            </a:pPr>
            <a:r>
              <a:rPr lang="en-US" altLang="zh-CN">
                <a:latin typeface="Arial" panose="020B0604020202020204" pitchFamily="34" charset="0"/>
              </a:rPr>
              <a:t>/*</a:t>
            </a:r>
            <a:r>
              <a:rPr lang="zh-CN" altLang="en-US" dirty="0">
                <a:latin typeface="Arial" panose="020B0604020202020204" pitchFamily="34" charset="0"/>
              </a:rPr>
              <a:t>在以</a:t>
            </a:r>
            <a:r>
              <a:rPr lang="en-US" altLang="zh-CN">
                <a:latin typeface="Arial" panose="020B0604020202020204" pitchFamily="34" charset="0"/>
              </a:rPr>
              <a:t>L</a:t>
            </a:r>
            <a:r>
              <a:rPr lang="zh-CN" altLang="en-US" dirty="0">
                <a:latin typeface="Arial" panose="020B0604020202020204" pitchFamily="34" charset="0"/>
              </a:rPr>
              <a:t>为头结点的单链表的第</a:t>
            </a:r>
            <a:r>
              <a:rPr lang="en-US" altLang="zh-CN">
                <a:latin typeface="Arial" panose="020B0604020202020204" pitchFamily="34" charset="0"/>
              </a:rPr>
              <a:t>i</a:t>
            </a:r>
            <a:r>
              <a:rPr lang="zh-CN" altLang="en-US" dirty="0">
                <a:latin typeface="Arial" panose="020B0604020202020204" pitchFamily="34" charset="0"/>
              </a:rPr>
              <a:t>个位置插入值为</a:t>
            </a:r>
            <a:r>
              <a:rPr lang="en-US" altLang="zh-CN">
                <a:latin typeface="Arial" panose="020B0604020202020204" pitchFamily="34" charset="0"/>
              </a:rPr>
              <a:t>e</a:t>
            </a:r>
            <a:r>
              <a:rPr lang="zh-CN" altLang="en-US" dirty="0">
                <a:latin typeface="Arial" panose="020B0604020202020204" pitchFamily="34" charset="0"/>
              </a:rPr>
              <a:t>的结点 *</a:t>
            </a:r>
            <a:r>
              <a:rPr lang="en-US" altLang="zh-CN">
                <a:latin typeface="Arial" panose="020B0604020202020204" pitchFamily="34" charset="0"/>
              </a:rPr>
              <a:t>/ </a:t>
            </a:r>
            <a:endParaRPr lang="en-US" altLang="zh-CN">
              <a:latin typeface="Arial" panose="020B0604020202020204" pitchFamily="34" charset="0"/>
            </a:endParaRPr>
          </a:p>
          <a:p>
            <a:pPr marL="742950" lvl="1" indent="-285750" eaLnBrk="1" hangingPunct="1">
              <a:lnSpc>
                <a:spcPct val="110000"/>
              </a:lnSpc>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{p=L; j=0;</a:t>
            </a:r>
            <a:endParaRPr lang="en-US" altLang="zh-CN" sz="2800">
              <a:latin typeface="Arial" panose="020B0604020202020204" pitchFamily="34" charset="0"/>
            </a:endParaRPr>
          </a:p>
          <a:p>
            <a:pPr marL="742950" lvl="1" indent="-285750" eaLnBrk="1" hangingPunct="1">
              <a:lnSpc>
                <a:spcPct val="110000"/>
              </a:lnSpc>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while  ( p&amp;&amp; j&lt;i-1)    {  p=p</a:t>
            </a:r>
            <a:r>
              <a:rPr lang="en-US" altLang="zh-CN" sz="2800">
                <a:latin typeface="Times New Roman" panose="02020603050405020304" charset="0"/>
              </a:rPr>
              <a:t>–</a:t>
            </a:r>
            <a:r>
              <a:rPr lang="en-US" altLang="zh-CN" sz="2800">
                <a:latin typeface="Arial" panose="020B0604020202020204" pitchFamily="34" charset="0"/>
              </a:rPr>
              <a:t>&gt;next;  j++;   }</a:t>
            </a:r>
            <a:endParaRPr lang="en-US" altLang="zh-CN" sz="2800">
              <a:latin typeface="Arial" panose="020B0604020202020204" pitchFamily="34" charset="0"/>
            </a:endParaRPr>
          </a:p>
          <a:p>
            <a:pPr marL="742950" lvl="1" indent="-285750" eaLnBrk="1" hangingPunct="1">
              <a:lnSpc>
                <a:spcPct val="110000"/>
              </a:lnSpc>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if  (!p||j&gt;i-1)     </a:t>
            </a:r>
            <a:r>
              <a:rPr lang="en-US" altLang="zh-CN" sz="2800" err="1">
                <a:latin typeface="Arial" panose="020B0604020202020204" pitchFamily="34" charset="0"/>
              </a:rPr>
              <a:t>printf</a:t>
            </a:r>
            <a:r>
              <a:rPr lang="en-US" altLang="zh-CN" sz="2800">
                <a:latin typeface="Arial" panose="020B0604020202020204" pitchFamily="34" charset="0"/>
              </a:rPr>
              <a:t>(</a:t>
            </a:r>
            <a:r>
              <a:rPr lang="en-US" altLang="zh-CN" sz="2800">
                <a:latin typeface="Times New Roman" panose="02020603050405020304" charset="0"/>
              </a:rPr>
              <a:t>“</a:t>
            </a:r>
            <a:r>
              <a:rPr lang="en-US" altLang="zh-CN" sz="2800">
                <a:latin typeface="Arial" panose="020B0604020202020204" pitchFamily="34" charset="0"/>
              </a:rPr>
              <a:t>error </a:t>
            </a:r>
            <a:r>
              <a:rPr lang="en-US" altLang="zh-CN" sz="2800">
                <a:latin typeface="Times New Roman" panose="02020603050405020304" charset="0"/>
              </a:rPr>
              <a:t>”</a:t>
            </a:r>
            <a:r>
              <a:rPr lang="en-US" altLang="zh-CN" sz="2800">
                <a:latin typeface="Arial" panose="020B0604020202020204" pitchFamily="34" charset="0"/>
              </a:rPr>
              <a:t>); </a:t>
            </a:r>
            <a:endParaRPr lang="en-US" altLang="zh-CN" sz="2800">
              <a:latin typeface="Arial" panose="020B0604020202020204" pitchFamily="34" charset="0"/>
            </a:endParaRPr>
          </a:p>
          <a:p>
            <a:pPr marL="742950" lvl="1" indent="-285750" eaLnBrk="1" hangingPunct="1">
              <a:lnSpc>
                <a:spcPct val="110000"/>
              </a:lnSpc>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else   {</a:t>
            </a:r>
            <a:endParaRPr lang="en-US" altLang="zh-CN" sz="2800">
              <a:latin typeface="Arial" panose="020B0604020202020204" pitchFamily="34" charset="0"/>
            </a:endParaRPr>
          </a:p>
          <a:p>
            <a:pPr marL="742950" lvl="1" indent="-285750" eaLnBrk="1" hangingPunct="1">
              <a:lnSpc>
                <a:spcPct val="110000"/>
              </a:lnSpc>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             s=(</a:t>
            </a:r>
            <a:r>
              <a:rPr lang="en-US" altLang="zh-CN" sz="2800" err="1">
                <a:latin typeface="Arial" panose="020B0604020202020204" pitchFamily="34" charset="0"/>
              </a:rPr>
              <a:t>LNode</a:t>
            </a:r>
            <a:r>
              <a:rPr lang="en-US" altLang="zh-CN" sz="2800">
                <a:latin typeface="Arial" panose="020B0604020202020204" pitchFamily="34" charset="0"/>
              </a:rPr>
              <a:t> *)</a:t>
            </a:r>
            <a:r>
              <a:rPr lang="en-US" altLang="zh-CN" sz="2800" err="1">
                <a:latin typeface="Arial" panose="020B0604020202020204" pitchFamily="34" charset="0"/>
              </a:rPr>
              <a:t>malloc</a:t>
            </a:r>
            <a:r>
              <a:rPr lang="en-US" altLang="zh-CN" sz="2800">
                <a:latin typeface="Arial" panose="020B0604020202020204" pitchFamily="34" charset="0"/>
              </a:rPr>
              <a:t>(</a:t>
            </a:r>
            <a:r>
              <a:rPr lang="en-US" altLang="zh-CN" sz="2800" err="1">
                <a:latin typeface="Arial" panose="020B0604020202020204" pitchFamily="34" charset="0"/>
              </a:rPr>
              <a:t>sizeof</a:t>
            </a:r>
            <a:r>
              <a:rPr lang="en-US" altLang="zh-CN" sz="2800">
                <a:latin typeface="Arial" panose="020B0604020202020204" pitchFamily="34" charset="0"/>
              </a:rPr>
              <a:t>(</a:t>
            </a:r>
            <a:r>
              <a:rPr lang="en-US" altLang="zh-CN" sz="2800" err="1">
                <a:latin typeface="Arial" panose="020B0604020202020204" pitchFamily="34" charset="0"/>
              </a:rPr>
              <a:t>LNode</a:t>
            </a:r>
            <a:r>
              <a:rPr lang="en-US" altLang="zh-CN" sz="2800">
                <a:latin typeface="Arial" panose="020B0604020202020204" pitchFamily="34" charset="0"/>
              </a:rPr>
              <a:t>));</a:t>
            </a:r>
            <a:endParaRPr lang="en-US" altLang="zh-CN" sz="2800">
              <a:latin typeface="Arial" panose="020B0604020202020204" pitchFamily="34" charset="0"/>
            </a:endParaRPr>
          </a:p>
          <a:p>
            <a:pPr marL="1771650" lvl="4" indent="-228600" eaLnBrk="1" hangingPunct="1">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  s</a:t>
            </a:r>
            <a:r>
              <a:rPr lang="en-US" altLang="zh-CN" sz="2800">
                <a:latin typeface="Times New Roman" panose="02020603050405020304" charset="0"/>
              </a:rPr>
              <a:t>–</a:t>
            </a:r>
            <a:r>
              <a:rPr lang="en-US" altLang="zh-CN" sz="2800">
                <a:latin typeface="Arial" panose="020B0604020202020204" pitchFamily="34" charset="0"/>
              </a:rPr>
              <a:t>&gt;data=e;   s</a:t>
            </a:r>
            <a:r>
              <a:rPr lang="en-US" altLang="zh-CN" sz="2800">
                <a:latin typeface="Times New Roman" panose="02020603050405020304" charset="0"/>
              </a:rPr>
              <a:t>–</a:t>
            </a:r>
            <a:r>
              <a:rPr lang="en-US" altLang="zh-CN" sz="2800">
                <a:latin typeface="Arial" panose="020B0604020202020204" pitchFamily="34" charset="0"/>
              </a:rPr>
              <a:t>&gt;next=p</a:t>
            </a:r>
            <a:r>
              <a:rPr lang="en-US" altLang="zh-CN" sz="2800">
                <a:latin typeface="Times New Roman" panose="02020603050405020304" charset="0"/>
              </a:rPr>
              <a:t>–</a:t>
            </a:r>
            <a:r>
              <a:rPr lang="en-US" altLang="zh-CN" sz="2800">
                <a:latin typeface="Arial" panose="020B0604020202020204" pitchFamily="34" charset="0"/>
              </a:rPr>
              <a:t>&gt;next;</a:t>
            </a:r>
            <a:endParaRPr lang="en-US" altLang="zh-CN" sz="2800">
              <a:latin typeface="Arial" panose="020B0604020202020204" pitchFamily="34" charset="0"/>
            </a:endParaRPr>
          </a:p>
          <a:p>
            <a:pPr marL="1771650" lvl="4" indent="-228600" eaLnBrk="1" hangingPunct="1">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  p</a:t>
            </a:r>
            <a:r>
              <a:rPr lang="en-US" altLang="zh-CN" sz="2800">
                <a:latin typeface="Times New Roman" panose="02020603050405020304" charset="0"/>
              </a:rPr>
              <a:t>–</a:t>
            </a:r>
            <a:r>
              <a:rPr lang="en-US" altLang="zh-CN" sz="2800">
                <a:latin typeface="Arial" panose="020B0604020202020204" pitchFamily="34" charset="0"/>
              </a:rPr>
              <a:t>&gt;next=s;</a:t>
            </a:r>
            <a:endParaRPr lang="en-US" altLang="zh-CN" sz="2800">
              <a:latin typeface="Arial" panose="020B0604020202020204" pitchFamily="34" charset="0"/>
            </a:endParaRPr>
          </a:p>
          <a:p>
            <a:pPr marL="1428750" lvl="3" indent="-228600" eaLnBrk="1" hangingPunct="1">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a:t>
            </a:r>
            <a:endParaRPr lang="en-US" altLang="zh-CN" sz="2800">
              <a:latin typeface="Arial" panose="020B0604020202020204" pitchFamily="34" charset="0"/>
            </a:endParaRPr>
          </a:p>
          <a:p>
            <a:pPr marL="742950" lvl="1" indent="-285750" eaLnBrk="1" hangingPunct="1">
              <a:spcBef>
                <a:spcPct val="20000"/>
              </a:spcBef>
              <a:buClr>
                <a:schemeClr val="accent2"/>
              </a:buClr>
              <a:buSzPct val="55000"/>
              <a:buFont typeface="Wingdings" panose="05000000000000000000" pitchFamily="2" charset="2"/>
            </a:pPr>
            <a:r>
              <a:rPr lang="en-US" altLang="zh-CN" sz="2800">
                <a:latin typeface="Arial" panose="020B0604020202020204" pitchFamily="34" charset="0"/>
              </a:rPr>
              <a:t>}</a:t>
            </a:r>
            <a:endParaRPr lang="en-US" altLang="zh-CN" sz="2800">
              <a:latin typeface="Arial" panose="020B0604020202020204" pitchFamily="34" charset="0"/>
            </a:endParaRPr>
          </a:p>
        </p:txBody>
      </p:sp>
      <p:pic>
        <p:nvPicPr>
          <p:cNvPr id="46085"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
        <p:nvSpPr>
          <p:cNvPr id="46086" name="AutoShape 67">
            <a:hlinkClick r:id="rId3" action="ppaction://hlinksldjump"/>
          </p:cNvPr>
          <p:cNvSpPr/>
          <p:nvPr/>
        </p:nvSpPr>
        <p:spPr>
          <a:xfrm>
            <a:off x="7596188" y="6165850"/>
            <a:ext cx="455612" cy="627063"/>
          </a:xfrm>
          <a:prstGeom prst="curvedLeftArrow">
            <a:avLst>
              <a:gd name="adj1" fmla="val 23277"/>
              <a:gd name="adj2" fmla="val 46559"/>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100000">
                                          <p:val>
                                            <p:strVal val="#ppt_x"/>
                                          </p:val>
                                        </p:tav>
                                      </p:tavLst>
                                    </p:anim>
                                    <p:anim calcmode="lin" valueType="num">
                                      <p:cBhvr>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bldLvl="0" animBg="1"/>
      <p:bldP spid="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idx="4294967295"/>
          </p:nvPr>
        </p:nvSpPr>
        <p:spPr>
          <a:xfrm>
            <a:off x="1042988" y="177800"/>
            <a:ext cx="7707313" cy="914400"/>
          </a:xfrm>
        </p:spPr>
        <p:txBody>
          <a:bodyPr vert="horz" wrap="square" lIns="91440" tIns="45720" rIns="91440" bIns="45720" anchor="ctr"/>
          <a:p>
            <a:pPr marL="0" marR="0" indent="0" algn="ctr" defTabSz="914400" rtl="0" eaLnBrk="1" fontAlgn="base" latinLnBrk="0" hangingPunct="1">
              <a:lnSpc>
                <a:spcPct val="85000"/>
              </a:lnSpc>
              <a:spcBef>
                <a:spcPct val="0"/>
              </a:spcBef>
              <a:spcAft>
                <a:spcPct val="0"/>
              </a:spcAft>
              <a:buClrTx/>
              <a:buSzTx/>
              <a:buFontTx/>
              <a:buNone/>
            </a:pPr>
            <a:r>
              <a:rPr kumimoji="0" lang="zh-CN" altLang="en-US" sz="4800" b="0" i="0" u="none" strike="noStrike" kern="0" cap="none" spc="0" normalizeH="0" baseline="0" noProof="1" dirty="0">
                <a:solidFill>
                  <a:schemeClr val="tx2"/>
                </a:solidFill>
                <a:latin typeface="华文新魏" panose="02010800040101010101" pitchFamily="2" charset="-122"/>
                <a:ea typeface="华文新魏" panose="02010800040101010101" pitchFamily="2" charset="-122"/>
                <a:cs typeface="+mj-cs"/>
              </a:rPr>
              <a:t>线性链表操作的实现：</a:t>
            </a:r>
            <a:r>
              <a:rPr kumimoji="0" lang="zh-CN" altLang="en-US" sz="4800" b="1" i="0" u="none" strike="noStrike" kern="0" cap="none" spc="0" normalizeH="0" baseline="0" noProof="1" dirty="0">
                <a:solidFill>
                  <a:schemeClr val="folHlink"/>
                </a:solidFill>
                <a:effectLst>
                  <a:outerShdw blurRad="38100" dist="38100" dir="2700000">
                    <a:srgbClr val="C0C0C0"/>
                  </a:outerShdw>
                </a:effectLst>
                <a:latin typeface="+mj-lt"/>
                <a:ea typeface="幼圆" panose="02010509060101010101" pitchFamily="49" charset="-122"/>
                <a:cs typeface="+mj-cs"/>
              </a:rPr>
              <a:t>插入</a:t>
            </a:r>
            <a:endParaRPr kumimoji="0" lang="zh-CN" altLang="en-US" sz="4800" b="1" i="0" u="none" strike="noStrike" kern="0" cap="none" spc="0" normalizeH="0" baseline="0" noProof="1" dirty="0">
              <a:solidFill>
                <a:schemeClr val="folHlink"/>
              </a:solidFill>
              <a:effectLst>
                <a:outerShdw blurRad="38100" dist="38100" dir="2700000">
                  <a:srgbClr val="C0C0C0"/>
                </a:outerShdw>
              </a:effectLst>
              <a:latin typeface="+mj-lt"/>
              <a:ea typeface="幼圆" panose="02010509060101010101" pitchFamily="49" charset="-122"/>
              <a:cs typeface="+mj-cs"/>
            </a:endParaRPr>
          </a:p>
        </p:txBody>
      </p:sp>
      <p:grpSp>
        <p:nvGrpSpPr>
          <p:cNvPr id="66564" name="Group 4"/>
          <p:cNvGrpSpPr/>
          <p:nvPr/>
        </p:nvGrpSpPr>
        <p:grpSpPr>
          <a:xfrm>
            <a:off x="3995738" y="3721100"/>
            <a:ext cx="1066800" cy="609600"/>
            <a:chOff x="2544" y="3600"/>
            <a:chExt cx="672" cy="384"/>
          </a:xfrm>
        </p:grpSpPr>
        <p:sp>
          <p:nvSpPr>
            <p:cNvPr id="47107" name="Rectangle 5"/>
            <p:cNvSpPr/>
            <p:nvPr/>
          </p:nvSpPr>
          <p:spPr>
            <a:xfrm>
              <a:off x="2544" y="3600"/>
              <a:ext cx="672" cy="384"/>
            </a:xfrm>
            <a:prstGeom prst="rect">
              <a:avLst/>
            </a:prstGeom>
            <a:solidFill>
              <a:srgbClr val="FFCC99">
                <a:alpha val="50195"/>
              </a:srgbClr>
            </a:solidFill>
            <a:ln w="25400"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990000"/>
                  </a:solidFill>
                  <a:latin typeface="Times New Roman" panose="02020603050405020304" charset="0"/>
                </a:rPr>
                <a:t> </a:t>
              </a:r>
              <a:endParaRPr lang="zh-CN" altLang="en-US" sz="3600" b="0" dirty="0">
                <a:latin typeface="Times New Roman" panose="02020603050405020304" charset="0"/>
              </a:endParaRPr>
            </a:p>
          </p:txBody>
        </p:sp>
        <p:sp>
          <p:nvSpPr>
            <p:cNvPr id="47108" name="Line 6"/>
            <p:cNvSpPr/>
            <p:nvPr/>
          </p:nvSpPr>
          <p:spPr>
            <a:xfrm>
              <a:off x="3024" y="3600"/>
              <a:ext cx="0" cy="384"/>
            </a:xfrm>
            <a:prstGeom prst="line">
              <a:avLst/>
            </a:prstGeom>
            <a:ln w="25400" cap="flat" cmpd="sng">
              <a:solidFill>
                <a:schemeClr val="tx1"/>
              </a:solidFill>
              <a:prstDash val="solid"/>
              <a:round/>
              <a:headEnd type="none" w="med" len="med"/>
              <a:tailEnd type="none" w="med" len="med"/>
            </a:ln>
          </p:spPr>
        </p:sp>
      </p:grpSp>
      <p:grpSp>
        <p:nvGrpSpPr>
          <p:cNvPr id="66567" name="Group 7"/>
          <p:cNvGrpSpPr/>
          <p:nvPr/>
        </p:nvGrpSpPr>
        <p:grpSpPr>
          <a:xfrm>
            <a:off x="1547813" y="2565400"/>
            <a:ext cx="1981200" cy="609600"/>
            <a:chOff x="864" y="2784"/>
            <a:chExt cx="1248" cy="384"/>
          </a:xfrm>
        </p:grpSpPr>
        <p:sp>
          <p:nvSpPr>
            <p:cNvPr id="47110" name="Rectangle 8"/>
            <p:cNvSpPr/>
            <p:nvPr/>
          </p:nvSpPr>
          <p:spPr>
            <a:xfrm>
              <a:off x="1440" y="2784"/>
              <a:ext cx="672" cy="384"/>
            </a:xfrm>
            <a:prstGeom prst="rect">
              <a:avLst/>
            </a:prstGeom>
            <a:solidFill>
              <a:srgbClr val="99CCFF">
                <a:alpha val="50195"/>
              </a:srgbClr>
            </a:solidFill>
            <a:ln w="22225"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000099"/>
                  </a:solidFill>
                  <a:latin typeface="Times New Roman" panose="02020603050405020304" charset="0"/>
                </a:rPr>
                <a:t> </a:t>
              </a:r>
              <a:endParaRPr lang="zh-CN" altLang="en-US" sz="3600" b="0" dirty="0">
                <a:latin typeface="Times New Roman" panose="02020603050405020304" charset="0"/>
              </a:endParaRPr>
            </a:p>
          </p:txBody>
        </p:sp>
        <p:sp>
          <p:nvSpPr>
            <p:cNvPr id="47111" name="Line 9"/>
            <p:cNvSpPr/>
            <p:nvPr/>
          </p:nvSpPr>
          <p:spPr>
            <a:xfrm>
              <a:off x="1920" y="2784"/>
              <a:ext cx="0" cy="384"/>
            </a:xfrm>
            <a:prstGeom prst="line">
              <a:avLst/>
            </a:prstGeom>
            <a:ln w="9525" cap="flat" cmpd="sng">
              <a:solidFill>
                <a:schemeClr val="tx1"/>
              </a:solidFill>
              <a:prstDash val="solid"/>
              <a:round/>
              <a:headEnd type="none" w="med" len="med"/>
              <a:tailEnd type="none" w="med" len="med"/>
            </a:ln>
          </p:spPr>
        </p:sp>
        <p:sp>
          <p:nvSpPr>
            <p:cNvPr id="47112" name="Line 10"/>
            <p:cNvSpPr/>
            <p:nvPr/>
          </p:nvSpPr>
          <p:spPr>
            <a:xfrm>
              <a:off x="864" y="2976"/>
              <a:ext cx="576" cy="0"/>
            </a:xfrm>
            <a:prstGeom prst="line">
              <a:avLst/>
            </a:prstGeom>
            <a:ln w="31750" cap="flat" cmpd="sng">
              <a:solidFill>
                <a:schemeClr val="tx1"/>
              </a:solidFill>
              <a:prstDash val="solid"/>
              <a:round/>
              <a:headEnd type="oval" w="sm" len="sm"/>
              <a:tailEnd type="triangle" w="med" len="lg"/>
            </a:ln>
          </p:spPr>
        </p:sp>
      </p:grpSp>
      <p:sp>
        <p:nvSpPr>
          <p:cNvPr id="66571" name="Rectangle 11"/>
          <p:cNvSpPr/>
          <p:nvPr/>
        </p:nvSpPr>
        <p:spPr>
          <a:xfrm>
            <a:off x="5627688" y="2578100"/>
            <a:ext cx="1066800" cy="609600"/>
          </a:xfrm>
          <a:prstGeom prst="rect">
            <a:avLst/>
          </a:prstGeom>
          <a:solidFill>
            <a:srgbClr val="99CCFF">
              <a:alpha val="50195"/>
            </a:srgbClr>
          </a:solidFill>
          <a:ln w="22225" cap="flat" cmpd="sng">
            <a:solidFill>
              <a:schemeClr val="tx1"/>
            </a:solidFill>
            <a:prstDash val="solid"/>
            <a:miter/>
            <a:headEnd type="none" w="med" len="med"/>
            <a:tailEnd type="none" w="med" len="med"/>
          </a:ln>
        </p:spPr>
        <p:txBody>
          <a:bodyPr wrap="none" anchor="ctr" anchorCtr="0"/>
          <a:p>
            <a:pPr>
              <a:buFontTx/>
            </a:pPr>
            <a:r>
              <a:rPr lang="zh-CN" altLang="en-US" sz="3600" dirty="0">
                <a:solidFill>
                  <a:srgbClr val="000099"/>
                </a:solidFill>
                <a:latin typeface="Times New Roman" panose="02020603050405020304" charset="0"/>
              </a:rPr>
              <a:t> </a:t>
            </a:r>
            <a:endParaRPr lang="zh-CN" altLang="en-US" sz="3600" b="0" dirty="0">
              <a:latin typeface="Times New Roman" panose="02020603050405020304" charset="0"/>
            </a:endParaRPr>
          </a:p>
        </p:txBody>
      </p:sp>
      <p:sp>
        <p:nvSpPr>
          <p:cNvPr id="66572" name="Line 12"/>
          <p:cNvSpPr/>
          <p:nvPr/>
        </p:nvSpPr>
        <p:spPr>
          <a:xfrm>
            <a:off x="6389688" y="2578100"/>
            <a:ext cx="0" cy="609600"/>
          </a:xfrm>
          <a:prstGeom prst="line">
            <a:avLst/>
          </a:prstGeom>
          <a:ln w="9525" cap="flat" cmpd="sng">
            <a:solidFill>
              <a:schemeClr val="tx1"/>
            </a:solidFill>
            <a:prstDash val="solid"/>
            <a:round/>
            <a:headEnd type="none" w="med" len="med"/>
            <a:tailEnd type="none" w="med" len="med"/>
          </a:ln>
        </p:spPr>
      </p:sp>
      <p:sp>
        <p:nvSpPr>
          <p:cNvPr id="66573" name="Line 13"/>
          <p:cNvSpPr/>
          <p:nvPr/>
        </p:nvSpPr>
        <p:spPr>
          <a:xfrm>
            <a:off x="3494088" y="2882900"/>
            <a:ext cx="2133600" cy="0"/>
          </a:xfrm>
          <a:prstGeom prst="line">
            <a:avLst/>
          </a:prstGeom>
          <a:ln w="31750" cap="flat" cmpd="sng">
            <a:solidFill>
              <a:schemeClr val="tx1"/>
            </a:solidFill>
            <a:prstDash val="solid"/>
            <a:round/>
            <a:headEnd type="oval" w="sm" len="sm"/>
            <a:tailEnd type="triangle" w="med" len="lg"/>
          </a:ln>
        </p:spPr>
      </p:sp>
      <p:sp>
        <p:nvSpPr>
          <p:cNvPr id="66574" name="Line 14"/>
          <p:cNvSpPr/>
          <p:nvPr/>
        </p:nvSpPr>
        <p:spPr>
          <a:xfrm>
            <a:off x="6542088" y="2882900"/>
            <a:ext cx="838200" cy="0"/>
          </a:xfrm>
          <a:prstGeom prst="line">
            <a:avLst/>
          </a:prstGeom>
          <a:ln w="31750" cap="flat" cmpd="sng">
            <a:solidFill>
              <a:schemeClr val="tx1"/>
            </a:solidFill>
            <a:prstDash val="solid"/>
            <a:round/>
            <a:headEnd type="oval" w="sm" len="sm"/>
            <a:tailEnd type="triangle" w="med" len="lg"/>
          </a:ln>
        </p:spPr>
      </p:sp>
      <p:cxnSp>
        <p:nvCxnSpPr>
          <p:cNvPr id="85006" name="AutoShape 15"/>
          <p:cNvCxnSpPr>
            <a:endCxn id="47107" idx="1"/>
          </p:cNvCxnSpPr>
          <p:nvPr/>
        </p:nvCxnSpPr>
        <p:spPr>
          <a:xfrm rot="-5400000" flipH="1">
            <a:off x="3222625" y="3265488"/>
            <a:ext cx="957263" cy="563562"/>
          </a:xfrm>
          <a:prstGeom prst="bentConnector2">
            <a:avLst/>
          </a:prstGeom>
          <a:ln w="31750" cap="flat" cmpd="sng">
            <a:solidFill>
              <a:schemeClr val="tx1"/>
            </a:solidFill>
            <a:prstDash val="solid"/>
            <a:miter/>
            <a:headEnd type="oval" w="sm" len="sm"/>
            <a:tailEnd type="triangle" w="med" len="lg"/>
          </a:ln>
        </p:spPr>
      </p:cxnSp>
      <p:cxnSp>
        <p:nvCxnSpPr>
          <p:cNvPr id="85007" name="AutoShape 16"/>
          <p:cNvCxnSpPr>
            <a:endCxn id="47107" idx="1"/>
          </p:cNvCxnSpPr>
          <p:nvPr/>
        </p:nvCxnSpPr>
        <p:spPr>
          <a:xfrm flipV="1">
            <a:off x="5003800" y="3286125"/>
            <a:ext cx="1085850" cy="827088"/>
          </a:xfrm>
          <a:prstGeom prst="bentConnector2">
            <a:avLst/>
          </a:prstGeom>
          <a:ln w="31750" cap="flat" cmpd="sng">
            <a:solidFill>
              <a:schemeClr val="tx1"/>
            </a:solidFill>
            <a:prstDash val="solid"/>
            <a:miter/>
            <a:headEnd type="oval" w="sm" len="sm"/>
            <a:tailEnd type="triangle" w="med" len="lg"/>
          </a:ln>
        </p:spPr>
      </p:cxnSp>
      <p:sp>
        <p:nvSpPr>
          <p:cNvPr id="66577" name="AutoShape 17"/>
          <p:cNvSpPr/>
          <p:nvPr/>
        </p:nvSpPr>
        <p:spPr>
          <a:xfrm flipH="1">
            <a:off x="4932363" y="4294188"/>
            <a:ext cx="1152525" cy="381000"/>
          </a:xfrm>
          <a:prstGeom prst="rightArrowCallout">
            <a:avLst>
              <a:gd name="adj1" fmla="val 25000"/>
              <a:gd name="adj2" fmla="val 26666"/>
              <a:gd name="adj3" fmla="val 88047"/>
              <a:gd name="adj4" fmla="val 33333"/>
            </a:avLst>
          </a:prstGeom>
          <a:solidFill>
            <a:srgbClr val="FFFF99">
              <a:alpha val="50195"/>
            </a:srgbClr>
          </a:solidFill>
          <a:ln w="952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s</a:t>
            </a:r>
            <a:endParaRPr lang="en-US" altLang="zh-CN" sz="3600" b="0">
              <a:latin typeface="Times New Roman" panose="02020603050405020304" charset="0"/>
            </a:endParaRPr>
          </a:p>
        </p:txBody>
      </p:sp>
      <p:sp>
        <p:nvSpPr>
          <p:cNvPr id="85009" name="AutoShape 18"/>
          <p:cNvSpPr/>
          <p:nvPr/>
        </p:nvSpPr>
        <p:spPr>
          <a:xfrm rot="-2417529">
            <a:off x="1547813" y="3286125"/>
            <a:ext cx="974725" cy="381000"/>
          </a:xfrm>
          <a:prstGeom prst="rightArrowCallout">
            <a:avLst>
              <a:gd name="adj1" fmla="val 25000"/>
              <a:gd name="adj2" fmla="val 50000"/>
              <a:gd name="adj3" fmla="val 42484"/>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nchorCtr="0"/>
          <a:p>
            <a:pPr algn="ctr">
              <a:buFontTx/>
            </a:pPr>
            <a:r>
              <a:rPr lang="en-US" altLang="zh-CN" sz="3200">
                <a:solidFill>
                  <a:srgbClr val="003300"/>
                </a:solidFill>
                <a:latin typeface="Times New Roman" panose="02020603050405020304" charset="0"/>
              </a:rPr>
              <a:t>pre</a:t>
            </a:r>
            <a:endParaRPr lang="en-US" altLang="zh-CN" sz="3600" b="0">
              <a:solidFill>
                <a:srgbClr val="003300"/>
              </a:solidFill>
              <a:latin typeface="Times New Roman" panose="02020603050405020304" charset="0"/>
            </a:endParaRPr>
          </a:p>
        </p:txBody>
      </p:sp>
      <p:sp>
        <p:nvSpPr>
          <p:cNvPr id="66580" name="Rectangle 20"/>
          <p:cNvSpPr/>
          <p:nvPr/>
        </p:nvSpPr>
        <p:spPr>
          <a:xfrm>
            <a:off x="2482850" y="2565400"/>
            <a:ext cx="750888" cy="641350"/>
          </a:xfrm>
          <a:prstGeom prst="rect">
            <a:avLst/>
          </a:prstGeom>
          <a:noFill/>
          <a:ln w="9525">
            <a:noFill/>
          </a:ln>
        </p:spPr>
        <p:txBody>
          <a:bodyPr wrap="none" anchor="t" anchorCtr="0">
            <a:spAutoFit/>
          </a:bodyPr>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aseline="-25000">
              <a:latin typeface="Times New Roman" panose="02020603050405020304" charset="0"/>
            </a:endParaRPr>
          </a:p>
        </p:txBody>
      </p:sp>
      <p:sp>
        <p:nvSpPr>
          <p:cNvPr id="66581" name="Rectangle 21"/>
          <p:cNvSpPr/>
          <p:nvPr/>
        </p:nvSpPr>
        <p:spPr>
          <a:xfrm>
            <a:off x="5722938" y="2565400"/>
            <a:ext cx="496887" cy="641350"/>
          </a:xfrm>
          <a:prstGeom prst="rect">
            <a:avLst/>
          </a:prstGeom>
          <a:noFill/>
          <a:ln w="9525">
            <a:noFill/>
          </a:ln>
        </p:spPr>
        <p:txBody>
          <a:bodyPr wrap="none" anchor="t" anchorCtr="0">
            <a:spAutoFit/>
          </a:bodyPr>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endParaRPr lang="en-US" altLang="zh-CN" sz="3600" baseline="-25000">
              <a:latin typeface="Times New Roman" panose="02020603050405020304" charset="0"/>
            </a:endParaRPr>
          </a:p>
        </p:txBody>
      </p:sp>
      <p:sp>
        <p:nvSpPr>
          <p:cNvPr id="66582" name="Rectangle 22"/>
          <p:cNvSpPr/>
          <p:nvPr/>
        </p:nvSpPr>
        <p:spPr>
          <a:xfrm>
            <a:off x="4140200" y="3717925"/>
            <a:ext cx="3873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e</a:t>
            </a:r>
            <a:endParaRPr lang="en-US" altLang="zh-CN" sz="3600">
              <a:latin typeface="Times New Roman" panose="02020603050405020304" charset="0"/>
            </a:endParaRPr>
          </a:p>
        </p:txBody>
      </p:sp>
      <p:sp>
        <p:nvSpPr>
          <p:cNvPr id="47124" name="Rectangle 24"/>
          <p:cNvSpPr/>
          <p:nvPr/>
        </p:nvSpPr>
        <p:spPr>
          <a:xfrm>
            <a:off x="684213" y="1268413"/>
            <a:ext cx="4824412" cy="457200"/>
          </a:xfrm>
          <a:prstGeom prst="rect">
            <a:avLst/>
          </a:prstGeom>
          <a:noFill/>
          <a:ln w="9525">
            <a:noFill/>
          </a:ln>
        </p:spPr>
        <p:txBody>
          <a:bodyPr anchor="t" anchorCtr="0">
            <a:spAutoFit/>
          </a:bodyPr>
          <a:p>
            <a:r>
              <a:rPr lang="zh-CN" altLang="en-US" dirty="0">
                <a:solidFill>
                  <a:schemeClr val="tx2"/>
                </a:solidFill>
                <a:latin typeface="Courier New" panose="02070309020205020404" pitchFamily="49" charset="0"/>
              </a:rPr>
              <a:t>在结点</a:t>
            </a:r>
            <a:r>
              <a:rPr lang="en-US" altLang="zh-CN">
                <a:solidFill>
                  <a:schemeClr val="tx2"/>
                </a:solidFill>
                <a:latin typeface="Courier New" panose="02070309020205020404" pitchFamily="49" charset="0"/>
              </a:rPr>
              <a:t>p</a:t>
            </a:r>
            <a:r>
              <a:rPr lang="zh-CN" altLang="en-US" dirty="0">
                <a:solidFill>
                  <a:schemeClr val="tx2"/>
                </a:solidFill>
                <a:latin typeface="Courier New" panose="02070309020205020404" pitchFamily="49" charset="0"/>
              </a:rPr>
              <a:t>前插入值为</a:t>
            </a:r>
            <a:r>
              <a:rPr lang="en-US" altLang="zh-CN">
                <a:solidFill>
                  <a:schemeClr val="tx2"/>
                </a:solidFill>
                <a:latin typeface="Courier New" panose="02070309020205020404" pitchFamily="49" charset="0"/>
              </a:rPr>
              <a:t>e</a:t>
            </a:r>
            <a:r>
              <a:rPr lang="zh-CN" altLang="en-US" dirty="0">
                <a:solidFill>
                  <a:schemeClr val="tx2"/>
                </a:solidFill>
                <a:latin typeface="Courier New" panose="02070309020205020404" pitchFamily="49" charset="0"/>
              </a:rPr>
              <a:t>的结点</a:t>
            </a:r>
            <a:endParaRPr lang="zh-CN" altLang="en-US" dirty="0">
              <a:solidFill>
                <a:schemeClr val="tx2"/>
              </a:solidFill>
              <a:latin typeface="Courier New" panose="02070309020205020404" pitchFamily="49" charset="0"/>
            </a:endParaRPr>
          </a:p>
        </p:txBody>
      </p:sp>
      <p:sp>
        <p:nvSpPr>
          <p:cNvPr id="85014" name="矩形 85013"/>
          <p:cNvSpPr/>
          <p:nvPr/>
        </p:nvSpPr>
        <p:spPr>
          <a:xfrm>
            <a:off x="323850" y="5229225"/>
            <a:ext cx="5976938" cy="457200"/>
          </a:xfrm>
          <a:prstGeom prst="rect">
            <a:avLst/>
          </a:prstGeom>
          <a:noFill/>
          <a:ln w="9525">
            <a:noFill/>
          </a:ln>
        </p:spPr>
        <p:txBody>
          <a:bodyPr anchor="t" anchorCtr="0">
            <a:spAutoFit/>
          </a:bodyPr>
          <a:p>
            <a:pPr lvl="3" indent="0" eaLnBrk="1" hangingPunct="1"/>
            <a:r>
              <a:rPr lang="en-US" altLang="zh-CN">
                <a:latin typeface="Courier New" panose="02070309020205020404" pitchFamily="49" charset="0"/>
              </a:rPr>
              <a:t>s–&gt;data=e;</a:t>
            </a:r>
            <a:endParaRPr lang="en-US" altLang="zh-CN">
              <a:latin typeface="Courier New" panose="02070309020205020404" pitchFamily="49" charset="0"/>
            </a:endParaRPr>
          </a:p>
        </p:txBody>
      </p:sp>
      <p:sp>
        <p:nvSpPr>
          <p:cNvPr id="85015" name="矩形 85014"/>
          <p:cNvSpPr/>
          <p:nvPr/>
        </p:nvSpPr>
        <p:spPr>
          <a:xfrm>
            <a:off x="323850" y="5589588"/>
            <a:ext cx="7521575" cy="457200"/>
          </a:xfrm>
          <a:prstGeom prst="rect">
            <a:avLst/>
          </a:prstGeom>
          <a:noFill/>
          <a:ln w="9525">
            <a:noFill/>
          </a:ln>
        </p:spPr>
        <p:txBody>
          <a:bodyPr wrap="none" anchor="t" anchorCtr="0">
            <a:spAutoFit/>
          </a:bodyPr>
          <a:p>
            <a:pPr lvl="3" indent="0" eaLnBrk="1" hangingPunct="1"/>
            <a:r>
              <a:rPr lang="en-US" altLang="zh-CN">
                <a:latin typeface="Courier New" panose="02070309020205020404" pitchFamily="49" charset="0"/>
              </a:rPr>
              <a:t>s-&gt;next=pre-&gt;next;</a:t>
            </a:r>
            <a:r>
              <a:rPr lang="en-US" altLang="zh-CN">
                <a:solidFill>
                  <a:srgbClr val="FF3300"/>
                </a:solidFill>
                <a:latin typeface="Courier New" panose="02070309020205020404" pitchFamily="49" charset="0"/>
              </a:rPr>
              <a:t>(</a:t>
            </a:r>
            <a:r>
              <a:rPr lang="zh-CN" altLang="en-US">
                <a:solidFill>
                  <a:srgbClr val="FF3300"/>
                </a:solidFill>
                <a:latin typeface="Courier New" panose="02070309020205020404" pitchFamily="49" charset="0"/>
              </a:rPr>
              <a:t>或</a:t>
            </a:r>
            <a:r>
              <a:rPr lang="en-US" altLang="zh-CN">
                <a:solidFill>
                  <a:srgbClr val="FF3300"/>
                </a:solidFill>
                <a:latin typeface="Courier New" panose="02070309020205020404" pitchFamily="49" charset="0"/>
              </a:rPr>
              <a:t>s-&gt;next=p;) </a:t>
            </a:r>
            <a:endParaRPr lang="zh-CN" altLang="en-US">
              <a:solidFill>
                <a:srgbClr val="FF3300"/>
              </a:solidFill>
              <a:latin typeface="Courier New" panose="02070309020205020404" pitchFamily="49" charset="0"/>
            </a:endParaRPr>
          </a:p>
        </p:txBody>
      </p:sp>
      <p:sp>
        <p:nvSpPr>
          <p:cNvPr id="85016" name="矩形 85015"/>
          <p:cNvSpPr/>
          <p:nvPr/>
        </p:nvSpPr>
        <p:spPr>
          <a:xfrm>
            <a:off x="1692275" y="6021388"/>
            <a:ext cx="2374900" cy="457200"/>
          </a:xfrm>
          <a:prstGeom prst="rect">
            <a:avLst/>
          </a:prstGeom>
          <a:noFill/>
          <a:ln w="9525">
            <a:noFill/>
          </a:ln>
        </p:spPr>
        <p:txBody>
          <a:bodyPr wrap="none" anchor="t" anchorCtr="0">
            <a:spAutoFit/>
          </a:bodyPr>
          <a:p>
            <a:r>
              <a:rPr lang="en-US" altLang="zh-CN">
                <a:latin typeface="Courier New" panose="02070309020205020404" pitchFamily="49" charset="0"/>
              </a:rPr>
              <a:t>pre-&gt;next=s;</a:t>
            </a:r>
            <a:endParaRPr lang="zh-CN" altLang="en-US">
              <a:latin typeface="Courier New" panose="02070309020205020404" pitchFamily="49" charset="0"/>
            </a:endParaRPr>
          </a:p>
        </p:txBody>
      </p:sp>
      <p:sp>
        <p:nvSpPr>
          <p:cNvPr id="85017" name="矩形 85016"/>
          <p:cNvSpPr/>
          <p:nvPr/>
        </p:nvSpPr>
        <p:spPr>
          <a:xfrm>
            <a:off x="323850" y="4797425"/>
            <a:ext cx="7469188" cy="457200"/>
          </a:xfrm>
          <a:prstGeom prst="rect">
            <a:avLst/>
          </a:prstGeom>
          <a:noFill/>
          <a:ln w="9525">
            <a:noFill/>
          </a:ln>
        </p:spPr>
        <p:txBody>
          <a:bodyPr anchor="t" anchorCtr="0">
            <a:spAutoFit/>
          </a:bodyPr>
          <a:p>
            <a:pPr lvl="3" indent="0" eaLnBrk="1" hangingPunct="1"/>
            <a:r>
              <a:rPr lang="en-US" altLang="zh-CN">
                <a:latin typeface="Courier New" panose="02070309020205020404" pitchFamily="49" charset="0"/>
              </a:rPr>
              <a:t>s=(</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Courier New" panose="02070309020205020404" pitchFamily="49" charset="0"/>
            </a:endParaRPr>
          </a:p>
        </p:txBody>
      </p:sp>
      <p:sp>
        <p:nvSpPr>
          <p:cNvPr id="85018" name="AutoShape 18"/>
          <p:cNvSpPr/>
          <p:nvPr/>
        </p:nvSpPr>
        <p:spPr>
          <a:xfrm rot="-2417529">
            <a:off x="4932363" y="3284538"/>
            <a:ext cx="1019175" cy="346075"/>
          </a:xfrm>
          <a:prstGeom prst="rightArrowCallout">
            <a:avLst>
              <a:gd name="adj1" fmla="val 25000"/>
              <a:gd name="adj2" fmla="val 50000"/>
              <a:gd name="adj3" fmla="val 48905"/>
              <a:gd name="adj4" fmla="val 36662"/>
            </a:avLst>
          </a:prstGeom>
          <a:solidFill>
            <a:srgbClr val="CCFFCC"/>
          </a:solidFill>
          <a:ln w="9525" cap="flat" cmpd="sng">
            <a:solidFill>
              <a:schemeClr val="tx2"/>
            </a:solidFill>
            <a:prstDash val="solid"/>
            <a:miter/>
            <a:headEnd type="none" w="med" len="med"/>
            <a:tailEnd type="none" w="med" len="med"/>
          </a:ln>
        </p:spPr>
        <p:txBody>
          <a:bodyPr wrap="none" anchor="ctr" anchorCtr="0"/>
          <a:p>
            <a:pPr algn="ctr">
              <a:buFontTx/>
            </a:pPr>
            <a:r>
              <a:rPr lang="en-US" altLang="zh-CN" sz="3200">
                <a:solidFill>
                  <a:srgbClr val="003300"/>
                </a:solidFill>
                <a:latin typeface="Times New Roman" panose="02020603050405020304" charset="0"/>
              </a:rPr>
              <a:t>p</a:t>
            </a:r>
            <a:endParaRPr lang="en-US" altLang="zh-CN" sz="3600" b="0">
              <a:solidFill>
                <a:srgbClr val="003300"/>
              </a:solidFill>
              <a:latin typeface="Times New Roman" panose="02020603050405020304" charset="0"/>
            </a:endParaRPr>
          </a:p>
        </p:txBody>
      </p:sp>
      <p:pic>
        <p:nvPicPr>
          <p:cNvPr id="47130" name="图片 16" descr="Untitled.png">
            <a:hlinkClick r:id="rId1" action="ppaction://hlinksldjump"/>
          </p:cNvPr>
          <p:cNvPicPr>
            <a:picLocks noChangeAspect="1"/>
          </p:cNvPicPr>
          <p:nvPr/>
        </p:nvPicPr>
        <p:blipFill>
          <a:blip r:embed="rId2"/>
          <a:stretch>
            <a:fillRect/>
          </a:stretch>
        </p:blipFill>
        <p:spPr>
          <a:xfrm>
            <a:off x="8216900" y="59499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left)">
                                      <p:cBhvr>
                                        <p:cTn id="7" dur="500"/>
                                        <p:tgtEl>
                                          <p:spTgt spid="6656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571"/>
                                        </p:tgtEl>
                                        <p:attrNameLst>
                                          <p:attrName>style.visibility</p:attrName>
                                        </p:attrNameLst>
                                      </p:cBhvr>
                                      <p:to>
                                        <p:strVal val="visible"/>
                                      </p:to>
                                    </p:set>
                                    <p:animEffect transition="in" filter="wipe(left)">
                                      <p:cBhvr>
                                        <p:cTn id="11" dur="500"/>
                                        <p:tgtEl>
                                          <p:spTgt spid="665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6572"/>
                                        </p:tgtEl>
                                        <p:attrNameLst>
                                          <p:attrName>style.visibility</p:attrName>
                                        </p:attrNameLst>
                                      </p:cBhvr>
                                      <p:to>
                                        <p:strVal val="visible"/>
                                      </p:to>
                                    </p:set>
                                    <p:animEffect transition="in" filter="wipe(left)">
                                      <p:cBhvr>
                                        <p:cTn id="15" dur="500"/>
                                        <p:tgtEl>
                                          <p:spTgt spid="6657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6573"/>
                                        </p:tgtEl>
                                        <p:attrNameLst>
                                          <p:attrName>style.visibility</p:attrName>
                                        </p:attrNameLst>
                                      </p:cBhvr>
                                      <p:to>
                                        <p:strVal val="visible"/>
                                      </p:to>
                                    </p:set>
                                    <p:animEffect transition="in" filter="wipe(left)">
                                      <p:cBhvr>
                                        <p:cTn id="19" dur="500"/>
                                        <p:tgtEl>
                                          <p:spTgt spid="6657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6574"/>
                                        </p:tgtEl>
                                        <p:attrNameLst>
                                          <p:attrName>style.visibility</p:attrName>
                                        </p:attrNameLst>
                                      </p:cBhvr>
                                      <p:to>
                                        <p:strVal val="visible"/>
                                      </p:to>
                                    </p:set>
                                    <p:animEffect transition="in" filter="wipe(left)">
                                      <p:cBhvr>
                                        <p:cTn id="23" dur="500"/>
                                        <p:tgtEl>
                                          <p:spTgt spid="66574"/>
                                        </p:tgtEl>
                                      </p:cBhvr>
                                    </p:animEffect>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66580"/>
                                        </p:tgtEl>
                                        <p:attrNameLst>
                                          <p:attrName>style.visibility</p:attrName>
                                        </p:attrNameLst>
                                      </p:cBhvr>
                                      <p:to>
                                        <p:strVal val="visible"/>
                                      </p:to>
                                    </p:set>
                                    <p:anim calcmode="lin" valueType="num">
                                      <p:cBhvr additive="base">
                                        <p:cTn id="27" dur="500" fill="hold"/>
                                        <p:tgtEl>
                                          <p:spTgt spid="66580"/>
                                        </p:tgtEl>
                                        <p:attrNameLst>
                                          <p:attrName>ppt_x</p:attrName>
                                        </p:attrNameLst>
                                      </p:cBhvr>
                                      <p:tavLst>
                                        <p:tav tm="0">
                                          <p:val>
                                            <p:strVal val="#ppt_x"/>
                                          </p:val>
                                        </p:tav>
                                        <p:tav tm="100000">
                                          <p:val>
                                            <p:strVal val="#ppt_x"/>
                                          </p:val>
                                        </p:tav>
                                      </p:tavLst>
                                    </p:anim>
                                    <p:anim calcmode="lin" valueType="num">
                                      <p:cBhvr additive="base">
                                        <p:cTn id="28" dur="500" fill="hold"/>
                                        <p:tgtEl>
                                          <p:spTgt spid="66580"/>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66581"/>
                                        </p:tgtEl>
                                        <p:attrNameLst>
                                          <p:attrName>style.visibility</p:attrName>
                                        </p:attrNameLst>
                                      </p:cBhvr>
                                      <p:to>
                                        <p:strVal val="visible"/>
                                      </p:to>
                                    </p:set>
                                    <p:anim calcmode="lin" valueType="num">
                                      <p:cBhvr additive="base">
                                        <p:cTn id="32" dur="500" fill="hold"/>
                                        <p:tgtEl>
                                          <p:spTgt spid="66581"/>
                                        </p:tgtEl>
                                        <p:attrNameLst>
                                          <p:attrName>ppt_x</p:attrName>
                                        </p:attrNameLst>
                                      </p:cBhvr>
                                      <p:tavLst>
                                        <p:tav tm="0">
                                          <p:val>
                                            <p:strVal val="#ppt_x"/>
                                          </p:val>
                                        </p:tav>
                                        <p:tav tm="100000">
                                          <p:val>
                                            <p:strVal val="#ppt_x"/>
                                          </p:val>
                                        </p:tav>
                                      </p:tavLst>
                                    </p:anim>
                                    <p:anim calcmode="lin" valueType="num">
                                      <p:cBhvr additive="base">
                                        <p:cTn id="33" dur="500" fill="hold"/>
                                        <p:tgtEl>
                                          <p:spTgt spid="6658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5009"/>
                                        </p:tgtEl>
                                        <p:attrNameLst>
                                          <p:attrName>style.visibility</p:attrName>
                                        </p:attrNameLst>
                                      </p:cBhvr>
                                      <p:to>
                                        <p:strVal val="visible"/>
                                      </p:to>
                                    </p:set>
                                    <p:animEffect transition="in" filter="blinds(horizontal)">
                                      <p:cBhvr>
                                        <p:cTn id="38" dur="500"/>
                                        <p:tgtEl>
                                          <p:spTgt spid="8500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5018"/>
                                        </p:tgtEl>
                                        <p:attrNameLst>
                                          <p:attrName>style.visibility</p:attrName>
                                        </p:attrNameLst>
                                      </p:cBhvr>
                                      <p:to>
                                        <p:strVal val="visible"/>
                                      </p:to>
                                    </p:set>
                                    <p:animEffect transition="in" filter="blinds(horizontal)">
                                      <p:cBhvr>
                                        <p:cTn id="43" dur="500"/>
                                        <p:tgtEl>
                                          <p:spTgt spid="850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6564"/>
                                        </p:tgtEl>
                                        <p:attrNameLst>
                                          <p:attrName>style.visibility</p:attrName>
                                        </p:attrNameLst>
                                      </p:cBhvr>
                                      <p:to>
                                        <p:strVal val="visible"/>
                                      </p:to>
                                    </p:set>
                                    <p:anim calcmode="lin" valueType="num">
                                      <p:cBhvr additive="base">
                                        <p:cTn id="48" dur="500" fill="hold"/>
                                        <p:tgtEl>
                                          <p:spTgt spid="66564"/>
                                        </p:tgtEl>
                                        <p:attrNameLst>
                                          <p:attrName>ppt_x</p:attrName>
                                        </p:attrNameLst>
                                      </p:cBhvr>
                                      <p:tavLst>
                                        <p:tav tm="0">
                                          <p:val>
                                            <p:strVal val="#ppt_x"/>
                                          </p:val>
                                        </p:tav>
                                        <p:tav tm="100000">
                                          <p:val>
                                            <p:strVal val="#ppt_x"/>
                                          </p:val>
                                        </p:tav>
                                      </p:tavLst>
                                    </p:anim>
                                    <p:anim calcmode="lin" valueType="num">
                                      <p:cBhvr additive="base">
                                        <p:cTn id="49" dur="500" fill="hold"/>
                                        <p:tgtEl>
                                          <p:spTgt spid="66564"/>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66582"/>
                                        </p:tgtEl>
                                        <p:attrNameLst>
                                          <p:attrName>style.visibility</p:attrName>
                                        </p:attrNameLst>
                                      </p:cBhvr>
                                      <p:to>
                                        <p:strVal val="visible"/>
                                      </p:to>
                                    </p:set>
                                    <p:anim calcmode="lin" valueType="num">
                                      <p:cBhvr additive="base">
                                        <p:cTn id="53" dur="500" fill="hold"/>
                                        <p:tgtEl>
                                          <p:spTgt spid="66582"/>
                                        </p:tgtEl>
                                        <p:attrNameLst>
                                          <p:attrName>ppt_x</p:attrName>
                                        </p:attrNameLst>
                                      </p:cBhvr>
                                      <p:tavLst>
                                        <p:tav tm="0">
                                          <p:val>
                                            <p:strVal val="#ppt_x"/>
                                          </p:val>
                                        </p:tav>
                                        <p:tav tm="100000">
                                          <p:val>
                                            <p:strVal val="#ppt_x"/>
                                          </p:val>
                                        </p:tav>
                                      </p:tavLst>
                                    </p:anim>
                                    <p:anim calcmode="lin" valueType="num">
                                      <p:cBhvr additive="base">
                                        <p:cTn id="54" dur="500" fill="hold"/>
                                        <p:tgtEl>
                                          <p:spTgt spid="6658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6577"/>
                                        </p:tgtEl>
                                        <p:attrNameLst>
                                          <p:attrName>style.visibility</p:attrName>
                                        </p:attrNameLst>
                                      </p:cBhvr>
                                      <p:to>
                                        <p:strVal val="visible"/>
                                      </p:to>
                                    </p:set>
                                    <p:anim calcmode="lin" valueType="num">
                                      <p:cBhvr additive="base">
                                        <p:cTn id="59" dur="500" fill="hold"/>
                                        <p:tgtEl>
                                          <p:spTgt spid="66577"/>
                                        </p:tgtEl>
                                        <p:attrNameLst>
                                          <p:attrName>ppt_x</p:attrName>
                                        </p:attrNameLst>
                                      </p:cBhvr>
                                      <p:tavLst>
                                        <p:tav tm="0">
                                          <p:val>
                                            <p:strVal val="#ppt_x"/>
                                          </p:val>
                                        </p:tav>
                                        <p:tav tm="100000">
                                          <p:val>
                                            <p:strVal val="#ppt_x"/>
                                          </p:val>
                                        </p:tav>
                                      </p:tavLst>
                                    </p:anim>
                                    <p:anim calcmode="lin" valueType="num">
                                      <p:cBhvr additive="base">
                                        <p:cTn id="60" dur="500" fill="hold"/>
                                        <p:tgtEl>
                                          <p:spTgt spid="6657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85017"/>
                                        </p:tgtEl>
                                        <p:attrNameLst>
                                          <p:attrName>style.visibility</p:attrName>
                                        </p:attrNameLst>
                                      </p:cBhvr>
                                      <p:to>
                                        <p:strVal val="visible"/>
                                      </p:to>
                                    </p:set>
                                    <p:animEffect transition="in" filter="blinds(horizontal)">
                                      <p:cBhvr>
                                        <p:cTn id="65" dur="500"/>
                                        <p:tgtEl>
                                          <p:spTgt spid="850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5014"/>
                                        </p:tgtEl>
                                        <p:attrNameLst>
                                          <p:attrName>style.visibility</p:attrName>
                                        </p:attrNameLst>
                                      </p:cBhvr>
                                      <p:to>
                                        <p:strVal val="visible"/>
                                      </p:to>
                                    </p:set>
                                    <p:animEffect transition="in" filter="blinds(horizontal)">
                                      <p:cBhvr>
                                        <p:cTn id="70" dur="500"/>
                                        <p:tgtEl>
                                          <p:spTgt spid="850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85007"/>
                                        </p:tgtEl>
                                        <p:attrNameLst>
                                          <p:attrName>style.visibility</p:attrName>
                                        </p:attrNameLst>
                                      </p:cBhvr>
                                      <p:to>
                                        <p:strVal val="visible"/>
                                      </p:to>
                                    </p:set>
                                    <p:animEffect transition="in" filter="wipe(down)">
                                      <p:cBhvr>
                                        <p:cTn id="75" dur="500"/>
                                        <p:tgtEl>
                                          <p:spTgt spid="8500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85015"/>
                                        </p:tgtEl>
                                        <p:attrNameLst>
                                          <p:attrName>style.visibility</p:attrName>
                                        </p:attrNameLst>
                                      </p:cBhvr>
                                      <p:to>
                                        <p:strVal val="visible"/>
                                      </p:to>
                                    </p:set>
                                    <p:animEffect transition="in" filter="blinds(horizontal)">
                                      <p:cBhvr>
                                        <p:cTn id="80" dur="500"/>
                                        <p:tgtEl>
                                          <p:spTgt spid="850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85006"/>
                                        </p:tgtEl>
                                        <p:attrNameLst>
                                          <p:attrName>style.visibility</p:attrName>
                                        </p:attrNameLst>
                                      </p:cBhvr>
                                      <p:to>
                                        <p:strVal val="visible"/>
                                      </p:to>
                                    </p:set>
                                    <p:animEffect transition="in" filter="wipe(up)">
                                      <p:cBhvr>
                                        <p:cTn id="85" dur="500"/>
                                        <p:tgtEl>
                                          <p:spTgt spid="85006"/>
                                        </p:tgtEl>
                                      </p:cBhvr>
                                    </p:animEffect>
                                  </p:childTnLst>
                                </p:cTn>
                              </p:par>
                            </p:childTnLst>
                          </p:cTn>
                        </p:par>
                        <p:par>
                          <p:cTn id="86" fill="hold">
                            <p:stCondLst>
                              <p:cond delay="500"/>
                            </p:stCondLst>
                            <p:childTnLst>
                              <p:par>
                                <p:cTn id="87" presetID="22" presetClass="exit" presetSubtype="8" fill="hold" nodeType="afterEffect">
                                  <p:stCondLst>
                                    <p:cond delay="0"/>
                                  </p:stCondLst>
                                  <p:childTnLst>
                                    <p:animEffect transition="out" filter="wipe(left)">
                                      <p:cBhvr>
                                        <p:cTn id="88" dur="500"/>
                                        <p:tgtEl>
                                          <p:spTgt spid="66573"/>
                                        </p:tgtEl>
                                      </p:cBhvr>
                                    </p:animEffect>
                                    <p:set>
                                      <p:cBhvr>
                                        <p:cTn id="89" dur="1" fill="hold">
                                          <p:stCondLst>
                                            <p:cond delay="499"/>
                                          </p:stCondLst>
                                        </p:cTn>
                                        <p:tgtEl>
                                          <p:spTgt spid="6657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85016"/>
                                        </p:tgtEl>
                                        <p:attrNameLst>
                                          <p:attrName>style.visibility</p:attrName>
                                        </p:attrNameLst>
                                      </p:cBhvr>
                                      <p:to>
                                        <p:strVal val="visible"/>
                                      </p:to>
                                    </p:set>
                                    <p:animEffect transition="in" filter="blinds(horizontal)">
                                      <p:cBhvr>
                                        <p:cTn id="94" dur="500"/>
                                        <p:tgtEl>
                                          <p:spTgt spid="8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animBg="1"/>
      <p:bldP spid="66577" grpId="0" animBg="1"/>
      <p:bldP spid="85009" grpId="0" animBg="1"/>
      <p:bldP spid="66580" grpId="0"/>
      <p:bldP spid="66581" grpId="0"/>
      <p:bldP spid="66582" grpId="0"/>
      <p:bldP spid="85014" grpId="0"/>
      <p:bldP spid="85015" grpId="0"/>
      <p:bldP spid="85016" grpId="0"/>
      <p:bldP spid="85017" grpId="0"/>
      <p:bldP spid="850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bwMode="auto">
          <a:xfrm>
            <a:off x="180658" y="3933508"/>
            <a:ext cx="8834438" cy="1430338"/>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2" name="圆角矩形 1"/>
          <p:cNvSpPr/>
          <p:nvPr/>
        </p:nvSpPr>
        <p:spPr bwMode="auto">
          <a:xfrm>
            <a:off x="180975" y="2111375"/>
            <a:ext cx="8834438" cy="1392238"/>
          </a:xfrm>
          <a:prstGeom prst="roundRect">
            <a:avLst>
              <a:gd name="adj" fmla="val 2011"/>
            </a:avLst>
          </a:prstGeom>
          <a:gradFill>
            <a:gsLst>
              <a:gs pos="0">
                <a:srgbClr val="FECF40"/>
              </a:gs>
              <a:gs pos="100000">
                <a:srgbClr val="846C21"/>
              </a:gs>
            </a:gsLst>
            <a:lin ang="5400000" scaled="0"/>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8131" name="Rectangle 2"/>
          <p:cNvSpPr>
            <a:spLocks noGrp="1"/>
          </p:cNvSpPr>
          <p:nvPr>
            <p:ph type="title"/>
          </p:nvPr>
        </p:nvSpPr>
        <p:spPr>
          <a:xfrm>
            <a:off x="684213" y="177800"/>
            <a:ext cx="8280400" cy="914400"/>
          </a:xfrm>
        </p:spPr>
        <p:txBody>
          <a:bodyPr vert="horz" wrap="square" lIns="91440" tIns="45720" rIns="91440" bIns="45720" anchor="ctr" anchorCtr="0"/>
          <a:p>
            <a:pPr eaLnBrk="1" hangingPunct="1"/>
            <a:r>
              <a:rPr lang="zh-CN" altLang="en-US" b="1" dirty="0">
                <a:solidFill>
                  <a:schemeClr val="folHlink"/>
                </a:solidFill>
              </a:rPr>
              <a:t>插入算法</a:t>
            </a:r>
            <a:r>
              <a:rPr lang="en-US" altLang="zh-CN" sz="3200" b="1">
                <a:solidFill>
                  <a:schemeClr val="folHlink"/>
                </a:solidFill>
                <a:latin typeface="Times New Roman" panose="02020603050405020304" charset="0"/>
                <a:ea typeface="幼圆" panose="02010509060101010101" pitchFamily="49" charset="-122"/>
              </a:rPr>
              <a:t>:</a:t>
            </a:r>
            <a:r>
              <a:rPr lang="zh-CN" altLang="en-US" sz="3200" b="1" dirty="0">
                <a:latin typeface="宋体" panose="02010600030101010101" pitchFamily="2" charset="-122"/>
              </a:rPr>
              <a:t>在结点</a:t>
            </a:r>
            <a:r>
              <a:rPr lang="en-US" altLang="zh-CN" sz="3200" b="1">
                <a:latin typeface="Courier New" panose="02070309020205020404" pitchFamily="49" charset="0"/>
              </a:rPr>
              <a:t>p</a:t>
            </a:r>
            <a:r>
              <a:rPr lang="zh-CN" altLang="en-US" sz="3200" b="1" dirty="0">
                <a:latin typeface="宋体" panose="02010600030101010101" pitchFamily="2" charset="-122"/>
              </a:rPr>
              <a:t>前插入值为</a:t>
            </a:r>
            <a:r>
              <a:rPr lang="en-US" altLang="zh-CN" sz="3200" b="1">
                <a:latin typeface="Courier New" panose="02070309020205020404" pitchFamily="49" charset="0"/>
              </a:rPr>
              <a:t>e</a:t>
            </a:r>
            <a:r>
              <a:rPr lang="zh-CN" altLang="en-US" sz="3200" b="1" dirty="0">
                <a:latin typeface="宋体" panose="02010600030101010101" pitchFamily="2" charset="-122"/>
              </a:rPr>
              <a:t>的结点</a:t>
            </a:r>
            <a:endParaRPr lang="zh-CN" altLang="en-US" sz="3200" b="1" dirty="0">
              <a:latin typeface="宋体" panose="02010600030101010101" pitchFamily="2" charset="-122"/>
            </a:endParaRPr>
          </a:p>
        </p:txBody>
      </p:sp>
      <p:sp>
        <p:nvSpPr>
          <p:cNvPr id="37891" name="Rectangle 3"/>
          <p:cNvSpPr>
            <a:spLocks noGrp="1"/>
          </p:cNvSpPr>
          <p:nvPr>
            <p:ph idx="1"/>
          </p:nvPr>
        </p:nvSpPr>
        <p:spPr>
          <a:xfrm>
            <a:off x="0" y="1125220"/>
            <a:ext cx="9013825" cy="5176838"/>
          </a:xfrm>
        </p:spPr>
        <p:txBody>
          <a:bodyPr vert="horz" wrap="square" lIns="91440" tIns="45720" rIns="91440" bIns="45720" anchor="t" anchorCtr="0"/>
          <a:p>
            <a:pPr eaLnBrk="1" hangingPunct="1">
              <a:lnSpc>
                <a:spcPct val="90000"/>
              </a:lnSpc>
              <a:buNone/>
            </a:pPr>
            <a:r>
              <a:rPr lang="en-US" altLang="zh-CN" sz="2800" b="1">
                <a:latin typeface="Times New Roman" panose="02020603050405020304" charset="0"/>
              </a:rPr>
              <a:t>void </a:t>
            </a:r>
            <a:r>
              <a:rPr lang="en-US" altLang="zh-CN" sz="2800" b="1" err="1">
                <a:latin typeface="Times New Roman" panose="02020603050405020304" charset="0"/>
              </a:rPr>
              <a:t>LinkedListInsert</a:t>
            </a:r>
            <a:r>
              <a:rPr lang="en-US" altLang="zh-CN" sz="2800" b="1">
                <a:latin typeface="Times New Roman" panose="02020603050405020304" charset="0"/>
              </a:rPr>
              <a:t>(</a:t>
            </a:r>
            <a:r>
              <a:rPr lang="en-US" altLang="zh-CN" sz="2800" b="1" err="1">
                <a:latin typeface="Times New Roman" panose="02020603050405020304" charset="0"/>
              </a:rPr>
              <a:t>LinkList</a:t>
            </a:r>
            <a:r>
              <a:rPr lang="en-US" altLang="zh-CN" sz="2800" b="1">
                <a:latin typeface="Times New Roman" panose="02020603050405020304" charset="0"/>
              </a:rPr>
              <a:t> L,</a:t>
            </a:r>
            <a:r>
              <a:rPr lang="en-US" altLang="zh-CN" sz="2800" b="1" err="1">
                <a:latin typeface="Times New Roman" panose="02020603050405020304" charset="0"/>
              </a:rPr>
              <a:t>LinkList</a:t>
            </a:r>
            <a:r>
              <a:rPr lang="en-US" altLang="zh-CN" sz="2800" b="1">
                <a:latin typeface="Times New Roman" panose="02020603050405020304" charset="0"/>
              </a:rPr>
              <a:t> p,</a:t>
            </a:r>
            <a:r>
              <a:rPr lang="en-US" altLang="zh-CN" sz="2800" b="1" err="1">
                <a:latin typeface="Times New Roman" panose="02020603050405020304" charset="0"/>
              </a:rPr>
              <a:t>ElemType</a:t>
            </a:r>
            <a:r>
              <a:rPr lang="en-US" altLang="zh-CN" sz="2800" b="1">
                <a:latin typeface="Times New Roman" panose="02020603050405020304" charset="0"/>
              </a:rPr>
              <a:t> e)                                  </a:t>
            </a:r>
            <a:endParaRPr lang="en-US" altLang="zh-CN" sz="2800" b="1"/>
          </a:p>
          <a:p>
            <a:pPr eaLnBrk="1" hangingPunct="1">
              <a:lnSpc>
                <a:spcPct val="90000"/>
              </a:lnSpc>
              <a:buClrTx/>
              <a:buNone/>
            </a:pPr>
            <a:r>
              <a:rPr lang="en-US" altLang="zh-CN" sz="2800" b="1">
                <a:latin typeface="Courier New" panose="02070309020205020404" pitchFamily="49" charset="0"/>
              </a:rPr>
              <a:t>{//</a:t>
            </a:r>
            <a:r>
              <a:rPr lang="zh-CN" altLang="en-US" b="1" dirty="0">
                <a:latin typeface="宋体" panose="02010600030101010101" pitchFamily="2" charset="-122"/>
              </a:rPr>
              <a:t>在结点</a:t>
            </a:r>
            <a:r>
              <a:rPr lang="en-US" altLang="zh-CN" b="1">
                <a:latin typeface="Courier New" panose="02070309020205020404" pitchFamily="49" charset="0"/>
              </a:rPr>
              <a:t>p</a:t>
            </a:r>
            <a:r>
              <a:rPr lang="zh-CN" altLang="en-US" b="1" dirty="0">
                <a:latin typeface="宋体" panose="02010600030101010101" pitchFamily="2" charset="-122"/>
              </a:rPr>
              <a:t>之前插入元素为</a:t>
            </a:r>
            <a:r>
              <a:rPr lang="en-US" altLang="zh-CN" b="1">
                <a:latin typeface="Courier New" panose="02070309020205020404" pitchFamily="49" charset="0"/>
              </a:rPr>
              <a:t>e</a:t>
            </a:r>
            <a:r>
              <a:rPr lang="zh-CN" altLang="en-US" b="1" dirty="0">
                <a:latin typeface="宋体" panose="02010600030101010101" pitchFamily="2" charset="-122"/>
              </a:rPr>
              <a:t>的结点</a:t>
            </a:r>
            <a:endParaRPr lang="zh-CN" altLang="en-US" b="1" dirty="0">
              <a:latin typeface="宋体" panose="02010600030101010101" pitchFamily="2" charset="-122"/>
            </a:endParaRPr>
          </a:p>
          <a:p>
            <a:pPr eaLnBrk="1" hangingPunct="1">
              <a:lnSpc>
                <a:spcPct val="90000"/>
              </a:lnSpc>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pre=L;</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while (pre!=NULL &amp;&amp; pre-&gt;next!=p)</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pre=pre-&gt;next;  </a:t>
            </a:r>
            <a:r>
              <a:rPr lang="zh-CN" altLang="en-US" sz="2800" b="1" dirty="0">
                <a:latin typeface="Courier New" panose="02070309020205020404" pitchFamily="49" charset="0"/>
              </a:rPr>
              <a:t>  </a:t>
            </a:r>
            <a:r>
              <a:rPr lang="en-US" altLang="zh-CN" sz="2800" b="1">
                <a:latin typeface="Courier New" panose="02070309020205020404" pitchFamily="49" charset="0"/>
              </a:rPr>
              <a:t>if(!pre){</a:t>
            </a:r>
            <a:r>
              <a:rPr lang="en-US" altLang="zh-CN" sz="2800" b="1" err="1">
                <a:latin typeface="Courier New" panose="02070309020205020404" pitchFamily="49" charset="0"/>
              </a:rPr>
              <a:t>printf</a:t>
            </a:r>
            <a:r>
              <a:rPr lang="en-US" altLang="zh-CN" sz="2800" b="1">
                <a:latin typeface="Courier New" panose="02070309020205020404" pitchFamily="49" charset="0"/>
              </a:rPr>
              <a:t>(</a:t>
            </a:r>
            <a:r>
              <a:rPr lang="en-US" altLang="zh-CN" sz="2800" b="1">
                <a:latin typeface="Times New Roman" panose="02020603050405020304" charset="0"/>
              </a:rPr>
              <a:t>“</a:t>
            </a:r>
            <a:r>
              <a:rPr lang="zh-CN" altLang="en-US" sz="2800" b="1" dirty="0">
                <a:latin typeface="宋体" panose="02010600030101010101" pitchFamily="2" charset="-122"/>
              </a:rPr>
              <a:t>不存在</a:t>
            </a:r>
            <a:r>
              <a:rPr lang="en-US" altLang="zh-CN" sz="2800" b="1">
                <a:latin typeface="Courier New" panose="02070309020205020404" pitchFamily="49" charset="0"/>
              </a:rPr>
              <a:t>p</a:t>
            </a:r>
            <a:r>
              <a:rPr lang="zh-CN" altLang="en-US" sz="2800" b="1" dirty="0">
                <a:latin typeface="宋体" panose="02010600030101010101" pitchFamily="2" charset="-122"/>
              </a:rPr>
              <a:t>结点</a:t>
            </a:r>
            <a:r>
              <a:rPr lang="zh-CN" altLang="en-US" sz="2800" b="1" dirty="0">
                <a:latin typeface="Times New Roman" panose="02020603050405020304" charset="0"/>
              </a:rPr>
              <a:t>”</a:t>
            </a:r>
            <a:r>
              <a:rPr lang="en-US" altLang="zh-CN" sz="2800" b="1">
                <a:latin typeface="Courier New" panose="02070309020205020404" pitchFamily="49" charset="0"/>
              </a:rPr>
              <a:t>)</a:t>
            </a:r>
            <a:r>
              <a:rPr lang="zh-CN" altLang="en-US" sz="2800" b="1">
                <a:latin typeface="宋体" panose="02010600030101010101" pitchFamily="2" charset="-122"/>
              </a:rPr>
              <a:t>；</a:t>
            </a:r>
            <a:r>
              <a:rPr lang="en-US" altLang="zh-CN" sz="2800" b="1">
                <a:latin typeface="Courier New" panose="02070309020205020404" pitchFamily="49" charset="0"/>
              </a:rPr>
              <a:t>exit(0);}</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s=(</a:t>
            </a:r>
            <a:r>
              <a:rPr lang="en-US" altLang="zh-CN" sz="2800" b="1" err="1">
                <a:latin typeface="Courier New" panose="02070309020205020404" pitchFamily="49" charset="0"/>
              </a:rPr>
              <a:t>LNode</a:t>
            </a:r>
            <a:r>
              <a:rPr lang="en-US" altLang="zh-CN" sz="2800" b="1">
                <a:latin typeface="Courier New" panose="02070309020205020404" pitchFamily="49" charset="0"/>
              </a:rPr>
              <a:t>*)</a:t>
            </a:r>
            <a:r>
              <a:rPr lang="en-US" altLang="zh-CN" sz="2800" b="1" err="1">
                <a:latin typeface="Courier New" panose="02070309020205020404" pitchFamily="49" charset="0"/>
              </a:rPr>
              <a:t>malloc</a:t>
            </a:r>
            <a:r>
              <a:rPr lang="en-US" altLang="zh-CN" sz="2800" b="1">
                <a:latin typeface="Courier New" panose="02070309020205020404" pitchFamily="49" charset="0"/>
              </a:rPr>
              <a:t>(</a:t>
            </a:r>
            <a:r>
              <a:rPr lang="en-US" altLang="zh-CN" sz="2800" b="1" err="1">
                <a:latin typeface="Courier New" panose="02070309020205020404" pitchFamily="49" charset="0"/>
              </a:rPr>
              <a:t>sizeof</a:t>
            </a:r>
            <a:r>
              <a:rPr lang="en-US" altLang="zh-CN" sz="2800" b="1">
                <a:latin typeface="Courier New" panose="02070309020205020404" pitchFamily="49" charset="0"/>
              </a:rPr>
              <a:t>(</a:t>
            </a:r>
            <a:r>
              <a:rPr lang="en-US" altLang="zh-CN" sz="2800" b="1" err="1">
                <a:latin typeface="Courier New" panose="02070309020205020404" pitchFamily="49" charset="0"/>
              </a:rPr>
              <a:t>LNode</a:t>
            </a:r>
            <a:r>
              <a:rPr lang="en-US" altLang="zh-CN" sz="2800" b="1">
                <a:latin typeface="Courier New" panose="02070309020205020404" pitchFamily="49" charset="0"/>
              </a:rPr>
              <a:t>)); </a:t>
            </a:r>
            <a:endParaRPr lang="en-US" altLang="zh-CN" sz="2800" b="1">
              <a:latin typeface="Courier New" panose="02070309020205020404" pitchFamily="49" charset="0"/>
            </a:endParaRPr>
          </a:p>
          <a:p>
            <a:pPr eaLnBrk="1" hangingPunct="1">
              <a:lnSpc>
                <a:spcPct val="90000"/>
              </a:lnSpc>
              <a:buClrTx/>
              <a:buNone/>
            </a:pPr>
            <a:r>
              <a:rPr lang="en-US" altLang="zh-CN" sz="2800" b="1">
                <a:latin typeface="Courier New" panose="02070309020205020404" pitchFamily="49" charset="0"/>
              </a:rPr>
              <a:t>  s-&gt;data=e; s-&gt;next=pre-&gt;next;  </a:t>
            </a:r>
            <a:endParaRPr lang="en-US" altLang="zh-CN" sz="2800" b="1">
              <a:latin typeface="宋体" panose="02010600030101010101" pitchFamily="2" charset="-122"/>
            </a:endParaRPr>
          </a:p>
          <a:p>
            <a:pPr eaLnBrk="1" hangingPunct="1">
              <a:lnSpc>
                <a:spcPct val="90000"/>
              </a:lnSpc>
              <a:buClrTx/>
              <a:buNone/>
            </a:pPr>
            <a:r>
              <a:rPr lang="en-US" altLang="zh-CN" sz="2800" b="1">
                <a:latin typeface="Courier New" panose="02070309020205020404" pitchFamily="49" charset="0"/>
              </a:rPr>
              <a:t>  pre-&gt;next=s;                //</a:t>
            </a:r>
            <a:r>
              <a:rPr lang="zh-CN" altLang="en-US" sz="2800" b="1" dirty="0">
                <a:latin typeface="宋体" panose="02010600030101010101" pitchFamily="2" charset="-122"/>
              </a:rPr>
              <a:t>插入新结点</a:t>
            </a:r>
            <a:endParaRPr lang="zh-CN" altLang="en-US" sz="2800" b="1" dirty="0">
              <a:latin typeface="宋体" panose="02010600030101010101" pitchFamily="2" charset="-122"/>
            </a:endParaRPr>
          </a:p>
          <a:p>
            <a:pPr eaLnBrk="1" hangingPunct="1">
              <a:lnSpc>
                <a:spcPct val="90000"/>
              </a:lnSpc>
              <a:buClrTx/>
              <a:buNone/>
            </a:pPr>
            <a:r>
              <a:rPr lang="en-US" altLang="zh-CN" sz="2800" b="1">
                <a:latin typeface="宋体" panose="02010600030101010101" pitchFamily="2" charset="-122"/>
              </a:rPr>
              <a:t>}</a:t>
            </a:r>
            <a:r>
              <a:rPr lang="en-US" altLang="zh-CN" sz="2800" b="1">
                <a:latin typeface="Times New Roman" panose="02020603050405020304" charset="0"/>
              </a:rPr>
              <a:t>	</a:t>
            </a:r>
            <a:endParaRPr lang="en-US" altLang="zh-CN" sz="2800" b="1">
              <a:latin typeface="Times New Roman" panose="02020603050405020304" charset="0"/>
            </a:endParaRPr>
          </a:p>
        </p:txBody>
      </p:sp>
      <p:pic>
        <p:nvPicPr>
          <p:cNvPr id="48133" name="图片 16" descr="Untitled.png">
            <a:hlinkClick r:id="rId1" action="ppaction://hlinksldjump"/>
          </p:cNvPr>
          <p:cNvPicPr>
            <a:picLocks noChangeAspect="1"/>
          </p:cNvPicPr>
          <p:nvPr/>
        </p:nvPicPr>
        <p:blipFill>
          <a:blip r:embed="rId2"/>
          <a:stretch>
            <a:fillRect/>
          </a:stretch>
        </p:blipFill>
        <p:spPr>
          <a:xfrm>
            <a:off x="8245475" y="5937250"/>
            <a:ext cx="927100" cy="920750"/>
          </a:xfrm>
          <a:prstGeom prst="rect">
            <a:avLst/>
          </a:prstGeom>
          <a:noFill/>
          <a:ln w="9525">
            <a:noFill/>
          </a:ln>
        </p:spPr>
      </p:pic>
      <p:grpSp>
        <p:nvGrpSpPr>
          <p:cNvPr id="35846" name="Group 5"/>
          <p:cNvGrpSpPr/>
          <p:nvPr/>
        </p:nvGrpSpPr>
        <p:grpSpPr>
          <a:xfrm>
            <a:off x="1042988" y="5805488"/>
            <a:ext cx="7467600" cy="533400"/>
            <a:chOff x="450" y="3097"/>
            <a:chExt cx="4704" cy="336"/>
          </a:xfrm>
        </p:grpSpPr>
        <p:grpSp>
          <p:nvGrpSpPr>
            <p:cNvPr id="48135" name="Group 6"/>
            <p:cNvGrpSpPr/>
            <p:nvPr/>
          </p:nvGrpSpPr>
          <p:grpSpPr>
            <a:xfrm>
              <a:off x="450" y="3097"/>
              <a:ext cx="864" cy="336"/>
              <a:chOff x="768" y="2544"/>
              <a:chExt cx="864" cy="336"/>
            </a:xfrm>
          </p:grpSpPr>
          <p:sp>
            <p:nvSpPr>
              <p:cNvPr id="48136" name="Rectangle 7"/>
              <p:cNvSpPr/>
              <p:nvPr/>
            </p:nvSpPr>
            <p:spPr>
              <a:xfrm>
                <a:off x="1056" y="2544"/>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48137" name="Line 8"/>
              <p:cNvSpPr/>
              <p:nvPr/>
            </p:nvSpPr>
            <p:spPr>
              <a:xfrm>
                <a:off x="1440" y="2544"/>
                <a:ext cx="0" cy="336"/>
              </a:xfrm>
              <a:prstGeom prst="line">
                <a:avLst/>
              </a:prstGeom>
              <a:ln w="9525" cap="flat" cmpd="sng">
                <a:solidFill>
                  <a:schemeClr val="tx1"/>
                </a:solidFill>
                <a:prstDash val="solid"/>
                <a:round/>
                <a:headEnd type="none" w="med" len="med"/>
                <a:tailEnd type="none" w="med" len="med"/>
              </a:ln>
            </p:spPr>
          </p:sp>
          <p:sp>
            <p:nvSpPr>
              <p:cNvPr id="48138" name="Line 9"/>
              <p:cNvSpPr/>
              <p:nvPr/>
            </p:nvSpPr>
            <p:spPr>
              <a:xfrm>
                <a:off x="768" y="2736"/>
                <a:ext cx="288" cy="0"/>
              </a:xfrm>
              <a:prstGeom prst="line">
                <a:avLst/>
              </a:prstGeom>
              <a:ln w="25400" cap="flat" cmpd="sng">
                <a:solidFill>
                  <a:schemeClr val="tx1"/>
                </a:solidFill>
                <a:prstDash val="solid"/>
                <a:round/>
                <a:headEnd type="oval" w="sm" len="sm"/>
                <a:tailEnd type="triangle" w="med" len="lg"/>
              </a:ln>
            </p:spPr>
          </p:sp>
        </p:grpSp>
        <p:grpSp>
          <p:nvGrpSpPr>
            <p:cNvPr id="48139" name="Group 10"/>
            <p:cNvGrpSpPr/>
            <p:nvPr/>
          </p:nvGrpSpPr>
          <p:grpSpPr>
            <a:xfrm>
              <a:off x="1218" y="3097"/>
              <a:ext cx="864" cy="336"/>
              <a:chOff x="1536" y="2544"/>
              <a:chExt cx="864" cy="336"/>
            </a:xfrm>
          </p:grpSpPr>
          <p:sp>
            <p:nvSpPr>
              <p:cNvPr id="48140" name="Rectangle 11"/>
              <p:cNvSpPr/>
              <p:nvPr/>
            </p:nvSpPr>
            <p:spPr>
              <a:xfrm>
                <a:off x="1824" y="2544"/>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18</a:t>
                </a:r>
                <a:endParaRPr lang="en-US" altLang="zh-CN" sz="3600" b="0">
                  <a:latin typeface="Times New Roman" panose="02020603050405020304" charset="0"/>
                </a:endParaRPr>
              </a:p>
            </p:txBody>
          </p:sp>
          <p:sp>
            <p:nvSpPr>
              <p:cNvPr id="48141" name="Line 12"/>
              <p:cNvSpPr/>
              <p:nvPr/>
            </p:nvSpPr>
            <p:spPr>
              <a:xfrm>
                <a:off x="2208" y="2544"/>
                <a:ext cx="0" cy="336"/>
              </a:xfrm>
              <a:prstGeom prst="line">
                <a:avLst/>
              </a:prstGeom>
              <a:ln w="9525" cap="flat" cmpd="sng">
                <a:solidFill>
                  <a:schemeClr val="tx1"/>
                </a:solidFill>
                <a:prstDash val="solid"/>
                <a:round/>
                <a:headEnd type="none" w="med" len="med"/>
                <a:tailEnd type="none" w="med" len="med"/>
              </a:ln>
            </p:spPr>
          </p:sp>
          <p:sp>
            <p:nvSpPr>
              <p:cNvPr id="48142" name="Line 13"/>
              <p:cNvSpPr/>
              <p:nvPr/>
            </p:nvSpPr>
            <p:spPr>
              <a:xfrm>
                <a:off x="1536" y="2736"/>
                <a:ext cx="288" cy="0"/>
              </a:xfrm>
              <a:prstGeom prst="line">
                <a:avLst/>
              </a:prstGeom>
              <a:ln w="25400" cap="flat" cmpd="sng">
                <a:solidFill>
                  <a:schemeClr val="tx1"/>
                </a:solidFill>
                <a:prstDash val="solid"/>
                <a:round/>
                <a:headEnd type="oval" w="sm" len="sm"/>
                <a:tailEnd type="triangle" w="med" len="lg"/>
              </a:ln>
            </p:spPr>
          </p:sp>
        </p:grpSp>
        <p:grpSp>
          <p:nvGrpSpPr>
            <p:cNvPr id="48143" name="Group 14"/>
            <p:cNvGrpSpPr/>
            <p:nvPr/>
          </p:nvGrpSpPr>
          <p:grpSpPr>
            <a:xfrm>
              <a:off x="1986" y="3097"/>
              <a:ext cx="864" cy="336"/>
              <a:chOff x="2304" y="2544"/>
              <a:chExt cx="864" cy="336"/>
            </a:xfrm>
          </p:grpSpPr>
          <p:sp>
            <p:nvSpPr>
              <p:cNvPr id="48144" name="Rectangle 15"/>
              <p:cNvSpPr/>
              <p:nvPr/>
            </p:nvSpPr>
            <p:spPr>
              <a:xfrm>
                <a:off x="2592" y="2544"/>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30</a:t>
                </a:r>
                <a:endParaRPr lang="en-US" altLang="zh-CN" sz="3600" b="0">
                  <a:latin typeface="Times New Roman" panose="02020603050405020304" charset="0"/>
                </a:endParaRPr>
              </a:p>
            </p:txBody>
          </p:sp>
          <p:sp>
            <p:nvSpPr>
              <p:cNvPr id="48145" name="Line 16"/>
              <p:cNvSpPr/>
              <p:nvPr/>
            </p:nvSpPr>
            <p:spPr>
              <a:xfrm>
                <a:off x="2976" y="2544"/>
                <a:ext cx="0" cy="336"/>
              </a:xfrm>
              <a:prstGeom prst="line">
                <a:avLst/>
              </a:prstGeom>
              <a:ln w="9525" cap="flat" cmpd="sng">
                <a:solidFill>
                  <a:schemeClr val="tx1"/>
                </a:solidFill>
                <a:prstDash val="solid"/>
                <a:round/>
                <a:headEnd type="none" w="med" len="med"/>
                <a:tailEnd type="none" w="med" len="med"/>
              </a:ln>
            </p:spPr>
          </p:sp>
          <p:sp>
            <p:nvSpPr>
              <p:cNvPr id="48146" name="Line 17"/>
              <p:cNvSpPr/>
              <p:nvPr/>
            </p:nvSpPr>
            <p:spPr>
              <a:xfrm>
                <a:off x="2304" y="2736"/>
                <a:ext cx="288" cy="0"/>
              </a:xfrm>
              <a:prstGeom prst="line">
                <a:avLst/>
              </a:prstGeom>
              <a:ln w="25400" cap="flat" cmpd="sng">
                <a:solidFill>
                  <a:schemeClr val="tx1"/>
                </a:solidFill>
                <a:prstDash val="solid"/>
                <a:round/>
                <a:headEnd type="oval" w="sm" len="sm"/>
                <a:tailEnd type="triangle" w="med" len="lg"/>
              </a:ln>
            </p:spPr>
          </p:sp>
        </p:grpSp>
        <p:grpSp>
          <p:nvGrpSpPr>
            <p:cNvPr id="48147" name="Group 18"/>
            <p:cNvGrpSpPr/>
            <p:nvPr/>
          </p:nvGrpSpPr>
          <p:grpSpPr>
            <a:xfrm>
              <a:off x="2754" y="3097"/>
              <a:ext cx="864" cy="336"/>
              <a:chOff x="3072" y="2544"/>
              <a:chExt cx="864" cy="336"/>
            </a:xfrm>
          </p:grpSpPr>
          <p:sp>
            <p:nvSpPr>
              <p:cNvPr id="48148" name="Rectangle 19"/>
              <p:cNvSpPr/>
              <p:nvPr/>
            </p:nvSpPr>
            <p:spPr>
              <a:xfrm>
                <a:off x="3360" y="2544"/>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75</a:t>
                </a:r>
                <a:endParaRPr lang="en-US" altLang="zh-CN" sz="3600" b="0">
                  <a:latin typeface="Times New Roman" panose="02020603050405020304" charset="0"/>
                </a:endParaRPr>
              </a:p>
            </p:txBody>
          </p:sp>
          <p:sp>
            <p:nvSpPr>
              <p:cNvPr id="48149" name="Line 20"/>
              <p:cNvSpPr/>
              <p:nvPr/>
            </p:nvSpPr>
            <p:spPr>
              <a:xfrm>
                <a:off x="3744" y="2544"/>
                <a:ext cx="0" cy="336"/>
              </a:xfrm>
              <a:prstGeom prst="line">
                <a:avLst/>
              </a:prstGeom>
              <a:ln w="9525" cap="flat" cmpd="sng">
                <a:solidFill>
                  <a:schemeClr val="tx1"/>
                </a:solidFill>
                <a:prstDash val="solid"/>
                <a:round/>
                <a:headEnd type="none" w="med" len="med"/>
                <a:tailEnd type="none" w="med" len="med"/>
              </a:ln>
            </p:spPr>
          </p:sp>
          <p:sp>
            <p:nvSpPr>
              <p:cNvPr id="48150" name="Line 21"/>
              <p:cNvSpPr/>
              <p:nvPr/>
            </p:nvSpPr>
            <p:spPr>
              <a:xfrm>
                <a:off x="3072" y="2736"/>
                <a:ext cx="288" cy="0"/>
              </a:xfrm>
              <a:prstGeom prst="line">
                <a:avLst/>
              </a:prstGeom>
              <a:ln w="25400" cap="flat" cmpd="sng">
                <a:solidFill>
                  <a:schemeClr val="tx1"/>
                </a:solidFill>
                <a:prstDash val="solid"/>
                <a:round/>
                <a:headEnd type="oval" w="sm" len="sm"/>
                <a:tailEnd type="triangle" w="med" len="lg"/>
              </a:ln>
            </p:spPr>
          </p:sp>
        </p:grpSp>
        <p:grpSp>
          <p:nvGrpSpPr>
            <p:cNvPr id="48151" name="Group 22"/>
            <p:cNvGrpSpPr/>
            <p:nvPr/>
          </p:nvGrpSpPr>
          <p:grpSpPr>
            <a:xfrm>
              <a:off x="3522" y="3097"/>
              <a:ext cx="864" cy="336"/>
              <a:chOff x="3840" y="2544"/>
              <a:chExt cx="864" cy="336"/>
            </a:xfrm>
          </p:grpSpPr>
          <p:sp>
            <p:nvSpPr>
              <p:cNvPr id="48152" name="Rectangle 23"/>
              <p:cNvSpPr/>
              <p:nvPr/>
            </p:nvSpPr>
            <p:spPr>
              <a:xfrm>
                <a:off x="4128" y="2544"/>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48</a:t>
                </a:r>
                <a:endParaRPr lang="en-US" altLang="zh-CN" sz="3600" b="0">
                  <a:latin typeface="Times New Roman" panose="02020603050405020304" charset="0"/>
                </a:endParaRPr>
              </a:p>
            </p:txBody>
          </p:sp>
          <p:sp>
            <p:nvSpPr>
              <p:cNvPr id="48153" name="Line 24"/>
              <p:cNvSpPr/>
              <p:nvPr/>
            </p:nvSpPr>
            <p:spPr>
              <a:xfrm>
                <a:off x="4512" y="2544"/>
                <a:ext cx="0" cy="336"/>
              </a:xfrm>
              <a:prstGeom prst="line">
                <a:avLst/>
              </a:prstGeom>
              <a:ln w="9525" cap="flat" cmpd="sng">
                <a:solidFill>
                  <a:schemeClr val="tx1"/>
                </a:solidFill>
                <a:prstDash val="solid"/>
                <a:round/>
                <a:headEnd type="none" w="med" len="med"/>
                <a:tailEnd type="none" w="med" len="med"/>
              </a:ln>
            </p:spPr>
          </p:sp>
          <p:sp>
            <p:nvSpPr>
              <p:cNvPr id="48154" name="Line 25"/>
              <p:cNvSpPr/>
              <p:nvPr/>
            </p:nvSpPr>
            <p:spPr>
              <a:xfrm>
                <a:off x="3840" y="2736"/>
                <a:ext cx="288" cy="0"/>
              </a:xfrm>
              <a:prstGeom prst="line">
                <a:avLst/>
              </a:prstGeom>
              <a:ln w="25400" cap="flat" cmpd="sng">
                <a:solidFill>
                  <a:schemeClr val="tx1"/>
                </a:solidFill>
                <a:prstDash val="solid"/>
                <a:round/>
                <a:headEnd type="oval" w="sm" len="sm"/>
                <a:tailEnd type="triangle" w="med" len="lg"/>
              </a:ln>
            </p:spPr>
          </p:sp>
        </p:grpSp>
        <p:sp>
          <p:nvSpPr>
            <p:cNvPr id="48155" name="Rectangle 26"/>
            <p:cNvSpPr/>
            <p:nvPr/>
          </p:nvSpPr>
          <p:spPr>
            <a:xfrm>
              <a:off x="4578" y="3097"/>
              <a:ext cx="576" cy="336"/>
            </a:xfrm>
            <a:prstGeom prst="rect">
              <a:avLst/>
            </a:prstGeom>
            <a:solidFill>
              <a:srgbClr val="CCFFFF">
                <a:alpha val="50194"/>
              </a:srgbClr>
            </a:solidFill>
            <a:ln w="25400" cap="flat" cmpd="sng">
              <a:solidFill>
                <a:schemeClr val="tx1"/>
              </a:solidFill>
              <a:prstDash val="solid"/>
              <a:miter/>
              <a:headEnd type="none" w="med" len="med"/>
              <a:tailEnd type="none" w="med" len="med"/>
            </a:ln>
          </p:spPr>
          <p:txBody>
            <a:bodyPr wrap="none" anchor="ctr" anchorCtr="0"/>
            <a:p>
              <a:pPr>
                <a:buFontTx/>
              </a:pPr>
              <a:r>
                <a:rPr lang="en-US" altLang="zh-CN" sz="3600">
                  <a:latin typeface="Times New Roman" panose="02020603050405020304" charset="0"/>
                </a:rPr>
                <a:t>56</a:t>
              </a:r>
              <a:endParaRPr lang="en-US" altLang="zh-CN" sz="3600" b="0">
                <a:latin typeface="Times New Roman" panose="02020603050405020304" charset="0"/>
              </a:endParaRPr>
            </a:p>
          </p:txBody>
        </p:sp>
        <p:sp>
          <p:nvSpPr>
            <p:cNvPr id="48156" name="Line 27"/>
            <p:cNvSpPr/>
            <p:nvPr/>
          </p:nvSpPr>
          <p:spPr>
            <a:xfrm>
              <a:off x="4962" y="3097"/>
              <a:ext cx="0" cy="336"/>
            </a:xfrm>
            <a:prstGeom prst="line">
              <a:avLst/>
            </a:prstGeom>
            <a:ln w="9525" cap="flat" cmpd="sng">
              <a:solidFill>
                <a:schemeClr val="tx1"/>
              </a:solidFill>
              <a:prstDash val="solid"/>
              <a:round/>
              <a:headEnd type="none" w="med" len="med"/>
              <a:tailEnd type="none" w="med" len="med"/>
            </a:ln>
          </p:spPr>
        </p:sp>
        <p:sp>
          <p:nvSpPr>
            <p:cNvPr id="48157" name="Text Box 28"/>
            <p:cNvSpPr txBox="1"/>
            <p:nvPr/>
          </p:nvSpPr>
          <p:spPr>
            <a:xfrm>
              <a:off x="4876" y="3106"/>
              <a:ext cx="165" cy="327"/>
            </a:xfrm>
            <a:prstGeom prst="rect">
              <a:avLst/>
            </a:prstGeom>
            <a:noFill/>
            <a:ln w="9525">
              <a:noFill/>
            </a:ln>
          </p:spPr>
          <p:txBody>
            <a:bodyPr anchor="t" anchorCtr="0">
              <a:spAutoFit/>
            </a:bodyPr>
            <a:p>
              <a:pPr>
                <a:buFontTx/>
              </a:pPr>
              <a:r>
                <a:rPr lang="zh-CN" altLang="en-US" sz="2800" dirty="0">
                  <a:latin typeface="Times New Roman" panose="02020603050405020304" charset="0"/>
                </a:rPr>
                <a:t>∧</a:t>
              </a:r>
              <a:endParaRPr lang="zh-CN" altLang="en-US" sz="3600" b="0" dirty="0">
                <a:latin typeface="Times New Roman" panose="02020603050405020304" charset="0"/>
              </a:endParaRPr>
            </a:p>
          </p:txBody>
        </p:sp>
        <p:sp>
          <p:nvSpPr>
            <p:cNvPr id="48158" name="Line 29"/>
            <p:cNvSpPr/>
            <p:nvPr/>
          </p:nvSpPr>
          <p:spPr>
            <a:xfrm>
              <a:off x="4290" y="3289"/>
              <a:ext cx="288" cy="0"/>
            </a:xfrm>
            <a:prstGeom prst="line">
              <a:avLst/>
            </a:prstGeom>
            <a:ln w="25400" cap="flat" cmpd="sng">
              <a:solidFill>
                <a:schemeClr val="tx1"/>
              </a:solidFill>
              <a:prstDash val="solid"/>
              <a:round/>
              <a:headEnd type="oval" w="sm" len="sm"/>
              <a:tailEnd type="triangle" w="med" len="lg"/>
            </a:ln>
          </p:spPr>
        </p:sp>
      </p:grpSp>
      <p:sp>
        <p:nvSpPr>
          <p:cNvPr id="35871" name="Rectangle 39"/>
          <p:cNvSpPr/>
          <p:nvPr/>
        </p:nvSpPr>
        <p:spPr>
          <a:xfrm>
            <a:off x="107950" y="5734050"/>
            <a:ext cx="936625" cy="579438"/>
          </a:xfrm>
          <a:prstGeom prst="rect">
            <a:avLst/>
          </a:prstGeom>
          <a:noFill/>
          <a:ln w="28575">
            <a:noFill/>
          </a:ln>
        </p:spPr>
        <p:txBody>
          <a:bodyPr>
            <a:spAutoFit/>
          </a:bodyPr>
          <a:p>
            <a:pPr fontAlgn="base">
              <a:buFontTx/>
            </a:pPr>
            <a:r>
              <a:rPr lang="en-US" altLang="zh-CN" sz="2800" strike="noStrike" noProof="1">
                <a:effectLst>
                  <a:outerShdw blurRad="38100" dist="38100" dir="2700000">
                    <a:srgbClr val="C0C0C0"/>
                  </a:outerShdw>
                </a:effectLst>
                <a:latin typeface="楷体_GB2312" pitchFamily="49" charset="-122"/>
                <a:ea typeface="楷体_GB2312" pitchFamily="49" charset="-122"/>
                <a:cs typeface="+mn-cs"/>
              </a:rPr>
              <a:t>   </a:t>
            </a:r>
            <a:r>
              <a:rPr lang="en-US" altLang="zh-CN" sz="3200" strike="noStrike" noProof="1">
                <a:effectLst>
                  <a:outerShdw blurRad="38100" dist="38100" dir="2700000">
                    <a:srgbClr val="C0C0C0"/>
                  </a:outerShdw>
                </a:effectLst>
                <a:latin typeface="楷体_GB2312" pitchFamily="49" charset="-122"/>
                <a:ea typeface="楷体_GB2312" pitchFamily="49" charset="-122"/>
                <a:cs typeface="+mn-cs"/>
              </a:rPr>
              <a:t>L</a:t>
            </a:r>
            <a:endParaRPr lang="en-US" altLang="zh-CN" sz="3200" strike="noStrike" noProof="1">
              <a:effectLst>
                <a:outerShdw blurRad="38100" dist="38100" dir="2700000">
                  <a:srgbClr val="C0C0C0"/>
                </a:outerShdw>
              </a:effectLst>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1"/>
                                        </p:tgtEl>
                                        <p:attrNameLst>
                                          <p:attrName>style.visibility</p:attrName>
                                        </p:attrNameLst>
                                      </p:cBhvr>
                                      <p:to>
                                        <p:strVal val="visible"/>
                                      </p:to>
                                    </p:set>
                                    <p:animEffect transition="in" filter="blinds(horizontal)">
                                      <p:cBhvr>
                                        <p:cTn id="7" dur="500"/>
                                        <p:tgtEl>
                                          <p:spTgt spid="358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blinds(horizontal)">
                                      <p:cBhvr>
                                        <p:cTn id="12" dur="500"/>
                                        <p:tgtEl>
                                          <p:spTgt spid="358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P spid="358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208915" y="1221105"/>
            <a:ext cx="8775700" cy="1456055"/>
          </a:xfrm>
          <a:prstGeom prst="roundRect">
            <a:avLst>
              <a:gd name="adj" fmla="val 2011"/>
            </a:avLst>
          </a:prstGeom>
          <a:solidFill>
            <a:schemeClr val="accent6">
              <a:lumMod val="10000"/>
              <a:lumOff val="9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9153" name="Rectangle 2"/>
          <p:cNvSpPr>
            <a:spLocks noGrp="1"/>
          </p:cNvSpPr>
          <p:nvPr>
            <p:ph type="title"/>
          </p:nvPr>
        </p:nvSpPr>
        <p:spPr>
          <a:xfrm>
            <a:off x="900113" y="177800"/>
            <a:ext cx="7850187" cy="914400"/>
          </a:xfrm>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线性链表操作的实现：</a:t>
            </a:r>
            <a:r>
              <a:rPr lang="zh-CN" altLang="en-US" sz="4800" b="1" dirty="0">
                <a:solidFill>
                  <a:schemeClr val="folHlink"/>
                </a:solidFill>
                <a:ea typeface="幼圆" panose="02010509060101010101" pitchFamily="49" charset="-122"/>
              </a:rPr>
              <a:t>删除</a:t>
            </a:r>
            <a:endParaRPr lang="zh-CN" altLang="en-US" sz="4800" b="1" dirty="0">
              <a:solidFill>
                <a:schemeClr val="folHlink"/>
              </a:solidFill>
              <a:ea typeface="幼圆" panose="02010509060101010101" pitchFamily="49" charset="-122"/>
            </a:endParaRPr>
          </a:p>
        </p:txBody>
      </p:sp>
      <p:sp>
        <p:nvSpPr>
          <p:cNvPr id="39939" name="Text Box 4"/>
          <p:cNvSpPr txBox="1"/>
          <p:nvPr/>
        </p:nvSpPr>
        <p:spPr>
          <a:xfrm>
            <a:off x="426403" y="1124903"/>
            <a:ext cx="8245475" cy="2236787"/>
          </a:xfrm>
          <a:prstGeom prst="rect">
            <a:avLst/>
          </a:prstGeom>
          <a:noFill/>
          <a:ln w="9525">
            <a:noFill/>
          </a:ln>
        </p:spPr>
        <p:txBody>
          <a:bodyPr anchor="t" anchorCtr="0">
            <a:spAutoFit/>
          </a:bodyPr>
          <a:p>
            <a:r>
              <a:rPr lang="en-US" altLang="zh-CN" sz="3200">
                <a:latin typeface="Courier New" panose="02070309020205020404" pitchFamily="49" charset="0"/>
              </a:rPr>
              <a:t>    p=L;j=1;//</a:t>
            </a:r>
            <a:r>
              <a:rPr lang="zh-CN" altLang="en-US" sz="2800" dirty="0">
                <a:latin typeface="Courier New" panose="02070309020205020404" pitchFamily="49" charset="0"/>
              </a:rPr>
              <a:t>删除单链表</a:t>
            </a:r>
            <a:r>
              <a:rPr lang="en-US" altLang="zh-CN" sz="2800">
                <a:latin typeface="Courier New" panose="02070309020205020404" pitchFamily="49" charset="0"/>
              </a:rPr>
              <a:t>L</a:t>
            </a:r>
            <a:r>
              <a:rPr lang="zh-CN" altLang="en-US" sz="2800" dirty="0">
                <a:latin typeface="Courier New" panose="02070309020205020404" pitchFamily="49" charset="0"/>
              </a:rPr>
              <a:t>上的第</a:t>
            </a:r>
            <a:r>
              <a:rPr lang="en-US" altLang="zh-CN" sz="2800">
                <a:latin typeface="Courier New" panose="02070309020205020404" pitchFamily="49" charset="0"/>
              </a:rPr>
              <a:t>i</a:t>
            </a:r>
            <a:r>
              <a:rPr lang="zh-CN" altLang="en-US" sz="2800" dirty="0">
                <a:latin typeface="Courier New" panose="02070309020205020404" pitchFamily="49" charset="0"/>
              </a:rPr>
              <a:t>个结点</a:t>
            </a:r>
            <a:endParaRPr lang="en-US" altLang="zh-CN" sz="2800" dirty="0">
              <a:latin typeface="Courier New" panose="02070309020205020404" pitchFamily="49" charset="0"/>
            </a:endParaRPr>
          </a:p>
          <a:p>
            <a:r>
              <a:rPr lang="en-US" altLang="zh-CN" sz="3200" dirty="0">
                <a:latin typeface="Courier New" panose="02070309020205020404" pitchFamily="49" charset="0"/>
              </a:rPr>
              <a:t>    </a:t>
            </a:r>
            <a:r>
              <a:rPr lang="en-US" altLang="zh-CN" sz="3200">
                <a:latin typeface="Courier New" panose="02070309020205020404" pitchFamily="49" charset="0"/>
              </a:rPr>
              <a:t>while(p-&gt;next &amp;&amp; j&lt;i)</a:t>
            </a:r>
            <a:endParaRPr lang="en-US" altLang="zh-CN" sz="3200">
              <a:latin typeface="Courier New" panose="02070309020205020404" pitchFamily="49" charset="0"/>
            </a:endParaRPr>
          </a:p>
          <a:p>
            <a:r>
              <a:rPr lang="en-US" altLang="zh-CN" sz="3200">
                <a:latin typeface="Courier New" panose="02070309020205020404" pitchFamily="49" charset="0"/>
              </a:rPr>
              <a:t>	  {p=p-&gt;next; j++}</a:t>
            </a:r>
            <a:endParaRPr lang="en-US" altLang="zh-CN" sz="3200">
              <a:latin typeface="Courier New" panose="02070309020205020404" pitchFamily="49" charset="0"/>
            </a:endParaRPr>
          </a:p>
          <a:p>
            <a:pPr>
              <a:lnSpc>
                <a:spcPct val="140000"/>
              </a:lnSpc>
              <a:buFontTx/>
            </a:pPr>
            <a:endParaRPr lang="zh-CN" altLang="en-US" sz="3200">
              <a:latin typeface="楷体_GB2312" pitchFamily="49" charset="-122"/>
              <a:ea typeface="楷体_GB2312" pitchFamily="49" charset="-122"/>
            </a:endParaRPr>
          </a:p>
        </p:txBody>
      </p:sp>
      <p:grpSp>
        <p:nvGrpSpPr>
          <p:cNvPr id="49155" name="Group 5"/>
          <p:cNvGrpSpPr/>
          <p:nvPr/>
        </p:nvGrpSpPr>
        <p:grpSpPr>
          <a:xfrm>
            <a:off x="1066800" y="5029200"/>
            <a:ext cx="2057400" cy="609600"/>
            <a:chOff x="672" y="3168"/>
            <a:chExt cx="1296" cy="384"/>
          </a:xfrm>
        </p:grpSpPr>
        <p:sp>
          <p:nvSpPr>
            <p:cNvPr id="49156" name="Rectangle 6"/>
            <p:cNvSpPr/>
            <p:nvPr/>
          </p:nvSpPr>
          <p:spPr>
            <a:xfrm>
              <a:off x="1296" y="3168"/>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49157" name="Line 7"/>
            <p:cNvSpPr/>
            <p:nvPr/>
          </p:nvSpPr>
          <p:spPr>
            <a:xfrm>
              <a:off x="1776" y="3168"/>
              <a:ext cx="0" cy="384"/>
            </a:xfrm>
            <a:prstGeom prst="line">
              <a:avLst/>
            </a:prstGeom>
            <a:ln w="9525" cap="flat" cmpd="sng">
              <a:solidFill>
                <a:schemeClr val="tx1"/>
              </a:solidFill>
              <a:prstDash val="solid"/>
              <a:round/>
              <a:headEnd type="none" w="med" len="med"/>
              <a:tailEnd type="none" w="med" len="med"/>
            </a:ln>
          </p:spPr>
        </p:sp>
        <p:sp>
          <p:nvSpPr>
            <p:cNvPr id="49158" name="Line 8"/>
            <p:cNvSpPr/>
            <p:nvPr/>
          </p:nvSpPr>
          <p:spPr>
            <a:xfrm>
              <a:off x="672" y="3360"/>
              <a:ext cx="624" cy="0"/>
            </a:xfrm>
            <a:prstGeom prst="line">
              <a:avLst/>
            </a:prstGeom>
            <a:ln w="31750" cap="flat" cmpd="sng">
              <a:solidFill>
                <a:schemeClr val="tx1"/>
              </a:solidFill>
              <a:prstDash val="solid"/>
              <a:round/>
              <a:headEnd type="oval" w="sm" len="sm"/>
              <a:tailEnd type="triangle" w="med" len="lg"/>
            </a:ln>
          </p:spPr>
        </p:sp>
      </p:grpSp>
      <p:sp>
        <p:nvSpPr>
          <p:cNvPr id="65545" name="Rectangle 9"/>
          <p:cNvSpPr/>
          <p:nvPr/>
        </p:nvSpPr>
        <p:spPr>
          <a:xfrm>
            <a:off x="4038600" y="5029200"/>
            <a:ext cx="1066800" cy="609600"/>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endParaRPr lang="en-US" altLang="zh-CN" sz="3600" b="0">
              <a:latin typeface="Times New Roman" panose="02020603050405020304" charset="0"/>
            </a:endParaRPr>
          </a:p>
        </p:txBody>
      </p:sp>
      <p:sp>
        <p:nvSpPr>
          <p:cNvPr id="65546" name="Line 10"/>
          <p:cNvSpPr/>
          <p:nvPr/>
        </p:nvSpPr>
        <p:spPr>
          <a:xfrm>
            <a:off x="4800600" y="5029200"/>
            <a:ext cx="0" cy="609600"/>
          </a:xfrm>
          <a:prstGeom prst="line">
            <a:avLst/>
          </a:prstGeom>
          <a:ln w="9525" cap="flat" cmpd="sng">
            <a:solidFill>
              <a:schemeClr val="tx1"/>
            </a:solidFill>
            <a:prstDash val="solid"/>
            <a:round/>
            <a:headEnd type="none" w="med" len="med"/>
            <a:tailEnd type="none" w="med" len="med"/>
          </a:ln>
        </p:spPr>
      </p:sp>
      <p:sp>
        <p:nvSpPr>
          <p:cNvPr id="65547" name="Line 11"/>
          <p:cNvSpPr/>
          <p:nvPr/>
        </p:nvSpPr>
        <p:spPr>
          <a:xfrm>
            <a:off x="2971800" y="5334000"/>
            <a:ext cx="1066800" cy="0"/>
          </a:xfrm>
          <a:prstGeom prst="line">
            <a:avLst/>
          </a:prstGeom>
          <a:ln w="31750" cap="flat" cmpd="sng">
            <a:solidFill>
              <a:schemeClr val="tx1"/>
            </a:solidFill>
            <a:prstDash val="solid"/>
            <a:round/>
            <a:headEnd type="oval" w="sm" len="sm"/>
            <a:tailEnd type="triangle" w="med" len="lg"/>
          </a:ln>
        </p:spPr>
      </p:sp>
      <p:sp>
        <p:nvSpPr>
          <p:cNvPr id="49162" name="Rectangle 12"/>
          <p:cNvSpPr/>
          <p:nvPr/>
        </p:nvSpPr>
        <p:spPr>
          <a:xfrm>
            <a:off x="6019800" y="5029200"/>
            <a:ext cx="1066800" cy="609600"/>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49163" name="Line 13"/>
          <p:cNvSpPr/>
          <p:nvPr/>
        </p:nvSpPr>
        <p:spPr>
          <a:xfrm>
            <a:off x="6781800" y="5029200"/>
            <a:ext cx="0" cy="609600"/>
          </a:xfrm>
          <a:prstGeom prst="line">
            <a:avLst/>
          </a:prstGeom>
          <a:ln w="9525" cap="flat" cmpd="sng">
            <a:solidFill>
              <a:schemeClr val="tx1"/>
            </a:solidFill>
            <a:prstDash val="solid"/>
            <a:round/>
            <a:headEnd type="none" w="med" len="med"/>
            <a:tailEnd type="none" w="med" len="med"/>
          </a:ln>
        </p:spPr>
      </p:sp>
      <p:sp>
        <p:nvSpPr>
          <p:cNvPr id="65550" name="Line 14"/>
          <p:cNvSpPr/>
          <p:nvPr/>
        </p:nvSpPr>
        <p:spPr>
          <a:xfrm>
            <a:off x="4953000" y="5334000"/>
            <a:ext cx="1066800" cy="0"/>
          </a:xfrm>
          <a:prstGeom prst="line">
            <a:avLst/>
          </a:prstGeom>
          <a:ln w="31750" cap="flat" cmpd="sng">
            <a:solidFill>
              <a:schemeClr val="tx1"/>
            </a:solidFill>
            <a:prstDash val="solid"/>
            <a:round/>
            <a:headEnd type="oval" w="sm" len="sm"/>
            <a:tailEnd type="triangle" w="med" len="lg"/>
          </a:ln>
        </p:spPr>
      </p:sp>
      <p:sp>
        <p:nvSpPr>
          <p:cNvPr id="49165" name="Line 15"/>
          <p:cNvSpPr/>
          <p:nvPr/>
        </p:nvSpPr>
        <p:spPr>
          <a:xfrm>
            <a:off x="6934200" y="5334000"/>
            <a:ext cx="1066800" cy="0"/>
          </a:xfrm>
          <a:prstGeom prst="line">
            <a:avLst/>
          </a:prstGeom>
          <a:ln w="31750" cap="flat" cmpd="sng">
            <a:solidFill>
              <a:schemeClr val="tx1"/>
            </a:solidFill>
            <a:prstDash val="solid"/>
            <a:round/>
            <a:headEnd type="oval" w="sm" len="sm"/>
            <a:tailEnd type="triangle" w="med" len="lg"/>
          </a:ln>
        </p:spPr>
      </p:sp>
      <p:grpSp>
        <p:nvGrpSpPr>
          <p:cNvPr id="65552" name="Group 16"/>
          <p:cNvGrpSpPr/>
          <p:nvPr/>
        </p:nvGrpSpPr>
        <p:grpSpPr>
          <a:xfrm>
            <a:off x="2057400" y="5013325"/>
            <a:ext cx="1066800" cy="609600"/>
            <a:chOff x="1296" y="2976"/>
            <a:chExt cx="672" cy="384"/>
          </a:xfrm>
        </p:grpSpPr>
        <p:sp>
          <p:nvSpPr>
            <p:cNvPr id="49167" name="Rectangle 17"/>
            <p:cNvSpPr/>
            <p:nvPr/>
          </p:nvSpPr>
          <p:spPr>
            <a:xfrm>
              <a:off x="1296" y="2976"/>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49168" name="Line 18"/>
            <p:cNvSpPr/>
            <p:nvPr/>
          </p:nvSpPr>
          <p:spPr>
            <a:xfrm>
              <a:off x="1776" y="2976"/>
              <a:ext cx="0" cy="384"/>
            </a:xfrm>
            <a:prstGeom prst="line">
              <a:avLst/>
            </a:prstGeom>
            <a:ln w="9525" cap="flat" cmpd="sng">
              <a:solidFill>
                <a:schemeClr val="tx1"/>
              </a:solidFill>
              <a:prstDash val="solid"/>
              <a:round/>
              <a:headEnd type="none" w="med" len="med"/>
              <a:tailEnd type="none" w="med" len="med"/>
            </a:ln>
          </p:spPr>
        </p:sp>
      </p:grpSp>
      <p:cxnSp>
        <p:nvCxnSpPr>
          <p:cNvPr id="65555" name="AutoShape 19"/>
          <p:cNvCxnSpPr>
            <a:stCxn id="49167" idx="3"/>
            <a:endCxn id="49162" idx="2"/>
          </p:cNvCxnSpPr>
          <p:nvPr/>
        </p:nvCxnSpPr>
        <p:spPr>
          <a:xfrm>
            <a:off x="3138488" y="5318125"/>
            <a:ext cx="3414712" cy="334963"/>
          </a:xfrm>
          <a:prstGeom prst="bentConnector4">
            <a:avLst>
              <a:gd name="adj1" fmla="val 10880"/>
              <a:gd name="adj2" fmla="val 258292"/>
            </a:avLst>
          </a:prstGeom>
          <a:ln w="31750" cap="flat" cmpd="sng">
            <a:solidFill>
              <a:schemeClr val="tx1"/>
            </a:solidFill>
            <a:prstDash val="solid"/>
            <a:miter/>
            <a:headEnd type="oval" w="sm" len="med"/>
            <a:tailEnd type="triangle" w="med" len="lg"/>
          </a:ln>
        </p:spPr>
      </p:cxnSp>
      <p:sp>
        <p:nvSpPr>
          <p:cNvPr id="39950" name="Rectangle 20"/>
          <p:cNvSpPr/>
          <p:nvPr/>
        </p:nvSpPr>
        <p:spPr>
          <a:xfrm>
            <a:off x="1403350" y="2438400"/>
            <a:ext cx="6292850" cy="1555750"/>
          </a:xfrm>
          <a:prstGeom prst="rect">
            <a:avLst/>
          </a:prstGeom>
          <a:noFill/>
          <a:ln w="9525">
            <a:noFill/>
          </a:ln>
        </p:spPr>
        <p:txBody>
          <a:bodyPr anchor="t" anchorCtr="0">
            <a:spAutoFit/>
          </a:bodyPr>
          <a:p>
            <a:pPr>
              <a:lnSpc>
                <a:spcPct val="150000"/>
              </a:lnSpc>
              <a:buFontTx/>
            </a:pPr>
            <a:r>
              <a:rPr lang="en-US" altLang="zh-CN" sz="3200">
                <a:latin typeface="Times New Roman" panose="02020603050405020304" charset="0"/>
              </a:rPr>
              <a:t>q = p-&gt;next;   p-&gt;next = q-&gt;next;</a:t>
            </a:r>
            <a:r>
              <a:rPr lang="en-US" altLang="zh-CN" sz="3200" b="0">
                <a:latin typeface="Times New Roman" panose="02020603050405020304" charset="0"/>
              </a:rPr>
              <a:t>  </a:t>
            </a:r>
            <a:endParaRPr lang="en-US" altLang="zh-CN" sz="3200" b="0">
              <a:latin typeface="Times New Roman" panose="02020603050405020304" charset="0"/>
            </a:endParaRPr>
          </a:p>
          <a:p>
            <a:pPr>
              <a:lnSpc>
                <a:spcPct val="150000"/>
              </a:lnSpc>
              <a:buFontTx/>
            </a:pPr>
            <a:r>
              <a:rPr lang="en-US" altLang="zh-CN" sz="3200" i="1">
                <a:latin typeface="Times New Roman" panose="02020603050405020304" charset="0"/>
              </a:rPr>
              <a:t> free(q);</a:t>
            </a:r>
            <a:endParaRPr lang="en-US" altLang="zh-CN" sz="3200" i="1">
              <a:latin typeface="Times New Roman" panose="02020603050405020304" charset="0"/>
            </a:endParaRPr>
          </a:p>
        </p:txBody>
      </p:sp>
      <p:sp>
        <p:nvSpPr>
          <p:cNvPr id="65557" name="Line 21"/>
          <p:cNvSpPr/>
          <p:nvPr/>
        </p:nvSpPr>
        <p:spPr>
          <a:xfrm>
            <a:off x="1371600" y="4572000"/>
            <a:ext cx="685800" cy="457200"/>
          </a:xfrm>
          <a:prstGeom prst="line">
            <a:avLst/>
          </a:prstGeom>
          <a:ln w="38100" cap="flat" cmpd="sng">
            <a:solidFill>
              <a:schemeClr val="tx1"/>
            </a:solidFill>
            <a:prstDash val="solid"/>
            <a:round/>
            <a:headEnd type="none" w="med" len="med"/>
            <a:tailEnd type="triangle" w="med" len="lg"/>
          </a:ln>
        </p:spPr>
      </p:sp>
      <p:sp>
        <p:nvSpPr>
          <p:cNvPr id="49172" name="Text Box 22"/>
          <p:cNvSpPr txBox="1"/>
          <p:nvPr/>
        </p:nvSpPr>
        <p:spPr>
          <a:xfrm>
            <a:off x="1050925" y="4006850"/>
            <a:ext cx="4381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p</a:t>
            </a:r>
            <a:endParaRPr lang="en-US" altLang="zh-CN" sz="3600" b="0">
              <a:latin typeface="Times New Roman" panose="02020603050405020304" charset="0"/>
            </a:endParaRPr>
          </a:p>
        </p:txBody>
      </p:sp>
      <p:sp>
        <p:nvSpPr>
          <p:cNvPr id="65559" name="Line 23"/>
          <p:cNvSpPr/>
          <p:nvPr/>
        </p:nvSpPr>
        <p:spPr>
          <a:xfrm>
            <a:off x="3733800" y="4572000"/>
            <a:ext cx="685800" cy="457200"/>
          </a:xfrm>
          <a:prstGeom prst="line">
            <a:avLst/>
          </a:prstGeom>
          <a:ln w="38100" cap="flat" cmpd="sng">
            <a:solidFill>
              <a:schemeClr val="tx1"/>
            </a:solidFill>
            <a:prstDash val="solid"/>
            <a:round/>
            <a:headEnd type="none" w="med" len="med"/>
            <a:tailEnd type="triangle" w="med" len="lg"/>
          </a:ln>
        </p:spPr>
      </p:sp>
      <p:sp>
        <p:nvSpPr>
          <p:cNvPr id="65560" name="Text Box 24"/>
          <p:cNvSpPr txBox="1"/>
          <p:nvPr/>
        </p:nvSpPr>
        <p:spPr>
          <a:xfrm>
            <a:off x="3371850" y="4083050"/>
            <a:ext cx="4381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q</a:t>
            </a:r>
            <a:endParaRPr lang="en-US" altLang="zh-CN" sz="3600" b="0">
              <a:latin typeface="Times New Roman" panose="02020603050405020304" charset="0"/>
            </a:endParaRPr>
          </a:p>
        </p:txBody>
      </p:sp>
      <p:sp>
        <p:nvSpPr>
          <p:cNvPr id="65561" name="Line 25"/>
          <p:cNvSpPr/>
          <p:nvPr/>
        </p:nvSpPr>
        <p:spPr>
          <a:xfrm>
            <a:off x="1460500" y="3200400"/>
            <a:ext cx="2133600" cy="0"/>
          </a:xfrm>
          <a:prstGeom prst="line">
            <a:avLst/>
          </a:prstGeom>
          <a:ln w="57150" cap="flat" cmpd="sng">
            <a:solidFill>
              <a:schemeClr val="tx1"/>
            </a:solidFill>
            <a:prstDash val="solid"/>
            <a:round/>
            <a:headEnd type="none" w="med" len="med"/>
            <a:tailEnd type="none" w="med" len="med"/>
          </a:ln>
        </p:spPr>
      </p:sp>
      <p:sp>
        <p:nvSpPr>
          <p:cNvPr id="65562" name="Line 26"/>
          <p:cNvSpPr/>
          <p:nvPr/>
        </p:nvSpPr>
        <p:spPr>
          <a:xfrm>
            <a:off x="4114800" y="3200400"/>
            <a:ext cx="3276600" cy="0"/>
          </a:xfrm>
          <a:prstGeom prst="line">
            <a:avLst/>
          </a:prstGeom>
          <a:ln w="57150" cap="flat" cmpd="sng">
            <a:solidFill>
              <a:schemeClr val="tx1"/>
            </a:solidFill>
            <a:prstDash val="solid"/>
            <a:round/>
            <a:headEnd type="none" w="med" len="med"/>
            <a:tailEnd type="none" w="med" len="med"/>
          </a:ln>
        </p:spPr>
      </p:sp>
      <p:sp>
        <p:nvSpPr>
          <p:cNvPr id="65563" name="Line 27"/>
          <p:cNvSpPr/>
          <p:nvPr/>
        </p:nvSpPr>
        <p:spPr>
          <a:xfrm>
            <a:off x="1619250" y="4005263"/>
            <a:ext cx="1295400" cy="0"/>
          </a:xfrm>
          <a:prstGeom prst="line">
            <a:avLst/>
          </a:prstGeom>
          <a:ln w="57150" cap="flat" cmpd="sng">
            <a:solidFill>
              <a:schemeClr val="tx1"/>
            </a:solidFill>
            <a:prstDash val="solid"/>
            <a:round/>
            <a:headEnd type="none" w="med" len="med"/>
            <a:tailEnd type="none" w="med" len="med"/>
          </a:ln>
        </p:spPr>
      </p:sp>
      <p:pic>
        <p:nvPicPr>
          <p:cNvPr id="49178"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5557"/>
                                        </p:tgtEl>
                                        <p:attrNameLst>
                                          <p:attrName>style.visibility</p:attrName>
                                        </p:attrNameLst>
                                      </p:cBhvr>
                                      <p:to>
                                        <p:strVal val="visible"/>
                                      </p:to>
                                    </p:set>
                                    <p:animEffect transition="in" filter="wipe(left)">
                                      <p:cBhvr>
                                        <p:cTn id="11" dur="500"/>
                                        <p:tgtEl>
                                          <p:spTgt spid="6555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50"/>
                                        </p:tgtEl>
                                        <p:attrNameLst>
                                          <p:attrName>style.visibility</p:attrName>
                                        </p:attrNameLst>
                                      </p:cBhvr>
                                      <p:to>
                                        <p:strVal val="visible"/>
                                      </p:to>
                                    </p:set>
                                    <p:animEffect transition="in" filter="blinds(horizontal)">
                                      <p:cBhvr>
                                        <p:cTn id="20" dur="500"/>
                                        <p:tgtEl>
                                          <p:spTgt spid="39950"/>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65561"/>
                                        </p:tgtEl>
                                        <p:attrNameLst>
                                          <p:attrName>style.visibility</p:attrName>
                                        </p:attrNameLst>
                                      </p:cBhvr>
                                      <p:to>
                                        <p:strVal val="visible"/>
                                      </p:to>
                                    </p:set>
                                    <p:anim calcmode="lin" valueType="num">
                                      <p:cBhvr>
                                        <p:cTn id="25" dur="500" fill="hold"/>
                                        <p:tgtEl>
                                          <p:spTgt spid="65561"/>
                                        </p:tgtEl>
                                        <p:attrNameLst>
                                          <p:attrName>ppt_x</p:attrName>
                                        </p:attrNameLst>
                                      </p:cBhvr>
                                      <p:tavLst>
                                        <p:tav tm="0">
                                          <p:val>
                                            <p:strVal val="#ppt_x-#ppt_w/2"/>
                                          </p:val>
                                        </p:tav>
                                        <p:tav tm="100000">
                                          <p:val>
                                            <p:strVal val="#ppt_x"/>
                                          </p:val>
                                        </p:tav>
                                      </p:tavLst>
                                    </p:anim>
                                    <p:anim calcmode="lin" valueType="num">
                                      <p:cBhvr>
                                        <p:cTn id="26" dur="500" fill="hold"/>
                                        <p:tgtEl>
                                          <p:spTgt spid="65561"/>
                                        </p:tgtEl>
                                        <p:attrNameLst>
                                          <p:attrName>ppt_y</p:attrName>
                                        </p:attrNameLst>
                                      </p:cBhvr>
                                      <p:tavLst>
                                        <p:tav tm="0">
                                          <p:val>
                                            <p:strVal val="#ppt_y"/>
                                          </p:val>
                                        </p:tav>
                                        <p:tav tm="100000">
                                          <p:val>
                                            <p:strVal val="#ppt_y"/>
                                          </p:val>
                                        </p:tav>
                                      </p:tavLst>
                                    </p:anim>
                                    <p:anim calcmode="lin" valueType="num">
                                      <p:cBhvr>
                                        <p:cTn id="27" dur="500" fill="hold"/>
                                        <p:tgtEl>
                                          <p:spTgt spid="65561"/>
                                        </p:tgtEl>
                                        <p:attrNameLst>
                                          <p:attrName>ppt_w</p:attrName>
                                        </p:attrNameLst>
                                      </p:cBhvr>
                                      <p:tavLst>
                                        <p:tav tm="0">
                                          <p:val>
                                            <p:fltVal val="0.000000"/>
                                          </p:val>
                                        </p:tav>
                                        <p:tav tm="100000">
                                          <p:val>
                                            <p:strVal val="#ppt_w"/>
                                          </p:val>
                                        </p:tav>
                                      </p:tavLst>
                                    </p:anim>
                                    <p:anim calcmode="lin" valueType="num">
                                      <p:cBhvr>
                                        <p:cTn id="28" dur="500" fill="hold"/>
                                        <p:tgtEl>
                                          <p:spTgt spid="6556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5560"/>
                                        </p:tgtEl>
                                        <p:attrNameLst>
                                          <p:attrName>style.visibility</p:attrName>
                                        </p:attrNameLst>
                                      </p:cBhvr>
                                      <p:to>
                                        <p:strVal val="visible"/>
                                      </p:to>
                                    </p:set>
                                    <p:animEffect transition="in" filter="wipe(left)">
                                      <p:cBhvr>
                                        <p:cTn id="33" dur="500"/>
                                        <p:tgtEl>
                                          <p:spTgt spid="6556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5559"/>
                                        </p:tgtEl>
                                        <p:attrNameLst>
                                          <p:attrName>style.visibility</p:attrName>
                                        </p:attrNameLst>
                                      </p:cBhvr>
                                      <p:to>
                                        <p:strVal val="visible"/>
                                      </p:to>
                                    </p:set>
                                    <p:animEffect transition="in" filter="wipe(left)">
                                      <p:cBhvr>
                                        <p:cTn id="37" dur="500"/>
                                        <p:tgtEl>
                                          <p:spTgt spid="65559"/>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65562"/>
                                        </p:tgtEl>
                                        <p:attrNameLst>
                                          <p:attrName>style.visibility</p:attrName>
                                        </p:attrNameLst>
                                      </p:cBhvr>
                                      <p:to>
                                        <p:strVal val="visible"/>
                                      </p:to>
                                    </p:set>
                                    <p:anim calcmode="lin" valueType="num">
                                      <p:cBhvr>
                                        <p:cTn id="42" dur="500" fill="hold"/>
                                        <p:tgtEl>
                                          <p:spTgt spid="65562"/>
                                        </p:tgtEl>
                                        <p:attrNameLst>
                                          <p:attrName>ppt_x</p:attrName>
                                        </p:attrNameLst>
                                      </p:cBhvr>
                                      <p:tavLst>
                                        <p:tav tm="0">
                                          <p:val>
                                            <p:strVal val="#ppt_x-#ppt_w/2"/>
                                          </p:val>
                                        </p:tav>
                                        <p:tav tm="100000">
                                          <p:val>
                                            <p:strVal val="#ppt_x"/>
                                          </p:val>
                                        </p:tav>
                                      </p:tavLst>
                                    </p:anim>
                                    <p:anim calcmode="lin" valueType="num">
                                      <p:cBhvr>
                                        <p:cTn id="43" dur="500" fill="hold"/>
                                        <p:tgtEl>
                                          <p:spTgt spid="65562"/>
                                        </p:tgtEl>
                                        <p:attrNameLst>
                                          <p:attrName>ppt_y</p:attrName>
                                        </p:attrNameLst>
                                      </p:cBhvr>
                                      <p:tavLst>
                                        <p:tav tm="0">
                                          <p:val>
                                            <p:strVal val="#ppt_y"/>
                                          </p:val>
                                        </p:tav>
                                        <p:tav tm="100000">
                                          <p:val>
                                            <p:strVal val="#ppt_y"/>
                                          </p:val>
                                        </p:tav>
                                      </p:tavLst>
                                    </p:anim>
                                    <p:anim calcmode="lin" valueType="num">
                                      <p:cBhvr>
                                        <p:cTn id="44" dur="500" fill="hold"/>
                                        <p:tgtEl>
                                          <p:spTgt spid="65562"/>
                                        </p:tgtEl>
                                        <p:attrNameLst>
                                          <p:attrName>ppt_w</p:attrName>
                                        </p:attrNameLst>
                                      </p:cBhvr>
                                      <p:tavLst>
                                        <p:tav tm="0">
                                          <p:val>
                                            <p:fltVal val="0.000000"/>
                                          </p:val>
                                        </p:tav>
                                        <p:tav tm="100000">
                                          <p:val>
                                            <p:strVal val="#ppt_w"/>
                                          </p:val>
                                        </p:tav>
                                      </p:tavLst>
                                    </p:anim>
                                    <p:anim calcmode="lin" valueType="num">
                                      <p:cBhvr>
                                        <p:cTn id="45" dur="500" fill="hold"/>
                                        <p:tgtEl>
                                          <p:spTgt spid="65562"/>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65552"/>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65555"/>
                                        </p:tgtEl>
                                        <p:attrNameLst>
                                          <p:attrName>style.visibility</p:attrName>
                                        </p:attrNameLst>
                                      </p:cBhvr>
                                      <p:to>
                                        <p:strVal val="visible"/>
                                      </p:to>
                                    </p:set>
                                    <p:animEffect transition="in" filter="wipe(left)">
                                      <p:cBhvr>
                                        <p:cTn id="52" dur="500"/>
                                        <p:tgtEl>
                                          <p:spTgt spid="65555"/>
                                        </p:tgtEl>
                                      </p:cBhvr>
                                    </p:animEffect>
                                  </p:childTnLst>
                                </p:cTn>
                              </p:par>
                            </p:childTnLst>
                          </p:cTn>
                        </p:par>
                        <p:par>
                          <p:cTn id="53" fill="hold">
                            <p:stCondLst>
                              <p:cond delay="1500"/>
                            </p:stCondLst>
                            <p:childTnLst>
                              <p:par>
                                <p:cTn id="54" presetID="22" presetClass="exit" presetSubtype="8" fill="hold" nodeType="afterEffect">
                                  <p:stCondLst>
                                    <p:cond delay="0"/>
                                  </p:stCondLst>
                                  <p:childTnLst>
                                    <p:animEffect transition="out" filter="wipe(left)">
                                      <p:cBhvr>
                                        <p:cTn id="55" dur="500"/>
                                        <p:tgtEl>
                                          <p:spTgt spid="65547"/>
                                        </p:tgtEl>
                                      </p:cBhvr>
                                    </p:animEffect>
                                    <p:set>
                                      <p:cBhvr>
                                        <p:cTn id="56" dur="1" fill="hold">
                                          <p:stCondLst>
                                            <p:cond delay="499"/>
                                          </p:stCondLst>
                                        </p:cTn>
                                        <p:tgtEl>
                                          <p:spTgt spid="6554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65563"/>
                                        </p:tgtEl>
                                        <p:attrNameLst>
                                          <p:attrName>style.visibility</p:attrName>
                                        </p:attrNameLst>
                                      </p:cBhvr>
                                      <p:to>
                                        <p:strVal val="visible"/>
                                      </p:to>
                                    </p:set>
                                    <p:anim calcmode="lin" valueType="num">
                                      <p:cBhvr>
                                        <p:cTn id="61" dur="500" fill="hold"/>
                                        <p:tgtEl>
                                          <p:spTgt spid="65563"/>
                                        </p:tgtEl>
                                        <p:attrNameLst>
                                          <p:attrName>ppt_x</p:attrName>
                                        </p:attrNameLst>
                                      </p:cBhvr>
                                      <p:tavLst>
                                        <p:tav tm="0">
                                          <p:val>
                                            <p:strVal val="#ppt_x-#ppt_w/2"/>
                                          </p:val>
                                        </p:tav>
                                        <p:tav tm="100000">
                                          <p:val>
                                            <p:strVal val="#ppt_x"/>
                                          </p:val>
                                        </p:tav>
                                      </p:tavLst>
                                    </p:anim>
                                    <p:anim calcmode="lin" valueType="num">
                                      <p:cBhvr>
                                        <p:cTn id="62" dur="500" fill="hold"/>
                                        <p:tgtEl>
                                          <p:spTgt spid="65563"/>
                                        </p:tgtEl>
                                        <p:attrNameLst>
                                          <p:attrName>ppt_y</p:attrName>
                                        </p:attrNameLst>
                                      </p:cBhvr>
                                      <p:tavLst>
                                        <p:tav tm="0">
                                          <p:val>
                                            <p:strVal val="#ppt_y"/>
                                          </p:val>
                                        </p:tav>
                                        <p:tav tm="100000">
                                          <p:val>
                                            <p:strVal val="#ppt_y"/>
                                          </p:val>
                                        </p:tav>
                                      </p:tavLst>
                                    </p:anim>
                                    <p:anim calcmode="lin" valueType="num">
                                      <p:cBhvr>
                                        <p:cTn id="63" dur="500" fill="hold"/>
                                        <p:tgtEl>
                                          <p:spTgt spid="65563"/>
                                        </p:tgtEl>
                                        <p:attrNameLst>
                                          <p:attrName>ppt_w</p:attrName>
                                        </p:attrNameLst>
                                      </p:cBhvr>
                                      <p:tavLst>
                                        <p:tav tm="0">
                                          <p:val>
                                            <p:fltVal val="0.000000"/>
                                          </p:val>
                                        </p:tav>
                                        <p:tav tm="100000">
                                          <p:val>
                                            <p:strVal val="#ppt_w"/>
                                          </p:val>
                                        </p:tav>
                                      </p:tavLst>
                                    </p:anim>
                                    <p:anim calcmode="lin" valueType="num">
                                      <p:cBhvr>
                                        <p:cTn id="64" dur="500" fill="hold"/>
                                        <p:tgtEl>
                                          <p:spTgt spid="65563"/>
                                        </p:tgtEl>
                                        <p:attrNameLst>
                                          <p:attrName>ppt_h</p:attrName>
                                        </p:attrNameLst>
                                      </p:cBhvr>
                                      <p:tavLst>
                                        <p:tav tm="0">
                                          <p:val>
                                            <p:strVal val="#ppt_h"/>
                                          </p:val>
                                        </p:tav>
                                        <p:tav tm="100000">
                                          <p:val>
                                            <p:strVal val="#ppt_h"/>
                                          </p:val>
                                        </p:tav>
                                      </p:tavLst>
                                    </p:anim>
                                  </p:childTnLst>
                                </p:cTn>
                              </p:par>
                            </p:childTnLst>
                          </p:cTn>
                        </p:par>
                        <p:par>
                          <p:cTn id="65" fill="hold">
                            <p:stCondLst>
                              <p:cond delay="500"/>
                            </p:stCondLst>
                            <p:childTnLst>
                              <p:par>
                                <p:cTn id="66" presetID="22" presetClass="exit" presetSubtype="8" fill="hold" grpId="0" nodeType="afterEffect">
                                  <p:stCondLst>
                                    <p:cond delay="0"/>
                                  </p:stCondLst>
                                  <p:childTnLst>
                                    <p:animEffect transition="out" filter="wipe(left)">
                                      <p:cBhvr>
                                        <p:cTn id="67" dur="500"/>
                                        <p:tgtEl>
                                          <p:spTgt spid="65545"/>
                                        </p:tgtEl>
                                      </p:cBhvr>
                                    </p:animEffect>
                                    <p:set>
                                      <p:cBhvr>
                                        <p:cTn id="68" dur="1" fill="hold">
                                          <p:stCondLst>
                                            <p:cond delay="499"/>
                                          </p:stCondLst>
                                        </p:cTn>
                                        <p:tgtEl>
                                          <p:spTgt spid="65545"/>
                                        </p:tgtEl>
                                        <p:attrNameLst>
                                          <p:attrName>style.visibility</p:attrName>
                                        </p:attrNameLst>
                                      </p:cBhvr>
                                      <p:to>
                                        <p:strVal val="hidden"/>
                                      </p:to>
                                    </p:set>
                                  </p:childTnLst>
                                </p:cTn>
                              </p:par>
                            </p:childTnLst>
                          </p:cTn>
                        </p:par>
                        <p:par>
                          <p:cTn id="69" fill="hold">
                            <p:stCondLst>
                              <p:cond delay="1000"/>
                            </p:stCondLst>
                            <p:childTnLst>
                              <p:par>
                                <p:cTn id="70" presetID="22" presetClass="exit" presetSubtype="8" fill="hold" nodeType="afterEffect">
                                  <p:stCondLst>
                                    <p:cond delay="0"/>
                                  </p:stCondLst>
                                  <p:childTnLst>
                                    <p:animEffect transition="out" filter="wipe(left)">
                                      <p:cBhvr>
                                        <p:cTn id="71" dur="500"/>
                                        <p:tgtEl>
                                          <p:spTgt spid="65546"/>
                                        </p:tgtEl>
                                      </p:cBhvr>
                                    </p:animEffect>
                                    <p:set>
                                      <p:cBhvr>
                                        <p:cTn id="72" dur="1" fill="hold">
                                          <p:stCondLst>
                                            <p:cond delay="499"/>
                                          </p:stCondLst>
                                        </p:cTn>
                                        <p:tgtEl>
                                          <p:spTgt spid="65546"/>
                                        </p:tgtEl>
                                        <p:attrNameLst>
                                          <p:attrName>style.visibility</p:attrName>
                                        </p:attrNameLst>
                                      </p:cBhvr>
                                      <p:to>
                                        <p:strVal val="hidden"/>
                                      </p:to>
                                    </p:set>
                                  </p:childTnLst>
                                </p:cTn>
                              </p:par>
                            </p:childTnLst>
                          </p:cTn>
                        </p:par>
                        <p:par>
                          <p:cTn id="73" fill="hold">
                            <p:stCondLst>
                              <p:cond delay="1500"/>
                            </p:stCondLst>
                            <p:childTnLst>
                              <p:par>
                                <p:cTn id="74" presetID="22" presetClass="exit" presetSubtype="8" fill="hold" nodeType="afterEffect">
                                  <p:stCondLst>
                                    <p:cond delay="0"/>
                                  </p:stCondLst>
                                  <p:childTnLst>
                                    <p:animEffect transition="out" filter="wipe(left)">
                                      <p:cBhvr>
                                        <p:cTn id="75" dur="500"/>
                                        <p:tgtEl>
                                          <p:spTgt spid="65550"/>
                                        </p:tgtEl>
                                      </p:cBhvr>
                                    </p:animEffect>
                                    <p:set>
                                      <p:cBhvr>
                                        <p:cTn id="76" dur="1" fill="hold">
                                          <p:stCondLst>
                                            <p:cond delay="499"/>
                                          </p:stCondLst>
                                        </p:cTn>
                                        <p:tgtEl>
                                          <p:spTgt spid="655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P spid="65545" grpId="0" animBg="1"/>
      <p:bldP spid="39950" grpId="0"/>
      <p:bldP spid="65560" grpId="0"/>
      <p:bldP spid="4" grpId="0" animBg="1"/>
      <p:bldP spid="4"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删除单链表</a:t>
            </a:r>
            <a:r>
              <a:rPr kumimoji="0" lang="en-US" altLang="zh-CN"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Courier New" panose="02070309020205020404" pitchFamily="49" charset="0"/>
              </a:rPr>
              <a:t>L</a:t>
            </a:r>
            <a:r>
              <a:rPr kumimoji="0" lang="zh-CN" altLang="en-US"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上的第</a:t>
            </a:r>
            <a:r>
              <a:rPr kumimoji="0" lang="en-US" altLang="zh-CN"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i</a:t>
            </a:r>
            <a:r>
              <a:rPr kumimoji="0" lang="zh-CN" altLang="en-US"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个结点</a:t>
            </a:r>
            <a:endParaRPr kumimoji="0" lang="zh-CN" altLang="en-US" sz="4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endParaRPr>
          </a:p>
        </p:txBody>
      </p:sp>
      <p:sp>
        <p:nvSpPr>
          <p:cNvPr id="50178" name="Rectangle 3"/>
          <p:cNvSpPr>
            <a:spLocks noGrp="1"/>
          </p:cNvSpPr>
          <p:nvPr>
            <p:ph idx="1"/>
          </p:nvPr>
        </p:nvSpPr>
        <p:spPr>
          <a:xfrm>
            <a:off x="457200" y="1052513"/>
            <a:ext cx="8362950" cy="5576887"/>
          </a:xfrm>
        </p:spPr>
        <p:txBody>
          <a:bodyPr vert="horz" wrap="square" lIns="91440" tIns="45720" rIns="91440" bIns="45720" anchor="t" anchorCtr="0"/>
          <a:p>
            <a:pPr eaLnBrk="1" hangingPunct="1">
              <a:lnSpc>
                <a:spcPct val="80000"/>
              </a:lnSpc>
              <a:buNone/>
            </a:pPr>
            <a:endParaRPr lang="en-US" altLang="zh-CN" sz="2000" b="1">
              <a:latin typeface="Times New Roman" panose="02020603050405020304" charset="0"/>
            </a:endParaRPr>
          </a:p>
          <a:p>
            <a:pPr eaLnBrk="1" hangingPunct="1">
              <a:lnSpc>
                <a:spcPct val="80000"/>
              </a:lnSpc>
              <a:buClrTx/>
              <a:buNone/>
            </a:pPr>
            <a:r>
              <a:rPr lang="en-US" altLang="zh-CN" sz="2800" b="1">
                <a:latin typeface="Times New Roman" panose="02020603050405020304" charset="0"/>
              </a:rPr>
              <a:t>void </a:t>
            </a:r>
            <a:r>
              <a:rPr lang="en-US" altLang="zh-CN" sz="2800" b="1" err="1">
                <a:latin typeface="Times New Roman" panose="02020603050405020304" charset="0"/>
              </a:rPr>
              <a:t>LinkedListDel</a:t>
            </a:r>
            <a:r>
              <a:rPr lang="en-US" altLang="zh-CN" sz="2800" b="1">
                <a:latin typeface="Times New Roman" panose="02020603050405020304" charset="0"/>
              </a:rPr>
              <a:t> (</a:t>
            </a:r>
            <a:r>
              <a:rPr lang="en-US" altLang="zh-CN" sz="2800" b="1" err="1">
                <a:latin typeface="Times New Roman" panose="02020603050405020304" charset="0"/>
              </a:rPr>
              <a:t>LinkList</a:t>
            </a:r>
            <a:r>
              <a:rPr lang="en-US" altLang="zh-CN" sz="2800" b="1">
                <a:latin typeface="Times New Roman" panose="02020603050405020304" charset="0"/>
              </a:rPr>
              <a:t> L</a:t>
            </a:r>
            <a:r>
              <a:rPr lang="zh-CN" altLang="en-US" sz="2800" b="1"/>
              <a:t>，</a:t>
            </a:r>
            <a:r>
              <a:rPr lang="en-US" altLang="zh-CN" sz="2800" b="1" err="1">
                <a:latin typeface="Times New Roman" panose="02020603050405020304" charset="0"/>
              </a:rPr>
              <a:t>int</a:t>
            </a:r>
            <a:r>
              <a:rPr lang="en-US" altLang="zh-CN" sz="2800" b="1">
                <a:latin typeface="Times New Roman" panose="02020603050405020304" charset="0"/>
              </a:rPr>
              <a:t> i)</a:t>
            </a:r>
            <a:endParaRPr lang="en-US" altLang="zh-CN" sz="2800" b="1"/>
          </a:p>
          <a:p>
            <a:pPr eaLnBrk="1" hangingPunct="1">
              <a:lnSpc>
                <a:spcPct val="80000"/>
              </a:lnSpc>
              <a:buClrTx/>
              <a:buNone/>
            </a:pPr>
            <a:r>
              <a:rPr lang="en-US" altLang="zh-CN" sz="2800" b="1">
                <a:latin typeface="Courier New" panose="02070309020205020404" pitchFamily="49" charset="0"/>
              </a:rPr>
              <a:t> {//</a:t>
            </a:r>
            <a:r>
              <a:rPr lang="zh-CN" altLang="en-US" sz="2800" b="1" dirty="0">
                <a:latin typeface="宋体" panose="02010600030101010101" pitchFamily="2" charset="-122"/>
              </a:rPr>
              <a:t>删除单链表</a:t>
            </a:r>
            <a:r>
              <a:rPr lang="en-US" altLang="zh-CN" sz="2800" b="1">
                <a:latin typeface="Courier New" panose="02070309020205020404" pitchFamily="49" charset="0"/>
              </a:rPr>
              <a:t>L</a:t>
            </a:r>
            <a:r>
              <a:rPr lang="zh-CN" altLang="en-US" sz="2800" b="1" dirty="0">
                <a:latin typeface="宋体" panose="02010600030101010101" pitchFamily="2" charset="-122"/>
              </a:rPr>
              <a:t>上的第</a:t>
            </a:r>
            <a:r>
              <a:rPr lang="en-US" altLang="zh-CN" sz="2800" b="1">
                <a:latin typeface="Courier New" panose="02070309020205020404" pitchFamily="49" charset="0"/>
              </a:rPr>
              <a:t>i</a:t>
            </a:r>
            <a:r>
              <a:rPr lang="zh-CN" altLang="en-US" sz="2800" b="1" dirty="0">
                <a:latin typeface="宋体" panose="02010600030101010101" pitchFamily="2" charset="-122"/>
              </a:rPr>
              <a:t>个结点</a:t>
            </a:r>
            <a:endParaRPr lang="zh-CN" altLang="en-US" sz="2800" b="1" dirty="0">
              <a:latin typeface="宋体" panose="02010600030101010101" pitchFamily="2" charset="-122"/>
            </a:endParaRPr>
          </a:p>
          <a:p>
            <a:pPr eaLnBrk="1" hangingPunct="1">
              <a:lnSpc>
                <a:spcPct val="80000"/>
              </a:lnSpc>
              <a:buClrTx/>
              <a:buNone/>
            </a:pPr>
            <a:r>
              <a:rPr lang="zh-CN" altLang="en-US" sz="2800" b="1" dirty="0">
                <a:latin typeface="宋体" panose="02010600030101010101" pitchFamily="2" charset="-122"/>
              </a:rPr>
              <a:t>  </a:t>
            </a:r>
            <a:r>
              <a:rPr lang="en-US" altLang="zh-CN" sz="2800" b="1">
                <a:latin typeface="宋体" panose="02010600030101010101" pitchFamily="2" charset="-122"/>
              </a:rPr>
              <a:t>if (i&lt;1) {</a:t>
            </a:r>
            <a:r>
              <a:rPr lang="en-US" altLang="zh-CN" sz="2800" b="1" err="1">
                <a:latin typeface="宋体" panose="02010600030101010101" pitchFamily="2" charset="-122"/>
              </a:rPr>
              <a:t>printf</a:t>
            </a:r>
            <a:r>
              <a:rPr lang="en-US" altLang="zh-CN" sz="2800" b="1">
                <a:latin typeface="宋体" panose="02010600030101010101" pitchFamily="2" charset="-122"/>
              </a:rPr>
              <a:t>(</a:t>
            </a:r>
            <a:r>
              <a:rPr lang="en-US" altLang="zh-CN" sz="2800" b="1">
                <a:latin typeface="Times New Roman" panose="02020603050405020304" charset="0"/>
              </a:rPr>
              <a:t>“</a:t>
            </a:r>
            <a:r>
              <a:rPr lang="zh-CN" altLang="en-US" sz="2800" b="1" dirty="0">
                <a:latin typeface="宋体" panose="02010600030101010101" pitchFamily="2" charset="-122"/>
              </a:rPr>
              <a:t>参数错误</a:t>
            </a:r>
            <a:r>
              <a:rPr lang="zh-CN" altLang="en-US" sz="2800" b="1" dirty="0">
                <a:latin typeface="Times New Roman" panose="02020603050405020304" charset="0"/>
              </a:rPr>
              <a:t>”</a:t>
            </a:r>
            <a:r>
              <a:rPr lang="en-US" altLang="zh-CN" sz="2800" b="1">
                <a:latin typeface="宋体" panose="02010600030101010101" pitchFamily="2" charset="-122"/>
              </a:rPr>
              <a:t>);exit(0);}</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p=L;j=1;</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while(p-&gt;next &amp;&amp; j&lt;i)</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{p=p-&gt;next; j++}</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if(p-&gt;next==NULL || j&gt;i)</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a:t>
            </a:r>
            <a:r>
              <a:rPr lang="en-US" altLang="zh-CN" sz="2800" b="1" err="1">
                <a:latin typeface="Courier New" panose="02070309020205020404" pitchFamily="49" charset="0"/>
              </a:rPr>
              <a:t>printf</a:t>
            </a:r>
            <a:r>
              <a:rPr lang="en-US" altLang="zh-CN" sz="2800" b="1">
                <a:latin typeface="Courier New" panose="02070309020205020404" pitchFamily="49" charset="0"/>
              </a:rPr>
              <a:t>(</a:t>
            </a:r>
            <a:r>
              <a:rPr lang="en-US" altLang="zh-CN" sz="2800" b="1">
                <a:latin typeface="Times New Roman" panose="02020603050405020304" charset="0"/>
              </a:rPr>
              <a:t>“</a:t>
            </a:r>
            <a:r>
              <a:rPr lang="zh-CN" altLang="en-US" sz="2800" b="1" dirty="0">
                <a:latin typeface="宋体" panose="02010600030101010101" pitchFamily="2" charset="-122"/>
              </a:rPr>
              <a:t>删除位置不正确</a:t>
            </a:r>
            <a:r>
              <a:rPr lang="zh-CN" altLang="en-US" sz="2800" b="1" dirty="0">
                <a:latin typeface="Times New Roman" panose="02020603050405020304" charset="0"/>
              </a:rPr>
              <a:t>”</a:t>
            </a:r>
            <a:r>
              <a:rPr lang="en-US" altLang="zh-CN" sz="2800" b="1">
                <a:latin typeface="Courier New" panose="02070309020205020404" pitchFamily="49" charset="0"/>
              </a:rPr>
              <a:t>)</a:t>
            </a:r>
            <a:r>
              <a:rPr lang="zh-CN" altLang="en-US" sz="2800" b="1">
                <a:latin typeface="宋体" panose="02010600030101010101" pitchFamily="2" charset="-122"/>
              </a:rPr>
              <a:t>；</a:t>
            </a:r>
            <a:r>
              <a:rPr lang="en-US" altLang="zh-CN" sz="2800" b="1">
                <a:latin typeface="Courier New" panose="02070309020205020404" pitchFamily="49" charset="0"/>
              </a:rPr>
              <a:t>exit(0);} </a:t>
            </a:r>
            <a:endParaRPr lang="en-US" altLang="zh-CN" sz="2800" b="1">
              <a:latin typeface="宋体" panose="02010600030101010101" pitchFamily="2" charset="-122"/>
            </a:endParaRPr>
          </a:p>
          <a:p>
            <a:pPr eaLnBrk="1" hangingPunct="1">
              <a:lnSpc>
                <a:spcPct val="80000"/>
              </a:lnSpc>
              <a:buClrTx/>
              <a:buNone/>
            </a:pPr>
            <a:r>
              <a:rPr lang="en-US" altLang="zh-CN" sz="2800" b="1">
                <a:latin typeface="Courier New" panose="02070309020205020404" pitchFamily="49" charset="0"/>
              </a:rPr>
              <a:t>  </a:t>
            </a:r>
            <a:r>
              <a:rPr lang="en-US" altLang="zh-CN" sz="2800" b="1">
                <a:solidFill>
                  <a:srgbClr val="FF3300"/>
                </a:solidFill>
                <a:latin typeface="Courier New" panose="02070309020205020404" pitchFamily="49" charset="0"/>
              </a:rPr>
              <a:t>q=p-&gt;next;</a:t>
            </a:r>
            <a:endParaRPr lang="en-US" altLang="zh-CN" sz="2800" b="1">
              <a:solidFill>
                <a:srgbClr val="FF3300"/>
              </a:solidFill>
              <a:latin typeface="Courier New" panose="02070309020205020404" pitchFamily="49" charset="0"/>
            </a:endParaRPr>
          </a:p>
          <a:p>
            <a:pPr eaLnBrk="1" hangingPunct="1">
              <a:lnSpc>
                <a:spcPct val="80000"/>
              </a:lnSpc>
              <a:buNone/>
            </a:pPr>
            <a:r>
              <a:rPr lang="en-US" altLang="zh-CN" sz="2800" b="1">
                <a:solidFill>
                  <a:srgbClr val="FF3300"/>
                </a:solidFill>
                <a:latin typeface="Courier New" panose="02070309020205020404" pitchFamily="49" charset="0"/>
              </a:rPr>
              <a:t>  p-&gt;next=q-&gt;next;</a:t>
            </a:r>
            <a:r>
              <a:rPr lang="en-US" altLang="zh-CN" sz="2800" b="1">
                <a:latin typeface="Courier New" panose="02070309020205020404" pitchFamily="49" charset="0"/>
              </a:rPr>
              <a:t>   //</a:t>
            </a:r>
            <a:r>
              <a:rPr lang="zh-CN" altLang="en-US" sz="2800" b="1" dirty="0">
                <a:latin typeface="宋体" panose="02010600030101010101" pitchFamily="2" charset="-122"/>
              </a:rPr>
              <a:t>从链表中删除</a:t>
            </a:r>
            <a:endParaRPr lang="zh-CN" altLang="en-US" sz="2800" b="1" dirty="0">
              <a:latin typeface="宋体" panose="02010600030101010101" pitchFamily="2" charset="-122"/>
            </a:endParaRPr>
          </a:p>
          <a:p>
            <a:pPr eaLnBrk="1" hangingPunct="1">
              <a:lnSpc>
                <a:spcPct val="80000"/>
              </a:lnSpc>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e=q-&gt;data;  </a:t>
            </a:r>
            <a:r>
              <a:rPr lang="en-US" altLang="zh-CN" sz="2800" b="1">
                <a:solidFill>
                  <a:srgbClr val="FF3300"/>
                </a:solidFill>
                <a:latin typeface="Courier New" panose="02070309020205020404" pitchFamily="49" charset="0"/>
              </a:rPr>
              <a:t>free(q);</a:t>
            </a:r>
            <a:r>
              <a:rPr lang="en-US" altLang="zh-CN" sz="2800" b="1">
                <a:latin typeface="Courier New" panose="02070309020205020404" pitchFamily="49" charset="0"/>
              </a:rPr>
              <a:t> //</a:t>
            </a:r>
            <a:r>
              <a:rPr lang="zh-CN" altLang="en-US" sz="2800" b="1" dirty="0">
                <a:latin typeface="宋体" panose="02010600030101010101" pitchFamily="2" charset="-122"/>
              </a:rPr>
              <a:t>释放被删除结点</a:t>
            </a:r>
            <a:r>
              <a:rPr lang="zh-CN" altLang="en-US" sz="2800" b="1" dirty="0">
                <a:latin typeface="Courier New" panose="02070309020205020404" pitchFamily="49" charset="0"/>
              </a:rPr>
              <a:t> </a:t>
            </a:r>
            <a:endParaRPr lang="zh-CN" altLang="en-US" sz="2800" b="1" dirty="0">
              <a:latin typeface="宋体" panose="02010600030101010101" pitchFamily="2" charset="-122"/>
            </a:endParaRPr>
          </a:p>
          <a:p>
            <a:pPr eaLnBrk="1" hangingPunct="1">
              <a:lnSpc>
                <a:spcPct val="80000"/>
              </a:lnSpc>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a:t>
            </a:r>
            <a:endParaRPr lang="en-US" altLang="zh-CN" b="1"/>
          </a:p>
        </p:txBody>
      </p:sp>
      <p:pic>
        <p:nvPicPr>
          <p:cNvPr id="50179"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线性表</a:t>
            </a:r>
            <a:endParaRPr lang="zh-CN" altLang="en-US" sz="4800" dirty="0">
              <a:latin typeface="华文新魏" panose="02010800040101010101" pitchFamily="2" charset="-122"/>
              <a:ea typeface="华文新魏" panose="02010800040101010101" pitchFamily="2" charset="-122"/>
            </a:endParaRPr>
          </a:p>
        </p:txBody>
      </p:sp>
      <p:pic>
        <p:nvPicPr>
          <p:cNvPr id="9218" name="Picture 3"/>
          <p:cNvPicPr>
            <a:picLocks noChangeAspect="1"/>
          </p:cNvPicPr>
          <p:nvPr/>
        </p:nvPicPr>
        <p:blipFill>
          <a:blip r:embed="rId1"/>
          <a:stretch>
            <a:fillRect/>
          </a:stretch>
        </p:blipFill>
        <p:spPr>
          <a:xfrm>
            <a:off x="622300" y="2205038"/>
            <a:ext cx="7921625" cy="4076700"/>
          </a:xfrm>
          <a:prstGeom prst="rect">
            <a:avLst/>
          </a:prstGeom>
          <a:noFill/>
          <a:ln w="9525">
            <a:noFill/>
          </a:ln>
        </p:spPr>
      </p:pic>
      <p:sp>
        <p:nvSpPr>
          <p:cNvPr id="364699" name="Rectangle 155"/>
          <p:cNvSpPr>
            <a:spLocks noGrp="1" noChangeArrowheads="1"/>
          </p:cNvSpPr>
          <p:nvPr>
            <p:ph idx="1"/>
          </p:nvPr>
        </p:nvSpPr>
        <p:spPr>
          <a:xfrm>
            <a:off x="395288" y="1196975"/>
            <a:ext cx="4897438" cy="377825"/>
          </a:xfrm>
        </p:spPr>
        <p:txBody>
          <a:bodyPr vert="horz" wrap="square" lIns="91440" tIns="45720" rIns="91440" bIns="45720" numCol="1" anchor="ctr" anchorCtr="0" compatLnSpc="1"/>
          <a:lstStyle/>
          <a:p>
            <a:pPr marL="0" marR="0" lvl="0" indent="0" algn="l" defTabSz="914400" rtl="0" eaLnBrk="0" fontAlgn="base" latinLnBrk="0" hangingPunct="0">
              <a:lnSpc>
                <a:spcPct val="8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0" cap="none" spc="0" normalizeH="0" baseline="0" noProof="0" dirty="0">
                <a:ln>
                  <a:noFill/>
                </a:ln>
                <a:solidFill>
                  <a:schemeClr val="tx1"/>
                </a:solidFill>
                <a:effectLst/>
                <a:uLnTx/>
                <a:uFillTx/>
                <a:latin typeface="+mn-lt"/>
                <a:ea typeface="+mn-ea"/>
                <a:cs typeface="+mn-ea"/>
                <a:sym typeface="+mn-lt"/>
              </a:rPr>
              <a:t>A,  B,  C,  D, ……  ,  Z</a:t>
            </a:r>
            <a:r>
              <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0" cap="none" spc="0" normalizeH="0" baseline="0" noProof="0" dirty="0">
              <a:ln>
                <a:noFill/>
              </a:ln>
              <a:solidFill>
                <a:schemeClr val="tx1"/>
              </a:solidFill>
              <a:effectLst/>
              <a:uLnTx/>
              <a:uFillTx/>
              <a:latin typeface="+mn-lt"/>
              <a:ea typeface="+mn-ea"/>
              <a:cs typeface="+mn-ea"/>
              <a:sym typeface="+mn-lt"/>
            </a:endParaRPr>
          </a:p>
        </p:txBody>
      </p:sp>
      <p:sp>
        <p:nvSpPr>
          <p:cNvPr id="364758" name="Rectangle 214"/>
          <p:cNvSpPr>
            <a:spLocks noChangeArrowheads="1"/>
          </p:cNvSpPr>
          <p:nvPr/>
        </p:nvSpPr>
        <p:spPr bwMode="auto">
          <a:xfrm>
            <a:off x="617538" y="1583532"/>
            <a:ext cx="5930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数据元素</a:t>
            </a:r>
            <a:r>
              <a:rPr lang="en-US" altLang="zh-CN" b="0" noProof="0">
                <a:ln>
                  <a:noFill/>
                </a:ln>
                <a:effectLst/>
                <a:uLnTx/>
                <a:uFillTx/>
                <a:latin typeface="+mn-lt"/>
                <a:ea typeface="+mn-ea"/>
                <a:cs typeface="+mn-ea"/>
                <a:sym typeface="+mn-lt"/>
              </a:rPr>
              <a:t>a</a:t>
            </a:r>
            <a:r>
              <a:rPr lang="en-US" altLang="zh-CN" b="0" baseline="-30000" noProof="0">
                <a:ln>
                  <a:noFill/>
                </a:ln>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都是字母</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元素间关系是线性</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4757" name="Rectangle 213"/>
          <p:cNvSpPr>
            <a:spLocks noChangeArrowheads="1"/>
          </p:cNvSpPr>
          <p:nvPr/>
        </p:nvSpPr>
        <p:spPr bwMode="auto">
          <a:xfrm>
            <a:off x="971550" y="6237288"/>
            <a:ext cx="7589838" cy="386080"/>
          </a:xfrm>
          <a:prstGeom prst="rect">
            <a:avLst/>
          </a:prstGeom>
          <a:solidFill>
            <a:srgbClr val="76AE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8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数据元素</a:t>
            </a:r>
            <a:r>
              <a:rPr lang="en-US" altLang="zh-CN" b="0" noProof="0">
                <a:ln>
                  <a:noFill/>
                </a:ln>
                <a:effectLst/>
                <a:uLnTx/>
                <a:uFillTx/>
                <a:latin typeface="+mn-lt"/>
                <a:ea typeface="+mn-ea"/>
                <a:cs typeface="+mn-ea"/>
                <a:sym typeface="+mn-lt"/>
              </a:rPr>
              <a:t>a</a:t>
            </a:r>
            <a:r>
              <a:rPr lang="en-US" altLang="zh-CN" b="0" baseline="-30000" noProof="0">
                <a:ln>
                  <a:noFill/>
                </a:ln>
                <a:effectLst/>
                <a:uLnTx/>
                <a:uFillTx/>
                <a:latin typeface="+mn-lt"/>
                <a:ea typeface="+mn-ea"/>
                <a:cs typeface="+mn-ea"/>
                <a:sym typeface="+mn-lt"/>
              </a:rPr>
              <a:t>i</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都是记录</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结构体）</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元素间关系是线性</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 name="Rectangle 213"/>
          <p:cNvSpPr>
            <a:spLocks noChangeArrowheads="1"/>
          </p:cNvSpPr>
          <p:nvPr/>
        </p:nvSpPr>
        <p:spPr bwMode="auto">
          <a:xfrm>
            <a:off x="179388" y="2582863"/>
            <a:ext cx="792163" cy="34766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a2</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a3</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a4</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a5</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a6</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a7</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a8</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a9</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fontAlgn="base">
              <a:lnSpc>
                <a:spcPct val="80000"/>
              </a:lnSpc>
              <a:spcBef>
                <a:spcPts val="80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a10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699">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7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300"/>
                                  </p:iterate>
                                  <p:childTnLst>
                                    <p:set>
                                      <p:cBhvr>
                                        <p:cTn id="18" dur="1" fill="hold">
                                          <p:stCondLst>
                                            <p:cond delay="2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99" grpId="0" build="p"/>
      <p:bldP spid="364699" grpId="1" build="p"/>
      <p:bldP spid="364758" grpId="0"/>
      <p:bldP spid="364758" grpId="1"/>
      <p:bldP spid="364757" grpId="0" bldLvl="0" animBg="1"/>
      <p:bldP spid="364757" grpId="1" animBg="1"/>
      <p:bldP spid="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线性链表操作的实现：</a:t>
            </a:r>
            <a:r>
              <a:rPr lang="zh-CN" altLang="en-US" sz="4000" b="1" dirty="0">
                <a:solidFill>
                  <a:schemeClr val="folHlink"/>
                </a:solidFill>
                <a:ea typeface="幼圆" panose="02010509060101010101" pitchFamily="49" charset="-122"/>
              </a:rPr>
              <a:t>头插法</a:t>
            </a:r>
            <a:endParaRPr lang="zh-CN" altLang="en-US" sz="4000" b="1" dirty="0">
              <a:solidFill>
                <a:schemeClr val="folHlink"/>
              </a:solidFill>
              <a:ea typeface="幼圆" panose="02010509060101010101" pitchFamily="49" charset="-122"/>
            </a:endParaRPr>
          </a:p>
        </p:txBody>
      </p:sp>
      <p:sp>
        <p:nvSpPr>
          <p:cNvPr id="51202" name="Rectangle 3"/>
          <p:cNvSpPr>
            <a:spLocks noGrp="1"/>
          </p:cNvSpPr>
          <p:nvPr>
            <p:ph idx="1"/>
          </p:nvPr>
        </p:nvSpPr>
        <p:spPr>
          <a:xfrm>
            <a:off x="809625" y="1452563"/>
            <a:ext cx="7958138" cy="681037"/>
          </a:xfrm>
        </p:spPr>
        <p:txBody>
          <a:bodyPr vert="horz" wrap="square" lIns="91440" tIns="45720" rIns="91440" bIns="45720" anchor="t" anchorCtr="0"/>
          <a:p>
            <a:pPr eaLnBrk="1" hangingPunct="1">
              <a:buNone/>
            </a:pPr>
            <a:r>
              <a:rPr lang="zh-CN" altLang="en-US" b="1" dirty="0">
                <a:solidFill>
                  <a:schemeClr val="folHlink"/>
                </a:solidFill>
                <a:ea typeface="幼圆" panose="02010509060101010101" pitchFamily="49" charset="-122"/>
              </a:rPr>
              <a:t>建立单链表－－头</a:t>
            </a:r>
            <a:r>
              <a:rPr lang="en-US" altLang="zh-CN" b="1" dirty="0">
                <a:solidFill>
                  <a:schemeClr val="folHlink"/>
                </a:solidFill>
                <a:ea typeface="幼圆" panose="02010509060101010101" pitchFamily="49" charset="-122"/>
              </a:rPr>
              <a:t>(</a:t>
            </a:r>
            <a:r>
              <a:rPr lang="zh-CN" altLang="en-US" b="1" dirty="0">
                <a:solidFill>
                  <a:schemeClr val="folHlink"/>
                </a:solidFill>
                <a:ea typeface="幼圆" panose="02010509060101010101" pitchFamily="49" charset="-122"/>
              </a:rPr>
              <a:t>前）插法</a:t>
            </a:r>
            <a:r>
              <a:rPr lang="en-US" altLang="zh-CN" b="1">
                <a:solidFill>
                  <a:schemeClr val="folHlink"/>
                </a:solidFill>
                <a:latin typeface="Times New Roman" panose="02020603050405020304" charset="0"/>
                <a:ea typeface="幼圆" panose="02010509060101010101" pitchFamily="49" charset="-122"/>
              </a:rPr>
              <a:t>:</a:t>
            </a:r>
            <a:r>
              <a:rPr lang="en-US" altLang="zh-CN" sz="2000">
                <a:latin typeface="Times New Roman" panose="02020603050405020304" charset="0"/>
              </a:rPr>
              <a:t> </a:t>
            </a:r>
            <a:endParaRPr lang="en-US" altLang="zh-CN" sz="2000">
              <a:latin typeface="Times New Roman" panose="02020603050405020304" charset="0"/>
            </a:endParaRPr>
          </a:p>
        </p:txBody>
      </p:sp>
      <p:grpSp>
        <p:nvGrpSpPr>
          <p:cNvPr id="40964" name="Group 4"/>
          <p:cNvGrpSpPr/>
          <p:nvPr/>
        </p:nvGrpSpPr>
        <p:grpSpPr>
          <a:xfrm>
            <a:off x="1333500" y="2076450"/>
            <a:ext cx="1271588" cy="657225"/>
            <a:chOff x="0" y="0"/>
            <a:chExt cx="761" cy="223"/>
          </a:xfrm>
        </p:grpSpPr>
        <p:sp>
          <p:nvSpPr>
            <p:cNvPr id="51204" name="Text Box 5"/>
            <p:cNvSpPr txBox="1"/>
            <p:nvPr/>
          </p:nvSpPr>
          <p:spPr>
            <a:xfrm>
              <a:off x="561" y="21"/>
              <a:ext cx="200" cy="179"/>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a:p>
              <a:pPr algn="ctr" eaLnBrk="0" hangingPunct="0"/>
              <a:endParaRPr lang="zh-CN" altLang="en-US" sz="1800" dirty="0">
                <a:latin typeface="Arial" panose="020B0604020202020204" pitchFamily="34" charset="0"/>
              </a:endParaRPr>
            </a:p>
          </p:txBody>
        </p:sp>
        <p:sp>
          <p:nvSpPr>
            <p:cNvPr id="51205" name="Line 6"/>
            <p:cNvSpPr/>
            <p:nvPr/>
          </p:nvSpPr>
          <p:spPr>
            <a:xfrm>
              <a:off x="216" y="113"/>
              <a:ext cx="325" cy="0"/>
            </a:xfrm>
            <a:prstGeom prst="line">
              <a:avLst/>
            </a:prstGeom>
            <a:ln w="9525" cap="flat" cmpd="sng">
              <a:solidFill>
                <a:srgbClr val="000000"/>
              </a:solidFill>
              <a:prstDash val="solid"/>
              <a:round/>
              <a:headEnd type="none" w="med" len="med"/>
              <a:tailEnd type="triangle" w="sm" len="sm"/>
            </a:ln>
          </p:spPr>
        </p:sp>
        <p:sp>
          <p:nvSpPr>
            <p:cNvPr id="51206" name="Text Box 7"/>
            <p:cNvSpPr txBox="1"/>
            <p:nvPr/>
          </p:nvSpPr>
          <p:spPr>
            <a:xfrm>
              <a:off x="0" y="0"/>
              <a:ext cx="433" cy="223"/>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grpSp>
        <p:nvGrpSpPr>
          <p:cNvPr id="40968" name="Group 8"/>
          <p:cNvGrpSpPr/>
          <p:nvPr/>
        </p:nvGrpSpPr>
        <p:grpSpPr>
          <a:xfrm>
            <a:off x="1371600" y="2735263"/>
            <a:ext cx="6630988" cy="660400"/>
            <a:chOff x="0" y="0"/>
            <a:chExt cx="3968" cy="224"/>
          </a:xfrm>
        </p:grpSpPr>
        <p:sp>
          <p:nvSpPr>
            <p:cNvPr id="51208" name="Text Box 9"/>
            <p:cNvSpPr txBox="1"/>
            <p:nvPr/>
          </p:nvSpPr>
          <p:spPr>
            <a:xfrm>
              <a:off x="548" y="27"/>
              <a:ext cx="200" cy="178"/>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grpSp>
          <p:nvGrpSpPr>
            <p:cNvPr id="51209" name="Group 10"/>
            <p:cNvGrpSpPr/>
            <p:nvPr/>
          </p:nvGrpSpPr>
          <p:grpSpPr>
            <a:xfrm>
              <a:off x="3559" y="56"/>
              <a:ext cx="409" cy="155"/>
              <a:chOff x="0" y="0"/>
              <a:chExt cx="681" cy="325"/>
            </a:xfrm>
          </p:grpSpPr>
          <p:sp>
            <p:nvSpPr>
              <p:cNvPr id="51210" name="Rectangle 11"/>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11" name="Text Box 12"/>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1212" name="Line 13"/>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13" name="Text Box 14"/>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sp>
          <p:nvSpPr>
            <p:cNvPr id="51214" name="Line 15"/>
            <p:cNvSpPr/>
            <p:nvPr/>
          </p:nvSpPr>
          <p:spPr>
            <a:xfrm>
              <a:off x="635" y="108"/>
              <a:ext cx="2879" cy="0"/>
            </a:xfrm>
            <a:prstGeom prst="line">
              <a:avLst/>
            </a:prstGeom>
            <a:ln w="9525" cap="flat" cmpd="sng">
              <a:solidFill>
                <a:srgbClr val="000000"/>
              </a:solidFill>
              <a:prstDash val="solid"/>
              <a:round/>
              <a:headEnd type="none" w="med" len="med"/>
              <a:tailEnd type="triangle" w="sm" len="sm"/>
            </a:ln>
          </p:spPr>
        </p:sp>
        <p:sp>
          <p:nvSpPr>
            <p:cNvPr id="51215" name="Line 16"/>
            <p:cNvSpPr/>
            <p:nvPr/>
          </p:nvSpPr>
          <p:spPr>
            <a:xfrm>
              <a:off x="216" y="113"/>
              <a:ext cx="325" cy="0"/>
            </a:xfrm>
            <a:prstGeom prst="line">
              <a:avLst/>
            </a:prstGeom>
            <a:ln w="9525" cap="flat" cmpd="sng">
              <a:solidFill>
                <a:srgbClr val="000000"/>
              </a:solidFill>
              <a:prstDash val="solid"/>
              <a:round/>
              <a:headEnd type="none" w="med" len="med"/>
              <a:tailEnd type="triangle" w="sm" len="sm"/>
            </a:ln>
          </p:spPr>
        </p:sp>
        <p:sp>
          <p:nvSpPr>
            <p:cNvPr id="51216" name="Text Box 17"/>
            <p:cNvSpPr txBox="1"/>
            <p:nvPr/>
          </p:nvSpPr>
          <p:spPr>
            <a:xfrm>
              <a:off x="0" y="0"/>
              <a:ext cx="433" cy="224"/>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grpSp>
        <p:nvGrpSpPr>
          <p:cNvPr id="40978" name="Group 18"/>
          <p:cNvGrpSpPr/>
          <p:nvPr/>
        </p:nvGrpSpPr>
        <p:grpSpPr>
          <a:xfrm>
            <a:off x="1385888" y="3457575"/>
            <a:ext cx="6624637" cy="657225"/>
            <a:chOff x="0" y="0"/>
            <a:chExt cx="3964" cy="223"/>
          </a:xfrm>
        </p:grpSpPr>
        <p:sp>
          <p:nvSpPr>
            <p:cNvPr id="51218" name="Text Box 19"/>
            <p:cNvSpPr txBox="1"/>
            <p:nvPr/>
          </p:nvSpPr>
          <p:spPr>
            <a:xfrm>
              <a:off x="555" y="16"/>
              <a:ext cx="200" cy="180"/>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grpSp>
          <p:nvGrpSpPr>
            <p:cNvPr id="51219" name="Group 20"/>
            <p:cNvGrpSpPr/>
            <p:nvPr/>
          </p:nvGrpSpPr>
          <p:grpSpPr>
            <a:xfrm>
              <a:off x="2915" y="40"/>
              <a:ext cx="1049" cy="157"/>
              <a:chOff x="0" y="0"/>
              <a:chExt cx="1746" cy="328"/>
            </a:xfrm>
          </p:grpSpPr>
          <p:grpSp>
            <p:nvGrpSpPr>
              <p:cNvPr id="51220" name="Group 21"/>
              <p:cNvGrpSpPr/>
              <p:nvPr/>
            </p:nvGrpSpPr>
            <p:grpSpPr>
              <a:xfrm>
                <a:off x="1065" y="0"/>
                <a:ext cx="681" cy="325"/>
                <a:chOff x="0" y="0"/>
                <a:chExt cx="681" cy="325"/>
              </a:xfrm>
            </p:grpSpPr>
            <p:sp>
              <p:nvSpPr>
                <p:cNvPr id="51221" name="Rectangle 2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22" name="Text Box 23"/>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1223" name="Line 2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24" name="Text Box 25"/>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grpSp>
            <p:nvGrpSpPr>
              <p:cNvPr id="51225" name="Group 26"/>
              <p:cNvGrpSpPr/>
              <p:nvPr/>
            </p:nvGrpSpPr>
            <p:grpSpPr>
              <a:xfrm>
                <a:off x="0" y="3"/>
                <a:ext cx="681" cy="325"/>
                <a:chOff x="0" y="0"/>
                <a:chExt cx="681" cy="325"/>
              </a:xfrm>
            </p:grpSpPr>
            <p:sp>
              <p:nvSpPr>
                <p:cNvPr id="51226" name="Rectangle 2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27" name="Text Box 28"/>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5</a:t>
                  </a:r>
                  <a:endParaRPr lang="en-US" altLang="zh-CN" sz="1800">
                    <a:latin typeface="Times New Roman" panose="02020603050405020304" charset="0"/>
                  </a:endParaRPr>
                </a:p>
              </p:txBody>
            </p:sp>
            <p:sp>
              <p:nvSpPr>
                <p:cNvPr id="51228" name="Line 2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29" name="Text Box 30"/>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30" name="Line 31"/>
              <p:cNvSpPr/>
              <p:nvPr/>
            </p:nvSpPr>
            <p:spPr>
              <a:xfrm>
                <a:off x="600" y="180"/>
                <a:ext cx="426" cy="0"/>
              </a:xfrm>
              <a:prstGeom prst="line">
                <a:avLst/>
              </a:prstGeom>
              <a:ln w="9525" cap="flat" cmpd="sng">
                <a:solidFill>
                  <a:srgbClr val="000000"/>
                </a:solidFill>
                <a:prstDash val="solid"/>
                <a:round/>
                <a:headEnd type="none" w="med" len="med"/>
                <a:tailEnd type="triangle" w="sm" len="sm"/>
              </a:ln>
            </p:spPr>
          </p:sp>
        </p:grpSp>
        <p:sp>
          <p:nvSpPr>
            <p:cNvPr id="51231" name="Line 32"/>
            <p:cNvSpPr/>
            <p:nvPr/>
          </p:nvSpPr>
          <p:spPr>
            <a:xfrm>
              <a:off x="640" y="109"/>
              <a:ext cx="2237" cy="0"/>
            </a:xfrm>
            <a:prstGeom prst="line">
              <a:avLst/>
            </a:prstGeom>
            <a:ln w="9525" cap="flat" cmpd="sng">
              <a:solidFill>
                <a:srgbClr val="000000"/>
              </a:solidFill>
              <a:prstDash val="solid"/>
              <a:round/>
              <a:headEnd type="none" w="med" len="med"/>
              <a:tailEnd type="triangle" w="sm" len="sm"/>
            </a:ln>
          </p:spPr>
        </p:sp>
        <p:sp>
          <p:nvSpPr>
            <p:cNvPr id="51232" name="Line 33"/>
            <p:cNvSpPr/>
            <p:nvPr/>
          </p:nvSpPr>
          <p:spPr>
            <a:xfrm>
              <a:off x="216" y="113"/>
              <a:ext cx="325" cy="0"/>
            </a:xfrm>
            <a:prstGeom prst="line">
              <a:avLst/>
            </a:prstGeom>
            <a:ln w="9525" cap="flat" cmpd="sng">
              <a:solidFill>
                <a:srgbClr val="000000"/>
              </a:solidFill>
              <a:prstDash val="solid"/>
              <a:round/>
              <a:headEnd type="none" w="med" len="med"/>
              <a:tailEnd type="triangle" w="sm" len="sm"/>
            </a:ln>
          </p:spPr>
        </p:sp>
        <p:sp>
          <p:nvSpPr>
            <p:cNvPr id="51233" name="Text Box 34"/>
            <p:cNvSpPr txBox="1"/>
            <p:nvPr/>
          </p:nvSpPr>
          <p:spPr>
            <a:xfrm>
              <a:off x="0" y="0"/>
              <a:ext cx="433" cy="223"/>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grpSp>
        <p:nvGrpSpPr>
          <p:cNvPr id="40995" name="Group 35"/>
          <p:cNvGrpSpPr/>
          <p:nvPr/>
        </p:nvGrpSpPr>
        <p:grpSpPr>
          <a:xfrm>
            <a:off x="1411288" y="4143375"/>
            <a:ext cx="6589712" cy="657225"/>
            <a:chOff x="0" y="0"/>
            <a:chExt cx="3943" cy="223"/>
          </a:xfrm>
        </p:grpSpPr>
        <p:grpSp>
          <p:nvGrpSpPr>
            <p:cNvPr id="51235" name="Group 36"/>
            <p:cNvGrpSpPr/>
            <p:nvPr/>
          </p:nvGrpSpPr>
          <p:grpSpPr>
            <a:xfrm>
              <a:off x="543" y="7"/>
              <a:ext cx="3400" cy="186"/>
              <a:chOff x="0" y="0"/>
              <a:chExt cx="5658" cy="390"/>
            </a:xfrm>
          </p:grpSpPr>
          <p:sp>
            <p:nvSpPr>
              <p:cNvPr id="51236" name="Text Box 37"/>
              <p:cNvSpPr txBox="1"/>
              <p:nvPr/>
            </p:nvSpPr>
            <p:spPr>
              <a:xfrm>
                <a:off x="0" y="0"/>
                <a:ext cx="333" cy="375"/>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grpSp>
            <p:nvGrpSpPr>
              <p:cNvPr id="51237" name="Group 38"/>
              <p:cNvGrpSpPr/>
              <p:nvPr/>
            </p:nvGrpSpPr>
            <p:grpSpPr>
              <a:xfrm>
                <a:off x="2862" y="62"/>
                <a:ext cx="2796" cy="328"/>
                <a:chOff x="0" y="0"/>
                <a:chExt cx="2796" cy="328"/>
              </a:xfrm>
            </p:grpSpPr>
            <p:grpSp>
              <p:nvGrpSpPr>
                <p:cNvPr id="51238" name="Group 39"/>
                <p:cNvGrpSpPr/>
                <p:nvPr/>
              </p:nvGrpSpPr>
              <p:grpSpPr>
                <a:xfrm>
                  <a:off x="0" y="3"/>
                  <a:ext cx="681" cy="325"/>
                  <a:chOff x="0" y="0"/>
                  <a:chExt cx="681" cy="325"/>
                </a:xfrm>
              </p:grpSpPr>
              <p:sp>
                <p:nvSpPr>
                  <p:cNvPr id="51239" name="Rectangle 40"/>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40" name="Text Box 41"/>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10</a:t>
                    </a:r>
                    <a:endParaRPr lang="en-US" altLang="zh-CN" sz="1800">
                      <a:latin typeface="Times New Roman" panose="02020603050405020304" charset="0"/>
                    </a:endParaRPr>
                  </a:p>
                </p:txBody>
              </p:sp>
              <p:sp>
                <p:nvSpPr>
                  <p:cNvPr id="51241" name="Line 42"/>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42" name="Text Box 43"/>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43" name="Line 44"/>
                <p:cNvSpPr/>
                <p:nvPr/>
              </p:nvSpPr>
              <p:spPr>
                <a:xfrm>
                  <a:off x="564" y="179"/>
                  <a:ext cx="426" cy="0"/>
                </a:xfrm>
                <a:prstGeom prst="line">
                  <a:avLst/>
                </a:prstGeom>
                <a:ln w="9525" cap="flat" cmpd="sng">
                  <a:solidFill>
                    <a:srgbClr val="000000"/>
                  </a:solidFill>
                  <a:prstDash val="solid"/>
                  <a:round/>
                  <a:headEnd type="none" w="med" len="med"/>
                  <a:tailEnd type="triangle" w="sm" len="sm"/>
                </a:ln>
              </p:spPr>
            </p:sp>
            <p:grpSp>
              <p:nvGrpSpPr>
                <p:cNvPr id="51244" name="Group 45"/>
                <p:cNvGrpSpPr/>
                <p:nvPr/>
              </p:nvGrpSpPr>
              <p:grpSpPr>
                <a:xfrm>
                  <a:off x="1050" y="0"/>
                  <a:ext cx="1746" cy="328"/>
                  <a:chOff x="0" y="0"/>
                  <a:chExt cx="1746" cy="328"/>
                </a:xfrm>
              </p:grpSpPr>
              <p:grpSp>
                <p:nvGrpSpPr>
                  <p:cNvPr id="51245" name="Group 46"/>
                  <p:cNvGrpSpPr/>
                  <p:nvPr/>
                </p:nvGrpSpPr>
                <p:grpSpPr>
                  <a:xfrm>
                    <a:off x="1065" y="0"/>
                    <a:ext cx="681" cy="325"/>
                    <a:chOff x="0" y="0"/>
                    <a:chExt cx="681" cy="325"/>
                  </a:xfrm>
                </p:grpSpPr>
                <p:sp>
                  <p:nvSpPr>
                    <p:cNvPr id="51246" name="Rectangle 4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47" name="Text Box 48"/>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1248" name="Line 4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49" name="Text Box 50"/>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grpSp>
                <p:nvGrpSpPr>
                  <p:cNvPr id="51250" name="Group 51"/>
                  <p:cNvGrpSpPr/>
                  <p:nvPr/>
                </p:nvGrpSpPr>
                <p:grpSpPr>
                  <a:xfrm>
                    <a:off x="0" y="3"/>
                    <a:ext cx="681" cy="325"/>
                    <a:chOff x="0" y="0"/>
                    <a:chExt cx="681" cy="325"/>
                  </a:xfrm>
                </p:grpSpPr>
                <p:sp>
                  <p:nvSpPr>
                    <p:cNvPr id="51251" name="Rectangle 5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52" name="Text Box 53"/>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5</a:t>
                      </a:r>
                      <a:endParaRPr lang="en-US" altLang="zh-CN" sz="1800">
                        <a:latin typeface="Times New Roman" panose="02020603050405020304" charset="0"/>
                      </a:endParaRPr>
                    </a:p>
                  </p:txBody>
                </p:sp>
                <p:sp>
                  <p:nvSpPr>
                    <p:cNvPr id="51253" name="Line 5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54" name="Text Box 55"/>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55" name="Line 56"/>
                  <p:cNvSpPr/>
                  <p:nvPr/>
                </p:nvSpPr>
                <p:spPr>
                  <a:xfrm>
                    <a:off x="600" y="180"/>
                    <a:ext cx="426" cy="0"/>
                  </a:xfrm>
                  <a:prstGeom prst="line">
                    <a:avLst/>
                  </a:prstGeom>
                  <a:ln w="9525" cap="flat" cmpd="sng">
                    <a:solidFill>
                      <a:srgbClr val="000000"/>
                    </a:solidFill>
                    <a:prstDash val="solid"/>
                    <a:round/>
                    <a:headEnd type="none" w="med" len="med"/>
                    <a:tailEnd type="triangle" w="sm" len="sm"/>
                  </a:ln>
                </p:spPr>
              </p:sp>
            </p:grpSp>
          </p:grpSp>
          <p:sp>
            <p:nvSpPr>
              <p:cNvPr id="51256" name="Line 57"/>
              <p:cNvSpPr/>
              <p:nvPr/>
            </p:nvSpPr>
            <p:spPr>
              <a:xfrm>
                <a:off x="102" y="211"/>
                <a:ext cx="2652" cy="0"/>
              </a:xfrm>
              <a:prstGeom prst="line">
                <a:avLst/>
              </a:prstGeom>
              <a:ln w="9525" cap="flat" cmpd="sng">
                <a:solidFill>
                  <a:srgbClr val="000000"/>
                </a:solidFill>
                <a:prstDash val="solid"/>
                <a:round/>
                <a:headEnd type="none" w="med" len="med"/>
                <a:tailEnd type="triangle" w="sm" len="sm"/>
              </a:ln>
            </p:spPr>
          </p:sp>
        </p:grpSp>
        <p:sp>
          <p:nvSpPr>
            <p:cNvPr id="51257" name="Line 58"/>
            <p:cNvSpPr/>
            <p:nvPr/>
          </p:nvSpPr>
          <p:spPr>
            <a:xfrm>
              <a:off x="198" y="103"/>
              <a:ext cx="325" cy="0"/>
            </a:xfrm>
            <a:prstGeom prst="line">
              <a:avLst/>
            </a:prstGeom>
            <a:ln w="9525" cap="flat" cmpd="sng">
              <a:solidFill>
                <a:srgbClr val="000000"/>
              </a:solidFill>
              <a:prstDash val="solid"/>
              <a:round/>
              <a:headEnd type="none" w="med" len="med"/>
              <a:tailEnd type="triangle" w="sm" len="sm"/>
            </a:ln>
          </p:spPr>
        </p:sp>
        <p:sp>
          <p:nvSpPr>
            <p:cNvPr id="51258" name="Text Box 59"/>
            <p:cNvSpPr txBox="1"/>
            <p:nvPr/>
          </p:nvSpPr>
          <p:spPr>
            <a:xfrm>
              <a:off x="0" y="0"/>
              <a:ext cx="433" cy="223"/>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grpSp>
        <p:nvGrpSpPr>
          <p:cNvPr id="41020" name="Group 60"/>
          <p:cNvGrpSpPr/>
          <p:nvPr/>
        </p:nvGrpSpPr>
        <p:grpSpPr>
          <a:xfrm>
            <a:off x="1428750" y="4905375"/>
            <a:ext cx="6594475" cy="657225"/>
            <a:chOff x="0" y="0"/>
            <a:chExt cx="3946" cy="223"/>
          </a:xfrm>
        </p:grpSpPr>
        <p:grpSp>
          <p:nvGrpSpPr>
            <p:cNvPr id="51260" name="Group 61"/>
            <p:cNvGrpSpPr/>
            <p:nvPr/>
          </p:nvGrpSpPr>
          <p:grpSpPr>
            <a:xfrm>
              <a:off x="537" y="19"/>
              <a:ext cx="3409" cy="178"/>
              <a:chOff x="0" y="0"/>
              <a:chExt cx="5673" cy="375"/>
            </a:xfrm>
          </p:grpSpPr>
          <p:sp>
            <p:nvSpPr>
              <p:cNvPr id="51261" name="Text Box 62"/>
              <p:cNvSpPr txBox="1"/>
              <p:nvPr/>
            </p:nvSpPr>
            <p:spPr>
              <a:xfrm>
                <a:off x="0" y="0"/>
                <a:ext cx="333" cy="375"/>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sp>
            <p:nvSpPr>
              <p:cNvPr id="51262" name="Line 63"/>
              <p:cNvSpPr/>
              <p:nvPr/>
            </p:nvSpPr>
            <p:spPr>
              <a:xfrm>
                <a:off x="60" y="186"/>
                <a:ext cx="1605" cy="0"/>
              </a:xfrm>
              <a:prstGeom prst="line">
                <a:avLst/>
              </a:prstGeom>
              <a:ln w="9525" cap="flat" cmpd="sng">
                <a:solidFill>
                  <a:srgbClr val="000000"/>
                </a:solidFill>
                <a:prstDash val="solid"/>
                <a:round/>
                <a:headEnd type="none" w="med" len="med"/>
                <a:tailEnd type="triangle" w="sm" len="sm"/>
              </a:ln>
            </p:spPr>
          </p:sp>
          <p:grpSp>
            <p:nvGrpSpPr>
              <p:cNvPr id="51263" name="Group 64"/>
              <p:cNvGrpSpPr/>
              <p:nvPr/>
            </p:nvGrpSpPr>
            <p:grpSpPr>
              <a:xfrm>
                <a:off x="1770" y="29"/>
                <a:ext cx="3903" cy="334"/>
                <a:chOff x="0" y="0"/>
                <a:chExt cx="3903" cy="334"/>
              </a:xfrm>
            </p:grpSpPr>
            <p:grpSp>
              <p:nvGrpSpPr>
                <p:cNvPr id="51264" name="Group 65"/>
                <p:cNvGrpSpPr/>
                <p:nvPr/>
              </p:nvGrpSpPr>
              <p:grpSpPr>
                <a:xfrm>
                  <a:off x="0" y="9"/>
                  <a:ext cx="681" cy="325"/>
                  <a:chOff x="0" y="0"/>
                  <a:chExt cx="681" cy="325"/>
                </a:xfrm>
              </p:grpSpPr>
              <p:sp>
                <p:nvSpPr>
                  <p:cNvPr id="51265" name="Rectangle 6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66" name="Text Box 67"/>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23</a:t>
                    </a:r>
                    <a:endParaRPr lang="en-US" altLang="zh-CN" sz="1800">
                      <a:latin typeface="Times New Roman" panose="02020603050405020304" charset="0"/>
                    </a:endParaRPr>
                  </a:p>
                </p:txBody>
              </p:sp>
              <p:sp>
                <p:nvSpPr>
                  <p:cNvPr id="51267" name="Line 6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68" name="Text Box 69"/>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69" name="Line 70"/>
                <p:cNvSpPr/>
                <p:nvPr/>
              </p:nvSpPr>
              <p:spPr>
                <a:xfrm>
                  <a:off x="615" y="184"/>
                  <a:ext cx="426" cy="0"/>
                </a:xfrm>
                <a:prstGeom prst="line">
                  <a:avLst/>
                </a:prstGeom>
                <a:ln w="9525" cap="flat" cmpd="sng">
                  <a:solidFill>
                    <a:srgbClr val="000000"/>
                  </a:solidFill>
                  <a:prstDash val="solid"/>
                  <a:round/>
                  <a:headEnd type="none" w="med" len="med"/>
                  <a:tailEnd type="triangle" w="sm" len="sm"/>
                </a:ln>
              </p:spPr>
            </p:sp>
            <p:grpSp>
              <p:nvGrpSpPr>
                <p:cNvPr id="51270" name="Group 71"/>
                <p:cNvGrpSpPr/>
                <p:nvPr/>
              </p:nvGrpSpPr>
              <p:grpSpPr>
                <a:xfrm>
                  <a:off x="1107" y="0"/>
                  <a:ext cx="2796" cy="328"/>
                  <a:chOff x="0" y="0"/>
                  <a:chExt cx="2796" cy="328"/>
                </a:xfrm>
              </p:grpSpPr>
              <p:grpSp>
                <p:nvGrpSpPr>
                  <p:cNvPr id="51271" name="Group 72"/>
                  <p:cNvGrpSpPr/>
                  <p:nvPr/>
                </p:nvGrpSpPr>
                <p:grpSpPr>
                  <a:xfrm>
                    <a:off x="0" y="3"/>
                    <a:ext cx="681" cy="325"/>
                    <a:chOff x="0" y="0"/>
                    <a:chExt cx="681" cy="325"/>
                  </a:xfrm>
                </p:grpSpPr>
                <p:sp>
                  <p:nvSpPr>
                    <p:cNvPr id="51272" name="Rectangle 73"/>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73" name="Text Box 74"/>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10</a:t>
                      </a:r>
                      <a:endParaRPr lang="en-US" altLang="zh-CN" sz="1800">
                        <a:latin typeface="Times New Roman" panose="02020603050405020304" charset="0"/>
                      </a:endParaRPr>
                    </a:p>
                  </p:txBody>
                </p:sp>
                <p:sp>
                  <p:nvSpPr>
                    <p:cNvPr id="51274" name="Line 75"/>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75" name="Text Box 76"/>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76" name="Line 77"/>
                  <p:cNvSpPr/>
                  <p:nvPr/>
                </p:nvSpPr>
                <p:spPr>
                  <a:xfrm>
                    <a:off x="564" y="179"/>
                    <a:ext cx="426" cy="0"/>
                  </a:xfrm>
                  <a:prstGeom prst="line">
                    <a:avLst/>
                  </a:prstGeom>
                  <a:ln w="9525" cap="flat" cmpd="sng">
                    <a:solidFill>
                      <a:srgbClr val="000000"/>
                    </a:solidFill>
                    <a:prstDash val="solid"/>
                    <a:round/>
                    <a:headEnd type="none" w="med" len="med"/>
                    <a:tailEnd type="triangle" w="sm" len="sm"/>
                  </a:ln>
                </p:spPr>
              </p:sp>
              <p:grpSp>
                <p:nvGrpSpPr>
                  <p:cNvPr id="51277" name="Group 78"/>
                  <p:cNvGrpSpPr/>
                  <p:nvPr/>
                </p:nvGrpSpPr>
                <p:grpSpPr>
                  <a:xfrm>
                    <a:off x="1050" y="0"/>
                    <a:ext cx="1746" cy="328"/>
                    <a:chOff x="0" y="0"/>
                    <a:chExt cx="1746" cy="328"/>
                  </a:xfrm>
                </p:grpSpPr>
                <p:grpSp>
                  <p:nvGrpSpPr>
                    <p:cNvPr id="51278" name="Group 79"/>
                    <p:cNvGrpSpPr/>
                    <p:nvPr/>
                  </p:nvGrpSpPr>
                  <p:grpSpPr>
                    <a:xfrm>
                      <a:off x="1065" y="0"/>
                      <a:ext cx="681" cy="325"/>
                      <a:chOff x="0" y="0"/>
                      <a:chExt cx="681" cy="325"/>
                    </a:xfrm>
                  </p:grpSpPr>
                  <p:sp>
                    <p:nvSpPr>
                      <p:cNvPr id="51279" name="Rectangle 80"/>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80" name="Text Box 81"/>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1281" name="Line 82"/>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82" name="Text Box 83"/>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grpSp>
                  <p:nvGrpSpPr>
                    <p:cNvPr id="51283" name="Group 84"/>
                    <p:cNvGrpSpPr/>
                    <p:nvPr/>
                  </p:nvGrpSpPr>
                  <p:grpSpPr>
                    <a:xfrm>
                      <a:off x="0" y="3"/>
                      <a:ext cx="681" cy="325"/>
                      <a:chOff x="0" y="0"/>
                      <a:chExt cx="681" cy="325"/>
                    </a:xfrm>
                  </p:grpSpPr>
                  <p:sp>
                    <p:nvSpPr>
                      <p:cNvPr id="51284" name="Rectangle 85"/>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85" name="Text Box 86"/>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5</a:t>
                        </a:r>
                        <a:endParaRPr lang="en-US" altLang="zh-CN" sz="1800">
                          <a:latin typeface="Times New Roman" panose="02020603050405020304" charset="0"/>
                        </a:endParaRPr>
                      </a:p>
                    </p:txBody>
                  </p:sp>
                  <p:sp>
                    <p:nvSpPr>
                      <p:cNvPr id="51286" name="Line 87"/>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87" name="Text Box 88"/>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288" name="Line 89"/>
                    <p:cNvSpPr/>
                    <p:nvPr/>
                  </p:nvSpPr>
                  <p:spPr>
                    <a:xfrm>
                      <a:off x="600" y="180"/>
                      <a:ext cx="426" cy="0"/>
                    </a:xfrm>
                    <a:prstGeom prst="line">
                      <a:avLst/>
                    </a:prstGeom>
                    <a:ln w="9525" cap="flat" cmpd="sng">
                      <a:solidFill>
                        <a:srgbClr val="000000"/>
                      </a:solidFill>
                      <a:prstDash val="solid"/>
                      <a:round/>
                      <a:headEnd type="none" w="med" len="med"/>
                      <a:tailEnd type="triangle" w="sm" len="sm"/>
                    </a:ln>
                  </p:spPr>
                </p:sp>
              </p:grpSp>
            </p:grpSp>
          </p:grpSp>
        </p:grpSp>
        <p:sp>
          <p:nvSpPr>
            <p:cNvPr id="51289" name="Line 90"/>
            <p:cNvSpPr/>
            <p:nvPr/>
          </p:nvSpPr>
          <p:spPr>
            <a:xfrm>
              <a:off x="198" y="110"/>
              <a:ext cx="325" cy="0"/>
            </a:xfrm>
            <a:prstGeom prst="line">
              <a:avLst/>
            </a:prstGeom>
            <a:ln w="9525" cap="flat" cmpd="sng">
              <a:solidFill>
                <a:srgbClr val="000000"/>
              </a:solidFill>
              <a:prstDash val="solid"/>
              <a:round/>
              <a:headEnd type="none" w="med" len="med"/>
              <a:tailEnd type="triangle" w="sm" len="sm"/>
            </a:ln>
          </p:spPr>
        </p:sp>
        <p:sp>
          <p:nvSpPr>
            <p:cNvPr id="51290" name="Text Box 91"/>
            <p:cNvSpPr txBox="1"/>
            <p:nvPr/>
          </p:nvSpPr>
          <p:spPr>
            <a:xfrm>
              <a:off x="0" y="0"/>
              <a:ext cx="433" cy="223"/>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grpSp>
        <p:nvGrpSpPr>
          <p:cNvPr id="41052" name="Group 92"/>
          <p:cNvGrpSpPr/>
          <p:nvPr/>
        </p:nvGrpSpPr>
        <p:grpSpPr>
          <a:xfrm>
            <a:off x="1443038" y="5588000"/>
            <a:ext cx="6583362" cy="660400"/>
            <a:chOff x="0" y="0"/>
            <a:chExt cx="3939" cy="224"/>
          </a:xfrm>
        </p:grpSpPr>
        <p:grpSp>
          <p:nvGrpSpPr>
            <p:cNvPr id="51292" name="Group 93"/>
            <p:cNvGrpSpPr/>
            <p:nvPr/>
          </p:nvGrpSpPr>
          <p:grpSpPr>
            <a:xfrm>
              <a:off x="535" y="22"/>
              <a:ext cx="3404" cy="179"/>
              <a:chOff x="0" y="0"/>
              <a:chExt cx="5664" cy="375"/>
            </a:xfrm>
          </p:grpSpPr>
          <p:sp>
            <p:nvSpPr>
              <p:cNvPr id="51293" name="Text Box 94"/>
              <p:cNvSpPr txBox="1"/>
              <p:nvPr/>
            </p:nvSpPr>
            <p:spPr>
              <a:xfrm>
                <a:off x="0" y="0"/>
                <a:ext cx="333" cy="375"/>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grpSp>
            <p:nvGrpSpPr>
              <p:cNvPr id="51294" name="Group 95"/>
              <p:cNvGrpSpPr/>
              <p:nvPr/>
            </p:nvGrpSpPr>
            <p:grpSpPr>
              <a:xfrm>
                <a:off x="4983" y="35"/>
                <a:ext cx="681" cy="325"/>
                <a:chOff x="0" y="0"/>
                <a:chExt cx="681" cy="325"/>
              </a:xfrm>
            </p:grpSpPr>
            <p:sp>
              <p:nvSpPr>
                <p:cNvPr id="51295" name="Rectangle 9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296" name="Text Box 97"/>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1297" name="Line 9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298" name="Text Box 99"/>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grpSp>
            <p:nvGrpSpPr>
              <p:cNvPr id="51299" name="Group 100"/>
              <p:cNvGrpSpPr/>
              <p:nvPr/>
            </p:nvGrpSpPr>
            <p:grpSpPr>
              <a:xfrm>
                <a:off x="3918" y="38"/>
                <a:ext cx="681" cy="325"/>
                <a:chOff x="0" y="0"/>
                <a:chExt cx="681" cy="325"/>
              </a:xfrm>
            </p:grpSpPr>
            <p:sp>
              <p:nvSpPr>
                <p:cNvPr id="51300" name="Rectangle 101"/>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301" name="Text Box 102"/>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5</a:t>
                  </a:r>
                  <a:endParaRPr lang="en-US" altLang="zh-CN" sz="1800">
                    <a:latin typeface="Times New Roman" panose="02020603050405020304" charset="0"/>
                  </a:endParaRPr>
                </a:p>
              </p:txBody>
            </p:sp>
            <p:sp>
              <p:nvSpPr>
                <p:cNvPr id="51302" name="Line 103"/>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303" name="Text Box 104"/>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grpSp>
            <p:nvGrpSpPr>
              <p:cNvPr id="51304" name="Group 105"/>
              <p:cNvGrpSpPr/>
              <p:nvPr/>
            </p:nvGrpSpPr>
            <p:grpSpPr>
              <a:xfrm>
                <a:off x="2868" y="38"/>
                <a:ext cx="681" cy="325"/>
                <a:chOff x="0" y="0"/>
                <a:chExt cx="681" cy="325"/>
              </a:xfrm>
            </p:grpSpPr>
            <p:sp>
              <p:nvSpPr>
                <p:cNvPr id="51305" name="Rectangle 10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306" name="Text Box 107"/>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10</a:t>
                  </a:r>
                  <a:endParaRPr lang="en-US" altLang="zh-CN" sz="1800">
                    <a:latin typeface="Times New Roman" panose="02020603050405020304" charset="0"/>
                  </a:endParaRPr>
                </a:p>
              </p:txBody>
            </p:sp>
            <p:sp>
              <p:nvSpPr>
                <p:cNvPr id="51307" name="Line 10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308" name="Text Box 109"/>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grpSp>
            <p:nvGrpSpPr>
              <p:cNvPr id="51309" name="Group 110"/>
              <p:cNvGrpSpPr/>
              <p:nvPr/>
            </p:nvGrpSpPr>
            <p:grpSpPr>
              <a:xfrm>
                <a:off x="1761" y="44"/>
                <a:ext cx="681" cy="325"/>
                <a:chOff x="0" y="0"/>
                <a:chExt cx="681" cy="325"/>
              </a:xfrm>
            </p:grpSpPr>
            <p:sp>
              <p:nvSpPr>
                <p:cNvPr id="51310" name="Rectangle 111"/>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311" name="Text Box 112"/>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23</a:t>
                  </a:r>
                  <a:endParaRPr lang="en-US" altLang="zh-CN" sz="1800">
                    <a:latin typeface="Times New Roman" panose="02020603050405020304" charset="0"/>
                  </a:endParaRPr>
                </a:p>
              </p:txBody>
            </p:sp>
            <p:sp>
              <p:nvSpPr>
                <p:cNvPr id="51312" name="Line 113"/>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313" name="Text Box 114"/>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grpSp>
            <p:nvGrpSpPr>
              <p:cNvPr id="51314" name="Group 115"/>
              <p:cNvGrpSpPr/>
              <p:nvPr/>
            </p:nvGrpSpPr>
            <p:grpSpPr>
              <a:xfrm>
                <a:off x="768" y="29"/>
                <a:ext cx="681" cy="325"/>
                <a:chOff x="0" y="0"/>
                <a:chExt cx="681" cy="325"/>
              </a:xfrm>
            </p:grpSpPr>
            <p:sp>
              <p:nvSpPr>
                <p:cNvPr id="51315" name="Rectangle 11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1316" name="Text Box 117"/>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67</a:t>
                  </a:r>
                  <a:endParaRPr lang="en-US" altLang="zh-CN" sz="1800">
                    <a:latin typeface="Times New Roman" panose="02020603050405020304" charset="0"/>
                  </a:endParaRPr>
                </a:p>
              </p:txBody>
            </p:sp>
            <p:sp>
              <p:nvSpPr>
                <p:cNvPr id="51317" name="Line 11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1318" name="Text Box 119"/>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1319" name="Line 120"/>
              <p:cNvSpPr/>
              <p:nvPr/>
            </p:nvSpPr>
            <p:spPr>
              <a:xfrm>
                <a:off x="63" y="180"/>
                <a:ext cx="591" cy="0"/>
              </a:xfrm>
              <a:prstGeom prst="line">
                <a:avLst/>
              </a:prstGeom>
              <a:ln w="9525" cap="flat" cmpd="sng">
                <a:solidFill>
                  <a:srgbClr val="000000"/>
                </a:solidFill>
                <a:prstDash val="solid"/>
                <a:round/>
                <a:headEnd type="none" w="med" len="med"/>
                <a:tailEnd type="triangle" w="sm" len="sm"/>
              </a:ln>
            </p:spPr>
          </p:sp>
          <p:sp>
            <p:nvSpPr>
              <p:cNvPr id="51320" name="Line 121"/>
              <p:cNvSpPr/>
              <p:nvPr/>
            </p:nvSpPr>
            <p:spPr>
              <a:xfrm>
                <a:off x="1269" y="202"/>
                <a:ext cx="426" cy="0"/>
              </a:xfrm>
              <a:prstGeom prst="line">
                <a:avLst/>
              </a:prstGeom>
              <a:ln w="9525" cap="flat" cmpd="sng">
                <a:solidFill>
                  <a:srgbClr val="000000"/>
                </a:solidFill>
                <a:prstDash val="solid"/>
                <a:round/>
                <a:headEnd type="none" w="med" len="med"/>
                <a:tailEnd type="triangle" w="sm" len="sm"/>
              </a:ln>
            </p:spPr>
          </p:sp>
          <p:sp>
            <p:nvSpPr>
              <p:cNvPr id="51321" name="Line 122"/>
              <p:cNvSpPr/>
              <p:nvPr/>
            </p:nvSpPr>
            <p:spPr>
              <a:xfrm>
                <a:off x="2376" y="219"/>
                <a:ext cx="426" cy="0"/>
              </a:xfrm>
              <a:prstGeom prst="line">
                <a:avLst/>
              </a:prstGeom>
              <a:ln w="9525" cap="flat" cmpd="sng">
                <a:solidFill>
                  <a:srgbClr val="000000"/>
                </a:solidFill>
                <a:prstDash val="solid"/>
                <a:round/>
                <a:headEnd type="none" w="med" len="med"/>
                <a:tailEnd type="triangle" w="sm" len="sm"/>
              </a:ln>
            </p:spPr>
          </p:sp>
          <p:sp>
            <p:nvSpPr>
              <p:cNvPr id="51322" name="Line 123"/>
              <p:cNvSpPr/>
              <p:nvPr/>
            </p:nvSpPr>
            <p:spPr>
              <a:xfrm>
                <a:off x="3432" y="214"/>
                <a:ext cx="426" cy="0"/>
              </a:xfrm>
              <a:prstGeom prst="line">
                <a:avLst/>
              </a:prstGeom>
              <a:ln w="9525" cap="flat" cmpd="sng">
                <a:solidFill>
                  <a:srgbClr val="000000"/>
                </a:solidFill>
                <a:prstDash val="solid"/>
                <a:round/>
                <a:headEnd type="none" w="med" len="med"/>
                <a:tailEnd type="triangle" w="sm" len="sm"/>
              </a:ln>
            </p:spPr>
          </p:sp>
          <p:sp>
            <p:nvSpPr>
              <p:cNvPr id="51323" name="Line 124"/>
              <p:cNvSpPr/>
              <p:nvPr/>
            </p:nvSpPr>
            <p:spPr>
              <a:xfrm>
                <a:off x="4518" y="215"/>
                <a:ext cx="426" cy="0"/>
              </a:xfrm>
              <a:prstGeom prst="line">
                <a:avLst/>
              </a:prstGeom>
              <a:ln w="9525" cap="flat" cmpd="sng">
                <a:solidFill>
                  <a:srgbClr val="000000"/>
                </a:solidFill>
                <a:prstDash val="solid"/>
                <a:round/>
                <a:headEnd type="none" w="med" len="med"/>
                <a:tailEnd type="triangle" w="sm" len="sm"/>
              </a:ln>
            </p:spPr>
          </p:sp>
        </p:grpSp>
        <p:sp>
          <p:nvSpPr>
            <p:cNvPr id="51324" name="Line 125"/>
            <p:cNvSpPr/>
            <p:nvPr/>
          </p:nvSpPr>
          <p:spPr>
            <a:xfrm>
              <a:off x="189" y="103"/>
              <a:ext cx="325" cy="0"/>
            </a:xfrm>
            <a:prstGeom prst="line">
              <a:avLst/>
            </a:prstGeom>
            <a:ln w="9525" cap="flat" cmpd="sng">
              <a:solidFill>
                <a:srgbClr val="000000"/>
              </a:solidFill>
              <a:prstDash val="solid"/>
              <a:round/>
              <a:headEnd type="none" w="med" len="med"/>
              <a:tailEnd type="triangle" w="sm" len="sm"/>
            </a:ln>
          </p:spPr>
        </p:sp>
        <p:sp>
          <p:nvSpPr>
            <p:cNvPr id="51325" name="Text Box 126"/>
            <p:cNvSpPr txBox="1"/>
            <p:nvPr/>
          </p:nvSpPr>
          <p:spPr>
            <a:xfrm>
              <a:off x="0" y="0"/>
              <a:ext cx="433" cy="224"/>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968"/>
                                        </p:tgtEl>
                                        <p:attrNameLst>
                                          <p:attrName>style.visibility</p:attrName>
                                        </p:attrNameLst>
                                      </p:cBhvr>
                                      <p:to>
                                        <p:strVal val="visible"/>
                                      </p:to>
                                    </p:set>
                                    <p:anim calcmode="lin" valueType="num">
                                      <p:cBhvr additive="base">
                                        <p:cTn id="13" dur="500" fill="hold"/>
                                        <p:tgtEl>
                                          <p:spTgt spid="40968"/>
                                        </p:tgtEl>
                                        <p:attrNameLst>
                                          <p:attrName>ppt_x</p:attrName>
                                        </p:attrNameLst>
                                      </p:cBhvr>
                                      <p:tavLst>
                                        <p:tav tm="0">
                                          <p:val>
                                            <p:strVal val="0-#ppt_w/2"/>
                                          </p:val>
                                        </p:tav>
                                        <p:tav tm="100000">
                                          <p:val>
                                            <p:strVal val="#ppt_x"/>
                                          </p:val>
                                        </p:tav>
                                      </p:tavLst>
                                    </p:anim>
                                    <p:anim calcmode="lin" valueType="num">
                                      <p:cBhvr additive="base">
                                        <p:cTn id="14"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78"/>
                                        </p:tgtEl>
                                        <p:attrNameLst>
                                          <p:attrName>style.visibility</p:attrName>
                                        </p:attrNameLst>
                                      </p:cBhvr>
                                      <p:to>
                                        <p:strVal val="visible"/>
                                      </p:to>
                                    </p:set>
                                    <p:anim calcmode="lin" valueType="num">
                                      <p:cBhvr additive="base">
                                        <p:cTn id="19" dur="500" fill="hold"/>
                                        <p:tgtEl>
                                          <p:spTgt spid="40978"/>
                                        </p:tgtEl>
                                        <p:attrNameLst>
                                          <p:attrName>ppt_x</p:attrName>
                                        </p:attrNameLst>
                                      </p:cBhvr>
                                      <p:tavLst>
                                        <p:tav tm="0">
                                          <p:val>
                                            <p:strVal val="0-#ppt_w/2"/>
                                          </p:val>
                                        </p:tav>
                                        <p:tav tm="100000">
                                          <p:val>
                                            <p:strVal val="#ppt_x"/>
                                          </p:val>
                                        </p:tav>
                                      </p:tavLst>
                                    </p:anim>
                                    <p:anim calcmode="lin" valueType="num">
                                      <p:cBhvr additive="base">
                                        <p:cTn id="20" dur="500" fill="hold"/>
                                        <p:tgtEl>
                                          <p:spTgt spid="4097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995"/>
                                        </p:tgtEl>
                                        <p:attrNameLst>
                                          <p:attrName>style.visibility</p:attrName>
                                        </p:attrNameLst>
                                      </p:cBhvr>
                                      <p:to>
                                        <p:strVal val="visible"/>
                                      </p:to>
                                    </p:set>
                                    <p:anim calcmode="lin" valueType="num">
                                      <p:cBhvr additive="base">
                                        <p:cTn id="25" dur="500" fill="hold"/>
                                        <p:tgtEl>
                                          <p:spTgt spid="40995"/>
                                        </p:tgtEl>
                                        <p:attrNameLst>
                                          <p:attrName>ppt_x</p:attrName>
                                        </p:attrNameLst>
                                      </p:cBhvr>
                                      <p:tavLst>
                                        <p:tav tm="0">
                                          <p:val>
                                            <p:strVal val="0-#ppt_w/2"/>
                                          </p:val>
                                        </p:tav>
                                        <p:tav tm="100000">
                                          <p:val>
                                            <p:strVal val="#ppt_x"/>
                                          </p:val>
                                        </p:tav>
                                      </p:tavLst>
                                    </p:anim>
                                    <p:anim calcmode="lin" valueType="num">
                                      <p:cBhvr additive="base">
                                        <p:cTn id="26" dur="500" fill="hold"/>
                                        <p:tgtEl>
                                          <p:spTgt spid="409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020"/>
                                        </p:tgtEl>
                                        <p:attrNameLst>
                                          <p:attrName>style.visibility</p:attrName>
                                        </p:attrNameLst>
                                      </p:cBhvr>
                                      <p:to>
                                        <p:strVal val="visible"/>
                                      </p:to>
                                    </p:set>
                                    <p:anim calcmode="lin" valueType="num">
                                      <p:cBhvr additive="base">
                                        <p:cTn id="31" dur="500" fill="hold"/>
                                        <p:tgtEl>
                                          <p:spTgt spid="41020"/>
                                        </p:tgtEl>
                                        <p:attrNameLst>
                                          <p:attrName>ppt_x</p:attrName>
                                        </p:attrNameLst>
                                      </p:cBhvr>
                                      <p:tavLst>
                                        <p:tav tm="0">
                                          <p:val>
                                            <p:strVal val="0-#ppt_w/2"/>
                                          </p:val>
                                        </p:tav>
                                        <p:tav tm="100000">
                                          <p:val>
                                            <p:strVal val="#ppt_x"/>
                                          </p:val>
                                        </p:tav>
                                      </p:tavLst>
                                    </p:anim>
                                    <p:anim calcmode="lin" valueType="num">
                                      <p:cBhvr additive="base">
                                        <p:cTn id="32" dur="500" fill="hold"/>
                                        <p:tgtEl>
                                          <p:spTgt spid="410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052"/>
                                        </p:tgtEl>
                                        <p:attrNameLst>
                                          <p:attrName>style.visibility</p:attrName>
                                        </p:attrNameLst>
                                      </p:cBhvr>
                                      <p:to>
                                        <p:strVal val="visible"/>
                                      </p:to>
                                    </p:set>
                                    <p:anim calcmode="lin" valueType="num">
                                      <p:cBhvr additive="base">
                                        <p:cTn id="37" dur="500" fill="hold"/>
                                        <p:tgtEl>
                                          <p:spTgt spid="41052"/>
                                        </p:tgtEl>
                                        <p:attrNameLst>
                                          <p:attrName>ppt_x</p:attrName>
                                        </p:attrNameLst>
                                      </p:cBhvr>
                                      <p:tavLst>
                                        <p:tav tm="0">
                                          <p:val>
                                            <p:strVal val="0-#ppt_w/2"/>
                                          </p:val>
                                        </p:tav>
                                        <p:tav tm="100000">
                                          <p:val>
                                            <p:strVal val="#ppt_x"/>
                                          </p:val>
                                        </p:tav>
                                      </p:tavLst>
                                    </p:anim>
                                    <p:anim calcmode="lin" valueType="num">
                                      <p:cBhvr additive="base">
                                        <p:cTn id="38" dur="500" fill="hold"/>
                                        <p:tgtEl>
                                          <p:spTgt spid="41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bwMode="auto">
          <a:xfrm>
            <a:off x="600075" y="5119688"/>
            <a:ext cx="7127875" cy="1541463"/>
          </a:xfrm>
          <a:prstGeom prst="roundRect">
            <a:avLst>
              <a:gd name="adj" fmla="val 2011"/>
            </a:avLst>
          </a:prstGeom>
          <a:solidFill>
            <a:schemeClr val="accent4">
              <a:lumMod val="10000"/>
              <a:lumOff val="9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 name="圆角矩形 3"/>
          <p:cNvSpPr/>
          <p:nvPr/>
        </p:nvSpPr>
        <p:spPr bwMode="auto">
          <a:xfrm>
            <a:off x="5365750" y="1890713"/>
            <a:ext cx="3692525" cy="2011363"/>
          </a:xfrm>
          <a:prstGeom prst="roundRect">
            <a:avLst>
              <a:gd name="adj" fmla="val 2011"/>
            </a:avLst>
          </a:prstGeom>
          <a:solidFill>
            <a:schemeClr val="accent4">
              <a:lumMod val="10000"/>
              <a:lumOff val="9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grpSp>
        <p:nvGrpSpPr>
          <p:cNvPr id="68613" name="Group 5"/>
          <p:cNvGrpSpPr/>
          <p:nvPr/>
        </p:nvGrpSpPr>
        <p:grpSpPr>
          <a:xfrm>
            <a:off x="1692275" y="1700213"/>
            <a:ext cx="1066800" cy="609600"/>
            <a:chOff x="2599" y="935"/>
            <a:chExt cx="672" cy="384"/>
          </a:xfrm>
        </p:grpSpPr>
        <p:sp>
          <p:nvSpPr>
            <p:cNvPr id="52228" name="Rectangle 6"/>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2229" name="Line 7"/>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sp>
        <p:nvSpPr>
          <p:cNvPr id="68616" name="Line 8"/>
          <p:cNvSpPr/>
          <p:nvPr/>
        </p:nvSpPr>
        <p:spPr>
          <a:xfrm>
            <a:off x="2627313" y="2060575"/>
            <a:ext cx="865187" cy="0"/>
          </a:xfrm>
          <a:prstGeom prst="line">
            <a:avLst/>
          </a:prstGeom>
          <a:ln w="31750" cap="flat" cmpd="sng">
            <a:solidFill>
              <a:schemeClr val="tx1"/>
            </a:solidFill>
            <a:prstDash val="solid"/>
            <a:round/>
            <a:headEnd type="oval" w="sm" len="sm"/>
            <a:tailEnd type="triangle" w="med" len="lg"/>
          </a:ln>
        </p:spPr>
      </p:sp>
      <p:sp>
        <p:nvSpPr>
          <p:cNvPr id="68617" name="Rectangle 9"/>
          <p:cNvSpPr/>
          <p:nvPr/>
        </p:nvSpPr>
        <p:spPr>
          <a:xfrm>
            <a:off x="1116013" y="1700213"/>
            <a:ext cx="363537" cy="519112"/>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L</a:t>
            </a:r>
            <a:endParaRPr lang="en-US" altLang="zh-CN" sz="2800">
              <a:latin typeface="楷体_GB2312" pitchFamily="49" charset="-122"/>
              <a:ea typeface="楷体_GB2312" pitchFamily="49" charset="-122"/>
            </a:endParaRPr>
          </a:p>
        </p:txBody>
      </p:sp>
      <p:grpSp>
        <p:nvGrpSpPr>
          <p:cNvPr id="68618" name="Group 10"/>
          <p:cNvGrpSpPr/>
          <p:nvPr/>
        </p:nvGrpSpPr>
        <p:grpSpPr>
          <a:xfrm>
            <a:off x="3563938" y="1700213"/>
            <a:ext cx="1066800" cy="609600"/>
            <a:chOff x="2599" y="935"/>
            <a:chExt cx="672" cy="384"/>
          </a:xfrm>
        </p:grpSpPr>
        <p:sp>
          <p:nvSpPr>
            <p:cNvPr id="52233" name="Rectangle 11"/>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2234" name="Line 12"/>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grpSp>
        <p:nvGrpSpPr>
          <p:cNvPr id="68621" name="Group 13"/>
          <p:cNvGrpSpPr/>
          <p:nvPr/>
        </p:nvGrpSpPr>
        <p:grpSpPr>
          <a:xfrm>
            <a:off x="2555875" y="1916113"/>
            <a:ext cx="142875" cy="215900"/>
            <a:chOff x="2472" y="1389"/>
            <a:chExt cx="90" cy="136"/>
          </a:xfrm>
        </p:grpSpPr>
        <p:sp>
          <p:nvSpPr>
            <p:cNvPr id="52236" name="Line 14"/>
            <p:cNvSpPr/>
            <p:nvPr/>
          </p:nvSpPr>
          <p:spPr>
            <a:xfrm flipH="1">
              <a:off x="2472" y="1389"/>
              <a:ext cx="45" cy="136"/>
            </a:xfrm>
            <a:prstGeom prst="line">
              <a:avLst/>
            </a:prstGeom>
            <a:ln w="19050" cap="flat" cmpd="sng">
              <a:solidFill>
                <a:schemeClr val="tx1"/>
              </a:solidFill>
              <a:prstDash val="solid"/>
              <a:round/>
              <a:headEnd type="none" w="med" len="med"/>
              <a:tailEnd type="none" w="med" len="med"/>
            </a:ln>
          </p:spPr>
        </p:sp>
        <p:sp>
          <p:nvSpPr>
            <p:cNvPr id="52237" name="Line 15"/>
            <p:cNvSpPr/>
            <p:nvPr/>
          </p:nvSpPr>
          <p:spPr>
            <a:xfrm>
              <a:off x="2517" y="1389"/>
              <a:ext cx="45" cy="136"/>
            </a:xfrm>
            <a:prstGeom prst="line">
              <a:avLst/>
            </a:prstGeom>
            <a:ln w="19050" cap="flat" cmpd="sng">
              <a:solidFill>
                <a:schemeClr val="tx1"/>
              </a:solidFill>
              <a:prstDash val="solid"/>
              <a:round/>
              <a:headEnd type="none" w="med" len="med"/>
              <a:tailEnd type="none" w="med" len="med"/>
            </a:ln>
          </p:spPr>
        </p:sp>
      </p:grpSp>
      <p:grpSp>
        <p:nvGrpSpPr>
          <p:cNvPr id="68624" name="Group 16"/>
          <p:cNvGrpSpPr/>
          <p:nvPr/>
        </p:nvGrpSpPr>
        <p:grpSpPr>
          <a:xfrm>
            <a:off x="4427538" y="1916113"/>
            <a:ext cx="142875" cy="215900"/>
            <a:chOff x="2472" y="1389"/>
            <a:chExt cx="90" cy="136"/>
          </a:xfrm>
        </p:grpSpPr>
        <p:sp>
          <p:nvSpPr>
            <p:cNvPr id="52239" name="Line 17"/>
            <p:cNvSpPr/>
            <p:nvPr/>
          </p:nvSpPr>
          <p:spPr>
            <a:xfrm flipH="1">
              <a:off x="2472" y="1389"/>
              <a:ext cx="45" cy="136"/>
            </a:xfrm>
            <a:prstGeom prst="line">
              <a:avLst/>
            </a:prstGeom>
            <a:ln w="19050" cap="flat" cmpd="sng">
              <a:solidFill>
                <a:schemeClr val="tx1"/>
              </a:solidFill>
              <a:prstDash val="solid"/>
              <a:round/>
              <a:headEnd type="none" w="med" len="med"/>
              <a:tailEnd type="none" w="med" len="med"/>
            </a:ln>
          </p:spPr>
        </p:sp>
        <p:sp>
          <p:nvSpPr>
            <p:cNvPr id="52240" name="Line 18"/>
            <p:cNvSpPr/>
            <p:nvPr/>
          </p:nvSpPr>
          <p:spPr>
            <a:xfrm>
              <a:off x="2517" y="1389"/>
              <a:ext cx="45" cy="136"/>
            </a:xfrm>
            <a:prstGeom prst="line">
              <a:avLst/>
            </a:prstGeom>
            <a:ln w="19050" cap="flat" cmpd="sng">
              <a:solidFill>
                <a:schemeClr val="tx1"/>
              </a:solidFill>
              <a:prstDash val="solid"/>
              <a:round/>
              <a:headEnd type="none" w="med" len="med"/>
              <a:tailEnd type="none" w="med" len="med"/>
            </a:ln>
          </p:spPr>
        </p:sp>
      </p:grpSp>
      <p:sp>
        <p:nvSpPr>
          <p:cNvPr id="68627" name="Rectangle 19"/>
          <p:cNvSpPr/>
          <p:nvPr/>
        </p:nvSpPr>
        <p:spPr>
          <a:xfrm>
            <a:off x="3635375" y="1773238"/>
            <a:ext cx="363538" cy="519112"/>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3</a:t>
            </a:r>
            <a:endParaRPr lang="en-US" altLang="zh-CN" sz="2800">
              <a:latin typeface="楷体_GB2312" pitchFamily="49" charset="-122"/>
              <a:ea typeface="楷体_GB2312" pitchFamily="49" charset="-122"/>
            </a:endParaRPr>
          </a:p>
        </p:txBody>
      </p:sp>
      <p:sp>
        <p:nvSpPr>
          <p:cNvPr id="68628" name="Line 20"/>
          <p:cNvSpPr/>
          <p:nvPr/>
        </p:nvSpPr>
        <p:spPr>
          <a:xfrm>
            <a:off x="2627313" y="2276475"/>
            <a:ext cx="865187" cy="865188"/>
          </a:xfrm>
          <a:prstGeom prst="line">
            <a:avLst/>
          </a:prstGeom>
          <a:ln w="31750" cap="flat" cmpd="sng">
            <a:solidFill>
              <a:schemeClr val="tx1"/>
            </a:solidFill>
            <a:prstDash val="solid"/>
            <a:round/>
            <a:headEnd type="oval" w="sm" len="sm"/>
            <a:tailEnd type="triangle" w="med" len="lg"/>
          </a:ln>
        </p:spPr>
      </p:sp>
      <p:grpSp>
        <p:nvGrpSpPr>
          <p:cNvPr id="68629" name="Group 21"/>
          <p:cNvGrpSpPr/>
          <p:nvPr/>
        </p:nvGrpSpPr>
        <p:grpSpPr>
          <a:xfrm>
            <a:off x="3563938" y="2781300"/>
            <a:ext cx="1066800" cy="609600"/>
            <a:chOff x="2599" y="935"/>
            <a:chExt cx="672" cy="384"/>
          </a:xfrm>
        </p:grpSpPr>
        <p:sp>
          <p:nvSpPr>
            <p:cNvPr id="52244" name="Rectangle 22"/>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2245" name="Line 23"/>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sp>
        <p:nvSpPr>
          <p:cNvPr id="68632" name="Rectangle 24"/>
          <p:cNvSpPr/>
          <p:nvPr/>
        </p:nvSpPr>
        <p:spPr>
          <a:xfrm>
            <a:off x="3635375" y="2854325"/>
            <a:ext cx="363538" cy="519113"/>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5</a:t>
            </a:r>
            <a:endParaRPr lang="en-US" altLang="zh-CN" sz="2800">
              <a:latin typeface="楷体_GB2312" pitchFamily="49" charset="-122"/>
              <a:ea typeface="楷体_GB2312" pitchFamily="49" charset="-122"/>
            </a:endParaRPr>
          </a:p>
        </p:txBody>
      </p:sp>
      <p:sp>
        <p:nvSpPr>
          <p:cNvPr id="68633" name="Line 25"/>
          <p:cNvSpPr/>
          <p:nvPr/>
        </p:nvSpPr>
        <p:spPr>
          <a:xfrm flipH="1" flipV="1">
            <a:off x="4067175" y="2349500"/>
            <a:ext cx="504825" cy="792163"/>
          </a:xfrm>
          <a:prstGeom prst="line">
            <a:avLst/>
          </a:prstGeom>
          <a:ln w="31750" cap="flat" cmpd="sng">
            <a:solidFill>
              <a:schemeClr val="tx1"/>
            </a:solidFill>
            <a:prstDash val="solid"/>
            <a:round/>
            <a:headEnd type="oval" w="sm" len="sm"/>
            <a:tailEnd type="triangle" w="med" len="lg"/>
          </a:ln>
        </p:spPr>
      </p:sp>
      <p:sp>
        <p:nvSpPr>
          <p:cNvPr id="68636" name="Line 28"/>
          <p:cNvSpPr/>
          <p:nvPr/>
        </p:nvSpPr>
        <p:spPr>
          <a:xfrm flipH="1" flipV="1">
            <a:off x="4211638" y="3500438"/>
            <a:ext cx="849312" cy="649287"/>
          </a:xfrm>
          <a:prstGeom prst="line">
            <a:avLst/>
          </a:prstGeom>
          <a:ln w="31750" cap="flat" cmpd="sng">
            <a:solidFill>
              <a:schemeClr val="tx1"/>
            </a:solidFill>
            <a:prstDash val="solid"/>
            <a:round/>
            <a:headEnd type="oval" w="sm" len="sm"/>
            <a:tailEnd type="triangle" w="med" len="lg"/>
          </a:ln>
        </p:spPr>
      </p:sp>
      <p:sp>
        <p:nvSpPr>
          <p:cNvPr id="68637" name="Rectangle 29"/>
          <p:cNvSpPr/>
          <p:nvPr/>
        </p:nvSpPr>
        <p:spPr>
          <a:xfrm>
            <a:off x="5060950" y="3987800"/>
            <a:ext cx="363538"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p</a:t>
            </a:r>
            <a:endParaRPr lang="en-US" altLang="zh-CN" sz="3200">
              <a:latin typeface="楷体_GB2312" pitchFamily="49" charset="-122"/>
              <a:ea typeface="楷体_GB2312" pitchFamily="49" charset="-122"/>
            </a:endParaRPr>
          </a:p>
        </p:txBody>
      </p:sp>
      <p:sp>
        <p:nvSpPr>
          <p:cNvPr id="68638" name="Line 30"/>
          <p:cNvSpPr/>
          <p:nvPr/>
        </p:nvSpPr>
        <p:spPr>
          <a:xfrm flipH="1">
            <a:off x="4787900" y="1700213"/>
            <a:ext cx="719138" cy="144462"/>
          </a:xfrm>
          <a:prstGeom prst="line">
            <a:avLst/>
          </a:prstGeom>
          <a:ln w="31750" cap="flat" cmpd="sng">
            <a:solidFill>
              <a:schemeClr val="tx1"/>
            </a:solidFill>
            <a:prstDash val="solid"/>
            <a:round/>
            <a:headEnd type="oval" w="sm" len="sm"/>
            <a:tailEnd type="triangle" w="med" len="lg"/>
          </a:ln>
        </p:spPr>
      </p:sp>
      <p:sp>
        <p:nvSpPr>
          <p:cNvPr id="68639" name="Rectangle 31"/>
          <p:cNvSpPr/>
          <p:nvPr/>
        </p:nvSpPr>
        <p:spPr>
          <a:xfrm>
            <a:off x="5567363" y="1187133"/>
            <a:ext cx="363537" cy="579437"/>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p</a:t>
            </a:r>
            <a:endParaRPr lang="en-US" altLang="zh-CN" sz="3200">
              <a:latin typeface="楷体_GB2312" pitchFamily="49" charset="-122"/>
              <a:ea typeface="楷体_GB2312" pitchFamily="49" charset="-122"/>
            </a:endParaRPr>
          </a:p>
        </p:txBody>
      </p:sp>
      <p:grpSp>
        <p:nvGrpSpPr>
          <p:cNvPr id="68640" name="Group 32"/>
          <p:cNvGrpSpPr/>
          <p:nvPr/>
        </p:nvGrpSpPr>
        <p:grpSpPr>
          <a:xfrm>
            <a:off x="1414463" y="4330700"/>
            <a:ext cx="6624637" cy="657225"/>
            <a:chOff x="0" y="0"/>
            <a:chExt cx="3964" cy="223"/>
          </a:xfrm>
        </p:grpSpPr>
        <p:sp>
          <p:nvSpPr>
            <p:cNvPr id="52253" name="Text Box 33"/>
            <p:cNvSpPr txBox="1"/>
            <p:nvPr/>
          </p:nvSpPr>
          <p:spPr>
            <a:xfrm>
              <a:off x="555" y="16"/>
              <a:ext cx="200" cy="180"/>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grpSp>
          <p:nvGrpSpPr>
            <p:cNvPr id="52254" name="Group 34"/>
            <p:cNvGrpSpPr/>
            <p:nvPr/>
          </p:nvGrpSpPr>
          <p:grpSpPr>
            <a:xfrm>
              <a:off x="2915" y="40"/>
              <a:ext cx="1049" cy="157"/>
              <a:chOff x="0" y="0"/>
              <a:chExt cx="1746" cy="328"/>
            </a:xfrm>
          </p:grpSpPr>
          <p:grpSp>
            <p:nvGrpSpPr>
              <p:cNvPr id="52255" name="Group 35"/>
              <p:cNvGrpSpPr/>
              <p:nvPr/>
            </p:nvGrpSpPr>
            <p:grpSpPr>
              <a:xfrm>
                <a:off x="1065" y="0"/>
                <a:ext cx="681" cy="325"/>
                <a:chOff x="0" y="0"/>
                <a:chExt cx="681" cy="325"/>
              </a:xfrm>
            </p:grpSpPr>
            <p:sp>
              <p:nvSpPr>
                <p:cNvPr id="52256" name="Rectangle 3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2257" name="Text Box 37"/>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3</a:t>
                  </a:r>
                  <a:endParaRPr lang="en-US" altLang="zh-CN" sz="1800">
                    <a:latin typeface="Times New Roman" panose="02020603050405020304" charset="0"/>
                  </a:endParaRPr>
                </a:p>
              </p:txBody>
            </p:sp>
            <p:sp>
              <p:nvSpPr>
                <p:cNvPr id="52258" name="Line 3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2259" name="Text Box 39"/>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r>
                    <a:rPr lang="zh-CN" altLang="en-US" sz="1800" dirty="0">
                      <a:latin typeface="宋体" panose="02010600030101010101" pitchFamily="2" charset="-122"/>
                    </a:rPr>
                    <a:t>∧</a:t>
                  </a:r>
                  <a:endParaRPr lang="zh-CN" altLang="en-US" sz="1800" dirty="0">
                    <a:latin typeface="Arial" panose="020B0604020202020204" pitchFamily="34" charset="0"/>
                  </a:endParaRPr>
                </a:p>
              </p:txBody>
            </p:sp>
          </p:grpSp>
          <p:grpSp>
            <p:nvGrpSpPr>
              <p:cNvPr id="52260" name="Group 40"/>
              <p:cNvGrpSpPr/>
              <p:nvPr/>
            </p:nvGrpSpPr>
            <p:grpSpPr>
              <a:xfrm>
                <a:off x="0" y="3"/>
                <a:ext cx="681" cy="325"/>
                <a:chOff x="0" y="0"/>
                <a:chExt cx="681" cy="325"/>
              </a:xfrm>
            </p:grpSpPr>
            <p:sp>
              <p:nvSpPr>
                <p:cNvPr id="52261" name="Rectangle 41"/>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2262" name="Text Box 42"/>
                <p:cNvSpPr txBox="1"/>
                <p:nvPr/>
              </p:nvSpPr>
              <p:spPr>
                <a:xfrm>
                  <a:off x="51" y="49"/>
                  <a:ext cx="261" cy="238"/>
                </a:xfrm>
                <a:prstGeom prst="rect">
                  <a:avLst/>
                </a:prstGeom>
                <a:solidFill>
                  <a:srgbClr val="FFFF99"/>
                </a:solidFill>
                <a:ln w="9525">
                  <a:noFill/>
                </a:ln>
              </p:spPr>
              <p:txBody>
                <a:bodyPr lIns="0" tIns="0" rIns="0" bIns="0" anchor="t" anchorCtr="0"/>
                <a:p>
                  <a:pPr algn="ctr" eaLnBrk="0" hangingPunct="0"/>
                  <a:r>
                    <a:rPr lang="en-US" altLang="zh-CN" sz="1800">
                      <a:latin typeface="Times New Roman" panose="02020603050405020304" charset="0"/>
                    </a:rPr>
                    <a:t>5</a:t>
                  </a:r>
                  <a:endParaRPr lang="en-US" altLang="zh-CN" sz="1800">
                    <a:latin typeface="Times New Roman" panose="02020603050405020304" charset="0"/>
                  </a:endParaRPr>
                </a:p>
              </p:txBody>
            </p:sp>
            <p:sp>
              <p:nvSpPr>
                <p:cNvPr id="52263" name="Line 43"/>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2264" name="Text Box 44"/>
                <p:cNvSpPr txBox="1"/>
                <p:nvPr/>
              </p:nvSpPr>
              <p:spPr>
                <a:xfrm>
                  <a:off x="453" y="67"/>
                  <a:ext cx="201" cy="196"/>
                </a:xfrm>
                <a:prstGeom prst="rect">
                  <a:avLst/>
                </a:prstGeom>
                <a:solidFill>
                  <a:srgbClr val="FFFF99"/>
                </a:solidFill>
                <a:ln w="9525">
                  <a:noFill/>
                </a:ln>
              </p:spPr>
              <p:txBody>
                <a:bodyPr lIns="0" tIns="0" rIns="0" bIns="0" anchor="t" anchorCtr="0"/>
                <a:p>
                  <a:pPr algn="ctr" eaLnBrk="0" hangingPunct="0"/>
                  <a:endParaRPr lang="zh-CN" altLang="en-US" sz="1800">
                    <a:latin typeface="Arial" panose="020B0604020202020204" pitchFamily="34" charset="0"/>
                  </a:endParaRPr>
                </a:p>
              </p:txBody>
            </p:sp>
          </p:grpSp>
          <p:sp>
            <p:nvSpPr>
              <p:cNvPr id="52265" name="Line 45"/>
              <p:cNvSpPr/>
              <p:nvPr/>
            </p:nvSpPr>
            <p:spPr>
              <a:xfrm>
                <a:off x="600" y="180"/>
                <a:ext cx="426" cy="0"/>
              </a:xfrm>
              <a:prstGeom prst="line">
                <a:avLst/>
              </a:prstGeom>
              <a:ln w="9525" cap="flat" cmpd="sng">
                <a:solidFill>
                  <a:srgbClr val="000000"/>
                </a:solidFill>
                <a:prstDash val="solid"/>
                <a:round/>
                <a:headEnd type="none" w="med" len="med"/>
                <a:tailEnd type="triangle" w="sm" len="sm"/>
              </a:ln>
            </p:spPr>
          </p:sp>
        </p:grpSp>
        <p:sp>
          <p:nvSpPr>
            <p:cNvPr id="52266" name="Line 46"/>
            <p:cNvSpPr/>
            <p:nvPr/>
          </p:nvSpPr>
          <p:spPr>
            <a:xfrm>
              <a:off x="640" y="109"/>
              <a:ext cx="2237" cy="0"/>
            </a:xfrm>
            <a:prstGeom prst="line">
              <a:avLst/>
            </a:prstGeom>
            <a:ln w="9525" cap="flat" cmpd="sng">
              <a:solidFill>
                <a:srgbClr val="000000"/>
              </a:solidFill>
              <a:prstDash val="solid"/>
              <a:round/>
              <a:headEnd type="none" w="med" len="med"/>
              <a:tailEnd type="triangle" w="sm" len="sm"/>
            </a:ln>
          </p:spPr>
        </p:sp>
        <p:sp>
          <p:nvSpPr>
            <p:cNvPr id="52267" name="Line 47"/>
            <p:cNvSpPr/>
            <p:nvPr/>
          </p:nvSpPr>
          <p:spPr>
            <a:xfrm>
              <a:off x="216" y="113"/>
              <a:ext cx="325" cy="0"/>
            </a:xfrm>
            <a:prstGeom prst="line">
              <a:avLst/>
            </a:prstGeom>
            <a:ln w="9525" cap="flat" cmpd="sng">
              <a:solidFill>
                <a:srgbClr val="000000"/>
              </a:solidFill>
              <a:prstDash val="solid"/>
              <a:round/>
              <a:headEnd type="none" w="med" len="med"/>
              <a:tailEnd type="triangle" w="sm" len="sm"/>
            </a:ln>
          </p:spPr>
        </p:sp>
        <p:sp>
          <p:nvSpPr>
            <p:cNvPr id="52268" name="Text Box 48"/>
            <p:cNvSpPr txBox="1"/>
            <p:nvPr/>
          </p:nvSpPr>
          <p:spPr>
            <a:xfrm>
              <a:off x="0" y="0"/>
              <a:ext cx="433" cy="223"/>
            </a:xfrm>
            <a:prstGeom prst="rect">
              <a:avLst/>
            </a:prstGeom>
            <a:noFill/>
            <a:ln w="9525">
              <a:noFill/>
            </a:ln>
          </p:spPr>
          <p:txBody>
            <a:bodyPr anchor="t" anchorCtr="0"/>
            <a:p>
              <a:pPr algn="ctr" eaLnBrk="0" hangingPunct="0"/>
              <a:r>
                <a:rPr lang="en-US" altLang="zh-CN" sz="1800">
                  <a:latin typeface="Times New Roman" panose="02020603050405020304" charset="0"/>
                </a:rPr>
                <a:t>L</a:t>
              </a:r>
              <a:endParaRPr lang="en-US" altLang="zh-CN" sz="1800">
                <a:latin typeface="Times New Roman" panose="02020603050405020304" charset="0"/>
              </a:endParaRPr>
            </a:p>
          </p:txBody>
        </p:sp>
      </p:grpSp>
      <p:sp>
        <p:nvSpPr>
          <p:cNvPr id="52269" name="Rectangle 53"/>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线性链表操作的实现：</a:t>
            </a:r>
            <a:r>
              <a:rPr lang="zh-CN" altLang="en-US" sz="4000" b="1" dirty="0">
                <a:solidFill>
                  <a:schemeClr val="folHlink"/>
                </a:solidFill>
                <a:ea typeface="幼圆" panose="02010509060101010101" pitchFamily="49" charset="-122"/>
              </a:rPr>
              <a:t>头插法</a:t>
            </a:r>
            <a:endParaRPr lang="zh-CN" altLang="en-US" sz="4000" b="1" dirty="0">
              <a:solidFill>
                <a:schemeClr val="folHlink"/>
              </a:solidFill>
              <a:ea typeface="幼圆" panose="02010509060101010101" pitchFamily="49" charset="-122"/>
            </a:endParaRPr>
          </a:p>
        </p:txBody>
      </p:sp>
      <p:sp>
        <p:nvSpPr>
          <p:cNvPr id="43027" name="Text Box 54"/>
          <p:cNvSpPr txBox="1"/>
          <p:nvPr/>
        </p:nvSpPr>
        <p:spPr>
          <a:xfrm>
            <a:off x="755650" y="5095875"/>
            <a:ext cx="7921625" cy="1568450"/>
          </a:xfrm>
          <a:prstGeom prst="rect">
            <a:avLst/>
          </a:prstGeom>
          <a:noFill/>
          <a:ln w="9525">
            <a:noFill/>
          </a:ln>
        </p:spPr>
        <p:txBody>
          <a:bodyPr wrap="square" anchor="t" anchorCtr="0">
            <a:spAutoFit/>
          </a:bodyPr>
          <a:p>
            <a:r>
              <a:rPr lang="en-US" altLang="zh-CN">
                <a:latin typeface="Courier New" panose="02070309020205020404" pitchFamily="49" charset="0"/>
              </a:rPr>
              <a:t>while (x!=flag) </a:t>
            </a:r>
            <a:endParaRPr lang="en-US" altLang="zh-CN">
              <a:latin typeface="Courier New" panose="02070309020205020404" pitchFamily="49" charset="0"/>
            </a:endParaRPr>
          </a:p>
          <a:p>
            <a:r>
              <a:rPr lang="en-US" altLang="zh-CN">
                <a:latin typeface="Courier New" panose="02070309020205020404" pitchFamily="49" charset="0"/>
              </a:rPr>
              <a:t>   {p=(</a:t>
            </a:r>
            <a:r>
              <a:rPr lang="en-US" altLang="zh-CN" err="1">
                <a:latin typeface="Courier New" panose="02070309020205020404" pitchFamily="49" charset="0"/>
              </a:rPr>
              <a:t>LNode</a:t>
            </a:r>
            <a:r>
              <a:rPr lang="en-US" altLang="zh-CN">
                <a:latin typeface="Courier New" panose="02070309020205020404" pitchFamily="49" charset="0"/>
              </a:rPr>
              <a:t> *)</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  </a:t>
            </a:r>
            <a:endParaRPr lang="en-US" altLang="zh-CN">
              <a:latin typeface="Courier New" panose="02070309020205020404" pitchFamily="49" charset="0"/>
            </a:endParaRPr>
          </a:p>
          <a:p>
            <a:r>
              <a:rPr lang="en-US" altLang="zh-CN">
                <a:latin typeface="Courier New" panose="02070309020205020404" pitchFamily="49" charset="0"/>
              </a:rPr>
              <a:t>    p-&gt;data=x;	   p-&gt;next=L-&gt;next;  </a:t>
            </a:r>
            <a:endParaRPr lang="en-US" altLang="zh-CN">
              <a:latin typeface="Courier New" panose="02070309020205020404" pitchFamily="49" charset="0"/>
            </a:endParaRPr>
          </a:p>
          <a:p>
            <a:r>
              <a:rPr lang="en-US" altLang="zh-CN">
                <a:latin typeface="Courier New" panose="02070309020205020404" pitchFamily="49" charset="0"/>
              </a:rPr>
              <a:t>    L-&gt;next=p;</a:t>
            </a:r>
            <a:r>
              <a:rPr lang="en-US" altLang="zh-CN" err="1">
                <a:latin typeface="Courier New" panose="02070309020205020404" pitchFamily="49" charset="0"/>
              </a:rPr>
              <a:t>scanf</a:t>
            </a:r>
            <a:r>
              <a:rPr lang="en-US" altLang="zh-CN">
                <a:latin typeface="Courier New" panose="02070309020205020404" pitchFamily="49" charset="0"/>
              </a:rPr>
              <a:t>(&amp;x)</a:t>
            </a:r>
            <a:r>
              <a:rPr lang="zh-CN" altLang="en-US">
                <a:latin typeface="Courier New" panose="02070309020205020404" pitchFamily="49" charset="0"/>
              </a:rPr>
              <a:t>（</a:t>
            </a:r>
            <a:r>
              <a:rPr lang="en-US" altLang="zh-CN">
                <a:latin typeface="Courier New" panose="02070309020205020404" pitchFamily="49" charset="0"/>
              </a:rPr>
              <a:t>5</a:t>
            </a:r>
            <a:r>
              <a:rPr lang="zh-CN" altLang="en-US">
                <a:latin typeface="Courier New" panose="02070309020205020404" pitchFamily="49" charset="0"/>
              </a:rPr>
              <a:t>）</a:t>
            </a:r>
            <a:r>
              <a:rPr lang="en-US" altLang="zh-CN">
                <a:latin typeface="Courier New" panose="02070309020205020404" pitchFamily="49" charset="0"/>
              </a:rPr>
              <a:t>;}</a:t>
            </a:r>
            <a:endParaRPr lang="en-US" altLang="zh-CN" sz="3600">
              <a:latin typeface="Times New Roman" panose="02020603050405020304" charset="0"/>
            </a:endParaRPr>
          </a:p>
        </p:txBody>
      </p:sp>
      <p:pic>
        <p:nvPicPr>
          <p:cNvPr id="52271"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
        <p:nvSpPr>
          <p:cNvPr id="43056" name="矩形 43055"/>
          <p:cNvSpPr/>
          <p:nvPr/>
        </p:nvSpPr>
        <p:spPr>
          <a:xfrm>
            <a:off x="5472113" y="2133600"/>
            <a:ext cx="3671887" cy="1568450"/>
          </a:xfrm>
          <a:prstGeom prst="rect">
            <a:avLst/>
          </a:prstGeom>
          <a:noFill/>
          <a:ln w="9525">
            <a:noFill/>
          </a:ln>
        </p:spPr>
        <p:txBody>
          <a:bodyPr anchor="t" anchorCtr="0">
            <a:spAutoFit/>
          </a:bodyPr>
          <a:p>
            <a:r>
              <a:rPr lang="en-US" altLang="zh-CN">
                <a:latin typeface="Courier New" panose="02070309020205020404" pitchFamily="49" charset="0"/>
              </a:rPr>
              <a:t>L=(</a:t>
            </a:r>
            <a:r>
              <a:rPr lang="en-US" altLang="zh-CN" err="1">
                <a:latin typeface="Courier New" panose="02070309020205020404" pitchFamily="49" charset="0"/>
              </a:rPr>
              <a:t>LNode</a:t>
            </a:r>
            <a:r>
              <a:rPr lang="en-US" altLang="zh-CN">
                <a:latin typeface="Courier New" panose="02070309020205020404" pitchFamily="49" charset="0"/>
              </a:rPr>
              <a:t> *)</a:t>
            </a:r>
            <a:r>
              <a:rPr lang="en-US" altLang="zh-CN" err="1">
                <a:latin typeface="Courier New" panose="02070309020205020404" pitchFamily="49" charset="0"/>
              </a:rPr>
              <a:t>malloc</a:t>
            </a:r>
            <a:endParaRPr lang="en-US" altLang="zh-CN" err="1">
              <a:latin typeface="Courier New" panose="02070309020205020404" pitchFamily="49" charset="0"/>
            </a:endParaRPr>
          </a:p>
          <a:p>
            <a:r>
              <a:rPr lang="en-US" altLang="zh-CN" err="1">
                <a:latin typeface="Courier New" panose="02070309020205020404" pitchFamily="49" charset="0"/>
              </a:rPr>
              <a:t>  </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Courier New" panose="02070309020205020404" pitchFamily="49" charset="0"/>
            </a:endParaRPr>
          </a:p>
          <a:p>
            <a:r>
              <a:rPr lang="en-US" altLang="zh-CN">
                <a:latin typeface="Courier New" panose="02070309020205020404" pitchFamily="49" charset="0"/>
              </a:rPr>
              <a:t>L-&gt;next=NULL;  </a:t>
            </a:r>
            <a:endParaRPr lang="zh-CN" altLang="en-US">
              <a:latin typeface="Courier New" panose="02070309020205020404" pitchFamily="49" charset="0"/>
            </a:endParaRPr>
          </a:p>
          <a:p>
            <a:r>
              <a:rPr lang="en-US" altLang="zh-CN" err="1">
                <a:latin typeface="Courier New" panose="02070309020205020404" pitchFamily="49" charset="0"/>
              </a:rPr>
              <a:t>scanf</a:t>
            </a:r>
            <a:r>
              <a:rPr lang="en-US" altLang="zh-CN">
                <a:latin typeface="Courier New" panose="02070309020205020404" pitchFamily="49" charset="0"/>
              </a:rPr>
              <a:t>(&amp;x);</a:t>
            </a:r>
            <a:r>
              <a:rPr lang="zh-CN" altLang="en-US">
                <a:latin typeface="Courier New" panose="02070309020205020404" pitchFamily="49" charset="0"/>
              </a:rPr>
              <a:t>（</a:t>
            </a:r>
            <a:r>
              <a:rPr lang="en-US" altLang="zh-CN">
                <a:latin typeface="Courier New" panose="02070309020205020404" pitchFamily="49" charset="0"/>
              </a:rPr>
              <a:t>3</a:t>
            </a:r>
            <a:r>
              <a:rPr lang="zh-CN" altLang="en-US">
                <a:latin typeface="Courier New" panose="02070309020205020404" pitchFamily="49" charset="0"/>
              </a:rPr>
              <a:t>）</a:t>
            </a:r>
            <a:endParaRPr lang="zh-CN" altLang="en-US">
              <a:latin typeface="Courier New" panose="02070309020205020404" pitchFamily="49" charset="0"/>
            </a:endParaRPr>
          </a:p>
        </p:txBody>
      </p:sp>
      <p:sp>
        <p:nvSpPr>
          <p:cNvPr id="3" name="Line 30"/>
          <p:cNvSpPr/>
          <p:nvPr/>
        </p:nvSpPr>
        <p:spPr>
          <a:xfrm flipH="1">
            <a:off x="4788535" y="1700213"/>
            <a:ext cx="719138" cy="144462"/>
          </a:xfrm>
          <a:prstGeom prst="line">
            <a:avLst/>
          </a:prstGeom>
          <a:ln w="31750" cap="flat" cmpd="sng">
            <a:solidFill>
              <a:schemeClr val="tx1"/>
            </a:solidFill>
            <a:prstDash val="solid"/>
            <a:round/>
            <a:headEnd type="oval" w="sm" len="sm"/>
            <a:tailEnd type="triangle" w="med" len="lg"/>
          </a:ln>
        </p:spPr>
      </p:sp>
      <p:sp>
        <p:nvSpPr>
          <p:cNvPr id="5" name="Rectangle 31"/>
          <p:cNvSpPr/>
          <p:nvPr/>
        </p:nvSpPr>
        <p:spPr>
          <a:xfrm>
            <a:off x="5567998" y="1187133"/>
            <a:ext cx="363537" cy="579437"/>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p</a:t>
            </a:r>
            <a:endParaRPr lang="en-US" altLang="zh-CN" sz="32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wipe(down)">
                                      <p:cBhvr>
                                        <p:cTn id="7" dur="500"/>
                                        <p:tgtEl>
                                          <p:spTgt spid="68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down)">
                                      <p:cBhvr>
                                        <p:cTn id="12" dur="500"/>
                                        <p:tgtEl>
                                          <p:spTgt spid="686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8621"/>
                                        </p:tgtEl>
                                        <p:attrNameLst>
                                          <p:attrName>style.visibility</p:attrName>
                                        </p:attrNameLst>
                                      </p:cBhvr>
                                      <p:to>
                                        <p:strVal val="visible"/>
                                      </p:to>
                                    </p:set>
                                    <p:anim calcmode="lin" valueType="num">
                                      <p:cBhvr additive="base">
                                        <p:cTn id="17" dur="500" fill="hold"/>
                                        <p:tgtEl>
                                          <p:spTgt spid="68621"/>
                                        </p:tgtEl>
                                        <p:attrNameLst>
                                          <p:attrName>ppt_x</p:attrName>
                                        </p:attrNameLst>
                                      </p:cBhvr>
                                      <p:tavLst>
                                        <p:tav tm="0">
                                          <p:val>
                                            <p:strVal val="#ppt_x"/>
                                          </p:val>
                                        </p:tav>
                                        <p:tav tm="100000">
                                          <p:val>
                                            <p:strVal val="#ppt_x"/>
                                          </p:val>
                                        </p:tav>
                                      </p:tavLst>
                                    </p:anim>
                                    <p:anim calcmode="lin" valueType="num">
                                      <p:cBhvr additive="base">
                                        <p:cTn id="18" dur="500" fill="hold"/>
                                        <p:tgtEl>
                                          <p:spTgt spid="686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3056"/>
                                        </p:tgtEl>
                                        <p:attrNameLst>
                                          <p:attrName>style.visibility</p:attrName>
                                        </p:attrNameLst>
                                      </p:cBhvr>
                                      <p:to>
                                        <p:strVal val="visible"/>
                                      </p:to>
                                    </p:set>
                                    <p:anim calcmode="lin" valueType="num">
                                      <p:cBhvr additive="base">
                                        <p:cTn id="27" dur="500" fill="hold"/>
                                        <p:tgtEl>
                                          <p:spTgt spid="43056"/>
                                        </p:tgtEl>
                                        <p:attrNameLst>
                                          <p:attrName>ppt_x</p:attrName>
                                        </p:attrNameLst>
                                      </p:cBhvr>
                                      <p:tavLst>
                                        <p:tav tm="0">
                                          <p:val>
                                            <p:strVal val="#ppt_x"/>
                                          </p:val>
                                        </p:tav>
                                        <p:tav tm="100000">
                                          <p:val>
                                            <p:strVal val="#ppt_x"/>
                                          </p:val>
                                        </p:tav>
                                      </p:tavLst>
                                    </p:anim>
                                    <p:anim calcmode="lin" valueType="num">
                                      <p:cBhvr additive="base">
                                        <p:cTn id="28" dur="500" fill="hold"/>
                                        <p:tgtEl>
                                          <p:spTgt spid="4305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027">
                                            <p:txEl>
                                              <p:charRg st="0" end="17"/>
                                            </p:txEl>
                                          </p:spTgt>
                                        </p:tgtEl>
                                        <p:attrNameLst>
                                          <p:attrName>style.visibility</p:attrName>
                                        </p:attrNameLst>
                                      </p:cBhvr>
                                      <p:to>
                                        <p:strVal val="visible"/>
                                      </p:to>
                                    </p:set>
                                    <p:animEffect transition="in" filter="blinds(horizontal)">
                                      <p:cBhvr>
                                        <p:cTn id="37" dur="500"/>
                                        <p:tgtEl>
                                          <p:spTgt spid="43027">
                                            <p:txEl>
                                              <p:charRg st="0" end="1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3027">
                                            <p:txEl>
                                              <p:charRg st="17" end="57"/>
                                            </p:txEl>
                                          </p:spTgt>
                                        </p:tgtEl>
                                        <p:attrNameLst>
                                          <p:attrName>style.visibility</p:attrName>
                                        </p:attrNameLst>
                                      </p:cBhvr>
                                      <p:to>
                                        <p:strVal val="visible"/>
                                      </p:to>
                                    </p:set>
                                    <p:animEffect transition="in" filter="blinds(horizontal)">
                                      <p:cBhvr>
                                        <p:cTn id="40" dur="500"/>
                                        <p:tgtEl>
                                          <p:spTgt spid="43027">
                                            <p:txEl>
                                              <p:charRg st="17" end="5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68618"/>
                                        </p:tgtEl>
                                        <p:attrNameLst>
                                          <p:attrName>style.visibility</p:attrName>
                                        </p:attrNameLst>
                                      </p:cBhvr>
                                      <p:to>
                                        <p:strVal val="visible"/>
                                      </p:to>
                                    </p:set>
                                    <p:animEffect transition="in" filter="wipe(down)">
                                      <p:cBhvr>
                                        <p:cTn id="45" dur="500"/>
                                        <p:tgtEl>
                                          <p:spTgt spid="686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8638"/>
                                        </p:tgtEl>
                                        <p:attrNameLst>
                                          <p:attrName>style.visibility</p:attrName>
                                        </p:attrNameLst>
                                      </p:cBhvr>
                                      <p:to>
                                        <p:strVal val="visible"/>
                                      </p:to>
                                    </p:set>
                                    <p:animEffect transition="in" filter="wipe(left)">
                                      <p:cBhvr>
                                        <p:cTn id="50" dur="500"/>
                                        <p:tgtEl>
                                          <p:spTgt spid="6863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8639"/>
                                        </p:tgtEl>
                                        <p:attrNameLst>
                                          <p:attrName>style.visibility</p:attrName>
                                        </p:attrNameLst>
                                      </p:cBhvr>
                                      <p:to>
                                        <p:strVal val="visible"/>
                                      </p:to>
                                    </p:set>
                                    <p:anim calcmode="lin" valueType="num">
                                      <p:cBhvr additive="base">
                                        <p:cTn id="55" dur="500" fill="hold"/>
                                        <p:tgtEl>
                                          <p:spTgt spid="68639"/>
                                        </p:tgtEl>
                                        <p:attrNameLst>
                                          <p:attrName>ppt_x</p:attrName>
                                        </p:attrNameLst>
                                      </p:cBhvr>
                                      <p:tavLst>
                                        <p:tav tm="0">
                                          <p:val>
                                            <p:strVal val="#ppt_x"/>
                                          </p:val>
                                        </p:tav>
                                        <p:tav tm="100000">
                                          <p:val>
                                            <p:strVal val="#ppt_x"/>
                                          </p:val>
                                        </p:tav>
                                      </p:tavLst>
                                    </p:anim>
                                    <p:anim calcmode="lin" valueType="num">
                                      <p:cBhvr additive="base">
                                        <p:cTn id="56" dur="500" fill="hold"/>
                                        <p:tgtEl>
                                          <p:spTgt spid="686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3027">
                                            <p:txEl>
                                              <p:charRg st="57" end="94"/>
                                            </p:txEl>
                                          </p:spTgt>
                                        </p:tgtEl>
                                        <p:attrNameLst>
                                          <p:attrName>style.visibility</p:attrName>
                                        </p:attrNameLst>
                                      </p:cBhvr>
                                      <p:to>
                                        <p:strVal val="visible"/>
                                      </p:to>
                                    </p:set>
                                    <p:animEffect transition="in" filter="blinds(horizontal)">
                                      <p:cBhvr>
                                        <p:cTn id="61" dur="500"/>
                                        <p:tgtEl>
                                          <p:spTgt spid="43027">
                                            <p:txEl>
                                              <p:charRg st="57" end="9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3027">
                                            <p:txEl>
                                              <p:charRg st="94" end="120"/>
                                            </p:txEl>
                                          </p:spTgt>
                                        </p:tgtEl>
                                        <p:attrNameLst>
                                          <p:attrName>style.visibility</p:attrName>
                                        </p:attrNameLst>
                                      </p:cBhvr>
                                      <p:to>
                                        <p:strVal val="visible"/>
                                      </p:to>
                                    </p:set>
                                    <p:animEffect transition="in" filter="blinds(horizontal)">
                                      <p:cBhvr>
                                        <p:cTn id="66" dur="500"/>
                                        <p:tgtEl>
                                          <p:spTgt spid="43027">
                                            <p:txEl>
                                              <p:charRg st="94" end="12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68627"/>
                                        </p:tgtEl>
                                        <p:attrNameLst>
                                          <p:attrName>style.visibility</p:attrName>
                                        </p:attrNameLst>
                                      </p:cBhvr>
                                      <p:to>
                                        <p:strVal val="visible"/>
                                      </p:to>
                                    </p:set>
                                    <p:anim calcmode="lin" valueType="num">
                                      <p:cBhvr additive="base">
                                        <p:cTn id="71" dur="500" fill="hold"/>
                                        <p:tgtEl>
                                          <p:spTgt spid="68627"/>
                                        </p:tgtEl>
                                        <p:attrNameLst>
                                          <p:attrName>ppt_x</p:attrName>
                                        </p:attrNameLst>
                                      </p:cBhvr>
                                      <p:tavLst>
                                        <p:tav tm="0">
                                          <p:val>
                                            <p:strVal val="#ppt_x"/>
                                          </p:val>
                                        </p:tav>
                                        <p:tav tm="100000">
                                          <p:val>
                                            <p:strVal val="#ppt_x"/>
                                          </p:val>
                                        </p:tav>
                                      </p:tavLst>
                                    </p:anim>
                                    <p:anim calcmode="lin" valueType="num">
                                      <p:cBhvr additive="base">
                                        <p:cTn id="72" dur="500" fill="hold"/>
                                        <p:tgtEl>
                                          <p:spTgt spid="6862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8624"/>
                                        </p:tgtEl>
                                        <p:attrNameLst>
                                          <p:attrName>style.visibility</p:attrName>
                                        </p:attrNameLst>
                                      </p:cBhvr>
                                      <p:to>
                                        <p:strVal val="visible"/>
                                      </p:to>
                                    </p:set>
                                    <p:anim calcmode="lin" valueType="num">
                                      <p:cBhvr additive="base">
                                        <p:cTn id="77" dur="500" fill="hold"/>
                                        <p:tgtEl>
                                          <p:spTgt spid="68624"/>
                                        </p:tgtEl>
                                        <p:attrNameLst>
                                          <p:attrName>ppt_x</p:attrName>
                                        </p:attrNameLst>
                                      </p:cBhvr>
                                      <p:tavLst>
                                        <p:tav tm="0">
                                          <p:val>
                                            <p:strVal val="#ppt_x"/>
                                          </p:val>
                                        </p:tav>
                                        <p:tav tm="100000">
                                          <p:val>
                                            <p:strVal val="#ppt_x"/>
                                          </p:val>
                                        </p:tav>
                                      </p:tavLst>
                                    </p:anim>
                                    <p:anim calcmode="lin" valueType="num">
                                      <p:cBhvr additive="base">
                                        <p:cTn id="78" dur="500" fill="hold"/>
                                        <p:tgtEl>
                                          <p:spTgt spid="6862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nodeType="clickEffect">
                                  <p:stCondLst>
                                    <p:cond delay="0"/>
                                  </p:stCondLst>
                                  <p:childTnLst>
                                    <p:animEffect transition="out" filter="wipe(down)">
                                      <p:cBhvr>
                                        <p:cTn id="82" dur="500"/>
                                        <p:tgtEl>
                                          <p:spTgt spid="68621"/>
                                        </p:tgtEl>
                                      </p:cBhvr>
                                    </p:animEffect>
                                    <p:set>
                                      <p:cBhvr>
                                        <p:cTn id="83" dur="1" fill="hold">
                                          <p:stCondLst>
                                            <p:cond delay="499"/>
                                          </p:stCondLst>
                                        </p:cTn>
                                        <p:tgtEl>
                                          <p:spTgt spid="6862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8616"/>
                                        </p:tgtEl>
                                        <p:attrNameLst>
                                          <p:attrName>style.visibility</p:attrName>
                                        </p:attrNameLst>
                                      </p:cBhvr>
                                      <p:to>
                                        <p:strVal val="visible"/>
                                      </p:to>
                                    </p:set>
                                    <p:animEffect transition="in" filter="wipe(left)">
                                      <p:cBhvr>
                                        <p:cTn id="88" dur="500"/>
                                        <p:tgtEl>
                                          <p:spTgt spid="6861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68629"/>
                                        </p:tgtEl>
                                        <p:attrNameLst>
                                          <p:attrName>style.visibility</p:attrName>
                                        </p:attrNameLst>
                                      </p:cBhvr>
                                      <p:to>
                                        <p:strVal val="visible"/>
                                      </p:to>
                                    </p:set>
                                    <p:animEffect transition="in" filter="wipe(down)">
                                      <p:cBhvr>
                                        <p:cTn id="93" dur="500"/>
                                        <p:tgtEl>
                                          <p:spTgt spid="686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68636"/>
                                        </p:tgtEl>
                                        <p:attrNameLst>
                                          <p:attrName>style.visibility</p:attrName>
                                        </p:attrNameLst>
                                      </p:cBhvr>
                                      <p:to>
                                        <p:strVal val="visible"/>
                                      </p:to>
                                    </p:set>
                                    <p:animEffect transition="in" filter="wipe(left)">
                                      <p:cBhvr>
                                        <p:cTn id="98" dur="500"/>
                                        <p:tgtEl>
                                          <p:spTgt spid="68636"/>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8637"/>
                                        </p:tgtEl>
                                        <p:attrNameLst>
                                          <p:attrName>style.visibility</p:attrName>
                                        </p:attrNameLst>
                                      </p:cBhvr>
                                      <p:to>
                                        <p:strVal val="visible"/>
                                      </p:to>
                                    </p:set>
                                    <p:anim calcmode="lin" valueType="num">
                                      <p:cBhvr additive="base">
                                        <p:cTn id="103" dur="500" fill="hold"/>
                                        <p:tgtEl>
                                          <p:spTgt spid="68637"/>
                                        </p:tgtEl>
                                        <p:attrNameLst>
                                          <p:attrName>ppt_x</p:attrName>
                                        </p:attrNameLst>
                                      </p:cBhvr>
                                      <p:tavLst>
                                        <p:tav tm="0">
                                          <p:val>
                                            <p:strVal val="#ppt_x"/>
                                          </p:val>
                                        </p:tav>
                                        <p:tav tm="100000">
                                          <p:val>
                                            <p:strVal val="#ppt_x"/>
                                          </p:val>
                                        </p:tav>
                                      </p:tavLst>
                                    </p:anim>
                                    <p:anim calcmode="lin" valueType="num">
                                      <p:cBhvr additive="base">
                                        <p:cTn id="104" dur="500" fill="hold"/>
                                        <p:tgtEl>
                                          <p:spTgt spid="6863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8632"/>
                                        </p:tgtEl>
                                        <p:attrNameLst>
                                          <p:attrName>style.visibility</p:attrName>
                                        </p:attrNameLst>
                                      </p:cBhvr>
                                      <p:to>
                                        <p:strVal val="visible"/>
                                      </p:to>
                                    </p:set>
                                    <p:anim calcmode="lin" valueType="num">
                                      <p:cBhvr additive="base">
                                        <p:cTn id="109" dur="500" fill="hold"/>
                                        <p:tgtEl>
                                          <p:spTgt spid="68632"/>
                                        </p:tgtEl>
                                        <p:attrNameLst>
                                          <p:attrName>ppt_x</p:attrName>
                                        </p:attrNameLst>
                                      </p:cBhvr>
                                      <p:tavLst>
                                        <p:tav tm="0">
                                          <p:val>
                                            <p:strVal val="#ppt_x"/>
                                          </p:val>
                                        </p:tav>
                                        <p:tav tm="100000">
                                          <p:val>
                                            <p:strVal val="#ppt_x"/>
                                          </p:val>
                                        </p:tav>
                                      </p:tavLst>
                                    </p:anim>
                                    <p:anim calcmode="lin" valueType="num">
                                      <p:cBhvr additive="base">
                                        <p:cTn id="110" dur="500" fill="hold"/>
                                        <p:tgtEl>
                                          <p:spTgt spid="6863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8633"/>
                                        </p:tgtEl>
                                        <p:attrNameLst>
                                          <p:attrName>style.visibility</p:attrName>
                                        </p:attrNameLst>
                                      </p:cBhvr>
                                      <p:to>
                                        <p:strVal val="visible"/>
                                      </p:to>
                                    </p:set>
                                    <p:animEffect transition="in" filter="wipe(left)">
                                      <p:cBhvr>
                                        <p:cTn id="115" dur="500"/>
                                        <p:tgtEl>
                                          <p:spTgt spid="6863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68628"/>
                                        </p:tgtEl>
                                        <p:attrNameLst>
                                          <p:attrName>style.visibility</p:attrName>
                                        </p:attrNameLst>
                                      </p:cBhvr>
                                      <p:to>
                                        <p:strVal val="visible"/>
                                      </p:to>
                                    </p:set>
                                    <p:animEffect transition="in" filter="wipe(left)">
                                      <p:cBhvr>
                                        <p:cTn id="120" dur="500"/>
                                        <p:tgtEl>
                                          <p:spTgt spid="6862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8616"/>
                                        </p:tgtEl>
                                      </p:cBhvr>
                                    </p:animEffect>
                                    <p:set>
                                      <p:cBhvr>
                                        <p:cTn id="125" dur="1" fill="hold">
                                          <p:stCondLst>
                                            <p:cond delay="499"/>
                                          </p:stCondLst>
                                        </p:cTn>
                                        <p:tgtEl>
                                          <p:spTgt spid="6861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 presetClass="entr" presetSubtype="8" fill="hold" nodeType="clickEffect">
                                  <p:stCondLst>
                                    <p:cond delay="0"/>
                                  </p:stCondLst>
                                  <p:childTnLst>
                                    <p:set>
                                      <p:cBhvr>
                                        <p:cTn id="129" dur="1" fill="hold">
                                          <p:stCondLst>
                                            <p:cond delay="0"/>
                                          </p:stCondLst>
                                        </p:cTn>
                                        <p:tgtEl>
                                          <p:spTgt spid="68640"/>
                                        </p:tgtEl>
                                        <p:attrNameLst>
                                          <p:attrName>style.visibility</p:attrName>
                                        </p:attrNameLst>
                                      </p:cBhvr>
                                      <p:to>
                                        <p:strVal val="visible"/>
                                      </p:to>
                                    </p:set>
                                    <p:anim calcmode="lin" valueType="num">
                                      <p:cBhvr additive="base">
                                        <p:cTn id="130" dur="500" fill="hold"/>
                                        <p:tgtEl>
                                          <p:spTgt spid="68640"/>
                                        </p:tgtEl>
                                        <p:attrNameLst>
                                          <p:attrName>ppt_x</p:attrName>
                                        </p:attrNameLst>
                                      </p:cBhvr>
                                      <p:tavLst>
                                        <p:tav tm="0">
                                          <p:val>
                                            <p:strVal val="0-#ppt_w/2"/>
                                          </p:val>
                                        </p:tav>
                                        <p:tav tm="100000">
                                          <p:val>
                                            <p:strVal val="#ppt_x"/>
                                          </p:val>
                                        </p:tav>
                                      </p:tavLst>
                                    </p:anim>
                                    <p:anim calcmode="lin" valueType="num">
                                      <p:cBhvr additive="base">
                                        <p:cTn id="131" dur="500" fill="hold"/>
                                        <p:tgtEl>
                                          <p:spTgt spid="68640"/>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3"/>
                                        </p:tgtEl>
                                        <p:attrNameLst>
                                          <p:attrName>style.visibility</p:attrName>
                                        </p:attrNameLst>
                                      </p:cBhvr>
                                      <p:to>
                                        <p:strVal val="visible"/>
                                      </p:to>
                                    </p:set>
                                    <p:animEffect transition="in" filter="wipe(left)">
                                      <p:cBhvr>
                                        <p:cTn id="136" dur="500"/>
                                        <p:tgtEl>
                                          <p:spTgt spid="3"/>
                                        </p:tgtEl>
                                      </p:cBhvr>
                                    </p:animEffec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5"/>
                                        </p:tgtEl>
                                        <p:attrNameLst>
                                          <p:attrName>style.visibility</p:attrName>
                                        </p:attrNameLst>
                                      </p:cBhvr>
                                      <p:to>
                                        <p:strVal val="visible"/>
                                      </p:to>
                                    </p:set>
                                    <p:anim calcmode="lin" valueType="num">
                                      <p:cBhvr additive="base">
                                        <p:cTn id="141" dur="500" fill="hold"/>
                                        <p:tgtEl>
                                          <p:spTgt spid="5"/>
                                        </p:tgtEl>
                                        <p:attrNameLst>
                                          <p:attrName>ppt_x</p:attrName>
                                        </p:attrNameLst>
                                      </p:cBhvr>
                                      <p:tavLst>
                                        <p:tav tm="0">
                                          <p:val>
                                            <p:strVal val="#ppt_x"/>
                                          </p:val>
                                        </p:tav>
                                        <p:tav tm="100000">
                                          <p:val>
                                            <p:strVal val="#ppt_x"/>
                                          </p:val>
                                        </p:tav>
                                      </p:tavLst>
                                    </p:anim>
                                    <p:anim calcmode="lin" valueType="num">
                                      <p:cBhvr additive="base">
                                        <p:cTn id="1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p:bldP spid="43056" grpId="0"/>
      <p:bldP spid="4" grpId="0" bldLvl="0" animBg="1"/>
      <p:bldP spid="4" grpId="1" animBg="1"/>
      <p:bldP spid="2" grpId="0" bldLvl="0" animBg="1"/>
      <p:bldP spid="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bwMode="auto">
          <a:xfrm>
            <a:off x="612775" y="2205038"/>
            <a:ext cx="8434388" cy="1223963"/>
          </a:xfrm>
          <a:prstGeom prst="roundRect">
            <a:avLst>
              <a:gd name="adj" fmla="val 2011"/>
            </a:avLst>
          </a:prstGeom>
          <a:solidFill>
            <a:schemeClr val="accent4">
              <a:lumMod val="10000"/>
              <a:lumOff val="9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53250" name="Rectangle 2"/>
          <p:cNvSpPr>
            <a:spLocks noGrp="1"/>
          </p:cNvSpPr>
          <p:nvPr>
            <p:ph type="title"/>
          </p:nvPr>
        </p:nvSpPr>
        <p:spPr>
          <a:xfrm>
            <a:off x="1057275" y="177800"/>
            <a:ext cx="8086725" cy="914400"/>
          </a:xfrm>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线性链表操作的实现</a:t>
            </a:r>
            <a:r>
              <a:rPr lang="en-US" altLang="zh-CN" dirty="0">
                <a:latin typeface="华文新魏" panose="02010800040101010101" pitchFamily="2" charset="-122"/>
                <a:ea typeface="华文新魏" panose="02010800040101010101" pitchFamily="2" charset="-122"/>
              </a:rPr>
              <a:t>:</a:t>
            </a:r>
            <a:r>
              <a:rPr lang="zh-CN" altLang="en-US" sz="4000" b="1" dirty="0">
                <a:solidFill>
                  <a:schemeClr val="folHlink"/>
                </a:solidFill>
                <a:ea typeface="幼圆" panose="02010509060101010101" pitchFamily="49" charset="-122"/>
              </a:rPr>
              <a:t>头插法</a:t>
            </a:r>
            <a:endParaRPr lang="zh-CN" altLang="en-US" sz="4000" b="1" dirty="0">
              <a:solidFill>
                <a:schemeClr val="folHlink"/>
              </a:solidFill>
              <a:ea typeface="幼圆" panose="02010509060101010101" pitchFamily="49" charset="-122"/>
            </a:endParaRPr>
          </a:p>
        </p:txBody>
      </p:sp>
      <p:sp>
        <p:nvSpPr>
          <p:cNvPr id="41987" name="Rectangle 3"/>
          <p:cNvSpPr/>
          <p:nvPr/>
        </p:nvSpPr>
        <p:spPr>
          <a:xfrm>
            <a:off x="457200" y="1143000"/>
            <a:ext cx="8534400" cy="5524500"/>
          </a:xfrm>
          <a:prstGeom prst="rect">
            <a:avLst/>
          </a:prstGeom>
          <a:noFill/>
          <a:ln w="9525">
            <a:noFill/>
          </a:ln>
        </p:spPr>
        <p:txBody>
          <a:bodyPr anchor="t" anchorCtr="0">
            <a:spAutoFit/>
          </a:bodyPr>
          <a:p>
            <a:pPr indent="266700"/>
            <a:r>
              <a:rPr lang="en-US" altLang="zh-CN" err="1">
                <a:latin typeface="Courier New" panose="02070309020205020404" pitchFamily="49" charset="0"/>
              </a:rPr>
              <a:t>LinkList  </a:t>
            </a:r>
            <a:r>
              <a:rPr lang="en-US" altLang="zh-CN">
                <a:latin typeface="Courier New" panose="02070309020205020404" pitchFamily="49" charset="0"/>
              </a:rPr>
              <a:t>LinkedListCreat1( )</a:t>
            </a:r>
            <a:endParaRPr lang="en-US" altLang="zh-CN">
              <a:latin typeface="宋体" panose="02010600030101010101" pitchFamily="2" charset="-122"/>
            </a:endParaRPr>
          </a:p>
          <a:p>
            <a:pPr indent="266700" eaLnBrk="0" hangingPunct="0"/>
            <a:r>
              <a:rPr lang="en-US" altLang="zh-CN">
                <a:latin typeface="Courier New" panose="02070309020205020404" pitchFamily="49" charset="0"/>
              </a:rPr>
              <a:t>{//</a:t>
            </a:r>
            <a:r>
              <a:rPr lang="zh-CN" altLang="en-US" dirty="0">
                <a:latin typeface="宋体" panose="02010600030101010101" pitchFamily="2" charset="-122"/>
              </a:rPr>
              <a:t>用头插法建立带头结点的单链表</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err="1">
                <a:latin typeface="Courier New" panose="02070309020205020404" pitchFamily="49" charset="0"/>
              </a:rPr>
              <a:t>LinkList</a:t>
            </a:r>
            <a:r>
              <a:rPr lang="en-US" altLang="zh-CN">
                <a:latin typeface="Courier New" panose="02070309020205020404" pitchFamily="49" charset="0"/>
              </a:rPr>
              <a:t> L;   </a:t>
            </a:r>
            <a:endParaRPr lang="en-US" altLang="zh-CN">
              <a:latin typeface="宋体" panose="02010600030101010101" pitchFamily="2" charset="-122"/>
            </a:endParaRPr>
          </a:p>
          <a:p>
            <a:pPr indent="266700" eaLnBrk="0" hangingPunct="0"/>
            <a:r>
              <a:rPr lang="en-US" altLang="zh-CN">
                <a:latin typeface="Courier New" panose="02070309020205020404" pitchFamily="49" charset="0"/>
              </a:rPr>
              <a:t> L=(</a:t>
            </a:r>
            <a:r>
              <a:rPr lang="en-US" altLang="zh-CN" err="1">
                <a:latin typeface="Courier New" panose="02070309020205020404" pitchFamily="49" charset="0"/>
              </a:rPr>
              <a:t>LNode</a:t>
            </a:r>
            <a:r>
              <a:rPr lang="en-US" altLang="zh-CN">
                <a:latin typeface="Courier New" panose="02070309020205020404" pitchFamily="49" charset="0"/>
              </a:rPr>
              <a:t> *)</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宋体" panose="02010600030101010101" pitchFamily="2" charset="-122"/>
            </a:endParaRPr>
          </a:p>
          <a:p>
            <a:pPr indent="266700" eaLnBrk="0" hangingPunct="0"/>
            <a:r>
              <a:rPr lang="en-US" altLang="zh-CN">
                <a:latin typeface="Courier New" panose="02070309020205020404" pitchFamily="49" charset="0"/>
              </a:rPr>
              <a:t> L-&gt;next=NULL;  //</a:t>
            </a:r>
            <a:r>
              <a:rPr lang="zh-CN" altLang="en-US" dirty="0">
                <a:latin typeface="宋体" panose="02010600030101010101" pitchFamily="2" charset="-122"/>
              </a:rPr>
              <a:t>初始化一个空链表，</a:t>
            </a:r>
            <a:r>
              <a:rPr lang="en-US" altLang="zh-CN">
                <a:latin typeface="Courier New" panose="02070309020205020404" pitchFamily="49" charset="0"/>
              </a:rPr>
              <a:t>L</a:t>
            </a:r>
            <a:r>
              <a:rPr lang="zh-CN" altLang="en-US" dirty="0">
                <a:latin typeface="宋体" panose="02010600030101010101" pitchFamily="2" charset="-122"/>
              </a:rPr>
              <a:t>为头指针</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     //x</a:t>
            </a:r>
            <a:r>
              <a:rPr lang="zh-CN" altLang="en-US" dirty="0">
                <a:latin typeface="宋体" panose="02010600030101010101" pitchFamily="2" charset="-122"/>
              </a:rPr>
              <a:t>是和链表元素具有相同类型的变量</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a:latin typeface="Courier New" panose="02070309020205020404" pitchFamily="49" charset="0"/>
              </a:rPr>
              <a:t>while (x!=flag)        //flag</a:t>
            </a:r>
            <a:r>
              <a:rPr lang="zh-CN" altLang="en-US" dirty="0">
                <a:latin typeface="宋体" panose="02010600030101010101" pitchFamily="2" charset="-122"/>
              </a:rPr>
              <a:t>为结束输入的标志</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a:latin typeface="Courier New" panose="02070309020205020404" pitchFamily="49" charset="0"/>
              </a:rPr>
              <a:t>{//</a:t>
            </a:r>
            <a:r>
              <a:rPr lang="zh-CN" altLang="en-US" dirty="0">
                <a:latin typeface="Courier New" panose="02070309020205020404" pitchFamily="49" charset="0"/>
              </a:rPr>
              <a:t>生成新结点</a:t>
            </a:r>
            <a:endParaRPr lang="zh-CN" altLang="en-US" dirty="0">
              <a:latin typeface="Courier New" panose="02070309020205020404" pitchFamily="49" charset="0"/>
            </a:endParaRPr>
          </a:p>
          <a:p>
            <a:pPr indent="266700" eaLnBrk="0" hangingPunct="0"/>
            <a:r>
              <a:rPr lang="zh-CN" altLang="en-US" dirty="0">
                <a:latin typeface="Courier New" panose="02070309020205020404" pitchFamily="49" charset="0"/>
              </a:rPr>
              <a:t>    </a:t>
            </a:r>
            <a:r>
              <a:rPr lang="en-US" altLang="zh-CN">
                <a:latin typeface="Courier New" panose="02070309020205020404" pitchFamily="49" charset="0"/>
              </a:rPr>
              <a:t>p=(</a:t>
            </a:r>
            <a:r>
              <a:rPr lang="en-US" altLang="zh-CN" err="1">
                <a:latin typeface="Courier New" panose="02070309020205020404" pitchFamily="49" charset="0"/>
              </a:rPr>
              <a:t>LNode</a:t>
            </a:r>
            <a:r>
              <a:rPr lang="en-US" altLang="zh-CN">
                <a:latin typeface="Courier New" panose="02070309020205020404" pitchFamily="49" charset="0"/>
              </a:rPr>
              <a:t> *)</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       </a:t>
            </a:r>
            <a:endParaRPr lang="en-US" altLang="zh-CN">
              <a:latin typeface="宋体" panose="02010600030101010101" pitchFamily="2" charset="-122"/>
            </a:endParaRPr>
          </a:p>
          <a:p>
            <a:pPr indent="266700" eaLnBrk="0" hangingPunct="0"/>
            <a:r>
              <a:rPr lang="en-US" altLang="zh-CN">
                <a:latin typeface="Courier New" panose="02070309020205020404" pitchFamily="49" charset="0"/>
              </a:rPr>
              <a:t>    p-&gt;data=x;	     //</a:t>
            </a:r>
            <a:r>
              <a:rPr lang="zh-CN" altLang="en-US" dirty="0">
                <a:latin typeface="宋体" panose="02010600030101010101" pitchFamily="2" charset="-122"/>
              </a:rPr>
              <a:t>输入元素值</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a:latin typeface="Courier New" panose="02070309020205020404" pitchFamily="49" charset="0"/>
              </a:rPr>
              <a:t>p-&gt;next=L-&gt;next;  L-&gt;next=p; //</a:t>
            </a:r>
            <a:r>
              <a:rPr lang="zh-CN" altLang="en-US" dirty="0">
                <a:latin typeface="宋体" panose="02010600030101010101" pitchFamily="2" charset="-122"/>
              </a:rPr>
              <a:t>插入到表头</a:t>
            </a:r>
            <a:r>
              <a:rPr lang="zh-CN" altLang="en-US" dirty="0">
                <a:latin typeface="Courier New" panose="02070309020205020404" pitchFamily="49" charset="0"/>
              </a:rPr>
              <a:t> </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         //</a:t>
            </a:r>
            <a:r>
              <a:rPr lang="zh-CN" altLang="en-US" dirty="0">
                <a:latin typeface="宋体" panose="02010600030101010101" pitchFamily="2" charset="-122"/>
              </a:rPr>
              <a:t>读入下一个元素的值</a:t>
            </a:r>
            <a:endParaRPr lang="zh-CN" altLang="en-US" dirty="0">
              <a:latin typeface="宋体" panose="02010600030101010101" pitchFamily="2" charset="-122"/>
            </a:endParaRPr>
          </a:p>
          <a:p>
            <a:pPr indent="266700" eaLnBrk="0" hangingPunct="0"/>
            <a:r>
              <a:rPr lang="zh-CN" altLang="en-US" dirty="0">
                <a:latin typeface="Courier New" panose="02070309020205020404" pitchFamily="49" charset="0"/>
              </a:rPr>
              <a:t>    </a:t>
            </a:r>
            <a:r>
              <a:rPr lang="en-US" altLang="zh-CN">
                <a:latin typeface="Courier New" panose="02070309020205020404" pitchFamily="49" charset="0"/>
              </a:rPr>
              <a:t>}</a:t>
            </a:r>
            <a:endParaRPr lang="en-US" altLang="zh-CN">
              <a:latin typeface="宋体" panose="02010600030101010101" pitchFamily="2" charset="-122"/>
            </a:endParaRPr>
          </a:p>
          <a:p>
            <a:pPr indent="266700" eaLnBrk="0" hangingPunct="0"/>
            <a:r>
              <a:rPr lang="en-US" altLang="zh-CN">
                <a:latin typeface="Courier New" panose="02070309020205020404" pitchFamily="49" charset="0"/>
              </a:rPr>
              <a:t> return L;</a:t>
            </a:r>
            <a:endParaRPr lang="en-US" altLang="zh-CN">
              <a:latin typeface="宋体" panose="02010600030101010101" pitchFamily="2" charset="-122"/>
            </a:endParaRPr>
          </a:p>
          <a:p>
            <a:pPr indent="266700" eaLnBrk="0" hangingPunct="0"/>
            <a:r>
              <a:rPr lang="en-US" altLang="zh-CN" sz="2000">
                <a:latin typeface="Courier New" panose="02070309020205020404" pitchFamily="49" charset="0"/>
              </a:rPr>
              <a:t>}</a:t>
            </a:r>
            <a:r>
              <a:rPr lang="en-US" altLang="zh-CN" sz="2100">
                <a:latin typeface="Times New Roman" panose="02020603050405020304" charset="0"/>
              </a:rPr>
              <a:t> </a:t>
            </a:r>
            <a:endParaRPr lang="en-US" altLang="zh-CN" sz="2100">
              <a:latin typeface="Times New Roman" panose="02020603050405020304" charset="0"/>
            </a:endParaRPr>
          </a:p>
        </p:txBody>
      </p:sp>
      <p:sp>
        <p:nvSpPr>
          <p:cNvPr id="53252" name="Text Box 4"/>
          <p:cNvSpPr txBox="1"/>
          <p:nvPr/>
        </p:nvSpPr>
        <p:spPr>
          <a:xfrm>
            <a:off x="74613" y="1295400"/>
            <a:ext cx="612775" cy="4267200"/>
          </a:xfrm>
          <a:prstGeom prst="rect">
            <a:avLst/>
          </a:prstGeom>
          <a:noFill/>
          <a:ln w="9525">
            <a:noFill/>
          </a:ln>
        </p:spPr>
        <p:txBody>
          <a:bodyPr vert="eaVert" anchor="t" anchorCtr="0">
            <a:spAutoFit/>
          </a:bodyPr>
          <a:p>
            <a:pPr>
              <a:spcBef>
                <a:spcPct val="20000"/>
              </a:spcBef>
            </a:pPr>
            <a:r>
              <a:rPr lang="zh-CN" altLang="en-US" sz="2800" dirty="0">
                <a:solidFill>
                  <a:schemeClr val="folHlink"/>
                </a:solidFill>
                <a:latin typeface="Arial" panose="020B0604020202020204" pitchFamily="34" charset="0"/>
                <a:ea typeface="幼圆" panose="02010509060101010101" pitchFamily="49" charset="-122"/>
              </a:rPr>
              <a:t>头</a:t>
            </a:r>
            <a:r>
              <a:rPr lang="en-US" altLang="zh-CN" sz="2800" dirty="0">
                <a:solidFill>
                  <a:schemeClr val="folHlink"/>
                </a:solidFill>
                <a:latin typeface="Arial" panose="020B0604020202020204" pitchFamily="34" charset="0"/>
                <a:ea typeface="幼圆" panose="02010509060101010101" pitchFamily="49" charset="-122"/>
              </a:rPr>
              <a:t>(</a:t>
            </a:r>
            <a:r>
              <a:rPr lang="zh-CN" altLang="en-US" sz="2800" dirty="0">
                <a:solidFill>
                  <a:schemeClr val="folHlink"/>
                </a:solidFill>
                <a:latin typeface="Arial" panose="020B0604020202020204" pitchFamily="34" charset="0"/>
                <a:ea typeface="幼圆" panose="02010509060101010101" pitchFamily="49" charset="-122"/>
              </a:rPr>
              <a:t>前</a:t>
            </a:r>
            <a:r>
              <a:rPr lang="en-US" altLang="zh-CN" sz="2800" dirty="0">
                <a:solidFill>
                  <a:schemeClr val="folHlink"/>
                </a:solidFill>
                <a:latin typeface="Arial" panose="020B0604020202020204" pitchFamily="34" charset="0"/>
                <a:ea typeface="幼圆" panose="02010509060101010101" pitchFamily="49" charset="-122"/>
              </a:rPr>
              <a:t>)</a:t>
            </a:r>
            <a:r>
              <a:rPr lang="zh-CN" altLang="en-US" sz="2800" dirty="0">
                <a:solidFill>
                  <a:schemeClr val="folHlink"/>
                </a:solidFill>
                <a:latin typeface="Arial" panose="020B0604020202020204" pitchFamily="34" charset="0"/>
                <a:ea typeface="幼圆" panose="02010509060101010101" pitchFamily="49" charset="-122"/>
              </a:rPr>
              <a:t>插法建立单链表算法</a:t>
            </a:r>
            <a:r>
              <a:rPr lang="en-US" altLang="zh-CN" sz="2800">
                <a:solidFill>
                  <a:schemeClr val="folHlink"/>
                </a:solidFill>
                <a:latin typeface="Times New Roman" panose="02020603050405020304" charset="0"/>
                <a:ea typeface="幼圆" panose="02010509060101010101" pitchFamily="49" charset="-122"/>
              </a:rPr>
              <a:t>:</a:t>
            </a:r>
            <a:r>
              <a:rPr lang="en-US" altLang="zh-CN" sz="1800" b="0">
                <a:latin typeface="Times New Roman" panose="02020603050405020304" charset="0"/>
              </a:rPr>
              <a:t> </a:t>
            </a:r>
            <a:endParaRPr lang="en-US" altLang="zh-CN" sz="1800" b="0">
              <a:latin typeface="Times New Roman" panose="02020603050405020304" charset="0"/>
            </a:endParaRPr>
          </a:p>
        </p:txBody>
      </p:sp>
      <p:pic>
        <p:nvPicPr>
          <p:cNvPr id="53253"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checkerboard(across)">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2" grpId="0" bldLvl="0" animBg="1"/>
      <p:bldP spid="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线性链表操作的实现：</a:t>
            </a:r>
            <a:r>
              <a:rPr lang="zh-CN" altLang="en-US" sz="4000" b="1" dirty="0">
                <a:solidFill>
                  <a:schemeClr val="folHlink"/>
                </a:solidFill>
                <a:ea typeface="幼圆" panose="02010509060101010101" pitchFamily="49" charset="-122"/>
              </a:rPr>
              <a:t>尾插法</a:t>
            </a:r>
            <a:endParaRPr lang="zh-CN" altLang="en-US" sz="4000" b="1" dirty="0">
              <a:solidFill>
                <a:schemeClr val="folHlink"/>
              </a:solidFill>
              <a:ea typeface="幼圆" panose="02010509060101010101" pitchFamily="49" charset="-122"/>
            </a:endParaRPr>
          </a:p>
        </p:txBody>
      </p:sp>
      <p:sp>
        <p:nvSpPr>
          <p:cNvPr id="54274" name="Rectangle 3"/>
          <p:cNvSpPr>
            <a:spLocks noGrp="1"/>
          </p:cNvSpPr>
          <p:nvPr>
            <p:ph idx="1"/>
          </p:nvPr>
        </p:nvSpPr>
        <p:spPr>
          <a:xfrm>
            <a:off x="809625" y="1219200"/>
            <a:ext cx="7958138" cy="681038"/>
          </a:xfrm>
        </p:spPr>
        <p:txBody>
          <a:bodyPr vert="horz" wrap="square" lIns="91440" tIns="45720" rIns="91440" bIns="45720" anchor="t" anchorCtr="0"/>
          <a:p>
            <a:pPr eaLnBrk="1" hangingPunct="1">
              <a:buNone/>
            </a:pPr>
            <a:r>
              <a:rPr lang="zh-CN" altLang="en-US" b="1" dirty="0">
                <a:solidFill>
                  <a:schemeClr val="folHlink"/>
                </a:solidFill>
                <a:ea typeface="幼圆" panose="02010509060101010101" pitchFamily="49" charset="-122"/>
              </a:rPr>
              <a:t>建立单链表－－尾</a:t>
            </a:r>
            <a:r>
              <a:rPr lang="en-US" altLang="zh-CN" b="1" dirty="0">
                <a:solidFill>
                  <a:schemeClr val="folHlink"/>
                </a:solidFill>
                <a:ea typeface="幼圆" panose="02010509060101010101" pitchFamily="49" charset="-122"/>
              </a:rPr>
              <a:t>(</a:t>
            </a:r>
            <a:r>
              <a:rPr lang="zh-CN" altLang="en-US" b="1" dirty="0">
                <a:solidFill>
                  <a:schemeClr val="folHlink"/>
                </a:solidFill>
                <a:ea typeface="幼圆" panose="02010509060101010101" pitchFamily="49" charset="-122"/>
              </a:rPr>
              <a:t>后</a:t>
            </a:r>
            <a:r>
              <a:rPr lang="en-US" altLang="zh-CN" b="1" dirty="0">
                <a:solidFill>
                  <a:schemeClr val="folHlink"/>
                </a:solidFill>
                <a:ea typeface="幼圆" panose="02010509060101010101" pitchFamily="49" charset="-122"/>
              </a:rPr>
              <a:t>)</a:t>
            </a:r>
            <a:r>
              <a:rPr lang="zh-CN" altLang="en-US" b="1" dirty="0">
                <a:solidFill>
                  <a:schemeClr val="folHlink"/>
                </a:solidFill>
                <a:ea typeface="幼圆" panose="02010509060101010101" pitchFamily="49" charset="-122"/>
              </a:rPr>
              <a:t>插法</a:t>
            </a:r>
            <a:r>
              <a:rPr lang="en-US" altLang="zh-CN" b="1">
                <a:solidFill>
                  <a:schemeClr val="folHlink"/>
                </a:solidFill>
                <a:latin typeface="Times New Roman" panose="02020603050405020304" charset="0"/>
                <a:ea typeface="幼圆" panose="02010509060101010101" pitchFamily="49" charset="-122"/>
              </a:rPr>
              <a:t>:</a:t>
            </a:r>
            <a:r>
              <a:rPr lang="en-US" altLang="zh-CN" sz="2000">
                <a:latin typeface="Times New Roman" panose="02020603050405020304" charset="0"/>
              </a:rPr>
              <a:t> </a:t>
            </a:r>
            <a:endParaRPr lang="en-US" altLang="zh-CN" sz="2000">
              <a:latin typeface="Times New Roman" panose="02020603050405020304" charset="0"/>
            </a:endParaRPr>
          </a:p>
        </p:txBody>
      </p:sp>
      <p:grpSp>
        <p:nvGrpSpPr>
          <p:cNvPr id="43012" name="Group 4"/>
          <p:cNvGrpSpPr/>
          <p:nvPr/>
        </p:nvGrpSpPr>
        <p:grpSpPr>
          <a:xfrm>
            <a:off x="1311275" y="2057400"/>
            <a:ext cx="2625725" cy="428625"/>
            <a:chOff x="0" y="0"/>
            <a:chExt cx="1654" cy="270"/>
          </a:xfrm>
        </p:grpSpPr>
        <p:sp>
          <p:nvSpPr>
            <p:cNvPr id="54276" name="Text Box 14"/>
            <p:cNvSpPr txBox="1"/>
            <p:nvPr/>
          </p:nvSpPr>
          <p:spPr>
            <a:xfrm>
              <a:off x="0" y="96"/>
              <a:ext cx="245" cy="160"/>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L</a:t>
              </a:r>
              <a:endParaRPr lang="en-US" altLang="zh-CN" sz="2000">
                <a:latin typeface="Times New Roman" panose="02020603050405020304" charset="0"/>
              </a:endParaRPr>
            </a:p>
          </p:txBody>
        </p:sp>
        <p:grpSp>
          <p:nvGrpSpPr>
            <p:cNvPr id="54277" name="Group 5"/>
            <p:cNvGrpSpPr/>
            <p:nvPr/>
          </p:nvGrpSpPr>
          <p:grpSpPr>
            <a:xfrm>
              <a:off x="565" y="57"/>
              <a:ext cx="456" cy="213"/>
              <a:chOff x="0" y="0"/>
              <a:chExt cx="681" cy="325"/>
            </a:xfrm>
          </p:grpSpPr>
          <p:sp>
            <p:nvSpPr>
              <p:cNvPr id="54278" name="Rectangle 6"/>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279" name="Text Box 7"/>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67</a:t>
                </a:r>
                <a:endParaRPr lang="en-US" altLang="zh-CN" sz="2000">
                  <a:latin typeface="Times New Roman" panose="02020603050405020304" charset="0"/>
                </a:endParaRPr>
              </a:p>
            </p:txBody>
          </p:sp>
          <p:sp>
            <p:nvSpPr>
              <p:cNvPr id="54280" name="Line 8"/>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281" name="Text Box 9"/>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sp>
          <p:nvSpPr>
            <p:cNvPr id="54282" name="Line 10"/>
            <p:cNvSpPr/>
            <p:nvPr/>
          </p:nvSpPr>
          <p:spPr>
            <a:xfrm>
              <a:off x="141" y="163"/>
              <a:ext cx="396" cy="0"/>
            </a:xfrm>
            <a:prstGeom prst="line">
              <a:avLst/>
            </a:prstGeom>
            <a:ln w="9525" cap="flat" cmpd="sng">
              <a:solidFill>
                <a:srgbClr val="000000"/>
              </a:solidFill>
              <a:prstDash val="solid"/>
              <a:round/>
              <a:headEnd type="none" w="med" len="med"/>
              <a:tailEnd type="triangle" w="sm" len="med"/>
            </a:ln>
          </p:spPr>
        </p:sp>
        <p:grpSp>
          <p:nvGrpSpPr>
            <p:cNvPr id="54283" name="Group 11"/>
            <p:cNvGrpSpPr/>
            <p:nvPr/>
          </p:nvGrpSpPr>
          <p:grpSpPr>
            <a:xfrm>
              <a:off x="1051" y="0"/>
              <a:ext cx="603" cy="204"/>
              <a:chOff x="0" y="0"/>
              <a:chExt cx="900" cy="312"/>
            </a:xfrm>
          </p:grpSpPr>
          <p:sp>
            <p:nvSpPr>
              <p:cNvPr id="54284" name="Line 12"/>
              <p:cNvSpPr/>
              <p:nvPr/>
            </p:nvSpPr>
            <p:spPr>
              <a:xfrm flipH="1">
                <a:off x="0" y="156"/>
                <a:ext cx="540" cy="145"/>
              </a:xfrm>
              <a:prstGeom prst="line">
                <a:avLst/>
              </a:prstGeom>
              <a:ln w="9525" cap="flat" cmpd="sng">
                <a:solidFill>
                  <a:srgbClr val="000000"/>
                </a:solidFill>
                <a:prstDash val="solid"/>
                <a:round/>
                <a:headEnd type="none" w="med" len="med"/>
                <a:tailEnd type="triangle" w="sm" len="med"/>
              </a:ln>
            </p:spPr>
          </p:sp>
          <p:sp>
            <p:nvSpPr>
              <p:cNvPr id="54285" name="Text Box 13"/>
              <p:cNvSpPr txBox="1"/>
              <p:nvPr/>
            </p:nvSpPr>
            <p:spPr>
              <a:xfrm>
                <a:off x="540" y="0"/>
                <a:ext cx="360" cy="312"/>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r</a:t>
                </a:r>
                <a:endParaRPr lang="en-US" altLang="zh-CN" sz="2000">
                  <a:latin typeface="Times New Roman" panose="02020603050405020304" charset="0"/>
                </a:endParaRPr>
              </a:p>
            </p:txBody>
          </p:sp>
        </p:grpSp>
      </p:grpSp>
      <p:grpSp>
        <p:nvGrpSpPr>
          <p:cNvPr id="43023" name="Group 15"/>
          <p:cNvGrpSpPr/>
          <p:nvPr/>
        </p:nvGrpSpPr>
        <p:grpSpPr>
          <a:xfrm>
            <a:off x="1339850" y="2776538"/>
            <a:ext cx="3656013" cy="500062"/>
            <a:chOff x="0" y="0"/>
            <a:chExt cx="2303" cy="315"/>
          </a:xfrm>
        </p:grpSpPr>
        <p:grpSp>
          <p:nvGrpSpPr>
            <p:cNvPr id="54287" name="Group 16"/>
            <p:cNvGrpSpPr/>
            <p:nvPr/>
          </p:nvGrpSpPr>
          <p:grpSpPr>
            <a:xfrm>
              <a:off x="1212" y="102"/>
              <a:ext cx="456" cy="213"/>
              <a:chOff x="0" y="0"/>
              <a:chExt cx="681" cy="325"/>
            </a:xfrm>
          </p:grpSpPr>
          <p:sp>
            <p:nvSpPr>
              <p:cNvPr id="54288" name="Rectangle 1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289" name="Text Box 1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23</a:t>
                </a:r>
                <a:endParaRPr lang="en-US" altLang="zh-CN" sz="2000">
                  <a:latin typeface="Times New Roman" panose="02020603050405020304" charset="0"/>
                </a:endParaRPr>
              </a:p>
            </p:txBody>
          </p:sp>
          <p:sp>
            <p:nvSpPr>
              <p:cNvPr id="54290" name="Line 1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291" name="Text Box 2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292" name="Group 21"/>
            <p:cNvGrpSpPr/>
            <p:nvPr/>
          </p:nvGrpSpPr>
          <p:grpSpPr>
            <a:xfrm>
              <a:off x="547" y="92"/>
              <a:ext cx="456" cy="213"/>
              <a:chOff x="0" y="0"/>
              <a:chExt cx="681" cy="325"/>
            </a:xfrm>
          </p:grpSpPr>
          <p:sp>
            <p:nvSpPr>
              <p:cNvPr id="54293" name="Rectangle 2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294" name="Text Box 2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67</a:t>
                </a:r>
                <a:endParaRPr lang="en-US" altLang="zh-CN" sz="2000">
                  <a:latin typeface="Times New Roman" panose="02020603050405020304" charset="0"/>
                </a:endParaRPr>
              </a:p>
            </p:txBody>
          </p:sp>
          <p:sp>
            <p:nvSpPr>
              <p:cNvPr id="54295" name="Line 2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296" name="Text Box 2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sp>
          <p:nvSpPr>
            <p:cNvPr id="54297" name="Line 26"/>
            <p:cNvSpPr/>
            <p:nvPr/>
          </p:nvSpPr>
          <p:spPr>
            <a:xfrm>
              <a:off x="123" y="198"/>
              <a:ext cx="395" cy="0"/>
            </a:xfrm>
            <a:prstGeom prst="line">
              <a:avLst/>
            </a:prstGeom>
            <a:ln w="9525" cap="flat" cmpd="sng">
              <a:solidFill>
                <a:srgbClr val="000000"/>
              </a:solidFill>
              <a:prstDash val="solid"/>
              <a:round/>
              <a:headEnd type="none" w="med" len="med"/>
              <a:tailEnd type="triangle" w="sm" len="med"/>
            </a:ln>
          </p:spPr>
        </p:sp>
        <p:sp>
          <p:nvSpPr>
            <p:cNvPr id="54298" name="Line 27"/>
            <p:cNvSpPr/>
            <p:nvPr/>
          </p:nvSpPr>
          <p:spPr>
            <a:xfrm>
              <a:off x="882" y="205"/>
              <a:ext cx="286" cy="0"/>
            </a:xfrm>
            <a:prstGeom prst="line">
              <a:avLst/>
            </a:prstGeom>
            <a:ln w="9525" cap="flat" cmpd="sng">
              <a:solidFill>
                <a:srgbClr val="000000"/>
              </a:solidFill>
              <a:prstDash val="solid"/>
              <a:round/>
              <a:headEnd type="none" w="med" len="med"/>
              <a:tailEnd type="triangle" w="sm" len="med"/>
            </a:ln>
          </p:spPr>
        </p:sp>
        <p:grpSp>
          <p:nvGrpSpPr>
            <p:cNvPr id="54299" name="Group 28"/>
            <p:cNvGrpSpPr/>
            <p:nvPr/>
          </p:nvGrpSpPr>
          <p:grpSpPr>
            <a:xfrm>
              <a:off x="1700" y="0"/>
              <a:ext cx="603" cy="205"/>
              <a:chOff x="0" y="0"/>
              <a:chExt cx="900" cy="312"/>
            </a:xfrm>
          </p:grpSpPr>
          <p:sp>
            <p:nvSpPr>
              <p:cNvPr id="54300" name="Line 29"/>
              <p:cNvSpPr/>
              <p:nvPr/>
            </p:nvSpPr>
            <p:spPr>
              <a:xfrm flipH="1">
                <a:off x="0" y="156"/>
                <a:ext cx="540" cy="145"/>
              </a:xfrm>
              <a:prstGeom prst="line">
                <a:avLst/>
              </a:prstGeom>
              <a:ln w="9525" cap="flat" cmpd="sng">
                <a:solidFill>
                  <a:srgbClr val="000000"/>
                </a:solidFill>
                <a:prstDash val="solid"/>
                <a:round/>
                <a:headEnd type="none" w="med" len="med"/>
                <a:tailEnd type="triangle" w="sm" len="med"/>
              </a:ln>
            </p:spPr>
          </p:sp>
          <p:sp>
            <p:nvSpPr>
              <p:cNvPr id="54301" name="Text Box 30"/>
              <p:cNvSpPr txBox="1"/>
              <p:nvPr/>
            </p:nvSpPr>
            <p:spPr>
              <a:xfrm>
                <a:off x="540" y="0"/>
                <a:ext cx="360" cy="312"/>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r</a:t>
                </a:r>
                <a:endParaRPr lang="en-US" altLang="zh-CN" sz="2000">
                  <a:latin typeface="Times New Roman" panose="02020603050405020304" charset="0"/>
                </a:endParaRPr>
              </a:p>
            </p:txBody>
          </p:sp>
        </p:grpSp>
        <p:sp>
          <p:nvSpPr>
            <p:cNvPr id="54302" name="Text Box 31"/>
            <p:cNvSpPr txBox="1"/>
            <p:nvPr/>
          </p:nvSpPr>
          <p:spPr>
            <a:xfrm>
              <a:off x="0" y="114"/>
              <a:ext cx="245" cy="160"/>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L</a:t>
              </a:r>
              <a:endParaRPr lang="en-US" altLang="zh-CN" sz="2000">
                <a:latin typeface="Times New Roman" panose="02020603050405020304" charset="0"/>
              </a:endParaRPr>
            </a:p>
          </p:txBody>
        </p:sp>
      </p:grpSp>
      <p:grpSp>
        <p:nvGrpSpPr>
          <p:cNvPr id="43040" name="Group 32"/>
          <p:cNvGrpSpPr/>
          <p:nvPr/>
        </p:nvGrpSpPr>
        <p:grpSpPr>
          <a:xfrm>
            <a:off x="1389063" y="3630613"/>
            <a:ext cx="4803775" cy="484187"/>
            <a:chOff x="0" y="0"/>
            <a:chExt cx="3026" cy="305"/>
          </a:xfrm>
        </p:grpSpPr>
        <p:grpSp>
          <p:nvGrpSpPr>
            <p:cNvPr id="54304" name="Group 33"/>
            <p:cNvGrpSpPr/>
            <p:nvPr/>
          </p:nvGrpSpPr>
          <p:grpSpPr>
            <a:xfrm>
              <a:off x="1933" y="88"/>
              <a:ext cx="456" cy="213"/>
              <a:chOff x="0" y="0"/>
              <a:chExt cx="681" cy="325"/>
            </a:xfrm>
          </p:grpSpPr>
          <p:sp>
            <p:nvSpPr>
              <p:cNvPr id="54305" name="Rectangle 34"/>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06" name="Text Box 35"/>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10</a:t>
                </a:r>
                <a:endParaRPr lang="en-US" altLang="zh-CN" sz="2000">
                  <a:latin typeface="Times New Roman" panose="02020603050405020304" charset="0"/>
                </a:endParaRPr>
              </a:p>
            </p:txBody>
          </p:sp>
          <p:sp>
            <p:nvSpPr>
              <p:cNvPr id="54307" name="Line 36"/>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08" name="Text Box 37"/>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09" name="Group 38"/>
            <p:cNvGrpSpPr/>
            <p:nvPr/>
          </p:nvGrpSpPr>
          <p:grpSpPr>
            <a:xfrm>
              <a:off x="1191" y="92"/>
              <a:ext cx="456" cy="213"/>
              <a:chOff x="0" y="0"/>
              <a:chExt cx="681" cy="325"/>
            </a:xfrm>
          </p:grpSpPr>
          <p:sp>
            <p:nvSpPr>
              <p:cNvPr id="54310" name="Rectangle 39"/>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11" name="Text Box 40"/>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23</a:t>
                </a:r>
                <a:endParaRPr lang="en-US" altLang="zh-CN" sz="2000">
                  <a:latin typeface="Times New Roman" panose="02020603050405020304" charset="0"/>
                </a:endParaRPr>
              </a:p>
            </p:txBody>
          </p:sp>
          <p:sp>
            <p:nvSpPr>
              <p:cNvPr id="54312" name="Line 41"/>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13" name="Text Box 42"/>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14" name="Group 43"/>
            <p:cNvGrpSpPr/>
            <p:nvPr/>
          </p:nvGrpSpPr>
          <p:grpSpPr>
            <a:xfrm>
              <a:off x="526" y="82"/>
              <a:ext cx="456" cy="213"/>
              <a:chOff x="0" y="0"/>
              <a:chExt cx="681" cy="325"/>
            </a:xfrm>
          </p:grpSpPr>
          <p:sp>
            <p:nvSpPr>
              <p:cNvPr id="54315" name="Rectangle 44"/>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16" name="Text Box 45"/>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67</a:t>
                </a:r>
                <a:endParaRPr lang="en-US" altLang="zh-CN" sz="2000">
                  <a:latin typeface="Times New Roman" panose="02020603050405020304" charset="0"/>
                </a:endParaRPr>
              </a:p>
            </p:txBody>
          </p:sp>
          <p:sp>
            <p:nvSpPr>
              <p:cNvPr id="54317" name="Line 46"/>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18" name="Text Box 47"/>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sp>
          <p:nvSpPr>
            <p:cNvPr id="54319" name="Line 48"/>
            <p:cNvSpPr/>
            <p:nvPr/>
          </p:nvSpPr>
          <p:spPr>
            <a:xfrm>
              <a:off x="102" y="188"/>
              <a:ext cx="396" cy="0"/>
            </a:xfrm>
            <a:prstGeom prst="line">
              <a:avLst/>
            </a:prstGeom>
            <a:ln w="9525" cap="flat" cmpd="sng">
              <a:solidFill>
                <a:srgbClr val="000000"/>
              </a:solidFill>
              <a:prstDash val="solid"/>
              <a:round/>
              <a:headEnd type="none" w="med" len="med"/>
              <a:tailEnd type="triangle" w="sm" len="med"/>
            </a:ln>
          </p:spPr>
        </p:sp>
        <p:sp>
          <p:nvSpPr>
            <p:cNvPr id="54320" name="Line 49"/>
            <p:cNvSpPr/>
            <p:nvPr/>
          </p:nvSpPr>
          <p:spPr>
            <a:xfrm>
              <a:off x="861" y="195"/>
              <a:ext cx="286" cy="0"/>
            </a:xfrm>
            <a:prstGeom prst="line">
              <a:avLst/>
            </a:prstGeom>
            <a:ln w="9525" cap="flat" cmpd="sng">
              <a:solidFill>
                <a:srgbClr val="000000"/>
              </a:solidFill>
              <a:prstDash val="solid"/>
              <a:round/>
              <a:headEnd type="none" w="med" len="med"/>
              <a:tailEnd type="triangle" w="sm" len="med"/>
            </a:ln>
          </p:spPr>
        </p:sp>
        <p:sp>
          <p:nvSpPr>
            <p:cNvPr id="54321" name="Line 50"/>
            <p:cNvSpPr/>
            <p:nvPr/>
          </p:nvSpPr>
          <p:spPr>
            <a:xfrm>
              <a:off x="1603" y="207"/>
              <a:ext cx="285" cy="0"/>
            </a:xfrm>
            <a:prstGeom prst="line">
              <a:avLst/>
            </a:prstGeom>
            <a:ln w="9525" cap="flat" cmpd="sng">
              <a:solidFill>
                <a:srgbClr val="000000"/>
              </a:solidFill>
              <a:prstDash val="solid"/>
              <a:round/>
              <a:headEnd type="none" w="med" len="med"/>
              <a:tailEnd type="triangle" w="sm" len="med"/>
            </a:ln>
          </p:spPr>
        </p:sp>
        <p:grpSp>
          <p:nvGrpSpPr>
            <p:cNvPr id="54322" name="Group 51"/>
            <p:cNvGrpSpPr/>
            <p:nvPr/>
          </p:nvGrpSpPr>
          <p:grpSpPr>
            <a:xfrm>
              <a:off x="2423" y="0"/>
              <a:ext cx="603" cy="205"/>
              <a:chOff x="0" y="0"/>
              <a:chExt cx="900" cy="312"/>
            </a:xfrm>
          </p:grpSpPr>
          <p:sp>
            <p:nvSpPr>
              <p:cNvPr id="54323" name="Line 52"/>
              <p:cNvSpPr/>
              <p:nvPr/>
            </p:nvSpPr>
            <p:spPr>
              <a:xfrm flipH="1">
                <a:off x="0" y="156"/>
                <a:ext cx="540" cy="145"/>
              </a:xfrm>
              <a:prstGeom prst="line">
                <a:avLst/>
              </a:prstGeom>
              <a:ln w="9525" cap="flat" cmpd="sng">
                <a:solidFill>
                  <a:srgbClr val="000000"/>
                </a:solidFill>
                <a:prstDash val="solid"/>
                <a:round/>
                <a:headEnd type="none" w="med" len="med"/>
                <a:tailEnd type="triangle" w="sm" len="med"/>
              </a:ln>
            </p:spPr>
          </p:sp>
          <p:sp>
            <p:nvSpPr>
              <p:cNvPr id="54324" name="Text Box 53"/>
              <p:cNvSpPr txBox="1"/>
              <p:nvPr/>
            </p:nvSpPr>
            <p:spPr>
              <a:xfrm>
                <a:off x="540" y="0"/>
                <a:ext cx="360" cy="312"/>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r</a:t>
                </a:r>
                <a:endParaRPr lang="en-US" altLang="zh-CN" sz="2000">
                  <a:latin typeface="Times New Roman" panose="02020603050405020304" charset="0"/>
                </a:endParaRPr>
              </a:p>
            </p:txBody>
          </p:sp>
        </p:grpSp>
        <p:sp>
          <p:nvSpPr>
            <p:cNvPr id="54325" name="Text Box 54"/>
            <p:cNvSpPr txBox="1"/>
            <p:nvPr/>
          </p:nvSpPr>
          <p:spPr>
            <a:xfrm>
              <a:off x="0" y="81"/>
              <a:ext cx="245" cy="160"/>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L</a:t>
              </a:r>
              <a:endParaRPr lang="en-US" altLang="zh-CN" sz="2000">
                <a:latin typeface="Times New Roman" panose="02020603050405020304" charset="0"/>
              </a:endParaRPr>
            </a:p>
          </p:txBody>
        </p:sp>
      </p:grpSp>
      <p:grpSp>
        <p:nvGrpSpPr>
          <p:cNvPr id="43063" name="Group 55"/>
          <p:cNvGrpSpPr/>
          <p:nvPr/>
        </p:nvGrpSpPr>
        <p:grpSpPr>
          <a:xfrm>
            <a:off x="1409700" y="5275263"/>
            <a:ext cx="7048500" cy="515937"/>
            <a:chOff x="0" y="0"/>
            <a:chExt cx="4440" cy="325"/>
          </a:xfrm>
        </p:grpSpPr>
        <p:grpSp>
          <p:nvGrpSpPr>
            <p:cNvPr id="54327" name="Group 56"/>
            <p:cNvGrpSpPr/>
            <p:nvPr/>
          </p:nvGrpSpPr>
          <p:grpSpPr>
            <a:xfrm>
              <a:off x="3357" y="106"/>
              <a:ext cx="456" cy="213"/>
              <a:chOff x="0" y="0"/>
              <a:chExt cx="681" cy="325"/>
            </a:xfrm>
          </p:grpSpPr>
          <p:sp>
            <p:nvSpPr>
              <p:cNvPr id="54328" name="Rectangle 5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29" name="Text Box 5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36</a:t>
                </a:r>
                <a:endParaRPr lang="en-US" altLang="zh-CN" sz="2000">
                  <a:latin typeface="Times New Roman" panose="02020603050405020304" charset="0"/>
                </a:endParaRPr>
              </a:p>
            </p:txBody>
          </p:sp>
          <p:sp>
            <p:nvSpPr>
              <p:cNvPr id="54330" name="Line 5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31" name="Text Box 6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r>
                  <a:rPr lang="zh-CN" altLang="en-US" sz="2000" dirty="0">
                    <a:latin typeface="宋体" panose="02010600030101010101" pitchFamily="2" charset="-122"/>
                  </a:rPr>
                  <a:t>∧</a:t>
                </a:r>
                <a:endParaRPr lang="zh-CN" altLang="en-US" sz="2000" dirty="0">
                  <a:latin typeface="Arial" panose="020B0604020202020204" pitchFamily="34" charset="0"/>
                </a:endParaRPr>
              </a:p>
            </p:txBody>
          </p:sp>
        </p:grpSp>
        <p:grpSp>
          <p:nvGrpSpPr>
            <p:cNvPr id="54332" name="Group 61"/>
            <p:cNvGrpSpPr/>
            <p:nvPr/>
          </p:nvGrpSpPr>
          <p:grpSpPr>
            <a:xfrm>
              <a:off x="2643" y="108"/>
              <a:ext cx="456" cy="213"/>
              <a:chOff x="0" y="0"/>
              <a:chExt cx="681" cy="325"/>
            </a:xfrm>
          </p:grpSpPr>
          <p:sp>
            <p:nvSpPr>
              <p:cNvPr id="54333" name="Rectangle 6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34" name="Text Box 6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45</a:t>
                </a:r>
                <a:endParaRPr lang="en-US" altLang="zh-CN" sz="2000">
                  <a:latin typeface="Times New Roman" panose="02020603050405020304" charset="0"/>
                </a:endParaRPr>
              </a:p>
            </p:txBody>
          </p:sp>
          <p:sp>
            <p:nvSpPr>
              <p:cNvPr id="54335" name="Line 6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36" name="Text Box 6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37" name="Group 66"/>
            <p:cNvGrpSpPr/>
            <p:nvPr/>
          </p:nvGrpSpPr>
          <p:grpSpPr>
            <a:xfrm>
              <a:off x="1940" y="108"/>
              <a:ext cx="456" cy="213"/>
              <a:chOff x="0" y="0"/>
              <a:chExt cx="681" cy="325"/>
            </a:xfrm>
          </p:grpSpPr>
          <p:sp>
            <p:nvSpPr>
              <p:cNvPr id="54338" name="Rectangle 6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39" name="Text Box 6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10</a:t>
                </a:r>
                <a:endParaRPr lang="en-US" altLang="zh-CN" sz="2000">
                  <a:latin typeface="Times New Roman" panose="02020603050405020304" charset="0"/>
                </a:endParaRPr>
              </a:p>
            </p:txBody>
          </p:sp>
          <p:sp>
            <p:nvSpPr>
              <p:cNvPr id="54340" name="Line 6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41" name="Text Box 7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42" name="Group 71"/>
            <p:cNvGrpSpPr/>
            <p:nvPr/>
          </p:nvGrpSpPr>
          <p:grpSpPr>
            <a:xfrm>
              <a:off x="1198" y="112"/>
              <a:ext cx="456" cy="213"/>
              <a:chOff x="0" y="0"/>
              <a:chExt cx="681" cy="325"/>
            </a:xfrm>
          </p:grpSpPr>
          <p:sp>
            <p:nvSpPr>
              <p:cNvPr id="54343" name="Rectangle 7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44" name="Text Box 7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23</a:t>
                </a:r>
                <a:endParaRPr lang="en-US" altLang="zh-CN" sz="2000">
                  <a:latin typeface="Times New Roman" panose="02020603050405020304" charset="0"/>
                </a:endParaRPr>
              </a:p>
            </p:txBody>
          </p:sp>
          <p:sp>
            <p:nvSpPr>
              <p:cNvPr id="54345" name="Line 7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46" name="Text Box 7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47" name="Group 76"/>
            <p:cNvGrpSpPr/>
            <p:nvPr/>
          </p:nvGrpSpPr>
          <p:grpSpPr>
            <a:xfrm>
              <a:off x="533" y="102"/>
              <a:ext cx="456" cy="213"/>
              <a:chOff x="0" y="0"/>
              <a:chExt cx="681" cy="325"/>
            </a:xfrm>
          </p:grpSpPr>
          <p:sp>
            <p:nvSpPr>
              <p:cNvPr id="54348" name="Rectangle 7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49" name="Text Box 7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67</a:t>
                </a:r>
                <a:endParaRPr lang="en-US" altLang="zh-CN" sz="2000">
                  <a:latin typeface="Times New Roman" panose="02020603050405020304" charset="0"/>
                </a:endParaRPr>
              </a:p>
            </p:txBody>
          </p:sp>
          <p:sp>
            <p:nvSpPr>
              <p:cNvPr id="54350" name="Line 7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51" name="Text Box 8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sp>
          <p:nvSpPr>
            <p:cNvPr id="54352" name="Line 81"/>
            <p:cNvSpPr/>
            <p:nvPr/>
          </p:nvSpPr>
          <p:spPr>
            <a:xfrm>
              <a:off x="109" y="208"/>
              <a:ext cx="396" cy="0"/>
            </a:xfrm>
            <a:prstGeom prst="line">
              <a:avLst/>
            </a:prstGeom>
            <a:ln w="9525" cap="flat" cmpd="sng">
              <a:solidFill>
                <a:srgbClr val="000000"/>
              </a:solidFill>
              <a:prstDash val="solid"/>
              <a:round/>
              <a:headEnd type="none" w="med" len="med"/>
              <a:tailEnd type="triangle" w="sm" len="med"/>
            </a:ln>
          </p:spPr>
        </p:sp>
        <p:sp>
          <p:nvSpPr>
            <p:cNvPr id="54353" name="Line 82"/>
            <p:cNvSpPr/>
            <p:nvPr/>
          </p:nvSpPr>
          <p:spPr>
            <a:xfrm>
              <a:off x="868" y="215"/>
              <a:ext cx="286" cy="0"/>
            </a:xfrm>
            <a:prstGeom prst="line">
              <a:avLst/>
            </a:prstGeom>
            <a:ln w="9525" cap="flat" cmpd="sng">
              <a:solidFill>
                <a:srgbClr val="000000"/>
              </a:solidFill>
              <a:prstDash val="solid"/>
              <a:round/>
              <a:headEnd type="none" w="med" len="med"/>
              <a:tailEnd type="triangle" w="sm" len="med"/>
            </a:ln>
          </p:spPr>
        </p:sp>
        <p:sp>
          <p:nvSpPr>
            <p:cNvPr id="54354" name="Line 83"/>
            <p:cNvSpPr/>
            <p:nvPr/>
          </p:nvSpPr>
          <p:spPr>
            <a:xfrm>
              <a:off x="1610" y="227"/>
              <a:ext cx="285" cy="0"/>
            </a:xfrm>
            <a:prstGeom prst="line">
              <a:avLst/>
            </a:prstGeom>
            <a:ln w="9525" cap="flat" cmpd="sng">
              <a:solidFill>
                <a:srgbClr val="000000"/>
              </a:solidFill>
              <a:prstDash val="solid"/>
              <a:round/>
              <a:headEnd type="none" w="med" len="med"/>
              <a:tailEnd type="triangle" w="sm" len="med"/>
            </a:ln>
          </p:spPr>
        </p:sp>
        <p:sp>
          <p:nvSpPr>
            <p:cNvPr id="54355" name="Line 84"/>
            <p:cNvSpPr/>
            <p:nvPr/>
          </p:nvSpPr>
          <p:spPr>
            <a:xfrm>
              <a:off x="2318" y="223"/>
              <a:ext cx="285" cy="0"/>
            </a:xfrm>
            <a:prstGeom prst="line">
              <a:avLst/>
            </a:prstGeom>
            <a:ln w="9525" cap="flat" cmpd="sng">
              <a:solidFill>
                <a:srgbClr val="000000"/>
              </a:solidFill>
              <a:prstDash val="solid"/>
              <a:round/>
              <a:headEnd type="none" w="med" len="med"/>
              <a:tailEnd type="triangle" w="sm" len="med"/>
            </a:ln>
          </p:spPr>
        </p:sp>
        <p:sp>
          <p:nvSpPr>
            <p:cNvPr id="54356" name="Line 85"/>
            <p:cNvSpPr/>
            <p:nvPr/>
          </p:nvSpPr>
          <p:spPr>
            <a:xfrm>
              <a:off x="3045" y="224"/>
              <a:ext cx="286" cy="0"/>
            </a:xfrm>
            <a:prstGeom prst="line">
              <a:avLst/>
            </a:prstGeom>
            <a:ln w="9525" cap="flat" cmpd="sng">
              <a:solidFill>
                <a:srgbClr val="000000"/>
              </a:solidFill>
              <a:prstDash val="solid"/>
              <a:round/>
              <a:headEnd type="none" w="med" len="med"/>
              <a:tailEnd type="triangle" w="sm" len="med"/>
            </a:ln>
          </p:spPr>
        </p:sp>
        <p:grpSp>
          <p:nvGrpSpPr>
            <p:cNvPr id="54357" name="Group 86"/>
            <p:cNvGrpSpPr/>
            <p:nvPr/>
          </p:nvGrpSpPr>
          <p:grpSpPr>
            <a:xfrm>
              <a:off x="3837" y="0"/>
              <a:ext cx="603" cy="205"/>
              <a:chOff x="0" y="0"/>
              <a:chExt cx="900" cy="312"/>
            </a:xfrm>
          </p:grpSpPr>
          <p:sp>
            <p:nvSpPr>
              <p:cNvPr id="54358" name="Line 87"/>
              <p:cNvSpPr/>
              <p:nvPr/>
            </p:nvSpPr>
            <p:spPr>
              <a:xfrm flipH="1">
                <a:off x="0" y="156"/>
                <a:ext cx="540" cy="145"/>
              </a:xfrm>
              <a:prstGeom prst="line">
                <a:avLst/>
              </a:prstGeom>
              <a:ln w="9525" cap="flat" cmpd="sng">
                <a:solidFill>
                  <a:srgbClr val="000000"/>
                </a:solidFill>
                <a:prstDash val="solid"/>
                <a:round/>
                <a:headEnd type="none" w="med" len="med"/>
                <a:tailEnd type="triangle" w="sm" len="med"/>
              </a:ln>
            </p:spPr>
          </p:sp>
          <p:sp>
            <p:nvSpPr>
              <p:cNvPr id="54359" name="Text Box 88"/>
              <p:cNvSpPr txBox="1"/>
              <p:nvPr/>
            </p:nvSpPr>
            <p:spPr>
              <a:xfrm>
                <a:off x="540" y="0"/>
                <a:ext cx="360" cy="312"/>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r</a:t>
                </a:r>
                <a:endParaRPr lang="en-US" altLang="zh-CN" sz="2000">
                  <a:latin typeface="Times New Roman" panose="02020603050405020304" charset="0"/>
                </a:endParaRPr>
              </a:p>
            </p:txBody>
          </p:sp>
        </p:grpSp>
        <p:sp>
          <p:nvSpPr>
            <p:cNvPr id="54360" name="Text Box 89"/>
            <p:cNvSpPr txBox="1"/>
            <p:nvPr/>
          </p:nvSpPr>
          <p:spPr>
            <a:xfrm>
              <a:off x="0" y="97"/>
              <a:ext cx="245" cy="160"/>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L</a:t>
              </a:r>
              <a:endParaRPr lang="en-US" altLang="zh-CN" sz="2000">
                <a:latin typeface="Times New Roman" panose="02020603050405020304" charset="0"/>
              </a:endParaRPr>
            </a:p>
          </p:txBody>
        </p:sp>
      </p:grpSp>
      <p:grpSp>
        <p:nvGrpSpPr>
          <p:cNvPr id="43098" name="Group 90"/>
          <p:cNvGrpSpPr/>
          <p:nvPr/>
        </p:nvGrpSpPr>
        <p:grpSpPr>
          <a:xfrm>
            <a:off x="1397000" y="4421188"/>
            <a:ext cx="5911850" cy="531812"/>
            <a:chOff x="0" y="0"/>
            <a:chExt cx="3724" cy="335"/>
          </a:xfrm>
        </p:grpSpPr>
        <p:grpSp>
          <p:nvGrpSpPr>
            <p:cNvPr id="54362" name="Group 91"/>
            <p:cNvGrpSpPr/>
            <p:nvPr/>
          </p:nvGrpSpPr>
          <p:grpSpPr>
            <a:xfrm>
              <a:off x="2641" y="118"/>
              <a:ext cx="456" cy="213"/>
              <a:chOff x="0" y="0"/>
              <a:chExt cx="681" cy="325"/>
            </a:xfrm>
          </p:grpSpPr>
          <p:sp>
            <p:nvSpPr>
              <p:cNvPr id="54363" name="Rectangle 9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64" name="Text Box 9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45</a:t>
                </a:r>
                <a:endParaRPr lang="en-US" altLang="zh-CN" sz="2000">
                  <a:latin typeface="Times New Roman" panose="02020603050405020304" charset="0"/>
                </a:endParaRPr>
              </a:p>
            </p:txBody>
          </p:sp>
          <p:sp>
            <p:nvSpPr>
              <p:cNvPr id="54365" name="Line 9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66" name="Text Box 9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67" name="Group 96"/>
            <p:cNvGrpSpPr/>
            <p:nvPr/>
          </p:nvGrpSpPr>
          <p:grpSpPr>
            <a:xfrm>
              <a:off x="1937" y="118"/>
              <a:ext cx="457" cy="213"/>
              <a:chOff x="0" y="0"/>
              <a:chExt cx="681" cy="325"/>
            </a:xfrm>
          </p:grpSpPr>
          <p:sp>
            <p:nvSpPr>
              <p:cNvPr id="54368" name="Rectangle 9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69" name="Text Box 9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10</a:t>
                </a:r>
                <a:endParaRPr lang="en-US" altLang="zh-CN" sz="2000">
                  <a:latin typeface="Times New Roman" panose="02020603050405020304" charset="0"/>
                </a:endParaRPr>
              </a:p>
            </p:txBody>
          </p:sp>
          <p:sp>
            <p:nvSpPr>
              <p:cNvPr id="54370" name="Line 9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71" name="Text Box 10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72" name="Group 101"/>
            <p:cNvGrpSpPr/>
            <p:nvPr/>
          </p:nvGrpSpPr>
          <p:grpSpPr>
            <a:xfrm>
              <a:off x="1196" y="122"/>
              <a:ext cx="456" cy="213"/>
              <a:chOff x="0" y="0"/>
              <a:chExt cx="681" cy="325"/>
            </a:xfrm>
          </p:grpSpPr>
          <p:sp>
            <p:nvSpPr>
              <p:cNvPr id="54373" name="Rectangle 10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74" name="Text Box 10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23</a:t>
                </a:r>
                <a:endParaRPr lang="en-US" altLang="zh-CN" sz="2000">
                  <a:latin typeface="Times New Roman" panose="02020603050405020304" charset="0"/>
                </a:endParaRPr>
              </a:p>
            </p:txBody>
          </p:sp>
          <p:sp>
            <p:nvSpPr>
              <p:cNvPr id="54375" name="Line 10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76" name="Text Box 10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grpSp>
          <p:nvGrpSpPr>
            <p:cNvPr id="54377" name="Group 106"/>
            <p:cNvGrpSpPr/>
            <p:nvPr/>
          </p:nvGrpSpPr>
          <p:grpSpPr>
            <a:xfrm>
              <a:off x="531" y="112"/>
              <a:ext cx="456" cy="213"/>
              <a:chOff x="0" y="0"/>
              <a:chExt cx="681" cy="325"/>
            </a:xfrm>
          </p:grpSpPr>
          <p:sp>
            <p:nvSpPr>
              <p:cNvPr id="54378" name="Rectangle 10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54379" name="Text Box 10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000">
                    <a:latin typeface="Times New Roman" panose="02020603050405020304" charset="0"/>
                  </a:rPr>
                  <a:t>67</a:t>
                </a:r>
                <a:endParaRPr lang="en-US" altLang="zh-CN" sz="2000">
                  <a:latin typeface="Times New Roman" panose="02020603050405020304" charset="0"/>
                </a:endParaRPr>
              </a:p>
            </p:txBody>
          </p:sp>
          <p:sp>
            <p:nvSpPr>
              <p:cNvPr id="54380" name="Line 109"/>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54381" name="Text Box 110"/>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000">
                  <a:latin typeface="Arial" panose="020B0604020202020204" pitchFamily="34" charset="0"/>
                </a:endParaRPr>
              </a:p>
            </p:txBody>
          </p:sp>
        </p:grpSp>
        <p:sp>
          <p:nvSpPr>
            <p:cNvPr id="54382" name="Line 111"/>
            <p:cNvSpPr/>
            <p:nvPr/>
          </p:nvSpPr>
          <p:spPr>
            <a:xfrm>
              <a:off x="107" y="218"/>
              <a:ext cx="396" cy="0"/>
            </a:xfrm>
            <a:prstGeom prst="line">
              <a:avLst/>
            </a:prstGeom>
            <a:ln w="9525" cap="flat" cmpd="sng">
              <a:solidFill>
                <a:srgbClr val="000000"/>
              </a:solidFill>
              <a:prstDash val="solid"/>
              <a:round/>
              <a:headEnd type="none" w="med" len="med"/>
              <a:tailEnd type="triangle" w="sm" len="med"/>
            </a:ln>
          </p:spPr>
        </p:sp>
        <p:sp>
          <p:nvSpPr>
            <p:cNvPr id="54383" name="Line 112"/>
            <p:cNvSpPr/>
            <p:nvPr/>
          </p:nvSpPr>
          <p:spPr>
            <a:xfrm>
              <a:off x="866" y="225"/>
              <a:ext cx="286" cy="0"/>
            </a:xfrm>
            <a:prstGeom prst="line">
              <a:avLst/>
            </a:prstGeom>
            <a:ln w="9525" cap="flat" cmpd="sng">
              <a:solidFill>
                <a:srgbClr val="000000"/>
              </a:solidFill>
              <a:prstDash val="solid"/>
              <a:round/>
              <a:headEnd type="none" w="med" len="med"/>
              <a:tailEnd type="triangle" w="sm" len="med"/>
            </a:ln>
          </p:spPr>
        </p:sp>
        <p:sp>
          <p:nvSpPr>
            <p:cNvPr id="54384" name="Line 113"/>
            <p:cNvSpPr/>
            <p:nvPr/>
          </p:nvSpPr>
          <p:spPr>
            <a:xfrm>
              <a:off x="1608" y="237"/>
              <a:ext cx="285" cy="0"/>
            </a:xfrm>
            <a:prstGeom prst="line">
              <a:avLst/>
            </a:prstGeom>
            <a:ln w="9525" cap="flat" cmpd="sng">
              <a:solidFill>
                <a:srgbClr val="000000"/>
              </a:solidFill>
              <a:prstDash val="solid"/>
              <a:round/>
              <a:headEnd type="none" w="med" len="med"/>
              <a:tailEnd type="triangle" w="sm" len="med"/>
            </a:ln>
          </p:spPr>
        </p:sp>
        <p:sp>
          <p:nvSpPr>
            <p:cNvPr id="54385" name="Line 114"/>
            <p:cNvSpPr/>
            <p:nvPr/>
          </p:nvSpPr>
          <p:spPr>
            <a:xfrm>
              <a:off x="2315" y="233"/>
              <a:ext cx="286" cy="0"/>
            </a:xfrm>
            <a:prstGeom prst="line">
              <a:avLst/>
            </a:prstGeom>
            <a:ln w="9525" cap="flat" cmpd="sng">
              <a:solidFill>
                <a:srgbClr val="000000"/>
              </a:solidFill>
              <a:prstDash val="solid"/>
              <a:round/>
              <a:headEnd type="none" w="med" len="med"/>
              <a:tailEnd type="triangle" w="sm" len="med"/>
            </a:ln>
          </p:spPr>
        </p:sp>
        <p:grpSp>
          <p:nvGrpSpPr>
            <p:cNvPr id="54386" name="Group 115"/>
            <p:cNvGrpSpPr/>
            <p:nvPr/>
          </p:nvGrpSpPr>
          <p:grpSpPr>
            <a:xfrm>
              <a:off x="3121" y="0"/>
              <a:ext cx="603" cy="205"/>
              <a:chOff x="0" y="0"/>
              <a:chExt cx="900" cy="312"/>
            </a:xfrm>
          </p:grpSpPr>
          <p:sp>
            <p:nvSpPr>
              <p:cNvPr id="54387" name="Line 116"/>
              <p:cNvSpPr/>
              <p:nvPr/>
            </p:nvSpPr>
            <p:spPr>
              <a:xfrm flipH="1">
                <a:off x="0" y="156"/>
                <a:ext cx="540" cy="145"/>
              </a:xfrm>
              <a:prstGeom prst="line">
                <a:avLst/>
              </a:prstGeom>
              <a:ln w="9525" cap="flat" cmpd="sng">
                <a:solidFill>
                  <a:srgbClr val="000000"/>
                </a:solidFill>
                <a:prstDash val="solid"/>
                <a:round/>
                <a:headEnd type="none" w="med" len="med"/>
                <a:tailEnd type="triangle" w="sm" len="med"/>
              </a:ln>
            </p:spPr>
          </p:sp>
          <p:sp>
            <p:nvSpPr>
              <p:cNvPr id="54388" name="Text Box 117"/>
              <p:cNvSpPr txBox="1"/>
              <p:nvPr/>
            </p:nvSpPr>
            <p:spPr>
              <a:xfrm>
                <a:off x="540" y="0"/>
                <a:ext cx="360" cy="312"/>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r</a:t>
                </a:r>
                <a:endParaRPr lang="en-US" altLang="zh-CN" sz="2000">
                  <a:latin typeface="Times New Roman" panose="02020603050405020304" charset="0"/>
                </a:endParaRPr>
              </a:p>
            </p:txBody>
          </p:sp>
        </p:grpSp>
        <p:sp>
          <p:nvSpPr>
            <p:cNvPr id="54389" name="Text Box 118"/>
            <p:cNvSpPr txBox="1"/>
            <p:nvPr/>
          </p:nvSpPr>
          <p:spPr>
            <a:xfrm>
              <a:off x="0" y="128"/>
              <a:ext cx="245" cy="160"/>
            </a:xfrm>
            <a:prstGeom prst="rect">
              <a:avLst/>
            </a:prstGeom>
            <a:solidFill>
              <a:srgbClr val="FFFFFF"/>
            </a:solidFill>
            <a:ln w="9525">
              <a:noFill/>
            </a:ln>
          </p:spPr>
          <p:txBody>
            <a:bodyPr lIns="0" tIns="0" rIns="0" bIns="0" anchor="t" anchorCtr="0"/>
            <a:p>
              <a:pPr algn="just" eaLnBrk="0" hangingPunct="0"/>
              <a:r>
                <a:rPr lang="en-US" altLang="zh-CN" sz="2000">
                  <a:latin typeface="Times New Roman" panose="02020603050405020304" charset="0"/>
                </a:rPr>
                <a:t>L</a:t>
              </a:r>
              <a:endParaRPr lang="en-US" altLang="zh-CN" sz="2000">
                <a:latin typeface="Times New Roman" panose="02020603050405020304" charset="0"/>
              </a:endParaRPr>
            </a:p>
          </p:txBody>
        </p:sp>
      </p:grpSp>
      <p:sp>
        <p:nvSpPr>
          <p:cNvPr id="5" name="Text Box 9"/>
          <p:cNvSpPr txBox="1"/>
          <p:nvPr/>
        </p:nvSpPr>
        <p:spPr>
          <a:xfrm>
            <a:off x="1479550" y="2151063"/>
            <a:ext cx="333375" cy="358775"/>
          </a:xfrm>
          <a:prstGeom prst="rect">
            <a:avLst/>
          </a:prstGeom>
          <a:solidFill>
            <a:srgbClr val="FFFF99"/>
          </a:solidFill>
          <a:ln w="9525" cap="flat" cmpd="sng">
            <a:solidFill>
              <a:srgbClr val="000000"/>
            </a:solidFill>
            <a:prstDash val="solid"/>
            <a:miter/>
            <a:headEnd type="none" w="med" len="med"/>
            <a:tailEnd type="none" w="med" len="med"/>
          </a:ln>
        </p:spPr>
        <p:txBody>
          <a:bodyPr lIns="36000" tIns="36000" rIns="0" bIns="0" anchor="t" anchorCtr="0"/>
          <a:p>
            <a:pPr algn="ctr" eaLnBrk="0" hangingPunct="0"/>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 calcmode="lin" valueType="num">
                                      <p:cBhvr additive="base">
                                        <p:cTn id="7" dur="500" fill="hold"/>
                                        <p:tgtEl>
                                          <p:spTgt spid="43012"/>
                                        </p:tgtEl>
                                        <p:attrNameLst>
                                          <p:attrName>ppt_x</p:attrName>
                                        </p:attrNameLst>
                                      </p:cBhvr>
                                      <p:tavLst>
                                        <p:tav tm="0">
                                          <p:val>
                                            <p:strVal val="0-#ppt_w/2"/>
                                          </p:val>
                                        </p:tav>
                                        <p:tav tm="100000">
                                          <p:val>
                                            <p:strVal val="#ppt_x"/>
                                          </p:val>
                                        </p:tav>
                                      </p:tavLst>
                                    </p:anim>
                                    <p:anim calcmode="lin" valueType="num">
                                      <p:cBhvr additive="base">
                                        <p:cTn id="8" dur="500" fill="hold"/>
                                        <p:tgtEl>
                                          <p:spTgt spid="430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023"/>
                                        </p:tgtEl>
                                        <p:attrNameLst>
                                          <p:attrName>style.visibility</p:attrName>
                                        </p:attrNameLst>
                                      </p:cBhvr>
                                      <p:to>
                                        <p:strVal val="visible"/>
                                      </p:to>
                                    </p:set>
                                    <p:anim calcmode="lin" valueType="num">
                                      <p:cBhvr additive="base">
                                        <p:cTn id="17" dur="500" fill="hold"/>
                                        <p:tgtEl>
                                          <p:spTgt spid="43023"/>
                                        </p:tgtEl>
                                        <p:attrNameLst>
                                          <p:attrName>ppt_x</p:attrName>
                                        </p:attrNameLst>
                                      </p:cBhvr>
                                      <p:tavLst>
                                        <p:tav tm="0">
                                          <p:val>
                                            <p:strVal val="0-#ppt_w/2"/>
                                          </p:val>
                                        </p:tav>
                                        <p:tav tm="100000">
                                          <p:val>
                                            <p:strVal val="#ppt_x"/>
                                          </p:val>
                                        </p:tav>
                                      </p:tavLst>
                                    </p:anim>
                                    <p:anim calcmode="lin" valueType="num">
                                      <p:cBhvr additive="base">
                                        <p:cTn id="18" dur="500" fill="hold"/>
                                        <p:tgtEl>
                                          <p:spTgt spid="430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3040"/>
                                        </p:tgtEl>
                                        <p:attrNameLst>
                                          <p:attrName>style.visibility</p:attrName>
                                        </p:attrNameLst>
                                      </p:cBhvr>
                                      <p:to>
                                        <p:strVal val="visible"/>
                                      </p:to>
                                    </p:set>
                                    <p:anim calcmode="lin" valueType="num">
                                      <p:cBhvr additive="base">
                                        <p:cTn id="23" dur="500" fill="hold"/>
                                        <p:tgtEl>
                                          <p:spTgt spid="43040"/>
                                        </p:tgtEl>
                                        <p:attrNameLst>
                                          <p:attrName>ppt_x</p:attrName>
                                        </p:attrNameLst>
                                      </p:cBhvr>
                                      <p:tavLst>
                                        <p:tav tm="0">
                                          <p:val>
                                            <p:strVal val="0-#ppt_w/2"/>
                                          </p:val>
                                        </p:tav>
                                        <p:tav tm="100000">
                                          <p:val>
                                            <p:strVal val="#ppt_x"/>
                                          </p:val>
                                        </p:tav>
                                      </p:tavLst>
                                    </p:anim>
                                    <p:anim calcmode="lin" valueType="num">
                                      <p:cBhvr additive="base">
                                        <p:cTn id="24" dur="500" fill="hold"/>
                                        <p:tgtEl>
                                          <p:spTgt spid="4304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3098"/>
                                        </p:tgtEl>
                                        <p:attrNameLst>
                                          <p:attrName>style.visibility</p:attrName>
                                        </p:attrNameLst>
                                      </p:cBhvr>
                                      <p:to>
                                        <p:strVal val="visible"/>
                                      </p:to>
                                    </p:set>
                                    <p:anim calcmode="lin" valueType="num">
                                      <p:cBhvr additive="base">
                                        <p:cTn id="29" dur="500" fill="hold"/>
                                        <p:tgtEl>
                                          <p:spTgt spid="43098"/>
                                        </p:tgtEl>
                                        <p:attrNameLst>
                                          <p:attrName>ppt_x</p:attrName>
                                        </p:attrNameLst>
                                      </p:cBhvr>
                                      <p:tavLst>
                                        <p:tav tm="0">
                                          <p:val>
                                            <p:strVal val="0-#ppt_w/2"/>
                                          </p:val>
                                        </p:tav>
                                        <p:tav tm="100000">
                                          <p:val>
                                            <p:strVal val="#ppt_x"/>
                                          </p:val>
                                        </p:tav>
                                      </p:tavLst>
                                    </p:anim>
                                    <p:anim calcmode="lin" valueType="num">
                                      <p:cBhvr additive="base">
                                        <p:cTn id="30" dur="500" fill="hold"/>
                                        <p:tgtEl>
                                          <p:spTgt spid="4309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3063"/>
                                        </p:tgtEl>
                                        <p:attrNameLst>
                                          <p:attrName>style.visibility</p:attrName>
                                        </p:attrNameLst>
                                      </p:cBhvr>
                                      <p:to>
                                        <p:strVal val="visible"/>
                                      </p:to>
                                    </p:set>
                                    <p:anim calcmode="lin" valueType="num">
                                      <p:cBhvr additive="base">
                                        <p:cTn id="35" dur="500" fill="hold"/>
                                        <p:tgtEl>
                                          <p:spTgt spid="43063"/>
                                        </p:tgtEl>
                                        <p:attrNameLst>
                                          <p:attrName>ppt_x</p:attrName>
                                        </p:attrNameLst>
                                      </p:cBhvr>
                                      <p:tavLst>
                                        <p:tav tm="0">
                                          <p:val>
                                            <p:strVal val="0-#ppt_w/2"/>
                                          </p:val>
                                        </p:tav>
                                        <p:tav tm="100000">
                                          <p:val>
                                            <p:strVal val="#ppt_x"/>
                                          </p:val>
                                        </p:tav>
                                      </p:tavLst>
                                    </p:anim>
                                    <p:anim calcmode="lin" valueType="num">
                                      <p:cBhvr additive="base">
                                        <p:cTn id="36" dur="500" fill="hold"/>
                                        <p:tgtEl>
                                          <p:spTgt spid="430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252413" y="2781300"/>
            <a:ext cx="8577263" cy="931863"/>
          </a:xfrm>
          <a:prstGeom prst="roundRect">
            <a:avLst>
              <a:gd name="adj" fmla="val 2011"/>
            </a:avLst>
          </a:prstGeom>
          <a:solidFill>
            <a:schemeClr val="accent4">
              <a:lumMod val="10000"/>
              <a:lumOff val="90000"/>
            </a:schemeClr>
          </a:soli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55298" name="Rectangle 4"/>
          <p:cNvSpPr/>
          <p:nvPr/>
        </p:nvSpPr>
        <p:spPr>
          <a:xfrm>
            <a:off x="3563938" y="260350"/>
            <a:ext cx="1800225" cy="641350"/>
          </a:xfrm>
          <a:prstGeom prst="rect">
            <a:avLst/>
          </a:prstGeom>
          <a:noFill/>
          <a:ln w="9525">
            <a:noFill/>
          </a:ln>
        </p:spPr>
        <p:txBody>
          <a:bodyPr anchor="t" anchorCtr="0">
            <a:spAutoFit/>
          </a:bodyPr>
          <a:p>
            <a:pPr>
              <a:buFontTx/>
            </a:pPr>
            <a:r>
              <a:rPr lang="zh-CN" altLang="en-US" sz="3600" dirty="0">
                <a:latin typeface="楷体_GB2312" pitchFamily="49" charset="-122"/>
                <a:ea typeface="楷体_GB2312" pitchFamily="49" charset="-122"/>
              </a:rPr>
              <a:t>尾插法</a:t>
            </a:r>
            <a:endParaRPr lang="zh-CN" altLang="en-US" sz="3600" dirty="0">
              <a:latin typeface="楷体_GB2312" pitchFamily="49" charset="-122"/>
              <a:ea typeface="楷体_GB2312" pitchFamily="49" charset="-122"/>
            </a:endParaRPr>
          </a:p>
        </p:txBody>
      </p:sp>
      <p:grpSp>
        <p:nvGrpSpPr>
          <p:cNvPr id="69637" name="Group 5"/>
          <p:cNvGrpSpPr/>
          <p:nvPr/>
        </p:nvGrpSpPr>
        <p:grpSpPr>
          <a:xfrm>
            <a:off x="1692275" y="1700213"/>
            <a:ext cx="1066800" cy="609600"/>
            <a:chOff x="2599" y="935"/>
            <a:chExt cx="672" cy="384"/>
          </a:xfrm>
        </p:grpSpPr>
        <p:sp>
          <p:nvSpPr>
            <p:cNvPr id="55300" name="Rectangle 6"/>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5301" name="Line 7"/>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sp>
        <p:nvSpPr>
          <p:cNvPr id="69640" name="Line 8"/>
          <p:cNvSpPr/>
          <p:nvPr/>
        </p:nvSpPr>
        <p:spPr>
          <a:xfrm>
            <a:off x="4513263" y="2060575"/>
            <a:ext cx="865187" cy="0"/>
          </a:xfrm>
          <a:prstGeom prst="line">
            <a:avLst/>
          </a:prstGeom>
          <a:ln w="31750" cap="flat" cmpd="sng">
            <a:solidFill>
              <a:schemeClr val="tx1"/>
            </a:solidFill>
            <a:prstDash val="solid"/>
            <a:round/>
            <a:headEnd type="oval" w="sm" len="sm"/>
            <a:tailEnd type="triangle" w="med" len="lg"/>
          </a:ln>
        </p:spPr>
      </p:sp>
      <p:sp>
        <p:nvSpPr>
          <p:cNvPr id="69641" name="Rectangle 9"/>
          <p:cNvSpPr/>
          <p:nvPr/>
        </p:nvSpPr>
        <p:spPr>
          <a:xfrm>
            <a:off x="1044575" y="1830388"/>
            <a:ext cx="363538" cy="519112"/>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L</a:t>
            </a:r>
            <a:endParaRPr lang="en-US" altLang="zh-CN" sz="2800">
              <a:latin typeface="楷体_GB2312" pitchFamily="49" charset="-122"/>
              <a:ea typeface="楷体_GB2312" pitchFamily="49" charset="-122"/>
            </a:endParaRPr>
          </a:p>
        </p:txBody>
      </p:sp>
      <p:grpSp>
        <p:nvGrpSpPr>
          <p:cNvPr id="69642" name="Group 10"/>
          <p:cNvGrpSpPr/>
          <p:nvPr/>
        </p:nvGrpSpPr>
        <p:grpSpPr>
          <a:xfrm>
            <a:off x="5449888" y="1739900"/>
            <a:ext cx="1066800" cy="609600"/>
            <a:chOff x="2599" y="935"/>
            <a:chExt cx="672" cy="384"/>
          </a:xfrm>
        </p:grpSpPr>
        <p:sp>
          <p:nvSpPr>
            <p:cNvPr id="55305" name="Rectangle 11"/>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5306" name="Line 12"/>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sp>
        <p:nvSpPr>
          <p:cNvPr id="69648" name="Rectangle 16"/>
          <p:cNvSpPr/>
          <p:nvPr/>
        </p:nvSpPr>
        <p:spPr>
          <a:xfrm>
            <a:off x="5521325" y="1812925"/>
            <a:ext cx="542925" cy="519113"/>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23</a:t>
            </a:r>
            <a:endParaRPr lang="en-US" altLang="zh-CN" sz="2800">
              <a:latin typeface="楷体_GB2312" pitchFamily="49" charset="-122"/>
              <a:ea typeface="楷体_GB2312" pitchFamily="49" charset="-122"/>
            </a:endParaRPr>
          </a:p>
        </p:txBody>
      </p:sp>
      <p:sp>
        <p:nvSpPr>
          <p:cNvPr id="69649" name="Line 17"/>
          <p:cNvSpPr/>
          <p:nvPr/>
        </p:nvSpPr>
        <p:spPr>
          <a:xfrm>
            <a:off x="2627313" y="2060575"/>
            <a:ext cx="865187" cy="0"/>
          </a:xfrm>
          <a:prstGeom prst="line">
            <a:avLst/>
          </a:prstGeom>
          <a:ln w="31750" cap="flat" cmpd="sng">
            <a:solidFill>
              <a:schemeClr val="tx1"/>
            </a:solidFill>
            <a:prstDash val="solid"/>
            <a:round/>
            <a:headEnd type="oval" w="sm" len="sm"/>
            <a:tailEnd type="triangle" w="med" len="lg"/>
          </a:ln>
        </p:spPr>
      </p:sp>
      <p:grpSp>
        <p:nvGrpSpPr>
          <p:cNvPr id="69650" name="Group 18"/>
          <p:cNvGrpSpPr/>
          <p:nvPr/>
        </p:nvGrpSpPr>
        <p:grpSpPr>
          <a:xfrm>
            <a:off x="3563938" y="1739900"/>
            <a:ext cx="1066800" cy="609600"/>
            <a:chOff x="2599" y="935"/>
            <a:chExt cx="672" cy="384"/>
          </a:xfrm>
        </p:grpSpPr>
        <p:sp>
          <p:nvSpPr>
            <p:cNvPr id="55310" name="Rectangle 19"/>
            <p:cNvSpPr/>
            <p:nvPr/>
          </p:nvSpPr>
          <p:spPr>
            <a:xfrm>
              <a:off x="2599" y="935"/>
              <a:ext cx="672" cy="384"/>
            </a:xfrm>
            <a:prstGeom prst="rect">
              <a:avLst/>
            </a:prstGeom>
            <a:solidFill>
              <a:srgbClr val="99CCFF">
                <a:alpha val="50195"/>
              </a:srgbClr>
            </a:solidFill>
            <a:ln w="28575" cap="flat" cmpd="sng">
              <a:solidFill>
                <a:schemeClr val="tx1"/>
              </a:solidFill>
              <a:prstDash val="solid"/>
              <a:miter/>
              <a:headEnd type="none" w="med" len="med"/>
              <a:tailEnd type="none" w="med" len="med"/>
            </a:ln>
          </p:spPr>
          <p:txBody>
            <a:bodyPr wrap="none" anchor="ctr" anchorCtr="0"/>
            <a:p>
              <a:pPr>
                <a:buFontTx/>
              </a:pPr>
              <a:endParaRPr lang="zh-CN" altLang="en-US" sz="3600" b="0">
                <a:latin typeface="Times New Roman" panose="02020603050405020304" charset="0"/>
              </a:endParaRPr>
            </a:p>
          </p:txBody>
        </p:sp>
        <p:sp>
          <p:nvSpPr>
            <p:cNvPr id="55311" name="Line 20"/>
            <p:cNvSpPr/>
            <p:nvPr/>
          </p:nvSpPr>
          <p:spPr>
            <a:xfrm>
              <a:off x="3079" y="935"/>
              <a:ext cx="0" cy="384"/>
            </a:xfrm>
            <a:prstGeom prst="line">
              <a:avLst/>
            </a:prstGeom>
            <a:ln w="9525" cap="flat" cmpd="sng">
              <a:solidFill>
                <a:schemeClr val="tx1"/>
              </a:solidFill>
              <a:prstDash val="solid"/>
              <a:round/>
              <a:headEnd type="none" w="med" len="med"/>
              <a:tailEnd type="none" w="med" len="med"/>
            </a:ln>
          </p:spPr>
        </p:sp>
      </p:grpSp>
      <p:sp>
        <p:nvSpPr>
          <p:cNvPr id="69653" name="Rectangle 21"/>
          <p:cNvSpPr/>
          <p:nvPr/>
        </p:nvSpPr>
        <p:spPr>
          <a:xfrm>
            <a:off x="3635375" y="1812925"/>
            <a:ext cx="542925" cy="519113"/>
          </a:xfrm>
          <a:prstGeom prst="rect">
            <a:avLst/>
          </a:prstGeom>
          <a:noFill/>
          <a:ln w="9525">
            <a:noFill/>
          </a:ln>
        </p:spPr>
        <p:txBody>
          <a:bodyPr wrap="none" anchor="t" anchorCtr="0">
            <a:spAutoFit/>
          </a:bodyPr>
          <a:p>
            <a:pPr>
              <a:buFontTx/>
            </a:pPr>
            <a:r>
              <a:rPr lang="en-US" altLang="zh-CN" sz="2800">
                <a:latin typeface="楷体_GB2312" pitchFamily="49" charset="-122"/>
                <a:ea typeface="楷体_GB2312" pitchFamily="49" charset="-122"/>
              </a:rPr>
              <a:t>67</a:t>
            </a:r>
            <a:endParaRPr lang="en-US" altLang="zh-CN" sz="2800">
              <a:latin typeface="楷体_GB2312" pitchFamily="49" charset="-122"/>
              <a:ea typeface="楷体_GB2312" pitchFamily="49" charset="-122"/>
            </a:endParaRPr>
          </a:p>
        </p:txBody>
      </p:sp>
      <p:grpSp>
        <p:nvGrpSpPr>
          <p:cNvPr id="69654" name="Group 22"/>
          <p:cNvGrpSpPr/>
          <p:nvPr/>
        </p:nvGrpSpPr>
        <p:grpSpPr>
          <a:xfrm>
            <a:off x="2555875" y="1916113"/>
            <a:ext cx="142875" cy="215900"/>
            <a:chOff x="2472" y="1389"/>
            <a:chExt cx="90" cy="136"/>
          </a:xfrm>
        </p:grpSpPr>
        <p:sp>
          <p:nvSpPr>
            <p:cNvPr id="55314" name="Line 23"/>
            <p:cNvSpPr/>
            <p:nvPr/>
          </p:nvSpPr>
          <p:spPr>
            <a:xfrm flipH="1">
              <a:off x="2472" y="1389"/>
              <a:ext cx="45" cy="136"/>
            </a:xfrm>
            <a:prstGeom prst="line">
              <a:avLst/>
            </a:prstGeom>
            <a:ln w="28575" cap="flat" cmpd="sng">
              <a:solidFill>
                <a:schemeClr val="tx1"/>
              </a:solidFill>
              <a:prstDash val="solid"/>
              <a:round/>
              <a:headEnd type="none" w="med" len="med"/>
              <a:tailEnd type="none" w="med" len="med"/>
            </a:ln>
          </p:spPr>
        </p:sp>
        <p:sp>
          <p:nvSpPr>
            <p:cNvPr id="55315" name="Line 24"/>
            <p:cNvSpPr/>
            <p:nvPr/>
          </p:nvSpPr>
          <p:spPr>
            <a:xfrm>
              <a:off x="2517" y="1389"/>
              <a:ext cx="45" cy="136"/>
            </a:xfrm>
            <a:prstGeom prst="line">
              <a:avLst/>
            </a:prstGeom>
            <a:ln w="28575" cap="flat" cmpd="sng">
              <a:solidFill>
                <a:schemeClr val="tx1"/>
              </a:solidFill>
              <a:prstDash val="solid"/>
              <a:round/>
              <a:headEnd type="none" w="med" len="med"/>
              <a:tailEnd type="none" w="med" len="med"/>
            </a:ln>
          </p:spPr>
        </p:sp>
      </p:grpSp>
      <p:sp>
        <p:nvSpPr>
          <p:cNvPr id="46093" name="Rectangle 31"/>
          <p:cNvSpPr/>
          <p:nvPr/>
        </p:nvSpPr>
        <p:spPr>
          <a:xfrm>
            <a:off x="323850" y="2852738"/>
            <a:ext cx="8207375" cy="3784600"/>
          </a:xfrm>
          <a:prstGeom prst="rect">
            <a:avLst/>
          </a:prstGeom>
          <a:noFill/>
          <a:ln w="9525">
            <a:noFill/>
          </a:ln>
        </p:spPr>
        <p:txBody>
          <a:bodyPr anchor="t" anchorCtr="0">
            <a:spAutoFit/>
          </a:bodyPr>
          <a:p>
            <a:r>
              <a:rPr lang="en-US" altLang="zh-CN">
                <a:latin typeface="Courier New" panose="02070309020205020404" pitchFamily="49" charset="0"/>
              </a:rPr>
              <a:t> L=(</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Courier New" panose="02070309020205020404" pitchFamily="49" charset="0"/>
            </a:endParaRPr>
          </a:p>
          <a:p>
            <a:r>
              <a:rPr lang="en-US" altLang="zh-CN">
                <a:latin typeface="Courier New" panose="02070309020205020404" pitchFamily="49" charset="0"/>
              </a:rPr>
              <a:t> L-&gt;next=NULL; r=L;</a:t>
            </a:r>
            <a:endParaRPr lang="en-US" altLang="zh-CN">
              <a:latin typeface="Courier New" panose="02070309020205020404" pitchFamily="49" charset="0"/>
            </a:endParaRPr>
          </a:p>
          <a:p>
            <a:r>
              <a:rPr lang="en-US" altLang="zh-CN">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a:t>
            </a:r>
            <a:r>
              <a:rPr lang="zh-CN" altLang="en-US">
                <a:latin typeface="Courier New" panose="02070309020205020404" pitchFamily="49" charset="0"/>
              </a:rPr>
              <a:t>（</a:t>
            </a:r>
            <a:r>
              <a:rPr lang="en-US" altLang="zh-CN">
                <a:latin typeface="Courier New" panose="02070309020205020404" pitchFamily="49" charset="0"/>
              </a:rPr>
              <a:t>67</a:t>
            </a:r>
            <a:r>
              <a:rPr lang="zh-CN" altLang="en-US">
                <a:latin typeface="Courier New" panose="02070309020205020404" pitchFamily="49" charset="0"/>
              </a:rPr>
              <a:t>）</a:t>
            </a:r>
            <a:endParaRPr lang="en-US" altLang="zh-CN">
              <a:latin typeface="Courier New" panose="02070309020205020404" pitchFamily="49" charset="0"/>
            </a:endParaRPr>
          </a:p>
          <a:p>
            <a:r>
              <a:rPr lang="en-US" altLang="zh-CN">
                <a:latin typeface="Courier New" panose="02070309020205020404" pitchFamily="49" charset="0"/>
              </a:rPr>
              <a:t> while (x!=flag)          //</a:t>
            </a:r>
            <a:r>
              <a:rPr lang="zh-CN" altLang="en-US" dirty="0">
                <a:latin typeface="Courier New" panose="02070309020205020404" pitchFamily="49" charset="0"/>
              </a:rPr>
              <a:t>设置结束标志</a:t>
            </a:r>
            <a:endParaRPr lang="zh-CN" altLang="en-US" dirty="0">
              <a:latin typeface="Courier New" panose="02070309020205020404" pitchFamily="49" charset="0"/>
            </a:endParaRPr>
          </a:p>
          <a:p>
            <a:r>
              <a:rPr lang="zh-CN" altLang="en-US" dirty="0">
                <a:latin typeface="Courier New" panose="02070309020205020404" pitchFamily="49" charset="0"/>
              </a:rPr>
              <a:t>    </a:t>
            </a:r>
            <a:r>
              <a:rPr lang="en-US" altLang="zh-CN">
                <a:latin typeface="Courier New" panose="02070309020205020404" pitchFamily="49" charset="0"/>
              </a:rPr>
              <a:t>{p=(</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 </a:t>
            </a:r>
            <a:endParaRPr lang="en-US" altLang="zh-CN">
              <a:latin typeface="Courier New" panose="02070309020205020404" pitchFamily="49" charset="0"/>
            </a:endParaRPr>
          </a:p>
          <a:p>
            <a:r>
              <a:rPr lang="en-US" altLang="zh-CN">
                <a:latin typeface="Courier New" panose="02070309020205020404" pitchFamily="49" charset="0"/>
              </a:rPr>
              <a:t>     p-&gt;data=x;             //</a:t>
            </a:r>
            <a:r>
              <a:rPr lang="zh-CN" altLang="en-US" dirty="0">
                <a:latin typeface="Courier New" panose="02070309020205020404" pitchFamily="49" charset="0"/>
              </a:rPr>
              <a:t>赋值元素值</a:t>
            </a:r>
            <a:endParaRPr lang="zh-CN" altLang="en-US" dirty="0">
              <a:latin typeface="Courier New" panose="02070309020205020404" pitchFamily="49" charset="0"/>
            </a:endParaRPr>
          </a:p>
          <a:p>
            <a:r>
              <a:rPr lang="zh-CN" altLang="en-US" dirty="0">
                <a:latin typeface="Courier New" panose="02070309020205020404" pitchFamily="49" charset="0"/>
              </a:rPr>
              <a:t>     </a:t>
            </a:r>
            <a:r>
              <a:rPr lang="en-US" altLang="zh-CN">
                <a:latin typeface="Courier New" panose="02070309020205020404" pitchFamily="49" charset="0"/>
              </a:rPr>
              <a:t>r-&gt;next=p;        //</a:t>
            </a:r>
            <a:r>
              <a:rPr lang="zh-CN" altLang="en-US" dirty="0">
                <a:latin typeface="Courier New" panose="02070309020205020404" pitchFamily="49" charset="0"/>
              </a:rPr>
              <a:t>在尾部插入新结点</a:t>
            </a:r>
            <a:endParaRPr lang="zh-CN" altLang="en-US" dirty="0">
              <a:latin typeface="Courier New" panose="02070309020205020404" pitchFamily="49" charset="0"/>
            </a:endParaRPr>
          </a:p>
          <a:p>
            <a:r>
              <a:rPr lang="zh-CN" altLang="en-US" dirty="0">
                <a:latin typeface="Courier New" panose="02070309020205020404" pitchFamily="49" charset="0"/>
              </a:rPr>
              <a:t>     </a:t>
            </a:r>
            <a:r>
              <a:rPr lang="en-US" altLang="zh-CN">
                <a:latin typeface="Courier New" panose="02070309020205020404" pitchFamily="49" charset="0"/>
              </a:rPr>
              <a:t>r=p;              //r </a:t>
            </a:r>
            <a:r>
              <a:rPr lang="zh-CN" altLang="en-US" dirty="0">
                <a:latin typeface="Courier New" panose="02070309020205020404" pitchFamily="49" charset="0"/>
              </a:rPr>
              <a:t>指向新的尾结点</a:t>
            </a:r>
            <a:endParaRPr lang="zh-CN" altLang="en-US" dirty="0">
              <a:latin typeface="Courier New" panose="02070309020205020404" pitchFamily="49" charset="0"/>
            </a:endParaRPr>
          </a:p>
          <a:p>
            <a:r>
              <a:rPr lang="zh-CN" altLang="en-US" dirty="0">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a:t>
            </a:r>
            <a:r>
              <a:rPr lang="zh-CN" altLang="en-US">
                <a:latin typeface="Courier New" panose="02070309020205020404" pitchFamily="49" charset="0"/>
              </a:rPr>
              <a:t>（</a:t>
            </a:r>
            <a:r>
              <a:rPr lang="en-US" altLang="zh-CN">
                <a:latin typeface="Courier New" panose="02070309020205020404" pitchFamily="49" charset="0"/>
              </a:rPr>
              <a:t>23</a:t>
            </a:r>
            <a:r>
              <a:rPr lang="zh-CN" altLang="en-US">
                <a:latin typeface="Courier New" panose="02070309020205020404" pitchFamily="49" charset="0"/>
              </a:rPr>
              <a:t>）</a:t>
            </a:r>
            <a:endParaRPr lang="en-US" altLang="zh-CN">
              <a:latin typeface="Courier New" panose="02070309020205020404" pitchFamily="49" charset="0"/>
            </a:endParaRPr>
          </a:p>
          <a:p>
            <a:r>
              <a:rPr lang="en-US" altLang="zh-CN">
                <a:latin typeface="Courier New" panose="02070309020205020404" pitchFamily="49" charset="0"/>
              </a:rPr>
              <a:t>     }</a:t>
            </a:r>
            <a:endParaRPr lang="en-US" altLang="zh-CN">
              <a:latin typeface="Courier New" panose="02070309020205020404" pitchFamily="49" charset="0"/>
            </a:endParaRPr>
          </a:p>
        </p:txBody>
      </p:sp>
      <p:sp>
        <p:nvSpPr>
          <p:cNvPr id="69664" name="Line 32"/>
          <p:cNvSpPr/>
          <p:nvPr/>
        </p:nvSpPr>
        <p:spPr>
          <a:xfrm flipH="1">
            <a:off x="2051050" y="1341438"/>
            <a:ext cx="576263" cy="288925"/>
          </a:xfrm>
          <a:prstGeom prst="line">
            <a:avLst/>
          </a:prstGeom>
          <a:ln w="31750" cap="flat" cmpd="sng">
            <a:solidFill>
              <a:schemeClr val="tx1"/>
            </a:solidFill>
            <a:prstDash val="solid"/>
            <a:round/>
            <a:headEnd type="oval" w="sm" len="sm"/>
            <a:tailEnd type="triangle" w="med" len="lg"/>
          </a:ln>
        </p:spPr>
      </p:sp>
      <p:sp>
        <p:nvSpPr>
          <p:cNvPr id="69665" name="Rectangle 33"/>
          <p:cNvSpPr/>
          <p:nvPr/>
        </p:nvSpPr>
        <p:spPr>
          <a:xfrm>
            <a:off x="2627313" y="908050"/>
            <a:ext cx="363537"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r</a:t>
            </a:r>
            <a:endParaRPr lang="en-US" altLang="zh-CN" sz="3200">
              <a:latin typeface="楷体_GB2312" pitchFamily="49" charset="-122"/>
              <a:ea typeface="楷体_GB2312" pitchFamily="49" charset="-122"/>
            </a:endParaRPr>
          </a:p>
        </p:txBody>
      </p:sp>
      <p:sp>
        <p:nvSpPr>
          <p:cNvPr id="69666" name="Line 34"/>
          <p:cNvSpPr/>
          <p:nvPr/>
        </p:nvSpPr>
        <p:spPr>
          <a:xfrm flipH="1">
            <a:off x="3779838" y="1414463"/>
            <a:ext cx="576262" cy="288925"/>
          </a:xfrm>
          <a:prstGeom prst="line">
            <a:avLst/>
          </a:prstGeom>
          <a:ln w="31750" cap="flat" cmpd="sng">
            <a:solidFill>
              <a:schemeClr val="tx1"/>
            </a:solidFill>
            <a:prstDash val="solid"/>
            <a:round/>
            <a:headEnd type="oval" w="sm" len="sm"/>
            <a:tailEnd type="triangle" w="med" len="lg"/>
          </a:ln>
        </p:spPr>
      </p:sp>
      <p:sp>
        <p:nvSpPr>
          <p:cNvPr id="69667" name="Rectangle 35"/>
          <p:cNvSpPr/>
          <p:nvPr/>
        </p:nvSpPr>
        <p:spPr>
          <a:xfrm>
            <a:off x="4356100" y="981075"/>
            <a:ext cx="363538"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p</a:t>
            </a:r>
            <a:endParaRPr lang="en-US" altLang="zh-CN" sz="3200">
              <a:latin typeface="楷体_GB2312" pitchFamily="49" charset="-122"/>
              <a:ea typeface="楷体_GB2312" pitchFamily="49" charset="-122"/>
            </a:endParaRPr>
          </a:p>
        </p:txBody>
      </p:sp>
      <p:sp>
        <p:nvSpPr>
          <p:cNvPr id="69668" name="Line 36"/>
          <p:cNvSpPr/>
          <p:nvPr/>
        </p:nvSpPr>
        <p:spPr>
          <a:xfrm flipH="1">
            <a:off x="4283075" y="1414463"/>
            <a:ext cx="576263" cy="288925"/>
          </a:xfrm>
          <a:prstGeom prst="line">
            <a:avLst/>
          </a:prstGeom>
          <a:ln w="31750" cap="flat" cmpd="sng">
            <a:solidFill>
              <a:schemeClr val="tx1"/>
            </a:solidFill>
            <a:prstDash val="solid"/>
            <a:round/>
            <a:headEnd type="oval" w="sm" len="sm"/>
            <a:tailEnd type="triangle" w="med" len="lg"/>
          </a:ln>
        </p:spPr>
      </p:sp>
      <p:sp>
        <p:nvSpPr>
          <p:cNvPr id="69669" name="Rectangle 37"/>
          <p:cNvSpPr/>
          <p:nvPr/>
        </p:nvSpPr>
        <p:spPr>
          <a:xfrm>
            <a:off x="4859338" y="981075"/>
            <a:ext cx="363537"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r</a:t>
            </a:r>
            <a:endParaRPr lang="en-US" altLang="zh-CN" sz="3200">
              <a:latin typeface="楷体_GB2312" pitchFamily="49" charset="-122"/>
              <a:ea typeface="楷体_GB2312" pitchFamily="49" charset="-122"/>
            </a:endParaRPr>
          </a:p>
        </p:txBody>
      </p:sp>
      <p:sp>
        <p:nvSpPr>
          <p:cNvPr id="69670" name="Line 38"/>
          <p:cNvSpPr/>
          <p:nvPr/>
        </p:nvSpPr>
        <p:spPr>
          <a:xfrm flipH="1">
            <a:off x="5724525" y="1414463"/>
            <a:ext cx="576263" cy="288925"/>
          </a:xfrm>
          <a:prstGeom prst="line">
            <a:avLst/>
          </a:prstGeom>
          <a:ln w="31750" cap="flat" cmpd="sng">
            <a:solidFill>
              <a:schemeClr val="tx1"/>
            </a:solidFill>
            <a:prstDash val="solid"/>
            <a:round/>
            <a:headEnd type="oval" w="sm" len="sm"/>
            <a:tailEnd type="triangle" w="med" len="lg"/>
          </a:ln>
        </p:spPr>
      </p:sp>
      <p:sp>
        <p:nvSpPr>
          <p:cNvPr id="69671" name="Rectangle 39"/>
          <p:cNvSpPr/>
          <p:nvPr/>
        </p:nvSpPr>
        <p:spPr>
          <a:xfrm>
            <a:off x="6300788" y="981075"/>
            <a:ext cx="363537"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p</a:t>
            </a:r>
            <a:endParaRPr lang="en-US" altLang="zh-CN" sz="3200">
              <a:latin typeface="楷体_GB2312" pitchFamily="49" charset="-122"/>
              <a:ea typeface="楷体_GB2312" pitchFamily="49" charset="-122"/>
            </a:endParaRPr>
          </a:p>
        </p:txBody>
      </p:sp>
      <p:sp>
        <p:nvSpPr>
          <p:cNvPr id="69672" name="Line 40"/>
          <p:cNvSpPr/>
          <p:nvPr/>
        </p:nvSpPr>
        <p:spPr>
          <a:xfrm flipH="1">
            <a:off x="6300788" y="1414463"/>
            <a:ext cx="576262" cy="288925"/>
          </a:xfrm>
          <a:prstGeom prst="line">
            <a:avLst/>
          </a:prstGeom>
          <a:ln w="31750" cap="flat" cmpd="sng">
            <a:solidFill>
              <a:schemeClr val="tx1"/>
            </a:solidFill>
            <a:prstDash val="solid"/>
            <a:round/>
            <a:headEnd type="oval" w="sm" len="sm"/>
            <a:tailEnd type="triangle" w="med" len="lg"/>
          </a:ln>
        </p:spPr>
      </p:sp>
      <p:sp>
        <p:nvSpPr>
          <p:cNvPr id="69673" name="Rectangle 41"/>
          <p:cNvSpPr/>
          <p:nvPr/>
        </p:nvSpPr>
        <p:spPr>
          <a:xfrm>
            <a:off x="6877050" y="981075"/>
            <a:ext cx="363538" cy="579438"/>
          </a:xfrm>
          <a:prstGeom prst="rect">
            <a:avLst/>
          </a:prstGeom>
          <a:noFill/>
          <a:ln w="9525">
            <a:noFill/>
          </a:ln>
        </p:spPr>
        <p:txBody>
          <a:bodyPr anchor="t" anchorCtr="0">
            <a:spAutoFit/>
          </a:bodyPr>
          <a:p>
            <a:pPr>
              <a:buFontTx/>
            </a:pPr>
            <a:r>
              <a:rPr lang="en-US" altLang="zh-CN" sz="3200">
                <a:latin typeface="楷体_GB2312" pitchFamily="49" charset="-122"/>
                <a:ea typeface="楷体_GB2312" pitchFamily="49" charset="-122"/>
              </a:rPr>
              <a:t>r</a:t>
            </a:r>
            <a:endParaRPr lang="en-US" altLang="zh-CN" sz="3200">
              <a:latin typeface="楷体_GB2312" pitchFamily="49" charset="-122"/>
              <a:ea typeface="楷体_GB2312" pitchFamily="49" charset="-122"/>
            </a:endParaRPr>
          </a:p>
        </p:txBody>
      </p:sp>
      <p:pic>
        <p:nvPicPr>
          <p:cNvPr id="55327" name="图片 16" descr="Untitled.png">
            <a:hlinkClick r:id="" action="ppaction://hlinkshowjump?jump=nextslide"/>
          </p:cNvPr>
          <p:cNvPicPr>
            <a:picLocks noChangeAspect="1"/>
          </p:cNvPicPr>
          <p:nvPr/>
        </p:nvPicPr>
        <p:blipFill>
          <a:blip r:embed="rId1"/>
          <a:stretch>
            <a:fillRect/>
          </a:stretch>
        </p:blipFill>
        <p:spPr>
          <a:xfrm>
            <a:off x="8216900" y="5937250"/>
            <a:ext cx="927100" cy="920750"/>
          </a:xfrm>
          <a:prstGeom prst="rect">
            <a:avLst/>
          </a:prstGeom>
          <a:noFill/>
          <a:ln w="9525">
            <a:noFill/>
          </a:ln>
        </p:spPr>
      </p:pic>
      <p:sp>
        <p:nvSpPr>
          <p:cNvPr id="2" name="文本框 1"/>
          <p:cNvSpPr txBox="1"/>
          <p:nvPr/>
        </p:nvSpPr>
        <p:spPr>
          <a:xfrm>
            <a:off x="254000" y="6453188"/>
            <a:ext cx="2825750" cy="460375"/>
          </a:xfrm>
          <a:prstGeom prst="rect">
            <a:avLst/>
          </a:prstGeom>
          <a:noFill/>
          <a:ln w="9525">
            <a:noFill/>
          </a:ln>
        </p:spPr>
        <p:txBody>
          <a:bodyPr wrap="none" anchor="t" anchorCtr="0">
            <a:spAutoFit/>
          </a:bodyPr>
          <a:p>
            <a:pPr indent="266700"/>
            <a:r>
              <a:rPr lang="en-US" altLang="zh-CN">
                <a:latin typeface="Courier New" panose="02070309020205020404" pitchFamily="49" charset="0"/>
                <a:sym typeface="宋体" panose="02010600030101010101" pitchFamily="2" charset="-122"/>
              </a:rPr>
              <a:t>r-&gt;next=NULL;</a:t>
            </a:r>
            <a:endParaRPr lang="zh-CN" altLang="en-US">
              <a:latin typeface="Courier New" panose="02070309020205020404" pitchFamily="49" charset="0"/>
            </a:endParaRPr>
          </a:p>
        </p:txBody>
      </p:sp>
      <p:sp>
        <p:nvSpPr>
          <p:cNvPr id="50209" name="Text Box 39"/>
          <p:cNvSpPr txBox="1"/>
          <p:nvPr/>
        </p:nvSpPr>
        <p:spPr>
          <a:xfrm>
            <a:off x="6229350" y="1906588"/>
            <a:ext cx="201613" cy="277813"/>
          </a:xfrm>
          <a:prstGeom prst="rect">
            <a:avLst/>
          </a:prstGeom>
          <a:solidFill>
            <a:schemeClr val="accent4">
              <a:lumMod val="10000"/>
              <a:lumOff val="90000"/>
            </a:schemeClr>
          </a:solidFill>
          <a:ln w="9525">
            <a:noFill/>
          </a:ln>
        </p:spPr>
        <p:txBody>
          <a:bodyPr lIns="0" tIns="0" rIns="0" bIns="0" anchor="t" anchorCtr="0"/>
          <a:p>
            <a:pPr algn="ctr" eaLnBrk="0" hangingPunct="0"/>
            <a:r>
              <a:rPr lang="zh-CN" altLang="en-US" sz="1800" noProof="1" dirty="0">
                <a:latin typeface="宋体" panose="02010600030101010101" pitchFamily="2" charset="-122"/>
                <a:ea typeface="宋体" panose="02010600030101010101" pitchFamily="2" charset="-122"/>
                <a:cs typeface="+mn-cs"/>
              </a:rPr>
              <a:t>∧</a:t>
            </a:r>
            <a:endParaRPr lang="zh-CN" altLang="en-US" sz="1800" noProof="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93">
                                            <p:txEl>
                                              <p:charRg st="0" end="34"/>
                                            </p:txEl>
                                          </p:spTgt>
                                        </p:tgtEl>
                                        <p:attrNameLst>
                                          <p:attrName>style.visibility</p:attrName>
                                        </p:attrNameLst>
                                      </p:cBhvr>
                                      <p:to>
                                        <p:strVal val="visible"/>
                                      </p:to>
                                    </p:set>
                                    <p:animEffect transition="in" filter="blinds(horizontal)">
                                      <p:cBhvr>
                                        <p:cTn id="7" dur="500"/>
                                        <p:tgtEl>
                                          <p:spTgt spid="46093">
                                            <p:txEl>
                                              <p:charRg st="0" end="3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093">
                                            <p:txEl>
                                              <p:charRg st="34" end="54"/>
                                            </p:txEl>
                                          </p:spTgt>
                                        </p:tgtEl>
                                        <p:attrNameLst>
                                          <p:attrName>style.visibility</p:attrName>
                                        </p:attrNameLst>
                                      </p:cBhvr>
                                      <p:to>
                                        <p:strVal val="visible"/>
                                      </p:to>
                                    </p:set>
                                    <p:animEffect transition="in" filter="blinds(horizontal)">
                                      <p:cBhvr>
                                        <p:cTn id="10" dur="500"/>
                                        <p:tgtEl>
                                          <p:spTgt spid="46093">
                                            <p:txEl>
                                              <p:charRg st="34"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wipe(down)">
                                      <p:cBhvr>
                                        <p:cTn id="19" dur="500"/>
                                        <p:tgtEl>
                                          <p:spTgt spid="696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9641"/>
                                        </p:tgtEl>
                                        <p:attrNameLst>
                                          <p:attrName>style.visibility</p:attrName>
                                        </p:attrNameLst>
                                      </p:cBhvr>
                                      <p:to>
                                        <p:strVal val="visible"/>
                                      </p:to>
                                    </p:set>
                                    <p:animEffect transition="in" filter="wipe(down)">
                                      <p:cBhvr>
                                        <p:cTn id="24" dur="500"/>
                                        <p:tgtEl>
                                          <p:spTgt spid="6964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9654"/>
                                        </p:tgtEl>
                                        <p:attrNameLst>
                                          <p:attrName>style.visibility</p:attrName>
                                        </p:attrNameLst>
                                      </p:cBhvr>
                                      <p:to>
                                        <p:strVal val="visible"/>
                                      </p:to>
                                    </p:set>
                                    <p:anim calcmode="lin" valueType="num">
                                      <p:cBhvr additive="base">
                                        <p:cTn id="29" dur="500" fill="hold"/>
                                        <p:tgtEl>
                                          <p:spTgt spid="69654"/>
                                        </p:tgtEl>
                                        <p:attrNameLst>
                                          <p:attrName>ppt_x</p:attrName>
                                        </p:attrNameLst>
                                      </p:cBhvr>
                                      <p:tavLst>
                                        <p:tav tm="0">
                                          <p:val>
                                            <p:strVal val="#ppt_x"/>
                                          </p:val>
                                        </p:tav>
                                        <p:tav tm="100000">
                                          <p:val>
                                            <p:strVal val="#ppt_x"/>
                                          </p:val>
                                        </p:tav>
                                      </p:tavLst>
                                    </p:anim>
                                    <p:anim calcmode="lin" valueType="num">
                                      <p:cBhvr additive="base">
                                        <p:cTn id="30" dur="500" fill="hold"/>
                                        <p:tgtEl>
                                          <p:spTgt spid="696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9664"/>
                                        </p:tgtEl>
                                        <p:attrNameLst>
                                          <p:attrName>style.visibility</p:attrName>
                                        </p:attrNameLst>
                                      </p:cBhvr>
                                      <p:to>
                                        <p:strVal val="visible"/>
                                      </p:to>
                                    </p:set>
                                    <p:animEffect transition="in" filter="wipe(left)">
                                      <p:cBhvr>
                                        <p:cTn id="35" dur="500"/>
                                        <p:tgtEl>
                                          <p:spTgt spid="6966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9665"/>
                                        </p:tgtEl>
                                        <p:attrNameLst>
                                          <p:attrName>style.visibility</p:attrName>
                                        </p:attrNameLst>
                                      </p:cBhvr>
                                      <p:to>
                                        <p:strVal val="visible"/>
                                      </p:to>
                                    </p:set>
                                    <p:anim calcmode="lin" valueType="num">
                                      <p:cBhvr additive="base">
                                        <p:cTn id="40" dur="500" fill="hold"/>
                                        <p:tgtEl>
                                          <p:spTgt spid="69665"/>
                                        </p:tgtEl>
                                        <p:attrNameLst>
                                          <p:attrName>ppt_x</p:attrName>
                                        </p:attrNameLst>
                                      </p:cBhvr>
                                      <p:tavLst>
                                        <p:tav tm="0">
                                          <p:val>
                                            <p:strVal val="#ppt_x"/>
                                          </p:val>
                                        </p:tav>
                                        <p:tav tm="100000">
                                          <p:val>
                                            <p:strVal val="#ppt_x"/>
                                          </p:val>
                                        </p:tav>
                                      </p:tavLst>
                                    </p:anim>
                                    <p:anim calcmode="lin" valueType="num">
                                      <p:cBhvr additive="base">
                                        <p:cTn id="41" dur="500" fill="hold"/>
                                        <p:tgtEl>
                                          <p:spTgt spid="69665"/>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6093">
                                            <p:txEl>
                                              <p:charRg st="54" end="66"/>
                                            </p:txEl>
                                          </p:spTgt>
                                        </p:tgtEl>
                                        <p:attrNameLst>
                                          <p:attrName>style.visibility</p:attrName>
                                        </p:attrNameLst>
                                      </p:cBhvr>
                                      <p:to>
                                        <p:strVal val="visible"/>
                                      </p:to>
                                    </p:set>
                                    <p:animEffect transition="in" filter="blinds(horizontal)">
                                      <p:cBhvr>
                                        <p:cTn id="46" dur="500"/>
                                        <p:tgtEl>
                                          <p:spTgt spid="46093">
                                            <p:txEl>
                                              <p:charRg st="54" end="6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6093">
                                            <p:txEl>
                                              <p:charRg st="66" end="101"/>
                                            </p:txEl>
                                          </p:spTgt>
                                        </p:tgtEl>
                                        <p:attrNameLst>
                                          <p:attrName>style.visibility</p:attrName>
                                        </p:attrNameLst>
                                      </p:cBhvr>
                                      <p:to>
                                        <p:strVal val="visible"/>
                                      </p:to>
                                    </p:set>
                                    <p:animEffect transition="in" filter="blinds(horizontal)">
                                      <p:cBhvr>
                                        <p:cTn id="51" dur="500"/>
                                        <p:tgtEl>
                                          <p:spTgt spid="46093">
                                            <p:txEl>
                                              <p:charRg st="66" end="10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6093">
                                            <p:txEl>
                                              <p:charRg st="101" end="139"/>
                                            </p:txEl>
                                          </p:spTgt>
                                        </p:tgtEl>
                                        <p:attrNameLst>
                                          <p:attrName>style.visibility</p:attrName>
                                        </p:attrNameLst>
                                      </p:cBhvr>
                                      <p:to>
                                        <p:strVal val="visible"/>
                                      </p:to>
                                    </p:set>
                                    <p:animEffect transition="in" filter="blinds(horizontal)">
                                      <p:cBhvr>
                                        <p:cTn id="54" dur="500"/>
                                        <p:tgtEl>
                                          <p:spTgt spid="46093">
                                            <p:txEl>
                                              <p:charRg st="101" end="139"/>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6093">
                                            <p:txEl>
                                              <p:charRg st="139" end="175"/>
                                            </p:txEl>
                                          </p:spTgt>
                                        </p:tgtEl>
                                        <p:attrNameLst>
                                          <p:attrName>style.visibility</p:attrName>
                                        </p:attrNameLst>
                                      </p:cBhvr>
                                      <p:to>
                                        <p:strVal val="visible"/>
                                      </p:to>
                                    </p:set>
                                    <p:animEffect transition="in" filter="blinds(horizontal)">
                                      <p:cBhvr>
                                        <p:cTn id="57" dur="500"/>
                                        <p:tgtEl>
                                          <p:spTgt spid="46093">
                                            <p:txEl>
                                              <p:charRg st="139" end="175"/>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6093">
                                            <p:txEl>
                                              <p:charRg st="175" end="209"/>
                                            </p:txEl>
                                          </p:spTgt>
                                        </p:tgtEl>
                                        <p:attrNameLst>
                                          <p:attrName>style.visibility</p:attrName>
                                        </p:attrNameLst>
                                      </p:cBhvr>
                                      <p:to>
                                        <p:strVal val="visible"/>
                                      </p:to>
                                    </p:set>
                                    <p:animEffect transition="in" filter="blinds(horizontal)">
                                      <p:cBhvr>
                                        <p:cTn id="60" dur="500"/>
                                        <p:tgtEl>
                                          <p:spTgt spid="46093">
                                            <p:txEl>
                                              <p:charRg st="175" end="209"/>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6093">
                                            <p:txEl>
                                              <p:charRg st="209" end="244"/>
                                            </p:txEl>
                                          </p:spTgt>
                                        </p:tgtEl>
                                        <p:attrNameLst>
                                          <p:attrName>style.visibility</p:attrName>
                                        </p:attrNameLst>
                                      </p:cBhvr>
                                      <p:to>
                                        <p:strVal val="visible"/>
                                      </p:to>
                                    </p:set>
                                    <p:animEffect transition="in" filter="blinds(horizontal)">
                                      <p:cBhvr>
                                        <p:cTn id="63" dur="500"/>
                                        <p:tgtEl>
                                          <p:spTgt spid="46093">
                                            <p:txEl>
                                              <p:charRg st="209" end="24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9650"/>
                                        </p:tgtEl>
                                        <p:attrNameLst>
                                          <p:attrName>style.visibility</p:attrName>
                                        </p:attrNameLst>
                                      </p:cBhvr>
                                      <p:to>
                                        <p:strVal val="visible"/>
                                      </p:to>
                                    </p:set>
                                    <p:anim calcmode="lin" valueType="num">
                                      <p:cBhvr additive="base">
                                        <p:cTn id="68" dur="500" fill="hold"/>
                                        <p:tgtEl>
                                          <p:spTgt spid="69650"/>
                                        </p:tgtEl>
                                        <p:attrNameLst>
                                          <p:attrName>ppt_x</p:attrName>
                                        </p:attrNameLst>
                                      </p:cBhvr>
                                      <p:tavLst>
                                        <p:tav tm="0">
                                          <p:val>
                                            <p:strVal val="#ppt_x"/>
                                          </p:val>
                                        </p:tav>
                                        <p:tav tm="100000">
                                          <p:val>
                                            <p:strVal val="#ppt_x"/>
                                          </p:val>
                                        </p:tav>
                                      </p:tavLst>
                                    </p:anim>
                                    <p:anim calcmode="lin" valueType="num">
                                      <p:cBhvr additive="base">
                                        <p:cTn id="69" dur="500" fill="hold"/>
                                        <p:tgtEl>
                                          <p:spTgt spid="6965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9666"/>
                                        </p:tgtEl>
                                        <p:attrNameLst>
                                          <p:attrName>style.visibility</p:attrName>
                                        </p:attrNameLst>
                                      </p:cBhvr>
                                      <p:to>
                                        <p:strVal val="visible"/>
                                      </p:to>
                                    </p:set>
                                    <p:animEffect transition="in" filter="wipe(left)">
                                      <p:cBhvr>
                                        <p:cTn id="74" dur="500"/>
                                        <p:tgtEl>
                                          <p:spTgt spid="69666"/>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9667"/>
                                        </p:tgtEl>
                                        <p:attrNameLst>
                                          <p:attrName>style.visibility</p:attrName>
                                        </p:attrNameLst>
                                      </p:cBhvr>
                                      <p:to>
                                        <p:strVal val="visible"/>
                                      </p:to>
                                    </p:set>
                                    <p:anim calcmode="lin" valueType="num">
                                      <p:cBhvr additive="base">
                                        <p:cTn id="79" dur="500" fill="hold"/>
                                        <p:tgtEl>
                                          <p:spTgt spid="69667"/>
                                        </p:tgtEl>
                                        <p:attrNameLst>
                                          <p:attrName>ppt_x</p:attrName>
                                        </p:attrNameLst>
                                      </p:cBhvr>
                                      <p:tavLst>
                                        <p:tav tm="0">
                                          <p:val>
                                            <p:strVal val="#ppt_x"/>
                                          </p:val>
                                        </p:tav>
                                        <p:tav tm="100000">
                                          <p:val>
                                            <p:strVal val="#ppt_x"/>
                                          </p:val>
                                        </p:tav>
                                      </p:tavLst>
                                    </p:anim>
                                    <p:anim calcmode="lin" valueType="num">
                                      <p:cBhvr additive="base">
                                        <p:cTn id="80" dur="500" fill="hold"/>
                                        <p:tgtEl>
                                          <p:spTgt spid="696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9653"/>
                                        </p:tgtEl>
                                        <p:attrNameLst>
                                          <p:attrName>style.visibility</p:attrName>
                                        </p:attrNameLst>
                                      </p:cBhvr>
                                      <p:to>
                                        <p:strVal val="visible"/>
                                      </p:to>
                                    </p:set>
                                    <p:anim calcmode="lin" valueType="num">
                                      <p:cBhvr additive="base">
                                        <p:cTn id="85" dur="500" fill="hold"/>
                                        <p:tgtEl>
                                          <p:spTgt spid="69653"/>
                                        </p:tgtEl>
                                        <p:attrNameLst>
                                          <p:attrName>ppt_x</p:attrName>
                                        </p:attrNameLst>
                                      </p:cBhvr>
                                      <p:tavLst>
                                        <p:tav tm="0">
                                          <p:val>
                                            <p:strVal val="#ppt_x"/>
                                          </p:val>
                                        </p:tav>
                                        <p:tav tm="100000">
                                          <p:val>
                                            <p:strVal val="#ppt_x"/>
                                          </p:val>
                                        </p:tav>
                                      </p:tavLst>
                                    </p:anim>
                                    <p:anim calcmode="lin" valueType="num">
                                      <p:cBhvr additive="base">
                                        <p:cTn id="86" dur="500" fill="hold"/>
                                        <p:tgtEl>
                                          <p:spTgt spid="696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nodeType="clickEffect">
                                  <p:stCondLst>
                                    <p:cond delay="0"/>
                                  </p:stCondLst>
                                  <p:childTnLst>
                                    <p:animEffect transition="out" filter="wipe(down)">
                                      <p:cBhvr>
                                        <p:cTn id="90" dur="500"/>
                                        <p:tgtEl>
                                          <p:spTgt spid="69654"/>
                                        </p:tgtEl>
                                      </p:cBhvr>
                                    </p:animEffect>
                                    <p:set>
                                      <p:cBhvr>
                                        <p:cTn id="91" dur="1" fill="hold">
                                          <p:stCondLst>
                                            <p:cond delay="499"/>
                                          </p:stCondLst>
                                        </p:cTn>
                                        <p:tgtEl>
                                          <p:spTgt spid="69654"/>
                                        </p:tgtEl>
                                        <p:attrNameLst>
                                          <p:attrName>style.visibility</p:attrName>
                                        </p:attrNameLst>
                                      </p:cBhvr>
                                      <p:to>
                                        <p:strVal val="hidden"/>
                                      </p:to>
                                    </p:se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69649"/>
                                        </p:tgtEl>
                                        <p:attrNameLst>
                                          <p:attrName>style.visibility</p:attrName>
                                        </p:attrNameLst>
                                      </p:cBhvr>
                                      <p:to>
                                        <p:strVal val="visible"/>
                                      </p:to>
                                    </p:set>
                                    <p:animEffect transition="in" filter="wipe(left)">
                                      <p:cBhvr>
                                        <p:cTn id="95" dur="500"/>
                                        <p:tgtEl>
                                          <p:spTgt spid="6964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69668"/>
                                        </p:tgtEl>
                                        <p:attrNameLst>
                                          <p:attrName>style.visibility</p:attrName>
                                        </p:attrNameLst>
                                      </p:cBhvr>
                                      <p:to>
                                        <p:strVal val="visible"/>
                                      </p:to>
                                    </p:set>
                                    <p:animEffect transition="in" filter="wipe(left)">
                                      <p:cBhvr>
                                        <p:cTn id="100" dur="500"/>
                                        <p:tgtEl>
                                          <p:spTgt spid="69668"/>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69669"/>
                                        </p:tgtEl>
                                        <p:attrNameLst>
                                          <p:attrName>style.visibility</p:attrName>
                                        </p:attrNameLst>
                                      </p:cBhvr>
                                      <p:to>
                                        <p:strVal val="visible"/>
                                      </p:to>
                                    </p:set>
                                    <p:anim calcmode="lin" valueType="num">
                                      <p:cBhvr additive="base">
                                        <p:cTn id="105" dur="500" fill="hold"/>
                                        <p:tgtEl>
                                          <p:spTgt spid="69669"/>
                                        </p:tgtEl>
                                        <p:attrNameLst>
                                          <p:attrName>ppt_x</p:attrName>
                                        </p:attrNameLst>
                                      </p:cBhvr>
                                      <p:tavLst>
                                        <p:tav tm="0">
                                          <p:val>
                                            <p:strVal val="#ppt_x"/>
                                          </p:val>
                                        </p:tav>
                                        <p:tav tm="100000">
                                          <p:val>
                                            <p:strVal val="#ppt_x"/>
                                          </p:val>
                                        </p:tav>
                                      </p:tavLst>
                                    </p:anim>
                                    <p:anim calcmode="lin" valueType="num">
                                      <p:cBhvr additive="base">
                                        <p:cTn id="106" dur="500" fill="hold"/>
                                        <p:tgtEl>
                                          <p:spTgt spid="69669"/>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46093">
                                            <p:txEl>
                                              <p:charRg st="244" end="260"/>
                                            </p:txEl>
                                          </p:spTgt>
                                        </p:tgtEl>
                                        <p:attrNameLst>
                                          <p:attrName>style.visibility</p:attrName>
                                        </p:attrNameLst>
                                      </p:cBhvr>
                                      <p:to>
                                        <p:strVal val="visible"/>
                                      </p:to>
                                    </p:set>
                                    <p:animEffect transition="in" filter="blinds(horizontal)">
                                      <p:cBhvr>
                                        <p:cTn id="111" dur="500"/>
                                        <p:tgtEl>
                                          <p:spTgt spid="46093">
                                            <p:txEl>
                                              <p:charRg st="244" end="260"/>
                                            </p:txEl>
                                          </p:spTgt>
                                        </p:tgtEl>
                                      </p:cBhvr>
                                    </p:animEffect>
                                  </p:childTnLst>
                                </p:cTn>
                              </p:par>
                              <p:par>
                                <p:cTn id="112" presetID="3" presetClass="entr" presetSubtype="10" fill="hold" nodeType="withEffect">
                                  <p:stCondLst>
                                    <p:cond delay="0"/>
                                  </p:stCondLst>
                                  <p:childTnLst>
                                    <p:set>
                                      <p:cBhvr>
                                        <p:cTn id="113" dur="1" fill="hold">
                                          <p:stCondLst>
                                            <p:cond delay="0"/>
                                          </p:stCondLst>
                                        </p:cTn>
                                        <p:tgtEl>
                                          <p:spTgt spid="46093">
                                            <p:txEl>
                                              <p:charRg st="260" end="267"/>
                                            </p:txEl>
                                          </p:spTgt>
                                        </p:tgtEl>
                                        <p:attrNameLst>
                                          <p:attrName>style.visibility</p:attrName>
                                        </p:attrNameLst>
                                      </p:cBhvr>
                                      <p:to>
                                        <p:strVal val="visible"/>
                                      </p:to>
                                    </p:set>
                                    <p:animEffect transition="in" filter="blinds(horizontal)">
                                      <p:cBhvr>
                                        <p:cTn id="114" dur="500"/>
                                        <p:tgtEl>
                                          <p:spTgt spid="46093">
                                            <p:txEl>
                                              <p:charRg st="260" end="26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69642"/>
                                        </p:tgtEl>
                                        <p:attrNameLst>
                                          <p:attrName>style.visibility</p:attrName>
                                        </p:attrNameLst>
                                      </p:cBhvr>
                                      <p:to>
                                        <p:strVal val="visible"/>
                                      </p:to>
                                    </p:set>
                                    <p:anim calcmode="lin" valueType="num">
                                      <p:cBhvr additive="base">
                                        <p:cTn id="119" dur="500" fill="hold"/>
                                        <p:tgtEl>
                                          <p:spTgt spid="69642"/>
                                        </p:tgtEl>
                                        <p:attrNameLst>
                                          <p:attrName>ppt_x</p:attrName>
                                        </p:attrNameLst>
                                      </p:cBhvr>
                                      <p:tavLst>
                                        <p:tav tm="0">
                                          <p:val>
                                            <p:strVal val="#ppt_x"/>
                                          </p:val>
                                        </p:tav>
                                        <p:tav tm="100000">
                                          <p:val>
                                            <p:strVal val="#ppt_x"/>
                                          </p:val>
                                        </p:tav>
                                      </p:tavLst>
                                    </p:anim>
                                    <p:anim calcmode="lin" valueType="num">
                                      <p:cBhvr additive="base">
                                        <p:cTn id="120" dur="500" fill="hold"/>
                                        <p:tgtEl>
                                          <p:spTgt spid="6964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69670"/>
                                        </p:tgtEl>
                                        <p:attrNameLst>
                                          <p:attrName>style.visibility</p:attrName>
                                        </p:attrNameLst>
                                      </p:cBhvr>
                                      <p:to>
                                        <p:strVal val="visible"/>
                                      </p:to>
                                    </p:set>
                                    <p:animEffect transition="in" filter="wipe(left)">
                                      <p:cBhvr>
                                        <p:cTn id="125" dur="500"/>
                                        <p:tgtEl>
                                          <p:spTgt spid="69670"/>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69671"/>
                                        </p:tgtEl>
                                        <p:attrNameLst>
                                          <p:attrName>style.visibility</p:attrName>
                                        </p:attrNameLst>
                                      </p:cBhvr>
                                      <p:to>
                                        <p:strVal val="visible"/>
                                      </p:to>
                                    </p:set>
                                    <p:anim calcmode="lin" valueType="num">
                                      <p:cBhvr additive="base">
                                        <p:cTn id="130" dur="500" fill="hold"/>
                                        <p:tgtEl>
                                          <p:spTgt spid="69671"/>
                                        </p:tgtEl>
                                        <p:attrNameLst>
                                          <p:attrName>ppt_x</p:attrName>
                                        </p:attrNameLst>
                                      </p:cBhvr>
                                      <p:tavLst>
                                        <p:tav tm="0">
                                          <p:val>
                                            <p:strVal val="#ppt_x"/>
                                          </p:val>
                                        </p:tav>
                                        <p:tav tm="100000">
                                          <p:val>
                                            <p:strVal val="#ppt_x"/>
                                          </p:val>
                                        </p:tav>
                                      </p:tavLst>
                                    </p:anim>
                                    <p:anim calcmode="lin" valueType="num">
                                      <p:cBhvr additive="base">
                                        <p:cTn id="131" dur="500" fill="hold"/>
                                        <p:tgtEl>
                                          <p:spTgt spid="69671"/>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69648"/>
                                        </p:tgtEl>
                                        <p:attrNameLst>
                                          <p:attrName>style.visibility</p:attrName>
                                        </p:attrNameLst>
                                      </p:cBhvr>
                                      <p:to>
                                        <p:strVal val="visible"/>
                                      </p:to>
                                    </p:set>
                                    <p:anim calcmode="lin" valueType="num">
                                      <p:cBhvr additive="base">
                                        <p:cTn id="136" dur="500" fill="hold"/>
                                        <p:tgtEl>
                                          <p:spTgt spid="69648"/>
                                        </p:tgtEl>
                                        <p:attrNameLst>
                                          <p:attrName>ppt_x</p:attrName>
                                        </p:attrNameLst>
                                      </p:cBhvr>
                                      <p:tavLst>
                                        <p:tav tm="0">
                                          <p:val>
                                            <p:strVal val="#ppt_x"/>
                                          </p:val>
                                        </p:tav>
                                        <p:tav tm="100000">
                                          <p:val>
                                            <p:strVal val="#ppt_x"/>
                                          </p:val>
                                        </p:tav>
                                      </p:tavLst>
                                    </p:anim>
                                    <p:anim calcmode="lin" valueType="num">
                                      <p:cBhvr additive="base">
                                        <p:cTn id="137" dur="500" fill="hold"/>
                                        <p:tgtEl>
                                          <p:spTgt spid="69648"/>
                                        </p:tgtEl>
                                        <p:attrNameLst>
                                          <p:attrName>ppt_y</p:attrName>
                                        </p:attrNameLst>
                                      </p:cBhvr>
                                      <p:tavLst>
                                        <p:tav tm="0">
                                          <p:val>
                                            <p:strVal val="1+#ppt_h/2"/>
                                          </p:val>
                                        </p:tav>
                                        <p:tav tm="100000">
                                          <p:val>
                                            <p:strVal val="#ppt_y"/>
                                          </p:val>
                                        </p:tav>
                                      </p:tavLst>
                                    </p:anim>
                                  </p:childTnLst>
                                </p:cTn>
                              </p:par>
                            </p:childTnLst>
                          </p:cTn>
                        </p:par>
                        <p:par>
                          <p:cTn id="138" fill="hold">
                            <p:stCondLst>
                              <p:cond delay="500"/>
                            </p:stCondLst>
                            <p:childTnLst>
                              <p:par>
                                <p:cTn id="139" presetID="22" presetClass="entr" presetSubtype="8" fill="hold" nodeType="afterEffect">
                                  <p:stCondLst>
                                    <p:cond delay="0"/>
                                  </p:stCondLst>
                                  <p:childTnLst>
                                    <p:set>
                                      <p:cBhvr>
                                        <p:cTn id="140" dur="1" fill="hold">
                                          <p:stCondLst>
                                            <p:cond delay="0"/>
                                          </p:stCondLst>
                                        </p:cTn>
                                        <p:tgtEl>
                                          <p:spTgt spid="69640"/>
                                        </p:tgtEl>
                                        <p:attrNameLst>
                                          <p:attrName>style.visibility</p:attrName>
                                        </p:attrNameLst>
                                      </p:cBhvr>
                                      <p:to>
                                        <p:strVal val="visible"/>
                                      </p:to>
                                    </p:set>
                                    <p:animEffect transition="in" filter="wipe(left)">
                                      <p:cBhvr>
                                        <p:cTn id="141" dur="500"/>
                                        <p:tgtEl>
                                          <p:spTgt spid="69640"/>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9672"/>
                                        </p:tgtEl>
                                        <p:attrNameLst>
                                          <p:attrName>style.visibility</p:attrName>
                                        </p:attrNameLst>
                                      </p:cBhvr>
                                      <p:to>
                                        <p:strVal val="visible"/>
                                      </p:to>
                                    </p:set>
                                    <p:animEffect transition="in" filter="wipe(left)">
                                      <p:cBhvr>
                                        <p:cTn id="146" dur="500"/>
                                        <p:tgtEl>
                                          <p:spTgt spid="69672"/>
                                        </p:tgtEl>
                                      </p:cBhvr>
                                    </p:animEffec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69673"/>
                                        </p:tgtEl>
                                        <p:attrNameLst>
                                          <p:attrName>style.visibility</p:attrName>
                                        </p:attrNameLst>
                                      </p:cBhvr>
                                      <p:to>
                                        <p:strVal val="visible"/>
                                      </p:to>
                                    </p:set>
                                    <p:anim calcmode="lin" valueType="num">
                                      <p:cBhvr additive="base">
                                        <p:cTn id="151" dur="500" fill="hold"/>
                                        <p:tgtEl>
                                          <p:spTgt spid="69673"/>
                                        </p:tgtEl>
                                        <p:attrNameLst>
                                          <p:attrName>ppt_x</p:attrName>
                                        </p:attrNameLst>
                                      </p:cBhvr>
                                      <p:tavLst>
                                        <p:tav tm="0">
                                          <p:val>
                                            <p:strVal val="#ppt_x"/>
                                          </p:val>
                                        </p:tav>
                                        <p:tav tm="100000">
                                          <p:val>
                                            <p:strVal val="#ppt_x"/>
                                          </p:val>
                                        </p:tav>
                                      </p:tavLst>
                                    </p:anim>
                                    <p:anim calcmode="lin" valueType="num">
                                      <p:cBhvr additive="base">
                                        <p:cTn id="152" dur="500" fill="hold"/>
                                        <p:tgtEl>
                                          <p:spTgt spid="69673"/>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0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8" grpId="0"/>
      <p:bldP spid="69653" grpId="0"/>
      <p:bldP spid="4" grpId="0" bldLvl="0" animBg="1"/>
      <p:bldP spid="4" grpId="1" animBg="1"/>
      <p:bldP spid="2" grpId="0"/>
      <p:bldP spid="2" grpId="1"/>
      <p:bldP spid="50209" grpId="0" bldLvl="0" animBg="1"/>
      <p:bldP spid="5020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线性链表操作的实现：</a:t>
            </a:r>
            <a:r>
              <a:rPr lang="zh-CN" altLang="en-US" sz="4000" b="1" dirty="0">
                <a:solidFill>
                  <a:schemeClr val="folHlink"/>
                </a:solidFill>
                <a:ea typeface="幼圆" panose="02010509060101010101" pitchFamily="49" charset="-122"/>
              </a:rPr>
              <a:t>尾插法</a:t>
            </a:r>
            <a:endParaRPr lang="zh-CN" altLang="en-US" sz="4000" b="1" dirty="0">
              <a:solidFill>
                <a:schemeClr val="folHlink"/>
              </a:solidFill>
              <a:ea typeface="幼圆" panose="02010509060101010101" pitchFamily="49" charset="-122"/>
            </a:endParaRPr>
          </a:p>
        </p:txBody>
      </p:sp>
      <p:sp>
        <p:nvSpPr>
          <p:cNvPr id="44035" name="Rectangle 3"/>
          <p:cNvSpPr/>
          <p:nvPr/>
        </p:nvSpPr>
        <p:spPr>
          <a:xfrm>
            <a:off x="533400" y="1028700"/>
            <a:ext cx="8458200" cy="5630863"/>
          </a:xfrm>
          <a:prstGeom prst="rect">
            <a:avLst/>
          </a:prstGeom>
          <a:noFill/>
          <a:ln w="9525">
            <a:noFill/>
          </a:ln>
        </p:spPr>
        <p:txBody>
          <a:bodyPr anchor="t" anchorCtr="0">
            <a:spAutoFit/>
          </a:bodyPr>
          <a:p>
            <a:pPr indent="266700"/>
            <a:r>
              <a:rPr lang="en-US" altLang="zh-CN" err="1">
                <a:latin typeface="Courier New" panose="02070309020205020404" pitchFamily="49" charset="0"/>
              </a:rPr>
              <a:t>LinkList  </a:t>
            </a:r>
            <a:r>
              <a:rPr lang="en-US" altLang="zh-CN">
                <a:latin typeface="Courier New" panose="02070309020205020404" pitchFamily="49" charset="0"/>
              </a:rPr>
              <a:t>LinkedListCreat3( )</a:t>
            </a:r>
            <a:endParaRPr lang="en-US" altLang="zh-CN">
              <a:latin typeface="宋体" panose="02010600030101010101" pitchFamily="2" charset="-122"/>
            </a:endParaRPr>
          </a:p>
          <a:p>
            <a:pPr indent="266700"/>
            <a:r>
              <a:rPr lang="en-US" altLang="zh-CN">
                <a:latin typeface="Courier New" panose="02070309020205020404" pitchFamily="49" charset="0"/>
              </a:rPr>
              <a:t>{//</a:t>
            </a:r>
            <a:r>
              <a:rPr lang="zh-CN" altLang="en-US" dirty="0">
                <a:latin typeface="宋体" panose="02010600030101010101" pitchFamily="2" charset="-122"/>
              </a:rPr>
              <a:t>用尾插法建立带头结点的单链表</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err="1">
                <a:latin typeface="Courier New" panose="02070309020205020404" pitchFamily="49" charset="0"/>
              </a:rPr>
              <a:t>LinkList</a:t>
            </a:r>
            <a:r>
              <a:rPr lang="en-US" altLang="zh-CN">
                <a:latin typeface="Courier New" panose="02070309020205020404" pitchFamily="49" charset="0"/>
              </a:rPr>
              <a:t> L;</a:t>
            </a:r>
            <a:endParaRPr lang="en-US" altLang="zh-CN">
              <a:latin typeface="宋体" panose="02010600030101010101" pitchFamily="2" charset="-122"/>
            </a:endParaRPr>
          </a:p>
          <a:p>
            <a:pPr indent="266700"/>
            <a:r>
              <a:rPr lang="en-US" altLang="zh-CN">
                <a:latin typeface="Courier New" panose="02070309020205020404" pitchFamily="49" charset="0"/>
              </a:rPr>
              <a:t> L=(</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宋体" panose="02010600030101010101" pitchFamily="2" charset="-122"/>
            </a:endParaRPr>
          </a:p>
          <a:p>
            <a:pPr indent="266700"/>
            <a:r>
              <a:rPr lang="en-US" altLang="zh-CN">
                <a:latin typeface="Courier New" panose="02070309020205020404" pitchFamily="49" charset="0"/>
              </a:rPr>
              <a:t> L-&gt;next=NULL;      r=L;</a:t>
            </a:r>
            <a:endParaRPr lang="en-US" altLang="zh-CN">
              <a:latin typeface="宋体" panose="02010600030101010101" pitchFamily="2" charset="-122"/>
            </a:endParaRPr>
          </a:p>
          <a:p>
            <a:pPr indent="266700"/>
            <a:r>
              <a:rPr lang="en-US" altLang="zh-CN">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a:t>
            </a:r>
            <a:endParaRPr lang="en-US" altLang="zh-CN">
              <a:latin typeface="宋体" panose="02010600030101010101" pitchFamily="2" charset="-122"/>
            </a:endParaRPr>
          </a:p>
          <a:p>
            <a:pPr indent="266700"/>
            <a:r>
              <a:rPr lang="en-US" altLang="zh-CN">
                <a:latin typeface="Courier New" panose="02070309020205020404" pitchFamily="49" charset="0"/>
              </a:rPr>
              <a:t> while (x!=flag)          //</a:t>
            </a:r>
            <a:r>
              <a:rPr lang="zh-CN" altLang="en-US" dirty="0">
                <a:latin typeface="宋体" panose="02010600030101010101" pitchFamily="2" charset="-122"/>
              </a:rPr>
              <a:t>设置结束标志</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{p=(</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 </a:t>
            </a:r>
            <a:endParaRPr lang="en-US" altLang="zh-CN">
              <a:latin typeface="Courier New" panose="02070309020205020404" pitchFamily="49" charset="0"/>
            </a:endParaRPr>
          </a:p>
          <a:p>
            <a:pPr indent="266700"/>
            <a:r>
              <a:rPr lang="en-US" altLang="zh-CN">
                <a:latin typeface="Courier New" panose="02070309020205020404" pitchFamily="49" charset="0"/>
              </a:rPr>
              <a:t>     p-&gt;data=x;             //</a:t>
            </a:r>
            <a:r>
              <a:rPr lang="zh-CN" altLang="en-US" dirty="0">
                <a:latin typeface="宋体" panose="02010600030101010101" pitchFamily="2" charset="-122"/>
              </a:rPr>
              <a:t>赋值元素值</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r-&gt;next=p;        //</a:t>
            </a:r>
            <a:r>
              <a:rPr lang="zh-CN" altLang="en-US" dirty="0">
                <a:latin typeface="宋体" panose="02010600030101010101" pitchFamily="2" charset="-122"/>
              </a:rPr>
              <a:t>在尾部插入新结点</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r=p;              //r </a:t>
            </a:r>
            <a:r>
              <a:rPr lang="zh-CN" altLang="en-US" dirty="0">
                <a:latin typeface="宋体" panose="02010600030101010101" pitchFamily="2" charset="-122"/>
              </a:rPr>
              <a:t>指向新的尾结点</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  }</a:t>
            </a:r>
            <a:endParaRPr lang="en-US" altLang="zh-CN">
              <a:latin typeface="宋体" panose="02010600030101010101" pitchFamily="2" charset="-122"/>
            </a:endParaRPr>
          </a:p>
          <a:p>
            <a:pPr indent="266700"/>
            <a:r>
              <a:rPr lang="en-US" altLang="zh-CN">
                <a:latin typeface="Courier New" panose="02070309020205020404" pitchFamily="49" charset="0"/>
              </a:rPr>
              <a:t> r-&gt;next=NULL;       //</a:t>
            </a:r>
            <a:r>
              <a:rPr lang="zh-CN" altLang="en-US" dirty="0">
                <a:latin typeface="宋体" panose="02010600030101010101" pitchFamily="2" charset="-122"/>
              </a:rPr>
              <a:t>最后结点的指针域放空指针</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return L;</a:t>
            </a:r>
            <a:endParaRPr lang="en-US" altLang="zh-CN">
              <a:latin typeface="Courier New" panose="02070309020205020404" pitchFamily="49" charset="0"/>
            </a:endParaRPr>
          </a:p>
          <a:p>
            <a:pPr indent="266700"/>
            <a:r>
              <a:rPr lang="en-US" altLang="zh-CN">
                <a:latin typeface="Courier New" panose="02070309020205020404" pitchFamily="49" charset="0"/>
              </a:rPr>
              <a:t>}</a:t>
            </a:r>
            <a:endParaRPr lang="zh-CN" altLang="en-US">
              <a:latin typeface="Arial" panose="020B0604020202020204" pitchFamily="34" charset="0"/>
            </a:endParaRPr>
          </a:p>
        </p:txBody>
      </p:sp>
      <p:sp>
        <p:nvSpPr>
          <p:cNvPr id="56323" name="Text Box 4"/>
          <p:cNvSpPr txBox="1"/>
          <p:nvPr/>
        </p:nvSpPr>
        <p:spPr>
          <a:xfrm>
            <a:off x="74613" y="1295400"/>
            <a:ext cx="612775" cy="4267200"/>
          </a:xfrm>
          <a:prstGeom prst="rect">
            <a:avLst/>
          </a:prstGeom>
          <a:noFill/>
          <a:ln w="9525">
            <a:noFill/>
          </a:ln>
        </p:spPr>
        <p:txBody>
          <a:bodyPr vert="eaVert" anchor="t" anchorCtr="0">
            <a:spAutoFit/>
          </a:bodyPr>
          <a:p>
            <a:pPr>
              <a:spcBef>
                <a:spcPct val="20000"/>
              </a:spcBef>
            </a:pPr>
            <a:r>
              <a:rPr lang="zh-CN" altLang="en-US" sz="2800" dirty="0">
                <a:solidFill>
                  <a:schemeClr val="folHlink"/>
                </a:solidFill>
                <a:latin typeface="Arial" panose="020B0604020202020204" pitchFamily="34" charset="0"/>
                <a:ea typeface="幼圆" panose="02010509060101010101" pitchFamily="49" charset="-122"/>
              </a:rPr>
              <a:t>尾</a:t>
            </a:r>
            <a:r>
              <a:rPr lang="en-US" altLang="zh-CN" sz="2800" dirty="0">
                <a:solidFill>
                  <a:schemeClr val="folHlink"/>
                </a:solidFill>
                <a:latin typeface="Arial" panose="020B0604020202020204" pitchFamily="34" charset="0"/>
                <a:ea typeface="幼圆" panose="02010509060101010101" pitchFamily="49" charset="-122"/>
              </a:rPr>
              <a:t>(</a:t>
            </a:r>
            <a:r>
              <a:rPr lang="zh-CN" altLang="en-US" sz="2800" dirty="0">
                <a:solidFill>
                  <a:schemeClr val="folHlink"/>
                </a:solidFill>
                <a:latin typeface="Arial" panose="020B0604020202020204" pitchFamily="34" charset="0"/>
                <a:ea typeface="幼圆" panose="02010509060101010101" pitchFamily="49" charset="-122"/>
              </a:rPr>
              <a:t>后</a:t>
            </a:r>
            <a:r>
              <a:rPr lang="en-US" altLang="zh-CN" sz="2800" dirty="0">
                <a:solidFill>
                  <a:schemeClr val="folHlink"/>
                </a:solidFill>
                <a:latin typeface="Arial" panose="020B0604020202020204" pitchFamily="34" charset="0"/>
                <a:ea typeface="幼圆" panose="02010509060101010101" pitchFamily="49" charset="-122"/>
              </a:rPr>
              <a:t>)</a:t>
            </a:r>
            <a:r>
              <a:rPr lang="zh-CN" altLang="en-US" sz="2800" dirty="0">
                <a:solidFill>
                  <a:schemeClr val="folHlink"/>
                </a:solidFill>
                <a:latin typeface="Arial" panose="020B0604020202020204" pitchFamily="34" charset="0"/>
                <a:ea typeface="幼圆" panose="02010509060101010101" pitchFamily="49" charset="-122"/>
              </a:rPr>
              <a:t>插法建立单链表算法</a:t>
            </a:r>
            <a:r>
              <a:rPr lang="en-US" altLang="zh-CN" sz="2800">
                <a:solidFill>
                  <a:schemeClr val="folHlink"/>
                </a:solidFill>
                <a:latin typeface="Times New Roman" panose="02020603050405020304" charset="0"/>
                <a:ea typeface="幼圆" panose="02010509060101010101" pitchFamily="49" charset="-122"/>
              </a:rPr>
              <a:t>:</a:t>
            </a:r>
            <a:r>
              <a:rPr lang="en-US" altLang="zh-CN" sz="1800" b="0">
                <a:latin typeface="Times New Roman" panose="02020603050405020304" charset="0"/>
              </a:rPr>
              <a:t> </a:t>
            </a:r>
            <a:endParaRPr lang="en-US" altLang="zh-CN" sz="1800" b="0">
              <a:latin typeface="Times New Roman" panose="02020603050405020304" charset="0"/>
            </a:endParaRPr>
          </a:p>
        </p:txBody>
      </p:sp>
      <p:pic>
        <p:nvPicPr>
          <p:cNvPr id="56324" name="图片 16" descr="Untitled.png">
            <a:hlinkClick r:id="" action="ppaction://hlinkshowjump?jump=previousslide"/>
          </p:cNvPr>
          <p:cNvPicPr>
            <a:picLocks noChangeAspect="1"/>
          </p:cNvPicPr>
          <p:nvPr/>
        </p:nvPicPr>
        <p:blipFill>
          <a:blip r:embed="rId1"/>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checkerboard(across)">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链表的遍历</a:t>
            </a:r>
            <a:endParaRPr lang="zh-CN" altLang="en-US" sz="4000" dirty="0">
              <a:latin typeface="华文新魏" panose="02010800040101010101" pitchFamily="2" charset="-122"/>
              <a:ea typeface="华文新魏" panose="02010800040101010101" pitchFamily="2" charset="-122"/>
            </a:endParaRPr>
          </a:p>
        </p:txBody>
      </p:sp>
      <p:sp>
        <p:nvSpPr>
          <p:cNvPr id="45059" name="Rectangle 3"/>
          <p:cNvSpPr/>
          <p:nvPr/>
        </p:nvSpPr>
        <p:spPr>
          <a:xfrm>
            <a:off x="533400" y="1028700"/>
            <a:ext cx="8458200" cy="2676525"/>
          </a:xfrm>
          <a:prstGeom prst="rect">
            <a:avLst/>
          </a:prstGeom>
          <a:noFill/>
          <a:ln w="9525">
            <a:noFill/>
          </a:ln>
        </p:spPr>
        <p:txBody>
          <a:bodyPr anchor="t" anchorCtr="0">
            <a:spAutoFit/>
          </a:bodyPr>
          <a:p>
            <a:pPr indent="266700"/>
            <a:r>
              <a:rPr lang="en-US" altLang="zh-CN" sz="2800">
                <a:latin typeface="Courier New" panose="02070309020205020404" pitchFamily="49" charset="0"/>
              </a:rPr>
              <a:t>void print(</a:t>
            </a:r>
            <a:r>
              <a:rPr lang="en-US" altLang="zh-CN" sz="2800" err="1">
                <a:latin typeface="Courier New" panose="02070309020205020404" pitchFamily="49" charset="0"/>
              </a:rPr>
              <a:t>LinkList</a:t>
            </a:r>
            <a:r>
              <a:rPr lang="en-US" altLang="zh-CN" sz="2800">
                <a:latin typeface="Courier New" panose="02070309020205020404" pitchFamily="49" charset="0"/>
              </a:rPr>
              <a:t> la)  //</a:t>
            </a:r>
            <a:r>
              <a:rPr lang="zh-CN" altLang="en-US" sz="2800" dirty="0">
                <a:latin typeface="Courier New" panose="02070309020205020404" pitchFamily="49" charset="0"/>
              </a:rPr>
              <a:t>非递归</a:t>
            </a:r>
            <a:endParaRPr lang="zh-CN" altLang="en-US" sz="2800" dirty="0">
              <a:latin typeface="Courier New" panose="02070309020205020404" pitchFamily="49" charset="0"/>
            </a:endParaRPr>
          </a:p>
          <a:p>
            <a:pPr indent="266700"/>
            <a:r>
              <a:rPr lang="en-US" altLang="zh-CN" sz="2800">
                <a:latin typeface="Courier New" panose="02070309020205020404" pitchFamily="49" charset="0"/>
              </a:rPr>
              <a:t>{</a:t>
            </a:r>
            <a:r>
              <a:rPr lang="en-US" altLang="zh-CN" sz="2800" err="1">
                <a:latin typeface="Courier New" panose="02070309020205020404" pitchFamily="49" charset="0"/>
              </a:rPr>
              <a:t>LinkList</a:t>
            </a:r>
            <a:r>
              <a:rPr lang="en-US" altLang="zh-CN" sz="2800">
                <a:latin typeface="Courier New" panose="02070309020205020404" pitchFamily="49" charset="0"/>
              </a:rPr>
              <a:t> p=la-&gt;next;</a:t>
            </a:r>
            <a:endParaRPr lang="en-US" altLang="zh-CN" sz="2800">
              <a:latin typeface="Courier New" panose="02070309020205020404" pitchFamily="49" charset="0"/>
            </a:endParaRPr>
          </a:p>
          <a:p>
            <a:pPr indent="266700"/>
            <a:r>
              <a:rPr lang="en-US" altLang="zh-CN" sz="2800">
                <a:latin typeface="Courier New" panose="02070309020205020404" pitchFamily="49" charset="0"/>
              </a:rPr>
              <a:t> while (p)</a:t>
            </a:r>
            <a:endParaRPr lang="en-US" altLang="zh-CN" sz="2800">
              <a:latin typeface="Courier New" panose="02070309020205020404" pitchFamily="49" charset="0"/>
            </a:endParaRPr>
          </a:p>
          <a:p>
            <a:pPr indent="266700"/>
            <a:r>
              <a:rPr lang="en-US" altLang="zh-CN" sz="2800">
                <a:latin typeface="Courier New" panose="02070309020205020404" pitchFamily="49" charset="0"/>
              </a:rPr>
              <a:t>    {</a:t>
            </a:r>
            <a:r>
              <a:rPr lang="en-US" altLang="zh-CN" sz="2800" err="1">
                <a:latin typeface="Courier New" panose="02070309020205020404" pitchFamily="49" charset="0"/>
              </a:rPr>
              <a:t>printf</a:t>
            </a:r>
            <a:r>
              <a:rPr lang="en-US" altLang="zh-CN" sz="2800">
                <a:latin typeface="Courier New" panose="02070309020205020404" pitchFamily="49" charset="0"/>
              </a:rPr>
              <a:t>(p-&gt;data); </a:t>
            </a:r>
            <a:endParaRPr lang="en-US" altLang="zh-CN" sz="2800">
              <a:latin typeface="Courier New" panose="02070309020205020404" pitchFamily="49" charset="0"/>
            </a:endParaRPr>
          </a:p>
          <a:p>
            <a:pPr indent="266700"/>
            <a:r>
              <a:rPr lang="en-US" altLang="zh-CN" sz="2800">
                <a:latin typeface="Courier New" panose="02070309020205020404" pitchFamily="49" charset="0"/>
              </a:rPr>
              <a:t>     p=p-&gt;next;  }</a:t>
            </a:r>
            <a:endParaRPr lang="en-US" altLang="zh-CN" sz="2800">
              <a:latin typeface="Courier New" panose="02070309020205020404" pitchFamily="49" charset="0"/>
            </a:endParaRPr>
          </a:p>
          <a:p>
            <a:pPr indent="266700"/>
            <a:r>
              <a:rPr lang="en-US" altLang="zh-CN" sz="2800">
                <a:latin typeface="Courier New" panose="02070309020205020404" pitchFamily="49" charset="0"/>
              </a:rPr>
              <a:t> }</a:t>
            </a:r>
            <a:endParaRPr lang="en-US" altLang="zh-CN" sz="2800">
              <a:latin typeface="Courier New" panose="02070309020205020404" pitchFamily="49" charset="0"/>
              <a:ea typeface="Courier New" panose="02070309020205020404" pitchFamily="49" charset="0"/>
            </a:endParaRPr>
          </a:p>
        </p:txBody>
      </p:sp>
      <p:sp>
        <p:nvSpPr>
          <p:cNvPr id="45060" name="Text Box 4"/>
          <p:cNvSpPr txBox="1"/>
          <p:nvPr/>
        </p:nvSpPr>
        <p:spPr>
          <a:xfrm>
            <a:off x="684213" y="3933825"/>
            <a:ext cx="7920037" cy="2589213"/>
          </a:xfrm>
          <a:prstGeom prst="rect">
            <a:avLst/>
          </a:prstGeom>
          <a:noFill/>
          <a:ln w="9525">
            <a:noFill/>
          </a:ln>
        </p:spPr>
        <p:txBody>
          <a:bodyPr anchor="t" anchorCtr="0">
            <a:spAutoFit/>
          </a:bodyPr>
          <a:p>
            <a:pPr marL="342900" indent="-342900">
              <a:spcBef>
                <a:spcPct val="20000"/>
              </a:spcBef>
            </a:pPr>
            <a:r>
              <a:rPr lang="en-US" altLang="zh-CN" sz="2800">
                <a:latin typeface="Courier New" panose="02070309020205020404" pitchFamily="49" charset="0"/>
              </a:rPr>
              <a:t>void out(</a:t>
            </a:r>
            <a:r>
              <a:rPr lang="en-US" altLang="zh-CN" sz="2800" err="1">
                <a:latin typeface="Courier New" panose="02070309020205020404" pitchFamily="49" charset="0"/>
              </a:rPr>
              <a:t>LinkList</a:t>
            </a:r>
            <a:r>
              <a:rPr lang="en-US" altLang="zh-CN" sz="2800">
                <a:latin typeface="Courier New" panose="02070309020205020404" pitchFamily="49" charset="0"/>
              </a:rPr>
              <a:t> p)    //</a:t>
            </a:r>
            <a:r>
              <a:rPr lang="zh-CN" altLang="en-US" sz="2800" dirty="0">
                <a:latin typeface="Courier New" panose="02070309020205020404" pitchFamily="49" charset="0"/>
              </a:rPr>
              <a:t>递归</a:t>
            </a:r>
            <a:endParaRPr lang="zh-CN" altLang="en-US" sz="2800" dirty="0">
              <a:latin typeface="Courier New" panose="02070309020205020404" pitchFamily="49" charset="0"/>
            </a:endParaRPr>
          </a:p>
          <a:p>
            <a:pPr marL="342900" indent="-342900">
              <a:spcBef>
                <a:spcPct val="20000"/>
              </a:spcBef>
            </a:pPr>
            <a:r>
              <a:rPr lang="en-US" altLang="zh-CN" sz="2800">
                <a:latin typeface="Courier New" panose="02070309020205020404" pitchFamily="49" charset="0"/>
              </a:rPr>
              <a:t>{if(p)</a:t>
            </a:r>
            <a:endParaRPr lang="en-US" altLang="zh-CN" sz="2800">
              <a:latin typeface="Courier New" panose="02070309020205020404" pitchFamily="49" charset="0"/>
            </a:endParaRPr>
          </a:p>
          <a:p>
            <a:pPr marL="342900" indent="-342900">
              <a:spcBef>
                <a:spcPct val="20000"/>
              </a:spcBef>
            </a:pPr>
            <a:r>
              <a:rPr lang="en-US" altLang="zh-CN" sz="2800">
                <a:latin typeface="Courier New" panose="02070309020205020404" pitchFamily="49" charset="0"/>
              </a:rPr>
              <a:t>    {out(p-&gt;next);</a:t>
            </a:r>
            <a:endParaRPr lang="en-US" altLang="zh-CN" sz="2800">
              <a:latin typeface="Courier New" panose="02070309020205020404" pitchFamily="49" charset="0"/>
            </a:endParaRPr>
          </a:p>
          <a:p>
            <a:pPr marL="342900" indent="-342900">
              <a:spcBef>
                <a:spcPct val="20000"/>
              </a:spcBef>
            </a:pPr>
            <a:r>
              <a:rPr lang="en-US" altLang="zh-CN" sz="2800">
                <a:latin typeface="Courier New" panose="02070309020205020404" pitchFamily="49" charset="0"/>
              </a:rPr>
              <a:t>     </a:t>
            </a:r>
            <a:r>
              <a:rPr lang="en-US" altLang="zh-CN" sz="2800" err="1">
                <a:latin typeface="Courier New" panose="02070309020205020404" pitchFamily="49" charset="0"/>
              </a:rPr>
              <a:t>printf</a:t>
            </a:r>
            <a:r>
              <a:rPr lang="en-US" altLang="zh-CN" sz="2800">
                <a:latin typeface="Courier New" panose="02070309020205020404" pitchFamily="49" charset="0"/>
              </a:rPr>
              <a:t>(p-&gt;data);   }</a:t>
            </a:r>
            <a:endParaRPr lang="en-US" altLang="zh-CN" sz="2800">
              <a:latin typeface="Courier New" panose="02070309020205020404" pitchFamily="49" charset="0"/>
            </a:endParaRPr>
          </a:p>
          <a:p>
            <a:pPr marL="342900" indent="-342900">
              <a:spcBef>
                <a:spcPct val="20000"/>
              </a:spcBef>
            </a:pPr>
            <a:r>
              <a:rPr lang="en-US" altLang="zh-CN" sz="2800">
                <a:latin typeface="Courier New" panose="02070309020205020404" pitchFamily="49" charset="0"/>
              </a:rPr>
              <a:t> }</a:t>
            </a:r>
            <a:endParaRPr lang="en-US" altLang="zh-CN" sz="2800">
              <a:latin typeface="Courier New" panose="02070309020205020404" pitchFamily="49" charset="0"/>
              <a:ea typeface="Courier New" panose="02070309020205020404" pitchFamily="49" charset="0"/>
            </a:endParaRPr>
          </a:p>
        </p:txBody>
      </p:sp>
      <p:pic>
        <p:nvPicPr>
          <p:cNvPr id="56324"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ppt_x"/>
                                          </p:val>
                                        </p:tav>
                                        <p:tav tm="100000">
                                          <p:val>
                                            <p:strVal val="#ppt_x"/>
                                          </p:val>
                                        </p:tav>
                                      </p:tavLst>
                                    </p:anim>
                                    <p:anim calcmode="lin" valueType="num">
                                      <p:cBhvr additive="base">
                                        <p:cTn id="8" dur="500" fill="hold"/>
                                        <p:tgtEl>
                                          <p:spTgt spid="450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1389380" y="188595"/>
            <a:ext cx="7378700" cy="914400"/>
          </a:xfrm>
        </p:spPr>
        <p:txBody>
          <a:bodyPr vert="horz" wrap="square" lIns="91440" tIns="45720" rIns="91440" bIns="45720" anchor="ctr" anchorCtr="0"/>
          <a:p>
            <a:pPr eaLnBrk="1" hangingPunct="1"/>
            <a:r>
              <a:rPr lang="zh-CN" altLang="en-US" sz="4800" dirty="0">
                <a:ea typeface="华文新魏" panose="02010800040101010101" pitchFamily="2" charset="-122"/>
              </a:rPr>
              <a:t>链式结构的特点</a:t>
            </a:r>
            <a:endParaRPr lang="zh-CN" altLang="en-US" sz="4800" dirty="0">
              <a:ea typeface="华文新魏" panose="02010800040101010101" pitchFamily="2" charset="-122"/>
            </a:endParaRPr>
          </a:p>
        </p:txBody>
      </p:sp>
      <p:sp>
        <p:nvSpPr>
          <p:cNvPr id="58370" name="Rectangle 3"/>
          <p:cNvSpPr>
            <a:spLocks noGrp="1"/>
          </p:cNvSpPr>
          <p:nvPr>
            <p:ph idx="1"/>
          </p:nvPr>
        </p:nvSpPr>
        <p:spPr>
          <a:xfrm>
            <a:off x="809625" y="1447800"/>
            <a:ext cx="7958138" cy="3881438"/>
          </a:xfrm>
        </p:spPr>
        <p:txBody>
          <a:bodyPr vert="horz" wrap="square" lIns="91440" tIns="45720" rIns="91440" bIns="45720" anchor="t" anchorCtr="0"/>
          <a:p>
            <a:pPr eaLnBrk="1" hangingPunct="1"/>
            <a:r>
              <a:rPr lang="zh-CN" altLang="en-US" b="1" dirty="0">
                <a:solidFill>
                  <a:schemeClr val="folHlink"/>
                </a:solidFill>
                <a:ea typeface="幼圆" panose="02010509060101010101" pitchFamily="49" charset="-122"/>
              </a:rPr>
              <a:t>非随机存贮结构，所以取表元素要慢于顺序表。</a:t>
            </a:r>
            <a:endParaRPr lang="zh-CN" altLang="en-US" b="1" dirty="0">
              <a:solidFill>
                <a:schemeClr val="folHlink"/>
              </a:solidFill>
              <a:ea typeface="幼圆" panose="02010509060101010101" pitchFamily="49" charset="-122"/>
            </a:endParaRPr>
          </a:p>
          <a:p>
            <a:pPr lvl="1" eaLnBrk="1" hangingPunct="1">
              <a:buClrTx/>
            </a:pPr>
            <a:r>
              <a:rPr lang="zh-CN" altLang="en-US" sz="3200" dirty="0"/>
              <a:t>节约了大块内存</a:t>
            </a:r>
            <a:endParaRPr lang="zh-CN" altLang="en-US" sz="3200" dirty="0"/>
          </a:p>
          <a:p>
            <a:pPr eaLnBrk="1" hangingPunct="1"/>
            <a:r>
              <a:rPr lang="zh-CN" altLang="en-US" b="1" dirty="0">
                <a:solidFill>
                  <a:schemeClr val="folHlink"/>
                </a:solidFill>
                <a:ea typeface="幼圆" panose="02010509060101010101" pitchFamily="49" charset="-122"/>
              </a:rPr>
              <a:t>适合于插入和删除操作</a:t>
            </a:r>
            <a:endParaRPr lang="zh-CN" altLang="en-US" sz="3600" dirty="0"/>
          </a:p>
          <a:p>
            <a:pPr lvl="1" eaLnBrk="1" hangingPunct="1">
              <a:buClrTx/>
            </a:pPr>
            <a:r>
              <a:rPr lang="zh-CN" altLang="en-US" sz="3200" dirty="0"/>
              <a:t>实际上用空间换取了时间，结点中加入了指针，使得这两种操作转换为指针操作</a:t>
            </a:r>
            <a:r>
              <a:rPr lang="en-US" altLang="zh-CN" sz="3200">
                <a:latin typeface="Times New Roman" panose="02020603050405020304" charset="0"/>
              </a:rPr>
              <a:t>;</a:t>
            </a:r>
            <a:endParaRPr lang="en-US" altLang="zh-CN" sz="3200">
              <a:latin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线性表实现方法的比较 </a:t>
            </a:r>
            <a:endParaRPr lang="zh-CN" altLang="en-US" sz="4800" dirty="0">
              <a:latin typeface="华文新魏" panose="02010800040101010101" pitchFamily="2" charset="-122"/>
              <a:ea typeface="华文新魏" panose="02010800040101010101" pitchFamily="2" charset="-122"/>
            </a:endParaRPr>
          </a:p>
        </p:txBody>
      </p:sp>
      <p:sp>
        <p:nvSpPr>
          <p:cNvPr id="48131" name="Rectangle 3"/>
          <p:cNvSpPr>
            <a:spLocks noGrp="1"/>
          </p:cNvSpPr>
          <p:nvPr>
            <p:ph idx="1"/>
          </p:nvPr>
        </p:nvSpPr>
        <p:spPr>
          <a:xfrm>
            <a:off x="539750" y="1143000"/>
            <a:ext cx="8353425" cy="5257800"/>
          </a:xfrm>
        </p:spPr>
        <p:txBody>
          <a:bodyPr vert="horz" wrap="square" lIns="91440" tIns="45720" rIns="91440" bIns="45720" anchor="t" anchorCtr="0"/>
          <a:p>
            <a:pPr eaLnBrk="1" hangingPunct="1">
              <a:lnSpc>
                <a:spcPct val="90000"/>
              </a:lnSpc>
            </a:pPr>
            <a:r>
              <a:rPr lang="zh-CN" altLang="en-US" sz="2800" b="1" dirty="0">
                <a:solidFill>
                  <a:schemeClr val="folHlink"/>
                </a:solidFill>
                <a:ea typeface="幼圆" panose="02010509060101010101" pitchFamily="49" charset="-122"/>
              </a:rPr>
              <a:t>实现不同</a:t>
            </a:r>
            <a:endParaRPr lang="zh-CN" altLang="en-US" sz="2800" b="1" dirty="0">
              <a:solidFill>
                <a:schemeClr val="folHlink"/>
              </a:solidFill>
              <a:ea typeface="幼圆" panose="02010509060101010101" pitchFamily="49" charset="-122"/>
            </a:endParaRPr>
          </a:p>
          <a:p>
            <a:pPr lvl="1" eaLnBrk="1" hangingPunct="1">
              <a:lnSpc>
                <a:spcPct val="90000"/>
              </a:lnSpc>
              <a:buClrTx/>
            </a:pPr>
            <a:r>
              <a:rPr lang="zh-CN" altLang="en-US" sz="2400" b="1" dirty="0">
                <a:latin typeface="宋体" panose="02010600030101010101" pitchFamily="2" charset="-122"/>
              </a:rPr>
              <a:t>顺序表方法简单，各种高级语言中都有数组类型，容易实现；链表的操作是基于指针的，相对来讲复杂些。</a:t>
            </a:r>
            <a:r>
              <a:rPr lang="zh-CN" altLang="en-US" sz="2400" b="1" dirty="0">
                <a:latin typeface="Times New Roman" panose="02020603050405020304" charset="0"/>
              </a:rPr>
              <a:t> </a:t>
            </a:r>
            <a:endParaRPr lang="zh-CN" altLang="en-US" sz="2400" b="1" dirty="0">
              <a:latin typeface="Times New Roman" panose="02020603050405020304" charset="0"/>
            </a:endParaRPr>
          </a:p>
          <a:p>
            <a:pPr eaLnBrk="1" hangingPunct="1">
              <a:lnSpc>
                <a:spcPct val="90000"/>
              </a:lnSpc>
            </a:pPr>
            <a:r>
              <a:rPr lang="zh-CN" altLang="en-US" sz="2800" b="1" dirty="0">
                <a:solidFill>
                  <a:schemeClr val="folHlink"/>
                </a:solidFill>
                <a:ea typeface="幼圆" panose="02010509060101010101" pitchFamily="49" charset="-122"/>
              </a:rPr>
              <a:t>存储空间的占用和分配不同</a:t>
            </a:r>
            <a:endParaRPr lang="zh-CN" altLang="en-US" sz="2800" b="1" dirty="0">
              <a:solidFill>
                <a:schemeClr val="folHlink"/>
              </a:solidFill>
              <a:ea typeface="幼圆" panose="02010509060101010101" pitchFamily="49" charset="-122"/>
            </a:endParaRPr>
          </a:p>
          <a:p>
            <a:pPr lvl="1" eaLnBrk="1" hangingPunct="1">
              <a:lnSpc>
                <a:spcPct val="90000"/>
              </a:lnSpc>
              <a:buClrTx/>
            </a:pPr>
            <a:r>
              <a:rPr lang="zh-CN" altLang="en-US" sz="2400" b="1" dirty="0">
                <a:latin typeface="宋体" panose="02010600030101010101" pitchFamily="2" charset="-122"/>
              </a:rPr>
              <a:t>从存储的角度考虑，顺序表的存储空间是静态分配的，在程序执行之前必须明确规定它的存储规模，也就是说事先对</a:t>
            </a:r>
            <a:r>
              <a:rPr lang="zh-CN" altLang="en-US" sz="2400" b="1" dirty="0">
                <a:latin typeface="Times New Roman" panose="02020603050405020304" charset="0"/>
              </a:rPr>
              <a:t>“</a:t>
            </a:r>
            <a:r>
              <a:rPr lang="en-US" altLang="zh-CN" sz="2400" b="1">
                <a:latin typeface="Times New Roman" panose="02020603050405020304" charset="0"/>
              </a:rPr>
              <a:t>MAXSIZE”</a:t>
            </a:r>
            <a:r>
              <a:rPr lang="zh-CN" altLang="en-US" sz="2400" b="1" dirty="0">
                <a:latin typeface="宋体" panose="02010600030101010101" pitchFamily="2" charset="-122"/>
              </a:rPr>
              <a:t>要有合适的设定，过大造成浪费，过小造成溢出。而链表是动态分配存储空间的，不用事先估计存储规模。可见对线性表的长度或存储规模难以估计时，采用链表。</a:t>
            </a:r>
            <a:endParaRPr lang="zh-CN" altLang="en-US" sz="2400" b="1" dirty="0">
              <a:latin typeface="宋体" panose="02010600030101010101" pitchFamily="2" charset="-122"/>
            </a:endParaRPr>
          </a:p>
          <a:p>
            <a:pPr eaLnBrk="1" hangingPunct="1">
              <a:lnSpc>
                <a:spcPct val="90000"/>
              </a:lnSpc>
            </a:pPr>
            <a:r>
              <a:rPr lang="zh-CN" altLang="en-US" sz="2800" b="1" dirty="0">
                <a:solidFill>
                  <a:schemeClr val="folHlink"/>
                </a:solidFill>
                <a:ea typeface="幼圆" panose="02010509060101010101" pitchFamily="49" charset="-122"/>
              </a:rPr>
              <a:t>线性表运算的实现不同</a:t>
            </a:r>
            <a:r>
              <a:rPr lang="zh-CN" altLang="en-US" sz="2800" b="1" dirty="0">
                <a:latin typeface="Times New Roman" panose="02020603050405020304" charset="0"/>
              </a:rPr>
              <a:t> </a:t>
            </a:r>
            <a:endParaRPr lang="zh-CN" altLang="en-US" sz="2800" b="1" dirty="0">
              <a:latin typeface="宋体" panose="02010600030101010101" pitchFamily="2" charset="-122"/>
            </a:endParaRPr>
          </a:p>
          <a:p>
            <a:pPr lvl="1" eaLnBrk="1" hangingPunct="1">
              <a:lnSpc>
                <a:spcPct val="90000"/>
              </a:lnSpc>
              <a:buClrTx/>
            </a:pPr>
            <a:r>
              <a:rPr lang="zh-CN" altLang="en-US" sz="2400" b="1" dirty="0">
                <a:latin typeface="宋体" panose="02010600030101010101" pitchFamily="2" charset="-122"/>
              </a:rPr>
              <a:t>按序号访问数据元素，使用顺序表优于链表。</a:t>
            </a:r>
            <a:endParaRPr lang="zh-CN" altLang="en-US" sz="2400" b="1" dirty="0">
              <a:latin typeface="宋体" panose="02010600030101010101" pitchFamily="2" charset="-122"/>
            </a:endParaRPr>
          </a:p>
          <a:p>
            <a:pPr lvl="1" eaLnBrk="1" hangingPunct="1">
              <a:lnSpc>
                <a:spcPct val="90000"/>
              </a:lnSpc>
              <a:buClrTx/>
            </a:pPr>
            <a:r>
              <a:rPr lang="zh-CN" altLang="en-US" sz="2400" b="1" dirty="0">
                <a:latin typeface="宋体" panose="02010600030101010101" pitchFamily="2" charset="-122"/>
              </a:rPr>
              <a:t>插入删除操作 ，使用链表优于顺序表。</a:t>
            </a:r>
            <a:r>
              <a:rPr lang="zh-CN" altLang="en-US" sz="2400" b="1" dirty="0">
                <a:latin typeface="Times New Roman" panose="02020603050405020304" charset="0"/>
              </a:rPr>
              <a:t> </a:t>
            </a:r>
            <a:endParaRPr lang="zh-CN" altLang="en-US" sz="2400" b="1"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31">
                                            <p:txEl>
                                              <p:charRg st="0" end="5"/>
                                            </p:txEl>
                                          </p:spTgt>
                                        </p:tgtEl>
                                        <p:attrNameLst>
                                          <p:attrName>style.visibility</p:attrName>
                                        </p:attrNameLst>
                                      </p:cBhvr>
                                      <p:to>
                                        <p:strVal val="visible"/>
                                      </p:to>
                                    </p:set>
                                    <p:animEffect transition="in" filter="checkerboard(across)">
                                      <p:cBhvr>
                                        <p:cTn id="7" dur="500"/>
                                        <p:tgtEl>
                                          <p:spTgt spid="48131">
                                            <p:txEl>
                                              <p:charRg st="0" end="5"/>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8131">
                                            <p:txEl>
                                              <p:charRg st="5" end="54"/>
                                            </p:txEl>
                                          </p:spTgt>
                                        </p:tgtEl>
                                        <p:attrNameLst>
                                          <p:attrName>style.visibility</p:attrName>
                                        </p:attrNameLst>
                                      </p:cBhvr>
                                      <p:to>
                                        <p:strVal val="visible"/>
                                      </p:to>
                                    </p:set>
                                    <p:animEffect transition="in" filter="checkerboard(across)">
                                      <p:cBhvr>
                                        <p:cTn id="10" dur="500"/>
                                        <p:tgtEl>
                                          <p:spTgt spid="48131">
                                            <p:txEl>
                                              <p:charRg st="5"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8131">
                                            <p:txEl>
                                              <p:charRg st="54" end="67"/>
                                            </p:txEl>
                                          </p:spTgt>
                                        </p:tgtEl>
                                        <p:attrNameLst>
                                          <p:attrName>style.visibility</p:attrName>
                                        </p:attrNameLst>
                                      </p:cBhvr>
                                      <p:to>
                                        <p:strVal val="visible"/>
                                      </p:to>
                                    </p:set>
                                    <p:animEffect transition="in" filter="checkerboard(across)">
                                      <p:cBhvr>
                                        <p:cTn id="15" dur="500"/>
                                        <p:tgtEl>
                                          <p:spTgt spid="48131">
                                            <p:txEl>
                                              <p:charRg st="54" end="67"/>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8131">
                                            <p:txEl>
                                              <p:charRg st="67" end="200"/>
                                            </p:txEl>
                                          </p:spTgt>
                                        </p:tgtEl>
                                        <p:attrNameLst>
                                          <p:attrName>style.visibility</p:attrName>
                                        </p:attrNameLst>
                                      </p:cBhvr>
                                      <p:to>
                                        <p:strVal val="visible"/>
                                      </p:to>
                                    </p:set>
                                    <p:animEffect transition="in" filter="checkerboard(across)">
                                      <p:cBhvr>
                                        <p:cTn id="18" dur="500"/>
                                        <p:tgtEl>
                                          <p:spTgt spid="48131">
                                            <p:txEl>
                                              <p:charRg st="67" end="20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8131">
                                            <p:txEl>
                                              <p:charRg st="200" end="212"/>
                                            </p:txEl>
                                          </p:spTgt>
                                        </p:tgtEl>
                                        <p:attrNameLst>
                                          <p:attrName>style.visibility</p:attrName>
                                        </p:attrNameLst>
                                      </p:cBhvr>
                                      <p:to>
                                        <p:strVal val="visible"/>
                                      </p:to>
                                    </p:set>
                                    <p:animEffect transition="in" filter="checkerboard(across)">
                                      <p:cBhvr>
                                        <p:cTn id="23" dur="500"/>
                                        <p:tgtEl>
                                          <p:spTgt spid="48131">
                                            <p:txEl>
                                              <p:charRg st="200" end="212"/>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48131">
                                            <p:txEl>
                                              <p:charRg st="212" end="233"/>
                                            </p:txEl>
                                          </p:spTgt>
                                        </p:tgtEl>
                                        <p:attrNameLst>
                                          <p:attrName>style.visibility</p:attrName>
                                        </p:attrNameLst>
                                      </p:cBhvr>
                                      <p:to>
                                        <p:strVal val="visible"/>
                                      </p:to>
                                    </p:set>
                                    <p:animEffect transition="in" filter="checkerboard(across)">
                                      <p:cBhvr>
                                        <p:cTn id="26" dur="500"/>
                                        <p:tgtEl>
                                          <p:spTgt spid="48131">
                                            <p:txEl>
                                              <p:charRg st="212" end="233"/>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48131">
                                            <p:txEl>
                                              <p:charRg st="233" end="253"/>
                                            </p:txEl>
                                          </p:spTgt>
                                        </p:tgtEl>
                                        <p:attrNameLst>
                                          <p:attrName>style.visibility</p:attrName>
                                        </p:attrNameLst>
                                      </p:cBhvr>
                                      <p:to>
                                        <p:strVal val="visible"/>
                                      </p:to>
                                    </p:set>
                                    <p:animEffect transition="in" filter="checkerboard(across)">
                                      <p:cBhvr>
                                        <p:cTn id="29" dur="500"/>
                                        <p:tgtEl>
                                          <p:spTgt spid="48131">
                                            <p:txEl>
                                              <p:charRg st="233"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循环链表</a:t>
            </a:r>
            <a:endParaRPr lang="zh-CN" altLang="en-US" sz="4800" dirty="0">
              <a:latin typeface="华文新魏" panose="02010800040101010101" pitchFamily="2" charset="-122"/>
              <a:ea typeface="华文新魏" panose="02010800040101010101" pitchFamily="2" charset="-122"/>
            </a:endParaRPr>
          </a:p>
        </p:txBody>
      </p:sp>
      <p:sp>
        <p:nvSpPr>
          <p:cNvPr id="60418" name="Rectangle 3"/>
          <p:cNvSpPr>
            <a:spLocks noGrp="1"/>
          </p:cNvSpPr>
          <p:nvPr>
            <p:ph idx="1"/>
          </p:nvPr>
        </p:nvSpPr>
        <p:spPr>
          <a:xfrm>
            <a:off x="828675" y="2713038"/>
            <a:ext cx="7958138" cy="681037"/>
          </a:xfrm>
        </p:spPr>
        <p:txBody>
          <a:bodyPr vert="horz" wrap="square" lIns="91440" tIns="45720" rIns="91440" bIns="45720" anchor="t" anchorCtr="0"/>
          <a:p>
            <a:pPr eaLnBrk="1" hangingPunct="1">
              <a:buNone/>
            </a:pPr>
            <a:r>
              <a:rPr lang="zh-CN" altLang="en-US" sz="2800" b="1" dirty="0">
                <a:solidFill>
                  <a:schemeClr val="folHlink"/>
                </a:solidFill>
                <a:latin typeface="幼圆" panose="02010509060101010101" pitchFamily="49" charset="-122"/>
                <a:ea typeface="幼圆" panose="02010509060101010101" pitchFamily="49" charset="-122"/>
              </a:rPr>
              <a:t>单循环链表</a:t>
            </a:r>
            <a:r>
              <a:rPr lang="en-US" altLang="zh-CN" sz="2800" b="1">
                <a:solidFill>
                  <a:schemeClr val="folHlink"/>
                </a:solidFill>
                <a:latin typeface="幼圆" panose="02010509060101010101" pitchFamily="49" charset="-122"/>
                <a:ea typeface="幼圆" panose="02010509060101010101" pitchFamily="49" charset="-122"/>
              </a:rPr>
              <a:t>:</a:t>
            </a:r>
            <a:r>
              <a:rPr lang="en-US" altLang="zh-CN" sz="2400">
                <a:latin typeface="Times New Roman" panose="02020603050405020304" charset="0"/>
              </a:rPr>
              <a:t> </a:t>
            </a:r>
            <a:endParaRPr lang="en-US" altLang="zh-CN" sz="2400">
              <a:latin typeface="Times New Roman" panose="02020603050405020304" charset="0"/>
            </a:endParaRPr>
          </a:p>
        </p:txBody>
      </p:sp>
      <p:sp>
        <p:nvSpPr>
          <p:cNvPr id="60419" name="Rectangle 4"/>
          <p:cNvSpPr/>
          <p:nvPr/>
        </p:nvSpPr>
        <p:spPr>
          <a:xfrm>
            <a:off x="762000" y="1295400"/>
            <a:ext cx="7848600" cy="1082675"/>
          </a:xfrm>
          <a:prstGeom prst="rect">
            <a:avLst/>
          </a:prstGeom>
          <a:noFill/>
          <a:ln w="9525">
            <a:noFill/>
          </a:ln>
        </p:spPr>
        <p:txBody>
          <a:bodyPr anchor="t" anchorCtr="0">
            <a:spAutoFit/>
          </a:bodyPr>
          <a:p>
            <a:r>
              <a:rPr lang="zh-CN" altLang="en-US" sz="3200" dirty="0">
                <a:solidFill>
                  <a:schemeClr val="folHlink"/>
                </a:solidFill>
                <a:latin typeface="幼圆" panose="02010509060101010101" pitchFamily="49" charset="-122"/>
                <a:ea typeface="幼圆" panose="02010509060101010101" pitchFamily="49" charset="-122"/>
              </a:rPr>
              <a:t>循环链表：</a:t>
            </a:r>
            <a:r>
              <a:rPr lang="zh-CN" altLang="en-US" sz="2800" dirty="0">
                <a:solidFill>
                  <a:srgbClr val="FF3300"/>
                </a:solidFill>
                <a:latin typeface="方正姚体" panose="02010601030101010101" pitchFamily="2" charset="-122"/>
                <a:ea typeface="方正姚体" panose="02010601030101010101" pitchFamily="2" charset="-122"/>
              </a:rPr>
              <a:t>链表尾</a:t>
            </a:r>
            <a:r>
              <a:rPr lang="zh-CN" altLang="en-US" sz="2800" dirty="0">
                <a:latin typeface="宋体" panose="02010600030101010101" pitchFamily="2" charset="-122"/>
              </a:rPr>
              <a:t>结点的指针域指向</a:t>
            </a:r>
            <a:r>
              <a:rPr lang="zh-CN" altLang="en-US" sz="2800" dirty="0">
                <a:solidFill>
                  <a:srgbClr val="FF3300"/>
                </a:solidFill>
                <a:latin typeface="方正姚体" panose="02010601030101010101" pitchFamily="2" charset="-122"/>
                <a:ea typeface="方正姚体" panose="02010601030101010101" pitchFamily="2" charset="-122"/>
              </a:rPr>
              <a:t>头结点</a:t>
            </a:r>
            <a:r>
              <a:rPr lang="zh-CN" altLang="en-US" sz="2800" dirty="0">
                <a:latin typeface="宋体" panose="02010600030101010101" pitchFamily="2" charset="-122"/>
              </a:rPr>
              <a:t>。这样形成的链表我们叫做循环链表。</a:t>
            </a:r>
            <a:r>
              <a:rPr lang="zh-CN" altLang="en-US" sz="2900" dirty="0">
                <a:latin typeface="Times New Roman" panose="02020603050405020304" charset="0"/>
              </a:rPr>
              <a:t> </a:t>
            </a:r>
            <a:r>
              <a:rPr lang="zh-CN" altLang="en-US" sz="3300" dirty="0">
                <a:solidFill>
                  <a:schemeClr val="folHlink"/>
                </a:solidFill>
                <a:latin typeface="幼圆" panose="02010509060101010101" pitchFamily="49" charset="-122"/>
                <a:ea typeface="幼圆" panose="02010509060101010101" pitchFamily="49" charset="-122"/>
              </a:rPr>
              <a:t> </a:t>
            </a:r>
            <a:endParaRPr lang="zh-CN" altLang="en-US" sz="3300" dirty="0">
              <a:solidFill>
                <a:schemeClr val="folHlink"/>
              </a:solidFill>
              <a:latin typeface="幼圆" panose="02010509060101010101" pitchFamily="49" charset="-122"/>
              <a:ea typeface="幼圆" panose="02010509060101010101" pitchFamily="49" charset="-122"/>
            </a:endParaRPr>
          </a:p>
        </p:txBody>
      </p:sp>
      <p:grpSp>
        <p:nvGrpSpPr>
          <p:cNvPr id="60420" name="Group 5"/>
          <p:cNvGrpSpPr/>
          <p:nvPr/>
        </p:nvGrpSpPr>
        <p:grpSpPr>
          <a:xfrm>
            <a:off x="304800" y="3810000"/>
            <a:ext cx="5486400" cy="1746250"/>
            <a:chOff x="0" y="0"/>
            <a:chExt cx="3050" cy="1100"/>
          </a:xfrm>
        </p:grpSpPr>
        <p:sp>
          <p:nvSpPr>
            <p:cNvPr id="60421" name="Text Box 6"/>
            <p:cNvSpPr txBox="1"/>
            <p:nvPr/>
          </p:nvSpPr>
          <p:spPr>
            <a:xfrm>
              <a:off x="1335" y="784"/>
              <a:ext cx="964" cy="316"/>
            </a:xfrm>
            <a:prstGeom prst="rect">
              <a:avLst/>
            </a:prstGeom>
            <a:solidFill>
              <a:srgbClr val="FFFFFF"/>
            </a:solidFill>
            <a:ln w="9525">
              <a:noFill/>
            </a:ln>
          </p:spPr>
          <p:txBody>
            <a:bodyPr lIns="0" tIns="0" rIns="0" bIns="0" anchor="t" anchorCtr="0"/>
            <a:p>
              <a:pPr algn="just" eaLnBrk="0" hangingPunct="0"/>
              <a:r>
                <a:rPr lang="en-US" altLang="zh-CN">
                  <a:latin typeface="Times New Roman" panose="02020603050405020304" charset="0"/>
                </a:rPr>
                <a:t>(a)</a:t>
              </a:r>
              <a:r>
                <a:rPr lang="zh-CN" altLang="en-US" dirty="0">
                  <a:latin typeface="Arial" panose="020B0604020202020204" pitchFamily="34" charset="0"/>
                </a:rPr>
                <a:t>非空表</a:t>
              </a:r>
              <a:endParaRPr lang="zh-CN" altLang="en-US" dirty="0">
                <a:latin typeface="Arial" panose="020B0604020202020204" pitchFamily="34" charset="0"/>
              </a:endParaRPr>
            </a:p>
          </p:txBody>
        </p:sp>
        <p:grpSp>
          <p:nvGrpSpPr>
            <p:cNvPr id="60422" name="Group 7"/>
            <p:cNvGrpSpPr/>
            <p:nvPr/>
          </p:nvGrpSpPr>
          <p:grpSpPr>
            <a:xfrm>
              <a:off x="1210" y="80"/>
              <a:ext cx="623" cy="268"/>
              <a:chOff x="0" y="0"/>
              <a:chExt cx="927" cy="325"/>
            </a:xfrm>
          </p:grpSpPr>
          <p:grpSp>
            <p:nvGrpSpPr>
              <p:cNvPr id="60423" name="Group 8"/>
              <p:cNvGrpSpPr/>
              <p:nvPr/>
            </p:nvGrpSpPr>
            <p:grpSpPr>
              <a:xfrm>
                <a:off x="0" y="0"/>
                <a:ext cx="681" cy="325"/>
                <a:chOff x="0" y="0"/>
                <a:chExt cx="681" cy="325"/>
              </a:xfrm>
            </p:grpSpPr>
            <p:sp>
              <p:nvSpPr>
                <p:cNvPr id="60424" name="Rectangle 9"/>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0425" name="Text Box 10"/>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800">
                      <a:latin typeface="Times New Roman" panose="02020603050405020304" charset="0"/>
                    </a:rPr>
                    <a:t>a</a:t>
                  </a:r>
                  <a:r>
                    <a:rPr lang="en-US" altLang="zh-CN" sz="1800">
                      <a:latin typeface="Times New Roman" panose="02020603050405020304" charset="0"/>
                    </a:rPr>
                    <a:t>1</a:t>
                  </a:r>
                  <a:endParaRPr lang="en-US" altLang="zh-CN" sz="2800" baseline="-25000">
                    <a:latin typeface="Arial" panose="020B0604020202020204" pitchFamily="34" charset="0"/>
                  </a:endParaRPr>
                </a:p>
              </p:txBody>
            </p:sp>
            <p:sp>
              <p:nvSpPr>
                <p:cNvPr id="60426" name="Line 11"/>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60427" name="Text Box 12"/>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2800">
                    <a:latin typeface="Arial" panose="020B0604020202020204" pitchFamily="34" charset="0"/>
                  </a:endParaRPr>
                </a:p>
              </p:txBody>
            </p:sp>
          </p:grpSp>
          <p:sp>
            <p:nvSpPr>
              <p:cNvPr id="60428" name="Line 13"/>
              <p:cNvSpPr/>
              <p:nvPr/>
            </p:nvSpPr>
            <p:spPr>
              <a:xfrm>
                <a:off x="501" y="173"/>
                <a:ext cx="426" cy="0"/>
              </a:xfrm>
              <a:prstGeom prst="line">
                <a:avLst/>
              </a:prstGeom>
              <a:ln w="9525" cap="flat" cmpd="sng">
                <a:solidFill>
                  <a:srgbClr val="000000"/>
                </a:solidFill>
                <a:prstDash val="solid"/>
                <a:round/>
                <a:headEnd type="none" w="med" len="med"/>
                <a:tailEnd type="triangle" w="sm" len="med"/>
              </a:ln>
            </p:spPr>
          </p:sp>
        </p:grpSp>
        <p:sp>
          <p:nvSpPr>
            <p:cNvPr id="60429" name="Text Box 14"/>
            <p:cNvSpPr txBox="1"/>
            <p:nvPr/>
          </p:nvSpPr>
          <p:spPr>
            <a:xfrm>
              <a:off x="0" y="124"/>
              <a:ext cx="246" cy="201"/>
            </a:xfrm>
            <a:prstGeom prst="rect">
              <a:avLst/>
            </a:prstGeom>
            <a:solidFill>
              <a:srgbClr val="FFFFFF"/>
            </a:solidFill>
            <a:ln w="9525">
              <a:noFill/>
            </a:ln>
          </p:spPr>
          <p:txBody>
            <a:bodyPr lIns="0" tIns="0" rIns="0" bIns="0" anchor="t" anchorCtr="0"/>
            <a:p>
              <a:pPr algn="just" eaLnBrk="0" hangingPunct="0"/>
              <a:r>
                <a:rPr lang="en-US" altLang="zh-CN">
                  <a:latin typeface="Times New Roman" panose="02020603050405020304" charset="0"/>
                </a:rPr>
                <a:t>H</a:t>
              </a:r>
              <a:endParaRPr lang="en-US" altLang="zh-CN">
                <a:latin typeface="Times New Roman" panose="02020603050405020304" charset="0"/>
              </a:endParaRPr>
            </a:p>
          </p:txBody>
        </p:sp>
        <p:sp>
          <p:nvSpPr>
            <p:cNvPr id="60430" name="Line 15"/>
            <p:cNvSpPr/>
            <p:nvPr/>
          </p:nvSpPr>
          <p:spPr>
            <a:xfrm>
              <a:off x="151" y="209"/>
              <a:ext cx="398" cy="0"/>
            </a:xfrm>
            <a:prstGeom prst="line">
              <a:avLst/>
            </a:prstGeom>
            <a:ln w="9525" cap="flat" cmpd="sng">
              <a:solidFill>
                <a:srgbClr val="000000"/>
              </a:solidFill>
              <a:prstDash val="solid"/>
              <a:round/>
              <a:headEnd type="none" w="med" len="med"/>
              <a:tailEnd type="triangle" w="sm" len="med"/>
            </a:ln>
          </p:spPr>
        </p:sp>
        <p:grpSp>
          <p:nvGrpSpPr>
            <p:cNvPr id="60431" name="Group 16"/>
            <p:cNvGrpSpPr/>
            <p:nvPr/>
          </p:nvGrpSpPr>
          <p:grpSpPr>
            <a:xfrm>
              <a:off x="2449" y="74"/>
              <a:ext cx="457" cy="268"/>
              <a:chOff x="0" y="0"/>
              <a:chExt cx="681" cy="325"/>
            </a:xfrm>
          </p:grpSpPr>
          <p:sp>
            <p:nvSpPr>
              <p:cNvPr id="60432" name="Rectangle 17"/>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0433" name="Text Box 18"/>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2800">
                    <a:latin typeface="Times New Roman" panose="02020603050405020304" charset="0"/>
                  </a:rPr>
                  <a:t>a</a:t>
                </a:r>
                <a:r>
                  <a:rPr lang="en-US" altLang="zh-CN" sz="1800">
                    <a:latin typeface="Times New Roman" panose="02020603050405020304" charset="0"/>
                  </a:rPr>
                  <a:t>n</a:t>
                </a:r>
                <a:endParaRPr lang="en-US" altLang="zh-CN" sz="2800">
                  <a:latin typeface="Arial" panose="020B0604020202020204" pitchFamily="34" charset="0"/>
                </a:endParaRPr>
              </a:p>
            </p:txBody>
          </p:sp>
          <p:sp>
            <p:nvSpPr>
              <p:cNvPr id="60434" name="Line 19"/>
              <p:cNvSpPr/>
              <p:nvPr/>
            </p:nvSpPr>
            <p:spPr>
              <a:xfrm>
                <a:off x="360" y="0"/>
                <a:ext cx="0" cy="325"/>
              </a:xfrm>
              <a:prstGeom prst="line">
                <a:avLst/>
              </a:prstGeom>
              <a:ln w="9525" cap="flat" cmpd="sng">
                <a:solidFill>
                  <a:srgbClr val="000000"/>
                </a:solidFill>
                <a:prstDash val="solid"/>
                <a:round/>
                <a:headEnd type="none" w="med" len="med"/>
                <a:tailEnd type="none" w="med" len="med"/>
              </a:ln>
            </p:spPr>
          </p:sp>
        </p:grpSp>
        <p:sp>
          <p:nvSpPr>
            <p:cNvPr id="60435" name="Line 20"/>
            <p:cNvSpPr/>
            <p:nvPr/>
          </p:nvSpPr>
          <p:spPr>
            <a:xfrm>
              <a:off x="2156" y="210"/>
              <a:ext cx="286" cy="0"/>
            </a:xfrm>
            <a:prstGeom prst="line">
              <a:avLst/>
            </a:prstGeom>
            <a:ln w="9525" cap="flat" cmpd="sng">
              <a:solidFill>
                <a:srgbClr val="000000"/>
              </a:solidFill>
              <a:prstDash val="solid"/>
              <a:round/>
              <a:headEnd type="none" w="med" len="med"/>
              <a:tailEnd type="triangle" w="sm" len="med"/>
            </a:ln>
          </p:spPr>
        </p:sp>
        <p:sp>
          <p:nvSpPr>
            <p:cNvPr id="60436" name="Text Box 21"/>
            <p:cNvSpPr txBox="1"/>
            <p:nvPr/>
          </p:nvSpPr>
          <p:spPr>
            <a:xfrm>
              <a:off x="1886" y="84"/>
              <a:ext cx="242" cy="257"/>
            </a:xfrm>
            <a:prstGeom prst="rect">
              <a:avLst/>
            </a:prstGeom>
            <a:solidFill>
              <a:srgbClr val="FFFFFF"/>
            </a:solidFill>
            <a:ln w="9525">
              <a:noFill/>
            </a:ln>
          </p:spPr>
          <p:txBody>
            <a:bodyPr lIns="0" tIns="0" rIns="0" bIns="0" anchor="t" anchorCtr="0"/>
            <a:p>
              <a:pPr algn="just" eaLnBrk="0" hangingPunct="0"/>
              <a:r>
                <a:rPr lang="en-US" altLang="zh-CN">
                  <a:latin typeface="Times New Roman" panose="02020603050405020304" charset="0"/>
                </a:rPr>
                <a:t>…</a:t>
              </a:r>
              <a:endParaRPr lang="en-US" altLang="zh-CN">
                <a:latin typeface="Arial" panose="020B0604020202020204" pitchFamily="34" charset="0"/>
              </a:endParaRPr>
            </a:p>
          </p:txBody>
        </p:sp>
        <p:grpSp>
          <p:nvGrpSpPr>
            <p:cNvPr id="60437" name="Group 22"/>
            <p:cNvGrpSpPr/>
            <p:nvPr/>
          </p:nvGrpSpPr>
          <p:grpSpPr>
            <a:xfrm>
              <a:off x="805" y="249"/>
              <a:ext cx="2245" cy="385"/>
              <a:chOff x="0" y="0"/>
              <a:chExt cx="3339" cy="468"/>
            </a:xfrm>
          </p:grpSpPr>
          <p:grpSp>
            <p:nvGrpSpPr>
              <p:cNvPr id="60438" name="Group 23"/>
              <p:cNvGrpSpPr/>
              <p:nvPr/>
            </p:nvGrpSpPr>
            <p:grpSpPr>
              <a:xfrm>
                <a:off x="0" y="0"/>
                <a:ext cx="3339" cy="468"/>
                <a:chOff x="0" y="0"/>
                <a:chExt cx="3339" cy="468"/>
              </a:xfrm>
            </p:grpSpPr>
            <p:sp>
              <p:nvSpPr>
                <p:cNvPr id="60439" name="Line 24"/>
                <p:cNvSpPr/>
                <p:nvPr/>
              </p:nvSpPr>
              <p:spPr>
                <a:xfrm>
                  <a:off x="2979" y="0"/>
                  <a:ext cx="360" cy="0"/>
                </a:xfrm>
                <a:prstGeom prst="line">
                  <a:avLst/>
                </a:prstGeom>
                <a:ln w="9525" cap="flat" cmpd="sng">
                  <a:solidFill>
                    <a:srgbClr val="000000"/>
                  </a:solidFill>
                  <a:prstDash val="solid"/>
                  <a:round/>
                  <a:headEnd type="none" w="med" len="med"/>
                  <a:tailEnd type="none" w="med" len="med"/>
                </a:ln>
              </p:spPr>
            </p:sp>
            <p:sp>
              <p:nvSpPr>
                <p:cNvPr id="60440" name="Line 25"/>
                <p:cNvSpPr/>
                <p:nvPr/>
              </p:nvSpPr>
              <p:spPr>
                <a:xfrm>
                  <a:off x="3339" y="0"/>
                  <a:ext cx="0" cy="468"/>
                </a:xfrm>
                <a:prstGeom prst="line">
                  <a:avLst/>
                </a:prstGeom>
                <a:ln w="9525" cap="flat" cmpd="sng">
                  <a:solidFill>
                    <a:srgbClr val="000000"/>
                  </a:solidFill>
                  <a:prstDash val="solid"/>
                  <a:round/>
                  <a:headEnd type="none" w="med" len="med"/>
                  <a:tailEnd type="none" w="med" len="med"/>
                </a:ln>
              </p:spPr>
            </p:sp>
            <p:sp>
              <p:nvSpPr>
                <p:cNvPr id="60441" name="Line 26"/>
                <p:cNvSpPr/>
                <p:nvPr/>
              </p:nvSpPr>
              <p:spPr>
                <a:xfrm flipH="1">
                  <a:off x="0" y="468"/>
                  <a:ext cx="3339" cy="0"/>
                </a:xfrm>
                <a:prstGeom prst="line">
                  <a:avLst/>
                </a:prstGeom>
                <a:ln w="9525" cap="flat" cmpd="sng">
                  <a:solidFill>
                    <a:srgbClr val="000000"/>
                  </a:solidFill>
                  <a:prstDash val="solid"/>
                  <a:round/>
                  <a:headEnd type="none" w="med" len="med"/>
                  <a:tailEnd type="none" w="med" len="med"/>
                </a:ln>
              </p:spPr>
            </p:sp>
          </p:grpSp>
          <p:sp>
            <p:nvSpPr>
              <p:cNvPr id="60442" name="Line 27"/>
              <p:cNvSpPr/>
              <p:nvPr/>
            </p:nvSpPr>
            <p:spPr>
              <a:xfrm flipV="1">
                <a:off x="0" y="142"/>
                <a:ext cx="0" cy="312"/>
              </a:xfrm>
              <a:prstGeom prst="line">
                <a:avLst/>
              </a:prstGeom>
              <a:ln w="9525" cap="flat" cmpd="sng">
                <a:solidFill>
                  <a:srgbClr val="000000"/>
                </a:solidFill>
                <a:prstDash val="solid"/>
                <a:round/>
                <a:headEnd type="none" w="med" len="med"/>
                <a:tailEnd type="triangle" w="sm" len="med"/>
              </a:ln>
            </p:spPr>
          </p:sp>
        </p:grpSp>
        <p:sp>
          <p:nvSpPr>
            <p:cNvPr id="60443" name="Rectangle 28"/>
            <p:cNvSpPr/>
            <p:nvPr/>
          </p:nvSpPr>
          <p:spPr>
            <a:xfrm>
              <a:off x="803" y="66"/>
              <a:ext cx="226" cy="250"/>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0444" name="Text Box 29" descr="深色上对角线"/>
            <p:cNvSpPr txBox="1"/>
            <p:nvPr/>
          </p:nvSpPr>
          <p:spPr>
            <a:xfrm>
              <a:off x="544" y="68"/>
              <a:ext cx="249" cy="249"/>
            </a:xfrm>
            <a:prstGeom prst="rect">
              <a:avLst/>
            </a:prstGeom>
            <a:blipFill rotWithShape="0">
              <a:blip r:embed="rId1"/>
            </a:blipFill>
            <a:ln w="9525" cap="flat" cmpd="sng">
              <a:solidFill>
                <a:schemeClr val="tx1"/>
              </a:solidFill>
              <a:prstDash val="solid"/>
              <a:miter/>
              <a:headEnd type="none" w="med" len="med"/>
              <a:tailEnd type="none" w="med" len="med"/>
            </a:ln>
          </p:spPr>
          <p:txBody>
            <a:bodyPr lIns="0" tIns="0" rIns="0" bIns="0" anchor="t" anchorCtr="0"/>
            <a:p>
              <a:pPr algn="just" eaLnBrk="0" hangingPunct="0"/>
              <a:endParaRPr lang="zh-CN" altLang="en-US">
                <a:latin typeface="Arial" panose="020B0604020202020204" pitchFamily="34" charset="0"/>
              </a:endParaRPr>
            </a:p>
          </p:txBody>
        </p:sp>
        <p:sp>
          <p:nvSpPr>
            <p:cNvPr id="60445" name="Line 30"/>
            <p:cNvSpPr/>
            <p:nvPr/>
          </p:nvSpPr>
          <p:spPr>
            <a:xfrm>
              <a:off x="948" y="213"/>
              <a:ext cx="242" cy="0"/>
            </a:xfrm>
            <a:prstGeom prst="line">
              <a:avLst/>
            </a:prstGeom>
            <a:ln w="9525" cap="flat" cmpd="sng">
              <a:solidFill>
                <a:srgbClr val="000000"/>
              </a:solidFill>
              <a:prstDash val="solid"/>
              <a:round/>
              <a:headEnd type="none" w="med" len="med"/>
              <a:tailEnd type="triangle" w="sm" len="med"/>
            </a:ln>
          </p:spPr>
        </p:sp>
        <p:sp>
          <p:nvSpPr>
            <p:cNvPr id="60446" name="Text Box 31"/>
            <p:cNvSpPr txBox="1"/>
            <p:nvPr/>
          </p:nvSpPr>
          <p:spPr>
            <a:xfrm>
              <a:off x="565" y="0"/>
              <a:ext cx="484" cy="385"/>
            </a:xfrm>
            <a:prstGeom prst="rect">
              <a:avLst/>
            </a:prstGeom>
            <a:noFill/>
            <a:ln w="9525">
              <a:noFill/>
            </a:ln>
          </p:spPr>
          <p:txBody>
            <a:bodyPr anchor="t" anchorCtr="0"/>
            <a:p>
              <a:pPr algn="just" eaLnBrk="0" hangingPunct="0"/>
              <a:endParaRPr lang="zh-CN" altLang="en-US" dirty="0">
                <a:latin typeface="Arial" panose="020B0604020202020204" pitchFamily="34" charset="0"/>
              </a:endParaRPr>
            </a:p>
            <a:p>
              <a:pPr algn="just" eaLnBrk="0" hangingPunct="0"/>
              <a:endParaRPr lang="zh-CN" altLang="en-US" dirty="0">
                <a:latin typeface="Arial" panose="020B0604020202020204" pitchFamily="34" charset="0"/>
              </a:endParaRPr>
            </a:p>
          </p:txBody>
        </p:sp>
      </p:grpSp>
      <p:grpSp>
        <p:nvGrpSpPr>
          <p:cNvPr id="60447" name="Group 32"/>
          <p:cNvGrpSpPr/>
          <p:nvPr/>
        </p:nvGrpSpPr>
        <p:grpSpPr>
          <a:xfrm>
            <a:off x="6172200" y="3835400"/>
            <a:ext cx="2590800" cy="1651000"/>
            <a:chOff x="0" y="0"/>
            <a:chExt cx="1347" cy="1040"/>
          </a:xfrm>
        </p:grpSpPr>
        <p:sp>
          <p:nvSpPr>
            <p:cNvPr id="60448" name="Rectangle 33"/>
            <p:cNvSpPr/>
            <p:nvPr/>
          </p:nvSpPr>
          <p:spPr>
            <a:xfrm>
              <a:off x="844" y="72"/>
              <a:ext cx="287" cy="252"/>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0449" name="Text Box 34"/>
            <p:cNvSpPr txBox="1"/>
            <p:nvPr/>
          </p:nvSpPr>
          <p:spPr>
            <a:xfrm>
              <a:off x="618" y="113"/>
              <a:ext cx="223" cy="197"/>
            </a:xfrm>
            <a:prstGeom prst="rect">
              <a:avLst/>
            </a:prstGeom>
            <a:solidFill>
              <a:srgbClr val="FFFF99"/>
            </a:solidFill>
            <a:ln w="9525">
              <a:noFill/>
            </a:ln>
          </p:spPr>
          <p:txBody>
            <a:bodyPr lIns="0" tIns="0" rIns="0" bIns="0" anchor="t" anchorCtr="0"/>
            <a:p>
              <a:pPr algn="just" eaLnBrk="0" hangingPunct="0"/>
              <a:endParaRPr lang="zh-CN" altLang="en-US">
                <a:latin typeface="Arial" panose="020B0604020202020204" pitchFamily="34" charset="0"/>
              </a:endParaRPr>
            </a:p>
          </p:txBody>
        </p:sp>
        <p:sp>
          <p:nvSpPr>
            <p:cNvPr id="60450" name="Text Box 35"/>
            <p:cNvSpPr txBox="1"/>
            <p:nvPr/>
          </p:nvSpPr>
          <p:spPr>
            <a:xfrm>
              <a:off x="962" y="128"/>
              <a:ext cx="172" cy="162"/>
            </a:xfrm>
            <a:prstGeom prst="rect">
              <a:avLst/>
            </a:prstGeom>
            <a:solidFill>
              <a:srgbClr val="FFFF99"/>
            </a:solidFill>
            <a:ln w="9525">
              <a:noFill/>
            </a:ln>
          </p:spPr>
          <p:txBody>
            <a:bodyPr lIns="0" tIns="0" rIns="0" bIns="0" anchor="t" anchorCtr="0"/>
            <a:p>
              <a:pPr algn="just" eaLnBrk="0" hangingPunct="0"/>
              <a:endParaRPr lang="zh-CN" altLang="en-US">
                <a:latin typeface="Arial" panose="020B0604020202020204" pitchFamily="34" charset="0"/>
              </a:endParaRPr>
            </a:p>
          </p:txBody>
        </p:sp>
        <p:sp>
          <p:nvSpPr>
            <p:cNvPr id="60451" name="Text Box 36"/>
            <p:cNvSpPr txBox="1"/>
            <p:nvPr/>
          </p:nvSpPr>
          <p:spPr>
            <a:xfrm>
              <a:off x="541" y="0"/>
              <a:ext cx="616" cy="388"/>
            </a:xfrm>
            <a:prstGeom prst="rect">
              <a:avLst/>
            </a:prstGeom>
            <a:noFill/>
            <a:ln w="9525">
              <a:noFill/>
            </a:ln>
          </p:spPr>
          <p:txBody>
            <a:bodyPr anchor="t" anchorCtr="0"/>
            <a:p>
              <a:pPr algn="just" eaLnBrk="0" hangingPunct="0"/>
              <a:endParaRPr lang="zh-CN" altLang="en-US" dirty="0">
                <a:latin typeface="Arial" panose="020B0604020202020204" pitchFamily="34" charset="0"/>
              </a:endParaRPr>
            </a:p>
            <a:p>
              <a:pPr algn="just" eaLnBrk="0" hangingPunct="0"/>
              <a:endParaRPr lang="zh-CN" altLang="en-US" dirty="0">
                <a:latin typeface="Arial" panose="020B0604020202020204" pitchFamily="34" charset="0"/>
              </a:endParaRPr>
            </a:p>
          </p:txBody>
        </p:sp>
        <p:sp>
          <p:nvSpPr>
            <p:cNvPr id="60452" name="Text Box 37"/>
            <p:cNvSpPr txBox="1"/>
            <p:nvPr/>
          </p:nvSpPr>
          <p:spPr>
            <a:xfrm>
              <a:off x="452" y="781"/>
              <a:ext cx="615" cy="259"/>
            </a:xfrm>
            <a:prstGeom prst="rect">
              <a:avLst/>
            </a:prstGeom>
            <a:solidFill>
              <a:srgbClr val="FFFFFF"/>
            </a:solidFill>
            <a:ln w="9525">
              <a:noFill/>
            </a:ln>
          </p:spPr>
          <p:txBody>
            <a:bodyPr lIns="0" tIns="0" rIns="0" bIns="0" anchor="t" anchorCtr="0"/>
            <a:p>
              <a:pPr algn="just" eaLnBrk="0" hangingPunct="0"/>
              <a:r>
                <a:rPr lang="en-US" altLang="zh-CN">
                  <a:latin typeface="Times New Roman" panose="02020603050405020304" charset="0"/>
                </a:rPr>
                <a:t>(b)</a:t>
              </a:r>
              <a:r>
                <a:rPr lang="zh-CN" altLang="en-US" dirty="0">
                  <a:latin typeface="Arial" panose="020B0604020202020204" pitchFamily="34" charset="0"/>
                </a:rPr>
                <a:t>空表</a:t>
              </a:r>
              <a:endParaRPr lang="zh-CN" altLang="en-US" dirty="0">
                <a:latin typeface="Arial" panose="020B0604020202020204" pitchFamily="34" charset="0"/>
              </a:endParaRPr>
            </a:p>
          </p:txBody>
        </p:sp>
        <p:sp>
          <p:nvSpPr>
            <p:cNvPr id="60453" name="Line 38"/>
            <p:cNvSpPr/>
            <p:nvPr/>
          </p:nvSpPr>
          <p:spPr>
            <a:xfrm>
              <a:off x="28" y="184"/>
              <a:ext cx="506" cy="0"/>
            </a:xfrm>
            <a:prstGeom prst="line">
              <a:avLst/>
            </a:prstGeom>
            <a:ln w="9525" cap="flat" cmpd="sng">
              <a:solidFill>
                <a:srgbClr val="000000"/>
              </a:solidFill>
              <a:prstDash val="solid"/>
              <a:round/>
              <a:headEnd type="none" w="med" len="med"/>
              <a:tailEnd type="triangle" w="sm" len="med"/>
            </a:ln>
          </p:spPr>
        </p:sp>
        <p:sp>
          <p:nvSpPr>
            <p:cNvPr id="60454" name="Text Box 39"/>
            <p:cNvSpPr txBox="1"/>
            <p:nvPr/>
          </p:nvSpPr>
          <p:spPr>
            <a:xfrm>
              <a:off x="0" y="80"/>
              <a:ext cx="249" cy="198"/>
            </a:xfrm>
            <a:prstGeom prst="rect">
              <a:avLst/>
            </a:prstGeom>
            <a:solidFill>
              <a:srgbClr val="FFFFFF"/>
            </a:solidFill>
            <a:ln w="9525">
              <a:noFill/>
            </a:ln>
          </p:spPr>
          <p:txBody>
            <a:bodyPr lIns="0" tIns="0" rIns="0" bIns="0" anchor="t" anchorCtr="0"/>
            <a:p>
              <a:pPr algn="just" eaLnBrk="0" hangingPunct="0"/>
              <a:r>
                <a:rPr lang="en-US" altLang="zh-CN">
                  <a:latin typeface="Times New Roman" panose="02020603050405020304" charset="0"/>
                </a:rPr>
                <a:t>H</a:t>
              </a:r>
              <a:endParaRPr lang="en-US" altLang="zh-CN">
                <a:latin typeface="Times New Roman" panose="02020603050405020304" charset="0"/>
              </a:endParaRPr>
            </a:p>
          </p:txBody>
        </p:sp>
        <p:grpSp>
          <p:nvGrpSpPr>
            <p:cNvPr id="60455" name="Group 40"/>
            <p:cNvGrpSpPr/>
            <p:nvPr/>
          </p:nvGrpSpPr>
          <p:grpSpPr>
            <a:xfrm>
              <a:off x="754" y="199"/>
              <a:ext cx="592" cy="389"/>
              <a:chOff x="-26" y="0"/>
              <a:chExt cx="692" cy="470"/>
            </a:xfrm>
          </p:grpSpPr>
          <p:sp>
            <p:nvSpPr>
              <p:cNvPr id="60456" name="Line 41"/>
              <p:cNvSpPr/>
              <p:nvPr/>
            </p:nvSpPr>
            <p:spPr>
              <a:xfrm>
                <a:off x="306" y="0"/>
                <a:ext cx="360" cy="0"/>
              </a:xfrm>
              <a:prstGeom prst="line">
                <a:avLst/>
              </a:prstGeom>
              <a:ln w="9525" cap="flat" cmpd="sng">
                <a:solidFill>
                  <a:srgbClr val="000000"/>
                </a:solidFill>
                <a:prstDash val="solid"/>
                <a:round/>
                <a:headEnd type="none" w="med" len="med"/>
                <a:tailEnd type="none" w="med" len="med"/>
              </a:ln>
            </p:spPr>
          </p:sp>
          <p:sp>
            <p:nvSpPr>
              <p:cNvPr id="60457" name="Line 42"/>
              <p:cNvSpPr/>
              <p:nvPr/>
            </p:nvSpPr>
            <p:spPr>
              <a:xfrm>
                <a:off x="666" y="0"/>
                <a:ext cx="0" cy="468"/>
              </a:xfrm>
              <a:prstGeom prst="line">
                <a:avLst/>
              </a:prstGeom>
              <a:ln w="9525" cap="flat" cmpd="sng">
                <a:solidFill>
                  <a:srgbClr val="000000"/>
                </a:solidFill>
                <a:prstDash val="solid"/>
                <a:round/>
                <a:headEnd type="none" w="med" len="med"/>
                <a:tailEnd type="none" w="med" len="med"/>
              </a:ln>
            </p:spPr>
          </p:sp>
          <p:sp>
            <p:nvSpPr>
              <p:cNvPr id="60458" name="Line 43"/>
              <p:cNvSpPr/>
              <p:nvPr/>
            </p:nvSpPr>
            <p:spPr>
              <a:xfrm flipH="1">
                <a:off x="0" y="468"/>
                <a:ext cx="666" cy="0"/>
              </a:xfrm>
              <a:prstGeom prst="line">
                <a:avLst/>
              </a:prstGeom>
              <a:ln w="9525" cap="flat" cmpd="sng">
                <a:solidFill>
                  <a:srgbClr val="000000"/>
                </a:solidFill>
                <a:prstDash val="solid"/>
                <a:round/>
                <a:headEnd type="none" w="med" len="med"/>
                <a:tailEnd type="none" w="med" len="med"/>
              </a:ln>
            </p:spPr>
          </p:sp>
          <p:sp>
            <p:nvSpPr>
              <p:cNvPr id="60459" name="Line 44"/>
              <p:cNvSpPr/>
              <p:nvPr/>
            </p:nvSpPr>
            <p:spPr>
              <a:xfrm flipV="1">
                <a:off x="-26" y="158"/>
                <a:ext cx="0" cy="312"/>
              </a:xfrm>
              <a:prstGeom prst="line">
                <a:avLst/>
              </a:prstGeom>
              <a:ln w="9525" cap="flat" cmpd="sng">
                <a:solidFill>
                  <a:srgbClr val="000000"/>
                </a:solidFill>
                <a:prstDash val="solid"/>
                <a:round/>
                <a:headEnd type="none" w="med" len="med"/>
                <a:tailEnd type="triangle" w="sm" len="med"/>
              </a:ln>
            </p:spPr>
          </p:sp>
        </p:grpSp>
        <p:sp>
          <p:nvSpPr>
            <p:cNvPr id="60460" name="Text Box 45" descr="深色上对角线"/>
            <p:cNvSpPr txBox="1"/>
            <p:nvPr/>
          </p:nvSpPr>
          <p:spPr>
            <a:xfrm>
              <a:off x="591" y="72"/>
              <a:ext cx="249" cy="249"/>
            </a:xfrm>
            <a:prstGeom prst="rect">
              <a:avLst/>
            </a:prstGeom>
            <a:blipFill rotWithShape="0">
              <a:blip r:embed="rId1"/>
            </a:blipFill>
            <a:ln w="9525" cap="flat" cmpd="sng">
              <a:solidFill>
                <a:schemeClr val="tx1"/>
              </a:solidFill>
              <a:prstDash val="solid"/>
              <a:miter/>
              <a:headEnd type="none" w="med" len="med"/>
              <a:tailEnd type="none" w="med" len="med"/>
            </a:ln>
          </p:spPr>
          <p:txBody>
            <a:bodyPr lIns="0" tIns="0" rIns="0" bIns="0" anchor="t" anchorCtr="0"/>
            <a:p>
              <a:pPr algn="just" eaLnBrk="0" hangingPunct="0"/>
              <a:endParaRPr lang="zh-CN" altLang="en-US">
                <a:latin typeface="Arial" panose="020B0604020202020204" pitchFamily="34" charset="0"/>
              </a:endParaRPr>
            </a:p>
          </p:txBody>
        </p:sp>
      </p:grpSp>
      <p:sp>
        <p:nvSpPr>
          <p:cNvPr id="60461" name="Text Box 46"/>
          <p:cNvSpPr txBox="1"/>
          <p:nvPr/>
        </p:nvSpPr>
        <p:spPr>
          <a:xfrm>
            <a:off x="755650" y="5734050"/>
            <a:ext cx="7416800" cy="579438"/>
          </a:xfrm>
          <a:prstGeom prst="rect">
            <a:avLst/>
          </a:prstGeom>
          <a:noFill/>
          <a:ln w="9525">
            <a:noFill/>
          </a:ln>
        </p:spPr>
        <p:txBody>
          <a:bodyPr anchor="t" anchorCtr="0">
            <a:spAutoFit/>
          </a:bodyPr>
          <a:p>
            <a:pPr marL="342900" indent="-342900">
              <a:spcBef>
                <a:spcPct val="50000"/>
              </a:spcBef>
            </a:pPr>
            <a:r>
              <a:rPr lang="zh-CN" altLang="en-US" sz="3200" dirty="0">
                <a:solidFill>
                  <a:schemeClr val="folHlink"/>
                </a:solidFill>
                <a:latin typeface="Courier New" panose="02070309020205020404" pitchFamily="49" charset="0"/>
                <a:ea typeface="华文新魏" panose="02010800040101010101" pitchFamily="2" charset="-122"/>
              </a:rPr>
              <a:t>循环链表往往只设尾指针</a:t>
            </a:r>
            <a:endParaRPr lang="zh-CN" altLang="en-US" sz="3200" dirty="0">
              <a:solidFill>
                <a:schemeClr val="folHlink"/>
              </a:solidFill>
              <a:latin typeface="Courier New" panose="02070309020205020404" pitchFamily="49" charset="0"/>
              <a:ea typeface="华文新魏" panose="02010800040101010101" pitchFamily="2" charset="-122"/>
            </a:endParaRPr>
          </a:p>
        </p:txBody>
      </p:sp>
      <p:sp>
        <p:nvSpPr>
          <p:cNvPr id="3" name="Line 30"/>
          <p:cNvSpPr/>
          <p:nvPr/>
        </p:nvSpPr>
        <p:spPr>
          <a:xfrm flipH="1">
            <a:off x="5452745" y="3689033"/>
            <a:ext cx="719138" cy="144462"/>
          </a:xfrm>
          <a:prstGeom prst="line">
            <a:avLst/>
          </a:prstGeom>
          <a:ln w="31750" cap="flat" cmpd="sng">
            <a:solidFill>
              <a:schemeClr val="tx1"/>
            </a:solidFill>
            <a:prstDash val="solid"/>
            <a:round/>
            <a:headEnd type="oval" w="sm" len="sm"/>
            <a:tailEnd type="triangle" w="med" len="lg"/>
          </a:ln>
        </p:spPr>
      </p:sp>
      <p:sp>
        <p:nvSpPr>
          <p:cNvPr id="5" name="Rectangle 31"/>
          <p:cNvSpPr/>
          <p:nvPr/>
        </p:nvSpPr>
        <p:spPr>
          <a:xfrm>
            <a:off x="6232525" y="3176270"/>
            <a:ext cx="1085215" cy="583565"/>
          </a:xfrm>
          <a:prstGeom prst="rect">
            <a:avLst/>
          </a:prstGeom>
          <a:noFill/>
          <a:ln w="9525">
            <a:noFill/>
          </a:ln>
        </p:spPr>
        <p:txBody>
          <a:bodyPr wrap="square" anchor="t" anchorCtr="0">
            <a:spAutoFit/>
          </a:bodyPr>
          <a:p>
            <a:pPr>
              <a:buFontTx/>
            </a:pPr>
            <a:r>
              <a:rPr lang="en-US" altLang="zh-CN" sz="3200">
                <a:latin typeface="楷体_GB2312" pitchFamily="49" charset="-122"/>
                <a:ea typeface="楷体_GB2312" pitchFamily="49" charset="-122"/>
              </a:rPr>
              <a:t>rear</a:t>
            </a:r>
            <a:endParaRPr lang="en-US" altLang="zh-CN" sz="320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95"/>
          <p:cNvSpPr>
            <a:spLocks noGrp="1" noChangeArrowheads="1"/>
          </p:cNvSpPr>
          <p:nvPr>
            <p:ph idx="1"/>
          </p:nvPr>
        </p:nvSpPr>
        <p:spPr>
          <a:xfrm>
            <a:off x="2771775" y="331788"/>
            <a:ext cx="4559300" cy="552450"/>
          </a:xfrm>
          <a:solidFill>
            <a:schemeClr val="tx2"/>
          </a:solidFill>
        </p:spPr>
        <p:txBody>
          <a:bodyPr vert="horz" wrap="square" lIns="91440" tIns="45720" rIns="91440" bIns="45720" numCol="1" anchor="ctr" anchorCtr="0" compatLnSpc="1"/>
          <a:lstStyle/>
          <a:p>
            <a:pPr marL="171450" marR="0" lvl="1"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线性表的重要基本操作</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 name="Freeform 5"/>
          <p:cNvSpPr/>
          <p:nvPr/>
        </p:nvSpPr>
        <p:spPr bwMode="auto">
          <a:xfrm>
            <a:off x="4887913" y="1541463"/>
            <a:ext cx="1770063" cy="1785938"/>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5" name="Freeform 6"/>
          <p:cNvSpPr/>
          <p:nvPr/>
        </p:nvSpPr>
        <p:spPr bwMode="auto">
          <a:xfrm>
            <a:off x="2008188" y="2287588"/>
            <a:ext cx="1895475" cy="1744663"/>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6" name="Freeform 7"/>
          <p:cNvSpPr/>
          <p:nvPr/>
        </p:nvSpPr>
        <p:spPr bwMode="auto">
          <a:xfrm>
            <a:off x="2697163" y="3906838"/>
            <a:ext cx="1314450" cy="1268413"/>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47" name="Oval 8"/>
          <p:cNvSpPr>
            <a:spLocks noChangeArrowheads="1"/>
          </p:cNvSpPr>
          <p:nvPr/>
        </p:nvSpPr>
        <p:spPr bwMode="auto">
          <a:xfrm>
            <a:off x="2624138" y="1941513"/>
            <a:ext cx="3683000" cy="3679825"/>
          </a:xfrm>
          <a:prstGeom prst="ellipse">
            <a:avLst/>
          </a:pr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4824" name="Freeform 10"/>
          <p:cNvSpPr/>
          <p:nvPr/>
        </p:nvSpPr>
        <p:spPr bwMode="auto">
          <a:xfrm>
            <a:off x="2792413" y="3978275"/>
            <a:ext cx="1157288" cy="1104900"/>
          </a:xfrm>
          <a:custGeom>
            <a:avLst/>
            <a:gdLst>
              <a:gd name="T0" fmla="*/ 1040174 w 277"/>
              <a:gd name="T1" fmla="*/ 671541 h 265"/>
              <a:gd name="T2" fmla="*/ 430273 w 277"/>
              <a:gd name="T3" fmla="*/ 1038595 h 265"/>
              <a:gd name="T4" fmla="*/ 62661 w 277"/>
              <a:gd name="T5" fmla="*/ 433791 h 265"/>
              <a:gd name="T6" fmla="*/ 672562 w 277"/>
              <a:gd name="T7" fmla="*/ 66737 h 265"/>
              <a:gd name="T8" fmla="*/ 1157141 w 277"/>
              <a:gd name="T9" fmla="*/ 187698 h 265"/>
              <a:gd name="T10" fmla="*/ 1040174 w 277"/>
              <a:gd name="T11" fmla="*/ 671541 h 2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rgbClr val="6C4C8F"/>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25" name="Freeform 11"/>
          <p:cNvSpPr/>
          <p:nvPr/>
        </p:nvSpPr>
        <p:spPr bwMode="auto">
          <a:xfrm>
            <a:off x="2146300" y="2389188"/>
            <a:ext cx="1724025" cy="1589088"/>
          </a:xfrm>
          <a:custGeom>
            <a:avLst/>
            <a:gdLst>
              <a:gd name="T0" fmla="*/ 1102170 w 413"/>
              <a:gd name="T1" fmla="*/ 1418127 h 381"/>
              <a:gd name="T2" fmla="*/ 171170 w 413"/>
              <a:gd name="T3" fmla="*/ 1101134 h 381"/>
              <a:gd name="T4" fmla="*/ 488462 w 413"/>
              <a:gd name="T5" fmla="*/ 171009 h 381"/>
              <a:gd name="T6" fmla="*/ 1419461 w 413"/>
              <a:gd name="T7" fmla="*/ 488002 h 381"/>
              <a:gd name="T8" fmla="*/ 1724228 w 413"/>
              <a:gd name="T9" fmla="*/ 1113646 h 381"/>
              <a:gd name="T10" fmla="*/ 1102170 w 413"/>
              <a:gd name="T11" fmla="*/ 1418127 h 3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rgbClr val="0066FF"/>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26" name="Freeform 12"/>
          <p:cNvSpPr/>
          <p:nvPr/>
        </p:nvSpPr>
        <p:spPr bwMode="auto">
          <a:xfrm>
            <a:off x="4887913" y="1657350"/>
            <a:ext cx="1649413" cy="1665288"/>
          </a:xfrm>
          <a:custGeom>
            <a:avLst/>
            <a:gdLst>
              <a:gd name="T0" fmla="*/ 20864 w 395"/>
              <a:gd name="T1" fmla="*/ 859656 h 399"/>
              <a:gd name="T2" fmla="*/ 792835 w 395"/>
              <a:gd name="T3" fmla="*/ 20865 h 399"/>
              <a:gd name="T4" fmla="*/ 1631572 w 395"/>
              <a:gd name="T5" fmla="*/ 792886 h 399"/>
              <a:gd name="T6" fmla="*/ 859600 w 395"/>
              <a:gd name="T7" fmla="*/ 1631676 h 399"/>
              <a:gd name="T8" fmla="*/ 54247 w 395"/>
              <a:gd name="T9" fmla="*/ 1665061 h 399"/>
              <a:gd name="T10" fmla="*/ 20864 w 395"/>
              <a:gd name="T11" fmla="*/ 859656 h 3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 name="Freeform 13"/>
          <p:cNvSpPr/>
          <p:nvPr/>
        </p:nvSpPr>
        <p:spPr bwMode="auto">
          <a:xfrm rot="20816061">
            <a:off x="5230813" y="3522663"/>
            <a:ext cx="915988" cy="846138"/>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chemeClr val="accent2">
              <a:lumMod val="60000"/>
              <a:lumOff val="40000"/>
            </a:schemeClr>
          </a:solidFill>
          <a:ln>
            <a:no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mn-lt"/>
              <a:ea typeface="+mn-ea"/>
              <a:cs typeface="+mn-ea"/>
              <a:sym typeface="+mn-lt"/>
            </a:endParaRPr>
          </a:p>
        </p:txBody>
      </p:sp>
      <p:sp>
        <p:nvSpPr>
          <p:cNvPr id="34828" name="Freeform 14"/>
          <p:cNvSpPr/>
          <p:nvPr/>
        </p:nvSpPr>
        <p:spPr bwMode="auto">
          <a:xfrm rot="-1148308">
            <a:off x="4400550" y="4562475"/>
            <a:ext cx="847725" cy="760413"/>
          </a:xfrm>
          <a:custGeom>
            <a:avLst/>
            <a:gdLst>
              <a:gd name="T0" fmla="*/ 679612 w 116"/>
              <a:gd name="T1" fmla="*/ 203409 h 131"/>
              <a:gd name="T2" fmla="*/ 701535 w 116"/>
              <a:gd name="T3" fmla="*/ 633473 h 131"/>
              <a:gd name="T4" fmla="*/ 168076 w 116"/>
              <a:gd name="T5" fmla="*/ 650908 h 131"/>
              <a:gd name="T6" fmla="*/ 146153 w 116"/>
              <a:gd name="T7" fmla="*/ 220844 h 131"/>
              <a:gd name="T8" fmla="*/ 401921 w 116"/>
              <a:gd name="T9" fmla="*/ 0 h 131"/>
              <a:gd name="T10" fmla="*/ 679612 w 116"/>
              <a:gd name="T11" fmla="*/ 203409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3" name="Oval 16"/>
          <p:cNvSpPr>
            <a:spLocks noChangeArrowheads="1"/>
          </p:cNvSpPr>
          <p:nvPr/>
        </p:nvSpPr>
        <p:spPr bwMode="auto">
          <a:xfrm>
            <a:off x="3490913" y="2805113"/>
            <a:ext cx="1949450" cy="1949450"/>
          </a:xfrm>
          <a:prstGeom prst="ellipse">
            <a:avLst/>
          </a:prstGeom>
          <a:solidFill>
            <a:sysClr val="window" lastClr="FFFFFF">
              <a:lumMod val="85000"/>
            </a:sysClr>
          </a:solidFill>
          <a:ln w="12" cap="flat">
            <a:noFill/>
            <a:prstDash val="solid"/>
            <a:miter lim="800000"/>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4830" name="Freeform 17"/>
          <p:cNvSpPr/>
          <p:nvPr/>
        </p:nvSpPr>
        <p:spPr bwMode="auto">
          <a:xfrm>
            <a:off x="3652838" y="4183063"/>
            <a:ext cx="193675" cy="174625"/>
          </a:xfrm>
          <a:custGeom>
            <a:avLst/>
            <a:gdLst>
              <a:gd name="T0" fmla="*/ 0 w 109"/>
              <a:gd name="T1" fmla="*/ 21188 h 99"/>
              <a:gd name="T2" fmla="*/ 192563 w 109"/>
              <a:gd name="T3" fmla="*/ 0 h 99"/>
              <a:gd name="T4" fmla="*/ 113065 w 109"/>
              <a:gd name="T5" fmla="*/ 174804 h 99"/>
              <a:gd name="T6" fmla="*/ 104231 w 109"/>
              <a:gd name="T7" fmla="*/ 61799 h 99"/>
              <a:gd name="T8" fmla="*/ 0 w 109"/>
              <a:gd name="T9" fmla="*/ 21188 h 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99">
                <a:moveTo>
                  <a:pt x="0" y="12"/>
                </a:moveTo>
                <a:lnTo>
                  <a:pt x="109" y="0"/>
                </a:lnTo>
                <a:lnTo>
                  <a:pt x="64" y="99"/>
                </a:lnTo>
                <a:lnTo>
                  <a:pt x="59" y="35"/>
                </a:lnTo>
                <a:lnTo>
                  <a:pt x="0" y="12"/>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1" name="Freeform 18"/>
          <p:cNvSpPr/>
          <p:nvPr/>
        </p:nvSpPr>
        <p:spPr bwMode="auto">
          <a:xfrm>
            <a:off x="3616325" y="3343275"/>
            <a:ext cx="187325" cy="171450"/>
          </a:xfrm>
          <a:custGeom>
            <a:avLst/>
            <a:gdLst>
              <a:gd name="T0" fmla="*/ 74199 w 106"/>
              <a:gd name="T1" fmla="*/ 0 h 97"/>
              <a:gd name="T2" fmla="*/ 187263 w 106"/>
              <a:gd name="T3" fmla="*/ 150085 h 97"/>
              <a:gd name="T4" fmla="*/ 0 w 106"/>
              <a:gd name="T5" fmla="*/ 171273 h 97"/>
              <a:gd name="T6" fmla="*/ 91865 w 106"/>
              <a:gd name="T7" fmla="*/ 107708 h 97"/>
              <a:gd name="T8" fmla="*/ 74199 w 106"/>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97">
                <a:moveTo>
                  <a:pt x="42" y="0"/>
                </a:moveTo>
                <a:lnTo>
                  <a:pt x="106" y="85"/>
                </a:lnTo>
                <a:lnTo>
                  <a:pt x="0" y="97"/>
                </a:lnTo>
                <a:lnTo>
                  <a:pt x="52" y="61"/>
                </a:lnTo>
                <a:lnTo>
                  <a:pt x="42" y="0"/>
                </a:lnTo>
                <a:close/>
              </a:path>
            </a:pathLst>
          </a:custGeom>
          <a:solidFill>
            <a:srgbClr val="A2B932"/>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2" name="Freeform 20"/>
          <p:cNvSpPr/>
          <p:nvPr/>
        </p:nvSpPr>
        <p:spPr bwMode="auto">
          <a:xfrm>
            <a:off x="4979988" y="3089275"/>
            <a:ext cx="180975" cy="187325"/>
          </a:xfrm>
          <a:custGeom>
            <a:avLst/>
            <a:gdLst>
              <a:gd name="T0" fmla="*/ 180196 w 102"/>
              <a:gd name="T1" fmla="*/ 125365 h 106"/>
              <a:gd name="T2" fmla="*/ 0 w 102"/>
              <a:gd name="T3" fmla="*/ 187165 h 106"/>
              <a:gd name="T4" fmla="*/ 38866 w 102"/>
              <a:gd name="T5" fmla="*/ 0 h 106"/>
              <a:gd name="T6" fmla="*/ 70665 w 102"/>
              <a:gd name="T7" fmla="*/ 104177 h 106"/>
              <a:gd name="T8" fmla="*/ 180196 w 102"/>
              <a:gd name="T9" fmla="*/ 125365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6">
                <a:moveTo>
                  <a:pt x="102" y="71"/>
                </a:moveTo>
                <a:lnTo>
                  <a:pt x="0" y="106"/>
                </a:lnTo>
                <a:lnTo>
                  <a:pt x="22" y="0"/>
                </a:lnTo>
                <a:lnTo>
                  <a:pt x="40" y="59"/>
                </a:lnTo>
                <a:lnTo>
                  <a:pt x="102" y="71"/>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3" name="Freeform 21"/>
          <p:cNvSpPr/>
          <p:nvPr/>
        </p:nvSpPr>
        <p:spPr bwMode="auto">
          <a:xfrm rot="-1924636">
            <a:off x="5241925" y="3773488"/>
            <a:ext cx="182563" cy="179388"/>
          </a:xfrm>
          <a:custGeom>
            <a:avLst/>
            <a:gdLst>
              <a:gd name="T0" fmla="*/ 49466 w 103"/>
              <a:gd name="T1" fmla="*/ 178336 h 101"/>
              <a:gd name="T2" fmla="*/ 0 w 103"/>
              <a:gd name="T3" fmla="*/ 0 h 101"/>
              <a:gd name="T4" fmla="*/ 181963 w 103"/>
              <a:gd name="T5" fmla="*/ 45908 h 101"/>
              <a:gd name="T6" fmla="*/ 74199 w 103"/>
              <a:gd name="T7" fmla="*/ 74160 h 101"/>
              <a:gd name="T8" fmla="*/ 49466 w 103"/>
              <a:gd name="T9" fmla="*/ 178336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 h="101">
                <a:moveTo>
                  <a:pt x="28" y="101"/>
                </a:moveTo>
                <a:lnTo>
                  <a:pt x="0" y="0"/>
                </a:lnTo>
                <a:lnTo>
                  <a:pt x="103" y="26"/>
                </a:lnTo>
                <a:lnTo>
                  <a:pt x="42" y="42"/>
                </a:lnTo>
                <a:lnTo>
                  <a:pt x="28" y="101"/>
                </a:lnTo>
                <a:close/>
              </a:path>
            </a:pathLst>
          </a:custGeom>
          <a:solidFill>
            <a:srgbClr val="A2B932"/>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4" name="Freeform 22"/>
          <p:cNvSpPr/>
          <p:nvPr/>
        </p:nvSpPr>
        <p:spPr bwMode="auto">
          <a:xfrm rot="-997591">
            <a:off x="4603750" y="4491038"/>
            <a:ext cx="187325" cy="165100"/>
          </a:xfrm>
          <a:custGeom>
            <a:avLst/>
            <a:gdLst>
              <a:gd name="T0" fmla="*/ 0 w 106"/>
              <a:gd name="T1" fmla="*/ 165976 h 94"/>
              <a:gd name="T2" fmla="*/ 88332 w 106"/>
              <a:gd name="T3" fmla="*/ 0 h 94"/>
              <a:gd name="T4" fmla="*/ 187263 w 106"/>
              <a:gd name="T5" fmla="*/ 162445 h 94"/>
              <a:gd name="T6" fmla="*/ 91865 w 106"/>
              <a:gd name="T7" fmla="*/ 107708 h 94"/>
              <a:gd name="T8" fmla="*/ 0 w 106"/>
              <a:gd name="T9" fmla="*/ 165976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 h="94">
                <a:moveTo>
                  <a:pt x="0" y="94"/>
                </a:moveTo>
                <a:lnTo>
                  <a:pt x="50" y="0"/>
                </a:lnTo>
                <a:lnTo>
                  <a:pt x="106" y="92"/>
                </a:lnTo>
                <a:lnTo>
                  <a:pt x="52" y="61"/>
                </a:lnTo>
                <a:lnTo>
                  <a:pt x="0" y="94"/>
                </a:lnTo>
                <a:close/>
              </a:path>
            </a:pathLst>
          </a:cu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5" name="Oval 49"/>
          <p:cNvSpPr>
            <a:spLocks noChangeArrowheads="1"/>
          </p:cNvSpPr>
          <p:nvPr/>
        </p:nvSpPr>
        <p:spPr bwMode="auto">
          <a:xfrm>
            <a:off x="3846513" y="3160713"/>
            <a:ext cx="1243013" cy="1243013"/>
          </a:xfrm>
          <a:prstGeom prst="ellipse">
            <a:avLst/>
          </a:prstGeom>
          <a:noFill/>
          <a:ln w="10">
            <a:solidFill>
              <a:srgbClr val="4C6062"/>
            </a:solidFill>
            <a:miter lim="800000"/>
          </a:ln>
          <a:extLst>
            <a:ext uri="{909E8E84-426E-40DD-AFC4-6F175D3DCCD1}">
              <a14:hiddenFill xmlns:a14="http://schemas.microsoft.com/office/drawing/2010/main">
                <a:solidFill>
                  <a:srgbClr val="FFFFFF"/>
                </a:solidFill>
              </a14:hiddenFill>
            </a:ext>
          </a:extLst>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34836" name="Freeform 50"/>
          <p:cNvSpPr/>
          <p:nvPr/>
        </p:nvSpPr>
        <p:spPr bwMode="auto">
          <a:xfrm>
            <a:off x="6762750" y="1462088"/>
            <a:ext cx="684213" cy="871538"/>
          </a:xfrm>
          <a:custGeom>
            <a:avLst/>
            <a:gdLst>
              <a:gd name="T0" fmla="*/ 683685 w 387"/>
              <a:gd name="T1" fmla="*/ 872259 h 494"/>
              <a:gd name="T2" fmla="*/ 0 w 387"/>
              <a:gd name="T3" fmla="*/ 872259 h 494"/>
              <a:gd name="T4" fmla="*/ 0 w 387"/>
              <a:gd name="T5" fmla="*/ 856368 h 494"/>
              <a:gd name="T6" fmla="*/ 667785 w 387"/>
              <a:gd name="T7" fmla="*/ 856368 h 494"/>
              <a:gd name="T8" fmla="*/ 667785 w 387"/>
              <a:gd name="T9" fmla="*/ 0 h 494"/>
              <a:gd name="T10" fmla="*/ 683685 w 387"/>
              <a:gd name="T11" fmla="*/ 0 h 494"/>
              <a:gd name="T12" fmla="*/ 683685 w 387"/>
              <a:gd name="T13" fmla="*/ 872259 h 4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7" h="494">
                <a:moveTo>
                  <a:pt x="387" y="494"/>
                </a:moveTo>
                <a:lnTo>
                  <a:pt x="0" y="494"/>
                </a:lnTo>
                <a:lnTo>
                  <a:pt x="0" y="485"/>
                </a:lnTo>
                <a:lnTo>
                  <a:pt x="378" y="485"/>
                </a:lnTo>
                <a:lnTo>
                  <a:pt x="378" y="0"/>
                </a:lnTo>
                <a:lnTo>
                  <a:pt x="387" y="0"/>
                </a:lnTo>
                <a:lnTo>
                  <a:pt x="387" y="494"/>
                </a:lnTo>
                <a:close/>
              </a:path>
            </a:pathLst>
          </a:custGeom>
          <a:solidFill>
            <a:srgbClr val="FF0000"/>
          </a:solidFill>
          <a:ln w="19050">
            <a:solidFill>
              <a:srgbClr val="FF0000"/>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1" name="Freeform 51"/>
          <p:cNvSpPr/>
          <p:nvPr/>
        </p:nvSpPr>
        <p:spPr bwMode="auto">
          <a:xfrm flipV="1">
            <a:off x="5856288" y="4011613"/>
            <a:ext cx="1247775" cy="742950"/>
          </a:xfrm>
          <a:custGeom>
            <a:avLst/>
            <a:gdLst>
              <a:gd name="T0" fmla="*/ 681 w 681"/>
              <a:gd name="T1" fmla="*/ 452 h 452"/>
              <a:gd name="T2" fmla="*/ 0 w 681"/>
              <a:gd name="T3" fmla="*/ 452 h 452"/>
              <a:gd name="T4" fmla="*/ 0 w 681"/>
              <a:gd name="T5" fmla="*/ 442 h 452"/>
              <a:gd name="T6" fmla="*/ 671 w 681"/>
              <a:gd name="T7" fmla="*/ 442 h 452"/>
              <a:gd name="T8" fmla="*/ 671 w 681"/>
              <a:gd name="T9" fmla="*/ 0 h 452"/>
              <a:gd name="T10" fmla="*/ 681 w 681"/>
              <a:gd name="T11" fmla="*/ 0 h 452"/>
              <a:gd name="T12" fmla="*/ 681 w 681"/>
              <a:gd name="T13" fmla="*/ 452 h 452"/>
            </a:gdLst>
            <a:ahLst/>
            <a:cxnLst>
              <a:cxn ang="0">
                <a:pos x="T0" y="T1"/>
              </a:cxn>
              <a:cxn ang="0">
                <a:pos x="T2" y="T3"/>
              </a:cxn>
              <a:cxn ang="0">
                <a:pos x="T4" y="T5"/>
              </a:cxn>
              <a:cxn ang="0">
                <a:pos x="T6" y="T7"/>
              </a:cxn>
              <a:cxn ang="0">
                <a:pos x="T8" y="T9"/>
              </a:cxn>
              <a:cxn ang="0">
                <a:pos x="T10" y="T11"/>
              </a:cxn>
              <a:cxn ang="0">
                <a:pos x="T12" y="T13"/>
              </a:cxn>
            </a:cxnLst>
            <a:rect l="0" t="0" r="r" b="b"/>
            <a:pathLst>
              <a:path w="681" h="452">
                <a:moveTo>
                  <a:pt x="681" y="452"/>
                </a:moveTo>
                <a:lnTo>
                  <a:pt x="0" y="452"/>
                </a:lnTo>
                <a:lnTo>
                  <a:pt x="0" y="442"/>
                </a:lnTo>
                <a:lnTo>
                  <a:pt x="671" y="442"/>
                </a:lnTo>
                <a:lnTo>
                  <a:pt x="671" y="0"/>
                </a:lnTo>
                <a:lnTo>
                  <a:pt x="681" y="0"/>
                </a:lnTo>
                <a:lnTo>
                  <a:pt x="681" y="452"/>
                </a:lnTo>
                <a:close/>
              </a:path>
            </a:pathLst>
          </a:custGeom>
          <a:solidFill>
            <a:schemeClr val="accent2">
              <a:lumMod val="60000"/>
              <a:lumOff val="40000"/>
            </a:schemeClr>
          </a:solidFill>
          <a:ln w="19050">
            <a:solidFill>
              <a:srgbClr val="8585E0"/>
            </a:solid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mn-lt"/>
              <a:ea typeface="+mn-ea"/>
              <a:cs typeface="+mn-ea"/>
              <a:sym typeface="+mn-lt"/>
            </a:endParaRPr>
          </a:p>
        </p:txBody>
      </p:sp>
      <p:sp>
        <p:nvSpPr>
          <p:cNvPr id="34838" name="Freeform 55"/>
          <p:cNvSpPr/>
          <p:nvPr/>
        </p:nvSpPr>
        <p:spPr bwMode="auto">
          <a:xfrm>
            <a:off x="4219575" y="5383213"/>
            <a:ext cx="608013" cy="584200"/>
          </a:xfrm>
          <a:custGeom>
            <a:avLst/>
            <a:gdLst>
              <a:gd name="T0" fmla="*/ 609487 w 345"/>
              <a:gd name="T1" fmla="*/ 584448 h 331"/>
              <a:gd name="T2" fmla="*/ 0 w 345"/>
              <a:gd name="T3" fmla="*/ 584448 h 331"/>
              <a:gd name="T4" fmla="*/ 0 w 345"/>
              <a:gd name="T5" fmla="*/ 568557 h 331"/>
              <a:gd name="T6" fmla="*/ 593587 w 345"/>
              <a:gd name="T7" fmla="*/ 568557 h 331"/>
              <a:gd name="T8" fmla="*/ 593587 w 345"/>
              <a:gd name="T9" fmla="*/ 0 h 331"/>
              <a:gd name="T10" fmla="*/ 609487 w 345"/>
              <a:gd name="T11" fmla="*/ 0 h 331"/>
              <a:gd name="T12" fmla="*/ 609487 w 345"/>
              <a:gd name="T13" fmla="*/ 584448 h 3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5" h="331">
                <a:moveTo>
                  <a:pt x="345" y="331"/>
                </a:moveTo>
                <a:lnTo>
                  <a:pt x="0" y="331"/>
                </a:lnTo>
                <a:lnTo>
                  <a:pt x="0" y="322"/>
                </a:lnTo>
                <a:lnTo>
                  <a:pt x="336" y="322"/>
                </a:lnTo>
                <a:lnTo>
                  <a:pt x="336" y="0"/>
                </a:lnTo>
                <a:lnTo>
                  <a:pt x="345" y="0"/>
                </a:lnTo>
                <a:lnTo>
                  <a:pt x="345" y="331"/>
                </a:lnTo>
                <a:close/>
              </a:path>
            </a:pathLst>
          </a:custGeom>
          <a:solidFill>
            <a:srgbClr val="FFC000"/>
          </a:solidFill>
          <a:ln w="19050">
            <a:solidFill>
              <a:srgbClr val="FFC000"/>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39" name="Oval 57"/>
          <p:cNvSpPr>
            <a:spLocks noChangeAspect="1" noChangeArrowheads="1"/>
          </p:cNvSpPr>
          <p:nvPr/>
        </p:nvSpPr>
        <p:spPr bwMode="auto">
          <a:xfrm>
            <a:off x="7373938" y="1433513"/>
            <a:ext cx="134938" cy="133350"/>
          </a:xfrm>
          <a:prstGeom prst="ellipse">
            <a:avLst/>
          </a:pr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64" name="Oval 58"/>
          <p:cNvSpPr>
            <a:spLocks noChangeAspect="1" noChangeArrowheads="1"/>
          </p:cNvSpPr>
          <p:nvPr/>
        </p:nvSpPr>
        <p:spPr bwMode="auto">
          <a:xfrm>
            <a:off x="7032625" y="4740275"/>
            <a:ext cx="134938" cy="133350"/>
          </a:xfrm>
          <a:prstGeom prst="ellipse">
            <a:avLst/>
          </a:prstGeom>
          <a:solidFill>
            <a:schemeClr val="accent2">
              <a:lumMod val="60000"/>
              <a:lumOff val="40000"/>
            </a:schemeClr>
          </a:solidFill>
          <a:ln>
            <a:noFill/>
          </a:ln>
        </p:spPr>
        <p:txBody>
          <a:bodyPr lIns="121954" tIns="60977" rIns="121954" bIns="60977"/>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1200" cap="none" spc="0" normalizeH="0" baseline="0" noProof="0">
              <a:ln>
                <a:noFill/>
              </a:ln>
              <a:solidFill>
                <a:prstClr val="black"/>
              </a:solidFill>
              <a:effectLst/>
              <a:uLnTx/>
              <a:uFillTx/>
              <a:latin typeface="+mn-lt"/>
              <a:ea typeface="+mn-ea"/>
              <a:cs typeface="+mn-ea"/>
              <a:sym typeface="+mn-lt"/>
            </a:endParaRPr>
          </a:p>
        </p:txBody>
      </p:sp>
      <p:sp>
        <p:nvSpPr>
          <p:cNvPr id="34841" name="Oval 59"/>
          <p:cNvSpPr>
            <a:spLocks noChangeAspect="1" noChangeArrowheads="1"/>
          </p:cNvSpPr>
          <p:nvPr/>
        </p:nvSpPr>
        <p:spPr bwMode="auto">
          <a:xfrm>
            <a:off x="1884363" y="4616450"/>
            <a:ext cx="141288" cy="130175"/>
          </a:xfrm>
          <a:prstGeom prst="ellipse">
            <a:avLst/>
          </a:prstGeom>
          <a:solidFill>
            <a:srgbClr val="CC00CC"/>
          </a:solidFill>
          <a:ln w="9525">
            <a:solidFill>
              <a:srgbClr val="CC00CC"/>
            </a:solidFill>
            <a:round/>
          </a:ln>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34842" name="Oval 60"/>
          <p:cNvSpPr>
            <a:spLocks noChangeAspect="1" noChangeArrowheads="1"/>
          </p:cNvSpPr>
          <p:nvPr/>
        </p:nvSpPr>
        <p:spPr bwMode="auto">
          <a:xfrm>
            <a:off x="4168775" y="5884863"/>
            <a:ext cx="141288" cy="141288"/>
          </a:xfrm>
          <a:prstGeom prst="ellipse">
            <a:avLst/>
          </a:prstGeom>
          <a:solidFill>
            <a:srgbClr val="EBAC07"/>
          </a:solidFill>
          <a:ln>
            <a:noFill/>
          </a:ln>
          <a:extLst>
            <a:ext uri="{91240B29-F687-4F45-9708-019B960494DF}">
              <a14:hiddenLine xmlns:a14="http://schemas.microsoft.com/office/drawing/2010/main" w="9525">
                <a:solidFill>
                  <a:srgbClr val="000000"/>
                </a:solidFill>
                <a:round/>
              </a14:hiddenLine>
            </a:ext>
          </a:extLst>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67" name="TextBox 195"/>
          <p:cNvSpPr txBox="1"/>
          <p:nvPr/>
        </p:nvSpPr>
        <p:spPr bwMode="auto">
          <a:xfrm>
            <a:off x="3884613" y="3440113"/>
            <a:ext cx="1204913" cy="738188"/>
          </a:xfrm>
          <a:prstGeom prst="rect">
            <a:avLst/>
          </a:prstGeom>
          <a:noFill/>
        </p:spPr>
        <p:txBody>
          <a:bodyPr lIns="121954" tIns="60977" rIns="121954" bIns="60977">
            <a:spAutoFit/>
          </a:bodyPr>
          <a:lstStyle>
            <a:defPPr>
              <a:defRPr lang="zh-CN"/>
            </a:defPPr>
            <a:lvl1pPr algn="ctr" fontAlgn="auto">
              <a:spcBef>
                <a:spcPts val="0"/>
              </a:spcBef>
              <a:spcAft>
                <a:spcPts val="0"/>
              </a:spcAft>
              <a:defRPr sz="1600" spc="300">
                <a:solidFill>
                  <a:srgbClr val="284848"/>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300" normalizeH="0" baseline="0" noProof="0" dirty="0">
                <a:ln>
                  <a:noFill/>
                </a:ln>
                <a:solidFill>
                  <a:prstClr val="black">
                    <a:lumMod val="95000"/>
                    <a:lumOff val="5000"/>
                  </a:prstClr>
                </a:solidFill>
                <a:effectLst/>
                <a:uLnTx/>
                <a:uFillTx/>
                <a:latin typeface="+mn-lt"/>
                <a:ea typeface="+mn-ea"/>
                <a:cs typeface="+mn-ea"/>
                <a:sym typeface="+mn-lt"/>
              </a:rPr>
              <a:t>基本操作</a:t>
            </a:r>
            <a:endParaRPr kumimoji="0" lang="zh-CN" altLang="en-US" sz="2000" b="1" i="0" u="none" strike="noStrike" kern="0" cap="none" spc="300" normalizeH="0" baseline="0" noProof="0" dirty="0">
              <a:ln>
                <a:noFill/>
              </a:ln>
              <a:solidFill>
                <a:prstClr val="black">
                  <a:lumMod val="95000"/>
                  <a:lumOff val="5000"/>
                </a:prstClr>
              </a:solidFill>
              <a:effectLst/>
              <a:uLnTx/>
              <a:uFillTx/>
              <a:latin typeface="+mn-lt"/>
              <a:ea typeface="+mn-ea"/>
              <a:cs typeface="+mn-ea"/>
              <a:sym typeface="+mn-lt"/>
            </a:endParaRPr>
          </a:p>
        </p:txBody>
      </p:sp>
      <p:sp>
        <p:nvSpPr>
          <p:cNvPr id="68" name="TextBox 196"/>
          <p:cNvSpPr txBox="1"/>
          <p:nvPr/>
        </p:nvSpPr>
        <p:spPr bwMode="auto">
          <a:xfrm>
            <a:off x="7473950" y="1246188"/>
            <a:ext cx="1439863" cy="554038"/>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300" normalizeH="0" baseline="0" noProof="0" dirty="0">
                <a:ln>
                  <a:noFill/>
                </a:ln>
                <a:solidFill>
                  <a:srgbClr val="FF0000"/>
                </a:solidFill>
                <a:effectLst/>
                <a:uLnTx/>
                <a:uFillTx/>
                <a:latin typeface="+mn-lt"/>
                <a:ea typeface="+mn-ea"/>
                <a:cs typeface="+mn-ea"/>
                <a:sym typeface="+mn-lt"/>
              </a:rPr>
              <a:t>初始化</a:t>
            </a:r>
            <a:endParaRPr kumimoji="0" lang="zh-CN" altLang="en-US" sz="2800" b="1" i="0" u="none" strike="noStrike" kern="0" cap="none" spc="300" normalizeH="0" baseline="0" noProof="0" dirty="0">
              <a:ln>
                <a:noFill/>
              </a:ln>
              <a:solidFill>
                <a:srgbClr val="FF0000"/>
              </a:solidFill>
              <a:effectLst/>
              <a:uLnTx/>
              <a:uFillTx/>
              <a:latin typeface="+mn-lt"/>
              <a:ea typeface="+mn-ea"/>
              <a:cs typeface="+mn-ea"/>
              <a:sym typeface="+mn-lt"/>
            </a:endParaRPr>
          </a:p>
        </p:txBody>
      </p:sp>
      <p:sp>
        <p:nvSpPr>
          <p:cNvPr id="69" name="TextBox 200"/>
          <p:cNvSpPr txBox="1"/>
          <p:nvPr/>
        </p:nvSpPr>
        <p:spPr bwMode="auto">
          <a:xfrm>
            <a:off x="3057525" y="5745163"/>
            <a:ext cx="938213"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rPr>
              <a:t>查找</a:t>
            </a:r>
            <a:endPar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endParaRPr>
          </a:p>
        </p:txBody>
      </p:sp>
      <p:sp>
        <p:nvSpPr>
          <p:cNvPr id="70" name="TextBox 202"/>
          <p:cNvSpPr txBox="1"/>
          <p:nvPr/>
        </p:nvSpPr>
        <p:spPr bwMode="auto">
          <a:xfrm>
            <a:off x="752475" y="4449763"/>
            <a:ext cx="939800"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rPr>
              <a:t>插入</a:t>
            </a:r>
            <a:endPar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endParaRPr>
          </a:p>
        </p:txBody>
      </p:sp>
      <p:sp>
        <p:nvSpPr>
          <p:cNvPr id="71" name="TextBox 204"/>
          <p:cNvSpPr txBox="1"/>
          <p:nvPr/>
        </p:nvSpPr>
        <p:spPr bwMode="auto">
          <a:xfrm>
            <a:off x="7435850" y="4592638"/>
            <a:ext cx="938213" cy="492125"/>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prstClr val="black">
                    <a:lumMod val="95000"/>
                    <a:lumOff val="5000"/>
                  </a:prstClr>
                </a:solidFill>
                <a:effectLst/>
                <a:uLnTx/>
                <a:uFillTx/>
                <a:latin typeface="+mn-lt"/>
                <a:ea typeface="+mn-ea"/>
                <a:cs typeface="+mn-ea"/>
                <a:sym typeface="+mn-lt"/>
              </a:rPr>
              <a:t>取值</a:t>
            </a:r>
            <a:endParaRPr kumimoji="0" lang="zh-CN" altLang="en-US" sz="2400" b="0" i="0" u="none" strike="noStrike" kern="0" cap="none" spc="300" normalizeH="0" baseline="0" noProof="0" dirty="0">
              <a:ln>
                <a:noFill/>
              </a:ln>
              <a:solidFill>
                <a:prstClr val="black">
                  <a:lumMod val="95000"/>
                  <a:lumOff val="5000"/>
                </a:prstClr>
              </a:solidFill>
              <a:effectLst/>
              <a:uLnTx/>
              <a:uFillTx/>
              <a:latin typeface="+mn-lt"/>
              <a:ea typeface="+mn-ea"/>
              <a:cs typeface="+mn-ea"/>
              <a:sym typeface="+mn-lt"/>
            </a:endParaRPr>
          </a:p>
        </p:txBody>
      </p:sp>
      <p:sp>
        <p:nvSpPr>
          <p:cNvPr id="72" name="TextBox 206"/>
          <p:cNvSpPr txBox="1"/>
          <p:nvPr/>
        </p:nvSpPr>
        <p:spPr bwMode="auto">
          <a:xfrm>
            <a:off x="250825" y="2406650"/>
            <a:ext cx="938213" cy="493713"/>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rPr>
              <a:t>删除</a:t>
            </a:r>
            <a:endParaRPr kumimoji="0" lang="zh-CN" altLang="en-US" sz="2400" b="0" i="0" u="none" strike="noStrike" kern="0" cap="none" spc="300" normalizeH="0" baseline="0" noProof="0" dirty="0">
              <a:ln>
                <a:noFill/>
              </a:ln>
              <a:solidFill>
                <a:schemeClr val="tx1"/>
              </a:solidFill>
              <a:effectLst/>
              <a:uLnTx/>
              <a:uFillTx/>
              <a:latin typeface="+mn-lt"/>
              <a:ea typeface="+mn-ea"/>
              <a:cs typeface="+mn-ea"/>
              <a:sym typeface="+mn-lt"/>
            </a:endParaRPr>
          </a:p>
        </p:txBody>
      </p:sp>
      <p:sp>
        <p:nvSpPr>
          <p:cNvPr id="73" name="TextBox 210"/>
          <p:cNvSpPr txBox="1"/>
          <p:nvPr/>
        </p:nvSpPr>
        <p:spPr bwMode="auto">
          <a:xfrm>
            <a:off x="5534025" y="2182813"/>
            <a:ext cx="488950"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mn-lt"/>
                <a:ea typeface="+mn-ea"/>
                <a:cs typeface="+mn-ea"/>
                <a:sym typeface="+mn-lt"/>
              </a:rPr>
              <a:t>1</a:t>
            </a:r>
            <a:endParaRPr kumimoji="0" lang="zh-CN" altLang="en-US" sz="3200" b="0" i="0" u="none" strike="noStrike" kern="0" cap="none" spc="300" normalizeH="0" baseline="0" noProof="0" dirty="0">
              <a:ln>
                <a:noFill/>
              </a:ln>
              <a:solidFill>
                <a:prstClr val="white"/>
              </a:solidFill>
              <a:effectLst/>
              <a:uLnTx/>
              <a:uFillTx/>
              <a:latin typeface="+mn-lt"/>
              <a:ea typeface="+mn-ea"/>
              <a:cs typeface="+mn-ea"/>
              <a:sym typeface="+mn-lt"/>
            </a:endParaRPr>
          </a:p>
        </p:txBody>
      </p:sp>
      <p:sp>
        <p:nvSpPr>
          <p:cNvPr id="74" name="TextBox 211"/>
          <p:cNvSpPr txBox="1"/>
          <p:nvPr/>
        </p:nvSpPr>
        <p:spPr bwMode="auto">
          <a:xfrm>
            <a:off x="2657475" y="2906713"/>
            <a:ext cx="488950"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mn-lt"/>
                <a:ea typeface="+mn-ea"/>
                <a:cs typeface="+mn-ea"/>
                <a:sym typeface="+mn-lt"/>
              </a:rPr>
              <a:t>5</a:t>
            </a:r>
            <a:endParaRPr kumimoji="0" lang="zh-CN" altLang="en-US" sz="3200" b="0" i="0" u="none" strike="noStrike" kern="0" cap="none" spc="300" normalizeH="0" baseline="0" noProof="0" dirty="0">
              <a:ln>
                <a:noFill/>
              </a:ln>
              <a:solidFill>
                <a:prstClr val="white"/>
              </a:solidFill>
              <a:effectLst/>
              <a:uLnTx/>
              <a:uFillTx/>
              <a:latin typeface="+mn-lt"/>
              <a:ea typeface="+mn-ea"/>
              <a:cs typeface="+mn-ea"/>
              <a:sym typeface="+mn-lt"/>
            </a:endParaRPr>
          </a:p>
        </p:txBody>
      </p:sp>
      <p:sp>
        <p:nvSpPr>
          <p:cNvPr id="75" name="TextBox 212"/>
          <p:cNvSpPr txBox="1"/>
          <p:nvPr/>
        </p:nvSpPr>
        <p:spPr bwMode="auto">
          <a:xfrm>
            <a:off x="3057525" y="4240213"/>
            <a:ext cx="488950"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mn-lt"/>
                <a:ea typeface="+mn-ea"/>
                <a:cs typeface="+mn-ea"/>
                <a:sym typeface="+mn-lt"/>
              </a:rPr>
              <a:t>4</a:t>
            </a:r>
            <a:endParaRPr kumimoji="0" lang="zh-CN" altLang="en-US" sz="3200" b="0" i="0" u="none" strike="noStrike" kern="0" cap="none" spc="300" normalizeH="0" baseline="0" noProof="0" dirty="0">
              <a:ln>
                <a:noFill/>
              </a:ln>
              <a:solidFill>
                <a:prstClr val="white"/>
              </a:solidFill>
              <a:effectLst/>
              <a:uLnTx/>
              <a:uFillTx/>
              <a:latin typeface="+mn-lt"/>
              <a:ea typeface="+mn-ea"/>
              <a:cs typeface="+mn-ea"/>
              <a:sym typeface="+mn-lt"/>
            </a:endParaRPr>
          </a:p>
        </p:txBody>
      </p:sp>
      <p:sp>
        <p:nvSpPr>
          <p:cNvPr id="76" name="TextBox 213"/>
          <p:cNvSpPr txBox="1"/>
          <p:nvPr/>
        </p:nvSpPr>
        <p:spPr bwMode="auto">
          <a:xfrm>
            <a:off x="4619625" y="4659313"/>
            <a:ext cx="488950"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mn-lt"/>
                <a:ea typeface="+mn-ea"/>
                <a:cs typeface="+mn-ea"/>
                <a:sym typeface="+mn-lt"/>
              </a:rPr>
              <a:t>3</a:t>
            </a:r>
            <a:endParaRPr kumimoji="0" lang="zh-CN" altLang="en-US" sz="3200" b="0" i="0" u="none" strike="noStrike" kern="0" cap="none" spc="300" normalizeH="0" baseline="0" noProof="0" dirty="0">
              <a:ln>
                <a:noFill/>
              </a:ln>
              <a:solidFill>
                <a:prstClr val="white"/>
              </a:solidFill>
              <a:effectLst/>
              <a:uLnTx/>
              <a:uFillTx/>
              <a:latin typeface="+mn-lt"/>
              <a:ea typeface="+mn-ea"/>
              <a:cs typeface="+mn-ea"/>
              <a:sym typeface="+mn-lt"/>
            </a:endParaRPr>
          </a:p>
        </p:txBody>
      </p:sp>
      <p:sp>
        <p:nvSpPr>
          <p:cNvPr id="77" name="TextBox 214"/>
          <p:cNvSpPr txBox="1"/>
          <p:nvPr/>
        </p:nvSpPr>
        <p:spPr bwMode="auto">
          <a:xfrm>
            <a:off x="5495925" y="3649663"/>
            <a:ext cx="488950" cy="615950"/>
          </a:xfrm>
          <a:prstGeom prst="rect">
            <a:avLst/>
          </a:prstGeom>
          <a:noFill/>
        </p:spPr>
        <p:txBody>
          <a:bodyPr wrap="none" lIns="121954" tIns="60977" rIns="121954" bIns="60977">
            <a:spAutoFit/>
          </a:bodyPr>
          <a:lstStyle>
            <a:defPPr>
              <a:defRPr lang="zh-CN"/>
            </a:defPPr>
            <a:lvl1pPr algn="ctr" fontAlgn="auto">
              <a:spcBef>
                <a:spcPts val="0"/>
              </a:spcBef>
              <a:spcAft>
                <a:spcPts val="0"/>
              </a:spcAft>
              <a:defRPr sz="1600" spc="300">
                <a:solidFill>
                  <a:srgbClr val="F83003"/>
                </a:solidFill>
                <a:latin typeface="微软雅黑" panose="020B0503020204020204" charset="-122"/>
                <a:ea typeface="微软雅黑" panose="020B0503020204020204" charset="-122"/>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dirty="0">
                <a:ln>
                  <a:noFill/>
                </a:ln>
                <a:solidFill>
                  <a:prstClr val="white"/>
                </a:solidFill>
                <a:effectLst/>
                <a:uLnTx/>
                <a:uFillTx/>
                <a:latin typeface="+mn-lt"/>
                <a:ea typeface="+mn-ea"/>
                <a:cs typeface="+mn-ea"/>
                <a:sym typeface="+mn-lt"/>
              </a:rPr>
              <a:t>2</a:t>
            </a:r>
            <a:endParaRPr kumimoji="0" lang="zh-CN" altLang="en-US" sz="3200" b="0" i="0" u="none" strike="noStrike" kern="0" cap="none" spc="300" normalizeH="0" baseline="0" noProof="0" dirty="0">
              <a:ln>
                <a:noFill/>
              </a:ln>
              <a:solidFill>
                <a:prstClr val="white"/>
              </a:solidFill>
              <a:effectLst/>
              <a:uLnTx/>
              <a:uFillTx/>
              <a:latin typeface="+mn-lt"/>
              <a:ea typeface="+mn-ea"/>
              <a:cs typeface="+mn-ea"/>
              <a:sym typeface="+mn-lt"/>
            </a:endParaRPr>
          </a:p>
        </p:txBody>
      </p:sp>
      <p:sp>
        <p:nvSpPr>
          <p:cNvPr id="34854" name="Rectangle 53"/>
          <p:cNvSpPr>
            <a:spLocks noChangeArrowheads="1"/>
          </p:cNvSpPr>
          <p:nvPr/>
        </p:nvSpPr>
        <p:spPr bwMode="auto">
          <a:xfrm>
            <a:off x="1952625" y="4673600"/>
            <a:ext cx="704850" cy="15875"/>
          </a:xfrm>
          <a:prstGeom prst="rect">
            <a:avLst/>
          </a:prstGeom>
          <a:solidFill>
            <a:srgbClr val="6C4C8F"/>
          </a:solidFill>
          <a:ln w="9525">
            <a:solidFill>
              <a:srgbClr val="CC00CC"/>
            </a:solidFill>
            <a:miter lim="800000"/>
          </a:ln>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34855" name="Freeform 54"/>
          <p:cNvSpPr/>
          <p:nvPr/>
        </p:nvSpPr>
        <p:spPr bwMode="auto">
          <a:xfrm>
            <a:off x="1485900" y="2652713"/>
            <a:ext cx="588963" cy="530225"/>
          </a:xfrm>
          <a:custGeom>
            <a:avLst/>
            <a:gdLst>
              <a:gd name="T0" fmla="*/ 588288 w 333"/>
              <a:gd name="T1" fmla="*/ 529712 h 300"/>
              <a:gd name="T2" fmla="*/ 0 w 333"/>
              <a:gd name="T3" fmla="*/ 529712 h 300"/>
              <a:gd name="T4" fmla="*/ 0 w 333"/>
              <a:gd name="T5" fmla="*/ 0 h 300"/>
              <a:gd name="T6" fmla="*/ 15900 w 333"/>
              <a:gd name="T7" fmla="*/ 0 h 300"/>
              <a:gd name="T8" fmla="*/ 15900 w 333"/>
              <a:gd name="T9" fmla="*/ 512055 h 300"/>
              <a:gd name="T10" fmla="*/ 588288 w 333"/>
              <a:gd name="T11" fmla="*/ 512055 h 300"/>
              <a:gd name="T12" fmla="*/ 588288 w 333"/>
              <a:gd name="T13" fmla="*/ 529712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3" h="300">
                <a:moveTo>
                  <a:pt x="333" y="300"/>
                </a:moveTo>
                <a:lnTo>
                  <a:pt x="0" y="300"/>
                </a:lnTo>
                <a:lnTo>
                  <a:pt x="0" y="0"/>
                </a:lnTo>
                <a:lnTo>
                  <a:pt x="9" y="0"/>
                </a:lnTo>
                <a:lnTo>
                  <a:pt x="9" y="290"/>
                </a:lnTo>
                <a:lnTo>
                  <a:pt x="333" y="290"/>
                </a:lnTo>
                <a:lnTo>
                  <a:pt x="333" y="300"/>
                </a:lnTo>
                <a:close/>
              </a:path>
            </a:pathLst>
          </a:custGeom>
          <a:solidFill>
            <a:srgbClr val="0066FF"/>
          </a:solidFill>
          <a:ln w="19050">
            <a:solidFill>
              <a:srgbClr val="0066FF"/>
            </a:solidFill>
            <a:round/>
          </a:ln>
        </p:spPr>
        <p:txBody>
          <a:bodyPr lIns="121954" tIns="60977" rIns="121954" bIns="60977"/>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56" name="Oval 60"/>
          <p:cNvSpPr>
            <a:spLocks noChangeAspect="1" noChangeArrowheads="1"/>
          </p:cNvSpPr>
          <p:nvPr/>
        </p:nvSpPr>
        <p:spPr bwMode="auto">
          <a:xfrm>
            <a:off x="1433513" y="2622550"/>
            <a:ext cx="141288" cy="141288"/>
          </a:xfrm>
          <a:prstGeom prst="ellipse">
            <a:avLst/>
          </a:prstGeom>
          <a:solidFill>
            <a:srgbClr val="0066FF"/>
          </a:solidFill>
          <a:ln w="9525">
            <a:solidFill>
              <a:srgbClr val="0066FF"/>
            </a:solidFill>
            <a:round/>
          </a:ln>
        </p:spPr>
        <p:txBody>
          <a:bodyPr lIns="121954" tIns="60977" rIns="121954" bIns="60977"/>
          <a:lstStyle>
            <a:lvl1pPr>
              <a:defRPr sz="2800">
                <a:solidFill>
                  <a:schemeClr val="tx1"/>
                </a:solidFill>
                <a:latin typeface="Times New Roman" panose="02020603050405020304" charset="0"/>
                <a:ea typeface="仿宋_GB2312" pitchFamily="49" charset="-122"/>
              </a:defRPr>
            </a:lvl1pPr>
            <a:lvl2pPr marL="742950" indent="-285750">
              <a:defRPr sz="2800">
                <a:solidFill>
                  <a:schemeClr val="tx1"/>
                </a:solidFill>
                <a:latin typeface="Times New Roman" panose="02020603050405020304" charset="0"/>
                <a:ea typeface="仿宋_GB2312" pitchFamily="49" charset="-122"/>
              </a:defRPr>
            </a:lvl2pPr>
            <a:lvl3pPr marL="1143000" indent="-228600">
              <a:defRPr sz="2800">
                <a:solidFill>
                  <a:schemeClr val="tx1"/>
                </a:solidFill>
                <a:latin typeface="Times New Roman" panose="02020603050405020304" charset="0"/>
                <a:ea typeface="仿宋_GB2312" pitchFamily="49" charset="-122"/>
              </a:defRPr>
            </a:lvl3pPr>
            <a:lvl4pPr marL="1600200" indent="-228600">
              <a:defRPr sz="2800">
                <a:solidFill>
                  <a:schemeClr val="tx1"/>
                </a:solidFill>
                <a:latin typeface="Times New Roman" panose="02020603050405020304" charset="0"/>
                <a:ea typeface="仿宋_GB2312" pitchFamily="49" charset="-122"/>
              </a:defRPr>
            </a:lvl4pPr>
            <a:lvl5pPr marL="2057400" indent="-228600">
              <a:defRPr sz="2800">
                <a:solidFill>
                  <a:schemeClr val="tx1"/>
                </a:solidFill>
                <a:latin typeface="Times New Roman" panose="02020603050405020304"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charset="0"/>
                <a:ea typeface="仿宋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bwMode="auto">
          <a:xfrm>
            <a:off x="282575" y="1773238"/>
            <a:ext cx="8578850" cy="1727200"/>
          </a:xfrm>
          <a:prstGeom prst="roundRect">
            <a:avLst>
              <a:gd name="adj" fmla="val 2011"/>
            </a:avLst>
          </a:prstGeom>
          <a:gradFill>
            <a:gsLst>
              <a:gs pos="9000">
                <a:srgbClr val="F4D8CE"/>
              </a:gs>
              <a:gs pos="100000">
                <a:srgbClr val="E0805E"/>
              </a:gs>
            </a:gsLst>
            <a:lin ang="5400000" scaled="1"/>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61442" name="Rectangle 2"/>
          <p:cNvSpPr>
            <a:spLocks noGrp="1"/>
          </p:cNvSpPr>
          <p:nvPr>
            <p:ph type="title"/>
          </p:nvPr>
        </p:nvSpPr>
        <p:spPr>
          <a:xfrm>
            <a:off x="468313" y="177800"/>
            <a:ext cx="8675687" cy="914400"/>
          </a:xfrm>
        </p:spPr>
        <p:txBody>
          <a:bodyPr vert="horz" wrap="square" lIns="91440" tIns="45720" rIns="91440" bIns="45720" anchor="ctr" anchorCtr="0"/>
          <a:p>
            <a:pPr eaLnBrk="1" hangingPunct="1"/>
            <a:r>
              <a:rPr lang="zh-CN" altLang="en-US" sz="3600" b="1" dirty="0">
                <a:latin typeface="华文新魏" panose="02010800040101010101" pitchFamily="2" charset="-122"/>
                <a:ea typeface="华文新魏" panose="02010800040101010101" pitchFamily="2" charset="-122"/>
              </a:rPr>
              <a:t>连接两个只设尾指针的单循环链表</a:t>
            </a:r>
            <a:r>
              <a:rPr lang="en-US" altLang="zh-CN" sz="3600" b="1">
                <a:latin typeface="华文新魏" panose="02010800040101010101" pitchFamily="2" charset="-122"/>
                <a:ea typeface="华文新魏" panose="02010800040101010101" pitchFamily="2" charset="-122"/>
              </a:rPr>
              <a:t>L1</a:t>
            </a:r>
            <a:r>
              <a:rPr lang="zh-CN" altLang="en-US" sz="3600" b="1">
                <a:latin typeface="华文新魏" panose="02010800040101010101" pitchFamily="2" charset="-122"/>
                <a:ea typeface="华文新魏" panose="02010800040101010101" pitchFamily="2" charset="-122"/>
              </a:rPr>
              <a:t>和</a:t>
            </a:r>
            <a:r>
              <a:rPr lang="en-US" altLang="zh-CN" sz="3600" b="1">
                <a:latin typeface="华文新魏" panose="02010800040101010101" pitchFamily="2" charset="-122"/>
                <a:ea typeface="华文新魏" panose="02010800040101010101" pitchFamily="2" charset="-122"/>
              </a:rPr>
              <a:t>L2</a:t>
            </a:r>
            <a:r>
              <a:rPr lang="en-US" altLang="zh-CN" sz="4000">
                <a:latin typeface="华文新魏" panose="02010800040101010101" pitchFamily="2" charset="-122"/>
                <a:ea typeface="华文新魏" panose="02010800040101010101" pitchFamily="2" charset="-122"/>
              </a:rPr>
              <a:t> </a:t>
            </a:r>
            <a:endParaRPr lang="en-US" altLang="zh-CN" sz="4000">
              <a:latin typeface="华文新魏" panose="02010800040101010101" pitchFamily="2" charset="-122"/>
              <a:ea typeface="华文新魏" panose="02010800040101010101" pitchFamily="2" charset="-122"/>
            </a:endParaRPr>
          </a:p>
        </p:txBody>
      </p:sp>
      <p:sp>
        <p:nvSpPr>
          <p:cNvPr id="61443" name="Rectangle 3"/>
          <p:cNvSpPr>
            <a:spLocks noGrp="1"/>
          </p:cNvSpPr>
          <p:nvPr>
            <p:ph idx="1"/>
          </p:nvPr>
        </p:nvSpPr>
        <p:spPr>
          <a:xfrm>
            <a:off x="809625" y="1287463"/>
            <a:ext cx="7958138" cy="2286000"/>
          </a:xfrm>
        </p:spPr>
        <p:txBody>
          <a:bodyPr vert="horz" wrap="square" lIns="91440" tIns="45720" rIns="91440" bIns="45720" anchor="t" anchorCtr="0"/>
          <a:p>
            <a:pPr algn="just" eaLnBrk="1" hangingPunct="1">
              <a:buNone/>
            </a:pPr>
            <a:r>
              <a:rPr lang="zh-CN" altLang="en-US" sz="2800" b="1" dirty="0">
                <a:solidFill>
                  <a:schemeClr val="folHlink"/>
                </a:solidFill>
                <a:latin typeface="幼圆" panose="02010509060101010101" pitchFamily="49" charset="-122"/>
                <a:ea typeface="幼圆" panose="02010509060101010101" pitchFamily="49" charset="-122"/>
              </a:rPr>
              <a:t>操作如下：</a:t>
            </a:r>
            <a:endParaRPr lang="zh-CN" altLang="en-US" sz="2800" b="1" dirty="0">
              <a:solidFill>
                <a:schemeClr val="folHlink"/>
              </a:solidFill>
              <a:latin typeface="幼圆" panose="02010509060101010101" pitchFamily="49" charset="-122"/>
              <a:ea typeface="幼圆" panose="02010509060101010101" pitchFamily="49" charset="-122"/>
            </a:endParaRPr>
          </a:p>
          <a:p>
            <a:pPr algn="just" eaLnBrk="1" hangingPunct="1">
              <a:buClrTx/>
              <a:buNone/>
            </a:pPr>
            <a:r>
              <a:rPr lang="en-US" altLang="zh-CN" sz="2400" b="1">
                <a:latin typeface="Courier New" panose="02070309020205020404" pitchFamily="49" charset="0"/>
              </a:rPr>
              <a:t>p= R1 </a:t>
            </a:r>
            <a:r>
              <a:rPr lang="en-US" altLang="zh-CN" sz="2400" b="1">
                <a:latin typeface="Times New Roman" panose="02020603050405020304" charset="0"/>
              </a:rPr>
              <a:t>–</a:t>
            </a:r>
            <a:r>
              <a:rPr lang="en-US" altLang="zh-CN" sz="2400" b="1">
                <a:latin typeface="Courier New" panose="02070309020205020404" pitchFamily="49" charset="0"/>
              </a:rPr>
              <a:t>&gt;next;    	//</a:t>
            </a:r>
            <a:r>
              <a:rPr lang="zh-CN" altLang="en-US" sz="2400" b="1" dirty="0">
                <a:latin typeface="宋体" panose="02010600030101010101" pitchFamily="2" charset="-122"/>
              </a:rPr>
              <a:t>保存</a:t>
            </a:r>
            <a:r>
              <a:rPr lang="en-US" altLang="zh-CN" sz="2400" b="1">
                <a:latin typeface="Courier New" panose="02070309020205020404" pitchFamily="49" charset="0"/>
              </a:rPr>
              <a:t>L1 </a:t>
            </a:r>
            <a:r>
              <a:rPr lang="zh-CN" altLang="en-US" sz="2400" b="1" dirty="0">
                <a:latin typeface="宋体" panose="02010600030101010101" pitchFamily="2" charset="-122"/>
              </a:rPr>
              <a:t>的头结点指针</a:t>
            </a:r>
            <a:endParaRPr lang="zh-CN" altLang="en-US" sz="2400" b="1" dirty="0">
              <a:latin typeface="宋体" panose="02010600030101010101" pitchFamily="2" charset="-122"/>
            </a:endParaRPr>
          </a:p>
          <a:p>
            <a:pPr algn="just" eaLnBrk="1" hangingPunct="1">
              <a:buClrTx/>
              <a:buNone/>
            </a:pPr>
            <a:r>
              <a:rPr lang="en-US" altLang="zh-CN" sz="2400" b="1">
                <a:latin typeface="Courier New" panose="02070309020205020404" pitchFamily="49" charset="0"/>
              </a:rPr>
              <a:t>R1-&gt;next=R2-&gt;next-&gt;next; 	//</a:t>
            </a:r>
            <a:r>
              <a:rPr lang="zh-CN" altLang="en-US" sz="2400" b="1" dirty="0">
                <a:latin typeface="宋体" panose="02010600030101010101" pitchFamily="2" charset="-122"/>
              </a:rPr>
              <a:t>头尾连接</a:t>
            </a:r>
            <a:endParaRPr lang="zh-CN" altLang="en-US" sz="2400" b="1" dirty="0">
              <a:latin typeface="宋体" panose="02010600030101010101" pitchFamily="2" charset="-122"/>
            </a:endParaRPr>
          </a:p>
          <a:p>
            <a:pPr algn="just" eaLnBrk="1" hangingPunct="1">
              <a:buClrTx/>
              <a:buNone/>
            </a:pPr>
            <a:r>
              <a:rPr lang="en-US" altLang="zh-CN" sz="2400" b="1">
                <a:latin typeface="Courier New" panose="02070309020205020404" pitchFamily="49" charset="0"/>
              </a:rPr>
              <a:t>free(R2-&gt;next);    //</a:t>
            </a:r>
            <a:r>
              <a:rPr lang="zh-CN" altLang="en-US" sz="2400" b="1" dirty="0">
                <a:latin typeface="宋体" panose="02010600030101010101" pitchFamily="2" charset="-122"/>
              </a:rPr>
              <a:t>释放第二个表的头结点</a:t>
            </a:r>
            <a:endParaRPr lang="zh-CN" altLang="en-US" sz="2400" b="1" dirty="0">
              <a:latin typeface="宋体" panose="02010600030101010101" pitchFamily="2" charset="-122"/>
            </a:endParaRPr>
          </a:p>
          <a:p>
            <a:pPr eaLnBrk="1" hangingPunct="1">
              <a:buClrTx/>
              <a:buNone/>
            </a:pPr>
            <a:r>
              <a:rPr lang="zh-CN" altLang="en-US" sz="2400" b="1" dirty="0">
                <a:latin typeface="Courier New" panose="02070309020205020404" pitchFamily="49" charset="0"/>
              </a:rPr>
              <a:t>  </a:t>
            </a:r>
            <a:r>
              <a:rPr lang="en-US" altLang="zh-CN" sz="2400" b="1">
                <a:latin typeface="Courier New" panose="02070309020205020404" pitchFamily="49" charset="0"/>
              </a:rPr>
              <a:t>R2-&gt;next=p;</a:t>
            </a:r>
            <a:r>
              <a:rPr lang="en-US" altLang="zh-CN" sz="2400" b="1">
                <a:latin typeface="Times New Roman" panose="02020603050405020304" charset="0"/>
              </a:rPr>
              <a:t> </a:t>
            </a:r>
            <a:endParaRPr lang="en-US" altLang="zh-CN" sz="2400" b="1">
              <a:latin typeface="Times New Roman" panose="02020603050405020304" charset="0"/>
            </a:endParaRPr>
          </a:p>
        </p:txBody>
      </p:sp>
      <p:grpSp>
        <p:nvGrpSpPr>
          <p:cNvPr id="61444" name="Group 4"/>
          <p:cNvGrpSpPr/>
          <p:nvPr/>
        </p:nvGrpSpPr>
        <p:grpSpPr>
          <a:xfrm>
            <a:off x="990600" y="3762375"/>
            <a:ext cx="7343775" cy="1800225"/>
            <a:chOff x="0" y="0"/>
            <a:chExt cx="4626" cy="1134"/>
          </a:xfrm>
        </p:grpSpPr>
        <p:grpSp>
          <p:nvGrpSpPr>
            <p:cNvPr id="61445" name="Group 5"/>
            <p:cNvGrpSpPr/>
            <p:nvPr/>
          </p:nvGrpSpPr>
          <p:grpSpPr>
            <a:xfrm>
              <a:off x="160" y="854"/>
              <a:ext cx="4396" cy="280"/>
              <a:chOff x="0" y="0"/>
              <a:chExt cx="7519" cy="412"/>
            </a:xfrm>
          </p:grpSpPr>
          <p:sp>
            <p:nvSpPr>
              <p:cNvPr id="61446" name="Line 6"/>
              <p:cNvSpPr/>
              <p:nvPr/>
            </p:nvSpPr>
            <p:spPr>
              <a:xfrm flipV="1">
                <a:off x="12" y="0"/>
                <a:ext cx="6" cy="395"/>
              </a:xfrm>
              <a:prstGeom prst="line">
                <a:avLst/>
              </a:prstGeom>
              <a:ln w="9525" cap="flat" cmpd="sng">
                <a:solidFill>
                  <a:srgbClr val="000000"/>
                </a:solidFill>
                <a:prstDash val="solid"/>
                <a:round/>
                <a:headEnd type="none" w="med" len="med"/>
                <a:tailEnd type="triangle" w="sm" len="med"/>
              </a:ln>
            </p:spPr>
          </p:sp>
          <p:grpSp>
            <p:nvGrpSpPr>
              <p:cNvPr id="61447" name="Group 7"/>
              <p:cNvGrpSpPr/>
              <p:nvPr/>
            </p:nvGrpSpPr>
            <p:grpSpPr>
              <a:xfrm>
                <a:off x="0" y="100"/>
                <a:ext cx="7519" cy="312"/>
                <a:chOff x="0" y="0"/>
                <a:chExt cx="7519" cy="312"/>
              </a:xfrm>
            </p:grpSpPr>
            <p:sp>
              <p:nvSpPr>
                <p:cNvPr id="61448" name="Line 8"/>
                <p:cNvSpPr/>
                <p:nvPr/>
              </p:nvSpPr>
              <p:spPr>
                <a:xfrm>
                  <a:off x="7509" y="0"/>
                  <a:ext cx="0" cy="312"/>
                </a:xfrm>
                <a:prstGeom prst="line">
                  <a:avLst/>
                </a:prstGeom>
                <a:ln w="9525" cap="flat" cmpd="sng">
                  <a:solidFill>
                    <a:srgbClr val="000000"/>
                  </a:solidFill>
                  <a:prstDash val="solid"/>
                  <a:round/>
                  <a:headEnd type="none" w="med" len="med"/>
                  <a:tailEnd type="none" w="med" len="med"/>
                </a:ln>
              </p:spPr>
            </p:sp>
            <p:sp>
              <p:nvSpPr>
                <p:cNvPr id="61449" name="Line 9"/>
                <p:cNvSpPr/>
                <p:nvPr/>
              </p:nvSpPr>
              <p:spPr>
                <a:xfrm flipH="1">
                  <a:off x="0" y="298"/>
                  <a:ext cx="7519" cy="0"/>
                </a:xfrm>
                <a:prstGeom prst="line">
                  <a:avLst/>
                </a:prstGeom>
                <a:ln w="9525" cap="flat" cmpd="sng">
                  <a:solidFill>
                    <a:srgbClr val="000000"/>
                  </a:solidFill>
                  <a:prstDash val="solid"/>
                  <a:round/>
                  <a:headEnd type="none" w="med" len="med"/>
                  <a:tailEnd type="none" w="med" len="med"/>
                </a:ln>
              </p:spPr>
            </p:sp>
          </p:grpSp>
        </p:grpSp>
        <p:sp>
          <p:nvSpPr>
            <p:cNvPr id="61450" name="Text Box 10"/>
            <p:cNvSpPr txBox="1"/>
            <p:nvPr/>
          </p:nvSpPr>
          <p:spPr>
            <a:xfrm>
              <a:off x="4412" y="0"/>
              <a:ext cx="214" cy="166"/>
            </a:xfrm>
            <a:prstGeom prst="rect">
              <a:avLst/>
            </a:prstGeom>
            <a:solidFill>
              <a:srgbClr val="FFFFFF"/>
            </a:solidFill>
            <a:ln w="9525">
              <a:noFill/>
            </a:ln>
          </p:spPr>
          <p:txBody>
            <a:bodyPr lIns="0" tIns="0" rIns="0" bIns="0" anchor="t" anchorCtr="0"/>
            <a:p>
              <a:pPr algn="just" eaLnBrk="0" hangingPunct="0"/>
              <a:r>
                <a:rPr lang="en-US" altLang="zh-CN" sz="1800">
                  <a:latin typeface="Times New Roman" panose="02020603050405020304" charset="0"/>
                </a:rPr>
                <a:t>R2</a:t>
              </a:r>
              <a:endParaRPr lang="en-US" altLang="zh-CN" sz="1800">
                <a:latin typeface="Times New Roman" panose="02020603050405020304" charset="0"/>
              </a:endParaRPr>
            </a:p>
          </p:txBody>
        </p:sp>
        <p:grpSp>
          <p:nvGrpSpPr>
            <p:cNvPr id="61451" name="Group 11"/>
            <p:cNvGrpSpPr/>
            <p:nvPr/>
          </p:nvGrpSpPr>
          <p:grpSpPr>
            <a:xfrm>
              <a:off x="2946" y="450"/>
              <a:ext cx="398" cy="221"/>
              <a:chOff x="0" y="0"/>
              <a:chExt cx="681" cy="325"/>
            </a:xfrm>
          </p:grpSpPr>
          <p:sp>
            <p:nvSpPr>
              <p:cNvPr id="61452" name="Rectangle 1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53" name="Text Box 1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1800">
                    <a:latin typeface="Times New Roman" panose="02020603050405020304" charset="0"/>
                  </a:rPr>
                  <a:t>b</a:t>
                </a:r>
                <a:r>
                  <a:rPr lang="en-US" altLang="zh-CN" sz="1200" baseline="-25000">
                    <a:latin typeface="Times New Roman" panose="02020603050405020304" charset="0"/>
                  </a:rPr>
                  <a:t>1</a:t>
                </a:r>
                <a:endParaRPr lang="en-US" altLang="zh-CN" sz="1800">
                  <a:latin typeface="Arial" panose="020B0604020202020204" pitchFamily="34" charset="0"/>
                </a:endParaRPr>
              </a:p>
            </p:txBody>
          </p:sp>
          <p:sp>
            <p:nvSpPr>
              <p:cNvPr id="61454" name="Line 14"/>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61455" name="Text Box 15"/>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1800">
                  <a:latin typeface="Arial" panose="020B0604020202020204" pitchFamily="34" charset="0"/>
                </a:endParaRPr>
              </a:p>
            </p:txBody>
          </p:sp>
        </p:grpSp>
        <p:sp>
          <p:nvSpPr>
            <p:cNvPr id="61456" name="Line 16"/>
            <p:cNvSpPr/>
            <p:nvPr/>
          </p:nvSpPr>
          <p:spPr>
            <a:xfrm>
              <a:off x="3239" y="568"/>
              <a:ext cx="249" cy="0"/>
            </a:xfrm>
            <a:prstGeom prst="line">
              <a:avLst/>
            </a:prstGeom>
            <a:ln w="9525" cap="flat" cmpd="sng">
              <a:solidFill>
                <a:srgbClr val="000000"/>
              </a:solidFill>
              <a:prstDash val="solid"/>
              <a:round/>
              <a:headEnd type="none" w="med" len="med"/>
              <a:tailEnd type="triangle" w="sm" len="med"/>
            </a:ln>
          </p:spPr>
        </p:sp>
        <p:grpSp>
          <p:nvGrpSpPr>
            <p:cNvPr id="61457" name="Group 17"/>
            <p:cNvGrpSpPr/>
            <p:nvPr/>
          </p:nvGrpSpPr>
          <p:grpSpPr>
            <a:xfrm>
              <a:off x="2355" y="443"/>
              <a:ext cx="398" cy="221"/>
              <a:chOff x="0" y="0"/>
              <a:chExt cx="681" cy="325"/>
            </a:xfrm>
          </p:grpSpPr>
          <p:sp>
            <p:nvSpPr>
              <p:cNvPr id="61458" name="Rectangle 18"/>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59" name="Text Box 19"/>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zh-CN" altLang="en-US" sz="1800" dirty="0">
                    <a:latin typeface="Arial" panose="020B0604020202020204" pitchFamily="34" charset="0"/>
                  </a:rPr>
                  <a:t>　</a:t>
                </a:r>
                <a:endParaRPr lang="zh-CN" altLang="en-US" sz="1800" dirty="0">
                  <a:latin typeface="Arial" panose="020B0604020202020204" pitchFamily="34" charset="0"/>
                </a:endParaRPr>
              </a:p>
            </p:txBody>
          </p:sp>
          <p:sp>
            <p:nvSpPr>
              <p:cNvPr id="61460" name="Line 20"/>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61461" name="Text Box 21"/>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1800">
                  <a:latin typeface="Arial" panose="020B0604020202020204" pitchFamily="34" charset="0"/>
                </a:endParaRPr>
              </a:p>
            </p:txBody>
          </p:sp>
        </p:grpSp>
        <p:sp>
          <p:nvSpPr>
            <p:cNvPr id="61462" name="Line 22"/>
            <p:cNvSpPr/>
            <p:nvPr/>
          </p:nvSpPr>
          <p:spPr>
            <a:xfrm>
              <a:off x="2665" y="560"/>
              <a:ext cx="211" cy="0"/>
            </a:xfrm>
            <a:prstGeom prst="line">
              <a:avLst/>
            </a:prstGeom>
            <a:ln w="9525" cap="flat" cmpd="sng">
              <a:solidFill>
                <a:srgbClr val="000000"/>
              </a:solidFill>
              <a:prstDash val="solid"/>
              <a:round/>
              <a:headEnd type="none" w="med" len="med"/>
              <a:tailEnd type="triangle" w="sm" len="med"/>
            </a:ln>
          </p:spPr>
        </p:sp>
        <p:grpSp>
          <p:nvGrpSpPr>
            <p:cNvPr id="61463" name="Group 23"/>
            <p:cNvGrpSpPr/>
            <p:nvPr/>
          </p:nvGrpSpPr>
          <p:grpSpPr>
            <a:xfrm>
              <a:off x="3751" y="455"/>
              <a:ext cx="670" cy="222"/>
              <a:chOff x="0" y="0"/>
              <a:chExt cx="1146" cy="325"/>
            </a:xfrm>
          </p:grpSpPr>
          <p:grpSp>
            <p:nvGrpSpPr>
              <p:cNvPr id="61464" name="Group 24"/>
              <p:cNvGrpSpPr/>
              <p:nvPr/>
            </p:nvGrpSpPr>
            <p:grpSpPr>
              <a:xfrm>
                <a:off x="465" y="0"/>
                <a:ext cx="681" cy="325"/>
                <a:chOff x="0" y="0"/>
                <a:chExt cx="681" cy="325"/>
              </a:xfrm>
            </p:grpSpPr>
            <p:sp>
              <p:nvSpPr>
                <p:cNvPr id="61465" name="Rectangle 25"/>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66" name="Text Box 26"/>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1800" err="1">
                      <a:latin typeface="Times New Roman" panose="02020603050405020304" charset="0"/>
                    </a:rPr>
                    <a:t>b</a:t>
                  </a:r>
                  <a:r>
                    <a:rPr lang="en-US" altLang="zh-CN" sz="1800" baseline="-25000" err="1">
                      <a:latin typeface="Times New Roman" panose="02020603050405020304" charset="0"/>
                    </a:rPr>
                    <a:t>n</a:t>
                  </a:r>
                  <a:endParaRPr lang="en-US" altLang="zh-CN" sz="1800">
                    <a:latin typeface="Arial" panose="020B0604020202020204" pitchFamily="34" charset="0"/>
                  </a:endParaRPr>
                </a:p>
              </p:txBody>
            </p:sp>
            <p:sp>
              <p:nvSpPr>
                <p:cNvPr id="61467" name="Line 27"/>
                <p:cNvSpPr/>
                <p:nvPr/>
              </p:nvSpPr>
              <p:spPr>
                <a:xfrm>
                  <a:off x="360" y="0"/>
                  <a:ext cx="0" cy="325"/>
                </a:xfrm>
                <a:prstGeom prst="line">
                  <a:avLst/>
                </a:prstGeom>
                <a:ln w="9525" cap="flat" cmpd="sng">
                  <a:solidFill>
                    <a:srgbClr val="000000"/>
                  </a:solidFill>
                  <a:prstDash val="solid"/>
                  <a:round/>
                  <a:headEnd type="none" w="med" len="med"/>
                  <a:tailEnd type="none" w="med" len="med"/>
                </a:ln>
              </p:spPr>
            </p:sp>
          </p:grpSp>
          <p:sp>
            <p:nvSpPr>
              <p:cNvPr id="61468" name="Line 28"/>
              <p:cNvSpPr/>
              <p:nvPr/>
            </p:nvSpPr>
            <p:spPr>
              <a:xfrm>
                <a:off x="0" y="180"/>
                <a:ext cx="426" cy="0"/>
              </a:xfrm>
              <a:prstGeom prst="line">
                <a:avLst/>
              </a:prstGeom>
              <a:ln w="9525" cap="flat" cmpd="sng">
                <a:solidFill>
                  <a:srgbClr val="000000"/>
                </a:solidFill>
                <a:prstDash val="solid"/>
                <a:round/>
                <a:headEnd type="none" w="med" len="med"/>
                <a:tailEnd type="triangle" w="sm" len="med"/>
              </a:ln>
            </p:spPr>
          </p:sp>
        </p:grpSp>
        <p:sp>
          <p:nvSpPr>
            <p:cNvPr id="61469" name="Text Box 29"/>
            <p:cNvSpPr txBox="1"/>
            <p:nvPr/>
          </p:nvSpPr>
          <p:spPr>
            <a:xfrm>
              <a:off x="3533" y="463"/>
              <a:ext cx="211" cy="213"/>
            </a:xfrm>
            <a:prstGeom prst="rect">
              <a:avLst/>
            </a:prstGeom>
            <a:noFill/>
            <a:ln w="9525">
              <a:noFill/>
            </a:ln>
          </p:spPr>
          <p:txBody>
            <a:bodyPr lIns="0" tIns="0" rIns="0" bIns="0" anchor="t" anchorCtr="0"/>
            <a:p>
              <a:pPr algn="just" eaLnBrk="0" hangingPunct="0"/>
              <a:r>
                <a:rPr lang="en-US" altLang="zh-CN" sz="1800">
                  <a:latin typeface="Times New Roman" panose="02020603050405020304" charset="0"/>
                </a:rPr>
                <a:t>…</a:t>
              </a:r>
              <a:endParaRPr lang="en-US" altLang="zh-CN" sz="1800">
                <a:latin typeface="Arial" panose="020B0604020202020204" pitchFamily="34" charset="0"/>
              </a:endParaRPr>
            </a:p>
          </p:txBody>
        </p:sp>
        <p:grpSp>
          <p:nvGrpSpPr>
            <p:cNvPr id="61470" name="Group 30"/>
            <p:cNvGrpSpPr/>
            <p:nvPr/>
          </p:nvGrpSpPr>
          <p:grpSpPr>
            <a:xfrm>
              <a:off x="2593" y="589"/>
              <a:ext cx="1952" cy="319"/>
              <a:chOff x="0" y="0"/>
              <a:chExt cx="3339" cy="468"/>
            </a:xfrm>
          </p:grpSpPr>
          <p:grpSp>
            <p:nvGrpSpPr>
              <p:cNvPr id="61471" name="Group 31"/>
              <p:cNvGrpSpPr/>
              <p:nvPr/>
            </p:nvGrpSpPr>
            <p:grpSpPr>
              <a:xfrm>
                <a:off x="0" y="0"/>
                <a:ext cx="3339" cy="468"/>
                <a:chOff x="0" y="0"/>
                <a:chExt cx="3339" cy="468"/>
              </a:xfrm>
            </p:grpSpPr>
            <p:sp>
              <p:nvSpPr>
                <p:cNvPr id="61472" name="Line 32"/>
                <p:cNvSpPr/>
                <p:nvPr/>
              </p:nvSpPr>
              <p:spPr>
                <a:xfrm>
                  <a:off x="2979" y="0"/>
                  <a:ext cx="360" cy="0"/>
                </a:xfrm>
                <a:prstGeom prst="line">
                  <a:avLst/>
                </a:prstGeom>
                <a:ln w="9525" cap="flat" cmpd="sng">
                  <a:solidFill>
                    <a:srgbClr val="000000"/>
                  </a:solidFill>
                  <a:prstDash val="solid"/>
                  <a:round/>
                  <a:headEnd type="none" w="med" len="med"/>
                  <a:tailEnd type="none" w="med" len="med"/>
                </a:ln>
              </p:spPr>
            </p:sp>
            <p:sp>
              <p:nvSpPr>
                <p:cNvPr id="61473" name="Line 33"/>
                <p:cNvSpPr/>
                <p:nvPr/>
              </p:nvSpPr>
              <p:spPr>
                <a:xfrm>
                  <a:off x="3339" y="0"/>
                  <a:ext cx="0" cy="468"/>
                </a:xfrm>
                <a:prstGeom prst="line">
                  <a:avLst/>
                </a:prstGeom>
                <a:ln w="9525" cap="flat" cmpd="sng">
                  <a:solidFill>
                    <a:srgbClr val="000000"/>
                  </a:solidFill>
                  <a:prstDash val="solid"/>
                  <a:round/>
                  <a:headEnd type="none" w="med" len="med"/>
                  <a:tailEnd type="none" w="med" len="med"/>
                </a:ln>
              </p:spPr>
            </p:sp>
            <p:sp>
              <p:nvSpPr>
                <p:cNvPr id="61474" name="Line 34"/>
                <p:cNvSpPr/>
                <p:nvPr/>
              </p:nvSpPr>
              <p:spPr>
                <a:xfrm flipH="1">
                  <a:off x="0" y="468"/>
                  <a:ext cx="3339" cy="0"/>
                </a:xfrm>
                <a:prstGeom prst="line">
                  <a:avLst/>
                </a:prstGeom>
                <a:ln w="9525" cap="flat" cmpd="sng">
                  <a:solidFill>
                    <a:srgbClr val="000000"/>
                  </a:solidFill>
                  <a:prstDash val="solid"/>
                  <a:round/>
                  <a:headEnd type="none" w="med" len="med"/>
                  <a:tailEnd type="none" w="med" len="med"/>
                </a:ln>
              </p:spPr>
            </p:sp>
          </p:grpSp>
          <p:sp>
            <p:nvSpPr>
              <p:cNvPr id="61475" name="Line 35"/>
              <p:cNvSpPr/>
              <p:nvPr/>
            </p:nvSpPr>
            <p:spPr>
              <a:xfrm flipV="1">
                <a:off x="0" y="142"/>
                <a:ext cx="0" cy="312"/>
              </a:xfrm>
              <a:prstGeom prst="line">
                <a:avLst/>
              </a:prstGeom>
              <a:ln w="9525" cap="flat" cmpd="sng">
                <a:solidFill>
                  <a:srgbClr val="000000"/>
                </a:solidFill>
                <a:prstDash val="solid"/>
                <a:round/>
                <a:headEnd type="none" w="med" len="med"/>
                <a:tailEnd type="triangle" w="sm" len="med"/>
              </a:ln>
            </p:spPr>
          </p:sp>
        </p:grpSp>
        <p:sp>
          <p:nvSpPr>
            <p:cNvPr id="61476" name="Line 36"/>
            <p:cNvSpPr/>
            <p:nvPr/>
          </p:nvSpPr>
          <p:spPr>
            <a:xfrm flipH="1">
              <a:off x="4307" y="212"/>
              <a:ext cx="315" cy="212"/>
            </a:xfrm>
            <a:prstGeom prst="line">
              <a:avLst/>
            </a:prstGeom>
            <a:ln w="9525" cap="flat" cmpd="sng">
              <a:solidFill>
                <a:srgbClr val="000000"/>
              </a:solidFill>
              <a:prstDash val="solid"/>
              <a:round/>
              <a:headEnd type="none" w="med" len="med"/>
              <a:tailEnd type="triangle" w="sm" len="med"/>
            </a:ln>
          </p:spPr>
        </p:sp>
        <p:sp>
          <p:nvSpPr>
            <p:cNvPr id="61477" name="Text Box 37"/>
            <p:cNvSpPr txBox="1"/>
            <p:nvPr/>
          </p:nvSpPr>
          <p:spPr>
            <a:xfrm>
              <a:off x="3622" y="776"/>
              <a:ext cx="165" cy="261"/>
            </a:xfrm>
            <a:prstGeom prst="rect">
              <a:avLst/>
            </a:prstGeom>
            <a:solidFill>
              <a:srgbClr val="FFFFFF"/>
            </a:solidFill>
            <a:ln w="9525">
              <a:noFill/>
            </a:ln>
          </p:spPr>
          <p:txBody>
            <a:bodyPr lIns="0" tIns="0" rIns="0" bIns="0" anchor="t" anchorCtr="0"/>
            <a:p>
              <a:pPr algn="just" eaLnBrk="0" hangingPunct="0"/>
              <a:r>
                <a:rPr lang="en-US" altLang="zh-CN" sz="1800">
                  <a:latin typeface="Arial" panose="020B0604020202020204" pitchFamily="34" charset="0"/>
                </a:rPr>
                <a:t>×</a:t>
              </a:r>
              <a:endParaRPr lang="en-US" altLang="zh-CN" sz="1800">
                <a:latin typeface="Arial" panose="020B0604020202020204" pitchFamily="34" charset="0"/>
              </a:endParaRPr>
            </a:p>
          </p:txBody>
        </p:sp>
        <p:grpSp>
          <p:nvGrpSpPr>
            <p:cNvPr id="61478" name="Group 38"/>
            <p:cNvGrpSpPr/>
            <p:nvPr/>
          </p:nvGrpSpPr>
          <p:grpSpPr>
            <a:xfrm>
              <a:off x="591" y="490"/>
              <a:ext cx="398" cy="221"/>
              <a:chOff x="0" y="0"/>
              <a:chExt cx="681" cy="325"/>
            </a:xfrm>
          </p:grpSpPr>
          <p:sp>
            <p:nvSpPr>
              <p:cNvPr id="61479" name="Rectangle 39"/>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80" name="Text Box 40"/>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1800">
                    <a:latin typeface="Times New Roman" panose="02020603050405020304" charset="0"/>
                  </a:rPr>
                  <a:t>a</a:t>
                </a:r>
                <a:r>
                  <a:rPr lang="en-US" altLang="zh-CN" sz="1200" baseline="-25000">
                    <a:latin typeface="Times New Roman" panose="02020603050405020304" charset="0"/>
                  </a:rPr>
                  <a:t>1</a:t>
                </a:r>
                <a:endParaRPr lang="en-US" altLang="zh-CN" sz="1800" baseline="-25000">
                  <a:latin typeface="Arial" panose="020B0604020202020204" pitchFamily="34" charset="0"/>
                </a:endParaRPr>
              </a:p>
            </p:txBody>
          </p:sp>
          <p:sp>
            <p:nvSpPr>
              <p:cNvPr id="61481" name="Line 41"/>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61482" name="Text Box 42"/>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1800">
                  <a:latin typeface="Arial" panose="020B0604020202020204" pitchFamily="34" charset="0"/>
                </a:endParaRPr>
              </a:p>
            </p:txBody>
          </p:sp>
        </p:grpSp>
        <p:sp>
          <p:nvSpPr>
            <p:cNvPr id="61483" name="Line 43"/>
            <p:cNvSpPr/>
            <p:nvPr/>
          </p:nvSpPr>
          <p:spPr>
            <a:xfrm>
              <a:off x="884" y="608"/>
              <a:ext cx="249" cy="0"/>
            </a:xfrm>
            <a:prstGeom prst="line">
              <a:avLst/>
            </a:prstGeom>
            <a:ln w="9525" cap="flat" cmpd="sng">
              <a:solidFill>
                <a:srgbClr val="000000"/>
              </a:solidFill>
              <a:prstDash val="solid"/>
              <a:round/>
              <a:headEnd type="none" w="med" len="med"/>
              <a:tailEnd type="triangle" w="sm" len="med"/>
            </a:ln>
          </p:spPr>
        </p:sp>
        <p:grpSp>
          <p:nvGrpSpPr>
            <p:cNvPr id="61484" name="Group 44"/>
            <p:cNvGrpSpPr/>
            <p:nvPr/>
          </p:nvGrpSpPr>
          <p:grpSpPr>
            <a:xfrm>
              <a:off x="0" y="483"/>
              <a:ext cx="398" cy="221"/>
              <a:chOff x="0" y="0"/>
              <a:chExt cx="681" cy="325"/>
            </a:xfrm>
          </p:grpSpPr>
          <p:sp>
            <p:nvSpPr>
              <p:cNvPr id="61485" name="Rectangle 45"/>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86" name="Text Box 46"/>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zh-CN" altLang="en-US" sz="1800" dirty="0">
                    <a:latin typeface="Arial" panose="020B0604020202020204" pitchFamily="34" charset="0"/>
                  </a:rPr>
                  <a:t>　</a:t>
                </a:r>
                <a:endParaRPr lang="zh-CN" altLang="en-US" sz="1800" dirty="0">
                  <a:latin typeface="Arial" panose="020B0604020202020204" pitchFamily="34" charset="0"/>
                </a:endParaRPr>
              </a:p>
            </p:txBody>
          </p:sp>
          <p:sp>
            <p:nvSpPr>
              <p:cNvPr id="61487" name="Line 47"/>
              <p:cNvSpPr/>
              <p:nvPr/>
            </p:nvSpPr>
            <p:spPr>
              <a:xfrm>
                <a:off x="360" y="0"/>
                <a:ext cx="0" cy="325"/>
              </a:xfrm>
              <a:prstGeom prst="line">
                <a:avLst/>
              </a:prstGeom>
              <a:ln w="9525" cap="flat" cmpd="sng">
                <a:solidFill>
                  <a:srgbClr val="000000"/>
                </a:solidFill>
                <a:prstDash val="solid"/>
                <a:round/>
                <a:headEnd type="none" w="med" len="med"/>
                <a:tailEnd type="none" w="med" len="med"/>
              </a:ln>
            </p:spPr>
          </p:sp>
          <p:sp>
            <p:nvSpPr>
              <p:cNvPr id="61488" name="Text Box 48"/>
              <p:cNvSpPr txBox="1"/>
              <p:nvPr/>
            </p:nvSpPr>
            <p:spPr>
              <a:xfrm>
                <a:off x="453" y="67"/>
                <a:ext cx="201" cy="196"/>
              </a:xfrm>
              <a:prstGeom prst="rect">
                <a:avLst/>
              </a:prstGeom>
              <a:solidFill>
                <a:srgbClr val="FFFF99"/>
              </a:solidFill>
              <a:ln w="9525">
                <a:noFill/>
              </a:ln>
            </p:spPr>
            <p:txBody>
              <a:bodyPr lIns="0" tIns="0" rIns="0" bIns="0" anchor="t" anchorCtr="0"/>
              <a:p>
                <a:pPr algn="just" eaLnBrk="0" hangingPunct="0"/>
                <a:endParaRPr lang="zh-CN" altLang="en-US" sz="1800">
                  <a:latin typeface="Arial" panose="020B0604020202020204" pitchFamily="34" charset="0"/>
                </a:endParaRPr>
              </a:p>
            </p:txBody>
          </p:sp>
        </p:grpSp>
        <p:sp>
          <p:nvSpPr>
            <p:cNvPr id="61489" name="Line 49"/>
            <p:cNvSpPr/>
            <p:nvPr/>
          </p:nvSpPr>
          <p:spPr>
            <a:xfrm>
              <a:off x="310" y="600"/>
              <a:ext cx="211" cy="0"/>
            </a:xfrm>
            <a:prstGeom prst="line">
              <a:avLst/>
            </a:prstGeom>
            <a:ln w="9525" cap="flat" cmpd="sng">
              <a:solidFill>
                <a:srgbClr val="000000"/>
              </a:solidFill>
              <a:prstDash val="solid"/>
              <a:round/>
              <a:headEnd type="none" w="med" len="med"/>
              <a:tailEnd type="triangle" w="sm" len="med"/>
            </a:ln>
          </p:spPr>
        </p:sp>
        <p:grpSp>
          <p:nvGrpSpPr>
            <p:cNvPr id="61490" name="Group 50"/>
            <p:cNvGrpSpPr/>
            <p:nvPr/>
          </p:nvGrpSpPr>
          <p:grpSpPr>
            <a:xfrm>
              <a:off x="1396" y="495"/>
              <a:ext cx="670" cy="221"/>
              <a:chOff x="0" y="0"/>
              <a:chExt cx="1146" cy="325"/>
            </a:xfrm>
          </p:grpSpPr>
          <p:grpSp>
            <p:nvGrpSpPr>
              <p:cNvPr id="61491" name="Group 51"/>
              <p:cNvGrpSpPr/>
              <p:nvPr/>
            </p:nvGrpSpPr>
            <p:grpSpPr>
              <a:xfrm>
                <a:off x="465" y="0"/>
                <a:ext cx="681" cy="325"/>
                <a:chOff x="0" y="0"/>
                <a:chExt cx="681" cy="325"/>
              </a:xfrm>
            </p:grpSpPr>
            <p:sp>
              <p:nvSpPr>
                <p:cNvPr id="61492" name="Rectangle 52"/>
                <p:cNvSpPr/>
                <p:nvPr/>
              </p:nvSpPr>
              <p:spPr>
                <a:xfrm>
                  <a:off x="0" y="0"/>
                  <a:ext cx="681" cy="32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1493" name="Text Box 53"/>
                <p:cNvSpPr txBox="1"/>
                <p:nvPr/>
              </p:nvSpPr>
              <p:spPr>
                <a:xfrm>
                  <a:off x="51" y="49"/>
                  <a:ext cx="261" cy="238"/>
                </a:xfrm>
                <a:prstGeom prst="rect">
                  <a:avLst/>
                </a:prstGeom>
                <a:solidFill>
                  <a:srgbClr val="FFFF99"/>
                </a:solidFill>
                <a:ln w="9525">
                  <a:noFill/>
                </a:ln>
              </p:spPr>
              <p:txBody>
                <a:bodyPr lIns="0" tIns="0" rIns="0" bIns="0" anchor="t" anchorCtr="0"/>
                <a:p>
                  <a:pPr algn="just" eaLnBrk="0" hangingPunct="0"/>
                  <a:r>
                    <a:rPr lang="en-US" altLang="zh-CN" sz="1800">
                      <a:latin typeface="Times New Roman" panose="02020603050405020304" charset="0"/>
                    </a:rPr>
                    <a:t>a</a:t>
                  </a:r>
                  <a:r>
                    <a:rPr lang="en-US" altLang="zh-CN" sz="1200" baseline="-25000">
                      <a:latin typeface="Times New Roman" panose="02020603050405020304" charset="0"/>
                    </a:rPr>
                    <a:t>n</a:t>
                  </a:r>
                  <a:endParaRPr lang="en-US" altLang="zh-CN" sz="1800">
                    <a:latin typeface="Arial" panose="020B0604020202020204" pitchFamily="34" charset="0"/>
                  </a:endParaRPr>
                </a:p>
              </p:txBody>
            </p:sp>
            <p:sp>
              <p:nvSpPr>
                <p:cNvPr id="61494" name="Line 54"/>
                <p:cNvSpPr/>
                <p:nvPr/>
              </p:nvSpPr>
              <p:spPr>
                <a:xfrm>
                  <a:off x="360" y="0"/>
                  <a:ext cx="0" cy="325"/>
                </a:xfrm>
                <a:prstGeom prst="line">
                  <a:avLst/>
                </a:prstGeom>
                <a:ln w="9525" cap="flat" cmpd="sng">
                  <a:solidFill>
                    <a:srgbClr val="000000"/>
                  </a:solidFill>
                  <a:prstDash val="solid"/>
                  <a:round/>
                  <a:headEnd type="none" w="med" len="med"/>
                  <a:tailEnd type="none" w="med" len="med"/>
                </a:ln>
              </p:spPr>
            </p:sp>
          </p:grpSp>
          <p:sp>
            <p:nvSpPr>
              <p:cNvPr id="61495" name="Line 55"/>
              <p:cNvSpPr/>
              <p:nvPr/>
            </p:nvSpPr>
            <p:spPr>
              <a:xfrm>
                <a:off x="0" y="180"/>
                <a:ext cx="426" cy="0"/>
              </a:xfrm>
              <a:prstGeom prst="line">
                <a:avLst/>
              </a:prstGeom>
              <a:ln w="9525" cap="flat" cmpd="sng">
                <a:solidFill>
                  <a:srgbClr val="000000"/>
                </a:solidFill>
                <a:prstDash val="solid"/>
                <a:round/>
                <a:headEnd type="none" w="med" len="med"/>
                <a:tailEnd type="triangle" w="sm" len="med"/>
              </a:ln>
            </p:spPr>
          </p:sp>
        </p:grpSp>
        <p:sp>
          <p:nvSpPr>
            <p:cNvPr id="61496" name="Text Box 56"/>
            <p:cNvSpPr txBox="1"/>
            <p:nvPr/>
          </p:nvSpPr>
          <p:spPr>
            <a:xfrm>
              <a:off x="1179" y="503"/>
              <a:ext cx="210" cy="212"/>
            </a:xfrm>
            <a:prstGeom prst="rect">
              <a:avLst/>
            </a:prstGeom>
            <a:solidFill>
              <a:srgbClr val="FFFFFF"/>
            </a:solidFill>
            <a:ln w="9525">
              <a:noFill/>
            </a:ln>
          </p:spPr>
          <p:txBody>
            <a:bodyPr lIns="0" tIns="0" rIns="0" bIns="0" anchor="t" anchorCtr="0"/>
            <a:p>
              <a:pPr algn="just" eaLnBrk="0" hangingPunct="0"/>
              <a:r>
                <a:rPr lang="en-US" altLang="zh-CN" sz="1800">
                  <a:latin typeface="Times New Roman" panose="02020603050405020304" charset="0"/>
                </a:rPr>
                <a:t>…</a:t>
              </a:r>
              <a:endParaRPr lang="en-US" altLang="zh-CN" sz="1800">
                <a:latin typeface="Arial" panose="020B0604020202020204" pitchFamily="34" charset="0"/>
              </a:endParaRPr>
            </a:p>
          </p:txBody>
        </p:sp>
        <p:grpSp>
          <p:nvGrpSpPr>
            <p:cNvPr id="61497" name="Group 57"/>
            <p:cNvGrpSpPr/>
            <p:nvPr/>
          </p:nvGrpSpPr>
          <p:grpSpPr>
            <a:xfrm>
              <a:off x="239" y="629"/>
              <a:ext cx="1952" cy="318"/>
              <a:chOff x="0" y="0"/>
              <a:chExt cx="3339" cy="468"/>
            </a:xfrm>
          </p:grpSpPr>
          <p:sp>
            <p:nvSpPr>
              <p:cNvPr id="61498" name="Line 58"/>
              <p:cNvSpPr/>
              <p:nvPr/>
            </p:nvSpPr>
            <p:spPr>
              <a:xfrm>
                <a:off x="2979" y="0"/>
                <a:ext cx="360" cy="0"/>
              </a:xfrm>
              <a:prstGeom prst="line">
                <a:avLst/>
              </a:prstGeom>
              <a:ln w="9525" cap="flat" cmpd="sng">
                <a:solidFill>
                  <a:srgbClr val="000000"/>
                </a:solidFill>
                <a:prstDash val="solid"/>
                <a:round/>
                <a:headEnd type="none" w="med" len="med"/>
                <a:tailEnd type="none" w="med" len="med"/>
              </a:ln>
            </p:spPr>
          </p:sp>
          <p:sp>
            <p:nvSpPr>
              <p:cNvPr id="61499" name="Line 59"/>
              <p:cNvSpPr/>
              <p:nvPr/>
            </p:nvSpPr>
            <p:spPr>
              <a:xfrm>
                <a:off x="3339" y="0"/>
                <a:ext cx="0" cy="468"/>
              </a:xfrm>
              <a:prstGeom prst="line">
                <a:avLst/>
              </a:prstGeom>
              <a:ln w="9525" cap="flat" cmpd="sng">
                <a:solidFill>
                  <a:srgbClr val="000000"/>
                </a:solidFill>
                <a:prstDash val="solid"/>
                <a:round/>
                <a:headEnd type="none" w="med" len="med"/>
                <a:tailEnd type="none" w="med" len="med"/>
              </a:ln>
            </p:spPr>
          </p:sp>
          <p:sp>
            <p:nvSpPr>
              <p:cNvPr id="61500" name="Line 60"/>
              <p:cNvSpPr/>
              <p:nvPr/>
            </p:nvSpPr>
            <p:spPr>
              <a:xfrm flipH="1">
                <a:off x="0" y="468"/>
                <a:ext cx="3339" cy="0"/>
              </a:xfrm>
              <a:prstGeom prst="line">
                <a:avLst/>
              </a:prstGeom>
              <a:ln w="9525" cap="flat" cmpd="sng">
                <a:solidFill>
                  <a:srgbClr val="000000"/>
                </a:solidFill>
                <a:prstDash val="solid"/>
                <a:round/>
                <a:headEnd type="none" w="med" len="med"/>
                <a:tailEnd type="none" w="med" len="med"/>
              </a:ln>
            </p:spPr>
          </p:sp>
        </p:grpSp>
        <p:sp>
          <p:nvSpPr>
            <p:cNvPr id="61501" name="Line 61"/>
            <p:cNvSpPr/>
            <p:nvPr/>
          </p:nvSpPr>
          <p:spPr>
            <a:xfrm flipV="1">
              <a:off x="239" y="725"/>
              <a:ext cx="0" cy="212"/>
            </a:xfrm>
            <a:prstGeom prst="line">
              <a:avLst/>
            </a:prstGeom>
            <a:ln w="9525" cap="flat" cmpd="sng">
              <a:solidFill>
                <a:srgbClr val="000000"/>
              </a:solidFill>
              <a:prstDash val="solid"/>
              <a:round/>
              <a:headEnd type="none" w="med" len="med"/>
              <a:tailEnd type="triangle" w="sm" len="med"/>
            </a:ln>
          </p:spPr>
        </p:sp>
        <p:sp>
          <p:nvSpPr>
            <p:cNvPr id="61502" name="Text Box 62"/>
            <p:cNvSpPr txBox="1"/>
            <p:nvPr/>
          </p:nvSpPr>
          <p:spPr>
            <a:xfrm>
              <a:off x="1807" y="61"/>
              <a:ext cx="184" cy="181"/>
            </a:xfrm>
            <a:prstGeom prst="rect">
              <a:avLst/>
            </a:prstGeom>
            <a:solidFill>
              <a:srgbClr val="FFFFFF"/>
            </a:solidFill>
            <a:ln w="9525">
              <a:noFill/>
            </a:ln>
          </p:spPr>
          <p:txBody>
            <a:bodyPr lIns="0" tIns="0" rIns="0" bIns="0" anchor="t" anchorCtr="0"/>
            <a:p>
              <a:pPr algn="just" eaLnBrk="0" hangingPunct="0"/>
              <a:r>
                <a:rPr lang="en-US" altLang="zh-CN" sz="1800">
                  <a:latin typeface="Times New Roman" panose="02020603050405020304" charset="0"/>
                </a:rPr>
                <a:t>R1</a:t>
              </a:r>
              <a:endParaRPr lang="en-US" altLang="zh-CN" sz="1800">
                <a:latin typeface="Times New Roman" panose="02020603050405020304" charset="0"/>
              </a:endParaRPr>
            </a:p>
          </p:txBody>
        </p:sp>
        <p:sp>
          <p:nvSpPr>
            <p:cNvPr id="61503" name="Line 63"/>
            <p:cNvSpPr/>
            <p:nvPr/>
          </p:nvSpPr>
          <p:spPr>
            <a:xfrm flipH="1">
              <a:off x="1686" y="273"/>
              <a:ext cx="181" cy="213"/>
            </a:xfrm>
            <a:prstGeom prst="line">
              <a:avLst/>
            </a:prstGeom>
            <a:ln w="9525" cap="flat" cmpd="sng">
              <a:solidFill>
                <a:srgbClr val="000000"/>
              </a:solidFill>
              <a:prstDash val="solid"/>
              <a:round/>
              <a:headEnd type="none" w="med" len="med"/>
              <a:tailEnd type="triangle" w="sm" len="med"/>
            </a:ln>
          </p:spPr>
        </p:sp>
        <p:sp>
          <p:nvSpPr>
            <p:cNvPr id="61504" name="Text Box 64"/>
            <p:cNvSpPr txBox="1"/>
            <p:nvPr/>
          </p:nvSpPr>
          <p:spPr>
            <a:xfrm>
              <a:off x="1747" y="811"/>
              <a:ext cx="165" cy="261"/>
            </a:xfrm>
            <a:prstGeom prst="rect">
              <a:avLst/>
            </a:prstGeom>
            <a:solidFill>
              <a:srgbClr val="FFFFFF"/>
            </a:solidFill>
            <a:ln w="9525">
              <a:noFill/>
            </a:ln>
          </p:spPr>
          <p:txBody>
            <a:bodyPr lIns="0" tIns="0" rIns="0" bIns="0" anchor="t" anchorCtr="0"/>
            <a:p>
              <a:pPr algn="just" eaLnBrk="0" hangingPunct="0"/>
              <a:r>
                <a:rPr lang="en-US" altLang="zh-CN" sz="1800">
                  <a:latin typeface="Arial" panose="020B0604020202020204" pitchFamily="34" charset="0"/>
                </a:rPr>
                <a:t>×</a:t>
              </a:r>
              <a:endParaRPr lang="en-US" altLang="zh-CN" sz="1800">
                <a:latin typeface="Arial" panose="020B0604020202020204" pitchFamily="34" charset="0"/>
              </a:endParaRPr>
            </a:p>
          </p:txBody>
        </p:sp>
        <p:grpSp>
          <p:nvGrpSpPr>
            <p:cNvPr id="61505" name="Group 65"/>
            <p:cNvGrpSpPr/>
            <p:nvPr/>
          </p:nvGrpSpPr>
          <p:grpSpPr>
            <a:xfrm>
              <a:off x="60" y="30"/>
              <a:ext cx="331" cy="424"/>
              <a:chOff x="0" y="0"/>
              <a:chExt cx="566" cy="624"/>
            </a:xfrm>
          </p:grpSpPr>
          <p:sp>
            <p:nvSpPr>
              <p:cNvPr id="61506" name="Line 66"/>
              <p:cNvSpPr/>
              <p:nvPr/>
            </p:nvSpPr>
            <p:spPr>
              <a:xfrm>
                <a:off x="206" y="312"/>
                <a:ext cx="360" cy="312"/>
              </a:xfrm>
              <a:prstGeom prst="line">
                <a:avLst/>
              </a:prstGeom>
              <a:ln w="9525" cap="flat" cmpd="sng">
                <a:solidFill>
                  <a:srgbClr val="000000"/>
                </a:solidFill>
                <a:prstDash val="solid"/>
                <a:round/>
                <a:headEnd type="none" w="med" len="med"/>
                <a:tailEnd type="triangle" w="sm" len="med"/>
              </a:ln>
            </p:spPr>
          </p:sp>
          <p:sp>
            <p:nvSpPr>
              <p:cNvPr id="61507" name="Text Box 67"/>
              <p:cNvSpPr txBox="1"/>
              <p:nvPr/>
            </p:nvSpPr>
            <p:spPr>
              <a:xfrm>
                <a:off x="0" y="0"/>
                <a:ext cx="309" cy="312"/>
              </a:xfrm>
              <a:prstGeom prst="rect">
                <a:avLst/>
              </a:prstGeom>
              <a:noFill/>
              <a:ln w="9525">
                <a:noFill/>
              </a:ln>
            </p:spPr>
            <p:txBody>
              <a:bodyPr lIns="0" tIns="0" rIns="0" bIns="0" anchor="t" anchorCtr="0"/>
              <a:p>
                <a:pPr algn="just" eaLnBrk="0" hangingPunct="0"/>
                <a:r>
                  <a:rPr lang="en-US" altLang="zh-CN" sz="1800">
                    <a:latin typeface="Times New Roman" panose="02020603050405020304" charset="0"/>
                  </a:rPr>
                  <a:t>p</a:t>
                </a:r>
                <a:endParaRPr lang="en-US" altLang="zh-CN" sz="1800">
                  <a:latin typeface="Times New Roman" panose="02020603050405020304" charset="0"/>
                </a:endParaRPr>
              </a:p>
            </p:txBody>
          </p:sp>
        </p:grpSp>
        <p:sp>
          <p:nvSpPr>
            <p:cNvPr id="61508" name="Line 68"/>
            <p:cNvSpPr/>
            <p:nvPr/>
          </p:nvSpPr>
          <p:spPr>
            <a:xfrm flipV="1">
              <a:off x="8" y="503"/>
              <a:ext cx="63" cy="93"/>
            </a:xfrm>
            <a:prstGeom prst="line">
              <a:avLst/>
            </a:prstGeom>
            <a:ln w="9525" cap="flat" cmpd="sng">
              <a:solidFill>
                <a:srgbClr val="000000"/>
              </a:solidFill>
              <a:prstDash val="solid"/>
              <a:round/>
              <a:headEnd type="none" w="med" len="med"/>
              <a:tailEnd type="none" w="med" len="med"/>
            </a:ln>
          </p:spPr>
        </p:sp>
        <p:sp>
          <p:nvSpPr>
            <p:cNvPr id="61509" name="Line 69"/>
            <p:cNvSpPr/>
            <p:nvPr/>
          </p:nvSpPr>
          <p:spPr>
            <a:xfrm flipV="1">
              <a:off x="8" y="503"/>
              <a:ext cx="126" cy="185"/>
            </a:xfrm>
            <a:prstGeom prst="line">
              <a:avLst/>
            </a:prstGeom>
            <a:ln w="9525" cap="flat" cmpd="sng">
              <a:solidFill>
                <a:srgbClr val="000000"/>
              </a:solidFill>
              <a:prstDash val="solid"/>
              <a:round/>
              <a:headEnd type="none" w="med" len="med"/>
              <a:tailEnd type="none" w="med" len="med"/>
            </a:ln>
          </p:spPr>
        </p:sp>
        <p:sp>
          <p:nvSpPr>
            <p:cNvPr id="61510" name="Line 70"/>
            <p:cNvSpPr/>
            <p:nvPr/>
          </p:nvSpPr>
          <p:spPr>
            <a:xfrm flipV="1">
              <a:off x="71" y="503"/>
              <a:ext cx="126" cy="185"/>
            </a:xfrm>
            <a:prstGeom prst="line">
              <a:avLst/>
            </a:prstGeom>
            <a:ln w="9525" cap="flat" cmpd="sng">
              <a:solidFill>
                <a:srgbClr val="000000"/>
              </a:solidFill>
              <a:prstDash val="solid"/>
              <a:round/>
              <a:headEnd type="none" w="med" len="med"/>
              <a:tailEnd type="none" w="med" len="med"/>
            </a:ln>
          </p:spPr>
        </p:sp>
        <p:sp>
          <p:nvSpPr>
            <p:cNvPr id="61511" name="Line 71"/>
            <p:cNvSpPr/>
            <p:nvPr/>
          </p:nvSpPr>
          <p:spPr>
            <a:xfrm flipV="1">
              <a:off x="134" y="596"/>
              <a:ext cx="63" cy="92"/>
            </a:xfrm>
            <a:prstGeom prst="line">
              <a:avLst/>
            </a:prstGeom>
            <a:ln w="9525" cap="flat" cmpd="sng">
              <a:solidFill>
                <a:srgbClr val="000000"/>
              </a:solidFill>
              <a:prstDash val="solid"/>
              <a:round/>
              <a:headEnd type="none" w="med" len="med"/>
              <a:tailEnd type="none" w="med" len="med"/>
            </a:ln>
          </p:spPr>
        </p:sp>
        <p:grpSp>
          <p:nvGrpSpPr>
            <p:cNvPr id="61512" name="Group 72"/>
            <p:cNvGrpSpPr/>
            <p:nvPr/>
          </p:nvGrpSpPr>
          <p:grpSpPr>
            <a:xfrm>
              <a:off x="2359" y="455"/>
              <a:ext cx="190" cy="186"/>
              <a:chOff x="0" y="0"/>
              <a:chExt cx="309" cy="312"/>
            </a:xfrm>
          </p:grpSpPr>
          <p:sp>
            <p:nvSpPr>
              <p:cNvPr id="61513" name="Line 73"/>
              <p:cNvSpPr/>
              <p:nvPr/>
            </p:nvSpPr>
            <p:spPr>
              <a:xfrm flipV="1">
                <a:off x="0" y="0"/>
                <a:ext cx="103" cy="156"/>
              </a:xfrm>
              <a:prstGeom prst="line">
                <a:avLst/>
              </a:prstGeom>
              <a:ln w="9525" cap="flat" cmpd="sng">
                <a:solidFill>
                  <a:srgbClr val="000000"/>
                </a:solidFill>
                <a:prstDash val="solid"/>
                <a:round/>
                <a:headEnd type="none" w="med" len="med"/>
                <a:tailEnd type="none" w="med" len="med"/>
              </a:ln>
            </p:spPr>
          </p:sp>
          <p:sp>
            <p:nvSpPr>
              <p:cNvPr id="61514" name="Line 74"/>
              <p:cNvSpPr/>
              <p:nvPr/>
            </p:nvSpPr>
            <p:spPr>
              <a:xfrm flipV="1">
                <a:off x="0" y="0"/>
                <a:ext cx="206" cy="312"/>
              </a:xfrm>
              <a:prstGeom prst="line">
                <a:avLst/>
              </a:prstGeom>
              <a:ln w="9525" cap="flat" cmpd="sng">
                <a:solidFill>
                  <a:srgbClr val="000000"/>
                </a:solidFill>
                <a:prstDash val="solid"/>
                <a:round/>
                <a:headEnd type="none" w="med" len="med"/>
                <a:tailEnd type="none" w="med" len="med"/>
              </a:ln>
            </p:spPr>
          </p:sp>
          <p:sp>
            <p:nvSpPr>
              <p:cNvPr id="61515" name="Line 75"/>
              <p:cNvSpPr/>
              <p:nvPr/>
            </p:nvSpPr>
            <p:spPr>
              <a:xfrm flipV="1">
                <a:off x="103" y="0"/>
                <a:ext cx="206" cy="312"/>
              </a:xfrm>
              <a:prstGeom prst="line">
                <a:avLst/>
              </a:prstGeom>
              <a:ln w="9525" cap="flat" cmpd="sng">
                <a:solidFill>
                  <a:srgbClr val="000000"/>
                </a:solidFill>
                <a:prstDash val="solid"/>
                <a:round/>
                <a:headEnd type="none" w="med" len="med"/>
                <a:tailEnd type="none" w="med" len="med"/>
              </a:ln>
            </p:spPr>
          </p:sp>
          <p:sp>
            <p:nvSpPr>
              <p:cNvPr id="61516" name="Line 76"/>
              <p:cNvSpPr/>
              <p:nvPr/>
            </p:nvSpPr>
            <p:spPr>
              <a:xfrm flipV="1">
                <a:off x="206" y="156"/>
                <a:ext cx="103" cy="156"/>
              </a:xfrm>
              <a:prstGeom prst="line">
                <a:avLst/>
              </a:prstGeom>
              <a:ln w="9525" cap="flat" cmpd="sng">
                <a:solidFill>
                  <a:srgbClr val="000000"/>
                </a:solidFill>
                <a:prstDash val="solid"/>
                <a:round/>
                <a:headEnd type="none" w="med" len="med"/>
                <a:tailEnd type="none" w="med" len="med"/>
              </a:ln>
            </p:spPr>
          </p:sp>
        </p:grpSp>
        <p:grpSp>
          <p:nvGrpSpPr>
            <p:cNvPr id="61517" name="Group 77"/>
            <p:cNvGrpSpPr/>
            <p:nvPr/>
          </p:nvGrpSpPr>
          <p:grpSpPr>
            <a:xfrm>
              <a:off x="1966" y="242"/>
              <a:ext cx="1188" cy="318"/>
              <a:chOff x="0" y="5"/>
              <a:chExt cx="2032" cy="468"/>
            </a:xfrm>
          </p:grpSpPr>
          <p:grpSp>
            <p:nvGrpSpPr>
              <p:cNvPr id="61518" name="Group 78"/>
              <p:cNvGrpSpPr/>
              <p:nvPr/>
            </p:nvGrpSpPr>
            <p:grpSpPr>
              <a:xfrm>
                <a:off x="1" y="21"/>
                <a:ext cx="2031" cy="312"/>
                <a:chOff x="-14" y="21"/>
                <a:chExt cx="2031" cy="312"/>
              </a:xfrm>
            </p:grpSpPr>
            <p:sp>
              <p:nvSpPr>
                <p:cNvPr id="61519" name="Line 79"/>
                <p:cNvSpPr/>
                <p:nvPr/>
              </p:nvSpPr>
              <p:spPr>
                <a:xfrm>
                  <a:off x="-14" y="24"/>
                  <a:ext cx="2031" cy="1"/>
                </a:xfrm>
                <a:prstGeom prst="line">
                  <a:avLst/>
                </a:prstGeom>
                <a:ln w="9525" cap="flat" cmpd="sng">
                  <a:solidFill>
                    <a:srgbClr val="000000"/>
                  </a:solidFill>
                  <a:prstDash val="solid"/>
                  <a:round/>
                  <a:headEnd type="none" w="med" len="med"/>
                  <a:tailEnd type="none" w="med" len="med"/>
                </a:ln>
              </p:spPr>
            </p:sp>
            <p:sp>
              <p:nvSpPr>
                <p:cNvPr id="61520" name="Line 80"/>
                <p:cNvSpPr/>
                <p:nvPr/>
              </p:nvSpPr>
              <p:spPr>
                <a:xfrm>
                  <a:off x="2007" y="21"/>
                  <a:ext cx="0" cy="312"/>
                </a:xfrm>
                <a:prstGeom prst="line">
                  <a:avLst/>
                </a:prstGeom>
                <a:ln w="9525" cap="flat" cmpd="sng">
                  <a:solidFill>
                    <a:srgbClr val="000000"/>
                  </a:solidFill>
                  <a:prstDash val="solid"/>
                  <a:round/>
                  <a:headEnd type="none" w="med" len="med"/>
                  <a:tailEnd type="triangle" w="sm" len="med"/>
                </a:ln>
              </p:spPr>
            </p:sp>
          </p:grpSp>
          <p:sp>
            <p:nvSpPr>
              <p:cNvPr id="61521" name="Line 81"/>
              <p:cNvSpPr/>
              <p:nvPr/>
            </p:nvSpPr>
            <p:spPr>
              <a:xfrm flipV="1">
                <a:off x="0" y="5"/>
                <a:ext cx="0" cy="468"/>
              </a:xfrm>
              <a:prstGeom prst="line">
                <a:avLst/>
              </a:prstGeom>
              <a:ln w="9525" cap="flat" cmpd="sng">
                <a:solidFill>
                  <a:srgbClr val="000000"/>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双链表 </a:t>
            </a:r>
            <a:endParaRPr lang="zh-CN" altLang="en-US" sz="4800" dirty="0">
              <a:latin typeface="华文新魏" panose="02010800040101010101" pitchFamily="2" charset="-122"/>
              <a:ea typeface="华文新魏" panose="02010800040101010101" pitchFamily="2" charset="-122"/>
            </a:endParaRPr>
          </a:p>
        </p:txBody>
      </p:sp>
      <p:sp>
        <p:nvSpPr>
          <p:cNvPr id="62466" name="Rectangle 3"/>
          <p:cNvSpPr>
            <a:spLocks noGrp="1"/>
          </p:cNvSpPr>
          <p:nvPr>
            <p:ph idx="1"/>
          </p:nvPr>
        </p:nvSpPr>
        <p:spPr>
          <a:xfrm>
            <a:off x="323850" y="1371600"/>
            <a:ext cx="8210550" cy="2057400"/>
          </a:xfrm>
        </p:spPr>
        <p:txBody>
          <a:bodyPr vert="horz" wrap="square" lIns="91440" tIns="45720" rIns="91440" bIns="45720" anchor="t" anchorCtr="0"/>
          <a:p>
            <a:pPr eaLnBrk="1" hangingPunct="1">
              <a:lnSpc>
                <a:spcPct val="110000"/>
              </a:lnSpc>
              <a:buClrTx/>
              <a:buNone/>
            </a:pPr>
            <a:r>
              <a:rPr lang="zh-CN" altLang="en-US" sz="2800" dirty="0">
                <a:latin typeface="宋体" panose="02010600030101010101" pitchFamily="2" charset="-122"/>
              </a:rPr>
              <a:t>      </a:t>
            </a:r>
            <a:r>
              <a:rPr lang="zh-CN" altLang="en-US" sz="2800" b="1" dirty="0">
                <a:latin typeface="宋体" panose="02010600030101010101" pitchFamily="2" charset="-122"/>
              </a:rPr>
              <a:t>希望查找前驱的时间复杂度达到</a:t>
            </a:r>
            <a:r>
              <a:rPr lang="en-US" altLang="zh-CN" sz="2800" b="1">
                <a:latin typeface="Times New Roman" panose="02020603050405020304" charset="0"/>
              </a:rPr>
              <a:t>O(1)</a:t>
            </a:r>
            <a:r>
              <a:rPr lang="zh-CN" altLang="en-US" sz="2800" b="1" dirty="0">
                <a:latin typeface="宋体" panose="02010600030101010101" pitchFamily="2" charset="-122"/>
              </a:rPr>
              <a:t>，我们可以用空间换时间</a:t>
            </a:r>
            <a:r>
              <a:rPr lang="en-US" altLang="zh-CN" sz="2800" b="1">
                <a:latin typeface="宋体" panose="02010600030101010101" pitchFamily="2" charset="-122"/>
              </a:rPr>
              <a:t>,</a:t>
            </a:r>
            <a:r>
              <a:rPr lang="zh-CN" altLang="en-US" sz="2800" b="1" dirty="0">
                <a:latin typeface="宋体" panose="02010600030101010101" pitchFamily="2" charset="-122"/>
              </a:rPr>
              <a:t>每个结点再加一个指向前驱的指针域，使链表可以进行双方向查找。用这种结点结构组成的链表称为</a:t>
            </a:r>
            <a:r>
              <a:rPr lang="zh-CN" altLang="en-US" sz="2800" b="1" dirty="0">
                <a:solidFill>
                  <a:srgbClr val="FF3300"/>
                </a:solidFill>
                <a:latin typeface="幼圆" panose="02010509060101010101" pitchFamily="49" charset="-122"/>
                <a:ea typeface="幼圆" panose="02010509060101010101" pitchFamily="49" charset="-122"/>
              </a:rPr>
              <a:t>双向链表</a:t>
            </a:r>
            <a:r>
              <a:rPr lang="zh-CN" altLang="en-US" sz="2800" dirty="0">
                <a:latin typeface="宋体" panose="02010600030101010101" pitchFamily="2" charset="-122"/>
              </a:rPr>
              <a:t>。</a:t>
            </a:r>
            <a:r>
              <a:rPr lang="zh-CN" altLang="en-US" sz="2800" dirty="0">
                <a:latin typeface="Times New Roman" panose="02020603050405020304" charset="0"/>
              </a:rPr>
              <a:t> </a:t>
            </a:r>
            <a:endParaRPr lang="zh-CN" altLang="en-US" sz="2800" dirty="0">
              <a:latin typeface="Times New Roman" panose="02020603050405020304" charset="0"/>
            </a:endParaRPr>
          </a:p>
        </p:txBody>
      </p:sp>
      <p:sp>
        <p:nvSpPr>
          <p:cNvPr id="62467" name="Text Box 4"/>
          <p:cNvSpPr txBox="1"/>
          <p:nvPr/>
        </p:nvSpPr>
        <p:spPr>
          <a:xfrm>
            <a:off x="685800" y="4014788"/>
            <a:ext cx="2713038" cy="633412"/>
          </a:xfrm>
          <a:prstGeom prst="rect">
            <a:avLst/>
          </a:prstGeom>
          <a:solidFill>
            <a:srgbClr val="FFFFFF"/>
          </a:solidFill>
          <a:ln w="9525">
            <a:noFill/>
          </a:ln>
        </p:spPr>
        <p:txBody>
          <a:bodyPr lIns="0" tIns="0" rIns="0" bIns="0" anchor="t" anchorCtr="0"/>
          <a:p>
            <a:pPr eaLnBrk="0" hangingPunct="0"/>
            <a:r>
              <a:rPr lang="zh-CN" altLang="en-US" sz="2800" dirty="0">
                <a:solidFill>
                  <a:schemeClr val="folHlink"/>
                </a:solidFill>
                <a:latin typeface="宋体" panose="02010600030101010101" pitchFamily="2" charset="-122"/>
                <a:ea typeface="幼圆" panose="02010509060101010101" pitchFamily="49" charset="-122"/>
              </a:rPr>
              <a:t>结点的结构</a:t>
            </a:r>
            <a:r>
              <a:rPr lang="zh-CN" altLang="en-US" sz="2800" dirty="0">
                <a:solidFill>
                  <a:schemeClr val="folHlink"/>
                </a:solidFill>
                <a:latin typeface="Arial" panose="020B0604020202020204" pitchFamily="34" charset="0"/>
                <a:ea typeface="幼圆" panose="02010509060101010101" pitchFamily="49" charset="-122"/>
              </a:rPr>
              <a:t>图</a:t>
            </a:r>
            <a:r>
              <a:rPr lang="en-US" altLang="zh-CN" sz="2800">
                <a:solidFill>
                  <a:schemeClr val="folHlink"/>
                </a:solidFill>
                <a:latin typeface="Times New Roman" panose="02020603050405020304" charset="0"/>
                <a:ea typeface="幼圆" panose="02010509060101010101" pitchFamily="49" charset="-122"/>
              </a:rPr>
              <a:t>:  </a:t>
            </a:r>
            <a:endParaRPr lang="en-US" altLang="zh-CN" sz="2800">
              <a:solidFill>
                <a:schemeClr val="folHlink"/>
              </a:solidFill>
              <a:latin typeface="Times New Roman" panose="02020603050405020304" charset="0"/>
              <a:ea typeface="幼圆" panose="02010509060101010101" pitchFamily="49" charset="-122"/>
            </a:endParaRPr>
          </a:p>
        </p:txBody>
      </p:sp>
      <p:grpSp>
        <p:nvGrpSpPr>
          <p:cNvPr id="62468" name="Group 5"/>
          <p:cNvGrpSpPr/>
          <p:nvPr/>
        </p:nvGrpSpPr>
        <p:grpSpPr>
          <a:xfrm>
            <a:off x="3581400" y="3938588"/>
            <a:ext cx="2895600" cy="709612"/>
            <a:chOff x="0" y="0"/>
            <a:chExt cx="1803" cy="569"/>
          </a:xfrm>
        </p:grpSpPr>
        <p:sp>
          <p:nvSpPr>
            <p:cNvPr id="62469" name="Rectangle 6"/>
            <p:cNvSpPr/>
            <p:nvPr/>
          </p:nvSpPr>
          <p:spPr>
            <a:xfrm>
              <a:off x="0" y="0"/>
              <a:ext cx="1803" cy="56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nchor="t" anchorCtr="0"/>
            <a:p>
              <a:endParaRPr lang="zh-CN" altLang="en-US">
                <a:latin typeface="Courier New" panose="02070309020205020404" pitchFamily="49" charset="0"/>
              </a:endParaRPr>
            </a:p>
          </p:txBody>
        </p:sp>
        <p:sp>
          <p:nvSpPr>
            <p:cNvPr id="62470" name="Line 7"/>
            <p:cNvSpPr/>
            <p:nvPr/>
          </p:nvSpPr>
          <p:spPr>
            <a:xfrm>
              <a:off x="570" y="33"/>
              <a:ext cx="0" cy="532"/>
            </a:xfrm>
            <a:prstGeom prst="line">
              <a:avLst/>
            </a:prstGeom>
            <a:ln w="9525" cap="flat" cmpd="sng">
              <a:solidFill>
                <a:srgbClr val="000000"/>
              </a:solidFill>
              <a:prstDash val="solid"/>
              <a:round/>
              <a:headEnd type="none" w="med" len="med"/>
              <a:tailEnd type="none" w="med" len="med"/>
            </a:ln>
          </p:spPr>
        </p:sp>
        <p:sp>
          <p:nvSpPr>
            <p:cNvPr id="62471" name="Text Box 8"/>
            <p:cNvSpPr txBox="1"/>
            <p:nvPr/>
          </p:nvSpPr>
          <p:spPr>
            <a:xfrm>
              <a:off x="30" y="144"/>
              <a:ext cx="531" cy="303"/>
            </a:xfrm>
            <a:prstGeom prst="rect">
              <a:avLst/>
            </a:prstGeom>
            <a:solidFill>
              <a:srgbClr val="FFFF99"/>
            </a:solidFill>
            <a:ln w="9525">
              <a:noFill/>
            </a:ln>
          </p:spPr>
          <p:txBody>
            <a:bodyPr lIns="0" tIns="0" rIns="0" bIns="0" anchor="t" anchorCtr="0"/>
            <a:p>
              <a:pPr algn="ctr" eaLnBrk="0" hangingPunct="0"/>
              <a:r>
                <a:rPr lang="en-US" altLang="zh-CN" sz="2800">
                  <a:latin typeface="Times New Roman" panose="02020603050405020304" charset="0"/>
                </a:rPr>
                <a:t>prior</a:t>
              </a:r>
              <a:endParaRPr lang="en-US" altLang="zh-CN" sz="2800">
                <a:latin typeface="Times New Roman" panose="02020603050405020304" charset="0"/>
              </a:endParaRPr>
            </a:p>
          </p:txBody>
        </p:sp>
        <p:sp>
          <p:nvSpPr>
            <p:cNvPr id="62472" name="Text Box 9"/>
            <p:cNvSpPr txBox="1"/>
            <p:nvPr/>
          </p:nvSpPr>
          <p:spPr>
            <a:xfrm>
              <a:off x="1200" y="131"/>
              <a:ext cx="540" cy="312"/>
            </a:xfrm>
            <a:prstGeom prst="rect">
              <a:avLst/>
            </a:prstGeom>
            <a:solidFill>
              <a:srgbClr val="FFFF99"/>
            </a:solidFill>
            <a:ln w="9525">
              <a:noFill/>
            </a:ln>
          </p:spPr>
          <p:txBody>
            <a:bodyPr lIns="0" tIns="0" rIns="0" bIns="0" anchor="t" anchorCtr="0"/>
            <a:p>
              <a:pPr algn="ctr" eaLnBrk="0" hangingPunct="0"/>
              <a:r>
                <a:rPr lang="en-US" altLang="zh-CN" sz="2800">
                  <a:latin typeface="Times New Roman" panose="02020603050405020304" charset="0"/>
                </a:rPr>
                <a:t>next</a:t>
              </a:r>
              <a:endParaRPr lang="en-US" altLang="zh-CN" sz="2800">
                <a:latin typeface="Times New Roman" panose="02020603050405020304" charset="0"/>
              </a:endParaRPr>
            </a:p>
          </p:txBody>
        </p:sp>
        <p:sp>
          <p:nvSpPr>
            <p:cNvPr id="62473" name="Line 10"/>
            <p:cNvSpPr/>
            <p:nvPr/>
          </p:nvSpPr>
          <p:spPr>
            <a:xfrm>
              <a:off x="1191" y="37"/>
              <a:ext cx="0" cy="532"/>
            </a:xfrm>
            <a:prstGeom prst="line">
              <a:avLst/>
            </a:prstGeom>
            <a:ln w="9525" cap="flat" cmpd="sng">
              <a:solidFill>
                <a:srgbClr val="000000"/>
              </a:solidFill>
              <a:prstDash val="solid"/>
              <a:round/>
              <a:headEnd type="none" w="med" len="med"/>
              <a:tailEnd type="none" w="med" len="med"/>
            </a:ln>
          </p:spPr>
        </p:sp>
        <p:sp>
          <p:nvSpPr>
            <p:cNvPr id="62474" name="Text Box 11"/>
            <p:cNvSpPr txBox="1"/>
            <p:nvPr/>
          </p:nvSpPr>
          <p:spPr>
            <a:xfrm>
              <a:off x="603" y="147"/>
              <a:ext cx="540" cy="312"/>
            </a:xfrm>
            <a:prstGeom prst="rect">
              <a:avLst/>
            </a:prstGeom>
            <a:solidFill>
              <a:srgbClr val="FFFF99"/>
            </a:solidFill>
            <a:ln w="9525">
              <a:noFill/>
            </a:ln>
          </p:spPr>
          <p:txBody>
            <a:bodyPr lIns="0" tIns="0" rIns="0" bIns="0" anchor="t" anchorCtr="0"/>
            <a:p>
              <a:pPr algn="ctr" eaLnBrk="0" hangingPunct="0"/>
              <a:r>
                <a:rPr lang="en-US" altLang="zh-CN" sz="2800">
                  <a:latin typeface="Times New Roman" panose="02020603050405020304" charset="0"/>
                </a:rPr>
                <a:t>data</a:t>
              </a:r>
              <a:endParaRPr lang="en-US" altLang="zh-CN" sz="2800">
                <a:latin typeface="Times New Roman" panose="02020603050405020304"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双向链表的逻辑表示</a:t>
            </a:r>
            <a:endParaRPr lang="zh-CN" altLang="en-US" sz="4800" dirty="0">
              <a:ea typeface="华文新魏" panose="02010800040101010101" pitchFamily="2" charset="-122"/>
            </a:endParaRPr>
          </a:p>
        </p:txBody>
      </p:sp>
      <p:grpSp>
        <p:nvGrpSpPr>
          <p:cNvPr id="52227" name="Group 3"/>
          <p:cNvGrpSpPr/>
          <p:nvPr/>
        </p:nvGrpSpPr>
        <p:grpSpPr>
          <a:xfrm>
            <a:off x="1981200" y="1828800"/>
            <a:ext cx="4038600" cy="533400"/>
            <a:chOff x="0" y="0"/>
            <a:chExt cx="2544" cy="336"/>
          </a:xfrm>
        </p:grpSpPr>
        <p:sp>
          <p:nvSpPr>
            <p:cNvPr id="63491" name="Rectangle 4"/>
            <p:cNvSpPr/>
            <p:nvPr/>
          </p:nvSpPr>
          <p:spPr>
            <a:xfrm>
              <a:off x="0" y="0"/>
              <a:ext cx="864"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a:latin typeface="Tahoma" panose="020B0604030504040204" pitchFamily="34" charset="0"/>
                </a:rPr>
                <a:t>prior</a:t>
              </a:r>
              <a:endParaRPr lang="en-US" altLang="zh-CN">
                <a:latin typeface="Tahoma" panose="020B0604030504040204" pitchFamily="34" charset="0"/>
              </a:endParaRPr>
            </a:p>
          </p:txBody>
        </p:sp>
        <p:sp>
          <p:nvSpPr>
            <p:cNvPr id="63492" name="Rectangle 5"/>
            <p:cNvSpPr/>
            <p:nvPr/>
          </p:nvSpPr>
          <p:spPr>
            <a:xfrm>
              <a:off x="816" y="0"/>
              <a:ext cx="1037"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a:latin typeface="Tahoma" panose="020B0604030504040204" pitchFamily="34" charset="0"/>
                </a:rPr>
                <a:t>data</a:t>
              </a:r>
              <a:endParaRPr lang="en-US" altLang="zh-CN">
                <a:latin typeface="Tahoma" panose="020B0604030504040204" pitchFamily="34" charset="0"/>
              </a:endParaRPr>
            </a:p>
          </p:txBody>
        </p:sp>
        <p:sp>
          <p:nvSpPr>
            <p:cNvPr id="63493" name="Rectangle 6"/>
            <p:cNvSpPr/>
            <p:nvPr/>
          </p:nvSpPr>
          <p:spPr>
            <a:xfrm>
              <a:off x="1680" y="0"/>
              <a:ext cx="864"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a:latin typeface="Tahoma" panose="020B0604030504040204" pitchFamily="34" charset="0"/>
                </a:rPr>
                <a:t>next</a:t>
              </a:r>
              <a:endParaRPr lang="en-US" altLang="zh-CN">
                <a:latin typeface="Tahoma" panose="020B0604030504040204" pitchFamily="34" charset="0"/>
              </a:endParaRPr>
            </a:p>
          </p:txBody>
        </p:sp>
      </p:grpSp>
      <p:grpSp>
        <p:nvGrpSpPr>
          <p:cNvPr id="52231" name="Group 7"/>
          <p:cNvGrpSpPr/>
          <p:nvPr/>
        </p:nvGrpSpPr>
        <p:grpSpPr>
          <a:xfrm>
            <a:off x="1219200" y="3733800"/>
            <a:ext cx="1371600" cy="381000"/>
            <a:chOff x="0" y="0"/>
            <a:chExt cx="864" cy="240"/>
          </a:xfrm>
        </p:grpSpPr>
        <p:sp>
          <p:nvSpPr>
            <p:cNvPr id="63495" name="Rectangle 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6" name="Rectangle 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7" name="Rectangle 1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52235" name="Group 11"/>
          <p:cNvGrpSpPr/>
          <p:nvPr/>
        </p:nvGrpSpPr>
        <p:grpSpPr>
          <a:xfrm>
            <a:off x="2971800" y="3733800"/>
            <a:ext cx="1371600" cy="381000"/>
            <a:chOff x="0" y="0"/>
            <a:chExt cx="864" cy="240"/>
          </a:xfrm>
        </p:grpSpPr>
        <p:sp>
          <p:nvSpPr>
            <p:cNvPr id="63499" name="Rectangle 12"/>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0" name="Rectangle 13"/>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1" name="Rectangle 14"/>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52239" name="Group 15"/>
          <p:cNvGrpSpPr/>
          <p:nvPr/>
        </p:nvGrpSpPr>
        <p:grpSpPr>
          <a:xfrm>
            <a:off x="4648200" y="3733800"/>
            <a:ext cx="1371600" cy="381000"/>
            <a:chOff x="0" y="0"/>
            <a:chExt cx="864" cy="240"/>
          </a:xfrm>
        </p:grpSpPr>
        <p:sp>
          <p:nvSpPr>
            <p:cNvPr id="63503" name="Rectangle 16"/>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4" name="Rectangle 17"/>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5" name="Rectangle 18"/>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52243" name="Group 19"/>
          <p:cNvGrpSpPr/>
          <p:nvPr/>
        </p:nvGrpSpPr>
        <p:grpSpPr>
          <a:xfrm>
            <a:off x="6934200" y="3733800"/>
            <a:ext cx="1371600" cy="381000"/>
            <a:chOff x="0" y="0"/>
            <a:chExt cx="864" cy="240"/>
          </a:xfrm>
        </p:grpSpPr>
        <p:sp>
          <p:nvSpPr>
            <p:cNvPr id="63507" name="Rectangle 20"/>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8" name="Rectangle 21"/>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9" name="Rectangle 22"/>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47" name="Line 23"/>
          <p:cNvSpPr/>
          <p:nvPr/>
        </p:nvSpPr>
        <p:spPr>
          <a:xfrm>
            <a:off x="2438400" y="3886200"/>
            <a:ext cx="533400" cy="0"/>
          </a:xfrm>
          <a:prstGeom prst="line">
            <a:avLst/>
          </a:prstGeom>
          <a:ln w="9525" cap="flat" cmpd="sng">
            <a:solidFill>
              <a:schemeClr val="tx1"/>
            </a:solidFill>
            <a:prstDash val="solid"/>
            <a:round/>
            <a:headEnd type="none" w="med" len="med"/>
            <a:tailEnd type="triangle" w="med" len="med"/>
          </a:ln>
        </p:spPr>
      </p:sp>
      <p:sp>
        <p:nvSpPr>
          <p:cNvPr id="52248" name="Line 24"/>
          <p:cNvSpPr/>
          <p:nvPr/>
        </p:nvSpPr>
        <p:spPr>
          <a:xfrm>
            <a:off x="4114800" y="3886200"/>
            <a:ext cx="533400" cy="0"/>
          </a:xfrm>
          <a:prstGeom prst="line">
            <a:avLst/>
          </a:prstGeom>
          <a:ln w="9525" cap="flat" cmpd="sng">
            <a:solidFill>
              <a:schemeClr val="tx1"/>
            </a:solidFill>
            <a:prstDash val="solid"/>
            <a:round/>
            <a:headEnd type="none" w="med" len="med"/>
            <a:tailEnd type="triangle" w="med" len="med"/>
          </a:ln>
        </p:spPr>
      </p:sp>
      <p:sp>
        <p:nvSpPr>
          <p:cNvPr id="52249" name="Line 25"/>
          <p:cNvSpPr/>
          <p:nvPr/>
        </p:nvSpPr>
        <p:spPr>
          <a:xfrm>
            <a:off x="5867400" y="3886200"/>
            <a:ext cx="1066800" cy="0"/>
          </a:xfrm>
          <a:prstGeom prst="line">
            <a:avLst/>
          </a:prstGeom>
          <a:ln w="9525" cap="flat" cmpd="sng">
            <a:solidFill>
              <a:schemeClr val="tx1"/>
            </a:solidFill>
            <a:prstDash val="dash"/>
            <a:round/>
            <a:headEnd type="none" w="med" len="med"/>
            <a:tailEnd type="triangle" w="med" len="med"/>
          </a:ln>
        </p:spPr>
      </p:sp>
      <p:sp>
        <p:nvSpPr>
          <p:cNvPr id="52250" name="Line 26"/>
          <p:cNvSpPr/>
          <p:nvPr/>
        </p:nvSpPr>
        <p:spPr>
          <a:xfrm flipH="1">
            <a:off x="2590800" y="4038600"/>
            <a:ext cx="533400" cy="0"/>
          </a:xfrm>
          <a:prstGeom prst="line">
            <a:avLst/>
          </a:prstGeom>
          <a:ln w="9525" cap="flat" cmpd="sng">
            <a:solidFill>
              <a:schemeClr val="folHlink"/>
            </a:solidFill>
            <a:prstDash val="solid"/>
            <a:round/>
            <a:headEnd type="none" w="med" len="med"/>
            <a:tailEnd type="triangle" w="med" len="med"/>
          </a:ln>
        </p:spPr>
      </p:sp>
      <p:sp>
        <p:nvSpPr>
          <p:cNvPr id="52251" name="Line 27"/>
          <p:cNvSpPr/>
          <p:nvPr/>
        </p:nvSpPr>
        <p:spPr>
          <a:xfrm flipH="1">
            <a:off x="4343400" y="4038600"/>
            <a:ext cx="533400" cy="0"/>
          </a:xfrm>
          <a:prstGeom prst="line">
            <a:avLst/>
          </a:prstGeom>
          <a:ln w="9525" cap="flat" cmpd="sng">
            <a:solidFill>
              <a:schemeClr val="folHlink"/>
            </a:solidFill>
            <a:prstDash val="solid"/>
            <a:round/>
            <a:headEnd type="none" w="med" len="med"/>
            <a:tailEnd type="triangle" w="med" len="med"/>
          </a:ln>
        </p:spPr>
      </p:sp>
      <p:sp>
        <p:nvSpPr>
          <p:cNvPr id="52252" name="Line 28"/>
          <p:cNvSpPr/>
          <p:nvPr/>
        </p:nvSpPr>
        <p:spPr>
          <a:xfrm flipH="1">
            <a:off x="6019800" y="4038600"/>
            <a:ext cx="1066800" cy="0"/>
          </a:xfrm>
          <a:prstGeom prst="line">
            <a:avLst/>
          </a:prstGeom>
          <a:ln w="9525" cap="flat" cmpd="sng">
            <a:solidFill>
              <a:schemeClr val="folHlink"/>
            </a:solidFill>
            <a:prstDash val="dash"/>
            <a:round/>
            <a:headEnd type="none" w="med" len="med"/>
            <a:tailEnd type="triangle" w="med" len="med"/>
          </a:ln>
        </p:spPr>
      </p:sp>
      <p:sp>
        <p:nvSpPr>
          <p:cNvPr id="52253" name="Line 29"/>
          <p:cNvSpPr/>
          <p:nvPr/>
        </p:nvSpPr>
        <p:spPr>
          <a:xfrm>
            <a:off x="1371600" y="3962400"/>
            <a:ext cx="0" cy="457200"/>
          </a:xfrm>
          <a:prstGeom prst="line">
            <a:avLst/>
          </a:prstGeom>
          <a:ln w="9525" cap="flat" cmpd="sng">
            <a:solidFill>
              <a:schemeClr val="folHlink"/>
            </a:solidFill>
            <a:prstDash val="solid"/>
            <a:round/>
            <a:headEnd type="none" w="med" len="med"/>
            <a:tailEnd type="none" w="med" len="med"/>
          </a:ln>
        </p:spPr>
      </p:sp>
      <p:sp>
        <p:nvSpPr>
          <p:cNvPr id="52254" name="Line 30"/>
          <p:cNvSpPr/>
          <p:nvPr/>
        </p:nvSpPr>
        <p:spPr>
          <a:xfrm>
            <a:off x="1371600" y="4419600"/>
            <a:ext cx="6172200" cy="0"/>
          </a:xfrm>
          <a:prstGeom prst="line">
            <a:avLst/>
          </a:prstGeom>
          <a:ln w="9525" cap="flat" cmpd="sng">
            <a:solidFill>
              <a:schemeClr val="folHlink"/>
            </a:solidFill>
            <a:prstDash val="solid"/>
            <a:round/>
            <a:headEnd type="none" w="med" len="med"/>
            <a:tailEnd type="none" w="med" len="med"/>
          </a:ln>
        </p:spPr>
      </p:sp>
      <p:sp>
        <p:nvSpPr>
          <p:cNvPr id="52255" name="Line 31"/>
          <p:cNvSpPr/>
          <p:nvPr/>
        </p:nvSpPr>
        <p:spPr>
          <a:xfrm flipV="1">
            <a:off x="7543800" y="4114800"/>
            <a:ext cx="0" cy="304800"/>
          </a:xfrm>
          <a:prstGeom prst="line">
            <a:avLst/>
          </a:prstGeom>
          <a:ln w="9525" cap="flat" cmpd="sng">
            <a:solidFill>
              <a:schemeClr val="folHlink"/>
            </a:solidFill>
            <a:prstDash val="solid"/>
            <a:round/>
            <a:headEnd type="none" w="med" len="med"/>
            <a:tailEnd type="triangle" w="med" len="med"/>
          </a:ln>
        </p:spPr>
      </p:sp>
      <p:sp>
        <p:nvSpPr>
          <p:cNvPr id="52256" name="Line 32"/>
          <p:cNvSpPr/>
          <p:nvPr/>
        </p:nvSpPr>
        <p:spPr>
          <a:xfrm flipV="1">
            <a:off x="8077200" y="3429000"/>
            <a:ext cx="0" cy="457200"/>
          </a:xfrm>
          <a:prstGeom prst="line">
            <a:avLst/>
          </a:prstGeom>
          <a:ln w="9525" cap="flat" cmpd="sng">
            <a:solidFill>
              <a:schemeClr val="tx1"/>
            </a:solidFill>
            <a:prstDash val="solid"/>
            <a:round/>
            <a:headEnd type="none" w="med" len="med"/>
            <a:tailEnd type="none" w="med" len="med"/>
          </a:ln>
        </p:spPr>
      </p:sp>
      <p:sp>
        <p:nvSpPr>
          <p:cNvPr id="52257" name="Line 33"/>
          <p:cNvSpPr/>
          <p:nvPr/>
        </p:nvSpPr>
        <p:spPr>
          <a:xfrm flipH="1">
            <a:off x="1828800" y="3429000"/>
            <a:ext cx="6248400" cy="0"/>
          </a:xfrm>
          <a:prstGeom prst="line">
            <a:avLst/>
          </a:prstGeom>
          <a:ln w="9525" cap="flat" cmpd="sng">
            <a:solidFill>
              <a:schemeClr val="tx1"/>
            </a:solidFill>
            <a:prstDash val="solid"/>
            <a:round/>
            <a:headEnd type="none" w="med" len="med"/>
            <a:tailEnd type="none" w="med" len="med"/>
          </a:ln>
        </p:spPr>
      </p:sp>
      <p:sp>
        <p:nvSpPr>
          <p:cNvPr id="52258" name="Line 34"/>
          <p:cNvSpPr/>
          <p:nvPr/>
        </p:nvSpPr>
        <p:spPr>
          <a:xfrm>
            <a:off x="1828800" y="3429000"/>
            <a:ext cx="0" cy="304800"/>
          </a:xfrm>
          <a:prstGeom prst="line">
            <a:avLst/>
          </a:prstGeom>
          <a:ln w="9525" cap="flat" cmpd="sng">
            <a:solidFill>
              <a:schemeClr val="tx1"/>
            </a:solidFill>
            <a:prstDash val="solid"/>
            <a:round/>
            <a:headEnd type="none" w="med" len="med"/>
            <a:tailEnd type="triangle" w="med" len="med"/>
          </a:ln>
        </p:spPr>
      </p:sp>
      <p:sp>
        <p:nvSpPr>
          <p:cNvPr id="52259" name="Line 35"/>
          <p:cNvSpPr/>
          <p:nvPr/>
        </p:nvSpPr>
        <p:spPr>
          <a:xfrm>
            <a:off x="762000" y="3962400"/>
            <a:ext cx="457200" cy="0"/>
          </a:xfrm>
          <a:prstGeom prst="line">
            <a:avLst/>
          </a:prstGeom>
          <a:ln w="9525" cap="flat" cmpd="sng">
            <a:solidFill>
              <a:schemeClr val="tx1"/>
            </a:solidFill>
            <a:prstDash val="solid"/>
            <a:round/>
            <a:headEnd type="none" w="med" len="med"/>
            <a:tailEnd type="triangle" w="med" len="med"/>
          </a:ln>
        </p:spPr>
      </p:sp>
      <p:sp>
        <p:nvSpPr>
          <p:cNvPr id="52260" name="Text Box 36"/>
          <p:cNvSpPr txBox="1"/>
          <p:nvPr/>
        </p:nvSpPr>
        <p:spPr>
          <a:xfrm>
            <a:off x="365125" y="3740150"/>
            <a:ext cx="311150" cy="396875"/>
          </a:xfrm>
          <a:prstGeom prst="rect">
            <a:avLst/>
          </a:prstGeom>
          <a:noFill/>
          <a:ln w="9525">
            <a:noFill/>
          </a:ln>
        </p:spPr>
        <p:txBody>
          <a:bodyPr wrap="none" anchor="t" anchorCtr="0">
            <a:spAutoFit/>
          </a:bodyPr>
          <a:p>
            <a:r>
              <a:rPr lang="en-US" altLang="zh-CN" sz="2000" b="0">
                <a:latin typeface="Tahoma" panose="020B0604030504040204" pitchFamily="34" charset="0"/>
              </a:rPr>
              <a:t>L</a:t>
            </a:r>
            <a:endParaRPr lang="en-US" altLang="zh-CN" sz="2000" b="0">
              <a:latin typeface="Tahoma" panose="020B0604030504040204" pitchFamily="34" charset="0"/>
            </a:endParaRPr>
          </a:p>
        </p:txBody>
      </p:sp>
      <p:grpSp>
        <p:nvGrpSpPr>
          <p:cNvPr id="52261" name="Group 37"/>
          <p:cNvGrpSpPr/>
          <p:nvPr/>
        </p:nvGrpSpPr>
        <p:grpSpPr>
          <a:xfrm>
            <a:off x="1600200" y="5334000"/>
            <a:ext cx="1371600" cy="381000"/>
            <a:chOff x="0" y="0"/>
            <a:chExt cx="864" cy="240"/>
          </a:xfrm>
        </p:grpSpPr>
        <p:sp>
          <p:nvSpPr>
            <p:cNvPr id="63525" name="Rectangle 3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26" name="Rectangle 3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27" name="Rectangle 4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65" name="Line 41"/>
          <p:cNvSpPr/>
          <p:nvPr/>
        </p:nvSpPr>
        <p:spPr>
          <a:xfrm>
            <a:off x="1143000" y="5486400"/>
            <a:ext cx="457200" cy="0"/>
          </a:xfrm>
          <a:prstGeom prst="line">
            <a:avLst/>
          </a:prstGeom>
          <a:ln w="9525" cap="flat" cmpd="sng">
            <a:solidFill>
              <a:schemeClr val="tx1"/>
            </a:solidFill>
            <a:prstDash val="solid"/>
            <a:round/>
            <a:headEnd type="none" w="med" len="med"/>
            <a:tailEnd type="triangle" w="med" len="med"/>
          </a:ln>
        </p:spPr>
      </p:sp>
      <p:sp>
        <p:nvSpPr>
          <p:cNvPr id="52266" name="Text Box 42"/>
          <p:cNvSpPr txBox="1"/>
          <p:nvPr/>
        </p:nvSpPr>
        <p:spPr>
          <a:xfrm>
            <a:off x="746125" y="5187950"/>
            <a:ext cx="311150" cy="396875"/>
          </a:xfrm>
          <a:prstGeom prst="rect">
            <a:avLst/>
          </a:prstGeom>
          <a:noFill/>
          <a:ln w="9525">
            <a:noFill/>
          </a:ln>
        </p:spPr>
        <p:txBody>
          <a:bodyPr wrap="none" anchor="t" anchorCtr="0">
            <a:spAutoFit/>
          </a:bodyPr>
          <a:p>
            <a:r>
              <a:rPr lang="en-US" altLang="zh-CN" sz="2000" b="0">
                <a:latin typeface="Tahoma" panose="020B0604030504040204" pitchFamily="34" charset="0"/>
              </a:rPr>
              <a:t>L</a:t>
            </a:r>
            <a:endParaRPr lang="en-US" altLang="zh-CN" sz="2000" b="0">
              <a:latin typeface="Tahoma" panose="020B0604030504040204" pitchFamily="34" charset="0"/>
            </a:endParaRPr>
          </a:p>
        </p:txBody>
      </p:sp>
      <p:grpSp>
        <p:nvGrpSpPr>
          <p:cNvPr id="54297" name="Group 43"/>
          <p:cNvGrpSpPr/>
          <p:nvPr/>
        </p:nvGrpSpPr>
        <p:grpSpPr>
          <a:xfrm>
            <a:off x="1752600" y="5029200"/>
            <a:ext cx="1066800" cy="457200"/>
            <a:chOff x="0" y="0"/>
            <a:chExt cx="672" cy="288"/>
          </a:xfrm>
        </p:grpSpPr>
        <p:sp>
          <p:nvSpPr>
            <p:cNvPr id="63531" name="Line 44"/>
            <p:cNvSpPr/>
            <p:nvPr/>
          </p:nvSpPr>
          <p:spPr>
            <a:xfrm flipV="1">
              <a:off x="672" y="0"/>
              <a:ext cx="0" cy="288"/>
            </a:xfrm>
            <a:prstGeom prst="line">
              <a:avLst/>
            </a:prstGeom>
            <a:ln w="9525" cap="flat" cmpd="sng">
              <a:solidFill>
                <a:schemeClr val="tx1"/>
              </a:solidFill>
              <a:prstDash val="solid"/>
              <a:round/>
              <a:headEnd type="none" w="med" len="med"/>
              <a:tailEnd type="none" w="med" len="med"/>
            </a:ln>
          </p:spPr>
        </p:sp>
        <p:sp>
          <p:nvSpPr>
            <p:cNvPr id="63532" name="Line 45"/>
            <p:cNvSpPr/>
            <p:nvPr/>
          </p:nvSpPr>
          <p:spPr>
            <a:xfrm flipH="1">
              <a:off x="432" y="0"/>
              <a:ext cx="240" cy="0"/>
            </a:xfrm>
            <a:prstGeom prst="line">
              <a:avLst/>
            </a:prstGeom>
            <a:ln w="9525" cap="flat" cmpd="sng">
              <a:solidFill>
                <a:schemeClr val="tx1"/>
              </a:solidFill>
              <a:prstDash val="solid"/>
              <a:round/>
              <a:headEnd type="none" w="med" len="med"/>
              <a:tailEnd type="none" w="med" len="med"/>
            </a:ln>
          </p:spPr>
        </p:sp>
        <p:sp>
          <p:nvSpPr>
            <p:cNvPr id="63533" name="Line 46"/>
            <p:cNvSpPr/>
            <p:nvPr/>
          </p:nvSpPr>
          <p:spPr>
            <a:xfrm>
              <a:off x="432" y="0"/>
              <a:ext cx="0" cy="192"/>
            </a:xfrm>
            <a:prstGeom prst="line">
              <a:avLst/>
            </a:prstGeom>
            <a:ln w="9525" cap="flat" cmpd="sng">
              <a:solidFill>
                <a:schemeClr val="tx1"/>
              </a:solidFill>
              <a:prstDash val="solid"/>
              <a:round/>
              <a:headEnd type="none" w="med" len="med"/>
              <a:tailEnd type="triangle" w="med" len="med"/>
            </a:ln>
          </p:spPr>
        </p:sp>
        <p:sp>
          <p:nvSpPr>
            <p:cNvPr id="63534" name="Line 47"/>
            <p:cNvSpPr/>
            <p:nvPr/>
          </p:nvSpPr>
          <p:spPr>
            <a:xfrm>
              <a:off x="288" y="0"/>
              <a:ext cx="0" cy="192"/>
            </a:xfrm>
            <a:prstGeom prst="line">
              <a:avLst/>
            </a:prstGeom>
            <a:ln w="9525" cap="flat" cmpd="sng">
              <a:solidFill>
                <a:schemeClr val="tx1"/>
              </a:solidFill>
              <a:prstDash val="solid"/>
              <a:round/>
              <a:headEnd type="none" w="med" len="med"/>
              <a:tailEnd type="triangle" w="med" len="med"/>
            </a:ln>
          </p:spPr>
        </p:sp>
        <p:sp>
          <p:nvSpPr>
            <p:cNvPr id="63535" name="Line 48"/>
            <p:cNvSpPr/>
            <p:nvPr/>
          </p:nvSpPr>
          <p:spPr>
            <a:xfrm>
              <a:off x="0" y="0"/>
              <a:ext cx="0" cy="288"/>
            </a:xfrm>
            <a:prstGeom prst="line">
              <a:avLst/>
            </a:prstGeom>
            <a:ln w="9525" cap="flat" cmpd="sng">
              <a:solidFill>
                <a:schemeClr val="tx1"/>
              </a:solidFill>
              <a:prstDash val="solid"/>
              <a:round/>
              <a:headEnd type="none" w="med" len="med"/>
              <a:tailEnd type="none" w="med" len="med"/>
            </a:ln>
          </p:spPr>
        </p:sp>
        <p:sp>
          <p:nvSpPr>
            <p:cNvPr id="63536" name="Line 49"/>
            <p:cNvSpPr/>
            <p:nvPr/>
          </p:nvSpPr>
          <p:spPr>
            <a:xfrm>
              <a:off x="0" y="0"/>
              <a:ext cx="288" cy="0"/>
            </a:xfrm>
            <a:prstGeom prst="line">
              <a:avLst/>
            </a:prstGeom>
            <a:ln w="9525" cap="flat" cmpd="sng">
              <a:solidFill>
                <a:schemeClr val="tx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0-#ppt_w/2"/>
                                          </p:val>
                                        </p:tav>
                                        <p:tav tm="100000">
                                          <p:val>
                                            <p:strVal val="#ppt_x"/>
                                          </p:val>
                                        </p:tav>
                                      </p:tavLst>
                                    </p:anim>
                                    <p:anim calcmode="lin" valueType="num">
                                      <p:cBhvr additive="base">
                                        <p:cTn id="8" dur="500" fill="hold"/>
                                        <p:tgtEl>
                                          <p:spTgt spid="52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2231"/>
                                        </p:tgtEl>
                                        <p:attrNameLst>
                                          <p:attrName>style.visibility</p:attrName>
                                        </p:attrNameLst>
                                      </p:cBhvr>
                                      <p:to>
                                        <p:strVal val="visible"/>
                                      </p:to>
                                    </p:set>
                                    <p:animEffect transition="in" filter="box(out)">
                                      <p:cBhvr>
                                        <p:cTn id="13" dur="500"/>
                                        <p:tgtEl>
                                          <p:spTgt spid="52231"/>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52235"/>
                                        </p:tgtEl>
                                        <p:attrNameLst>
                                          <p:attrName>style.visibility</p:attrName>
                                        </p:attrNameLst>
                                      </p:cBhvr>
                                      <p:to>
                                        <p:strVal val="visible"/>
                                      </p:to>
                                    </p:set>
                                    <p:animEffect transition="in" filter="box(out)">
                                      <p:cBhvr>
                                        <p:cTn id="18" dur="500"/>
                                        <p:tgtEl>
                                          <p:spTgt spid="52235"/>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2239"/>
                                        </p:tgtEl>
                                        <p:attrNameLst>
                                          <p:attrName>style.visibility</p:attrName>
                                        </p:attrNameLst>
                                      </p:cBhvr>
                                      <p:to>
                                        <p:strVal val="visible"/>
                                      </p:to>
                                    </p:set>
                                    <p:animEffect transition="in" filter="box(out)">
                                      <p:cBhvr>
                                        <p:cTn id="23" dur="500"/>
                                        <p:tgtEl>
                                          <p:spTgt spid="52239"/>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2243"/>
                                        </p:tgtEl>
                                        <p:attrNameLst>
                                          <p:attrName>style.visibility</p:attrName>
                                        </p:attrNameLst>
                                      </p:cBhvr>
                                      <p:to>
                                        <p:strVal val="visible"/>
                                      </p:to>
                                    </p:set>
                                    <p:animEffect transition="in" filter="box(out)">
                                      <p:cBhvr>
                                        <p:cTn id="28" dur="500"/>
                                        <p:tgtEl>
                                          <p:spTgt spid="52243"/>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52247"/>
                                        </p:tgtEl>
                                        <p:attrNameLst>
                                          <p:attrName>style.visibility</p:attrName>
                                        </p:attrNameLst>
                                      </p:cBhvr>
                                      <p:to>
                                        <p:strVal val="visible"/>
                                      </p:to>
                                    </p:set>
                                    <p:animEffect transition="in" filter="box(out)">
                                      <p:cBhvr>
                                        <p:cTn id="33" dur="500"/>
                                        <p:tgtEl>
                                          <p:spTgt spid="52247"/>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52248"/>
                                        </p:tgtEl>
                                        <p:attrNameLst>
                                          <p:attrName>style.visibility</p:attrName>
                                        </p:attrNameLst>
                                      </p:cBhvr>
                                      <p:to>
                                        <p:strVal val="visible"/>
                                      </p:to>
                                    </p:set>
                                    <p:animEffect transition="in" filter="box(out)">
                                      <p:cBhvr>
                                        <p:cTn id="38" dur="500"/>
                                        <p:tgtEl>
                                          <p:spTgt spid="52248"/>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52249"/>
                                        </p:tgtEl>
                                        <p:attrNameLst>
                                          <p:attrName>style.visibility</p:attrName>
                                        </p:attrNameLst>
                                      </p:cBhvr>
                                      <p:to>
                                        <p:strVal val="visible"/>
                                      </p:to>
                                    </p:set>
                                    <p:animEffect transition="in" filter="box(out)">
                                      <p:cBhvr>
                                        <p:cTn id="43" dur="500"/>
                                        <p:tgtEl>
                                          <p:spTgt spid="52249"/>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52250"/>
                                        </p:tgtEl>
                                        <p:attrNameLst>
                                          <p:attrName>style.visibility</p:attrName>
                                        </p:attrNameLst>
                                      </p:cBhvr>
                                      <p:to>
                                        <p:strVal val="visible"/>
                                      </p:to>
                                    </p:set>
                                    <p:animEffect transition="in" filter="box(out)">
                                      <p:cBhvr>
                                        <p:cTn id="48" dur="500"/>
                                        <p:tgtEl>
                                          <p:spTgt spid="52250"/>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52251"/>
                                        </p:tgtEl>
                                        <p:attrNameLst>
                                          <p:attrName>style.visibility</p:attrName>
                                        </p:attrNameLst>
                                      </p:cBhvr>
                                      <p:to>
                                        <p:strVal val="visible"/>
                                      </p:to>
                                    </p:set>
                                    <p:animEffect transition="in" filter="box(out)">
                                      <p:cBhvr>
                                        <p:cTn id="53" dur="500"/>
                                        <p:tgtEl>
                                          <p:spTgt spid="52251"/>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52252"/>
                                        </p:tgtEl>
                                        <p:attrNameLst>
                                          <p:attrName>style.visibility</p:attrName>
                                        </p:attrNameLst>
                                      </p:cBhvr>
                                      <p:to>
                                        <p:strVal val="visible"/>
                                      </p:to>
                                    </p:set>
                                    <p:animEffect transition="in" filter="box(out)">
                                      <p:cBhvr>
                                        <p:cTn id="58" dur="500"/>
                                        <p:tgtEl>
                                          <p:spTgt spid="52252"/>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52260">
                                            <p:txEl>
                                              <p:charRg st="0" end="2"/>
                                            </p:txEl>
                                          </p:spTgt>
                                        </p:tgtEl>
                                        <p:attrNameLst>
                                          <p:attrName>style.visibility</p:attrName>
                                        </p:attrNameLst>
                                      </p:cBhvr>
                                      <p:to>
                                        <p:strVal val="visible"/>
                                      </p:to>
                                    </p:set>
                                    <p:animEffect transition="in" filter="box(out)">
                                      <p:cBhvr>
                                        <p:cTn id="63" dur="500"/>
                                        <p:tgtEl>
                                          <p:spTgt spid="52260">
                                            <p:txEl>
                                              <p:charRg st="0" end="2"/>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52259"/>
                                        </p:tgtEl>
                                        <p:attrNameLst>
                                          <p:attrName>style.visibility</p:attrName>
                                        </p:attrNameLst>
                                      </p:cBhvr>
                                      <p:to>
                                        <p:strVal val="visible"/>
                                      </p:to>
                                    </p:set>
                                    <p:animEffect transition="in" filter="box(out)">
                                      <p:cBhvr>
                                        <p:cTn id="68" dur="500"/>
                                        <p:tgtEl>
                                          <p:spTgt spid="52259"/>
                                        </p:tgtEl>
                                      </p:cBhvr>
                                    </p:animEffect>
                                  </p:childTnLst>
                                  <p:subTnLst>
                                    <p:audio>
                                      <p:cMediaNode>
                                        <p:cTn display="0" masterRel="sameClick">
                                          <p:stCondLst>
                                            <p:cond evt="begin" delay="0">
                                              <p:tn val="66"/>
                                            </p:cond>
                                          </p:stCondLst>
                                          <p:endCondLst>
                                            <p:cond evt="onStopAudio" delay="0">
                                              <p:tgtEl>
                                                <p:sldTgt/>
                                              </p:tgtEl>
                                            </p:cond>
                                          </p:endCondLst>
                                        </p:cTn>
                                        <p:tgtEl>
                                          <p:sndTgt r:embed="rId1"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52256"/>
                                        </p:tgtEl>
                                        <p:attrNameLst>
                                          <p:attrName>style.visibility</p:attrName>
                                        </p:attrNameLst>
                                      </p:cBhvr>
                                      <p:to>
                                        <p:strVal val="visible"/>
                                      </p:to>
                                    </p:set>
                                    <p:animEffect transition="in" filter="box(out)">
                                      <p:cBhvr>
                                        <p:cTn id="73" dur="500"/>
                                        <p:tgtEl>
                                          <p:spTgt spid="52256"/>
                                        </p:tgtEl>
                                      </p:cBhvr>
                                    </p:animEffect>
                                  </p:childTnLst>
                                  <p:subTnLst>
                                    <p:audio>
                                      <p:cMediaNode>
                                        <p:cTn display="0" masterRel="sameClick">
                                          <p:stCondLst>
                                            <p:cond evt="begin" delay="0">
                                              <p:tn val="71"/>
                                            </p:cond>
                                          </p:stCondLst>
                                          <p:endCondLst>
                                            <p:cond evt="onStopAudio" delay="0">
                                              <p:tgtEl>
                                                <p:sldTgt/>
                                              </p:tgtEl>
                                            </p:cond>
                                          </p:endCondLst>
                                        </p:cTn>
                                        <p:tgtEl>
                                          <p:sndTgt r:embed="rId1"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52257"/>
                                        </p:tgtEl>
                                        <p:attrNameLst>
                                          <p:attrName>style.visibility</p:attrName>
                                        </p:attrNameLst>
                                      </p:cBhvr>
                                      <p:to>
                                        <p:strVal val="visible"/>
                                      </p:to>
                                    </p:set>
                                    <p:animEffect transition="in" filter="box(out)">
                                      <p:cBhvr>
                                        <p:cTn id="78" dur="500"/>
                                        <p:tgtEl>
                                          <p:spTgt spid="52257"/>
                                        </p:tgtEl>
                                      </p:cBhvr>
                                    </p:animEffect>
                                  </p:childTnLst>
                                  <p:subTnLst>
                                    <p:audio>
                                      <p:cMediaNode>
                                        <p:cTn display="0" masterRel="sameClick">
                                          <p:stCondLst>
                                            <p:cond evt="begin" delay="0">
                                              <p:tn val="76"/>
                                            </p:cond>
                                          </p:stCondLst>
                                          <p:endCondLst>
                                            <p:cond evt="onStopAudio" delay="0">
                                              <p:tgtEl>
                                                <p:sldTgt/>
                                              </p:tgtEl>
                                            </p:cond>
                                          </p:endCondLst>
                                        </p:cTn>
                                        <p:tgtEl>
                                          <p:sndTgt r:embed="rId1"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52258"/>
                                        </p:tgtEl>
                                        <p:attrNameLst>
                                          <p:attrName>style.visibility</p:attrName>
                                        </p:attrNameLst>
                                      </p:cBhvr>
                                      <p:to>
                                        <p:strVal val="visible"/>
                                      </p:to>
                                    </p:set>
                                    <p:animEffect transition="in" filter="box(out)">
                                      <p:cBhvr>
                                        <p:cTn id="83" dur="500"/>
                                        <p:tgtEl>
                                          <p:spTgt spid="52258"/>
                                        </p:tgtEl>
                                      </p:cBhvr>
                                    </p:animEffect>
                                  </p:childTnLst>
                                  <p:subTnLst>
                                    <p:audio>
                                      <p:cMediaNode>
                                        <p:cTn display="0" masterRel="sameClick">
                                          <p:stCondLst>
                                            <p:cond evt="begin" delay="0">
                                              <p:tn val="81"/>
                                            </p:cond>
                                          </p:stCondLst>
                                          <p:endCondLst>
                                            <p:cond evt="onStopAudio" delay="0">
                                              <p:tgtEl>
                                                <p:sldTgt/>
                                              </p:tgtEl>
                                            </p:cond>
                                          </p:endCondLst>
                                        </p:cTn>
                                        <p:tgtEl>
                                          <p:sndTgt r:embed="rId1"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52253"/>
                                        </p:tgtEl>
                                        <p:attrNameLst>
                                          <p:attrName>style.visibility</p:attrName>
                                        </p:attrNameLst>
                                      </p:cBhvr>
                                      <p:to>
                                        <p:strVal val="visible"/>
                                      </p:to>
                                    </p:set>
                                    <p:animEffect transition="in" filter="box(out)">
                                      <p:cBhvr>
                                        <p:cTn id="88" dur="500"/>
                                        <p:tgtEl>
                                          <p:spTgt spid="52253"/>
                                        </p:tgtEl>
                                      </p:cBhvr>
                                    </p:animEffect>
                                  </p:childTnLst>
                                  <p:subTnLst>
                                    <p:audio>
                                      <p:cMediaNode>
                                        <p:cTn display="0" masterRel="sameClick">
                                          <p:stCondLst>
                                            <p:cond evt="begin" delay="0">
                                              <p:tn val="86"/>
                                            </p:cond>
                                          </p:stCondLst>
                                          <p:endCondLst>
                                            <p:cond evt="onStopAudio" delay="0">
                                              <p:tgtEl>
                                                <p:sldTgt/>
                                              </p:tgtEl>
                                            </p:cond>
                                          </p:endCondLst>
                                        </p:cTn>
                                        <p:tgtEl>
                                          <p:sndTgt r:embed="rId1"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52254"/>
                                        </p:tgtEl>
                                        <p:attrNameLst>
                                          <p:attrName>style.visibility</p:attrName>
                                        </p:attrNameLst>
                                      </p:cBhvr>
                                      <p:to>
                                        <p:strVal val="visible"/>
                                      </p:to>
                                    </p:set>
                                    <p:animEffect transition="in" filter="box(out)">
                                      <p:cBhvr>
                                        <p:cTn id="93" dur="500"/>
                                        <p:tgtEl>
                                          <p:spTgt spid="52254"/>
                                        </p:tgtEl>
                                      </p:cBhvr>
                                    </p:animEffect>
                                  </p:childTnLst>
                                  <p:subTnLst>
                                    <p:audio>
                                      <p:cMediaNode>
                                        <p:cTn display="0" masterRel="sameClick">
                                          <p:stCondLst>
                                            <p:cond evt="begin" delay="0">
                                              <p:tn val="91"/>
                                            </p:cond>
                                          </p:stCondLst>
                                          <p:endCondLst>
                                            <p:cond evt="onStopAudio" delay="0">
                                              <p:tgtEl>
                                                <p:sldTgt/>
                                              </p:tgtEl>
                                            </p:cond>
                                          </p:endCondLst>
                                        </p:cTn>
                                        <p:tgtEl>
                                          <p:sndTgt r:embed="rId1"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nodeType="clickEffect">
                                  <p:stCondLst>
                                    <p:cond delay="0"/>
                                  </p:stCondLst>
                                  <p:childTnLst>
                                    <p:set>
                                      <p:cBhvr>
                                        <p:cTn id="97" dur="1" fill="hold">
                                          <p:stCondLst>
                                            <p:cond delay="0"/>
                                          </p:stCondLst>
                                        </p:cTn>
                                        <p:tgtEl>
                                          <p:spTgt spid="52255"/>
                                        </p:tgtEl>
                                        <p:attrNameLst>
                                          <p:attrName>style.visibility</p:attrName>
                                        </p:attrNameLst>
                                      </p:cBhvr>
                                      <p:to>
                                        <p:strVal val="visible"/>
                                      </p:to>
                                    </p:set>
                                    <p:animEffect transition="in" filter="box(out)">
                                      <p:cBhvr>
                                        <p:cTn id="98" dur="500"/>
                                        <p:tgtEl>
                                          <p:spTgt spid="52255"/>
                                        </p:tgtEl>
                                      </p:cBhvr>
                                    </p:animEffect>
                                  </p:childTnLst>
                                  <p:subTnLst>
                                    <p:audio>
                                      <p:cMediaNode>
                                        <p:cTn display="0" masterRel="sameClick">
                                          <p:stCondLst>
                                            <p:cond evt="begin" delay="0">
                                              <p:tn val="96"/>
                                            </p:cond>
                                          </p:stCondLst>
                                          <p:endCondLst>
                                            <p:cond evt="onStopAudio" delay="0">
                                              <p:tgtEl>
                                                <p:sldTgt/>
                                              </p:tgtEl>
                                            </p:cond>
                                          </p:endCondLst>
                                        </p:cTn>
                                        <p:tgtEl>
                                          <p:sndTgt r:embed="rId1"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52266">
                                            <p:txEl>
                                              <p:charRg st="0" end="2"/>
                                            </p:txEl>
                                          </p:spTgt>
                                        </p:tgtEl>
                                        <p:attrNameLst>
                                          <p:attrName>style.visibility</p:attrName>
                                        </p:attrNameLst>
                                      </p:cBhvr>
                                      <p:to>
                                        <p:strVal val="visible"/>
                                      </p:to>
                                    </p:set>
                                    <p:animEffect transition="in" filter="box(out)">
                                      <p:cBhvr>
                                        <p:cTn id="103" dur="500"/>
                                        <p:tgtEl>
                                          <p:spTgt spid="52266">
                                            <p:txEl>
                                              <p:charRg st="0" end="2"/>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1"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52261"/>
                                        </p:tgtEl>
                                        <p:attrNameLst>
                                          <p:attrName>style.visibility</p:attrName>
                                        </p:attrNameLst>
                                      </p:cBhvr>
                                      <p:to>
                                        <p:strVal val="visible"/>
                                      </p:to>
                                    </p:set>
                                    <p:animEffect transition="in" filter="box(out)">
                                      <p:cBhvr>
                                        <p:cTn id="108" dur="500"/>
                                        <p:tgtEl>
                                          <p:spTgt spid="52261"/>
                                        </p:tgtEl>
                                      </p:cBhvr>
                                    </p:animEffect>
                                  </p:childTnLst>
                                  <p:subTnLst>
                                    <p:audio>
                                      <p:cMediaNode>
                                        <p:cTn display="0" masterRel="sameClick">
                                          <p:stCondLst>
                                            <p:cond evt="begin" delay="0">
                                              <p:tn val="106"/>
                                            </p:cond>
                                          </p:stCondLst>
                                          <p:endCondLst>
                                            <p:cond evt="onStopAudio" delay="0">
                                              <p:tgtEl>
                                                <p:sldTgt/>
                                              </p:tgtEl>
                                            </p:cond>
                                          </p:endCondLst>
                                        </p:cTn>
                                        <p:tgtEl>
                                          <p:sndTgt r:embed="rId1"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52265"/>
                                        </p:tgtEl>
                                        <p:attrNameLst>
                                          <p:attrName>style.visibility</p:attrName>
                                        </p:attrNameLst>
                                      </p:cBhvr>
                                      <p:to>
                                        <p:strVal val="visible"/>
                                      </p:to>
                                    </p:set>
                                    <p:animEffect transition="in" filter="box(out)">
                                      <p:cBhvr>
                                        <p:cTn id="113" dur="500"/>
                                        <p:tgtEl>
                                          <p:spTgt spid="52265"/>
                                        </p:tgtEl>
                                      </p:cBhvr>
                                    </p:animEffect>
                                  </p:childTnLst>
                                  <p:subTnLst>
                                    <p:audio>
                                      <p:cMediaNode>
                                        <p:cTn display="0" masterRel="sameClick">
                                          <p:stCondLst>
                                            <p:cond evt="begin" delay="0">
                                              <p:tn val="111"/>
                                            </p:cond>
                                          </p:stCondLst>
                                          <p:endCondLst>
                                            <p:cond evt="onStopAudio" delay="0">
                                              <p:tgtEl>
                                                <p:sldTgt/>
                                              </p:tgtEl>
                                            </p:cond>
                                          </p:endCondLst>
                                        </p:cTn>
                                        <p:tgtEl>
                                          <p:sndTgt r:embed="rId1"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54297"/>
                                        </p:tgtEl>
                                        <p:attrNameLst>
                                          <p:attrName>style.visibility</p:attrName>
                                        </p:attrNameLst>
                                      </p:cBhvr>
                                      <p:to>
                                        <p:strVal val="visible"/>
                                      </p:to>
                                    </p:set>
                                    <p:animEffect transition="in" filter="blinds(horizontal)">
                                      <p:cBhvr>
                                        <p:cTn id="118" dur="500"/>
                                        <p:tgtEl>
                                          <p:spTgt spid="54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0" grpId="0" build="p"/>
      <p:bldP spid="5226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zh-CN" altLang="en-US" sz="4800" dirty="0">
                <a:latin typeface="华文新魏" panose="02010800040101010101" pitchFamily="2" charset="-122"/>
                <a:ea typeface="华文新魏" panose="02010800040101010101" pitchFamily="2" charset="-122"/>
              </a:rPr>
              <a:t>双向链表的类型定义</a:t>
            </a:r>
            <a:endParaRPr lang="zh-CN" altLang="en-US" sz="4800" dirty="0">
              <a:latin typeface="华文新魏" panose="02010800040101010101" pitchFamily="2" charset="-122"/>
              <a:ea typeface="华文新魏" panose="02010800040101010101" pitchFamily="2" charset="-122"/>
            </a:endParaRPr>
          </a:p>
        </p:txBody>
      </p:sp>
      <p:sp>
        <p:nvSpPr>
          <p:cNvPr id="64514" name="Rectangle 3"/>
          <p:cNvSpPr/>
          <p:nvPr/>
        </p:nvSpPr>
        <p:spPr>
          <a:xfrm>
            <a:off x="609600" y="2955925"/>
            <a:ext cx="7620000" cy="2863850"/>
          </a:xfrm>
          <a:prstGeom prst="rect">
            <a:avLst/>
          </a:prstGeom>
          <a:noFill/>
          <a:ln w="9525">
            <a:noFill/>
          </a:ln>
        </p:spPr>
        <p:txBody>
          <a:bodyPr anchor="t" anchorCtr="0">
            <a:spAutoFit/>
          </a:bodyPr>
          <a:p>
            <a:pPr indent="266700" algn="just"/>
            <a:r>
              <a:rPr lang="en-US" altLang="zh-CN" sz="3200" err="1">
                <a:latin typeface="Courier New" panose="02070309020205020404" pitchFamily="49" charset="0"/>
              </a:rPr>
              <a:t>typedef</a:t>
            </a:r>
            <a:r>
              <a:rPr lang="en-US" altLang="zh-CN" sz="3200" b="0">
                <a:latin typeface="Courier New" panose="02070309020205020404" pitchFamily="49" charset="0"/>
              </a:rPr>
              <a:t> </a:t>
            </a:r>
            <a:r>
              <a:rPr lang="en-US" altLang="zh-CN" sz="3200" err="1">
                <a:latin typeface="Courier New" panose="02070309020205020404" pitchFamily="49" charset="0"/>
              </a:rPr>
              <a:t>struct</a:t>
            </a:r>
            <a:r>
              <a:rPr lang="en-US" altLang="zh-CN" sz="3200" b="0" err="1">
                <a:latin typeface="Courier New" panose="02070309020205020404" pitchFamily="49" charset="0"/>
              </a:rPr>
              <a:t>  </a:t>
            </a:r>
            <a:r>
              <a:rPr lang="en-US" altLang="zh-CN" sz="3200" err="1">
                <a:solidFill>
                  <a:srgbClr val="FF3300"/>
                </a:solidFill>
                <a:latin typeface="Courier New" panose="02070309020205020404" pitchFamily="49" charset="0"/>
              </a:rPr>
              <a:t>DLNode</a:t>
            </a:r>
            <a:endParaRPr lang="en-US" altLang="zh-CN" sz="3200">
              <a:solidFill>
                <a:srgbClr val="FF3300"/>
              </a:solidFill>
              <a:latin typeface="宋体" panose="02010600030101010101" pitchFamily="2" charset="-122"/>
            </a:endParaRPr>
          </a:p>
          <a:p>
            <a:pPr indent="266700" algn="just" eaLnBrk="0" hangingPunct="0"/>
            <a:r>
              <a:rPr lang="en-US" altLang="zh-CN" sz="3200" b="0">
                <a:latin typeface="Courier New" panose="02070309020205020404" pitchFamily="49" charset="0"/>
              </a:rPr>
              <a:t>{</a:t>
            </a:r>
            <a:r>
              <a:rPr lang="en-US" altLang="zh-CN" sz="3200" b="0" err="1">
                <a:latin typeface="Courier New" panose="02070309020205020404" pitchFamily="49" charset="0"/>
              </a:rPr>
              <a:t>ElemType</a:t>
            </a:r>
            <a:r>
              <a:rPr lang="en-US" altLang="zh-CN" sz="3200" b="0">
                <a:latin typeface="Courier New" panose="02070309020205020404" pitchFamily="49" charset="0"/>
              </a:rPr>
              <a:t> data;           </a:t>
            </a:r>
            <a:endParaRPr lang="en-US" altLang="zh-CN" sz="3200" b="0">
              <a:latin typeface="宋体" panose="02010600030101010101" pitchFamily="2" charset="-122"/>
            </a:endParaRPr>
          </a:p>
          <a:p>
            <a:pPr indent="266700" algn="just" eaLnBrk="0" hangingPunct="0"/>
            <a:r>
              <a:rPr lang="en-US" altLang="zh-CN" sz="3200" b="0">
                <a:latin typeface="Courier New" panose="02070309020205020404" pitchFamily="49" charset="0"/>
              </a:rPr>
              <a:t> </a:t>
            </a:r>
            <a:r>
              <a:rPr lang="en-US" altLang="zh-CN" sz="3200" err="1">
                <a:latin typeface="Courier New" panose="02070309020205020404" pitchFamily="49" charset="0"/>
              </a:rPr>
              <a:t>struct</a:t>
            </a:r>
            <a:r>
              <a:rPr lang="en-US" altLang="zh-CN" sz="3200" b="0">
                <a:latin typeface="Courier New" panose="02070309020205020404" pitchFamily="49" charset="0"/>
              </a:rPr>
              <a:t> </a:t>
            </a:r>
            <a:r>
              <a:rPr lang="en-US" altLang="zh-CN" sz="3200" err="1">
                <a:solidFill>
                  <a:srgbClr val="FF3300"/>
                </a:solidFill>
                <a:latin typeface="Courier New" panose="02070309020205020404" pitchFamily="49" charset="0"/>
              </a:rPr>
              <a:t>DLNode</a:t>
            </a:r>
            <a:r>
              <a:rPr lang="en-US" altLang="zh-CN" sz="3200" b="0">
                <a:latin typeface="Courier New" panose="02070309020205020404" pitchFamily="49" charset="0"/>
              </a:rPr>
              <a:t> *prior,*next;</a:t>
            </a:r>
            <a:endParaRPr lang="en-US" altLang="zh-CN" sz="3200" b="0">
              <a:latin typeface="宋体" panose="02010600030101010101" pitchFamily="2" charset="-122"/>
            </a:endParaRPr>
          </a:p>
          <a:p>
            <a:pPr indent="266700" algn="just" eaLnBrk="0" hangingPunct="0"/>
            <a:r>
              <a:rPr lang="en-US" altLang="zh-CN" sz="3200" b="0">
                <a:latin typeface="Courier New" panose="02070309020205020404" pitchFamily="49" charset="0"/>
              </a:rPr>
              <a:t>}</a:t>
            </a:r>
            <a:r>
              <a:rPr lang="en-US" altLang="zh-CN" sz="3200" err="1">
                <a:solidFill>
                  <a:srgbClr val="00CC00"/>
                </a:solidFill>
                <a:latin typeface="Courier New" panose="02070309020205020404" pitchFamily="49" charset="0"/>
              </a:rPr>
              <a:t>DLNode</a:t>
            </a:r>
            <a:r>
              <a:rPr lang="en-US" altLang="zh-CN" sz="3200" b="0">
                <a:latin typeface="Courier New" panose="02070309020205020404" pitchFamily="49" charset="0"/>
              </a:rPr>
              <a:t>,*</a:t>
            </a:r>
            <a:r>
              <a:rPr lang="en-US" altLang="zh-CN" sz="3200" err="1">
                <a:solidFill>
                  <a:srgbClr val="3366FF"/>
                </a:solidFill>
                <a:latin typeface="Courier New" panose="02070309020205020404" pitchFamily="49" charset="0"/>
              </a:rPr>
              <a:t>DLinkedList</a:t>
            </a:r>
            <a:r>
              <a:rPr lang="en-US" altLang="zh-CN" sz="3200" b="0">
                <a:latin typeface="Courier New" panose="02070309020205020404" pitchFamily="49" charset="0"/>
              </a:rPr>
              <a:t>;</a:t>
            </a:r>
            <a:endParaRPr lang="en-US" altLang="zh-CN" sz="3200" b="0">
              <a:latin typeface="宋体" panose="02010600030101010101" pitchFamily="2" charset="-122"/>
            </a:endParaRPr>
          </a:p>
          <a:p>
            <a:pPr indent="266700" eaLnBrk="0" hangingPunct="0"/>
            <a:endParaRPr lang="zh-CN" altLang="en-US" sz="5400" b="0">
              <a:latin typeface="Arial" panose="020B0604020202020204" pitchFamily="34" charset="0"/>
            </a:endParaRPr>
          </a:p>
        </p:txBody>
      </p:sp>
      <p:sp>
        <p:nvSpPr>
          <p:cNvPr id="64515" name="Rectangle 4"/>
          <p:cNvSpPr/>
          <p:nvPr/>
        </p:nvSpPr>
        <p:spPr>
          <a:xfrm>
            <a:off x="838200" y="1752600"/>
            <a:ext cx="6781800" cy="1373188"/>
          </a:xfrm>
          <a:prstGeom prst="rect">
            <a:avLst/>
          </a:prstGeom>
          <a:noFill/>
          <a:ln w="9525">
            <a:noFill/>
          </a:ln>
        </p:spPr>
        <p:txBody>
          <a:bodyPr anchor="t" anchorCtr="0">
            <a:spAutoFit/>
          </a:bodyPr>
          <a:p>
            <a:pPr algn="just"/>
            <a:r>
              <a:rPr lang="zh-CN" altLang="en-US" sz="3600" dirty="0">
                <a:solidFill>
                  <a:schemeClr val="folHlink"/>
                </a:solidFill>
                <a:latin typeface="宋体" panose="02010600030101010101" pitchFamily="2" charset="-122"/>
                <a:ea typeface="幼圆" panose="02010509060101010101" pitchFamily="49" charset="-122"/>
              </a:rPr>
              <a:t>双向链表结点的类型定义如下：</a:t>
            </a:r>
            <a:endParaRPr lang="zh-CN" altLang="en-US" sz="3600" dirty="0">
              <a:solidFill>
                <a:schemeClr val="folHlink"/>
              </a:solidFill>
              <a:latin typeface="宋体" panose="02010600030101010101" pitchFamily="2" charset="-122"/>
              <a:ea typeface="幼圆" panose="02010509060101010101" pitchFamily="49" charset="-122"/>
            </a:endParaRPr>
          </a:p>
          <a:p>
            <a:pPr eaLnBrk="0" hangingPunct="0"/>
            <a:endParaRPr lang="zh-CN" altLang="en-US" sz="4800" b="0"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双向链表的插入</a:t>
            </a:r>
            <a:r>
              <a:rPr lang="en-US" altLang="zh-CN" sz="4800">
                <a:ea typeface="华文新魏" panose="02010800040101010101" pitchFamily="2" charset="-122"/>
              </a:rPr>
              <a:t>:p</a:t>
            </a:r>
            <a:r>
              <a:rPr lang="zh-CN" altLang="en-US" sz="4800" dirty="0">
                <a:ea typeface="华文新魏" panose="02010800040101010101" pitchFamily="2" charset="-122"/>
              </a:rPr>
              <a:t>结点前</a:t>
            </a:r>
            <a:endParaRPr lang="zh-CN" altLang="en-US" sz="4800" dirty="0">
              <a:ea typeface="华文新魏" panose="02010800040101010101" pitchFamily="2" charset="-122"/>
            </a:endParaRPr>
          </a:p>
        </p:txBody>
      </p:sp>
      <p:grpSp>
        <p:nvGrpSpPr>
          <p:cNvPr id="65538" name="Group 3"/>
          <p:cNvGrpSpPr/>
          <p:nvPr/>
        </p:nvGrpSpPr>
        <p:grpSpPr>
          <a:xfrm>
            <a:off x="2667000" y="2111375"/>
            <a:ext cx="1371600" cy="381000"/>
            <a:chOff x="0" y="0"/>
            <a:chExt cx="864" cy="240"/>
          </a:xfrm>
        </p:grpSpPr>
        <p:sp>
          <p:nvSpPr>
            <p:cNvPr id="65539" name="Rectangle 4"/>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0" name="Rectangle 5"/>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1" name="Rectangle 6"/>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65542" name="Group 7"/>
          <p:cNvGrpSpPr/>
          <p:nvPr/>
        </p:nvGrpSpPr>
        <p:grpSpPr>
          <a:xfrm>
            <a:off x="4648200" y="2111375"/>
            <a:ext cx="1371600" cy="381000"/>
            <a:chOff x="0" y="0"/>
            <a:chExt cx="864" cy="240"/>
          </a:xfrm>
        </p:grpSpPr>
        <p:sp>
          <p:nvSpPr>
            <p:cNvPr id="65543" name="Rectangle 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4" name="Rectangle 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5" name="Rectangle 1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65546" name="Group 11"/>
          <p:cNvGrpSpPr/>
          <p:nvPr/>
        </p:nvGrpSpPr>
        <p:grpSpPr>
          <a:xfrm>
            <a:off x="3657600" y="3101975"/>
            <a:ext cx="1371600" cy="381000"/>
            <a:chOff x="0" y="0"/>
            <a:chExt cx="864" cy="240"/>
          </a:xfrm>
        </p:grpSpPr>
        <p:sp>
          <p:nvSpPr>
            <p:cNvPr id="65547" name="Rectangle 12"/>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8" name="Rectangle 13"/>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5549" name="Rectangle 14"/>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65550" name="Line 15"/>
          <p:cNvSpPr/>
          <p:nvPr/>
        </p:nvSpPr>
        <p:spPr>
          <a:xfrm>
            <a:off x="5486400" y="1654175"/>
            <a:ext cx="0" cy="457200"/>
          </a:xfrm>
          <a:prstGeom prst="line">
            <a:avLst/>
          </a:prstGeom>
          <a:ln w="9525" cap="flat" cmpd="sng">
            <a:solidFill>
              <a:schemeClr val="tx1"/>
            </a:solidFill>
            <a:prstDash val="solid"/>
            <a:round/>
            <a:headEnd type="none" w="med" len="med"/>
            <a:tailEnd type="triangle" w="med" len="med"/>
          </a:ln>
        </p:spPr>
      </p:sp>
      <p:sp>
        <p:nvSpPr>
          <p:cNvPr id="65551" name="Text Box 16"/>
          <p:cNvSpPr txBox="1"/>
          <p:nvPr/>
        </p:nvSpPr>
        <p:spPr>
          <a:xfrm>
            <a:off x="5562600" y="1323975"/>
            <a:ext cx="381000" cy="519113"/>
          </a:xfrm>
          <a:prstGeom prst="rect">
            <a:avLst/>
          </a:prstGeom>
          <a:noFill/>
          <a:ln w="9525">
            <a:noFill/>
          </a:ln>
        </p:spPr>
        <p:txBody>
          <a:bodyPr wrap="none" anchor="t" anchorCtr="0">
            <a:spAutoFit/>
          </a:bodyPr>
          <a:p>
            <a:r>
              <a:rPr lang="en-US" altLang="zh-CN" sz="2800" b="0">
                <a:latin typeface="Tahoma" panose="020B0604030504040204" pitchFamily="34" charset="0"/>
              </a:rPr>
              <a:t>p</a:t>
            </a:r>
            <a:endParaRPr lang="en-US" altLang="zh-CN" sz="2800" b="0">
              <a:latin typeface="Tahoma" panose="020B0604030504040204" pitchFamily="34" charset="0"/>
            </a:endParaRPr>
          </a:p>
        </p:txBody>
      </p:sp>
      <p:sp>
        <p:nvSpPr>
          <p:cNvPr id="65552" name="Line 17"/>
          <p:cNvSpPr/>
          <p:nvPr/>
        </p:nvSpPr>
        <p:spPr>
          <a:xfrm>
            <a:off x="3886200" y="2187575"/>
            <a:ext cx="762000" cy="0"/>
          </a:xfrm>
          <a:prstGeom prst="line">
            <a:avLst/>
          </a:prstGeom>
          <a:ln w="9525" cap="flat" cmpd="sng">
            <a:solidFill>
              <a:schemeClr val="tx1"/>
            </a:solidFill>
            <a:prstDash val="solid"/>
            <a:round/>
            <a:headEnd type="none" w="med" len="med"/>
            <a:tailEnd type="triangle" w="med" len="med"/>
          </a:ln>
        </p:spPr>
      </p:sp>
      <p:sp>
        <p:nvSpPr>
          <p:cNvPr id="65553" name="Line 18"/>
          <p:cNvSpPr/>
          <p:nvPr/>
        </p:nvSpPr>
        <p:spPr>
          <a:xfrm flipH="1">
            <a:off x="4038600" y="2339975"/>
            <a:ext cx="762000" cy="0"/>
          </a:xfrm>
          <a:prstGeom prst="line">
            <a:avLst/>
          </a:prstGeom>
          <a:ln w="9525" cap="flat" cmpd="sng">
            <a:solidFill>
              <a:schemeClr val="tx1"/>
            </a:solidFill>
            <a:prstDash val="solid"/>
            <a:round/>
            <a:headEnd type="none" w="med" len="med"/>
            <a:tailEnd type="triangle" w="med" len="med"/>
          </a:ln>
        </p:spPr>
      </p:sp>
      <p:sp>
        <p:nvSpPr>
          <p:cNvPr id="54291" name="Line 19"/>
          <p:cNvSpPr/>
          <p:nvPr/>
        </p:nvSpPr>
        <p:spPr>
          <a:xfrm>
            <a:off x="3886200" y="2263775"/>
            <a:ext cx="0" cy="838200"/>
          </a:xfrm>
          <a:prstGeom prst="line">
            <a:avLst/>
          </a:prstGeom>
          <a:ln w="9525" cap="flat" cmpd="sng">
            <a:solidFill>
              <a:schemeClr val="hlink"/>
            </a:solidFill>
            <a:prstDash val="dash"/>
            <a:round/>
            <a:headEnd type="none" w="med" len="med"/>
            <a:tailEnd type="triangle" w="med" len="med"/>
          </a:ln>
        </p:spPr>
      </p:sp>
      <p:sp>
        <p:nvSpPr>
          <p:cNvPr id="54292" name="Line 20"/>
          <p:cNvSpPr/>
          <p:nvPr/>
        </p:nvSpPr>
        <p:spPr>
          <a:xfrm flipV="1">
            <a:off x="3733800" y="2492375"/>
            <a:ext cx="0" cy="685800"/>
          </a:xfrm>
          <a:prstGeom prst="line">
            <a:avLst/>
          </a:prstGeom>
          <a:ln w="9525" cap="flat" cmpd="sng">
            <a:solidFill>
              <a:schemeClr val="hlink"/>
            </a:solidFill>
            <a:prstDash val="dash"/>
            <a:round/>
            <a:headEnd type="none" w="med" len="med"/>
            <a:tailEnd type="triangle" w="med" len="med"/>
          </a:ln>
        </p:spPr>
      </p:sp>
      <p:sp>
        <p:nvSpPr>
          <p:cNvPr id="54293" name="Line 21"/>
          <p:cNvSpPr/>
          <p:nvPr/>
        </p:nvSpPr>
        <p:spPr>
          <a:xfrm flipV="1">
            <a:off x="4724400" y="2492375"/>
            <a:ext cx="0" cy="685800"/>
          </a:xfrm>
          <a:prstGeom prst="line">
            <a:avLst/>
          </a:prstGeom>
          <a:ln w="9525" cap="flat" cmpd="sng">
            <a:solidFill>
              <a:schemeClr val="hlink"/>
            </a:solidFill>
            <a:prstDash val="dash"/>
            <a:round/>
            <a:headEnd type="none" w="med" len="med"/>
            <a:tailEnd type="triangle" w="med" len="med"/>
          </a:ln>
        </p:spPr>
      </p:sp>
      <p:sp>
        <p:nvSpPr>
          <p:cNvPr id="54294" name="Line 22"/>
          <p:cNvSpPr/>
          <p:nvPr/>
        </p:nvSpPr>
        <p:spPr>
          <a:xfrm>
            <a:off x="4876800" y="2339975"/>
            <a:ext cx="0" cy="762000"/>
          </a:xfrm>
          <a:prstGeom prst="line">
            <a:avLst/>
          </a:prstGeom>
          <a:ln w="9525" cap="flat" cmpd="sng">
            <a:solidFill>
              <a:schemeClr val="hlink"/>
            </a:solidFill>
            <a:prstDash val="dash"/>
            <a:round/>
            <a:headEnd type="none" w="med" len="med"/>
            <a:tailEnd type="triangle" w="med" len="med"/>
          </a:ln>
        </p:spPr>
      </p:sp>
      <p:sp>
        <p:nvSpPr>
          <p:cNvPr id="65558" name="Text Box 23"/>
          <p:cNvSpPr txBox="1"/>
          <p:nvPr/>
        </p:nvSpPr>
        <p:spPr>
          <a:xfrm>
            <a:off x="3032125" y="3006725"/>
            <a:ext cx="342900" cy="519113"/>
          </a:xfrm>
          <a:prstGeom prst="rect">
            <a:avLst/>
          </a:prstGeom>
          <a:noFill/>
          <a:ln w="9525">
            <a:noFill/>
          </a:ln>
        </p:spPr>
        <p:txBody>
          <a:bodyPr wrap="none" anchor="t" anchorCtr="0">
            <a:spAutoFit/>
          </a:bodyPr>
          <a:p>
            <a:r>
              <a:rPr lang="en-US" altLang="zh-CN" sz="2800" b="0">
                <a:latin typeface="Tahoma" panose="020B0604030504040204" pitchFamily="34" charset="0"/>
              </a:rPr>
              <a:t>s</a:t>
            </a:r>
            <a:endParaRPr lang="en-US" altLang="zh-CN" sz="2800" b="0">
              <a:latin typeface="Tahoma" panose="020B0604030504040204" pitchFamily="34" charset="0"/>
            </a:endParaRPr>
          </a:p>
        </p:txBody>
      </p:sp>
      <p:sp>
        <p:nvSpPr>
          <p:cNvPr id="65559" name="Line 24"/>
          <p:cNvSpPr/>
          <p:nvPr/>
        </p:nvSpPr>
        <p:spPr>
          <a:xfrm>
            <a:off x="3352800" y="3330575"/>
            <a:ext cx="304800" cy="0"/>
          </a:xfrm>
          <a:prstGeom prst="line">
            <a:avLst/>
          </a:prstGeom>
          <a:ln w="9525" cap="flat" cmpd="sng">
            <a:solidFill>
              <a:schemeClr val="tx1"/>
            </a:solidFill>
            <a:prstDash val="solid"/>
            <a:round/>
            <a:headEnd type="none" w="med" len="med"/>
            <a:tailEnd type="triangle" w="med" len="med"/>
          </a:ln>
        </p:spPr>
      </p:sp>
      <p:sp>
        <p:nvSpPr>
          <p:cNvPr id="54297" name="Text Box 25"/>
          <p:cNvSpPr txBox="1"/>
          <p:nvPr/>
        </p:nvSpPr>
        <p:spPr>
          <a:xfrm>
            <a:off x="2727325" y="5516563"/>
            <a:ext cx="4664075" cy="579437"/>
          </a:xfrm>
          <a:prstGeom prst="rect">
            <a:avLst/>
          </a:prstGeom>
          <a:noFill/>
          <a:ln w="9525">
            <a:noFill/>
          </a:ln>
        </p:spPr>
        <p:txBody>
          <a:bodyPr anchor="t" anchorCtr="0">
            <a:spAutoFit/>
          </a:bodyPr>
          <a:p>
            <a:r>
              <a:rPr lang="en-US" altLang="zh-CN" sz="3200" b="0">
                <a:solidFill>
                  <a:schemeClr val="folHlink"/>
                </a:solidFill>
                <a:latin typeface="Tahoma" panose="020B0604030504040204" pitchFamily="34" charset="0"/>
              </a:rPr>
              <a:t>4: p-&gt;prior = s;</a:t>
            </a:r>
            <a:endParaRPr lang="en-US" altLang="zh-CN" sz="3200" b="0">
              <a:solidFill>
                <a:schemeClr val="folHlink"/>
              </a:solidFill>
              <a:latin typeface="Tahoma" panose="020B0604030504040204" pitchFamily="34" charset="0"/>
            </a:endParaRPr>
          </a:p>
        </p:txBody>
      </p:sp>
      <p:sp>
        <p:nvSpPr>
          <p:cNvPr id="54298" name="Text Box 26"/>
          <p:cNvSpPr txBox="1"/>
          <p:nvPr/>
        </p:nvSpPr>
        <p:spPr>
          <a:xfrm>
            <a:off x="3336925" y="2473325"/>
            <a:ext cx="377825" cy="519113"/>
          </a:xfrm>
          <a:prstGeom prst="rect">
            <a:avLst/>
          </a:prstGeom>
          <a:noFill/>
          <a:ln w="9525">
            <a:noFill/>
          </a:ln>
        </p:spPr>
        <p:txBody>
          <a:bodyPr wrap="none" anchor="t" anchorCtr="0">
            <a:spAutoFit/>
          </a:bodyPr>
          <a:p>
            <a:r>
              <a:rPr lang="en-US" altLang="zh-CN" sz="2800" b="0">
                <a:latin typeface="Tahoma" panose="020B0604030504040204" pitchFamily="34" charset="0"/>
              </a:rPr>
              <a:t>1</a:t>
            </a:r>
            <a:endParaRPr lang="en-US" altLang="zh-CN" sz="2800" b="0">
              <a:latin typeface="Tahoma" panose="020B0604030504040204" pitchFamily="34" charset="0"/>
            </a:endParaRPr>
          </a:p>
        </p:txBody>
      </p:sp>
      <p:sp>
        <p:nvSpPr>
          <p:cNvPr id="54299" name="Text Box 27"/>
          <p:cNvSpPr txBox="1"/>
          <p:nvPr/>
        </p:nvSpPr>
        <p:spPr>
          <a:xfrm>
            <a:off x="3886200" y="2452688"/>
            <a:ext cx="377825" cy="519112"/>
          </a:xfrm>
          <a:prstGeom prst="rect">
            <a:avLst/>
          </a:prstGeom>
          <a:noFill/>
          <a:ln w="9525">
            <a:noFill/>
          </a:ln>
        </p:spPr>
        <p:txBody>
          <a:bodyPr wrap="none" anchor="t" anchorCtr="0">
            <a:spAutoFit/>
          </a:bodyPr>
          <a:p>
            <a:r>
              <a:rPr lang="en-US" altLang="zh-CN" sz="2800" b="0">
                <a:latin typeface="Tahoma" panose="020B0604030504040204" pitchFamily="34" charset="0"/>
              </a:rPr>
              <a:t>2</a:t>
            </a:r>
            <a:endParaRPr lang="en-US" altLang="zh-CN" sz="2800" b="0">
              <a:latin typeface="Tahoma" panose="020B0604030504040204" pitchFamily="34" charset="0"/>
            </a:endParaRPr>
          </a:p>
        </p:txBody>
      </p:sp>
      <p:sp>
        <p:nvSpPr>
          <p:cNvPr id="54300" name="Rectangle 28"/>
          <p:cNvSpPr/>
          <p:nvPr/>
        </p:nvSpPr>
        <p:spPr>
          <a:xfrm>
            <a:off x="2655888" y="3763963"/>
            <a:ext cx="4327525" cy="579437"/>
          </a:xfrm>
          <a:prstGeom prst="rect">
            <a:avLst/>
          </a:prstGeom>
          <a:noFill/>
          <a:ln w="9525">
            <a:noFill/>
          </a:ln>
        </p:spPr>
        <p:txBody>
          <a:bodyPr wrap="none" anchor="t" anchorCtr="0">
            <a:spAutoFit/>
          </a:bodyPr>
          <a:p>
            <a:pPr>
              <a:spcBef>
                <a:spcPct val="20000"/>
              </a:spcBef>
            </a:pPr>
            <a:r>
              <a:rPr lang="en-US" altLang="zh-CN" sz="3200" b="0">
                <a:solidFill>
                  <a:schemeClr val="folHlink"/>
                </a:solidFill>
                <a:latin typeface="Tahoma" panose="020B0604030504040204" pitchFamily="34" charset="0"/>
              </a:rPr>
              <a:t>1: s-&gt;prior = p-&gt;prior;</a:t>
            </a:r>
            <a:endParaRPr lang="en-US" altLang="zh-CN" sz="3200" b="0">
              <a:solidFill>
                <a:schemeClr val="folHlink"/>
              </a:solidFill>
              <a:latin typeface="Tahoma" panose="020B0604030504040204" pitchFamily="34" charset="0"/>
            </a:endParaRPr>
          </a:p>
        </p:txBody>
      </p:sp>
      <p:sp>
        <p:nvSpPr>
          <p:cNvPr id="54301" name="Rectangle 29"/>
          <p:cNvSpPr/>
          <p:nvPr/>
        </p:nvSpPr>
        <p:spPr>
          <a:xfrm>
            <a:off x="2681288" y="4297363"/>
            <a:ext cx="4275137" cy="579437"/>
          </a:xfrm>
          <a:prstGeom prst="rect">
            <a:avLst/>
          </a:prstGeom>
          <a:noFill/>
          <a:ln w="9525">
            <a:noFill/>
          </a:ln>
        </p:spPr>
        <p:txBody>
          <a:bodyPr wrap="none" anchor="t" anchorCtr="0">
            <a:spAutoFit/>
          </a:bodyPr>
          <a:p>
            <a:pPr>
              <a:spcBef>
                <a:spcPct val="20000"/>
              </a:spcBef>
            </a:pPr>
            <a:r>
              <a:rPr lang="en-US" altLang="zh-CN" sz="3200" b="0">
                <a:solidFill>
                  <a:schemeClr val="folHlink"/>
                </a:solidFill>
                <a:latin typeface="Tahoma" panose="020B0604030504040204" pitchFamily="34" charset="0"/>
              </a:rPr>
              <a:t>2: p-&gt;prior-&gt;next = s;</a:t>
            </a:r>
            <a:endParaRPr lang="en-US" altLang="zh-CN" sz="3200" b="0">
              <a:solidFill>
                <a:schemeClr val="folHlink"/>
              </a:solidFill>
              <a:latin typeface="Tahoma" panose="020B0604030504040204" pitchFamily="34" charset="0"/>
            </a:endParaRPr>
          </a:p>
        </p:txBody>
      </p:sp>
      <p:sp>
        <p:nvSpPr>
          <p:cNvPr id="54302" name="Rectangle 30"/>
          <p:cNvSpPr/>
          <p:nvPr/>
        </p:nvSpPr>
        <p:spPr>
          <a:xfrm>
            <a:off x="2713038" y="4906963"/>
            <a:ext cx="3000375" cy="579437"/>
          </a:xfrm>
          <a:prstGeom prst="rect">
            <a:avLst/>
          </a:prstGeom>
          <a:noFill/>
          <a:ln w="9525">
            <a:noFill/>
          </a:ln>
        </p:spPr>
        <p:txBody>
          <a:bodyPr wrap="none" anchor="t" anchorCtr="0">
            <a:spAutoFit/>
          </a:bodyPr>
          <a:p>
            <a:pPr>
              <a:spcBef>
                <a:spcPct val="20000"/>
              </a:spcBef>
            </a:pPr>
            <a:r>
              <a:rPr lang="en-US" altLang="zh-CN" sz="3200" b="0">
                <a:solidFill>
                  <a:schemeClr val="folHlink"/>
                </a:solidFill>
                <a:latin typeface="Tahoma" panose="020B0604030504040204" pitchFamily="34" charset="0"/>
              </a:rPr>
              <a:t>3: s-&gt;next = p;</a:t>
            </a:r>
            <a:endParaRPr lang="en-US" altLang="zh-CN" sz="3200" b="0">
              <a:solidFill>
                <a:schemeClr val="folHlink"/>
              </a:solidFill>
              <a:latin typeface="Tahoma" panose="020B0604030504040204" pitchFamily="34" charset="0"/>
            </a:endParaRPr>
          </a:p>
        </p:txBody>
      </p:sp>
      <p:sp>
        <p:nvSpPr>
          <p:cNvPr id="54303" name="Text Box 31"/>
          <p:cNvSpPr txBox="1"/>
          <p:nvPr/>
        </p:nvSpPr>
        <p:spPr>
          <a:xfrm>
            <a:off x="4419600" y="2605088"/>
            <a:ext cx="377825" cy="519112"/>
          </a:xfrm>
          <a:prstGeom prst="rect">
            <a:avLst/>
          </a:prstGeom>
          <a:noFill/>
          <a:ln w="9525">
            <a:noFill/>
          </a:ln>
        </p:spPr>
        <p:txBody>
          <a:bodyPr wrap="none" anchor="t" anchorCtr="0">
            <a:spAutoFit/>
          </a:bodyPr>
          <a:p>
            <a:r>
              <a:rPr lang="en-US" altLang="zh-CN" sz="2800" b="0">
                <a:latin typeface="Tahoma" panose="020B0604030504040204" pitchFamily="34" charset="0"/>
              </a:rPr>
              <a:t>3</a:t>
            </a:r>
            <a:endParaRPr lang="en-US" altLang="zh-CN" sz="2800" b="0">
              <a:latin typeface="Tahoma" panose="020B0604030504040204" pitchFamily="34" charset="0"/>
            </a:endParaRPr>
          </a:p>
        </p:txBody>
      </p:sp>
      <p:sp>
        <p:nvSpPr>
          <p:cNvPr id="54304" name="Text Box 32"/>
          <p:cNvSpPr txBox="1"/>
          <p:nvPr/>
        </p:nvSpPr>
        <p:spPr>
          <a:xfrm>
            <a:off x="4879975" y="2605088"/>
            <a:ext cx="377825" cy="519112"/>
          </a:xfrm>
          <a:prstGeom prst="rect">
            <a:avLst/>
          </a:prstGeom>
          <a:noFill/>
          <a:ln w="9525">
            <a:noFill/>
          </a:ln>
        </p:spPr>
        <p:txBody>
          <a:bodyPr wrap="none" anchor="t" anchorCtr="0">
            <a:spAutoFit/>
          </a:bodyPr>
          <a:p>
            <a:r>
              <a:rPr lang="en-US" altLang="zh-CN" sz="2800" b="0">
                <a:latin typeface="Tahoma" panose="020B0604030504040204" pitchFamily="34" charset="0"/>
              </a:rPr>
              <a:t>4</a:t>
            </a:r>
            <a:endParaRPr lang="en-US" altLang="zh-CN" sz="2800" b="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4292"/>
                                        </p:tgtEl>
                                        <p:attrNameLst>
                                          <p:attrName>style.visibility</p:attrName>
                                        </p:attrNameLst>
                                      </p:cBhvr>
                                      <p:to>
                                        <p:strVal val="visible"/>
                                      </p:to>
                                    </p:set>
                                    <p:animEffect transition="in" filter="box(out)">
                                      <p:cBhvr>
                                        <p:cTn id="7" dur="500"/>
                                        <p:tgtEl>
                                          <p:spTgt spid="5429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298">
                                            <p:txEl>
                                              <p:charRg st="0" end="2"/>
                                            </p:txEl>
                                          </p:spTgt>
                                        </p:tgtEl>
                                        <p:attrNameLst>
                                          <p:attrName>style.visibility</p:attrName>
                                        </p:attrNameLst>
                                      </p:cBhvr>
                                      <p:to>
                                        <p:strVal val="visible"/>
                                      </p:to>
                                    </p:set>
                                    <p:animEffect transition="in" filter="box(out)">
                                      <p:cBhvr>
                                        <p:cTn id="12" dur="500"/>
                                        <p:tgtEl>
                                          <p:spTgt spid="54298">
                                            <p:txEl>
                                              <p:charRg st="0"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4300"/>
                                        </p:tgtEl>
                                        <p:attrNameLst>
                                          <p:attrName>style.visibility</p:attrName>
                                        </p:attrNameLst>
                                      </p:cBhvr>
                                      <p:to>
                                        <p:strVal val="visible"/>
                                      </p:to>
                                    </p:set>
                                    <p:anim calcmode="lin" valueType="num">
                                      <p:cBhvr additive="base">
                                        <p:cTn id="17" dur="500" fill="hold"/>
                                        <p:tgtEl>
                                          <p:spTgt spid="54300"/>
                                        </p:tgtEl>
                                        <p:attrNameLst>
                                          <p:attrName>ppt_x</p:attrName>
                                        </p:attrNameLst>
                                      </p:cBhvr>
                                      <p:tavLst>
                                        <p:tav tm="0">
                                          <p:val>
                                            <p:strVal val="0-#ppt_w/2"/>
                                          </p:val>
                                        </p:tav>
                                        <p:tav tm="100000">
                                          <p:val>
                                            <p:strVal val="#ppt_x"/>
                                          </p:val>
                                        </p:tav>
                                      </p:tavLst>
                                    </p:anim>
                                    <p:anim calcmode="lin" valueType="num">
                                      <p:cBhvr additive="base">
                                        <p:cTn id="18" dur="500" fill="hold"/>
                                        <p:tgtEl>
                                          <p:spTgt spid="5430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4291"/>
                                        </p:tgtEl>
                                        <p:attrNameLst>
                                          <p:attrName>style.visibility</p:attrName>
                                        </p:attrNameLst>
                                      </p:cBhvr>
                                      <p:to>
                                        <p:strVal val="visible"/>
                                      </p:to>
                                    </p:set>
                                    <p:animEffect transition="in" filter="box(out)">
                                      <p:cBhvr>
                                        <p:cTn id="23" dur="500"/>
                                        <p:tgtEl>
                                          <p:spTgt spid="54291"/>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54299">
                                            <p:txEl>
                                              <p:charRg st="0" end="2"/>
                                            </p:txEl>
                                          </p:spTgt>
                                        </p:tgtEl>
                                        <p:attrNameLst>
                                          <p:attrName>style.visibility</p:attrName>
                                        </p:attrNameLst>
                                      </p:cBhvr>
                                      <p:to>
                                        <p:strVal val="visible"/>
                                      </p:to>
                                    </p:set>
                                    <p:animEffect transition="in" filter="box(out)">
                                      <p:cBhvr>
                                        <p:cTn id="28" dur="500"/>
                                        <p:tgtEl>
                                          <p:spTgt spid="54299">
                                            <p:txEl>
                                              <p:charRg st="0" end="2"/>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4301"/>
                                        </p:tgtEl>
                                        <p:attrNameLst>
                                          <p:attrName>style.visibility</p:attrName>
                                        </p:attrNameLst>
                                      </p:cBhvr>
                                      <p:to>
                                        <p:strVal val="visible"/>
                                      </p:to>
                                    </p:set>
                                    <p:anim calcmode="lin" valueType="num">
                                      <p:cBhvr additive="base">
                                        <p:cTn id="33" dur="500" fill="hold"/>
                                        <p:tgtEl>
                                          <p:spTgt spid="54301"/>
                                        </p:tgtEl>
                                        <p:attrNameLst>
                                          <p:attrName>ppt_x</p:attrName>
                                        </p:attrNameLst>
                                      </p:cBhvr>
                                      <p:tavLst>
                                        <p:tav tm="0">
                                          <p:val>
                                            <p:strVal val="0-#ppt_w/2"/>
                                          </p:val>
                                        </p:tav>
                                        <p:tav tm="100000">
                                          <p:val>
                                            <p:strVal val="#ppt_x"/>
                                          </p:val>
                                        </p:tav>
                                      </p:tavLst>
                                    </p:anim>
                                    <p:anim calcmode="lin" valueType="num">
                                      <p:cBhvr additive="base">
                                        <p:cTn id="34" dur="500" fill="hold"/>
                                        <p:tgtEl>
                                          <p:spTgt spid="5430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54293"/>
                                        </p:tgtEl>
                                        <p:attrNameLst>
                                          <p:attrName>style.visibility</p:attrName>
                                        </p:attrNameLst>
                                      </p:cBhvr>
                                      <p:to>
                                        <p:strVal val="visible"/>
                                      </p:to>
                                    </p:set>
                                    <p:animEffect transition="in" filter="box(out)">
                                      <p:cBhvr>
                                        <p:cTn id="39" dur="500"/>
                                        <p:tgtEl>
                                          <p:spTgt spid="54293"/>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54303">
                                            <p:txEl>
                                              <p:charRg st="0" end="2"/>
                                            </p:txEl>
                                          </p:spTgt>
                                        </p:tgtEl>
                                        <p:attrNameLst>
                                          <p:attrName>style.visibility</p:attrName>
                                        </p:attrNameLst>
                                      </p:cBhvr>
                                      <p:to>
                                        <p:strVal val="visible"/>
                                      </p:to>
                                    </p:set>
                                    <p:animEffect transition="in" filter="box(out)">
                                      <p:cBhvr>
                                        <p:cTn id="44" dur="500"/>
                                        <p:tgtEl>
                                          <p:spTgt spid="54303">
                                            <p:txEl>
                                              <p:charRg st="0" end="2"/>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4302"/>
                                        </p:tgtEl>
                                        <p:attrNameLst>
                                          <p:attrName>style.visibility</p:attrName>
                                        </p:attrNameLst>
                                      </p:cBhvr>
                                      <p:to>
                                        <p:strVal val="visible"/>
                                      </p:to>
                                    </p:set>
                                    <p:anim calcmode="lin" valueType="num">
                                      <p:cBhvr additive="base">
                                        <p:cTn id="49" dur="500" fill="hold"/>
                                        <p:tgtEl>
                                          <p:spTgt spid="54302"/>
                                        </p:tgtEl>
                                        <p:attrNameLst>
                                          <p:attrName>ppt_x</p:attrName>
                                        </p:attrNameLst>
                                      </p:cBhvr>
                                      <p:tavLst>
                                        <p:tav tm="0">
                                          <p:val>
                                            <p:strVal val="0-#ppt_w/2"/>
                                          </p:val>
                                        </p:tav>
                                        <p:tav tm="100000">
                                          <p:val>
                                            <p:strVal val="#ppt_x"/>
                                          </p:val>
                                        </p:tav>
                                      </p:tavLst>
                                    </p:anim>
                                    <p:anim calcmode="lin" valueType="num">
                                      <p:cBhvr additive="base">
                                        <p:cTn id="50" dur="500" fill="hold"/>
                                        <p:tgtEl>
                                          <p:spTgt spid="5430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54294"/>
                                        </p:tgtEl>
                                        <p:attrNameLst>
                                          <p:attrName>style.visibility</p:attrName>
                                        </p:attrNameLst>
                                      </p:cBhvr>
                                      <p:to>
                                        <p:strVal val="visible"/>
                                      </p:to>
                                    </p:set>
                                    <p:animEffect transition="in" filter="box(out)">
                                      <p:cBhvr>
                                        <p:cTn id="55" dur="500"/>
                                        <p:tgtEl>
                                          <p:spTgt spid="54294"/>
                                        </p:tgtEl>
                                      </p:cBhvr>
                                    </p:animEffect>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54304">
                                            <p:txEl>
                                              <p:charRg st="0" end="2"/>
                                            </p:txEl>
                                          </p:spTgt>
                                        </p:tgtEl>
                                        <p:attrNameLst>
                                          <p:attrName>style.visibility</p:attrName>
                                        </p:attrNameLst>
                                      </p:cBhvr>
                                      <p:to>
                                        <p:strVal val="visible"/>
                                      </p:to>
                                    </p:set>
                                    <p:animEffect transition="in" filter="box(out)">
                                      <p:cBhvr>
                                        <p:cTn id="60" dur="500"/>
                                        <p:tgtEl>
                                          <p:spTgt spid="54304">
                                            <p:txEl>
                                              <p:charRg st="0" end="2"/>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1"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54297">
                                            <p:txEl>
                                              <p:charRg st="0" end="17"/>
                                            </p:txEl>
                                          </p:spTgt>
                                        </p:tgtEl>
                                        <p:attrNameLst>
                                          <p:attrName>style.visibility</p:attrName>
                                        </p:attrNameLst>
                                      </p:cBhvr>
                                      <p:to>
                                        <p:strVal val="visible"/>
                                      </p:to>
                                    </p:set>
                                    <p:animEffect transition="in" filter="box(out)">
                                      <p:cBhvr>
                                        <p:cTn id="65" dur="500"/>
                                        <p:tgtEl>
                                          <p:spTgt spid="54297">
                                            <p:txEl>
                                              <p:charRg st="0" end="17"/>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7" grpId="0" build="p"/>
      <p:bldP spid="54298" grpId="0" build="p"/>
      <p:bldP spid="54299" grpId="0" build="p"/>
      <p:bldP spid="54300" grpId="0"/>
      <p:bldP spid="54301" grpId="0"/>
      <p:bldP spid="54302" grpId="0"/>
      <p:bldP spid="54303" grpId="0" build="p"/>
      <p:bldP spid="5430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双向链表的插入</a:t>
            </a:r>
            <a:r>
              <a:rPr lang="en-US" altLang="zh-CN" sz="4800">
                <a:ea typeface="华文新魏" panose="02010800040101010101" pitchFamily="2" charset="-122"/>
              </a:rPr>
              <a:t>:p</a:t>
            </a:r>
            <a:r>
              <a:rPr lang="zh-CN" altLang="en-US" sz="4800" dirty="0">
                <a:ea typeface="华文新魏" panose="02010800040101010101" pitchFamily="2" charset="-122"/>
              </a:rPr>
              <a:t>结点后</a:t>
            </a:r>
            <a:endParaRPr lang="zh-CN" altLang="en-US" sz="4800" dirty="0">
              <a:ea typeface="华文新魏" panose="02010800040101010101" pitchFamily="2" charset="-122"/>
            </a:endParaRPr>
          </a:p>
        </p:txBody>
      </p:sp>
      <p:grpSp>
        <p:nvGrpSpPr>
          <p:cNvPr id="70661" name="Group 5"/>
          <p:cNvGrpSpPr/>
          <p:nvPr/>
        </p:nvGrpSpPr>
        <p:grpSpPr>
          <a:xfrm>
            <a:off x="1835150" y="2205038"/>
            <a:ext cx="1905000" cy="609600"/>
            <a:chOff x="1248" y="1008"/>
            <a:chExt cx="1200" cy="384"/>
          </a:xfrm>
        </p:grpSpPr>
        <p:grpSp>
          <p:nvGrpSpPr>
            <p:cNvPr id="66563" name="Group 6"/>
            <p:cNvGrpSpPr/>
            <p:nvPr/>
          </p:nvGrpSpPr>
          <p:grpSpPr>
            <a:xfrm>
              <a:off x="1680" y="1008"/>
              <a:ext cx="768" cy="384"/>
              <a:chOff x="1152" y="912"/>
              <a:chExt cx="768" cy="384"/>
            </a:xfrm>
          </p:grpSpPr>
          <p:sp>
            <p:nvSpPr>
              <p:cNvPr id="66564" name="Rectangle 7"/>
              <p:cNvSpPr/>
              <p:nvPr/>
            </p:nvSpPr>
            <p:spPr>
              <a:xfrm>
                <a:off x="1152" y="912"/>
                <a:ext cx="768" cy="384"/>
              </a:xfrm>
              <a:prstGeom prst="rect">
                <a:avLst/>
              </a:prstGeom>
              <a:solidFill>
                <a:srgbClr val="CCFFCC">
                  <a:alpha val="50195"/>
                </a:srgbClr>
              </a:solidFill>
              <a:ln w="28575" cap="flat" cmpd="sng">
                <a:solidFill>
                  <a:schemeClr val="tx1"/>
                </a:solidFill>
                <a:prstDash val="solid"/>
                <a:miter/>
                <a:headEnd type="none" w="med" len="med"/>
                <a:tailEnd type="none" w="med" len="med"/>
              </a:ln>
            </p:spPr>
            <p:txBody>
              <a:bodyPr wrap="none" anchor="ctr" anchorCtr="0"/>
              <a:p>
                <a:pPr algn="ct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66565" name="Line 8"/>
              <p:cNvSpPr/>
              <p:nvPr/>
            </p:nvSpPr>
            <p:spPr>
              <a:xfrm>
                <a:off x="1344" y="912"/>
                <a:ext cx="0" cy="384"/>
              </a:xfrm>
              <a:prstGeom prst="line">
                <a:avLst/>
              </a:prstGeom>
              <a:ln w="28575" cap="flat" cmpd="sng">
                <a:solidFill>
                  <a:schemeClr val="tx1"/>
                </a:solidFill>
                <a:prstDash val="solid"/>
                <a:round/>
                <a:headEnd type="none" w="med" len="med"/>
                <a:tailEnd type="none" w="med" len="med"/>
              </a:ln>
            </p:spPr>
          </p:sp>
          <p:sp>
            <p:nvSpPr>
              <p:cNvPr id="66566" name="Line 9"/>
              <p:cNvSpPr/>
              <p:nvPr/>
            </p:nvSpPr>
            <p:spPr>
              <a:xfrm>
                <a:off x="1728" y="912"/>
                <a:ext cx="0" cy="384"/>
              </a:xfrm>
              <a:prstGeom prst="line">
                <a:avLst/>
              </a:prstGeom>
              <a:ln w="28575" cap="flat" cmpd="sng">
                <a:solidFill>
                  <a:schemeClr val="tx1"/>
                </a:solidFill>
                <a:prstDash val="solid"/>
                <a:round/>
                <a:headEnd type="none" w="med" len="med"/>
                <a:tailEnd type="none" w="med" len="med"/>
              </a:ln>
            </p:spPr>
          </p:sp>
        </p:grpSp>
        <p:sp>
          <p:nvSpPr>
            <p:cNvPr id="66567" name="Line 10"/>
            <p:cNvSpPr/>
            <p:nvPr/>
          </p:nvSpPr>
          <p:spPr>
            <a:xfrm>
              <a:off x="1248" y="1200"/>
              <a:ext cx="432" cy="0"/>
            </a:xfrm>
            <a:prstGeom prst="line">
              <a:avLst/>
            </a:prstGeom>
            <a:ln w="28575" cap="flat" cmpd="sng">
              <a:solidFill>
                <a:schemeClr val="tx1"/>
              </a:solidFill>
              <a:prstDash val="solid"/>
              <a:round/>
              <a:headEnd type="none" w="med" len="med"/>
              <a:tailEnd type="triangle" w="med" len="lg"/>
            </a:ln>
          </p:spPr>
        </p:sp>
      </p:grpSp>
      <p:grpSp>
        <p:nvGrpSpPr>
          <p:cNvPr id="70667" name="Group 11"/>
          <p:cNvGrpSpPr/>
          <p:nvPr/>
        </p:nvGrpSpPr>
        <p:grpSpPr>
          <a:xfrm>
            <a:off x="5949950" y="2243138"/>
            <a:ext cx="1219200" cy="609600"/>
            <a:chOff x="1152" y="912"/>
            <a:chExt cx="768" cy="384"/>
          </a:xfrm>
        </p:grpSpPr>
        <p:sp>
          <p:nvSpPr>
            <p:cNvPr id="66569" name="Rectangle 12"/>
            <p:cNvSpPr/>
            <p:nvPr/>
          </p:nvSpPr>
          <p:spPr>
            <a:xfrm>
              <a:off x="1152" y="912"/>
              <a:ext cx="768" cy="384"/>
            </a:xfrm>
            <a:prstGeom prst="rect">
              <a:avLst/>
            </a:prstGeom>
            <a:solidFill>
              <a:srgbClr val="CCFFCC">
                <a:alpha val="50195"/>
              </a:srgbClr>
            </a:solidFill>
            <a:ln w="28575" cap="flat" cmpd="sng">
              <a:solidFill>
                <a:schemeClr val="tx1"/>
              </a:solidFill>
              <a:prstDash val="solid"/>
              <a:miter/>
              <a:headEnd type="none" w="med" len="med"/>
              <a:tailEnd type="none" w="med" len="med"/>
            </a:ln>
          </p:spPr>
          <p:txBody>
            <a:bodyPr wrap="none" anchor="ctr" anchorCtr="0"/>
            <a:p>
              <a:pPr algn="ctr">
                <a:buFontTx/>
              </a:pPr>
              <a:r>
                <a:rPr lang="en-US" altLang="zh-CN" sz="3600" err="1">
                  <a:latin typeface="Times New Roman" panose="02020603050405020304" charset="0"/>
                </a:rPr>
                <a:t>a</a:t>
              </a:r>
              <a:r>
                <a:rPr lang="en-US" altLang="zh-CN" sz="3600" baseline="-25000" err="1">
                  <a:latin typeface="Times New Roman" panose="02020603050405020304" charset="0"/>
                </a:rPr>
                <a:t>i</a:t>
              </a:r>
              <a:endParaRPr lang="en-US" altLang="zh-CN" sz="3600" b="0">
                <a:latin typeface="Times New Roman" panose="02020603050405020304" charset="0"/>
              </a:endParaRPr>
            </a:p>
          </p:txBody>
        </p:sp>
        <p:sp>
          <p:nvSpPr>
            <p:cNvPr id="66570" name="Line 13"/>
            <p:cNvSpPr/>
            <p:nvPr/>
          </p:nvSpPr>
          <p:spPr>
            <a:xfrm>
              <a:off x="1344" y="912"/>
              <a:ext cx="0" cy="384"/>
            </a:xfrm>
            <a:prstGeom prst="line">
              <a:avLst/>
            </a:prstGeom>
            <a:ln w="28575" cap="flat" cmpd="sng">
              <a:solidFill>
                <a:schemeClr val="tx1"/>
              </a:solidFill>
              <a:prstDash val="solid"/>
              <a:round/>
              <a:headEnd type="none" w="med" len="med"/>
              <a:tailEnd type="none" w="med" len="med"/>
            </a:ln>
          </p:spPr>
        </p:sp>
        <p:sp>
          <p:nvSpPr>
            <p:cNvPr id="66571" name="Line 14"/>
            <p:cNvSpPr/>
            <p:nvPr/>
          </p:nvSpPr>
          <p:spPr>
            <a:xfrm>
              <a:off x="1728" y="912"/>
              <a:ext cx="0" cy="384"/>
            </a:xfrm>
            <a:prstGeom prst="line">
              <a:avLst/>
            </a:prstGeom>
            <a:ln w="28575" cap="flat" cmpd="sng">
              <a:solidFill>
                <a:schemeClr val="tx1"/>
              </a:solidFill>
              <a:prstDash val="solid"/>
              <a:round/>
              <a:headEnd type="none" w="med" len="med"/>
              <a:tailEnd type="none" w="med" len="med"/>
            </a:ln>
          </p:spPr>
        </p:sp>
      </p:grpSp>
      <p:sp>
        <p:nvSpPr>
          <p:cNvPr id="70671" name="Line 15"/>
          <p:cNvSpPr/>
          <p:nvPr/>
        </p:nvSpPr>
        <p:spPr>
          <a:xfrm>
            <a:off x="3740150" y="2492375"/>
            <a:ext cx="2209800" cy="0"/>
          </a:xfrm>
          <a:prstGeom prst="line">
            <a:avLst/>
          </a:prstGeom>
          <a:ln w="31750" cap="flat" cmpd="sng">
            <a:solidFill>
              <a:schemeClr val="tx1"/>
            </a:solidFill>
            <a:prstDash val="solid"/>
            <a:round/>
            <a:headEnd type="none" w="med" len="med"/>
            <a:tailEnd type="triangle" w="med" len="lg"/>
          </a:ln>
        </p:spPr>
      </p:sp>
      <p:sp>
        <p:nvSpPr>
          <p:cNvPr id="70672" name="Line 16"/>
          <p:cNvSpPr/>
          <p:nvPr/>
        </p:nvSpPr>
        <p:spPr>
          <a:xfrm>
            <a:off x="7016750" y="2565400"/>
            <a:ext cx="762000" cy="0"/>
          </a:xfrm>
          <a:prstGeom prst="line">
            <a:avLst/>
          </a:prstGeom>
          <a:ln w="28575" cap="flat" cmpd="sng">
            <a:solidFill>
              <a:schemeClr val="tx1"/>
            </a:solidFill>
            <a:prstDash val="solid"/>
            <a:round/>
            <a:headEnd type="none" w="med" len="med"/>
            <a:tailEnd type="triangle" w="med" len="lg"/>
          </a:ln>
        </p:spPr>
      </p:sp>
      <p:grpSp>
        <p:nvGrpSpPr>
          <p:cNvPr id="70673" name="Group 17"/>
          <p:cNvGrpSpPr/>
          <p:nvPr/>
        </p:nvGrpSpPr>
        <p:grpSpPr>
          <a:xfrm>
            <a:off x="3282950" y="1873250"/>
            <a:ext cx="2819400" cy="609600"/>
            <a:chOff x="1872" y="720"/>
            <a:chExt cx="1776" cy="384"/>
          </a:xfrm>
        </p:grpSpPr>
        <p:sp>
          <p:nvSpPr>
            <p:cNvPr id="66575" name="Line 18"/>
            <p:cNvSpPr/>
            <p:nvPr/>
          </p:nvSpPr>
          <p:spPr>
            <a:xfrm flipV="1">
              <a:off x="3648" y="720"/>
              <a:ext cx="0" cy="384"/>
            </a:xfrm>
            <a:prstGeom prst="line">
              <a:avLst/>
            </a:prstGeom>
            <a:ln w="31750" cap="flat" cmpd="sng">
              <a:solidFill>
                <a:schemeClr val="tx1"/>
              </a:solidFill>
              <a:prstDash val="solid"/>
              <a:round/>
              <a:headEnd type="none" w="med" len="med"/>
              <a:tailEnd type="none" w="med" len="med"/>
            </a:ln>
          </p:spPr>
        </p:sp>
        <p:sp>
          <p:nvSpPr>
            <p:cNvPr id="66576" name="Line 19"/>
            <p:cNvSpPr/>
            <p:nvPr/>
          </p:nvSpPr>
          <p:spPr>
            <a:xfrm flipH="1">
              <a:off x="1872" y="720"/>
              <a:ext cx="1776" cy="0"/>
            </a:xfrm>
            <a:prstGeom prst="line">
              <a:avLst/>
            </a:prstGeom>
            <a:ln w="31750" cap="flat" cmpd="sng">
              <a:solidFill>
                <a:schemeClr val="tx1"/>
              </a:solidFill>
              <a:prstDash val="solid"/>
              <a:round/>
              <a:headEnd type="none" w="med" len="med"/>
              <a:tailEnd type="none" w="med" len="med"/>
            </a:ln>
          </p:spPr>
        </p:sp>
        <p:sp>
          <p:nvSpPr>
            <p:cNvPr id="66577" name="Line 20"/>
            <p:cNvSpPr/>
            <p:nvPr/>
          </p:nvSpPr>
          <p:spPr>
            <a:xfrm>
              <a:off x="1872" y="720"/>
              <a:ext cx="0" cy="192"/>
            </a:xfrm>
            <a:prstGeom prst="line">
              <a:avLst/>
            </a:prstGeom>
            <a:ln w="31750" cap="flat" cmpd="sng">
              <a:solidFill>
                <a:schemeClr val="tx1"/>
              </a:solidFill>
              <a:prstDash val="solid"/>
              <a:round/>
              <a:headEnd type="none" w="med" len="med"/>
              <a:tailEnd type="triangle" w="med" len="lg"/>
            </a:ln>
          </p:spPr>
        </p:sp>
      </p:grpSp>
      <p:grpSp>
        <p:nvGrpSpPr>
          <p:cNvPr id="70677" name="Group 21"/>
          <p:cNvGrpSpPr/>
          <p:nvPr/>
        </p:nvGrpSpPr>
        <p:grpSpPr>
          <a:xfrm>
            <a:off x="4349750" y="3244850"/>
            <a:ext cx="1219200" cy="609600"/>
            <a:chOff x="1152" y="912"/>
            <a:chExt cx="768" cy="384"/>
          </a:xfrm>
        </p:grpSpPr>
        <p:sp>
          <p:nvSpPr>
            <p:cNvPr id="66579" name="Rectangle 22"/>
            <p:cNvSpPr/>
            <p:nvPr/>
          </p:nvSpPr>
          <p:spPr>
            <a:xfrm>
              <a:off x="1152" y="912"/>
              <a:ext cx="768" cy="384"/>
            </a:xfrm>
            <a:prstGeom prst="rect">
              <a:avLst/>
            </a:prstGeom>
            <a:solidFill>
              <a:srgbClr val="CCFFCC">
                <a:alpha val="50195"/>
              </a:srgbClr>
            </a:solidFill>
            <a:ln w="2857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e</a:t>
              </a:r>
              <a:endParaRPr lang="en-US" altLang="zh-CN" sz="3600" b="0">
                <a:latin typeface="Times New Roman" panose="02020603050405020304" charset="0"/>
              </a:endParaRPr>
            </a:p>
          </p:txBody>
        </p:sp>
        <p:sp>
          <p:nvSpPr>
            <p:cNvPr id="66580" name="Line 23"/>
            <p:cNvSpPr/>
            <p:nvPr/>
          </p:nvSpPr>
          <p:spPr>
            <a:xfrm>
              <a:off x="1344" y="912"/>
              <a:ext cx="0" cy="384"/>
            </a:xfrm>
            <a:prstGeom prst="line">
              <a:avLst/>
            </a:prstGeom>
            <a:ln w="28575" cap="flat" cmpd="sng">
              <a:solidFill>
                <a:schemeClr val="tx1"/>
              </a:solidFill>
              <a:prstDash val="solid"/>
              <a:round/>
              <a:headEnd type="none" w="med" len="med"/>
              <a:tailEnd type="none" w="med" len="med"/>
            </a:ln>
          </p:spPr>
        </p:sp>
        <p:sp>
          <p:nvSpPr>
            <p:cNvPr id="66581" name="Line 24"/>
            <p:cNvSpPr/>
            <p:nvPr/>
          </p:nvSpPr>
          <p:spPr>
            <a:xfrm>
              <a:off x="1728" y="912"/>
              <a:ext cx="0" cy="384"/>
            </a:xfrm>
            <a:prstGeom prst="line">
              <a:avLst/>
            </a:prstGeom>
            <a:ln w="28575" cap="flat" cmpd="sng">
              <a:solidFill>
                <a:schemeClr val="tx1"/>
              </a:solidFill>
              <a:prstDash val="solid"/>
              <a:round/>
              <a:headEnd type="none" w="med" len="med"/>
              <a:tailEnd type="none" w="med" len="med"/>
            </a:ln>
          </p:spPr>
        </p:sp>
      </p:grpSp>
      <p:sp>
        <p:nvSpPr>
          <p:cNvPr id="70681" name="AutoShape 25"/>
          <p:cNvSpPr/>
          <p:nvPr/>
        </p:nvSpPr>
        <p:spPr>
          <a:xfrm>
            <a:off x="2825750" y="985838"/>
            <a:ext cx="457200" cy="1219200"/>
          </a:xfrm>
          <a:prstGeom prst="downArrowCallout">
            <a:avLst>
              <a:gd name="adj1" fmla="val 15000"/>
              <a:gd name="adj2" fmla="val 25000"/>
              <a:gd name="adj3" fmla="val 48444"/>
              <a:gd name="adj4" fmla="val 43333"/>
            </a:avLst>
          </a:prstGeom>
          <a:noFill/>
          <a:ln w="2857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p</a:t>
            </a:r>
            <a:endParaRPr lang="en-US" altLang="zh-CN" sz="3600" b="0">
              <a:latin typeface="Times New Roman" panose="02020603050405020304" charset="0"/>
            </a:endParaRPr>
          </a:p>
        </p:txBody>
      </p:sp>
      <p:sp>
        <p:nvSpPr>
          <p:cNvPr id="70682" name="AutoShape 26"/>
          <p:cNvSpPr/>
          <p:nvPr/>
        </p:nvSpPr>
        <p:spPr>
          <a:xfrm>
            <a:off x="4730750" y="3854450"/>
            <a:ext cx="457200" cy="838200"/>
          </a:xfrm>
          <a:prstGeom prst="upArrowCallout">
            <a:avLst>
              <a:gd name="adj1" fmla="val 16666"/>
              <a:gd name="adj2" fmla="val 25000"/>
              <a:gd name="adj3" fmla="val 42947"/>
              <a:gd name="adj4" fmla="val 43940"/>
            </a:avLst>
          </a:prstGeom>
          <a:solidFill>
            <a:srgbClr val="FFFF99">
              <a:alpha val="50195"/>
            </a:srgbClr>
          </a:solidFill>
          <a:ln w="2857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s</a:t>
            </a:r>
            <a:endParaRPr lang="en-US" altLang="zh-CN" sz="3600" b="0">
              <a:latin typeface="Times New Roman" panose="02020603050405020304" charset="0"/>
            </a:endParaRPr>
          </a:p>
        </p:txBody>
      </p:sp>
      <p:cxnSp>
        <p:nvCxnSpPr>
          <p:cNvPr id="57355" name="AutoShape 27"/>
          <p:cNvCxnSpPr>
            <a:stCxn id="66579" idx="3"/>
            <a:endCxn id="66569" idx="2"/>
          </p:cNvCxnSpPr>
          <p:nvPr/>
        </p:nvCxnSpPr>
        <p:spPr>
          <a:xfrm flipV="1">
            <a:off x="5583238" y="2867025"/>
            <a:ext cx="976312" cy="682625"/>
          </a:xfrm>
          <a:prstGeom prst="bentConnector2">
            <a:avLst/>
          </a:prstGeom>
          <a:ln w="31750" cap="flat" cmpd="sng">
            <a:solidFill>
              <a:schemeClr val="tx1"/>
            </a:solidFill>
            <a:prstDash val="solid"/>
            <a:miter/>
            <a:headEnd type="none" w="med" len="med"/>
            <a:tailEnd type="stealth" w="med" len="lg"/>
          </a:ln>
        </p:spPr>
      </p:cxnSp>
      <p:cxnSp>
        <p:nvCxnSpPr>
          <p:cNvPr id="57356" name="AutoShape 28"/>
          <p:cNvCxnSpPr>
            <a:stCxn id="66564" idx="2"/>
            <a:endCxn id="66569" idx="2"/>
          </p:cNvCxnSpPr>
          <p:nvPr/>
        </p:nvCxnSpPr>
        <p:spPr>
          <a:xfrm rot="-5400000" flipH="1">
            <a:off x="3341688" y="2574925"/>
            <a:ext cx="758825" cy="1223963"/>
          </a:xfrm>
          <a:prstGeom prst="bentConnector2">
            <a:avLst/>
          </a:prstGeom>
          <a:ln w="31750" cap="flat" cmpd="sng">
            <a:solidFill>
              <a:schemeClr val="tx1"/>
            </a:solidFill>
            <a:prstDash val="solid"/>
            <a:miter/>
            <a:headEnd type="none" w="med" len="med"/>
            <a:tailEnd type="stealth" w="med" len="lg"/>
          </a:ln>
        </p:spPr>
      </p:cxnSp>
      <p:cxnSp>
        <p:nvCxnSpPr>
          <p:cNvPr id="57357" name="AutoShape 29"/>
          <p:cNvCxnSpPr>
            <a:stCxn id="66569" idx="1"/>
            <a:endCxn id="66579" idx="0"/>
          </p:cNvCxnSpPr>
          <p:nvPr/>
        </p:nvCxnSpPr>
        <p:spPr>
          <a:xfrm rot="-10800000" flipV="1">
            <a:off x="4959350" y="2547938"/>
            <a:ext cx="976313" cy="682625"/>
          </a:xfrm>
          <a:prstGeom prst="bentConnector2">
            <a:avLst/>
          </a:prstGeom>
          <a:ln w="31750" cap="flat" cmpd="sng">
            <a:solidFill>
              <a:schemeClr val="tx1"/>
            </a:solidFill>
            <a:prstDash val="solid"/>
            <a:miter/>
            <a:headEnd type="none" w="med" len="med"/>
            <a:tailEnd type="stealth" w="med" len="lg"/>
          </a:ln>
        </p:spPr>
      </p:cxnSp>
      <p:cxnSp>
        <p:nvCxnSpPr>
          <p:cNvPr id="70686" name="AutoShape 30"/>
          <p:cNvCxnSpPr>
            <a:stCxn id="66579" idx="1"/>
            <a:endCxn id="66564" idx="3"/>
          </p:cNvCxnSpPr>
          <p:nvPr/>
        </p:nvCxnSpPr>
        <p:spPr>
          <a:xfrm rot="10800000">
            <a:off x="3754438" y="2509838"/>
            <a:ext cx="581025" cy="1039812"/>
          </a:xfrm>
          <a:prstGeom prst="bentConnector3">
            <a:avLst>
              <a:gd name="adj1" fmla="val 50000"/>
            </a:avLst>
          </a:prstGeom>
          <a:ln w="31750" cap="flat" cmpd="sng">
            <a:solidFill>
              <a:schemeClr val="tx1"/>
            </a:solidFill>
            <a:prstDash val="solid"/>
            <a:miter/>
            <a:headEnd type="none" w="med" len="med"/>
            <a:tailEnd type="stealth" w="med" len="lg"/>
          </a:ln>
        </p:spPr>
      </p:cxnSp>
      <p:grpSp>
        <p:nvGrpSpPr>
          <p:cNvPr id="70687" name="Group 31"/>
          <p:cNvGrpSpPr/>
          <p:nvPr/>
        </p:nvGrpSpPr>
        <p:grpSpPr>
          <a:xfrm>
            <a:off x="1911350" y="1873250"/>
            <a:ext cx="914400" cy="609600"/>
            <a:chOff x="1008" y="720"/>
            <a:chExt cx="576" cy="384"/>
          </a:xfrm>
        </p:grpSpPr>
        <p:sp>
          <p:nvSpPr>
            <p:cNvPr id="66589" name="Line 32"/>
            <p:cNvSpPr/>
            <p:nvPr/>
          </p:nvSpPr>
          <p:spPr>
            <a:xfrm flipV="1">
              <a:off x="1584" y="720"/>
              <a:ext cx="0" cy="384"/>
            </a:xfrm>
            <a:prstGeom prst="line">
              <a:avLst/>
            </a:prstGeom>
            <a:ln w="31750" cap="flat" cmpd="sng">
              <a:solidFill>
                <a:schemeClr val="tx1"/>
              </a:solidFill>
              <a:prstDash val="solid"/>
              <a:round/>
              <a:headEnd type="none" w="med" len="med"/>
              <a:tailEnd type="none" w="med" len="med"/>
            </a:ln>
          </p:spPr>
        </p:sp>
        <p:sp>
          <p:nvSpPr>
            <p:cNvPr id="66590" name="Line 33"/>
            <p:cNvSpPr/>
            <p:nvPr/>
          </p:nvSpPr>
          <p:spPr>
            <a:xfrm flipH="1">
              <a:off x="1008" y="720"/>
              <a:ext cx="576" cy="0"/>
            </a:xfrm>
            <a:prstGeom prst="line">
              <a:avLst/>
            </a:prstGeom>
            <a:ln w="31750" cap="flat" cmpd="sng">
              <a:solidFill>
                <a:schemeClr val="tx1"/>
              </a:solidFill>
              <a:prstDash val="solid"/>
              <a:round/>
              <a:headEnd type="none" w="med" len="med"/>
              <a:tailEnd type="triangle" w="med" len="lg"/>
            </a:ln>
          </p:spPr>
        </p:sp>
      </p:grpSp>
      <p:sp>
        <p:nvSpPr>
          <p:cNvPr id="70690" name="Text Box 34"/>
          <p:cNvSpPr txBox="1"/>
          <p:nvPr/>
        </p:nvSpPr>
        <p:spPr>
          <a:xfrm>
            <a:off x="1362075" y="4857750"/>
            <a:ext cx="6832600" cy="1739900"/>
          </a:xfrm>
          <a:prstGeom prst="rect">
            <a:avLst/>
          </a:prstGeom>
          <a:noFill/>
          <a:ln w="9525">
            <a:noFill/>
          </a:ln>
        </p:spPr>
        <p:txBody>
          <a:bodyPr wrap="none" anchor="t" anchorCtr="0">
            <a:spAutoFit/>
          </a:bodyPr>
          <a:p>
            <a:pPr>
              <a:lnSpc>
                <a:spcPct val="150000"/>
              </a:lnSpc>
              <a:buFontTx/>
            </a:pPr>
            <a:r>
              <a:rPr lang="en-US" altLang="zh-CN" sz="3600">
                <a:latin typeface="Times New Roman" panose="02020603050405020304" charset="0"/>
              </a:rPr>
              <a:t>s-&gt;prior = p; s-&gt;next = p-&gt;next;    </a:t>
            </a:r>
            <a:endParaRPr lang="en-US" altLang="zh-CN" sz="3600">
              <a:latin typeface="Times New Roman" panose="02020603050405020304" charset="0"/>
            </a:endParaRPr>
          </a:p>
          <a:p>
            <a:pPr>
              <a:lnSpc>
                <a:spcPct val="150000"/>
              </a:lnSpc>
              <a:buFontTx/>
            </a:pPr>
            <a:r>
              <a:rPr lang="en-US" altLang="zh-CN" sz="3600">
                <a:latin typeface="Times New Roman" panose="02020603050405020304" charset="0"/>
              </a:rPr>
              <a:t>p-&gt;next-&gt;prior = s; p-&gt;next = s; </a:t>
            </a:r>
            <a:endParaRPr lang="en-US" altLang="zh-CN" sz="36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wipe(left)">
                                      <p:cBhvr>
                                        <p:cTn id="7" dur="500"/>
                                        <p:tgtEl>
                                          <p:spTgt spid="7066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671"/>
                                        </p:tgtEl>
                                        <p:attrNameLst>
                                          <p:attrName>style.visibility</p:attrName>
                                        </p:attrNameLst>
                                      </p:cBhvr>
                                      <p:to>
                                        <p:strVal val="visible"/>
                                      </p:to>
                                    </p:set>
                                    <p:animEffect transition="in" filter="wipe(left)">
                                      <p:cBhvr>
                                        <p:cTn id="11" dur="500"/>
                                        <p:tgtEl>
                                          <p:spTgt spid="7067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0667"/>
                                        </p:tgtEl>
                                        <p:attrNameLst>
                                          <p:attrName>style.visibility</p:attrName>
                                        </p:attrNameLst>
                                      </p:cBhvr>
                                      <p:to>
                                        <p:strVal val="visible"/>
                                      </p:to>
                                    </p:set>
                                    <p:animEffect transition="in" filter="wipe(left)">
                                      <p:cBhvr>
                                        <p:cTn id="15" dur="500"/>
                                        <p:tgtEl>
                                          <p:spTgt spid="7066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0672"/>
                                        </p:tgtEl>
                                        <p:attrNameLst>
                                          <p:attrName>style.visibility</p:attrName>
                                        </p:attrNameLst>
                                      </p:cBhvr>
                                      <p:to>
                                        <p:strVal val="visible"/>
                                      </p:to>
                                    </p:set>
                                    <p:animEffect transition="in" filter="wipe(left)">
                                      <p:cBhvr>
                                        <p:cTn id="19" dur="500"/>
                                        <p:tgtEl>
                                          <p:spTgt spid="70672"/>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70673"/>
                                        </p:tgtEl>
                                        <p:attrNameLst>
                                          <p:attrName>style.visibility</p:attrName>
                                        </p:attrNameLst>
                                      </p:cBhvr>
                                      <p:to>
                                        <p:strVal val="visible"/>
                                      </p:to>
                                    </p:set>
                                    <p:animEffect transition="in" filter="wipe(right)">
                                      <p:cBhvr>
                                        <p:cTn id="23" dur="500"/>
                                        <p:tgtEl>
                                          <p:spTgt spid="7067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70687"/>
                                        </p:tgtEl>
                                        <p:attrNameLst>
                                          <p:attrName>style.visibility</p:attrName>
                                        </p:attrNameLst>
                                      </p:cBhvr>
                                      <p:to>
                                        <p:strVal val="visible"/>
                                      </p:to>
                                    </p:set>
                                    <p:animEffect transition="in" filter="wipe(right)">
                                      <p:cBhvr>
                                        <p:cTn id="27" dur="500"/>
                                        <p:tgtEl>
                                          <p:spTgt spid="70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0681"/>
                                        </p:tgtEl>
                                        <p:attrNameLst>
                                          <p:attrName>style.visibility</p:attrName>
                                        </p:attrNameLst>
                                      </p:cBhvr>
                                      <p:to>
                                        <p:strVal val="visible"/>
                                      </p:to>
                                    </p:set>
                                    <p:animEffect transition="in" filter="wipe(up)">
                                      <p:cBhvr>
                                        <p:cTn id="32" dur="500"/>
                                        <p:tgtEl>
                                          <p:spTgt spid="706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0677"/>
                                        </p:tgtEl>
                                        <p:attrNameLst>
                                          <p:attrName>style.visibility</p:attrName>
                                        </p:attrNameLst>
                                      </p:cBhvr>
                                      <p:to>
                                        <p:strVal val="visible"/>
                                      </p:to>
                                    </p:set>
                                    <p:animEffect transition="in" filter="wipe(left)">
                                      <p:cBhvr>
                                        <p:cTn id="37" dur="500"/>
                                        <p:tgtEl>
                                          <p:spTgt spid="706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0682"/>
                                        </p:tgtEl>
                                        <p:attrNameLst>
                                          <p:attrName>style.visibility</p:attrName>
                                        </p:attrNameLst>
                                      </p:cBhvr>
                                      <p:to>
                                        <p:strVal val="visible"/>
                                      </p:to>
                                    </p:set>
                                    <p:animEffect transition="in" filter="wipe(down)">
                                      <p:cBhvr>
                                        <p:cTn id="42" dur="500"/>
                                        <p:tgtEl>
                                          <p:spTgt spid="706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0690"/>
                                        </p:tgtEl>
                                        <p:attrNameLst>
                                          <p:attrName>style.visibility</p:attrName>
                                        </p:attrNameLst>
                                      </p:cBhvr>
                                      <p:to>
                                        <p:strVal val="visible"/>
                                      </p:to>
                                    </p:set>
                                    <p:animEffect transition="in" filter="wipe(left)">
                                      <p:cBhvr>
                                        <p:cTn id="47" dur="500"/>
                                        <p:tgtEl>
                                          <p:spTgt spid="706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0686"/>
                                        </p:tgtEl>
                                        <p:attrNameLst>
                                          <p:attrName>style.visibility</p:attrName>
                                        </p:attrNameLst>
                                      </p:cBhvr>
                                      <p:to>
                                        <p:strVal val="visible"/>
                                      </p:to>
                                    </p:set>
                                    <p:animEffect transition="in" filter="wipe(down)">
                                      <p:cBhvr>
                                        <p:cTn id="52" dur="500"/>
                                        <p:tgtEl>
                                          <p:spTgt spid="706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7355"/>
                                        </p:tgtEl>
                                        <p:attrNameLst>
                                          <p:attrName>style.visibility</p:attrName>
                                        </p:attrNameLst>
                                      </p:cBhvr>
                                      <p:to>
                                        <p:strVal val="visible"/>
                                      </p:to>
                                    </p:set>
                                    <p:animEffect transition="in" filter="wipe(left)">
                                      <p:cBhvr>
                                        <p:cTn id="57" dur="500"/>
                                        <p:tgtEl>
                                          <p:spTgt spid="573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57357"/>
                                        </p:tgtEl>
                                        <p:attrNameLst>
                                          <p:attrName>style.visibility</p:attrName>
                                        </p:attrNameLst>
                                      </p:cBhvr>
                                      <p:to>
                                        <p:strVal val="visible"/>
                                      </p:to>
                                    </p:set>
                                    <p:animEffect transition="in" filter="wipe(up)">
                                      <p:cBhvr>
                                        <p:cTn id="62" dur="500"/>
                                        <p:tgtEl>
                                          <p:spTgt spid="57357"/>
                                        </p:tgtEl>
                                      </p:cBhvr>
                                    </p:animEffect>
                                  </p:childTnLst>
                                </p:cTn>
                              </p:par>
                            </p:childTnLst>
                          </p:cTn>
                        </p:par>
                        <p:par>
                          <p:cTn id="63" fill="hold">
                            <p:stCondLst>
                              <p:cond delay="500"/>
                            </p:stCondLst>
                            <p:childTnLst>
                              <p:par>
                                <p:cTn id="64" presetID="22" presetClass="exit" presetSubtype="4" fill="hold" nodeType="afterEffect">
                                  <p:stCondLst>
                                    <p:cond delay="0"/>
                                  </p:stCondLst>
                                  <p:childTnLst>
                                    <p:animEffect transition="out" filter="wipe(down)">
                                      <p:cBhvr>
                                        <p:cTn id="65" dur="500"/>
                                        <p:tgtEl>
                                          <p:spTgt spid="70673"/>
                                        </p:tgtEl>
                                      </p:cBhvr>
                                    </p:animEffect>
                                    <p:set>
                                      <p:cBhvr>
                                        <p:cTn id="66" dur="1" fill="hold">
                                          <p:stCondLst>
                                            <p:cond delay="499"/>
                                          </p:stCondLst>
                                        </p:cTn>
                                        <p:tgtEl>
                                          <p:spTgt spid="7067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7356"/>
                                        </p:tgtEl>
                                        <p:attrNameLst>
                                          <p:attrName>style.visibility</p:attrName>
                                        </p:attrNameLst>
                                      </p:cBhvr>
                                      <p:to>
                                        <p:strVal val="visible"/>
                                      </p:to>
                                    </p:set>
                                    <p:animEffect transition="in" filter="wipe(left)">
                                      <p:cBhvr>
                                        <p:cTn id="71" dur="500"/>
                                        <p:tgtEl>
                                          <p:spTgt spid="57356"/>
                                        </p:tgtEl>
                                      </p:cBhvr>
                                    </p:animEffect>
                                  </p:childTnLst>
                                </p:cTn>
                              </p:par>
                            </p:childTnLst>
                          </p:cTn>
                        </p:par>
                        <p:par>
                          <p:cTn id="72" fill="hold">
                            <p:stCondLst>
                              <p:cond delay="500"/>
                            </p:stCondLst>
                            <p:childTnLst>
                              <p:par>
                                <p:cTn id="73" presetID="22" presetClass="exit" presetSubtype="8" fill="hold" nodeType="afterEffect">
                                  <p:stCondLst>
                                    <p:cond delay="0"/>
                                  </p:stCondLst>
                                  <p:childTnLst>
                                    <p:animEffect transition="out" filter="wipe(left)">
                                      <p:cBhvr>
                                        <p:cTn id="74" dur="500"/>
                                        <p:tgtEl>
                                          <p:spTgt spid="70671"/>
                                        </p:tgtEl>
                                      </p:cBhvr>
                                    </p:animEffect>
                                    <p:set>
                                      <p:cBhvr>
                                        <p:cTn id="75" dur="1" fill="hold">
                                          <p:stCondLst>
                                            <p:cond delay="499"/>
                                          </p:stCondLst>
                                        </p:cTn>
                                        <p:tgtEl>
                                          <p:spTgt spid="70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1" grpId="0" animBg="1"/>
      <p:bldP spid="70682" grpId="0" animBg="1"/>
      <p:bldP spid="7069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双向链表的删除</a:t>
            </a:r>
            <a:r>
              <a:rPr lang="en-US" altLang="zh-CN" sz="4800">
                <a:ea typeface="华文新魏" panose="02010800040101010101" pitchFamily="2" charset="-122"/>
              </a:rPr>
              <a:t>:p</a:t>
            </a:r>
            <a:r>
              <a:rPr lang="zh-CN" altLang="en-US" sz="4800" dirty="0">
                <a:ea typeface="华文新魏" panose="02010800040101010101" pitchFamily="2" charset="-122"/>
              </a:rPr>
              <a:t>结点</a:t>
            </a:r>
            <a:endParaRPr lang="zh-CN" altLang="en-US" sz="4800" dirty="0">
              <a:ea typeface="华文新魏" panose="02010800040101010101" pitchFamily="2" charset="-122"/>
            </a:endParaRPr>
          </a:p>
        </p:txBody>
      </p:sp>
      <p:grpSp>
        <p:nvGrpSpPr>
          <p:cNvPr id="67586" name="Group 3"/>
          <p:cNvGrpSpPr/>
          <p:nvPr/>
        </p:nvGrpSpPr>
        <p:grpSpPr>
          <a:xfrm>
            <a:off x="1371600" y="2819400"/>
            <a:ext cx="1371600" cy="381000"/>
            <a:chOff x="0" y="0"/>
            <a:chExt cx="864" cy="240"/>
          </a:xfrm>
        </p:grpSpPr>
        <p:sp>
          <p:nvSpPr>
            <p:cNvPr id="67587" name="Rectangle 4"/>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88" name="Rectangle 5"/>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89" name="Rectangle 6"/>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67590" name="Group 7"/>
          <p:cNvGrpSpPr/>
          <p:nvPr/>
        </p:nvGrpSpPr>
        <p:grpSpPr>
          <a:xfrm>
            <a:off x="3429000" y="2819400"/>
            <a:ext cx="1371600" cy="381000"/>
            <a:chOff x="0" y="0"/>
            <a:chExt cx="864" cy="240"/>
          </a:xfrm>
        </p:grpSpPr>
        <p:sp>
          <p:nvSpPr>
            <p:cNvPr id="67591" name="Rectangle 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92" name="Rectangle 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93" name="Rectangle 1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67594" name="Group 11"/>
          <p:cNvGrpSpPr/>
          <p:nvPr/>
        </p:nvGrpSpPr>
        <p:grpSpPr>
          <a:xfrm>
            <a:off x="5410200" y="2819400"/>
            <a:ext cx="1371600" cy="381000"/>
            <a:chOff x="0" y="0"/>
            <a:chExt cx="864" cy="240"/>
          </a:xfrm>
        </p:grpSpPr>
        <p:sp>
          <p:nvSpPr>
            <p:cNvPr id="67595" name="Rectangle 12"/>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96" name="Rectangle 13"/>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7597" name="Rectangle 14"/>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67598" name="Line 15"/>
          <p:cNvSpPr/>
          <p:nvPr/>
        </p:nvSpPr>
        <p:spPr>
          <a:xfrm>
            <a:off x="2514600" y="2971800"/>
            <a:ext cx="914400" cy="0"/>
          </a:xfrm>
          <a:prstGeom prst="line">
            <a:avLst/>
          </a:prstGeom>
          <a:ln w="9525" cap="flat" cmpd="sng">
            <a:solidFill>
              <a:schemeClr val="tx1"/>
            </a:solidFill>
            <a:prstDash val="solid"/>
            <a:round/>
            <a:headEnd type="none" w="med" len="med"/>
            <a:tailEnd type="triangle" w="med" len="med"/>
          </a:ln>
        </p:spPr>
      </p:sp>
      <p:sp>
        <p:nvSpPr>
          <p:cNvPr id="67599" name="Line 16"/>
          <p:cNvSpPr/>
          <p:nvPr/>
        </p:nvSpPr>
        <p:spPr>
          <a:xfrm>
            <a:off x="4648200" y="2971800"/>
            <a:ext cx="762000" cy="0"/>
          </a:xfrm>
          <a:prstGeom prst="line">
            <a:avLst/>
          </a:prstGeom>
          <a:ln w="9525" cap="flat" cmpd="sng">
            <a:solidFill>
              <a:schemeClr val="tx1"/>
            </a:solidFill>
            <a:prstDash val="solid"/>
            <a:round/>
            <a:headEnd type="none" w="med" len="med"/>
            <a:tailEnd type="triangle" w="med" len="med"/>
          </a:ln>
        </p:spPr>
      </p:sp>
      <p:sp>
        <p:nvSpPr>
          <p:cNvPr id="67600" name="Line 17"/>
          <p:cNvSpPr/>
          <p:nvPr/>
        </p:nvSpPr>
        <p:spPr>
          <a:xfrm flipH="1">
            <a:off x="2743200" y="3124200"/>
            <a:ext cx="838200" cy="0"/>
          </a:xfrm>
          <a:prstGeom prst="line">
            <a:avLst/>
          </a:prstGeom>
          <a:ln w="9525" cap="flat" cmpd="sng">
            <a:solidFill>
              <a:schemeClr val="tx1"/>
            </a:solidFill>
            <a:prstDash val="solid"/>
            <a:round/>
            <a:headEnd type="none" w="med" len="med"/>
            <a:tailEnd type="triangle" w="med" len="med"/>
          </a:ln>
        </p:spPr>
      </p:sp>
      <p:sp>
        <p:nvSpPr>
          <p:cNvPr id="67601" name="Line 18"/>
          <p:cNvSpPr/>
          <p:nvPr/>
        </p:nvSpPr>
        <p:spPr>
          <a:xfrm flipH="1">
            <a:off x="4800600" y="3124200"/>
            <a:ext cx="762000" cy="0"/>
          </a:xfrm>
          <a:prstGeom prst="line">
            <a:avLst/>
          </a:prstGeom>
          <a:ln w="9525" cap="flat" cmpd="sng">
            <a:solidFill>
              <a:schemeClr val="tx1"/>
            </a:solidFill>
            <a:prstDash val="solid"/>
            <a:round/>
            <a:headEnd type="none" w="med" len="med"/>
            <a:tailEnd type="triangle" w="med" len="med"/>
          </a:ln>
        </p:spPr>
      </p:sp>
      <p:sp>
        <p:nvSpPr>
          <p:cNvPr id="67602" name="Text Box 19"/>
          <p:cNvSpPr txBox="1"/>
          <p:nvPr/>
        </p:nvSpPr>
        <p:spPr>
          <a:xfrm>
            <a:off x="3794125" y="1938338"/>
            <a:ext cx="376238" cy="457200"/>
          </a:xfrm>
          <a:prstGeom prst="rect">
            <a:avLst/>
          </a:prstGeom>
          <a:noFill/>
          <a:ln w="9525">
            <a:noFill/>
          </a:ln>
        </p:spPr>
        <p:txBody>
          <a:bodyPr wrap="none" anchor="t" anchorCtr="0">
            <a:spAutoFit/>
          </a:bodyPr>
          <a:p>
            <a:r>
              <a:rPr lang="en-US" altLang="zh-CN">
                <a:latin typeface="Tahoma" panose="020B0604030504040204" pitchFamily="34" charset="0"/>
              </a:rPr>
              <a:t>p</a:t>
            </a:r>
            <a:endParaRPr lang="en-US" altLang="zh-CN">
              <a:latin typeface="Tahoma" panose="020B0604030504040204" pitchFamily="34" charset="0"/>
            </a:endParaRPr>
          </a:p>
        </p:txBody>
      </p:sp>
      <p:sp>
        <p:nvSpPr>
          <p:cNvPr id="67603" name="Line 20"/>
          <p:cNvSpPr/>
          <p:nvPr/>
        </p:nvSpPr>
        <p:spPr>
          <a:xfrm>
            <a:off x="3962400" y="2438400"/>
            <a:ext cx="0" cy="381000"/>
          </a:xfrm>
          <a:prstGeom prst="line">
            <a:avLst/>
          </a:prstGeom>
          <a:ln w="9525" cap="flat" cmpd="sng">
            <a:solidFill>
              <a:schemeClr val="tx1"/>
            </a:solidFill>
            <a:prstDash val="solid"/>
            <a:round/>
            <a:headEnd type="none" w="med" len="med"/>
            <a:tailEnd type="triangle" w="med" len="med"/>
          </a:ln>
        </p:spPr>
      </p:sp>
      <p:cxnSp>
        <p:nvCxnSpPr>
          <p:cNvPr id="55317" name="AutoShape 21"/>
          <p:cNvCxnSpPr>
            <a:stCxn id="67598" idx="0"/>
            <a:endCxn id="67595" idx="0"/>
          </p:cNvCxnSpPr>
          <p:nvPr/>
        </p:nvCxnSpPr>
        <p:spPr>
          <a:xfrm rot="-5400000">
            <a:off x="3981450" y="1352550"/>
            <a:ext cx="152400" cy="3086100"/>
          </a:xfrm>
          <a:prstGeom prst="curvedConnector3">
            <a:avLst>
              <a:gd name="adj1" fmla="val 652079"/>
            </a:avLst>
          </a:prstGeom>
          <a:ln w="9525" cap="flat" cmpd="sng">
            <a:solidFill>
              <a:schemeClr val="hlink"/>
            </a:solidFill>
            <a:prstDash val="dash"/>
            <a:round/>
            <a:headEnd type="none" w="med" len="med"/>
            <a:tailEnd type="triangle" w="med" len="med"/>
          </a:ln>
        </p:spPr>
      </p:cxnSp>
      <p:cxnSp>
        <p:nvCxnSpPr>
          <p:cNvPr id="55318" name="AutoShape 22"/>
          <p:cNvCxnSpPr>
            <a:stCxn id="67595" idx="2"/>
            <a:endCxn id="67589" idx="2"/>
          </p:cNvCxnSpPr>
          <p:nvPr/>
        </p:nvCxnSpPr>
        <p:spPr>
          <a:xfrm rot="5400000">
            <a:off x="4073525" y="1674813"/>
            <a:ext cx="1588" cy="3048000"/>
          </a:xfrm>
          <a:prstGeom prst="curvedConnector3">
            <a:avLst>
              <a:gd name="adj1" fmla="val 41499995"/>
            </a:avLst>
          </a:prstGeom>
          <a:ln w="9525" cap="flat" cmpd="sng">
            <a:solidFill>
              <a:schemeClr val="hlink"/>
            </a:solidFill>
            <a:prstDash val="dash"/>
            <a:round/>
            <a:headEnd type="none" w="med" len="med"/>
            <a:tailEnd type="triangle" w="med" len="med"/>
          </a:ln>
        </p:spPr>
      </p:cxnSp>
      <p:sp>
        <p:nvSpPr>
          <p:cNvPr id="55319" name="Text Box 23"/>
          <p:cNvSpPr txBox="1"/>
          <p:nvPr/>
        </p:nvSpPr>
        <p:spPr>
          <a:xfrm>
            <a:off x="2514600" y="2008188"/>
            <a:ext cx="377825" cy="457200"/>
          </a:xfrm>
          <a:prstGeom prst="rect">
            <a:avLst/>
          </a:prstGeom>
          <a:noFill/>
          <a:ln w="9525">
            <a:noFill/>
          </a:ln>
        </p:spPr>
        <p:txBody>
          <a:bodyPr wrap="none" anchor="t" anchorCtr="0">
            <a:spAutoFit/>
          </a:bodyPr>
          <a:p>
            <a:r>
              <a:rPr lang="en-US" altLang="zh-CN">
                <a:latin typeface="Tahoma" panose="020B0604030504040204" pitchFamily="34" charset="0"/>
              </a:rPr>
              <a:t>1</a:t>
            </a:r>
            <a:endParaRPr lang="en-US" altLang="zh-CN">
              <a:latin typeface="Tahoma" panose="020B0604030504040204" pitchFamily="34" charset="0"/>
            </a:endParaRPr>
          </a:p>
        </p:txBody>
      </p:sp>
      <p:sp>
        <p:nvSpPr>
          <p:cNvPr id="55320" name="Text Box 24"/>
          <p:cNvSpPr txBox="1"/>
          <p:nvPr/>
        </p:nvSpPr>
        <p:spPr>
          <a:xfrm>
            <a:off x="2590800" y="3455988"/>
            <a:ext cx="377825" cy="457200"/>
          </a:xfrm>
          <a:prstGeom prst="rect">
            <a:avLst/>
          </a:prstGeom>
          <a:noFill/>
          <a:ln w="9525">
            <a:noFill/>
          </a:ln>
        </p:spPr>
        <p:txBody>
          <a:bodyPr wrap="none" anchor="t" anchorCtr="0">
            <a:spAutoFit/>
          </a:bodyPr>
          <a:p>
            <a:r>
              <a:rPr lang="en-US" altLang="zh-CN">
                <a:latin typeface="Tahoma" panose="020B0604030504040204" pitchFamily="34" charset="0"/>
              </a:rPr>
              <a:t>2</a:t>
            </a:r>
            <a:endParaRPr lang="en-US" altLang="zh-CN">
              <a:latin typeface="Tahoma" panose="020B0604030504040204" pitchFamily="34" charset="0"/>
            </a:endParaRPr>
          </a:p>
        </p:txBody>
      </p:sp>
      <p:sp>
        <p:nvSpPr>
          <p:cNvPr id="55321" name="Text Box 25"/>
          <p:cNvSpPr txBox="1"/>
          <p:nvPr/>
        </p:nvSpPr>
        <p:spPr>
          <a:xfrm>
            <a:off x="1905000" y="4343400"/>
            <a:ext cx="6843713" cy="2306955"/>
          </a:xfrm>
          <a:prstGeom prst="rect">
            <a:avLst/>
          </a:prstGeom>
          <a:noFill/>
          <a:ln w="9525">
            <a:noFill/>
          </a:ln>
        </p:spPr>
        <p:txBody>
          <a:bodyPr anchor="t" anchorCtr="0">
            <a:spAutoFit/>
          </a:bodyPr>
          <a:p>
            <a:r>
              <a:rPr lang="en-US" altLang="zh-CN" sz="3600" b="0">
                <a:solidFill>
                  <a:schemeClr val="folHlink"/>
                </a:solidFill>
                <a:latin typeface="Tahoma" panose="020B0604030504040204" pitchFamily="34" charset="0"/>
              </a:rPr>
              <a:t>1:p-&gt;prior-&gt;next = p-&gt;next;</a:t>
            </a:r>
            <a:endParaRPr lang="en-US" altLang="zh-CN" sz="3600" b="0">
              <a:solidFill>
                <a:schemeClr val="folHlink"/>
              </a:solidFill>
              <a:latin typeface="Tahoma" panose="020B0604030504040204" pitchFamily="34" charset="0"/>
            </a:endParaRPr>
          </a:p>
          <a:p>
            <a:r>
              <a:rPr lang="en-US" altLang="zh-CN" sz="3600" b="0">
                <a:solidFill>
                  <a:schemeClr val="folHlink"/>
                </a:solidFill>
                <a:latin typeface="Tahoma" panose="020B0604030504040204" pitchFamily="34" charset="0"/>
              </a:rPr>
              <a:t>2:p-&gt;next-&gt;prior = p-&gt;prior;</a:t>
            </a:r>
            <a:endParaRPr lang="en-US" altLang="zh-CN" sz="3600" b="0">
              <a:solidFill>
                <a:schemeClr val="folHlink"/>
              </a:solidFill>
              <a:latin typeface="Tahoma" panose="020B0604030504040204" pitchFamily="34" charset="0"/>
            </a:endParaRPr>
          </a:p>
          <a:p>
            <a:r>
              <a:rPr lang="en-US" altLang="zh-CN" sz="3600" b="0">
                <a:solidFill>
                  <a:schemeClr val="folHlink"/>
                </a:solidFill>
                <a:latin typeface="Tahoma" panose="020B0604030504040204" pitchFamily="34" charset="0"/>
              </a:rPr>
              <a:t>   free( p );</a:t>
            </a:r>
            <a:r>
              <a:rPr lang="en-US" altLang="zh-CN" sz="3600" b="0">
                <a:solidFill>
                  <a:srgbClr val="7030A0"/>
                </a:solidFill>
                <a:latin typeface="Tahoma" panose="020B0604030504040204" pitchFamily="34" charset="0"/>
              </a:rPr>
              <a:t>//</a:t>
            </a:r>
            <a:r>
              <a:rPr lang="zh-CN" altLang="en-US" sz="3600" b="0">
                <a:solidFill>
                  <a:srgbClr val="7030A0"/>
                </a:solidFill>
                <a:latin typeface="Tahoma" panose="020B0604030504040204" pitchFamily="34" charset="0"/>
              </a:rPr>
              <a:t>计科</a:t>
            </a:r>
            <a:r>
              <a:rPr lang="en-US" altLang="zh-CN" sz="3600" b="0">
                <a:solidFill>
                  <a:srgbClr val="7030A0"/>
                </a:solidFill>
                <a:latin typeface="Tahoma" panose="020B0604030504040204" pitchFamily="34" charset="0"/>
              </a:rPr>
              <a:t>2001</a:t>
            </a:r>
            <a:r>
              <a:rPr lang="zh-CN" altLang="en-US" sz="3600" b="0">
                <a:solidFill>
                  <a:srgbClr val="7030A0"/>
                </a:solidFill>
                <a:latin typeface="Tahoma" panose="020B0604030504040204" pitchFamily="34" charset="0"/>
              </a:rPr>
              <a:t>、</a:t>
            </a:r>
            <a:r>
              <a:rPr lang="en-US" altLang="zh-CN" sz="3600" b="0">
                <a:solidFill>
                  <a:srgbClr val="7030A0"/>
                </a:solidFill>
                <a:latin typeface="Tahoma" panose="020B0604030504040204" pitchFamily="34" charset="0"/>
              </a:rPr>
              <a:t>2002/</a:t>
            </a:r>
            <a:r>
              <a:rPr lang="zh-CN" altLang="en-US" sz="3600" b="0">
                <a:solidFill>
                  <a:srgbClr val="7030A0"/>
                </a:solidFill>
                <a:latin typeface="Tahoma" panose="020B0604030504040204" pitchFamily="34" charset="0"/>
              </a:rPr>
              <a:t>广</a:t>
            </a:r>
            <a:r>
              <a:rPr lang="zh-CN" altLang="en-US" sz="3600" b="0">
                <a:solidFill>
                  <a:srgbClr val="7030A0"/>
                </a:solidFill>
                <a:latin typeface="Tahoma" panose="020B0604030504040204" pitchFamily="34" charset="0"/>
              </a:rPr>
              <a:t>陵</a:t>
            </a:r>
            <a:endParaRPr lang="zh-CN" altLang="en-US" sz="3600" b="0">
              <a:solidFill>
                <a:srgbClr val="7030A0"/>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5317"/>
                                        </p:tgtEl>
                                        <p:attrNameLst>
                                          <p:attrName>style.visibility</p:attrName>
                                        </p:attrNameLst>
                                      </p:cBhvr>
                                      <p:to>
                                        <p:strVal val="visible"/>
                                      </p:to>
                                    </p:set>
                                    <p:animEffect transition="in" filter="box(out)">
                                      <p:cBhvr>
                                        <p:cTn id="7" dur="500"/>
                                        <p:tgtEl>
                                          <p:spTgt spid="55317"/>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5318"/>
                                        </p:tgtEl>
                                        <p:attrNameLst>
                                          <p:attrName>style.visibility</p:attrName>
                                        </p:attrNameLst>
                                      </p:cBhvr>
                                      <p:to>
                                        <p:strVal val="visible"/>
                                      </p:to>
                                    </p:set>
                                    <p:animEffect transition="in" filter="box(out)">
                                      <p:cBhvr>
                                        <p:cTn id="12" dur="500"/>
                                        <p:tgtEl>
                                          <p:spTgt spid="55318"/>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319">
                                            <p:txEl>
                                              <p:charRg st="0" end="2"/>
                                            </p:txEl>
                                          </p:spTgt>
                                        </p:tgtEl>
                                        <p:attrNameLst>
                                          <p:attrName>style.visibility</p:attrName>
                                        </p:attrNameLst>
                                      </p:cBhvr>
                                      <p:to>
                                        <p:strVal val="visible"/>
                                      </p:to>
                                    </p:set>
                                    <p:animEffect transition="in" filter="box(out)">
                                      <p:cBhvr>
                                        <p:cTn id="17" dur="500"/>
                                        <p:tgtEl>
                                          <p:spTgt spid="55319">
                                            <p:txEl>
                                              <p:charRg st="0"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320">
                                            <p:txEl>
                                              <p:charRg st="0" end="2"/>
                                            </p:txEl>
                                          </p:spTgt>
                                        </p:tgtEl>
                                        <p:attrNameLst>
                                          <p:attrName>style.visibility</p:attrName>
                                        </p:attrNameLst>
                                      </p:cBhvr>
                                      <p:to>
                                        <p:strVal val="visible"/>
                                      </p:to>
                                    </p:set>
                                    <p:animEffect transition="in" filter="box(out)">
                                      <p:cBhvr>
                                        <p:cTn id="22" dur="500"/>
                                        <p:tgtEl>
                                          <p:spTgt spid="55320">
                                            <p:txEl>
                                              <p:charRg st="0"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321">
                                            <p:txEl>
                                              <p:charRg st="0" end="28"/>
                                            </p:txEl>
                                          </p:spTgt>
                                        </p:tgtEl>
                                        <p:attrNameLst>
                                          <p:attrName>style.visibility</p:attrName>
                                        </p:attrNameLst>
                                      </p:cBhvr>
                                      <p:to>
                                        <p:strVal val="visible"/>
                                      </p:to>
                                    </p:set>
                                    <p:animEffect transition="in" filter="box(out)">
                                      <p:cBhvr>
                                        <p:cTn id="27" dur="500"/>
                                        <p:tgtEl>
                                          <p:spTgt spid="55321">
                                            <p:txEl>
                                              <p:charRg st="0" end="2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321">
                                            <p:txEl>
                                              <p:charRg st="28" end="57"/>
                                            </p:txEl>
                                          </p:spTgt>
                                        </p:tgtEl>
                                        <p:attrNameLst>
                                          <p:attrName>style.visibility</p:attrName>
                                        </p:attrNameLst>
                                      </p:cBhvr>
                                      <p:to>
                                        <p:strVal val="visible"/>
                                      </p:to>
                                    </p:set>
                                    <p:animEffect transition="in" filter="box(out)">
                                      <p:cBhvr>
                                        <p:cTn id="32" dur="500"/>
                                        <p:tgtEl>
                                          <p:spTgt spid="55321">
                                            <p:txEl>
                                              <p:charRg st="28" end="5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321">
                                            <p:txEl>
                                              <p:charRg st="57" end="71"/>
                                            </p:txEl>
                                          </p:spTgt>
                                        </p:tgtEl>
                                        <p:attrNameLst>
                                          <p:attrName>style.visibility</p:attrName>
                                        </p:attrNameLst>
                                      </p:cBhvr>
                                      <p:to>
                                        <p:strVal val="visible"/>
                                      </p:to>
                                    </p:set>
                                    <p:animEffect transition="in" filter="box(out)">
                                      <p:cBhvr>
                                        <p:cTn id="37" dur="500"/>
                                        <p:tgtEl>
                                          <p:spTgt spid="55321">
                                            <p:txEl>
                                              <p:charRg st="57" end="7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9" grpId="0" build="p"/>
      <p:bldP spid="55320" grpId="0" build="p"/>
      <p:bldP spid="5532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pPr eaLnBrk="1" hangingPunct="1"/>
            <a:r>
              <a:rPr lang="zh-CN" altLang="en-US" dirty="0">
                <a:ea typeface="华文新魏" panose="02010800040101010101" pitchFamily="2" charset="-122"/>
              </a:rPr>
              <a:t>双向链表的删除</a:t>
            </a:r>
            <a:r>
              <a:rPr lang="en-US" altLang="zh-CN">
                <a:ea typeface="华文新魏" panose="02010800040101010101" pitchFamily="2" charset="-122"/>
              </a:rPr>
              <a:t>:p</a:t>
            </a:r>
            <a:r>
              <a:rPr lang="zh-CN" altLang="en-US" dirty="0">
                <a:ea typeface="华文新魏" panose="02010800040101010101" pitchFamily="2" charset="-122"/>
              </a:rPr>
              <a:t>后的结点</a:t>
            </a:r>
            <a:endParaRPr lang="zh-CN" altLang="en-US" dirty="0">
              <a:ea typeface="华文新魏" panose="02010800040101010101" pitchFamily="2" charset="-122"/>
            </a:endParaRPr>
          </a:p>
        </p:txBody>
      </p:sp>
      <p:grpSp>
        <p:nvGrpSpPr>
          <p:cNvPr id="71685" name="Group 5"/>
          <p:cNvGrpSpPr/>
          <p:nvPr/>
        </p:nvGrpSpPr>
        <p:grpSpPr>
          <a:xfrm>
            <a:off x="1130300" y="1851025"/>
            <a:ext cx="2133600" cy="609600"/>
            <a:chOff x="576" y="912"/>
            <a:chExt cx="1344" cy="384"/>
          </a:xfrm>
        </p:grpSpPr>
        <p:grpSp>
          <p:nvGrpSpPr>
            <p:cNvPr id="68611" name="Group 6"/>
            <p:cNvGrpSpPr/>
            <p:nvPr/>
          </p:nvGrpSpPr>
          <p:grpSpPr>
            <a:xfrm>
              <a:off x="1152" y="912"/>
              <a:ext cx="768" cy="384"/>
              <a:chOff x="1152" y="912"/>
              <a:chExt cx="768" cy="384"/>
            </a:xfrm>
          </p:grpSpPr>
          <p:sp>
            <p:nvSpPr>
              <p:cNvPr id="68612" name="Rectangle 7"/>
              <p:cNvSpPr/>
              <p:nvPr/>
            </p:nvSpPr>
            <p:spPr>
              <a:xfrm>
                <a:off x="1152" y="912"/>
                <a:ext cx="768" cy="384"/>
              </a:xfrm>
              <a:prstGeom prst="rect">
                <a:avLst/>
              </a:prstGeom>
              <a:solidFill>
                <a:srgbClr val="CCFFCC">
                  <a:alpha val="50195"/>
                </a:srgbClr>
              </a:solidFill>
              <a:ln w="9525" cap="flat" cmpd="sng">
                <a:solidFill>
                  <a:schemeClr val="tx1"/>
                </a:solidFill>
                <a:prstDash val="solid"/>
                <a:miter/>
                <a:headEnd type="none" w="med" len="med"/>
                <a:tailEnd type="none" w="med" len="med"/>
              </a:ln>
            </p:spPr>
            <p:txBody>
              <a:bodyPr wrap="none" anchor="ctr" anchorCtr="0"/>
              <a:p>
                <a:pPr algn="ctr">
                  <a:buFontTx/>
                </a:pPr>
                <a:r>
                  <a:rPr lang="en-US" altLang="zh-CN" sz="3600" err="1">
                    <a:solidFill>
                      <a:srgbClr val="FFFF00"/>
                    </a:solidFill>
                    <a:latin typeface="Times New Roman" panose="02020603050405020304" charset="0"/>
                  </a:rPr>
                  <a:t>a</a:t>
                </a:r>
                <a:r>
                  <a:rPr lang="en-US" altLang="zh-CN" sz="3600" baseline="-25000" err="1">
                    <a:solidFill>
                      <a:srgbClr val="FFFF00"/>
                    </a:solidFill>
                    <a:latin typeface="Times New Roman" panose="02020603050405020304" charset="0"/>
                  </a:rPr>
                  <a:t>i</a:t>
                </a:r>
                <a:r>
                  <a:rPr lang="en-US" altLang="zh-CN" sz="3600" baseline="-25000">
                    <a:solidFill>
                      <a:srgbClr val="FFFF00"/>
                    </a:solidFill>
                    <a:latin typeface="Times New Roman" panose="02020603050405020304" charset="0"/>
                  </a:rPr>
                  <a:t>-1</a:t>
                </a:r>
                <a:endParaRPr lang="en-US" altLang="zh-CN" sz="3600" b="0">
                  <a:solidFill>
                    <a:srgbClr val="FFFF00"/>
                  </a:solidFill>
                  <a:latin typeface="Times New Roman" panose="02020603050405020304" charset="0"/>
                </a:endParaRPr>
              </a:p>
            </p:txBody>
          </p:sp>
          <p:sp>
            <p:nvSpPr>
              <p:cNvPr id="68613" name="Line 8"/>
              <p:cNvSpPr/>
              <p:nvPr/>
            </p:nvSpPr>
            <p:spPr>
              <a:xfrm>
                <a:off x="1344" y="912"/>
                <a:ext cx="0" cy="384"/>
              </a:xfrm>
              <a:prstGeom prst="line">
                <a:avLst/>
              </a:prstGeom>
              <a:ln w="9525" cap="flat" cmpd="sng">
                <a:solidFill>
                  <a:schemeClr val="tx1"/>
                </a:solidFill>
                <a:prstDash val="solid"/>
                <a:round/>
                <a:headEnd type="none" w="med" len="med"/>
                <a:tailEnd type="none" w="med" len="med"/>
              </a:ln>
            </p:spPr>
          </p:sp>
          <p:sp>
            <p:nvSpPr>
              <p:cNvPr id="68614" name="Line 9"/>
              <p:cNvSpPr/>
              <p:nvPr/>
            </p:nvSpPr>
            <p:spPr>
              <a:xfrm>
                <a:off x="1728" y="912"/>
                <a:ext cx="0" cy="384"/>
              </a:xfrm>
              <a:prstGeom prst="line">
                <a:avLst/>
              </a:prstGeom>
              <a:ln w="9525" cap="flat" cmpd="sng">
                <a:solidFill>
                  <a:schemeClr val="tx1"/>
                </a:solidFill>
                <a:prstDash val="solid"/>
                <a:round/>
                <a:headEnd type="none" w="med" len="med"/>
                <a:tailEnd type="none" w="med" len="med"/>
              </a:ln>
            </p:spPr>
          </p:sp>
        </p:grpSp>
        <p:sp>
          <p:nvSpPr>
            <p:cNvPr id="68615" name="Line 10"/>
            <p:cNvSpPr/>
            <p:nvPr/>
          </p:nvSpPr>
          <p:spPr>
            <a:xfrm>
              <a:off x="576" y="1104"/>
              <a:ext cx="576" cy="0"/>
            </a:xfrm>
            <a:prstGeom prst="line">
              <a:avLst/>
            </a:prstGeom>
            <a:ln w="31750" cap="flat" cmpd="sng">
              <a:solidFill>
                <a:schemeClr val="tx1"/>
              </a:solidFill>
              <a:prstDash val="solid"/>
              <a:round/>
              <a:headEnd type="none" w="med" len="med"/>
              <a:tailEnd type="triangle" w="med" len="lg"/>
            </a:ln>
          </p:spPr>
        </p:sp>
      </p:grpSp>
      <p:grpSp>
        <p:nvGrpSpPr>
          <p:cNvPr id="71691" name="Group 11"/>
          <p:cNvGrpSpPr/>
          <p:nvPr/>
        </p:nvGrpSpPr>
        <p:grpSpPr>
          <a:xfrm>
            <a:off x="4330700" y="1851025"/>
            <a:ext cx="1219200" cy="609600"/>
            <a:chOff x="1152" y="912"/>
            <a:chExt cx="768" cy="384"/>
          </a:xfrm>
        </p:grpSpPr>
        <p:sp>
          <p:nvSpPr>
            <p:cNvPr id="68617" name="Rectangle 12"/>
            <p:cNvSpPr/>
            <p:nvPr/>
          </p:nvSpPr>
          <p:spPr>
            <a:xfrm>
              <a:off x="1152" y="912"/>
              <a:ext cx="768" cy="384"/>
            </a:xfrm>
            <a:prstGeom prst="rect">
              <a:avLst/>
            </a:prstGeom>
            <a:solidFill>
              <a:srgbClr val="CCFFCC">
                <a:alpha val="50195"/>
              </a:srgbClr>
            </a:solidFill>
            <a:ln w="38100" cap="flat" cmpd="sng">
              <a:solidFill>
                <a:schemeClr val="tx1"/>
              </a:solidFill>
              <a:prstDash val="solid"/>
              <a:miter/>
              <a:headEnd type="none" w="med" len="med"/>
              <a:tailEnd type="none" w="med" len="med"/>
            </a:ln>
          </p:spPr>
          <p:txBody>
            <a:bodyPr wrap="none" anchor="ctr" anchorCtr="0"/>
            <a:p>
              <a:pPr algn="ctr">
                <a:buFontTx/>
              </a:pPr>
              <a:r>
                <a:rPr lang="en-US" altLang="zh-CN" sz="3600" err="1">
                  <a:latin typeface="Times New Roman" panose="02020603050405020304" charset="0"/>
                </a:rPr>
                <a:t>a</a:t>
              </a:r>
              <a:r>
                <a:rPr lang="en-US" altLang="zh-CN" sz="3600" baseline="-25000" err="1">
                  <a:latin typeface="Times New Roman" panose="02020603050405020304" charset="0"/>
                </a:rPr>
                <a:t>i</a:t>
              </a:r>
              <a:endParaRPr lang="en-US" altLang="zh-CN" sz="3600" b="0">
                <a:latin typeface="Times New Roman" panose="02020603050405020304" charset="0"/>
              </a:endParaRPr>
            </a:p>
          </p:txBody>
        </p:sp>
        <p:sp>
          <p:nvSpPr>
            <p:cNvPr id="68618" name="Line 13"/>
            <p:cNvSpPr/>
            <p:nvPr/>
          </p:nvSpPr>
          <p:spPr>
            <a:xfrm>
              <a:off x="1344" y="912"/>
              <a:ext cx="0" cy="384"/>
            </a:xfrm>
            <a:prstGeom prst="line">
              <a:avLst/>
            </a:prstGeom>
            <a:ln w="38100" cap="flat" cmpd="sng">
              <a:solidFill>
                <a:schemeClr val="tx1"/>
              </a:solidFill>
              <a:prstDash val="solid"/>
              <a:round/>
              <a:headEnd type="none" w="med" len="med"/>
              <a:tailEnd type="none" w="med" len="med"/>
            </a:ln>
          </p:spPr>
        </p:sp>
        <p:sp>
          <p:nvSpPr>
            <p:cNvPr id="68619" name="Line 14"/>
            <p:cNvSpPr/>
            <p:nvPr/>
          </p:nvSpPr>
          <p:spPr>
            <a:xfrm>
              <a:off x="1728" y="912"/>
              <a:ext cx="0" cy="384"/>
            </a:xfrm>
            <a:prstGeom prst="line">
              <a:avLst/>
            </a:prstGeom>
            <a:ln w="38100" cap="flat" cmpd="sng">
              <a:solidFill>
                <a:schemeClr val="tx1"/>
              </a:solidFill>
              <a:prstDash val="solid"/>
              <a:round/>
              <a:headEnd type="none" w="med" len="med"/>
              <a:tailEnd type="none" w="med" len="med"/>
            </a:ln>
          </p:spPr>
        </p:sp>
      </p:grpSp>
      <p:sp>
        <p:nvSpPr>
          <p:cNvPr id="71695" name="Line 15"/>
          <p:cNvSpPr/>
          <p:nvPr/>
        </p:nvSpPr>
        <p:spPr>
          <a:xfrm>
            <a:off x="3111500" y="2155825"/>
            <a:ext cx="1143000" cy="0"/>
          </a:xfrm>
          <a:prstGeom prst="line">
            <a:avLst/>
          </a:prstGeom>
          <a:ln w="31750" cap="flat" cmpd="sng">
            <a:solidFill>
              <a:schemeClr val="tx1"/>
            </a:solidFill>
            <a:prstDash val="solid"/>
            <a:round/>
            <a:headEnd type="none" w="med" len="med"/>
            <a:tailEnd type="triangle" w="med" len="lg"/>
          </a:ln>
        </p:spPr>
      </p:sp>
      <p:grpSp>
        <p:nvGrpSpPr>
          <p:cNvPr id="71696" name="Group 16"/>
          <p:cNvGrpSpPr/>
          <p:nvPr/>
        </p:nvGrpSpPr>
        <p:grpSpPr>
          <a:xfrm>
            <a:off x="6540500" y="1851025"/>
            <a:ext cx="1219200" cy="609600"/>
            <a:chOff x="1152" y="912"/>
            <a:chExt cx="768" cy="384"/>
          </a:xfrm>
        </p:grpSpPr>
        <p:sp>
          <p:nvSpPr>
            <p:cNvPr id="68622" name="Rectangle 17"/>
            <p:cNvSpPr/>
            <p:nvPr/>
          </p:nvSpPr>
          <p:spPr>
            <a:xfrm>
              <a:off x="1152" y="912"/>
              <a:ext cx="768" cy="384"/>
            </a:xfrm>
            <a:prstGeom prst="rect">
              <a:avLst/>
            </a:prstGeom>
            <a:solidFill>
              <a:srgbClr val="CCFFCC">
                <a:alpha val="50195"/>
              </a:srgbClr>
            </a:solidFill>
            <a:ln w="38100" cap="flat" cmpd="sng">
              <a:solidFill>
                <a:schemeClr val="tx1"/>
              </a:solidFill>
              <a:prstDash val="solid"/>
              <a:miter/>
              <a:headEnd type="none" w="med" len="med"/>
              <a:tailEnd type="none" w="med" len="med"/>
            </a:ln>
          </p:spPr>
          <p:txBody>
            <a:bodyPr wrap="none" anchor="ctr" anchorCtr="0"/>
            <a:p>
              <a:pPr algn="ct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68623" name="Line 18"/>
            <p:cNvSpPr/>
            <p:nvPr/>
          </p:nvSpPr>
          <p:spPr>
            <a:xfrm>
              <a:off x="1344" y="912"/>
              <a:ext cx="0" cy="384"/>
            </a:xfrm>
            <a:prstGeom prst="line">
              <a:avLst/>
            </a:prstGeom>
            <a:ln w="38100" cap="flat" cmpd="sng">
              <a:solidFill>
                <a:schemeClr val="tx1"/>
              </a:solidFill>
              <a:prstDash val="solid"/>
              <a:round/>
              <a:headEnd type="none" w="med" len="med"/>
              <a:tailEnd type="none" w="med" len="med"/>
            </a:ln>
          </p:spPr>
        </p:sp>
        <p:sp>
          <p:nvSpPr>
            <p:cNvPr id="68624" name="Line 19"/>
            <p:cNvSpPr/>
            <p:nvPr/>
          </p:nvSpPr>
          <p:spPr>
            <a:xfrm>
              <a:off x="1728" y="912"/>
              <a:ext cx="0" cy="384"/>
            </a:xfrm>
            <a:prstGeom prst="line">
              <a:avLst/>
            </a:prstGeom>
            <a:ln w="38100" cap="flat" cmpd="sng">
              <a:solidFill>
                <a:schemeClr val="tx1"/>
              </a:solidFill>
              <a:prstDash val="solid"/>
              <a:round/>
              <a:headEnd type="none" w="med" len="med"/>
              <a:tailEnd type="none" w="med" len="med"/>
            </a:ln>
          </p:spPr>
        </p:sp>
      </p:grpSp>
      <p:sp>
        <p:nvSpPr>
          <p:cNvPr id="71700" name="Line 20"/>
          <p:cNvSpPr/>
          <p:nvPr/>
        </p:nvSpPr>
        <p:spPr>
          <a:xfrm>
            <a:off x="5397500" y="2155825"/>
            <a:ext cx="1066800" cy="0"/>
          </a:xfrm>
          <a:prstGeom prst="line">
            <a:avLst/>
          </a:prstGeom>
          <a:ln w="31750" cap="flat" cmpd="sng">
            <a:solidFill>
              <a:schemeClr val="tx1"/>
            </a:solidFill>
            <a:prstDash val="solid"/>
            <a:round/>
            <a:headEnd type="none" w="med" len="med"/>
            <a:tailEnd type="triangle" w="med" len="lg"/>
          </a:ln>
        </p:spPr>
      </p:sp>
      <p:sp>
        <p:nvSpPr>
          <p:cNvPr id="71701" name="Line 21"/>
          <p:cNvSpPr/>
          <p:nvPr/>
        </p:nvSpPr>
        <p:spPr>
          <a:xfrm>
            <a:off x="7607300" y="2155825"/>
            <a:ext cx="762000" cy="0"/>
          </a:xfrm>
          <a:prstGeom prst="line">
            <a:avLst/>
          </a:prstGeom>
          <a:ln w="38100" cap="flat" cmpd="sng">
            <a:solidFill>
              <a:schemeClr val="tx1"/>
            </a:solidFill>
            <a:prstDash val="solid"/>
            <a:round/>
            <a:headEnd type="none" w="med" len="med"/>
            <a:tailEnd type="triangle" w="med" len="lg"/>
          </a:ln>
        </p:spPr>
      </p:sp>
      <p:sp>
        <p:nvSpPr>
          <p:cNvPr id="71702" name="Text Box 22"/>
          <p:cNvSpPr txBox="1"/>
          <p:nvPr/>
        </p:nvSpPr>
        <p:spPr>
          <a:xfrm>
            <a:off x="2197100" y="4848225"/>
            <a:ext cx="4013200" cy="1244600"/>
          </a:xfrm>
          <a:prstGeom prst="rect">
            <a:avLst/>
          </a:prstGeom>
          <a:noFill/>
          <a:ln w="9525">
            <a:noFill/>
          </a:ln>
        </p:spPr>
        <p:txBody>
          <a:bodyPr wrap="none" anchor="t" anchorCtr="0">
            <a:spAutoFit/>
          </a:bodyPr>
          <a:p>
            <a:pPr>
              <a:lnSpc>
                <a:spcPct val="105000"/>
              </a:lnSpc>
              <a:buFontTx/>
            </a:pPr>
            <a:r>
              <a:rPr lang="en-US" altLang="zh-CN" sz="3600">
                <a:latin typeface="Times New Roman" panose="02020603050405020304" charset="0"/>
              </a:rPr>
              <a:t>p-&gt;next = q-&gt;next;</a:t>
            </a:r>
            <a:endParaRPr lang="en-US" altLang="zh-CN" sz="3600">
              <a:latin typeface="Times New Roman" panose="02020603050405020304" charset="0"/>
            </a:endParaRPr>
          </a:p>
          <a:p>
            <a:pPr>
              <a:lnSpc>
                <a:spcPct val="105000"/>
              </a:lnSpc>
              <a:buFontTx/>
            </a:pPr>
            <a:r>
              <a:rPr lang="en-US" altLang="zh-CN" sz="3600">
                <a:latin typeface="Times New Roman" panose="02020603050405020304" charset="0"/>
              </a:rPr>
              <a:t>q-&gt;next-&gt;prior = p;</a:t>
            </a:r>
            <a:endParaRPr lang="en-US" altLang="zh-CN" sz="3600">
              <a:latin typeface="Times New Roman" panose="02020603050405020304" charset="0"/>
            </a:endParaRPr>
          </a:p>
        </p:txBody>
      </p:sp>
      <p:grpSp>
        <p:nvGrpSpPr>
          <p:cNvPr id="71703" name="Group 23"/>
          <p:cNvGrpSpPr/>
          <p:nvPr/>
        </p:nvGrpSpPr>
        <p:grpSpPr>
          <a:xfrm>
            <a:off x="4940300" y="1393825"/>
            <a:ext cx="1752600" cy="762000"/>
            <a:chOff x="2976" y="624"/>
            <a:chExt cx="1104" cy="480"/>
          </a:xfrm>
        </p:grpSpPr>
        <p:sp>
          <p:nvSpPr>
            <p:cNvPr id="68629" name="Line 24"/>
            <p:cNvSpPr/>
            <p:nvPr/>
          </p:nvSpPr>
          <p:spPr>
            <a:xfrm flipH="1">
              <a:off x="2976" y="624"/>
              <a:ext cx="1104" cy="0"/>
            </a:xfrm>
            <a:prstGeom prst="line">
              <a:avLst/>
            </a:prstGeom>
            <a:ln w="31750" cap="flat" cmpd="sng">
              <a:solidFill>
                <a:schemeClr val="tx1"/>
              </a:solidFill>
              <a:prstDash val="solid"/>
              <a:round/>
              <a:headEnd type="none" w="med" len="med"/>
              <a:tailEnd type="none" w="med" len="med"/>
            </a:ln>
          </p:spPr>
        </p:sp>
        <p:sp>
          <p:nvSpPr>
            <p:cNvPr id="68630" name="Line 25"/>
            <p:cNvSpPr/>
            <p:nvPr/>
          </p:nvSpPr>
          <p:spPr>
            <a:xfrm flipV="1">
              <a:off x="4080" y="624"/>
              <a:ext cx="0" cy="480"/>
            </a:xfrm>
            <a:prstGeom prst="line">
              <a:avLst/>
            </a:prstGeom>
            <a:ln w="31750" cap="flat" cmpd="sng">
              <a:solidFill>
                <a:schemeClr val="tx1"/>
              </a:solidFill>
              <a:prstDash val="solid"/>
              <a:round/>
              <a:headEnd type="none" w="med" len="med"/>
              <a:tailEnd type="none" w="med" len="med"/>
            </a:ln>
          </p:spPr>
        </p:sp>
        <p:sp>
          <p:nvSpPr>
            <p:cNvPr id="68631" name="Line 26"/>
            <p:cNvSpPr/>
            <p:nvPr/>
          </p:nvSpPr>
          <p:spPr>
            <a:xfrm>
              <a:off x="2976" y="624"/>
              <a:ext cx="0" cy="288"/>
            </a:xfrm>
            <a:prstGeom prst="line">
              <a:avLst/>
            </a:prstGeom>
            <a:ln w="31750" cap="flat" cmpd="sng">
              <a:solidFill>
                <a:schemeClr val="tx1"/>
              </a:solidFill>
              <a:prstDash val="solid"/>
              <a:round/>
              <a:headEnd type="none" w="med" len="med"/>
              <a:tailEnd type="triangle" w="med" len="lg"/>
            </a:ln>
          </p:spPr>
        </p:sp>
      </p:grpSp>
      <p:sp>
        <p:nvSpPr>
          <p:cNvPr id="71707" name="AutoShape 27"/>
          <p:cNvSpPr/>
          <p:nvPr/>
        </p:nvSpPr>
        <p:spPr>
          <a:xfrm>
            <a:off x="2501900" y="2460625"/>
            <a:ext cx="381000" cy="1295400"/>
          </a:xfrm>
          <a:prstGeom prst="upArrowCallout">
            <a:avLst>
              <a:gd name="adj1" fmla="val 15000"/>
              <a:gd name="adj2" fmla="val 20000"/>
              <a:gd name="adj3" fmla="val 61625"/>
              <a:gd name="adj4" fmla="val 37255"/>
            </a:avLst>
          </a:prstGeom>
          <a:noFill/>
          <a:ln w="952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p</a:t>
            </a:r>
            <a:endParaRPr lang="en-US" altLang="zh-CN" sz="3600" b="0">
              <a:latin typeface="Times New Roman" panose="02020603050405020304" charset="0"/>
            </a:endParaRPr>
          </a:p>
        </p:txBody>
      </p:sp>
      <p:grpSp>
        <p:nvGrpSpPr>
          <p:cNvPr id="71708" name="Group 28"/>
          <p:cNvGrpSpPr/>
          <p:nvPr/>
        </p:nvGrpSpPr>
        <p:grpSpPr>
          <a:xfrm>
            <a:off x="2771775" y="1393825"/>
            <a:ext cx="1711325" cy="762000"/>
            <a:chOff x="1536" y="624"/>
            <a:chExt cx="1152" cy="480"/>
          </a:xfrm>
        </p:grpSpPr>
        <p:sp>
          <p:nvSpPr>
            <p:cNvPr id="68634" name="Line 29"/>
            <p:cNvSpPr/>
            <p:nvPr/>
          </p:nvSpPr>
          <p:spPr>
            <a:xfrm flipV="1">
              <a:off x="2688" y="624"/>
              <a:ext cx="0" cy="480"/>
            </a:xfrm>
            <a:prstGeom prst="line">
              <a:avLst/>
            </a:prstGeom>
            <a:ln w="31750" cap="flat" cmpd="sng">
              <a:solidFill>
                <a:schemeClr val="tx1"/>
              </a:solidFill>
              <a:prstDash val="solid"/>
              <a:round/>
              <a:headEnd type="none" w="med" len="med"/>
              <a:tailEnd type="none" w="med" len="med"/>
            </a:ln>
          </p:spPr>
        </p:sp>
        <p:sp>
          <p:nvSpPr>
            <p:cNvPr id="68635" name="Line 30"/>
            <p:cNvSpPr/>
            <p:nvPr/>
          </p:nvSpPr>
          <p:spPr>
            <a:xfrm flipH="1">
              <a:off x="1536" y="624"/>
              <a:ext cx="1152" cy="0"/>
            </a:xfrm>
            <a:prstGeom prst="line">
              <a:avLst/>
            </a:prstGeom>
            <a:ln w="31750" cap="flat" cmpd="sng">
              <a:solidFill>
                <a:schemeClr val="tx1"/>
              </a:solidFill>
              <a:prstDash val="solid"/>
              <a:round/>
              <a:headEnd type="none" w="med" len="med"/>
              <a:tailEnd type="none" w="med" len="med"/>
            </a:ln>
          </p:spPr>
        </p:sp>
        <p:sp>
          <p:nvSpPr>
            <p:cNvPr id="68636" name="Line 31"/>
            <p:cNvSpPr/>
            <p:nvPr/>
          </p:nvSpPr>
          <p:spPr>
            <a:xfrm>
              <a:off x="1536" y="624"/>
              <a:ext cx="0" cy="288"/>
            </a:xfrm>
            <a:prstGeom prst="line">
              <a:avLst/>
            </a:prstGeom>
            <a:ln w="31750" cap="flat" cmpd="sng">
              <a:solidFill>
                <a:schemeClr val="tx1"/>
              </a:solidFill>
              <a:prstDash val="solid"/>
              <a:round/>
              <a:headEnd type="none" w="med" len="med"/>
              <a:tailEnd type="triangle" w="med" len="lg"/>
            </a:ln>
          </p:spPr>
        </p:sp>
      </p:grpSp>
      <p:grpSp>
        <p:nvGrpSpPr>
          <p:cNvPr id="71712" name="Group 32"/>
          <p:cNvGrpSpPr/>
          <p:nvPr/>
        </p:nvGrpSpPr>
        <p:grpSpPr>
          <a:xfrm>
            <a:off x="2044700" y="1851025"/>
            <a:ext cx="1219200" cy="609600"/>
            <a:chOff x="1152" y="912"/>
            <a:chExt cx="768" cy="384"/>
          </a:xfrm>
        </p:grpSpPr>
        <p:sp>
          <p:nvSpPr>
            <p:cNvPr id="68638" name="Rectangle 33"/>
            <p:cNvSpPr/>
            <p:nvPr/>
          </p:nvSpPr>
          <p:spPr>
            <a:xfrm>
              <a:off x="1152" y="912"/>
              <a:ext cx="768" cy="384"/>
            </a:xfrm>
            <a:prstGeom prst="rect">
              <a:avLst/>
            </a:prstGeom>
            <a:solidFill>
              <a:srgbClr val="CCFFCC">
                <a:alpha val="50195"/>
              </a:srgbClr>
            </a:solidFill>
            <a:ln w="38100" cap="flat" cmpd="sng">
              <a:solidFill>
                <a:schemeClr val="tx1"/>
              </a:solidFill>
              <a:prstDash val="solid"/>
              <a:miter/>
              <a:headEnd type="none" w="med" len="med"/>
              <a:tailEnd type="none" w="med" len="med"/>
            </a:ln>
          </p:spPr>
          <p:txBody>
            <a:bodyPr wrap="none" anchor="ctr" anchorCtr="0"/>
            <a:p>
              <a:pPr algn="ctr">
                <a:buFontTx/>
              </a:pPr>
              <a:r>
                <a:rPr lang="en-US" altLang="zh-CN" sz="3600" err="1">
                  <a:latin typeface="Times New Roman" panose="02020603050405020304" charset="0"/>
                </a:rPr>
                <a:t>a</a:t>
              </a:r>
              <a:r>
                <a:rPr lang="en-US" altLang="zh-CN" sz="3600" baseline="-25000" err="1">
                  <a:latin typeface="Times New Roman" panose="02020603050405020304" charset="0"/>
                </a:rPr>
                <a:t>i</a:t>
              </a:r>
              <a:r>
                <a:rPr lang="en-US" altLang="zh-CN" sz="3600" baseline="-25000">
                  <a:latin typeface="Times New Roman" panose="02020603050405020304" charset="0"/>
                </a:rPr>
                <a:t>-1</a:t>
              </a:r>
              <a:endParaRPr lang="en-US" altLang="zh-CN" sz="3600" b="0">
                <a:latin typeface="Times New Roman" panose="02020603050405020304" charset="0"/>
              </a:endParaRPr>
            </a:p>
          </p:txBody>
        </p:sp>
        <p:sp>
          <p:nvSpPr>
            <p:cNvPr id="68639" name="Line 34"/>
            <p:cNvSpPr/>
            <p:nvPr/>
          </p:nvSpPr>
          <p:spPr>
            <a:xfrm>
              <a:off x="1344" y="912"/>
              <a:ext cx="0" cy="384"/>
            </a:xfrm>
            <a:prstGeom prst="line">
              <a:avLst/>
            </a:prstGeom>
            <a:ln w="38100" cap="flat" cmpd="sng">
              <a:solidFill>
                <a:schemeClr val="tx1"/>
              </a:solidFill>
              <a:prstDash val="solid"/>
              <a:round/>
              <a:headEnd type="none" w="med" len="med"/>
              <a:tailEnd type="none" w="med" len="med"/>
            </a:ln>
          </p:spPr>
        </p:sp>
        <p:sp>
          <p:nvSpPr>
            <p:cNvPr id="68640" name="Line 35"/>
            <p:cNvSpPr/>
            <p:nvPr/>
          </p:nvSpPr>
          <p:spPr>
            <a:xfrm>
              <a:off x="1728" y="912"/>
              <a:ext cx="0" cy="384"/>
            </a:xfrm>
            <a:prstGeom prst="line">
              <a:avLst/>
            </a:prstGeom>
            <a:ln w="38100" cap="flat" cmpd="sng">
              <a:solidFill>
                <a:schemeClr val="tx1"/>
              </a:solidFill>
              <a:prstDash val="solid"/>
              <a:round/>
              <a:headEnd type="none" w="med" len="med"/>
              <a:tailEnd type="none" w="med" len="med"/>
            </a:ln>
          </p:spPr>
        </p:sp>
      </p:grpSp>
      <p:cxnSp>
        <p:nvCxnSpPr>
          <p:cNvPr id="71716" name="AutoShape 36"/>
          <p:cNvCxnSpPr>
            <a:endCxn id="68622" idx="2"/>
          </p:cNvCxnSpPr>
          <p:nvPr/>
        </p:nvCxnSpPr>
        <p:spPr>
          <a:xfrm>
            <a:off x="3132138" y="2368550"/>
            <a:ext cx="4017962" cy="111125"/>
          </a:xfrm>
          <a:prstGeom prst="bentConnector4">
            <a:avLst>
              <a:gd name="adj1" fmla="val 13394"/>
              <a:gd name="adj2" fmla="val 305713"/>
            </a:avLst>
          </a:prstGeom>
          <a:ln w="31750" cap="flat" cmpd="sng">
            <a:solidFill>
              <a:schemeClr val="tx1"/>
            </a:solidFill>
            <a:prstDash val="solid"/>
            <a:miter/>
            <a:headEnd type="none" w="med" len="med"/>
            <a:tailEnd type="triangle" w="med" len="lg"/>
          </a:ln>
        </p:spPr>
      </p:cxnSp>
      <p:grpSp>
        <p:nvGrpSpPr>
          <p:cNvPr id="71717" name="Group 37"/>
          <p:cNvGrpSpPr/>
          <p:nvPr/>
        </p:nvGrpSpPr>
        <p:grpSpPr>
          <a:xfrm>
            <a:off x="2654300" y="1165225"/>
            <a:ext cx="4038600" cy="990600"/>
            <a:chOff x="1536" y="480"/>
            <a:chExt cx="2544" cy="624"/>
          </a:xfrm>
        </p:grpSpPr>
        <p:sp>
          <p:nvSpPr>
            <p:cNvPr id="68643" name="Line 38"/>
            <p:cNvSpPr/>
            <p:nvPr/>
          </p:nvSpPr>
          <p:spPr>
            <a:xfrm flipH="1" flipV="1">
              <a:off x="4080" y="480"/>
              <a:ext cx="0" cy="624"/>
            </a:xfrm>
            <a:prstGeom prst="line">
              <a:avLst/>
            </a:prstGeom>
            <a:ln w="34925" cap="flat" cmpd="sng">
              <a:solidFill>
                <a:schemeClr val="tx1"/>
              </a:solidFill>
              <a:prstDash val="solid"/>
              <a:round/>
              <a:headEnd type="none" w="med" len="med"/>
              <a:tailEnd type="none" w="med" len="med"/>
            </a:ln>
          </p:spPr>
        </p:sp>
        <p:sp>
          <p:nvSpPr>
            <p:cNvPr id="68644" name="Line 39"/>
            <p:cNvSpPr/>
            <p:nvPr/>
          </p:nvSpPr>
          <p:spPr>
            <a:xfrm flipH="1">
              <a:off x="1536" y="480"/>
              <a:ext cx="2544" cy="0"/>
            </a:xfrm>
            <a:prstGeom prst="line">
              <a:avLst/>
            </a:prstGeom>
            <a:ln w="34925" cap="flat" cmpd="sng">
              <a:solidFill>
                <a:schemeClr val="tx1"/>
              </a:solidFill>
              <a:prstDash val="solid"/>
              <a:round/>
              <a:headEnd type="none" w="med" len="med"/>
              <a:tailEnd type="none" w="med" len="med"/>
            </a:ln>
          </p:spPr>
        </p:sp>
        <p:sp>
          <p:nvSpPr>
            <p:cNvPr id="68645" name="Line 40"/>
            <p:cNvSpPr/>
            <p:nvPr/>
          </p:nvSpPr>
          <p:spPr>
            <a:xfrm>
              <a:off x="1536" y="480"/>
              <a:ext cx="0" cy="432"/>
            </a:xfrm>
            <a:prstGeom prst="line">
              <a:avLst/>
            </a:prstGeom>
            <a:ln w="34925" cap="flat" cmpd="sng">
              <a:solidFill>
                <a:schemeClr val="tx1"/>
              </a:solidFill>
              <a:prstDash val="solid"/>
              <a:round/>
              <a:headEnd type="none" w="med" len="med"/>
              <a:tailEnd type="triangle" w="lg" len="lg"/>
            </a:ln>
          </p:spPr>
        </p:sp>
      </p:grpSp>
      <p:sp>
        <p:nvSpPr>
          <p:cNvPr id="71721" name="Rectangle 41"/>
          <p:cNvSpPr/>
          <p:nvPr/>
        </p:nvSpPr>
        <p:spPr>
          <a:xfrm>
            <a:off x="2195513" y="6100763"/>
            <a:ext cx="16573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free(q);</a:t>
            </a:r>
            <a:endParaRPr lang="en-US" altLang="zh-CN" sz="3600">
              <a:latin typeface="Times New Roman" panose="02020603050405020304" charset="0"/>
            </a:endParaRPr>
          </a:p>
        </p:txBody>
      </p:sp>
      <p:sp>
        <p:nvSpPr>
          <p:cNvPr id="71722" name="AutoShape 42"/>
          <p:cNvSpPr/>
          <p:nvPr/>
        </p:nvSpPr>
        <p:spPr>
          <a:xfrm>
            <a:off x="4716463" y="2565400"/>
            <a:ext cx="381000" cy="1295400"/>
          </a:xfrm>
          <a:prstGeom prst="upArrowCallout">
            <a:avLst>
              <a:gd name="adj1" fmla="val 15000"/>
              <a:gd name="adj2" fmla="val 20000"/>
              <a:gd name="adj3" fmla="val 61625"/>
              <a:gd name="adj4" fmla="val 37255"/>
            </a:avLst>
          </a:prstGeom>
          <a:noFill/>
          <a:ln w="9525" cap="flat" cmpd="sng">
            <a:solidFill>
              <a:schemeClr val="tx1"/>
            </a:solidFill>
            <a:prstDash val="solid"/>
            <a:miter/>
            <a:headEnd type="none" w="med" len="med"/>
            <a:tailEnd type="none" w="med" len="med"/>
          </a:ln>
        </p:spPr>
        <p:txBody>
          <a:bodyPr wrap="none" anchor="ctr" anchorCtr="0"/>
          <a:p>
            <a:pPr algn="ctr">
              <a:buFontTx/>
            </a:pPr>
            <a:r>
              <a:rPr lang="en-US" altLang="zh-CN" sz="3600">
                <a:latin typeface="Times New Roman" panose="02020603050405020304" charset="0"/>
              </a:rPr>
              <a:t>q</a:t>
            </a:r>
            <a:endParaRPr lang="en-US" altLang="zh-CN" sz="3600" b="0">
              <a:latin typeface="Times New Roman" panose="02020603050405020304" charset="0"/>
            </a:endParaRPr>
          </a:p>
        </p:txBody>
      </p:sp>
      <p:sp>
        <p:nvSpPr>
          <p:cNvPr id="71723" name="Rectangle 43"/>
          <p:cNvSpPr/>
          <p:nvPr/>
        </p:nvSpPr>
        <p:spPr>
          <a:xfrm>
            <a:off x="2203450" y="4227513"/>
            <a:ext cx="2584450" cy="641350"/>
          </a:xfrm>
          <a:prstGeom prst="rect">
            <a:avLst/>
          </a:prstGeom>
          <a:noFill/>
          <a:ln w="9525">
            <a:noFill/>
          </a:ln>
        </p:spPr>
        <p:txBody>
          <a:bodyPr wrap="none" anchor="t" anchorCtr="0">
            <a:spAutoFit/>
          </a:bodyPr>
          <a:p>
            <a:pPr>
              <a:buFontTx/>
            </a:pPr>
            <a:r>
              <a:rPr lang="en-US" altLang="zh-CN" sz="3600">
                <a:latin typeface="Times New Roman" panose="02020603050405020304" charset="0"/>
              </a:rPr>
              <a:t>q= p-&gt;next ;</a:t>
            </a:r>
            <a:endParaRPr lang="en-US" altLang="zh-CN" sz="36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left)">
                                      <p:cBhvr>
                                        <p:cTn id="7" dur="500"/>
                                        <p:tgtEl>
                                          <p:spTgt spid="7168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691"/>
                                        </p:tgtEl>
                                        <p:attrNameLst>
                                          <p:attrName>style.visibility</p:attrName>
                                        </p:attrNameLst>
                                      </p:cBhvr>
                                      <p:to>
                                        <p:strVal val="visible"/>
                                      </p:to>
                                    </p:set>
                                    <p:animEffect transition="in" filter="wipe(left)">
                                      <p:cBhvr>
                                        <p:cTn id="11" dur="500"/>
                                        <p:tgtEl>
                                          <p:spTgt spid="7169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1695"/>
                                        </p:tgtEl>
                                        <p:attrNameLst>
                                          <p:attrName>style.visibility</p:attrName>
                                        </p:attrNameLst>
                                      </p:cBhvr>
                                      <p:to>
                                        <p:strVal val="visible"/>
                                      </p:to>
                                    </p:set>
                                    <p:animEffect transition="in" filter="wipe(left)">
                                      <p:cBhvr>
                                        <p:cTn id="15" dur="500"/>
                                        <p:tgtEl>
                                          <p:spTgt spid="7169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1696"/>
                                        </p:tgtEl>
                                        <p:attrNameLst>
                                          <p:attrName>style.visibility</p:attrName>
                                        </p:attrNameLst>
                                      </p:cBhvr>
                                      <p:to>
                                        <p:strVal val="visible"/>
                                      </p:to>
                                    </p:set>
                                    <p:animEffect transition="in" filter="wipe(left)">
                                      <p:cBhvr>
                                        <p:cTn id="19" dur="500"/>
                                        <p:tgtEl>
                                          <p:spTgt spid="7169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1700"/>
                                        </p:tgtEl>
                                        <p:attrNameLst>
                                          <p:attrName>style.visibility</p:attrName>
                                        </p:attrNameLst>
                                      </p:cBhvr>
                                      <p:to>
                                        <p:strVal val="visible"/>
                                      </p:to>
                                    </p:set>
                                    <p:animEffect transition="in" filter="wipe(left)">
                                      <p:cBhvr>
                                        <p:cTn id="23" dur="500"/>
                                        <p:tgtEl>
                                          <p:spTgt spid="7170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1701"/>
                                        </p:tgtEl>
                                        <p:attrNameLst>
                                          <p:attrName>style.visibility</p:attrName>
                                        </p:attrNameLst>
                                      </p:cBhvr>
                                      <p:to>
                                        <p:strVal val="visible"/>
                                      </p:to>
                                    </p:set>
                                    <p:animEffect transition="in" filter="wipe(left)">
                                      <p:cBhvr>
                                        <p:cTn id="27" dur="500"/>
                                        <p:tgtEl>
                                          <p:spTgt spid="7170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71712"/>
                                        </p:tgtEl>
                                        <p:attrNameLst>
                                          <p:attrName>style.visibility</p:attrName>
                                        </p:attrNameLst>
                                      </p:cBhvr>
                                      <p:to>
                                        <p:strVal val="visible"/>
                                      </p:to>
                                    </p:set>
                                    <p:animEffect transition="in" filter="wipe(left)">
                                      <p:cBhvr>
                                        <p:cTn id="31" dur="500"/>
                                        <p:tgtEl>
                                          <p:spTgt spid="71712"/>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71703"/>
                                        </p:tgtEl>
                                        <p:attrNameLst>
                                          <p:attrName>style.visibility</p:attrName>
                                        </p:attrNameLst>
                                      </p:cBhvr>
                                      <p:to>
                                        <p:strVal val="visible"/>
                                      </p:to>
                                    </p:set>
                                    <p:animEffect transition="in" filter="wipe(right)">
                                      <p:cBhvr>
                                        <p:cTn id="35" dur="500"/>
                                        <p:tgtEl>
                                          <p:spTgt spid="71703"/>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71708"/>
                                        </p:tgtEl>
                                        <p:attrNameLst>
                                          <p:attrName>style.visibility</p:attrName>
                                        </p:attrNameLst>
                                      </p:cBhvr>
                                      <p:to>
                                        <p:strVal val="visible"/>
                                      </p:to>
                                    </p:set>
                                    <p:animEffect transition="in" filter="wipe(right)">
                                      <p:cBhvr>
                                        <p:cTn id="39" dur="500"/>
                                        <p:tgtEl>
                                          <p:spTgt spid="7170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1707"/>
                                        </p:tgtEl>
                                        <p:attrNameLst>
                                          <p:attrName>style.visibility</p:attrName>
                                        </p:attrNameLst>
                                      </p:cBhvr>
                                      <p:to>
                                        <p:strVal val="visible"/>
                                      </p:to>
                                    </p:set>
                                    <p:animEffect transition="in" filter="wipe(down)">
                                      <p:cBhvr>
                                        <p:cTn id="44" dur="500"/>
                                        <p:tgtEl>
                                          <p:spTgt spid="7170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1723"/>
                                        </p:tgtEl>
                                        <p:attrNameLst>
                                          <p:attrName>style.visibility</p:attrName>
                                        </p:attrNameLst>
                                      </p:cBhvr>
                                      <p:to>
                                        <p:strVal val="visible"/>
                                      </p:to>
                                    </p:set>
                                    <p:anim calcmode="lin" valueType="num">
                                      <p:cBhvr additive="base">
                                        <p:cTn id="49" dur="500" fill="hold"/>
                                        <p:tgtEl>
                                          <p:spTgt spid="71723"/>
                                        </p:tgtEl>
                                        <p:attrNameLst>
                                          <p:attrName>ppt_x</p:attrName>
                                        </p:attrNameLst>
                                      </p:cBhvr>
                                      <p:tavLst>
                                        <p:tav tm="0">
                                          <p:val>
                                            <p:strVal val="#ppt_x"/>
                                          </p:val>
                                        </p:tav>
                                        <p:tav tm="100000">
                                          <p:val>
                                            <p:strVal val="#ppt_x"/>
                                          </p:val>
                                        </p:tav>
                                      </p:tavLst>
                                    </p:anim>
                                    <p:anim calcmode="lin" valueType="num">
                                      <p:cBhvr additive="base">
                                        <p:cTn id="50" dur="500" fill="hold"/>
                                        <p:tgtEl>
                                          <p:spTgt spid="717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71722"/>
                                        </p:tgtEl>
                                        <p:attrNameLst>
                                          <p:attrName>style.visibility</p:attrName>
                                        </p:attrNameLst>
                                      </p:cBhvr>
                                      <p:to>
                                        <p:strVal val="visible"/>
                                      </p:to>
                                    </p:set>
                                    <p:animEffect transition="in" filter="wipe(down)">
                                      <p:cBhvr>
                                        <p:cTn id="55" dur="500"/>
                                        <p:tgtEl>
                                          <p:spTgt spid="7172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71702"/>
                                        </p:tgtEl>
                                        <p:attrNameLst>
                                          <p:attrName>style.visibility</p:attrName>
                                        </p:attrNameLst>
                                      </p:cBhvr>
                                      <p:to>
                                        <p:strVal val="visible"/>
                                      </p:to>
                                    </p:set>
                                    <p:anim calcmode="lin" valueType="num">
                                      <p:cBhvr additive="base">
                                        <p:cTn id="60" dur="500" fill="hold"/>
                                        <p:tgtEl>
                                          <p:spTgt spid="71702"/>
                                        </p:tgtEl>
                                        <p:attrNameLst>
                                          <p:attrName>ppt_x</p:attrName>
                                        </p:attrNameLst>
                                      </p:cBhvr>
                                      <p:tavLst>
                                        <p:tav tm="0">
                                          <p:val>
                                            <p:strVal val="#ppt_x"/>
                                          </p:val>
                                        </p:tav>
                                        <p:tav tm="100000">
                                          <p:val>
                                            <p:strVal val="#ppt_x"/>
                                          </p:val>
                                        </p:tav>
                                      </p:tavLst>
                                    </p:anim>
                                    <p:anim calcmode="lin" valueType="num">
                                      <p:cBhvr additive="base">
                                        <p:cTn id="61" dur="500" fill="hold"/>
                                        <p:tgtEl>
                                          <p:spTgt spid="7170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71716"/>
                                        </p:tgtEl>
                                        <p:attrNameLst>
                                          <p:attrName>style.visibility</p:attrName>
                                        </p:attrNameLst>
                                      </p:cBhvr>
                                      <p:to>
                                        <p:strVal val="visible"/>
                                      </p:to>
                                    </p:set>
                                    <p:animEffect transition="in" filter="wipe(left)">
                                      <p:cBhvr>
                                        <p:cTn id="66" dur="2000"/>
                                        <p:tgtEl>
                                          <p:spTgt spid="71716"/>
                                        </p:tgtEl>
                                      </p:cBhvr>
                                    </p:animEffect>
                                  </p:childTnLst>
                                </p:cTn>
                              </p:par>
                            </p:childTnLst>
                          </p:cTn>
                        </p:par>
                        <p:par>
                          <p:cTn id="67" fill="hold">
                            <p:stCondLst>
                              <p:cond delay="2000"/>
                            </p:stCondLst>
                            <p:childTnLst>
                              <p:par>
                                <p:cTn id="68" presetID="22" presetClass="exit" presetSubtype="8" fill="hold" nodeType="afterEffect">
                                  <p:stCondLst>
                                    <p:cond delay="0"/>
                                  </p:stCondLst>
                                  <p:childTnLst>
                                    <p:animEffect transition="out" filter="wipe(left)">
                                      <p:cBhvr>
                                        <p:cTn id="69" dur="500"/>
                                        <p:tgtEl>
                                          <p:spTgt spid="71695"/>
                                        </p:tgtEl>
                                      </p:cBhvr>
                                    </p:animEffect>
                                    <p:set>
                                      <p:cBhvr>
                                        <p:cTn id="70" dur="1" fill="hold">
                                          <p:stCondLst>
                                            <p:cond delay="499"/>
                                          </p:stCondLst>
                                        </p:cTn>
                                        <p:tgtEl>
                                          <p:spTgt spid="7169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71717"/>
                                        </p:tgtEl>
                                        <p:attrNameLst>
                                          <p:attrName>style.visibility</p:attrName>
                                        </p:attrNameLst>
                                      </p:cBhvr>
                                      <p:to>
                                        <p:strVal val="visible"/>
                                      </p:to>
                                    </p:set>
                                    <p:animEffect transition="in" filter="wipe(right)">
                                      <p:cBhvr>
                                        <p:cTn id="75" dur="500"/>
                                        <p:tgtEl>
                                          <p:spTgt spid="71717"/>
                                        </p:tgtEl>
                                      </p:cBhvr>
                                    </p:animEffect>
                                  </p:childTnLst>
                                </p:cTn>
                              </p:par>
                            </p:childTnLst>
                          </p:cTn>
                        </p:par>
                        <p:par>
                          <p:cTn id="76" fill="hold">
                            <p:stCondLst>
                              <p:cond delay="500"/>
                            </p:stCondLst>
                            <p:childTnLst>
                              <p:par>
                                <p:cTn id="77" presetID="22" presetClass="exit" presetSubtype="2" fill="hold" nodeType="afterEffect">
                                  <p:stCondLst>
                                    <p:cond delay="0"/>
                                  </p:stCondLst>
                                  <p:childTnLst>
                                    <p:animEffect transition="out" filter="wipe(right)">
                                      <p:cBhvr>
                                        <p:cTn id="78" dur="500"/>
                                        <p:tgtEl>
                                          <p:spTgt spid="71703"/>
                                        </p:tgtEl>
                                      </p:cBhvr>
                                    </p:animEffect>
                                    <p:set>
                                      <p:cBhvr>
                                        <p:cTn id="79" dur="1" fill="hold">
                                          <p:stCondLst>
                                            <p:cond delay="499"/>
                                          </p:stCondLst>
                                        </p:cTn>
                                        <p:tgtEl>
                                          <p:spTgt spid="7170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71691"/>
                                        </p:tgtEl>
                                      </p:cBhvr>
                                    </p:animEffect>
                                    <p:set>
                                      <p:cBhvr>
                                        <p:cTn id="84" dur="1" fill="hold">
                                          <p:stCondLst>
                                            <p:cond delay="499"/>
                                          </p:stCondLst>
                                        </p:cTn>
                                        <p:tgtEl>
                                          <p:spTgt spid="71691"/>
                                        </p:tgtEl>
                                        <p:attrNameLst>
                                          <p:attrName>style.visibility</p:attrName>
                                        </p:attrNameLst>
                                      </p:cBhvr>
                                      <p:to>
                                        <p:strVal val="hidden"/>
                                      </p:to>
                                    </p:set>
                                  </p:childTnLst>
                                </p:cTn>
                              </p:par>
                            </p:childTnLst>
                          </p:cTn>
                        </p:par>
                        <p:par>
                          <p:cTn id="85" fill="hold">
                            <p:stCondLst>
                              <p:cond delay="500"/>
                            </p:stCondLst>
                            <p:childTnLst>
                              <p:par>
                                <p:cTn id="86" presetID="22" presetClass="exit" presetSubtype="2" fill="hold" nodeType="afterEffect">
                                  <p:stCondLst>
                                    <p:cond delay="0"/>
                                  </p:stCondLst>
                                  <p:childTnLst>
                                    <p:animEffect transition="out" filter="wipe(right)">
                                      <p:cBhvr>
                                        <p:cTn id="87" dur="500"/>
                                        <p:tgtEl>
                                          <p:spTgt spid="71708"/>
                                        </p:tgtEl>
                                      </p:cBhvr>
                                    </p:animEffect>
                                    <p:set>
                                      <p:cBhvr>
                                        <p:cTn id="88" dur="1" fill="hold">
                                          <p:stCondLst>
                                            <p:cond delay="499"/>
                                          </p:stCondLst>
                                        </p:cTn>
                                        <p:tgtEl>
                                          <p:spTgt spid="71708"/>
                                        </p:tgtEl>
                                        <p:attrNameLst>
                                          <p:attrName>style.visibility</p:attrName>
                                        </p:attrNameLst>
                                      </p:cBhvr>
                                      <p:to>
                                        <p:strVal val="hidden"/>
                                      </p:to>
                                    </p:set>
                                  </p:childTnLst>
                                </p:cTn>
                              </p:par>
                            </p:childTnLst>
                          </p:cTn>
                        </p:par>
                        <p:par>
                          <p:cTn id="89" fill="hold">
                            <p:stCondLst>
                              <p:cond delay="1000"/>
                            </p:stCondLst>
                            <p:childTnLst>
                              <p:par>
                                <p:cTn id="90" presetID="22" presetClass="exit" presetSubtype="8" fill="hold" nodeType="afterEffect">
                                  <p:stCondLst>
                                    <p:cond delay="0"/>
                                  </p:stCondLst>
                                  <p:childTnLst>
                                    <p:animEffect transition="out" filter="wipe(left)">
                                      <p:cBhvr>
                                        <p:cTn id="91" dur="500"/>
                                        <p:tgtEl>
                                          <p:spTgt spid="71700"/>
                                        </p:tgtEl>
                                      </p:cBhvr>
                                    </p:animEffect>
                                    <p:set>
                                      <p:cBhvr>
                                        <p:cTn id="92" dur="1" fill="hold">
                                          <p:stCondLst>
                                            <p:cond delay="499"/>
                                          </p:stCondLst>
                                        </p:cTn>
                                        <p:tgtEl>
                                          <p:spTgt spid="7170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71721"/>
                                        </p:tgtEl>
                                        <p:attrNameLst>
                                          <p:attrName>style.visibility</p:attrName>
                                        </p:attrNameLst>
                                      </p:cBhvr>
                                      <p:to>
                                        <p:strVal val="visible"/>
                                      </p:to>
                                    </p:set>
                                    <p:anim calcmode="lin" valueType="num">
                                      <p:cBhvr additive="base">
                                        <p:cTn id="97" dur="500" fill="hold"/>
                                        <p:tgtEl>
                                          <p:spTgt spid="71721"/>
                                        </p:tgtEl>
                                        <p:attrNameLst>
                                          <p:attrName>ppt_x</p:attrName>
                                        </p:attrNameLst>
                                      </p:cBhvr>
                                      <p:tavLst>
                                        <p:tav tm="0">
                                          <p:val>
                                            <p:strVal val="#ppt_x"/>
                                          </p:val>
                                        </p:tav>
                                        <p:tav tm="100000">
                                          <p:val>
                                            <p:strVal val="#ppt_x"/>
                                          </p:val>
                                        </p:tav>
                                      </p:tavLst>
                                    </p:anim>
                                    <p:anim calcmode="lin" valueType="num">
                                      <p:cBhvr additive="base">
                                        <p:cTn id="98" dur="500" fill="hold"/>
                                        <p:tgtEl>
                                          <p:spTgt spid="71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2" grpId="0"/>
      <p:bldP spid="71707" grpId="0" animBg="1"/>
      <p:bldP spid="71721" grpId="0"/>
      <p:bldP spid="71722" grpId="0" animBg="1"/>
      <p:bldP spid="717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pPr eaLnBrk="1" hangingPunct="1"/>
            <a:r>
              <a:rPr lang="zh-CN" altLang="en-US" dirty="0">
                <a:latin typeface="华文新魏" panose="02010800040101010101" pitchFamily="2" charset="-122"/>
                <a:ea typeface="华文新魏" panose="02010800040101010101" pitchFamily="2" charset="-122"/>
              </a:rPr>
              <a:t>双链表创建：</a:t>
            </a:r>
            <a:r>
              <a:rPr lang="zh-CN" altLang="en-US" sz="4000" b="1" dirty="0">
                <a:solidFill>
                  <a:schemeClr val="folHlink"/>
                </a:solidFill>
                <a:ea typeface="幼圆" panose="02010509060101010101" pitchFamily="49" charset="-122"/>
              </a:rPr>
              <a:t>头插法</a:t>
            </a:r>
            <a:endParaRPr lang="zh-CN" altLang="en-US" sz="4000" b="1" dirty="0">
              <a:solidFill>
                <a:schemeClr val="folHlink"/>
              </a:solidFill>
              <a:ea typeface="幼圆" panose="02010509060101010101" pitchFamily="49" charset="-122"/>
            </a:endParaRPr>
          </a:p>
        </p:txBody>
      </p:sp>
      <p:sp>
        <p:nvSpPr>
          <p:cNvPr id="86020" name="Rectangle 4"/>
          <p:cNvSpPr>
            <a:spLocks noGrp="1"/>
          </p:cNvSpPr>
          <p:nvPr>
            <p:ph idx="1"/>
          </p:nvPr>
        </p:nvSpPr>
        <p:spPr>
          <a:xfrm>
            <a:off x="334963" y="1052513"/>
            <a:ext cx="8432800" cy="5616575"/>
          </a:xfrm>
        </p:spPr>
        <p:txBody>
          <a:bodyPr vert="horz" wrap="square" lIns="91440" tIns="45720" rIns="91440" bIns="45720" anchor="t" anchorCtr="0"/>
          <a:p>
            <a:pPr indent="-76200" eaLnBrk="1" hangingPunct="1">
              <a:lnSpc>
                <a:spcPct val="80000"/>
              </a:lnSpc>
            </a:pPr>
            <a:r>
              <a:rPr lang="en-US" altLang="zh-CN" sz="2400" b="1" err="1"/>
              <a:t>DLinkedList</a:t>
            </a:r>
            <a:r>
              <a:rPr lang="en-US" altLang="zh-CN" sz="2400" b="1"/>
              <a:t> DLinkedListCreat1( )</a:t>
            </a:r>
            <a:endParaRPr lang="en-US" altLang="zh-CN" sz="2400" b="1"/>
          </a:p>
          <a:p>
            <a:pPr indent="-76200" eaLnBrk="1" hangingPunct="1">
              <a:lnSpc>
                <a:spcPct val="80000"/>
              </a:lnSpc>
            </a:pPr>
            <a:r>
              <a:rPr lang="en-US" altLang="zh-CN" sz="2400" b="1"/>
              <a:t>{</a:t>
            </a:r>
            <a:r>
              <a:rPr lang="en-US" altLang="zh-CN" sz="2400" b="1" err="1"/>
              <a:t>DLinkedList</a:t>
            </a:r>
            <a:r>
              <a:rPr lang="en-US" altLang="zh-CN" sz="2400" b="1"/>
              <a:t> L;   L=(</a:t>
            </a:r>
            <a:r>
              <a:rPr lang="en-US" altLang="zh-CN" sz="2400" b="1" err="1"/>
              <a:t>DLNode</a:t>
            </a:r>
            <a:r>
              <a:rPr lang="en-US" altLang="zh-CN" sz="2400" b="1"/>
              <a:t> )</a:t>
            </a:r>
            <a:r>
              <a:rPr lang="en-US" altLang="zh-CN" sz="2400" b="1" err="1"/>
              <a:t>malloc</a:t>
            </a:r>
            <a:r>
              <a:rPr lang="en-US" altLang="zh-CN" sz="2400" b="1"/>
              <a:t>(</a:t>
            </a:r>
            <a:r>
              <a:rPr lang="en-US" altLang="zh-CN" sz="2400" b="1" err="1"/>
              <a:t>sizeof</a:t>
            </a:r>
            <a:r>
              <a:rPr lang="en-US" altLang="zh-CN" sz="2400" b="1"/>
              <a:t>(</a:t>
            </a:r>
            <a:r>
              <a:rPr lang="en-US" altLang="zh-CN" sz="2400" b="1" err="1"/>
              <a:t>DLNode</a:t>
            </a:r>
            <a:r>
              <a:rPr lang="en-US" altLang="zh-CN" sz="2400" b="1"/>
              <a:t>));</a:t>
            </a:r>
            <a:endParaRPr lang="en-US" altLang="zh-CN" sz="2400" b="1"/>
          </a:p>
          <a:p>
            <a:pPr indent="-76200" eaLnBrk="1" hangingPunct="1">
              <a:lnSpc>
                <a:spcPct val="80000"/>
              </a:lnSpc>
            </a:pPr>
            <a:r>
              <a:rPr lang="en-US" altLang="zh-CN" sz="2400" b="1"/>
              <a:t> L-&gt;next=NULL;  L-&gt;prior=NULL; </a:t>
            </a:r>
            <a:endParaRPr lang="en-US" altLang="zh-CN" sz="2400" b="1"/>
          </a:p>
          <a:p>
            <a:pPr indent="-76200" eaLnBrk="1" hangingPunct="1">
              <a:lnSpc>
                <a:spcPct val="80000"/>
              </a:lnSpc>
            </a:pPr>
            <a:r>
              <a:rPr lang="en-US" altLang="zh-CN" sz="2400" b="1" err="1"/>
              <a:t>scanf</a:t>
            </a:r>
            <a:r>
              <a:rPr lang="en-US" altLang="zh-CN" sz="2400" b="1"/>
              <a:t>(&amp;x); p=(</a:t>
            </a:r>
            <a:r>
              <a:rPr lang="en-US" altLang="zh-CN" sz="2400" b="1" err="1"/>
              <a:t>DLNode</a:t>
            </a:r>
            <a:r>
              <a:rPr lang="en-US" altLang="zh-CN" sz="2400" b="1"/>
              <a:t> *)</a:t>
            </a:r>
            <a:r>
              <a:rPr lang="en-US" altLang="zh-CN" sz="2400" b="1" err="1"/>
              <a:t>malloc</a:t>
            </a:r>
            <a:r>
              <a:rPr lang="en-US" altLang="zh-CN" sz="2400" b="1"/>
              <a:t>(</a:t>
            </a:r>
            <a:r>
              <a:rPr lang="en-US" altLang="zh-CN" sz="2400" b="1" err="1"/>
              <a:t>sizeof</a:t>
            </a:r>
            <a:r>
              <a:rPr lang="en-US" altLang="zh-CN" sz="2400" b="1"/>
              <a:t>(</a:t>
            </a:r>
            <a:r>
              <a:rPr lang="en-US" altLang="zh-CN" sz="2400" b="1" err="1"/>
              <a:t>DLNode</a:t>
            </a:r>
            <a:r>
              <a:rPr lang="en-US" altLang="zh-CN" sz="2400" b="1"/>
              <a:t>));       </a:t>
            </a:r>
            <a:endParaRPr lang="en-US" altLang="zh-CN" sz="2400" b="1"/>
          </a:p>
          <a:p>
            <a:pPr indent="-76200" eaLnBrk="1" hangingPunct="1">
              <a:lnSpc>
                <a:spcPct val="80000"/>
              </a:lnSpc>
            </a:pPr>
            <a:r>
              <a:rPr lang="en-US" altLang="zh-CN" sz="2400" b="1"/>
              <a:t> p-&gt;data=x;	p-&gt;next=L-&gt;next;p-&gt;prior=L;</a:t>
            </a:r>
            <a:endParaRPr lang="en-US" altLang="zh-CN" sz="2400" b="1"/>
          </a:p>
          <a:p>
            <a:pPr indent="-76200" eaLnBrk="1" hangingPunct="1">
              <a:lnSpc>
                <a:spcPct val="80000"/>
              </a:lnSpc>
            </a:pPr>
            <a:r>
              <a:rPr lang="en-US" altLang="zh-CN" sz="2400" b="1"/>
              <a:t>L-&gt;next=p;</a:t>
            </a:r>
            <a:r>
              <a:rPr lang="zh-CN" altLang="en-US" sz="2400" b="1"/>
              <a:t> </a:t>
            </a:r>
            <a:r>
              <a:rPr lang="en-US" altLang="zh-CN" sz="2400" b="1" err="1"/>
              <a:t>scanf</a:t>
            </a:r>
            <a:r>
              <a:rPr lang="en-US" altLang="zh-CN" sz="2400" b="1"/>
              <a:t>(&amp;x); </a:t>
            </a:r>
            <a:endParaRPr lang="en-US" altLang="zh-CN" sz="2400" b="1"/>
          </a:p>
          <a:p>
            <a:pPr indent="-76200" eaLnBrk="1" hangingPunct="1">
              <a:lnSpc>
                <a:spcPct val="80000"/>
              </a:lnSpc>
            </a:pPr>
            <a:r>
              <a:rPr lang="zh-CN" altLang="en-US" sz="2400" b="1"/>
              <a:t> </a:t>
            </a:r>
            <a:r>
              <a:rPr lang="en-US" altLang="zh-CN" sz="2400" b="1"/>
              <a:t>while (x!=flag)        //flag</a:t>
            </a:r>
            <a:r>
              <a:rPr lang="zh-CN" altLang="en-US" sz="2400" b="1" dirty="0"/>
              <a:t>为结束输入的标志</a:t>
            </a:r>
            <a:endParaRPr lang="zh-CN" altLang="en-US" sz="2400" b="1" dirty="0"/>
          </a:p>
          <a:p>
            <a:pPr indent="-76200" eaLnBrk="1" hangingPunct="1">
              <a:lnSpc>
                <a:spcPct val="80000"/>
              </a:lnSpc>
            </a:pPr>
            <a:r>
              <a:rPr lang="zh-CN" altLang="en-US" sz="2400" b="1" dirty="0"/>
              <a:t>   </a:t>
            </a:r>
            <a:r>
              <a:rPr lang="en-US" altLang="zh-CN" sz="2400" b="1"/>
              <a:t>{p=(</a:t>
            </a:r>
            <a:r>
              <a:rPr lang="en-US" altLang="zh-CN" sz="2400" b="1" err="1"/>
              <a:t>DLNode</a:t>
            </a:r>
            <a:r>
              <a:rPr lang="en-US" altLang="zh-CN" sz="2400" b="1"/>
              <a:t> *)</a:t>
            </a:r>
            <a:r>
              <a:rPr lang="en-US" altLang="zh-CN" sz="2400" b="1" err="1"/>
              <a:t>malloc</a:t>
            </a:r>
            <a:r>
              <a:rPr lang="en-US" altLang="zh-CN" sz="2400" b="1"/>
              <a:t>(</a:t>
            </a:r>
            <a:r>
              <a:rPr lang="en-US" altLang="zh-CN" sz="2400" b="1" err="1"/>
              <a:t>sizeof</a:t>
            </a:r>
            <a:r>
              <a:rPr lang="en-US" altLang="zh-CN" sz="2400" b="1"/>
              <a:t>(</a:t>
            </a:r>
            <a:r>
              <a:rPr lang="en-US" altLang="zh-CN" sz="2400" b="1" err="1"/>
              <a:t>DLNode</a:t>
            </a:r>
            <a:r>
              <a:rPr lang="en-US" altLang="zh-CN" sz="2400" b="1"/>
              <a:t>));       </a:t>
            </a:r>
            <a:endParaRPr lang="en-US" altLang="zh-CN" sz="2400" b="1"/>
          </a:p>
          <a:p>
            <a:pPr indent="-76200" eaLnBrk="1" hangingPunct="1">
              <a:lnSpc>
                <a:spcPct val="80000"/>
              </a:lnSpc>
            </a:pPr>
            <a:r>
              <a:rPr lang="en-US" altLang="zh-CN" sz="2400" b="1"/>
              <a:t>    p-&gt;data=x;	     //</a:t>
            </a:r>
            <a:r>
              <a:rPr lang="zh-CN" altLang="en-US" sz="2400" b="1" dirty="0"/>
              <a:t>输入元素值</a:t>
            </a:r>
            <a:endParaRPr lang="zh-CN" altLang="en-US" sz="2400" b="1" dirty="0"/>
          </a:p>
          <a:p>
            <a:pPr indent="-76200" eaLnBrk="1" hangingPunct="1">
              <a:lnSpc>
                <a:spcPct val="80000"/>
              </a:lnSpc>
            </a:pPr>
            <a:r>
              <a:rPr lang="zh-CN" altLang="en-US" sz="2400" b="1" dirty="0"/>
              <a:t>    </a:t>
            </a:r>
            <a:r>
              <a:rPr lang="en-US" altLang="zh-CN" sz="2400" b="1"/>
              <a:t>p-&gt;next=L-&gt;next; p-&gt;prior=L;</a:t>
            </a:r>
            <a:endParaRPr lang="en-US" altLang="zh-CN" sz="2400" b="1"/>
          </a:p>
          <a:p>
            <a:pPr indent="-76200" eaLnBrk="1" hangingPunct="1">
              <a:lnSpc>
                <a:spcPct val="80000"/>
              </a:lnSpc>
            </a:pPr>
            <a:r>
              <a:rPr lang="en-US" altLang="zh-CN" sz="2400" b="1"/>
              <a:t>    L-&gt;next-&gt;prior=p;    L-&gt;next=p; //</a:t>
            </a:r>
            <a:r>
              <a:rPr lang="zh-CN" altLang="en-US" sz="2400" b="1" dirty="0"/>
              <a:t>插入到表头 </a:t>
            </a:r>
            <a:endParaRPr lang="zh-CN" altLang="en-US" sz="2400" b="1" dirty="0"/>
          </a:p>
          <a:p>
            <a:pPr indent="-76200" eaLnBrk="1" hangingPunct="1">
              <a:lnSpc>
                <a:spcPct val="80000"/>
              </a:lnSpc>
            </a:pPr>
            <a:r>
              <a:rPr lang="zh-CN" altLang="en-US" sz="2400" b="1" dirty="0"/>
              <a:t>    </a:t>
            </a:r>
            <a:r>
              <a:rPr lang="en-US" altLang="zh-CN" sz="2400" b="1" err="1"/>
              <a:t>scanf</a:t>
            </a:r>
            <a:r>
              <a:rPr lang="en-US" altLang="zh-CN" sz="2400" b="1"/>
              <a:t>(&amp;x);        </a:t>
            </a:r>
            <a:endParaRPr lang="en-US" altLang="zh-CN" sz="2400" b="1"/>
          </a:p>
          <a:p>
            <a:pPr indent="-76200" eaLnBrk="1" hangingPunct="1">
              <a:lnSpc>
                <a:spcPct val="80000"/>
              </a:lnSpc>
            </a:pPr>
            <a:r>
              <a:rPr lang="zh-CN" altLang="en-US" sz="2400" b="1" dirty="0"/>
              <a:t>    </a:t>
            </a:r>
            <a:r>
              <a:rPr lang="en-US" altLang="zh-CN" sz="2400" b="1"/>
              <a:t>}</a:t>
            </a:r>
            <a:endParaRPr lang="en-US" altLang="zh-CN" sz="2400" b="1"/>
          </a:p>
          <a:p>
            <a:pPr indent="-76200" eaLnBrk="1" hangingPunct="1">
              <a:lnSpc>
                <a:spcPct val="80000"/>
              </a:lnSpc>
            </a:pPr>
            <a:r>
              <a:rPr lang="en-US" altLang="zh-CN" sz="2400" b="1"/>
              <a:t> return L;</a:t>
            </a:r>
            <a:endParaRPr lang="en-US" altLang="zh-CN" sz="2400" b="1"/>
          </a:p>
          <a:p>
            <a:pPr indent="-76200" eaLnBrk="1" hangingPunct="1">
              <a:lnSpc>
                <a:spcPct val="80000"/>
              </a:lnSpc>
            </a:pPr>
            <a:r>
              <a:rPr lang="en-US" altLang="zh-CN" sz="2400" b="1"/>
              <a:t>} </a:t>
            </a:r>
            <a:endParaRPr lang="en-US" altLang="zh-CN" sz="2400" b="1"/>
          </a:p>
        </p:txBody>
      </p:sp>
      <p:sp>
        <p:nvSpPr>
          <p:cNvPr id="60421" name="矩形 60420"/>
          <p:cNvSpPr/>
          <p:nvPr/>
        </p:nvSpPr>
        <p:spPr>
          <a:xfrm>
            <a:off x="7224395" y="6165215"/>
            <a:ext cx="1919605" cy="460375"/>
          </a:xfrm>
          <a:prstGeom prst="rect">
            <a:avLst/>
          </a:prstGeom>
          <a:noFill/>
          <a:ln w="9525">
            <a:noFill/>
          </a:ln>
        </p:spPr>
        <p:txBody>
          <a:bodyPr wrap="square" anchor="t" anchorCtr="0">
            <a:spAutoFit/>
          </a:bodyPr>
          <a:p>
            <a:r>
              <a:rPr lang="zh-CN" altLang="en-US" dirty="0">
                <a:solidFill>
                  <a:schemeClr val="folHlink"/>
                </a:solidFill>
                <a:latin typeface="Courier New" panose="02070309020205020404" pitchFamily="49" charset="0"/>
              </a:rPr>
              <a:t>尾插法？？？</a:t>
            </a:r>
            <a:endParaRPr lang="zh-CN" altLang="en-US" dirty="0">
              <a:solidFill>
                <a:schemeClr val="folHlink"/>
              </a:solidFill>
              <a:latin typeface="Courier New" panose="02070309020205020404" pitchFamily="49" charset="0"/>
            </a:endParaRPr>
          </a:p>
        </p:txBody>
      </p:sp>
      <p:grpSp>
        <p:nvGrpSpPr>
          <p:cNvPr id="52239" name="Group 15"/>
          <p:cNvGrpSpPr/>
          <p:nvPr/>
        </p:nvGrpSpPr>
        <p:grpSpPr>
          <a:xfrm>
            <a:off x="4445635" y="6204585"/>
            <a:ext cx="1371600" cy="381000"/>
            <a:chOff x="0" y="0"/>
            <a:chExt cx="864" cy="240"/>
          </a:xfrm>
        </p:grpSpPr>
        <p:sp>
          <p:nvSpPr>
            <p:cNvPr id="63503" name="Rectangle 16"/>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4" name="Rectangle 17"/>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5" name="Rectangle 18"/>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grpSp>
        <p:nvGrpSpPr>
          <p:cNvPr id="52235" name="Group 11"/>
          <p:cNvGrpSpPr/>
          <p:nvPr/>
        </p:nvGrpSpPr>
        <p:grpSpPr>
          <a:xfrm rot="0">
            <a:off x="5549900" y="5373370"/>
            <a:ext cx="1371600" cy="381000"/>
            <a:chOff x="0" y="0"/>
            <a:chExt cx="864" cy="240"/>
          </a:xfrm>
        </p:grpSpPr>
        <p:sp>
          <p:nvSpPr>
            <p:cNvPr id="63499" name="Rectangle 12"/>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0" name="Rectangle 13"/>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1" name="Rectangle 14"/>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47" name="Line 23"/>
          <p:cNvSpPr/>
          <p:nvPr/>
        </p:nvSpPr>
        <p:spPr>
          <a:xfrm>
            <a:off x="5016500" y="5525770"/>
            <a:ext cx="533400" cy="0"/>
          </a:xfrm>
          <a:prstGeom prst="line">
            <a:avLst/>
          </a:prstGeom>
          <a:ln w="9525" cap="flat" cmpd="sng">
            <a:solidFill>
              <a:schemeClr val="tx1"/>
            </a:solidFill>
            <a:prstDash val="solid"/>
            <a:round/>
            <a:headEnd type="none" w="med" len="med"/>
            <a:tailEnd type="triangle" w="med" len="med"/>
          </a:ln>
        </p:spPr>
      </p:sp>
      <p:sp>
        <p:nvSpPr>
          <p:cNvPr id="52250" name="Line 26"/>
          <p:cNvSpPr/>
          <p:nvPr/>
        </p:nvSpPr>
        <p:spPr>
          <a:xfrm flipH="1">
            <a:off x="5168900" y="5678170"/>
            <a:ext cx="533400" cy="0"/>
          </a:xfrm>
          <a:prstGeom prst="line">
            <a:avLst/>
          </a:prstGeom>
          <a:ln w="9525" cap="flat" cmpd="sng">
            <a:solidFill>
              <a:schemeClr val="folHlink"/>
            </a:solidFill>
            <a:prstDash val="solid"/>
            <a:round/>
            <a:headEnd type="none" w="med" len="med"/>
            <a:tailEnd type="triangle" w="med" len="med"/>
          </a:ln>
        </p:spPr>
      </p:sp>
      <p:grpSp>
        <p:nvGrpSpPr>
          <p:cNvPr id="3" name="组合 2"/>
          <p:cNvGrpSpPr/>
          <p:nvPr/>
        </p:nvGrpSpPr>
        <p:grpSpPr>
          <a:xfrm>
            <a:off x="2943225" y="5373370"/>
            <a:ext cx="2225675" cy="402590"/>
            <a:chOff x="4635" y="8462"/>
            <a:chExt cx="3505" cy="634"/>
          </a:xfrm>
        </p:grpSpPr>
        <p:grpSp>
          <p:nvGrpSpPr>
            <p:cNvPr id="52231" name="Group 7"/>
            <p:cNvGrpSpPr/>
            <p:nvPr/>
          </p:nvGrpSpPr>
          <p:grpSpPr>
            <a:xfrm rot="0">
              <a:off x="5980" y="8462"/>
              <a:ext cx="2160" cy="600"/>
              <a:chOff x="0" y="0"/>
              <a:chExt cx="864" cy="240"/>
            </a:xfrm>
          </p:grpSpPr>
          <p:sp>
            <p:nvSpPr>
              <p:cNvPr id="63495" name="Rectangle 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6" name="Rectangle 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7" name="Rectangle 1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59" name="Line 35"/>
            <p:cNvSpPr/>
            <p:nvPr/>
          </p:nvSpPr>
          <p:spPr>
            <a:xfrm>
              <a:off x="5260" y="8822"/>
              <a:ext cx="720" cy="0"/>
            </a:xfrm>
            <a:prstGeom prst="line">
              <a:avLst/>
            </a:prstGeom>
            <a:ln w="9525" cap="flat" cmpd="sng">
              <a:solidFill>
                <a:schemeClr val="tx1"/>
              </a:solidFill>
              <a:prstDash val="solid"/>
              <a:round/>
              <a:headEnd type="none" w="med" len="med"/>
              <a:tailEnd type="triangle" w="med" len="med"/>
            </a:ln>
          </p:spPr>
        </p:sp>
        <p:sp>
          <p:nvSpPr>
            <p:cNvPr id="52260" name="Text Box 36"/>
            <p:cNvSpPr txBox="1"/>
            <p:nvPr/>
          </p:nvSpPr>
          <p:spPr>
            <a:xfrm>
              <a:off x="4635" y="8472"/>
              <a:ext cx="490" cy="625"/>
            </a:xfrm>
            <a:prstGeom prst="rect">
              <a:avLst/>
            </a:prstGeom>
            <a:noFill/>
            <a:ln w="9525">
              <a:noFill/>
            </a:ln>
          </p:spPr>
          <p:txBody>
            <a:bodyPr wrap="none" anchor="t" anchorCtr="0">
              <a:spAutoFit/>
            </a:bodyPr>
            <a:p>
              <a:r>
                <a:rPr lang="en-US" altLang="zh-CN" sz="2000" b="0">
                  <a:latin typeface="Tahoma" panose="020B0604030504040204" pitchFamily="34" charset="0"/>
                </a:rPr>
                <a:t>L</a:t>
              </a:r>
              <a:endParaRPr lang="en-US" altLang="zh-CN" sz="2000" b="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checkerboard(across)">
                                      <p:cBhvr>
                                        <p:cTn id="7" dur="500"/>
                                        <p:tgtEl>
                                          <p:spTgt spid="860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223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22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224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2239"/>
                                        </p:tgtEl>
                                        <p:attrNameLst>
                                          <p:attrName>style.visibility</p:attrName>
                                        </p:attrNameLst>
                                      </p:cBhvr>
                                      <p:to>
                                        <p:strVal val="visible"/>
                                      </p:to>
                                    </p:set>
                                    <p:animEffect transition="in" filter="box(out)">
                                      <p:cBhvr>
                                        <p:cTn id="28" dur="500"/>
                                        <p:tgtEl>
                                          <p:spTgt spid="52239"/>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0421"/>
                                        </p:tgtEl>
                                        <p:attrNameLst>
                                          <p:attrName>style.visibility</p:attrName>
                                        </p:attrNameLst>
                                      </p:cBhvr>
                                      <p:to>
                                        <p:strVal val="visible"/>
                                      </p:to>
                                    </p:set>
                                    <p:anim calcmode="lin" valueType="num">
                                      <p:cBhvr additive="base">
                                        <p:cTn id="33" dur="500" fill="hold"/>
                                        <p:tgtEl>
                                          <p:spTgt spid="60421"/>
                                        </p:tgtEl>
                                        <p:attrNameLst>
                                          <p:attrName>ppt_x</p:attrName>
                                        </p:attrNameLst>
                                      </p:cBhvr>
                                      <p:tavLst>
                                        <p:tav tm="0">
                                          <p:val>
                                            <p:strVal val="#ppt_x"/>
                                          </p:val>
                                        </p:tav>
                                        <p:tav tm="100000">
                                          <p:val>
                                            <p:strVal val="#ppt_x"/>
                                          </p:val>
                                        </p:tav>
                                      </p:tavLst>
                                    </p:anim>
                                    <p:anim calcmode="lin" valueType="num">
                                      <p:cBhvr additive="base">
                                        <p:cTn id="34"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6042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idx="4294967295"/>
          </p:nvPr>
        </p:nvSpPr>
        <p:spPr/>
        <p:txBody>
          <a:bodyPr vert="horz" wrap="square" lIns="91440" tIns="45720" rIns="91440" bIns="45720" anchor="ctr" anchorCtr="0"/>
          <a:p>
            <a:pPr eaLnBrk="1" hangingPunct="1"/>
            <a:r>
              <a:rPr lang="zh-CN" altLang="en-US" sz="4000" b="1" dirty="0">
                <a:solidFill>
                  <a:schemeClr val="folHlink"/>
                </a:solidFill>
                <a:ea typeface="幼圆" panose="02010509060101010101" pitchFamily="49" charset="-122"/>
              </a:rPr>
              <a:t>尾插法</a:t>
            </a:r>
            <a:endParaRPr lang="zh-CN" altLang="en-US" sz="4000" b="1" dirty="0">
              <a:solidFill>
                <a:schemeClr val="folHlink"/>
              </a:solidFill>
              <a:ea typeface="幼圆" panose="02010509060101010101" pitchFamily="49" charset="-122"/>
            </a:endParaRPr>
          </a:p>
        </p:txBody>
      </p:sp>
      <p:sp>
        <p:nvSpPr>
          <p:cNvPr id="44035" name="Rectangle 3"/>
          <p:cNvSpPr/>
          <p:nvPr/>
        </p:nvSpPr>
        <p:spPr>
          <a:xfrm>
            <a:off x="533400" y="1028700"/>
            <a:ext cx="8458200" cy="5630863"/>
          </a:xfrm>
          <a:prstGeom prst="rect">
            <a:avLst/>
          </a:prstGeom>
          <a:noFill/>
          <a:ln w="9525">
            <a:noFill/>
          </a:ln>
        </p:spPr>
        <p:txBody>
          <a:bodyPr wrap="square" anchor="t" anchorCtr="0">
            <a:spAutoFit/>
          </a:bodyPr>
          <a:p>
            <a:pPr indent="266700"/>
            <a:r>
              <a:rPr lang="en-US" altLang="zh-CN" err="1">
                <a:latin typeface="Courier New" panose="02070309020205020404" pitchFamily="49" charset="0"/>
              </a:rPr>
              <a:t>LinkList  </a:t>
            </a:r>
            <a:r>
              <a:rPr lang="en-US" altLang="zh-CN">
                <a:latin typeface="Courier New" panose="02070309020205020404" pitchFamily="49" charset="0"/>
              </a:rPr>
              <a:t>LinkedListCreat3( )</a:t>
            </a:r>
            <a:endParaRPr lang="en-US" altLang="zh-CN">
              <a:latin typeface="宋体" panose="02010600030101010101" pitchFamily="2" charset="-122"/>
            </a:endParaRPr>
          </a:p>
          <a:p>
            <a:pPr indent="266700"/>
            <a:r>
              <a:rPr lang="en-US" altLang="zh-CN">
                <a:latin typeface="Courier New" panose="02070309020205020404" pitchFamily="49" charset="0"/>
              </a:rPr>
              <a:t>{//</a:t>
            </a:r>
            <a:r>
              <a:rPr lang="zh-CN" altLang="en-US" dirty="0">
                <a:latin typeface="宋体" panose="02010600030101010101" pitchFamily="2" charset="-122"/>
              </a:rPr>
              <a:t>用尾插法建立带头结点的单链表</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err="1">
                <a:latin typeface="Courier New" panose="02070309020205020404" pitchFamily="49" charset="0"/>
              </a:rPr>
              <a:t>LinkList</a:t>
            </a:r>
            <a:r>
              <a:rPr lang="en-US" altLang="zh-CN">
                <a:latin typeface="Courier New" panose="02070309020205020404" pitchFamily="49" charset="0"/>
              </a:rPr>
              <a:t> L;</a:t>
            </a:r>
            <a:endParaRPr lang="en-US" altLang="zh-CN">
              <a:latin typeface="宋体" panose="02010600030101010101" pitchFamily="2" charset="-122"/>
            </a:endParaRPr>
          </a:p>
          <a:p>
            <a:pPr indent="266700"/>
            <a:r>
              <a:rPr lang="en-US" altLang="zh-CN">
                <a:latin typeface="Courier New" panose="02070309020205020404" pitchFamily="49" charset="0"/>
              </a:rPr>
              <a:t> L=(</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a:t>
            </a:r>
            <a:endParaRPr lang="en-US" altLang="zh-CN">
              <a:latin typeface="宋体" panose="02010600030101010101" pitchFamily="2" charset="-122"/>
            </a:endParaRPr>
          </a:p>
          <a:p>
            <a:pPr indent="266700"/>
            <a:r>
              <a:rPr lang="en-US" altLang="zh-CN">
                <a:latin typeface="Courier New" panose="02070309020205020404" pitchFamily="49" charset="0"/>
              </a:rPr>
              <a:t> L-&gt;next=NULL; </a:t>
            </a:r>
            <a:endParaRPr lang="en-US" altLang="zh-CN">
              <a:latin typeface="宋体" panose="02010600030101010101" pitchFamily="2" charset="-122"/>
            </a:endParaRPr>
          </a:p>
          <a:p>
            <a:pPr indent="266700"/>
            <a:r>
              <a:rPr lang="en-US" altLang="zh-CN">
                <a:latin typeface="Courier New" panose="02070309020205020404" pitchFamily="49" charset="0"/>
              </a:rPr>
              <a:t> r=L;   </a:t>
            </a:r>
            <a:r>
              <a:rPr lang="en-US" altLang="zh-CN" err="1">
                <a:latin typeface="Courier New" panose="02070309020205020404" pitchFamily="49" charset="0"/>
              </a:rPr>
              <a:t>scanf</a:t>
            </a:r>
            <a:r>
              <a:rPr lang="en-US" altLang="zh-CN">
                <a:latin typeface="Courier New" panose="02070309020205020404" pitchFamily="49" charset="0"/>
              </a:rPr>
              <a:t>(&amp;x);</a:t>
            </a:r>
            <a:endParaRPr lang="en-US" altLang="zh-CN">
              <a:latin typeface="宋体" panose="02010600030101010101" pitchFamily="2" charset="-122"/>
            </a:endParaRPr>
          </a:p>
          <a:p>
            <a:pPr indent="266700"/>
            <a:r>
              <a:rPr lang="en-US" altLang="zh-CN">
                <a:latin typeface="Courier New" panose="02070309020205020404" pitchFamily="49" charset="0"/>
              </a:rPr>
              <a:t> while (x!=flag)          //</a:t>
            </a:r>
            <a:r>
              <a:rPr lang="zh-CN" altLang="en-US" dirty="0">
                <a:latin typeface="宋体" panose="02010600030101010101" pitchFamily="2" charset="-122"/>
              </a:rPr>
              <a:t>设置结束标志</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{p=(</a:t>
            </a:r>
            <a:r>
              <a:rPr lang="en-US" altLang="zh-CN" err="1">
                <a:latin typeface="Courier New" panose="02070309020205020404" pitchFamily="49" charset="0"/>
              </a:rPr>
              <a:t>LNode</a:t>
            </a:r>
            <a:r>
              <a:rPr lang="en-US" altLang="zh-CN">
                <a:latin typeface="Courier New" panose="02070309020205020404" pitchFamily="49" charset="0"/>
              </a:rPr>
              <a:t>*)</a:t>
            </a:r>
            <a:r>
              <a:rPr lang="en-US" altLang="zh-CN" err="1">
                <a:latin typeface="Courier New" panose="02070309020205020404" pitchFamily="49" charset="0"/>
              </a:rPr>
              <a:t>malloc</a:t>
            </a:r>
            <a:r>
              <a:rPr lang="en-US" altLang="zh-CN">
                <a:latin typeface="Courier New" panose="02070309020205020404" pitchFamily="49" charset="0"/>
              </a:rPr>
              <a:t>(</a:t>
            </a:r>
            <a:r>
              <a:rPr lang="en-US" altLang="zh-CN" err="1">
                <a:latin typeface="Courier New" panose="02070309020205020404" pitchFamily="49" charset="0"/>
              </a:rPr>
              <a:t>sizeof</a:t>
            </a:r>
            <a:r>
              <a:rPr lang="en-US" altLang="zh-CN">
                <a:latin typeface="Courier New" panose="02070309020205020404" pitchFamily="49" charset="0"/>
              </a:rPr>
              <a:t>(</a:t>
            </a:r>
            <a:r>
              <a:rPr lang="en-US" altLang="zh-CN" err="1">
                <a:latin typeface="Courier New" panose="02070309020205020404" pitchFamily="49" charset="0"/>
              </a:rPr>
              <a:t>LNode</a:t>
            </a:r>
            <a:r>
              <a:rPr lang="en-US" altLang="zh-CN">
                <a:latin typeface="Courier New" panose="02070309020205020404" pitchFamily="49" charset="0"/>
              </a:rPr>
              <a:t>); </a:t>
            </a:r>
            <a:endParaRPr lang="en-US" altLang="zh-CN">
              <a:latin typeface="Courier New" panose="02070309020205020404" pitchFamily="49" charset="0"/>
            </a:endParaRPr>
          </a:p>
          <a:p>
            <a:pPr indent="266700"/>
            <a:r>
              <a:rPr lang="en-US" altLang="zh-CN">
                <a:latin typeface="Courier New" panose="02070309020205020404" pitchFamily="49" charset="0"/>
              </a:rPr>
              <a:t>     p-&gt;data=x;             //</a:t>
            </a:r>
            <a:r>
              <a:rPr lang="zh-CN" altLang="en-US" dirty="0">
                <a:latin typeface="宋体" panose="02010600030101010101" pitchFamily="2" charset="-122"/>
              </a:rPr>
              <a:t>赋值元素值</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r-&gt;next=p;             //</a:t>
            </a:r>
            <a:r>
              <a:rPr lang="zh-CN" altLang="en-US" dirty="0">
                <a:latin typeface="宋体" panose="02010600030101010101" pitchFamily="2" charset="-122"/>
              </a:rPr>
              <a:t>在尾部插入新结点</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r=p;              //r </a:t>
            </a:r>
            <a:r>
              <a:rPr lang="zh-CN" altLang="en-US" dirty="0">
                <a:latin typeface="宋体" panose="02010600030101010101" pitchFamily="2" charset="-122"/>
              </a:rPr>
              <a:t>指向新的尾结点</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err="1">
                <a:latin typeface="Courier New" panose="02070309020205020404" pitchFamily="49" charset="0"/>
              </a:rPr>
              <a:t>scanf</a:t>
            </a:r>
            <a:r>
              <a:rPr lang="en-US" altLang="zh-CN">
                <a:latin typeface="Courier New" panose="02070309020205020404" pitchFamily="49" charset="0"/>
              </a:rPr>
              <a:t>(&amp;x);     }</a:t>
            </a:r>
            <a:endParaRPr lang="en-US" altLang="zh-CN">
              <a:latin typeface="宋体" panose="02010600030101010101" pitchFamily="2" charset="-122"/>
            </a:endParaRPr>
          </a:p>
          <a:p>
            <a:pPr indent="266700"/>
            <a:r>
              <a:rPr lang="en-US" altLang="zh-CN">
                <a:latin typeface="Courier New" panose="02070309020205020404" pitchFamily="49" charset="0"/>
              </a:rPr>
              <a:t> r-&gt;next=NULL;       //</a:t>
            </a:r>
            <a:r>
              <a:rPr lang="zh-CN" altLang="en-US" dirty="0">
                <a:latin typeface="宋体" panose="02010600030101010101" pitchFamily="2" charset="-122"/>
              </a:rPr>
              <a:t>最后结点的指针域放空指针</a:t>
            </a:r>
            <a:endParaRPr lang="zh-CN" altLang="en-US" dirty="0">
              <a:latin typeface="宋体" panose="02010600030101010101" pitchFamily="2" charset="-122"/>
            </a:endParaRPr>
          </a:p>
          <a:p>
            <a:pPr indent="266700"/>
            <a:r>
              <a:rPr lang="zh-CN" altLang="en-US" dirty="0">
                <a:latin typeface="Courier New" panose="02070309020205020404" pitchFamily="49" charset="0"/>
              </a:rPr>
              <a:t> </a:t>
            </a:r>
            <a:r>
              <a:rPr lang="en-US" altLang="zh-CN">
                <a:latin typeface="Courier New" panose="02070309020205020404" pitchFamily="49" charset="0"/>
              </a:rPr>
              <a:t>return L;</a:t>
            </a:r>
            <a:endParaRPr lang="en-US" altLang="zh-CN">
              <a:latin typeface="宋体" panose="02010600030101010101" pitchFamily="2" charset="-122"/>
            </a:endParaRPr>
          </a:p>
          <a:p>
            <a:pPr indent="266700"/>
            <a:r>
              <a:rPr lang="en-US" altLang="zh-CN">
                <a:latin typeface="Courier New" panose="02070309020205020404" pitchFamily="49" charset="0"/>
              </a:rPr>
              <a:t>}</a:t>
            </a:r>
            <a:endParaRPr lang="zh-CN" altLang="en-US">
              <a:latin typeface="Arial" panose="020B0604020202020204" pitchFamily="34" charset="0"/>
            </a:endParaRPr>
          </a:p>
        </p:txBody>
      </p:sp>
      <p:sp>
        <p:nvSpPr>
          <p:cNvPr id="86021" name="矩形 86020"/>
          <p:cNvSpPr/>
          <p:nvPr/>
        </p:nvSpPr>
        <p:spPr>
          <a:xfrm>
            <a:off x="4284663" y="2492375"/>
            <a:ext cx="2740025" cy="457200"/>
          </a:xfrm>
          <a:prstGeom prst="rect">
            <a:avLst/>
          </a:prstGeom>
          <a:noFill/>
          <a:ln w="9525">
            <a:noFill/>
          </a:ln>
        </p:spPr>
        <p:txBody>
          <a:bodyPr wrap="none" anchor="t" anchorCtr="0">
            <a:spAutoFit/>
          </a:bodyPr>
          <a:p>
            <a:r>
              <a:rPr lang="en-US" altLang="zh-CN">
                <a:solidFill>
                  <a:srgbClr val="FF3300"/>
                </a:solidFill>
                <a:latin typeface="Courier New" panose="02070309020205020404" pitchFamily="49" charset="0"/>
              </a:rPr>
              <a:t>L-&gt;prior=NULL;</a:t>
            </a:r>
            <a:endParaRPr lang="zh-CN" altLang="en-US">
              <a:solidFill>
                <a:srgbClr val="FF3300"/>
              </a:solidFill>
              <a:latin typeface="Courier New" panose="02070309020205020404" pitchFamily="49" charset="0"/>
            </a:endParaRPr>
          </a:p>
        </p:txBody>
      </p:sp>
      <p:sp>
        <p:nvSpPr>
          <p:cNvPr id="86022" name="矩形 86021"/>
          <p:cNvSpPr/>
          <p:nvPr/>
        </p:nvSpPr>
        <p:spPr>
          <a:xfrm>
            <a:off x="3924300" y="4292600"/>
            <a:ext cx="2192338" cy="457200"/>
          </a:xfrm>
          <a:prstGeom prst="rect">
            <a:avLst/>
          </a:prstGeom>
          <a:noFill/>
          <a:ln w="9525">
            <a:noFill/>
          </a:ln>
        </p:spPr>
        <p:txBody>
          <a:bodyPr wrap="none" anchor="t" anchorCtr="0">
            <a:spAutoFit/>
          </a:bodyPr>
          <a:p>
            <a:r>
              <a:rPr lang="en-US" altLang="zh-CN">
                <a:solidFill>
                  <a:srgbClr val="FF3300"/>
                </a:solidFill>
                <a:latin typeface="Courier New" panose="02070309020205020404" pitchFamily="49" charset="0"/>
              </a:rPr>
              <a:t>p-&gt;prior=r;</a:t>
            </a:r>
            <a:endParaRPr lang="zh-CN" altLang="en-US">
              <a:solidFill>
                <a:srgbClr val="FF3300"/>
              </a:solidFill>
              <a:latin typeface="Courier New" panose="02070309020205020404" pitchFamily="49" charset="0"/>
            </a:endParaRPr>
          </a:p>
        </p:txBody>
      </p:sp>
      <p:sp>
        <p:nvSpPr>
          <p:cNvPr id="3" name="AutoShape 37"/>
          <p:cNvSpPr>
            <a:spLocks noChangeArrowheads="1"/>
          </p:cNvSpPr>
          <p:nvPr/>
        </p:nvSpPr>
        <p:spPr bwMode="auto">
          <a:xfrm>
            <a:off x="6588760" y="1052830"/>
            <a:ext cx="2266950" cy="1057275"/>
          </a:xfrm>
          <a:prstGeom prst="cloudCallout">
            <a:avLst>
              <a:gd name="adj1" fmla="val -83829"/>
              <a:gd name="adj2" fmla="val 3453"/>
            </a:avLst>
          </a:prstGeom>
          <a:solidFill>
            <a:schemeClr val="accent4">
              <a:lumMod val="25000"/>
              <a:lumOff val="75000"/>
            </a:schemeClr>
          </a:solidFill>
          <a:ln w="9525">
            <a:solidFill>
              <a:schemeClr val="tx1"/>
            </a:solidFill>
            <a:round/>
          </a:ln>
          <a:effectLst>
            <a:outerShdw dist="71842" dir="2700000" algn="ctr" rotWithShape="0">
              <a:schemeClr val="tx1"/>
            </a:outerShdw>
          </a:effectLst>
        </p:spPr>
        <p:txBody>
          <a:bodyPr/>
          <a:p>
            <a:pPr marL="624205" indent="-624205" fontAlgn="base">
              <a:spcBef>
                <a:spcPct val="20000"/>
              </a:spcBef>
              <a:buFont typeface="Wingdings" panose="05000000000000000000" pitchFamily="2" charset="2"/>
            </a:pPr>
            <a:r>
              <a:rPr kumimoji="1" lang="zh-CN" altLang="en-US" sz="280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双链</a:t>
            </a:r>
            <a:r>
              <a:rPr kumimoji="1" lang="zh-CN" altLang="en-US" sz="280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表</a:t>
            </a:r>
            <a:endParaRPr kumimoji="1" lang="zh-CN" altLang="en-US" sz="2800" i="0" u="none" strike="noStrike" kern="1200" cap="none" spc="0" normalizeH="0" baseline="0" noProof="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p:txBody>
      </p:sp>
      <p:grpSp>
        <p:nvGrpSpPr>
          <p:cNvPr id="52235" name="Group 11"/>
          <p:cNvGrpSpPr/>
          <p:nvPr/>
        </p:nvGrpSpPr>
        <p:grpSpPr>
          <a:xfrm rot="0">
            <a:off x="5703570" y="5949315"/>
            <a:ext cx="1371600" cy="381000"/>
            <a:chOff x="0" y="0"/>
            <a:chExt cx="864" cy="240"/>
          </a:xfrm>
        </p:grpSpPr>
        <p:sp>
          <p:nvSpPr>
            <p:cNvPr id="63499" name="Rectangle 12"/>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0" name="Rectangle 13"/>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1" name="Rectangle 14"/>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47" name="Line 23"/>
          <p:cNvSpPr/>
          <p:nvPr/>
        </p:nvSpPr>
        <p:spPr>
          <a:xfrm>
            <a:off x="5170170" y="6101715"/>
            <a:ext cx="533400" cy="0"/>
          </a:xfrm>
          <a:prstGeom prst="line">
            <a:avLst/>
          </a:prstGeom>
          <a:ln w="9525" cap="flat" cmpd="sng">
            <a:solidFill>
              <a:schemeClr val="tx1"/>
            </a:solidFill>
            <a:prstDash val="solid"/>
            <a:round/>
            <a:headEnd type="none" w="med" len="med"/>
            <a:tailEnd type="triangle" w="med" len="med"/>
          </a:ln>
        </p:spPr>
      </p:sp>
      <p:sp>
        <p:nvSpPr>
          <p:cNvPr id="52250" name="Line 26"/>
          <p:cNvSpPr/>
          <p:nvPr/>
        </p:nvSpPr>
        <p:spPr>
          <a:xfrm flipH="1">
            <a:off x="5322570" y="6254115"/>
            <a:ext cx="533400" cy="0"/>
          </a:xfrm>
          <a:prstGeom prst="line">
            <a:avLst/>
          </a:prstGeom>
          <a:ln w="9525" cap="flat" cmpd="sng">
            <a:solidFill>
              <a:schemeClr val="folHlink"/>
            </a:solidFill>
            <a:prstDash val="solid"/>
            <a:round/>
            <a:headEnd type="none" w="med" len="med"/>
            <a:tailEnd type="triangle" w="med" len="med"/>
          </a:ln>
        </p:spPr>
      </p:sp>
      <p:grpSp>
        <p:nvGrpSpPr>
          <p:cNvPr id="2" name="组合 1"/>
          <p:cNvGrpSpPr/>
          <p:nvPr/>
        </p:nvGrpSpPr>
        <p:grpSpPr>
          <a:xfrm>
            <a:off x="3096895" y="5949315"/>
            <a:ext cx="2225675" cy="402590"/>
            <a:chOff x="4635" y="8462"/>
            <a:chExt cx="3505" cy="634"/>
          </a:xfrm>
        </p:grpSpPr>
        <p:grpSp>
          <p:nvGrpSpPr>
            <p:cNvPr id="52231" name="Group 7"/>
            <p:cNvGrpSpPr/>
            <p:nvPr/>
          </p:nvGrpSpPr>
          <p:grpSpPr>
            <a:xfrm rot="0">
              <a:off x="5980" y="8462"/>
              <a:ext cx="2160" cy="600"/>
              <a:chOff x="0" y="0"/>
              <a:chExt cx="864" cy="240"/>
            </a:xfrm>
          </p:grpSpPr>
          <p:sp>
            <p:nvSpPr>
              <p:cNvPr id="63495" name="Rectangle 8"/>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6" name="Rectangle 9"/>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497" name="Rectangle 10"/>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52259" name="Line 35"/>
            <p:cNvSpPr/>
            <p:nvPr/>
          </p:nvSpPr>
          <p:spPr>
            <a:xfrm>
              <a:off x="5260" y="8822"/>
              <a:ext cx="720" cy="0"/>
            </a:xfrm>
            <a:prstGeom prst="line">
              <a:avLst/>
            </a:prstGeom>
            <a:ln w="9525" cap="flat" cmpd="sng">
              <a:solidFill>
                <a:schemeClr val="tx1"/>
              </a:solidFill>
              <a:prstDash val="solid"/>
              <a:round/>
              <a:headEnd type="none" w="med" len="med"/>
              <a:tailEnd type="triangle" w="med" len="med"/>
            </a:ln>
          </p:spPr>
        </p:sp>
        <p:sp>
          <p:nvSpPr>
            <p:cNvPr id="52260" name="Text Box 36"/>
            <p:cNvSpPr txBox="1"/>
            <p:nvPr/>
          </p:nvSpPr>
          <p:spPr>
            <a:xfrm>
              <a:off x="4635" y="8472"/>
              <a:ext cx="490" cy="625"/>
            </a:xfrm>
            <a:prstGeom prst="rect">
              <a:avLst/>
            </a:prstGeom>
            <a:noFill/>
            <a:ln w="9525">
              <a:noFill/>
            </a:ln>
          </p:spPr>
          <p:txBody>
            <a:bodyPr wrap="none" anchor="t" anchorCtr="0">
              <a:spAutoFit/>
            </a:bodyPr>
            <a:p>
              <a:r>
                <a:rPr lang="en-US" altLang="zh-CN" sz="2000" b="0">
                  <a:latin typeface="Tahoma" panose="020B0604030504040204" pitchFamily="34" charset="0"/>
                </a:rPr>
                <a:t>L</a:t>
              </a:r>
              <a:endParaRPr lang="en-US" altLang="zh-CN" sz="2000" b="0">
                <a:latin typeface="Tahoma" panose="020B0604030504040204" pitchFamily="34" charset="0"/>
              </a:endParaRPr>
            </a:p>
          </p:txBody>
        </p:sp>
      </p:grpSp>
      <p:grpSp>
        <p:nvGrpSpPr>
          <p:cNvPr id="52239" name="Group 15"/>
          <p:cNvGrpSpPr/>
          <p:nvPr/>
        </p:nvGrpSpPr>
        <p:grpSpPr>
          <a:xfrm>
            <a:off x="7541895" y="5911215"/>
            <a:ext cx="1371600" cy="381000"/>
            <a:chOff x="0" y="0"/>
            <a:chExt cx="864" cy="240"/>
          </a:xfrm>
        </p:grpSpPr>
        <p:sp>
          <p:nvSpPr>
            <p:cNvPr id="63503" name="Rectangle 16"/>
            <p:cNvSpPr/>
            <p:nvPr/>
          </p:nvSpPr>
          <p:spPr>
            <a:xfrm>
              <a:off x="0" y="0"/>
              <a:ext cx="240" cy="24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4" name="Rectangle 17"/>
            <p:cNvSpPr/>
            <p:nvPr/>
          </p:nvSpPr>
          <p:spPr>
            <a:xfrm>
              <a:off x="240" y="0"/>
              <a:ext cx="38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sp>
          <p:nvSpPr>
            <p:cNvPr id="63505" name="Rectangle 18"/>
            <p:cNvSpPr/>
            <p:nvPr/>
          </p:nvSpPr>
          <p:spPr>
            <a:xfrm>
              <a:off x="624" y="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a:latin typeface="Courier New" panose="02070309020205020404" pitchFamily="49" charset="0"/>
              </a:endParaRPr>
            </a:p>
          </p:txBody>
        </p:sp>
      </p:grpSp>
      <p:sp>
        <p:nvSpPr>
          <p:cNvPr id="6" name="Line 23"/>
          <p:cNvSpPr/>
          <p:nvPr/>
        </p:nvSpPr>
        <p:spPr>
          <a:xfrm>
            <a:off x="7042150" y="6093460"/>
            <a:ext cx="533400" cy="0"/>
          </a:xfrm>
          <a:prstGeom prst="line">
            <a:avLst/>
          </a:prstGeom>
          <a:ln w="9525" cap="flat" cmpd="sng">
            <a:solidFill>
              <a:schemeClr val="tx1"/>
            </a:solidFill>
            <a:prstDash val="solid"/>
            <a:round/>
            <a:headEnd type="none" w="med" len="med"/>
            <a:tailEnd type="triangle" w="med" len="med"/>
          </a:ln>
        </p:spPr>
      </p:sp>
      <p:sp>
        <p:nvSpPr>
          <p:cNvPr id="7" name="Line 26"/>
          <p:cNvSpPr/>
          <p:nvPr/>
        </p:nvSpPr>
        <p:spPr>
          <a:xfrm flipH="1">
            <a:off x="7194550" y="6245860"/>
            <a:ext cx="533400" cy="0"/>
          </a:xfrm>
          <a:prstGeom prst="line">
            <a:avLst/>
          </a:prstGeom>
          <a:ln w="9525" cap="flat" cmpd="sng">
            <a:solidFill>
              <a:schemeClr val="folHlink"/>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checkerboard(across)">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021"/>
                                        </p:tgtEl>
                                        <p:attrNameLst>
                                          <p:attrName>style.visibility</p:attrName>
                                        </p:attrNameLst>
                                      </p:cBhvr>
                                      <p:to>
                                        <p:strVal val="visible"/>
                                      </p:to>
                                    </p:set>
                                    <p:anim calcmode="lin" valueType="num">
                                      <p:cBhvr additive="base">
                                        <p:cTn id="17" dur="500" fill="hold"/>
                                        <p:tgtEl>
                                          <p:spTgt spid="86021"/>
                                        </p:tgtEl>
                                        <p:attrNameLst>
                                          <p:attrName>ppt_x</p:attrName>
                                        </p:attrNameLst>
                                      </p:cBhvr>
                                      <p:tavLst>
                                        <p:tav tm="0">
                                          <p:val>
                                            <p:strVal val="#ppt_x"/>
                                          </p:val>
                                        </p:tav>
                                        <p:tav tm="100000">
                                          <p:val>
                                            <p:strVal val="#ppt_x"/>
                                          </p:val>
                                        </p:tav>
                                      </p:tavLst>
                                    </p:anim>
                                    <p:anim calcmode="lin" valueType="num">
                                      <p:cBhvr additive="base">
                                        <p:cTn id="18" dur="500" fill="hold"/>
                                        <p:tgtEl>
                                          <p:spTgt spid="860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6022"/>
                                        </p:tgtEl>
                                        <p:attrNameLst>
                                          <p:attrName>style.visibility</p:attrName>
                                        </p:attrNameLst>
                                      </p:cBhvr>
                                      <p:to>
                                        <p:strVal val="visible"/>
                                      </p:to>
                                    </p:set>
                                    <p:animEffect transition="in" filter="blinds(horizontal)">
                                      <p:cBhvr>
                                        <p:cTn id="23" dur="500"/>
                                        <p:tgtEl>
                                          <p:spTgt spid="8602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223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24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25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52239"/>
                                        </p:tgtEl>
                                        <p:attrNameLst>
                                          <p:attrName>style.visibility</p:attrName>
                                        </p:attrNameLst>
                                      </p:cBhvr>
                                      <p:to>
                                        <p:strVal val="visible"/>
                                      </p:to>
                                    </p:set>
                                    <p:animEffect transition="in" filter="box(out)">
                                      <p:cBhvr>
                                        <p:cTn id="44" dur="500"/>
                                        <p:tgtEl>
                                          <p:spTgt spid="52239"/>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86021" grpId="0"/>
      <p:bldP spid="86022" grpId="0"/>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抽象数据类型定义</a:t>
            </a:r>
            <a:endParaRPr lang="zh-CN" altLang="en-US" sz="4800" dirty="0">
              <a:ea typeface="华文新魏" panose="02010800040101010101" pitchFamily="2" charset="-122"/>
            </a:endParaRPr>
          </a:p>
        </p:txBody>
      </p:sp>
      <p:sp>
        <p:nvSpPr>
          <p:cNvPr id="8195" name="Rectangle 3"/>
          <p:cNvSpPr>
            <a:spLocks noGrp="1" noChangeArrowheads="1"/>
          </p:cNvSpPr>
          <p:nvPr>
            <p:ph idx="1"/>
          </p:nvPr>
        </p:nvSpPr>
        <p:spPr>
          <a:xfrm>
            <a:off x="1066800" y="1066800"/>
            <a:ext cx="6548438" cy="5791200"/>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smtClean="0">
                <a:ln>
                  <a:noFill/>
                </a:ln>
                <a:solidFill>
                  <a:schemeClr val="folHlink"/>
                </a:solidFill>
                <a:effectLst/>
                <a:uLnTx/>
                <a:uFillTx/>
                <a:latin typeface="Times New Roman" panose="02020603050405020304" charset="0"/>
                <a:ea typeface="+mn-ea"/>
                <a:cs typeface="+mn-cs"/>
              </a:rPr>
              <a:t>ADT List</a:t>
            </a:r>
            <a:r>
              <a:rPr kumimoji="0" lang="en-US" altLang="zh-CN" sz="2800" b="0" i="0" u="none" strike="noStrike" kern="0" cap="none" spc="0" normalizeH="0" baseline="0" noProof="0" smtClean="0">
                <a:ln>
                  <a:noFill/>
                </a:ln>
                <a:solidFill>
                  <a:schemeClr val="tx1"/>
                </a:solidFill>
                <a:effectLst/>
                <a:uLnTx/>
                <a:uFillTx/>
                <a:latin typeface="Times New Roman" panose="02020603050405020304" charset="0"/>
                <a:ea typeface="+mn-ea"/>
                <a:cs typeface="+mn-cs"/>
              </a:rPr>
              <a:t>{</a:t>
            </a:r>
            <a:r>
              <a:rPr kumimoji="0" lang="zh-CN" altLang="en-US" sz="2800" b="0" i="0" u="none" strike="noStrike" kern="0" cap="none" spc="0" normalizeH="0" baseline="0" noProof="0" smtClean="0">
                <a:ln>
                  <a:noFill/>
                </a:ln>
                <a:solidFill>
                  <a:schemeClr val="tx1"/>
                </a:solidFill>
                <a:effectLst/>
                <a:uLnTx/>
                <a:uFillTx/>
                <a:latin typeface="Times New Roman" panose="02020603050405020304" charset="0"/>
                <a:ea typeface="+mn-ea"/>
                <a:cs typeface="+mn-cs"/>
              </a:rPr>
              <a:t>   </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charset="0"/>
                <a:ea typeface="+mn-ea"/>
                <a:cs typeface="+mn-cs"/>
              </a:rPr>
              <a:t>(具体见书中</a:t>
            </a:r>
            <a:r>
              <a:rPr kumimoji="0" lang="en-US" altLang="zh-CN"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charset="0"/>
                <a:ea typeface="+mn-ea"/>
                <a:cs typeface="+mn-cs"/>
              </a:rPr>
              <a:t>22</a:t>
            </a:r>
            <a:r>
              <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charset="0"/>
                <a:ea typeface="+mn-ea"/>
                <a:cs typeface="+mn-cs"/>
              </a:rPr>
              <a:t>）</a:t>
            </a:r>
            <a:endParaRPr kumimoji="0" lang="zh-CN" altLang="en-US" sz="28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charset="0"/>
              <a:ea typeface="+mn-ea"/>
              <a:cs typeface="+mn-cs"/>
            </a:endParaRPr>
          </a:p>
          <a:p>
            <a:pPr marL="990600" marR="0" lvl="1" indent="-53340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ea"/>
              </a:rPr>
              <a:t>数据对象：</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D={a</a:t>
            </a:r>
            <a:r>
              <a:rPr kumimoji="0" lang="en-US" altLang="zh-CN" sz="1900" b="1" i="0" u="none" strike="noStrike" kern="0" cap="none" spc="0" normalizeH="0" baseline="-25000" noProof="0" smtClean="0">
                <a:ln>
                  <a:noFill/>
                </a:ln>
                <a:solidFill>
                  <a:schemeClr val="tx1"/>
                </a:solidFill>
                <a:effectLst/>
                <a:uLnTx/>
                <a:uFillTx/>
                <a:latin typeface="Times New Roman" panose="02020603050405020304" charset="0"/>
                <a:ea typeface="+mn-ea"/>
                <a:cs typeface="+mn-ea"/>
              </a:rPr>
              <a:t>i</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|a</a:t>
            </a:r>
            <a:r>
              <a:rPr kumimoji="0" lang="en-US" altLang="zh-CN" sz="1900" b="1" i="0" u="none" strike="noStrike" kern="0" cap="none" spc="0" normalizeH="0" baseline="-25000" noProof="0" smtClean="0">
                <a:ln>
                  <a:noFill/>
                </a:ln>
                <a:solidFill>
                  <a:schemeClr val="tx1"/>
                </a:solidFill>
                <a:effectLst/>
                <a:uLnTx/>
                <a:uFillTx/>
                <a:latin typeface="Times New Roman" panose="02020603050405020304" charset="0"/>
                <a:ea typeface="+mn-ea"/>
                <a:cs typeface="+mn-ea"/>
              </a:rPr>
              <a:t>i</a:t>
            </a:r>
            <a:r>
              <a:rPr kumimoji="0" lang="en-US" altLang="zh-CN" sz="2000" b="1" i="0" u="none" strike="noStrike" kern="0" cap="none" spc="0" normalizeH="0" baseline="0" noProof="0" smtClean="0">
                <a:ln>
                  <a:noFill/>
                </a:ln>
                <a:solidFill>
                  <a:schemeClr val="tx1"/>
                </a:solidFill>
                <a:effectLst/>
                <a:uLnTx/>
                <a:uFillTx/>
                <a:latin typeface="+mn-lt"/>
                <a:ea typeface="+mn-ea"/>
                <a:cs typeface="+mn-ea"/>
              </a:rPr>
              <a: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ElemSet,i=1,2,</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a:ea typeface="+mn-ea"/>
                <a:cs typeface="+mn-ea"/>
              </a:rPr>
              <a: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,n,n</a:t>
            </a:r>
            <a:r>
              <a:rPr kumimoji="0" lang="en-US" altLang="zh-CN" sz="2000" b="1" i="0" u="none" strike="noStrike" kern="0" cap="none" spc="0" normalizeH="0" baseline="0" noProof="0" smtClean="0">
                <a:ln>
                  <a:noFill/>
                </a:ln>
                <a:solidFill>
                  <a:schemeClr val="tx1"/>
                </a:solidFill>
                <a:effectLst/>
                <a:uLnTx/>
                <a:uFillTx/>
                <a:latin typeface="+mn-lt"/>
                <a:ea typeface="+mn-ea"/>
                <a:cs typeface="+mn-ea"/>
              </a:rPr>
              <a: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0}</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990600" marR="0" lvl="1" indent="-53340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ea"/>
              </a:rPr>
              <a:t>数据关系：</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R={</a:t>
            </a:r>
            <a:r>
              <a:rPr kumimoji="0" lang="en-US" altLang="zh-CN" sz="2000" b="1" i="0" u="none" strike="noStrike" kern="0" cap="none" spc="0" normalizeH="0" baseline="0" noProof="0" smtClean="0">
                <a:ln>
                  <a:noFill/>
                </a:ln>
                <a:solidFill>
                  <a:schemeClr val="hlink"/>
                </a:solidFill>
                <a:effectLst/>
                <a:uLnTx/>
                <a:uFillTx/>
                <a:latin typeface="Times New Roman" panose="02020603050405020304" charset="0"/>
                <a:ea typeface="+mn-ea"/>
                <a:cs typeface="+mn-ea"/>
              </a:rPr>
              <a:t>&lt;a</a:t>
            </a:r>
            <a:r>
              <a:rPr kumimoji="0" lang="en-US" altLang="zh-CN" sz="1900" b="1" i="0" u="none" strike="noStrike" kern="0" cap="none" spc="0" normalizeH="0" baseline="-25000" noProof="0" smtClean="0">
                <a:ln>
                  <a:noFill/>
                </a:ln>
                <a:solidFill>
                  <a:schemeClr val="hlink"/>
                </a:solidFill>
                <a:effectLst/>
                <a:uLnTx/>
                <a:uFillTx/>
                <a:latin typeface="Times New Roman" panose="02020603050405020304" charset="0"/>
                <a:ea typeface="+mn-ea"/>
                <a:cs typeface="+mn-ea"/>
              </a:rPr>
              <a:t>i-1</a:t>
            </a:r>
            <a:r>
              <a:rPr kumimoji="0" lang="en-US" altLang="zh-CN" sz="2000" b="1" i="0" u="none" strike="noStrike" kern="0" cap="none" spc="0" normalizeH="0" baseline="0" noProof="0" smtClean="0">
                <a:ln>
                  <a:noFill/>
                </a:ln>
                <a:solidFill>
                  <a:schemeClr val="hlink"/>
                </a:solidFill>
                <a:effectLst/>
                <a:uLnTx/>
                <a:uFillTx/>
                <a:latin typeface="Times New Roman" panose="02020603050405020304" charset="0"/>
                <a:ea typeface="+mn-ea"/>
                <a:cs typeface="+mn-ea"/>
              </a:rPr>
              <a:t>,a</a:t>
            </a:r>
            <a:r>
              <a:rPr kumimoji="0" lang="en-US" altLang="zh-CN" sz="1900" b="1" i="0" u="none" strike="noStrike" kern="0" cap="none" spc="0" normalizeH="0" baseline="-25000" noProof="0" smtClean="0">
                <a:ln>
                  <a:noFill/>
                </a:ln>
                <a:solidFill>
                  <a:schemeClr val="hlink"/>
                </a:solidFill>
                <a:effectLst/>
                <a:uLnTx/>
                <a:uFillTx/>
                <a:latin typeface="Times New Roman" panose="02020603050405020304" charset="0"/>
                <a:ea typeface="+mn-ea"/>
                <a:cs typeface="+mn-ea"/>
              </a:rPr>
              <a:t>i</a:t>
            </a:r>
            <a:r>
              <a:rPr kumimoji="0" lang="en-US" altLang="zh-CN" sz="2000" b="1" i="0" u="none" strike="noStrike" kern="0" cap="none" spc="0" normalizeH="0" baseline="0" noProof="0" smtClean="0">
                <a:ln>
                  <a:noFill/>
                </a:ln>
                <a:solidFill>
                  <a:schemeClr val="hlink"/>
                </a:solidFill>
                <a:effectLst/>
                <a:uLnTx/>
                <a:uFillTx/>
                <a:latin typeface="Times New Roman" panose="02020603050405020304" charset="0"/>
                <a:ea typeface="+mn-ea"/>
                <a:cs typeface="+mn-ea"/>
              </a:rPr>
              <a:t>&gt;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|a</a:t>
            </a:r>
            <a:r>
              <a:rPr kumimoji="0" lang="en-US" altLang="zh-CN" sz="1900" b="1" i="0" u="none" strike="noStrike" kern="0" cap="none" spc="0" normalizeH="0" baseline="-25000" noProof="0" smtClean="0">
                <a:ln>
                  <a:noFill/>
                </a:ln>
                <a:solidFill>
                  <a:schemeClr val="tx1"/>
                </a:solidFill>
                <a:effectLst/>
                <a:uLnTx/>
                <a:uFillTx/>
                <a:latin typeface="Times New Roman" panose="02020603050405020304" charset="0"/>
                <a:ea typeface="+mn-ea"/>
                <a:cs typeface="+mn-ea"/>
              </a:rPr>
              <a:t>i</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,a</a:t>
            </a:r>
            <a:r>
              <a:rPr kumimoji="0" lang="en-US" altLang="zh-CN" sz="1900" b="1" i="0" u="none" strike="noStrike" kern="0" cap="none" spc="0" normalizeH="0" baseline="-25000" noProof="0" smtClean="0">
                <a:ln>
                  <a:noFill/>
                </a:ln>
                <a:solidFill>
                  <a:schemeClr val="tx1"/>
                </a:solidFill>
                <a:effectLst/>
                <a:uLnTx/>
                <a:uFillTx/>
                <a:latin typeface="Times New Roman" panose="02020603050405020304" charset="0"/>
                <a:ea typeface="+mn-ea"/>
                <a:cs typeface="+mn-ea"/>
              </a:rPr>
              <a:t>i-1</a:t>
            </a:r>
            <a:r>
              <a:rPr kumimoji="0" lang="en-US" altLang="zh-CN" sz="2000" b="1" i="0" u="none" strike="noStrike" kern="0" cap="none" spc="0" normalizeH="0" baseline="0" noProof="0" smtClean="0">
                <a:ln>
                  <a:noFill/>
                </a:ln>
                <a:solidFill>
                  <a:schemeClr val="tx1"/>
                </a:solidFill>
                <a:effectLst/>
                <a:uLnTx/>
                <a:uFillTx/>
                <a:latin typeface="+mn-lt"/>
                <a:ea typeface="+mn-ea"/>
                <a:cs typeface="+mn-ea"/>
              </a:rPr>
              <a: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D,i=2,…,n}</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990600" marR="0" lvl="1" indent="-53340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ea"/>
              </a:rPr>
              <a:t>基本操作：</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1.  InitList (L) </a:t>
            </a:r>
            <a:r>
              <a:rPr kumimoji="0" lang="zh-CN" altLang="en-US" sz="20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2.  ClearList (L) </a:t>
            </a:r>
            <a:r>
              <a:rPr kumimoji="0" lang="zh-CN" altLang="en-US" sz="20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3.  ListEmpty (L) ;</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4.  ListLength (L) ;</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5.  GetElem (L,i) ;</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1371600" marR="0" lvl="2" indent="-51435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uLnTx/>
                <a:uFillTx/>
                <a:latin typeface="Times New Roman" panose="02020603050405020304" charset="0"/>
                <a:ea typeface="+mn-ea"/>
                <a:cs typeface="+mn-ea"/>
              </a:rPr>
              <a:t>6.  </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LocateElem (L,x) </a:t>
            </a:r>
            <a:r>
              <a:rPr kumimoji="0" lang="zh-CN" altLang="en-US" sz="20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7.  PriorElem (L,e) </a:t>
            </a:r>
            <a:r>
              <a:rPr kumimoji="0" lang="zh-CN" altLang="en-US" sz="20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8.  NextElem(L,e) </a:t>
            </a:r>
            <a:r>
              <a:rPr kumimoji="0" lang="zh-CN" altLang="en-US" sz="20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9.   ListInsert(L,i,e) ;</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857250" marR="0" lvl="2" indent="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10. ListDelete(L,i,e);</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1371600" marR="0" lvl="2" indent="-514350" algn="l" defTabSz="914400" rtl="0" eaLnBrk="1" fontAlgn="base" latinLnBrk="0" hangingPunct="1">
              <a:lnSpc>
                <a:spcPct val="90000"/>
              </a:lnSpc>
              <a:spcBef>
                <a:spcPct val="20000"/>
              </a:spcBef>
              <a:spcAft>
                <a:spcPct val="0"/>
              </a:spcAft>
              <a:buClrTx/>
              <a:buSzPct val="55000"/>
              <a:buFont typeface="Wingdings" panose="05000000000000000000" pitchFamily="2" charset="2"/>
              <a:buNone/>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Courier New" panose="02070309020205020404" pitchFamily="49" charset="0"/>
              </a:rPr>
              <a:t>11</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Courier New" panose="02070309020205020404" pitchFamily="49" charset="0"/>
              </a:rPr>
              <a:t>. ListTraverse(List L</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Courier New" panose="02070309020205020404" pitchFamily="49" charset="0"/>
              </a:rPr>
              <a:t>visit())</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charset="0"/>
                <a:ea typeface="+mn-ea"/>
                <a:cs typeface="Times New Roman" panose="02020603050405020304" charset="0"/>
              </a:rPr>
              <a:t> </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rPr>
              <a:t>等等</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charset="0"/>
              <a:ea typeface="+mn-ea"/>
              <a:cs typeface="+mn-ea"/>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smtClean="0">
                <a:ln>
                  <a:noFill/>
                </a:ln>
                <a:solidFill>
                  <a:schemeClr val="tx1"/>
                </a:solidFill>
                <a:effectLst/>
                <a:uLnTx/>
                <a:uFillTx/>
                <a:latin typeface="Times New Roman" panose="02020603050405020304" charset="0"/>
                <a:ea typeface="+mn-ea"/>
                <a:cs typeface="+mn-cs"/>
              </a:rPr>
              <a:t>}</a:t>
            </a:r>
            <a:r>
              <a:rPr kumimoji="0" lang="en-US" altLang="zh-CN" sz="2800" b="1" i="0" u="none" strike="noStrike" kern="0" cap="none" spc="0" normalizeH="0" baseline="0" noProof="0" smtClean="0">
                <a:ln>
                  <a:noFill/>
                </a:ln>
                <a:solidFill>
                  <a:schemeClr val="folHlink"/>
                </a:solidFill>
                <a:effectLst/>
                <a:uLnTx/>
                <a:uFillTx/>
                <a:latin typeface="Times New Roman" panose="02020603050405020304" charset="0"/>
                <a:ea typeface="+mn-ea"/>
                <a:cs typeface="+mn-cs"/>
              </a:rPr>
              <a:t>ADT List</a:t>
            </a:r>
            <a:endParaRPr kumimoji="0" lang="en-US" altLang="zh-CN" sz="2800" b="1" i="0" u="none" strike="noStrike" kern="0" cap="none" spc="0" normalizeH="0" baseline="0" noProof="0" smtClean="0">
              <a:ln>
                <a:noFill/>
              </a:ln>
              <a:solidFill>
                <a:schemeClr val="folHlink"/>
              </a:solidFill>
              <a:effectLst/>
              <a:uLnTx/>
              <a:uFillTx/>
              <a:latin typeface="Times New Roman" panose="02020603050405020304" charset="0"/>
              <a:ea typeface="+mn-ea"/>
              <a:cs typeface="+mn-cs"/>
            </a:endParaRPr>
          </a:p>
        </p:txBody>
      </p:sp>
      <p:pic>
        <p:nvPicPr>
          <p:cNvPr id="56324"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5">
                                            <p:txEl>
                                              <p:charRg st="0" end="22"/>
                                            </p:txEl>
                                          </p:spTgt>
                                        </p:tgtEl>
                                        <p:attrNameLst>
                                          <p:attrName>style.visibility</p:attrName>
                                        </p:attrNameLst>
                                      </p:cBhvr>
                                      <p:to>
                                        <p:strVal val="visible"/>
                                      </p:to>
                                    </p:set>
                                    <p:animEffect transition="in" filter="slide(fromBottom)">
                                      <p:cBhvr>
                                        <p:cTn id="7" dur="500"/>
                                        <p:tgtEl>
                                          <p:spTgt spid="8195">
                                            <p:txEl>
                                              <p:charRg st="0" end="22"/>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195">
                                            <p:txEl>
                                              <p:charRg st="22" end="59"/>
                                            </p:txEl>
                                          </p:spTgt>
                                        </p:tgtEl>
                                        <p:attrNameLst>
                                          <p:attrName>style.visibility</p:attrName>
                                        </p:attrNameLst>
                                      </p:cBhvr>
                                      <p:to>
                                        <p:strVal val="visible"/>
                                      </p:to>
                                    </p:set>
                                    <p:animEffect transition="in" filter="slide(fromBottom)">
                                      <p:cBhvr>
                                        <p:cTn id="10" dur="500"/>
                                        <p:tgtEl>
                                          <p:spTgt spid="8195">
                                            <p:txEl>
                                              <p:charRg st="22" end="59"/>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195">
                                            <p:txEl>
                                              <p:charRg st="59" end="96"/>
                                            </p:txEl>
                                          </p:spTgt>
                                        </p:tgtEl>
                                        <p:attrNameLst>
                                          <p:attrName>style.visibility</p:attrName>
                                        </p:attrNameLst>
                                      </p:cBhvr>
                                      <p:to>
                                        <p:strVal val="visible"/>
                                      </p:to>
                                    </p:set>
                                    <p:animEffect transition="in" filter="slide(fromBottom)">
                                      <p:cBhvr>
                                        <p:cTn id="13" dur="500"/>
                                        <p:tgtEl>
                                          <p:spTgt spid="8195">
                                            <p:txEl>
                                              <p:charRg st="59" end="96"/>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195">
                                            <p:txEl>
                                              <p:charRg st="96" end="102"/>
                                            </p:txEl>
                                          </p:spTgt>
                                        </p:tgtEl>
                                        <p:attrNameLst>
                                          <p:attrName>style.visibility</p:attrName>
                                        </p:attrNameLst>
                                      </p:cBhvr>
                                      <p:to>
                                        <p:strVal val="visible"/>
                                      </p:to>
                                    </p:set>
                                    <p:animEffect transition="in" filter="slide(fromBottom)">
                                      <p:cBhvr>
                                        <p:cTn id="16" dur="500"/>
                                        <p:tgtEl>
                                          <p:spTgt spid="8195">
                                            <p:txEl>
                                              <p:charRg st="96" end="10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195">
                                            <p:txEl>
                                              <p:charRg st="102" end="117"/>
                                            </p:txEl>
                                          </p:spTgt>
                                        </p:tgtEl>
                                        <p:attrNameLst>
                                          <p:attrName>style.visibility</p:attrName>
                                        </p:attrNameLst>
                                      </p:cBhvr>
                                      <p:to>
                                        <p:strVal val="visible"/>
                                      </p:to>
                                    </p:set>
                                    <p:animEffect transition="in" filter="slide(fromBottom)">
                                      <p:cBhvr>
                                        <p:cTn id="19" dur="500"/>
                                        <p:tgtEl>
                                          <p:spTgt spid="8195">
                                            <p:txEl>
                                              <p:charRg st="102" end="117"/>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8195">
                                            <p:txEl>
                                              <p:charRg st="117" end="133"/>
                                            </p:txEl>
                                          </p:spTgt>
                                        </p:tgtEl>
                                        <p:attrNameLst>
                                          <p:attrName>style.visibility</p:attrName>
                                        </p:attrNameLst>
                                      </p:cBhvr>
                                      <p:to>
                                        <p:strVal val="visible"/>
                                      </p:to>
                                    </p:set>
                                    <p:animEffect transition="in" filter="slide(fromBottom)">
                                      <p:cBhvr>
                                        <p:cTn id="22" dur="500"/>
                                        <p:tgtEl>
                                          <p:spTgt spid="8195">
                                            <p:txEl>
                                              <p:charRg st="117" end="13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8195">
                                            <p:txEl>
                                              <p:charRg st="133" end="149"/>
                                            </p:txEl>
                                          </p:spTgt>
                                        </p:tgtEl>
                                        <p:attrNameLst>
                                          <p:attrName>style.visibility</p:attrName>
                                        </p:attrNameLst>
                                      </p:cBhvr>
                                      <p:to>
                                        <p:strVal val="visible"/>
                                      </p:to>
                                    </p:set>
                                    <p:animEffect transition="in" filter="slide(fromBottom)">
                                      <p:cBhvr>
                                        <p:cTn id="25" dur="500"/>
                                        <p:tgtEl>
                                          <p:spTgt spid="8195">
                                            <p:txEl>
                                              <p:charRg st="133" end="149"/>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8195">
                                            <p:txEl>
                                              <p:charRg st="149" end="166"/>
                                            </p:txEl>
                                          </p:spTgt>
                                        </p:tgtEl>
                                        <p:attrNameLst>
                                          <p:attrName>style.visibility</p:attrName>
                                        </p:attrNameLst>
                                      </p:cBhvr>
                                      <p:to>
                                        <p:strVal val="visible"/>
                                      </p:to>
                                    </p:set>
                                    <p:animEffect transition="in" filter="slide(fromBottom)">
                                      <p:cBhvr>
                                        <p:cTn id="28" dur="500"/>
                                        <p:tgtEl>
                                          <p:spTgt spid="8195">
                                            <p:txEl>
                                              <p:charRg st="149" end="166"/>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8195">
                                            <p:txEl>
                                              <p:charRg st="166" end="182"/>
                                            </p:txEl>
                                          </p:spTgt>
                                        </p:tgtEl>
                                        <p:attrNameLst>
                                          <p:attrName>style.visibility</p:attrName>
                                        </p:attrNameLst>
                                      </p:cBhvr>
                                      <p:to>
                                        <p:strVal val="visible"/>
                                      </p:to>
                                    </p:set>
                                    <p:animEffect transition="in" filter="slide(fromBottom)">
                                      <p:cBhvr>
                                        <p:cTn id="31" dur="500"/>
                                        <p:tgtEl>
                                          <p:spTgt spid="8195">
                                            <p:txEl>
                                              <p:charRg st="166" end="182"/>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8195">
                                            <p:txEl>
                                              <p:charRg st="182" end="206"/>
                                            </p:txEl>
                                          </p:spTgt>
                                        </p:tgtEl>
                                        <p:attrNameLst>
                                          <p:attrName>style.visibility</p:attrName>
                                        </p:attrNameLst>
                                      </p:cBhvr>
                                      <p:to>
                                        <p:strVal val="visible"/>
                                      </p:to>
                                    </p:set>
                                    <p:animEffect transition="in" filter="slide(fromBottom)">
                                      <p:cBhvr>
                                        <p:cTn id="34" dur="500"/>
                                        <p:tgtEl>
                                          <p:spTgt spid="8195">
                                            <p:txEl>
                                              <p:charRg st="182" end="206"/>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8195">
                                            <p:txEl>
                                              <p:charRg st="206" end="224"/>
                                            </p:txEl>
                                          </p:spTgt>
                                        </p:tgtEl>
                                        <p:attrNameLst>
                                          <p:attrName>style.visibility</p:attrName>
                                        </p:attrNameLst>
                                      </p:cBhvr>
                                      <p:to>
                                        <p:strVal val="visible"/>
                                      </p:to>
                                    </p:set>
                                    <p:animEffect transition="in" filter="slide(fromBottom)">
                                      <p:cBhvr>
                                        <p:cTn id="37" dur="500"/>
                                        <p:tgtEl>
                                          <p:spTgt spid="8195">
                                            <p:txEl>
                                              <p:charRg st="206" end="224"/>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8195">
                                            <p:txEl>
                                              <p:charRg st="224" end="240"/>
                                            </p:txEl>
                                          </p:spTgt>
                                        </p:tgtEl>
                                        <p:attrNameLst>
                                          <p:attrName>style.visibility</p:attrName>
                                        </p:attrNameLst>
                                      </p:cBhvr>
                                      <p:to>
                                        <p:strVal val="visible"/>
                                      </p:to>
                                    </p:set>
                                    <p:animEffect transition="in" filter="slide(fromBottom)">
                                      <p:cBhvr>
                                        <p:cTn id="40" dur="500"/>
                                        <p:tgtEl>
                                          <p:spTgt spid="8195">
                                            <p:txEl>
                                              <p:charRg st="224" end="240"/>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8195">
                                            <p:txEl>
                                              <p:charRg st="240" end="260"/>
                                            </p:txEl>
                                          </p:spTgt>
                                        </p:tgtEl>
                                        <p:attrNameLst>
                                          <p:attrName>style.visibility</p:attrName>
                                        </p:attrNameLst>
                                      </p:cBhvr>
                                      <p:to>
                                        <p:strVal val="visible"/>
                                      </p:to>
                                    </p:set>
                                    <p:animEffect transition="in" filter="slide(fromBottom)">
                                      <p:cBhvr>
                                        <p:cTn id="43" dur="500"/>
                                        <p:tgtEl>
                                          <p:spTgt spid="8195">
                                            <p:txEl>
                                              <p:charRg st="240" end="260"/>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8195">
                                            <p:txEl>
                                              <p:charRg st="260" end="279"/>
                                            </p:txEl>
                                          </p:spTgt>
                                        </p:tgtEl>
                                        <p:attrNameLst>
                                          <p:attrName>style.visibility</p:attrName>
                                        </p:attrNameLst>
                                      </p:cBhvr>
                                      <p:to>
                                        <p:strVal val="visible"/>
                                      </p:to>
                                    </p:set>
                                    <p:animEffect transition="in" filter="slide(fromBottom)">
                                      <p:cBhvr>
                                        <p:cTn id="46" dur="500"/>
                                        <p:tgtEl>
                                          <p:spTgt spid="8195">
                                            <p:txEl>
                                              <p:charRg st="260" end="27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8195">
                                            <p:txEl>
                                              <p:charRg st="279" end="320"/>
                                            </p:txEl>
                                          </p:spTgt>
                                        </p:tgtEl>
                                        <p:attrNameLst>
                                          <p:attrName>style.visibility</p:attrName>
                                        </p:attrNameLst>
                                      </p:cBhvr>
                                      <p:to>
                                        <p:strVal val="visible"/>
                                      </p:to>
                                    </p:set>
                                    <p:animEffect transition="in" filter="slide(fromBottom)">
                                      <p:cBhvr>
                                        <p:cTn id="51" dur="500"/>
                                        <p:tgtEl>
                                          <p:spTgt spid="8195">
                                            <p:txEl>
                                              <p:charRg st="279" end="32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8195">
                                            <p:txEl>
                                              <p:charRg st="320" end="330"/>
                                            </p:txEl>
                                          </p:spTgt>
                                        </p:tgtEl>
                                        <p:attrNameLst>
                                          <p:attrName>style.visibility</p:attrName>
                                        </p:attrNameLst>
                                      </p:cBhvr>
                                      <p:to>
                                        <p:strVal val="visible"/>
                                      </p:to>
                                    </p:set>
                                    <p:animEffect transition="in" filter="slide(fromBottom)">
                                      <p:cBhvr>
                                        <p:cTn id="56" dur="500"/>
                                        <p:tgtEl>
                                          <p:spTgt spid="8195">
                                            <p:txEl>
                                              <p:charRg st="320" end="3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91440" tIns="45720" rIns="91440" bIns="45720" anchor="ctr" anchorCtr="0"/>
          <a:p>
            <a:pPr eaLnBrk="1" hangingPunct="1"/>
            <a:r>
              <a:rPr lang="zh-CN" altLang="en-US" dirty="0">
                <a:ea typeface="华文新魏" panose="02010800040101010101" pitchFamily="2" charset="-122"/>
              </a:rPr>
              <a:t>静态链表</a:t>
            </a:r>
            <a:endParaRPr lang="zh-CN" altLang="en-US" dirty="0">
              <a:ea typeface="华文新魏" panose="02010800040101010101" pitchFamily="2" charset="-122"/>
            </a:endParaRPr>
          </a:p>
        </p:txBody>
      </p:sp>
      <p:sp>
        <p:nvSpPr>
          <p:cNvPr id="71682" name="Rectangle 3"/>
          <p:cNvSpPr>
            <a:spLocks noGrp="1"/>
          </p:cNvSpPr>
          <p:nvPr>
            <p:ph idx="1"/>
          </p:nvPr>
        </p:nvSpPr>
        <p:spPr>
          <a:xfrm>
            <a:off x="809625" y="1773238"/>
            <a:ext cx="7958138" cy="4322762"/>
          </a:xfrm>
        </p:spPr>
        <p:txBody>
          <a:bodyPr vert="horz" wrap="square" lIns="91440" tIns="45720" rIns="91440" bIns="45720" anchor="t" anchorCtr="0"/>
          <a:p>
            <a:pPr eaLnBrk="1" hangingPunct="1">
              <a:buClrTx/>
              <a:buNone/>
            </a:pPr>
            <a:r>
              <a:rPr lang="zh-CN" altLang="en-US" sz="2800" b="1" dirty="0">
                <a:latin typeface="Times New Roman" panose="02020603050405020304" charset="0"/>
              </a:rPr>
              <a:t>          </a:t>
            </a:r>
            <a:r>
              <a:rPr lang="zh-CN" altLang="en-US" sz="2800" b="1" dirty="0"/>
              <a:t>有些高级程序设计语言并没有指针类型，如</a:t>
            </a:r>
            <a:r>
              <a:rPr lang="en-US" altLang="zh-CN" sz="2800" b="1">
                <a:latin typeface="Times New Roman" panose="02020603050405020304" charset="0"/>
              </a:rPr>
              <a:t>FORTRAN</a:t>
            </a:r>
            <a:r>
              <a:rPr lang="zh-CN" altLang="en-US" sz="2800" b="1"/>
              <a:t>和</a:t>
            </a:r>
            <a:r>
              <a:rPr lang="en-US" altLang="zh-CN" sz="2800" b="1">
                <a:latin typeface="Times New Roman" panose="02020603050405020304" charset="0"/>
              </a:rPr>
              <a:t>JAVA</a:t>
            </a:r>
            <a:r>
              <a:rPr lang="zh-CN" altLang="en-US" sz="2800" b="1" dirty="0"/>
              <a:t>。我们可以用数组来表示和实现一个链表，称为</a:t>
            </a:r>
            <a:r>
              <a:rPr lang="zh-CN" altLang="en-US" sz="2800" b="1" dirty="0">
                <a:solidFill>
                  <a:srgbClr val="FF3300"/>
                </a:solidFill>
              </a:rPr>
              <a:t>静态链表</a:t>
            </a:r>
            <a:r>
              <a:rPr lang="zh-CN" altLang="en-US" sz="2800" b="1" dirty="0"/>
              <a:t>。可定义如下：</a:t>
            </a:r>
            <a:endParaRPr lang="zh-CN" altLang="en-US" sz="2800" b="1" dirty="0"/>
          </a:p>
          <a:p>
            <a:pPr eaLnBrk="1" hangingPunct="1">
              <a:buClrTx/>
              <a:buNone/>
            </a:pPr>
            <a:r>
              <a:rPr lang="zh-CN" altLang="en-US" sz="2800" b="1" dirty="0">
                <a:latin typeface="Times New Roman" panose="02020603050405020304" charset="0"/>
              </a:rPr>
              <a:t>         </a:t>
            </a:r>
            <a:r>
              <a:rPr lang="en-US" altLang="zh-CN" sz="2800" b="1">
                <a:latin typeface="Times New Roman" panose="02020603050405020304" charset="0"/>
              </a:rPr>
              <a:t>#define  MAXSIZE  1000   </a:t>
            </a:r>
            <a:r>
              <a:rPr lang="en-US" altLang="zh-CN" sz="2400" b="1">
                <a:latin typeface="Times New Roman" panose="02020603050405020304" charset="0"/>
              </a:rPr>
              <a:t>//</a:t>
            </a:r>
            <a:r>
              <a:rPr lang="zh-CN" altLang="en-US" sz="2400" b="1" dirty="0"/>
              <a:t>最多元素个数</a:t>
            </a:r>
            <a:r>
              <a:rPr lang="zh-CN" altLang="en-US" sz="2800" b="1" dirty="0">
                <a:latin typeface="Times New Roman" panose="02020603050405020304" charset="0"/>
              </a:rPr>
              <a:t> </a:t>
            </a:r>
            <a:endParaRPr lang="zh-CN" altLang="en-US" sz="2800" b="1" dirty="0">
              <a:latin typeface="Times New Roman" panose="02020603050405020304" charset="0"/>
            </a:endParaRPr>
          </a:p>
          <a:p>
            <a:pPr eaLnBrk="1" hangingPunct="1">
              <a:buClrTx/>
              <a:buNone/>
            </a:pPr>
            <a:r>
              <a:rPr lang="zh-CN" altLang="en-US" sz="2800" b="1" dirty="0">
                <a:latin typeface="Times New Roman" panose="02020603050405020304" charset="0"/>
              </a:rPr>
              <a:t>          </a:t>
            </a:r>
            <a:r>
              <a:rPr lang="en-US" altLang="zh-CN" sz="2800" b="1" err="1">
                <a:latin typeface="Times New Roman" panose="02020603050405020304" charset="0"/>
              </a:rPr>
              <a:t>typedef  struct   </a:t>
            </a:r>
            <a:endParaRPr lang="en-US" altLang="zh-CN" sz="2800" b="1" err="1">
              <a:latin typeface="Times New Roman" panose="02020603050405020304" charset="0"/>
            </a:endParaRPr>
          </a:p>
          <a:p>
            <a:pPr eaLnBrk="1" hangingPunct="1">
              <a:buClrTx/>
              <a:buNone/>
            </a:pPr>
            <a:r>
              <a:rPr lang="en-US" altLang="zh-CN" sz="2800" b="1" err="1">
                <a:latin typeface="Times New Roman" panose="02020603050405020304" charset="0"/>
              </a:rPr>
              <a:t>             </a:t>
            </a:r>
            <a:r>
              <a:rPr lang="en-US" altLang="zh-CN" sz="2800" b="1">
                <a:latin typeface="Times New Roman" panose="02020603050405020304" charset="0"/>
              </a:rPr>
              <a:t>{</a:t>
            </a:r>
            <a:r>
              <a:rPr lang="en-US" altLang="zh-CN" sz="2800" b="1" err="1">
                <a:latin typeface="Times New Roman" panose="02020603050405020304" charset="0"/>
              </a:rPr>
              <a:t>ElemType  </a:t>
            </a:r>
            <a:r>
              <a:rPr lang="en-US" altLang="zh-CN" sz="2800" b="1">
                <a:latin typeface="Times New Roman" panose="02020603050405020304" charset="0"/>
              </a:rPr>
              <a:t>data;   //</a:t>
            </a:r>
            <a:r>
              <a:rPr lang="zh-CN" altLang="en-US" sz="2400" b="1" dirty="0"/>
              <a:t>数据元素</a:t>
            </a:r>
            <a:r>
              <a:rPr lang="zh-CN" altLang="en-US" sz="2400" b="1" dirty="0">
                <a:latin typeface="Times New Roman" panose="02020603050405020304" charset="0"/>
              </a:rPr>
              <a:t> </a:t>
            </a:r>
            <a:endParaRPr lang="zh-CN" altLang="en-US" sz="2400" b="1" dirty="0">
              <a:latin typeface="Times New Roman" panose="02020603050405020304" charset="0"/>
            </a:endParaRPr>
          </a:p>
          <a:p>
            <a:pPr eaLnBrk="1" hangingPunct="1">
              <a:buClrTx/>
              <a:buNone/>
            </a:pPr>
            <a:r>
              <a:rPr lang="zh-CN" altLang="en-US" sz="2800" b="1" dirty="0">
                <a:latin typeface="Times New Roman" panose="02020603050405020304" charset="0"/>
              </a:rPr>
              <a:t>               </a:t>
            </a:r>
            <a:r>
              <a:rPr lang="en-US" altLang="zh-CN" sz="2800" b="1" err="1">
                <a:latin typeface="Times New Roman" panose="02020603050405020304" charset="0"/>
              </a:rPr>
              <a:t>int       </a:t>
            </a:r>
            <a:r>
              <a:rPr lang="en-US" altLang="zh-CN" sz="2800" b="1">
                <a:latin typeface="Times New Roman" panose="02020603050405020304" charset="0"/>
              </a:rPr>
              <a:t>next;           //</a:t>
            </a:r>
            <a:r>
              <a:rPr lang="zh-CN" altLang="en-US" sz="2000" b="1" dirty="0"/>
              <a:t>指向后继元素在数组中的位置</a:t>
            </a:r>
            <a:endParaRPr lang="zh-CN" altLang="en-US" sz="2000" b="1" dirty="0"/>
          </a:p>
          <a:p>
            <a:pPr eaLnBrk="1" hangingPunct="1">
              <a:buClrTx/>
              <a:buNone/>
            </a:pPr>
            <a:r>
              <a:rPr lang="zh-CN" altLang="en-US" sz="2800" b="1" dirty="0">
                <a:latin typeface="Times New Roman" panose="02020603050405020304" charset="0"/>
              </a:rPr>
              <a:t>             </a:t>
            </a:r>
            <a:r>
              <a:rPr lang="en-US" altLang="zh-CN" sz="2800" b="1">
                <a:latin typeface="Times New Roman" panose="02020603050405020304" charset="0"/>
              </a:rPr>
              <a:t>}</a:t>
            </a:r>
            <a:r>
              <a:rPr lang="en-US" altLang="zh-CN" sz="2800" b="1" err="1">
                <a:latin typeface="Times New Roman" panose="02020603050405020304" charset="0"/>
              </a:rPr>
              <a:t>SLinkedList</a:t>
            </a:r>
            <a:r>
              <a:rPr lang="en-US" altLang="zh-CN" sz="2800" b="1">
                <a:latin typeface="Times New Roman" panose="02020603050405020304" charset="0"/>
              </a:rPr>
              <a:t>[MAXSIZE];</a:t>
            </a:r>
            <a:endParaRPr lang="en-US" altLang="zh-CN" sz="2400">
              <a:solidFill>
                <a:schemeClr val="hlink"/>
              </a:solidFill>
            </a:endParaRPr>
          </a:p>
          <a:p>
            <a:pPr eaLnBrk="1" hangingPunct="1">
              <a:buClrTx/>
              <a:buNone/>
            </a:pPr>
            <a:endParaRPr lang="zh-CN" alt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静态链表图示</a:t>
            </a:r>
            <a:endParaRPr lang="zh-CN" altLang="en-US" sz="4800" dirty="0">
              <a:ea typeface="华文新魏" panose="02010800040101010101" pitchFamily="2" charset="-122"/>
            </a:endParaRPr>
          </a:p>
        </p:txBody>
      </p:sp>
      <p:sp>
        <p:nvSpPr>
          <p:cNvPr id="72706" name="Rectangle 3"/>
          <p:cNvSpPr>
            <a:spLocks noGrp="1"/>
          </p:cNvSpPr>
          <p:nvPr>
            <p:ph idx="1"/>
          </p:nvPr>
        </p:nvSpPr>
        <p:spPr>
          <a:xfrm>
            <a:off x="809625" y="1052513"/>
            <a:ext cx="7958138" cy="5876925"/>
          </a:xfrm>
        </p:spPr>
        <p:txBody>
          <a:bodyPr vert="horz" wrap="square" lIns="91440" tIns="45720" rIns="91440" bIns="45720" anchor="t" anchorCtr="0"/>
          <a:p>
            <a:pPr eaLnBrk="1" hangingPunct="1">
              <a:buClrTx/>
              <a:buNone/>
            </a:pPr>
            <a:r>
              <a:rPr lang="zh-CN" altLang="en-US" sz="2800" b="1" dirty="0">
                <a:solidFill>
                  <a:schemeClr val="hlink"/>
                </a:solidFill>
                <a:latin typeface="华文隶书" panose="02010800040101010101" pitchFamily="2" charset="-122"/>
                <a:ea typeface="华文隶书" panose="02010800040101010101" pitchFamily="2" charset="-122"/>
              </a:rPr>
              <a:t>线性表</a:t>
            </a:r>
            <a:r>
              <a:rPr lang="en-US" altLang="zh-CN" sz="2800" b="1">
                <a:solidFill>
                  <a:schemeClr val="hlink"/>
                </a:solidFill>
                <a:latin typeface="华文隶书" panose="02010800040101010101" pitchFamily="2" charset="-122"/>
                <a:ea typeface="华文隶书" panose="02010800040101010101" pitchFamily="2" charset="-122"/>
              </a:rPr>
              <a:t>L=</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2</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3</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4</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6</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8</a:t>
            </a:r>
            <a:r>
              <a:rPr lang="zh-CN" altLang="en-US" sz="2800" b="1">
                <a:solidFill>
                  <a:schemeClr val="hlink"/>
                </a:solidFill>
                <a:latin typeface="华文隶书" panose="02010800040101010101" pitchFamily="2" charset="-122"/>
                <a:ea typeface="华文隶书" panose="02010800040101010101" pitchFamily="2" charset="-122"/>
              </a:rPr>
              <a:t>，</a:t>
            </a:r>
            <a:r>
              <a:rPr lang="en-US" altLang="zh-CN" sz="2800" b="1">
                <a:solidFill>
                  <a:schemeClr val="hlink"/>
                </a:solidFill>
                <a:latin typeface="华文隶书" panose="02010800040101010101" pitchFamily="2" charset="-122"/>
                <a:ea typeface="华文隶书" panose="02010800040101010101" pitchFamily="2" charset="-122"/>
              </a:rPr>
              <a:t>9</a:t>
            </a:r>
            <a:r>
              <a:rPr lang="zh-CN" altLang="en-US" sz="2800" b="1" dirty="0">
                <a:solidFill>
                  <a:schemeClr val="hlink"/>
                </a:solidFill>
                <a:latin typeface="华文隶书" panose="02010800040101010101" pitchFamily="2" charset="-122"/>
                <a:ea typeface="华文隶书" panose="02010800040101010101" pitchFamily="2" charset="-122"/>
              </a:rPr>
              <a:t>）的静态链表图示</a:t>
            </a:r>
            <a:endParaRPr lang="zh-CN" altLang="en-US" sz="2800" b="1" dirty="0">
              <a:solidFill>
                <a:schemeClr val="hlink"/>
              </a:solidFill>
              <a:latin typeface="华文隶书" panose="02010800040101010101" pitchFamily="2" charset="-122"/>
              <a:ea typeface="华文隶书" panose="02010800040101010101" pitchFamily="2" charset="-122"/>
            </a:endParaRPr>
          </a:p>
        </p:txBody>
      </p:sp>
      <p:sp>
        <p:nvSpPr>
          <p:cNvPr id="72707" name="Rectangle 4"/>
          <p:cNvSpPr/>
          <p:nvPr/>
        </p:nvSpPr>
        <p:spPr>
          <a:xfrm>
            <a:off x="914400" y="277813"/>
            <a:ext cx="7772400" cy="1143000"/>
          </a:xfrm>
          <a:prstGeom prst="rect">
            <a:avLst/>
          </a:prstGeom>
          <a:noFill/>
          <a:ln w="9525">
            <a:noFill/>
          </a:ln>
        </p:spPr>
        <p:txBody>
          <a:bodyPr anchor="ctr" anchorCtr="0"/>
          <a:p>
            <a:pPr algn="ctr">
              <a:lnSpc>
                <a:spcPct val="85000"/>
              </a:lnSpc>
              <a:buFontTx/>
            </a:pPr>
            <a:endParaRPr lang="zh-CN" altLang="en-US" sz="4800" b="0">
              <a:solidFill>
                <a:schemeClr val="tx2"/>
              </a:solidFill>
              <a:latin typeface="Arial" panose="020B0604020202020204" pitchFamily="34" charset="0"/>
              <a:ea typeface="华文新魏" panose="02010800040101010101" pitchFamily="2" charset="-122"/>
            </a:endParaRPr>
          </a:p>
        </p:txBody>
      </p:sp>
      <p:graphicFrame>
        <p:nvGraphicFramePr>
          <p:cNvPr id="57349" name="Group 5"/>
          <p:cNvGraphicFramePr>
            <a:graphicFrameLocks noGrp="1"/>
          </p:cNvGraphicFramePr>
          <p:nvPr/>
        </p:nvGraphicFramePr>
        <p:xfrm>
          <a:off x="2195513" y="1484313"/>
          <a:ext cx="2819400" cy="5218113"/>
        </p:xfrm>
        <a:graphic>
          <a:graphicData uri="http://schemas.openxmlformats.org/drawingml/2006/table">
            <a:tbl>
              <a:tblPr/>
              <a:tblGrid>
                <a:gridCol w="939800"/>
                <a:gridCol w="931545"/>
                <a:gridCol w="948055"/>
              </a:tblGrid>
              <a:tr h="46228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data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rPr>
                        <a:t>next</a:t>
                      </a: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charset="0"/>
                      </a:endParaRPr>
                    </a:p>
                  </a:txBody>
                  <a:tcPr marT="45726" marB="45726"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0</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4</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6</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5</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7</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8</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9</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10</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rPr>
                        <a:t>11</a:t>
                      </a:r>
                      <a:endParaRPr kumimoji="0" lang="en-US" altLang="zh-CN" sz="2000" b="1" i="0" u="none" strike="noStrike" cap="none" normalizeH="0" baseline="0" smtClean="0">
                        <a:ln>
                          <a:noFill/>
                        </a:ln>
                        <a:solidFill>
                          <a:schemeClr val="tx1"/>
                        </a:solidFill>
                        <a:effectLst/>
                        <a:latin typeface="Times New Roman" panose="02020603050405020304" charset="0"/>
                        <a:ea typeface="宋体" panose="02010600030101010101" pitchFamily="2" charset="-122"/>
                      </a:endParaRPr>
                    </a:p>
                  </a:txBody>
                  <a:tcPr marT="45726" marB="45726"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bwMode="auto">
          <a:xfrm>
            <a:off x="4546600" y="4149090"/>
            <a:ext cx="4250055" cy="2280285"/>
          </a:xfrm>
          <a:prstGeom prst="roundRect">
            <a:avLst>
              <a:gd name="adj" fmla="val 2011"/>
            </a:avLst>
          </a:prstGeom>
          <a:gradFill>
            <a:gsLst>
              <a:gs pos="9000">
                <a:srgbClr val="F4D8CE"/>
              </a:gs>
              <a:gs pos="100000">
                <a:srgbClr val="E0805E"/>
              </a:gs>
            </a:gsLst>
            <a:lin ang="5400000" scaled="1"/>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4" name="圆角矩形 3"/>
          <p:cNvSpPr/>
          <p:nvPr/>
        </p:nvSpPr>
        <p:spPr bwMode="auto">
          <a:xfrm>
            <a:off x="107315" y="4149090"/>
            <a:ext cx="4250055" cy="2280285"/>
          </a:xfrm>
          <a:prstGeom prst="roundRect">
            <a:avLst>
              <a:gd name="adj" fmla="val 2011"/>
            </a:avLst>
          </a:prstGeom>
          <a:gradFill>
            <a:gsLst>
              <a:gs pos="9000">
                <a:srgbClr val="F4D8CE"/>
              </a:gs>
              <a:gs pos="100000">
                <a:srgbClr val="E0805E"/>
              </a:gs>
            </a:gsLst>
            <a:lin ang="5400000" scaled="1"/>
          </a:gradFill>
          <a:ln w="9525" cap="flat" cmpd="sng" algn="ctr">
            <a:noFill/>
            <a:prstDash val="solid"/>
            <a:round/>
            <a:headEnd type="none" w="med" len="med"/>
            <a:tailEnd type="none" w="med" len="med"/>
          </a:ln>
        </p:spPr>
        <p:txBody>
          <a:bodyPr/>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73729" name="Rectangle 2"/>
          <p:cNvSpPr>
            <a:spLocks noGrp="1"/>
          </p:cNvSpPr>
          <p:nvPr>
            <p:ph type="title"/>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sp>
        <p:nvSpPr>
          <p:cNvPr id="73730" name="Rectangle 3"/>
          <p:cNvSpPr>
            <a:spLocks noGrp="1"/>
          </p:cNvSpPr>
          <p:nvPr>
            <p:ph idx="1"/>
          </p:nvPr>
        </p:nvSpPr>
        <p:spPr>
          <a:xfrm>
            <a:off x="152400" y="1286510"/>
            <a:ext cx="8915400" cy="2397760"/>
          </a:xfrm>
        </p:spPr>
        <p:txBody>
          <a:bodyPr vert="horz" wrap="square" lIns="92075" tIns="45720" rIns="92075" bIns="45720" anchor="t" anchorCtr="0"/>
          <a:p>
            <a:pPr marL="0" indent="0" eaLnBrk="1" hangingPunct="1"/>
            <a:r>
              <a:rPr lang="zh-CN" altLang="en-US" sz="2800" b="1" dirty="0"/>
              <a:t>一元多项式  </a:t>
            </a:r>
            <a:r>
              <a:rPr lang="en-US" altLang="zh-CN" sz="2800" b="1"/>
              <a:t>p(x)=p</a:t>
            </a:r>
            <a:r>
              <a:rPr lang="en-US" altLang="zh-CN" sz="2800" b="1" baseline="-25000"/>
              <a:t>0</a:t>
            </a:r>
            <a:r>
              <a:rPr lang="en-US" altLang="zh-CN" sz="2800" b="1"/>
              <a:t>+p</a:t>
            </a:r>
            <a:r>
              <a:rPr lang="en-US" altLang="zh-CN" sz="2800" b="1" baseline="-25000"/>
              <a:t>1</a:t>
            </a:r>
            <a:r>
              <a:rPr lang="en-US" altLang="zh-CN" sz="2800" b="1"/>
              <a:t>x+p</a:t>
            </a:r>
            <a:r>
              <a:rPr lang="en-US" altLang="zh-CN" sz="2800" b="1" baseline="-25000"/>
              <a:t>2</a:t>
            </a:r>
            <a:r>
              <a:rPr lang="en-US" altLang="zh-CN" sz="2800" b="1"/>
              <a:t>x</a:t>
            </a:r>
            <a:r>
              <a:rPr lang="en-US" altLang="zh-CN" sz="2800" b="1" baseline="30000"/>
              <a:t>2</a:t>
            </a:r>
            <a:r>
              <a:rPr lang="en-US" altLang="zh-CN" sz="2800" b="1"/>
              <a:t>+ </a:t>
            </a:r>
            <a:r>
              <a:rPr lang="en-US" altLang="zh-CN" sz="2800" b="1">
                <a:latin typeface="宋体" panose="02010600030101010101" pitchFamily="2" charset="-122"/>
              </a:rPr>
              <a:t>…</a:t>
            </a:r>
            <a:r>
              <a:rPr lang="en-US" altLang="zh-CN" sz="2800" b="1"/>
              <a:t> +</a:t>
            </a:r>
            <a:r>
              <a:rPr lang="en-US" altLang="zh-CN" sz="2800" b="1" err="1"/>
              <a:t>p</a:t>
            </a:r>
            <a:r>
              <a:rPr lang="en-US" altLang="zh-CN" sz="2800" b="1" baseline="-25000" err="1"/>
              <a:t>n</a:t>
            </a:r>
            <a:r>
              <a:rPr lang="en-US" altLang="zh-CN" sz="2800" b="1" err="1"/>
              <a:t>x</a:t>
            </a:r>
            <a:r>
              <a:rPr lang="en-US" altLang="zh-CN" sz="2800" b="1" baseline="30000" err="1"/>
              <a:t>n</a:t>
            </a:r>
            <a:r>
              <a:rPr lang="en-US" altLang="zh-CN" sz="2800" b="1"/>
              <a:t> </a:t>
            </a:r>
            <a:r>
              <a:rPr lang="zh-CN" altLang="en-US" sz="2800" b="1" dirty="0"/>
              <a:t>，由</a:t>
            </a:r>
            <a:r>
              <a:rPr lang="en-US" altLang="zh-CN" sz="2800" b="1"/>
              <a:t>n+1</a:t>
            </a:r>
            <a:r>
              <a:rPr lang="zh-CN" altLang="en-US" sz="2800" b="1" dirty="0"/>
              <a:t>个系数唯一确定。则在计算机中可用线性表</a:t>
            </a:r>
            <a:r>
              <a:rPr lang="en-US" altLang="zh-CN" sz="2800" b="1"/>
              <a:t>(p</a:t>
            </a:r>
            <a:r>
              <a:rPr lang="en-US" altLang="zh-CN" sz="2800" b="1" baseline="-25000"/>
              <a:t>0</a:t>
            </a:r>
            <a:r>
              <a:rPr lang="en-US" altLang="zh-CN" sz="2800" b="1"/>
              <a:t> </a:t>
            </a:r>
            <a:r>
              <a:rPr lang="zh-CN" altLang="en-US" sz="2800" b="1"/>
              <a:t>，</a:t>
            </a:r>
            <a:r>
              <a:rPr lang="en-US" altLang="zh-CN" sz="2800" b="1"/>
              <a:t>p</a:t>
            </a:r>
            <a:r>
              <a:rPr lang="en-US" altLang="zh-CN" sz="2800" b="1" baseline="-25000"/>
              <a:t>1</a:t>
            </a:r>
            <a:r>
              <a:rPr lang="en-US" altLang="zh-CN" sz="2800" b="1"/>
              <a:t> </a:t>
            </a:r>
            <a:r>
              <a:rPr lang="zh-CN" altLang="en-US" sz="2800" b="1"/>
              <a:t>，</a:t>
            </a:r>
            <a:r>
              <a:rPr lang="en-US" altLang="zh-CN" sz="2800" b="1"/>
              <a:t>p</a:t>
            </a:r>
            <a:r>
              <a:rPr lang="en-US" altLang="zh-CN" sz="2800" b="1" baseline="-25000"/>
              <a:t>2</a:t>
            </a:r>
            <a:r>
              <a:rPr lang="en-US" altLang="zh-CN" sz="2800" b="1"/>
              <a:t> </a:t>
            </a:r>
            <a:r>
              <a:rPr lang="zh-CN" altLang="en-US" sz="2800" b="1"/>
              <a:t>，</a:t>
            </a:r>
            <a:r>
              <a:rPr lang="en-US" altLang="zh-CN" sz="2800" b="1">
                <a:latin typeface="宋体" panose="02010600030101010101" pitchFamily="2" charset="-122"/>
              </a:rPr>
              <a:t>…</a:t>
            </a:r>
            <a:r>
              <a:rPr lang="en-US" altLang="zh-CN" sz="2800" b="1"/>
              <a:t> </a:t>
            </a:r>
            <a:r>
              <a:rPr lang="zh-CN" altLang="en-US" sz="2800" b="1"/>
              <a:t>，</a:t>
            </a:r>
            <a:r>
              <a:rPr lang="en-US" altLang="zh-CN" sz="2800" b="1" err="1"/>
              <a:t>p</a:t>
            </a:r>
            <a:r>
              <a:rPr lang="en-US" altLang="zh-CN" sz="2800" b="1" baseline="-25000" err="1"/>
              <a:t>n</a:t>
            </a:r>
            <a:r>
              <a:rPr lang="en-US" altLang="zh-CN" sz="2800" b="1"/>
              <a:t> )</a:t>
            </a:r>
            <a:r>
              <a:rPr lang="zh-CN" altLang="en-US" sz="2800" b="1" dirty="0"/>
              <a:t>表示。既然是线性表，就可以用顺序表和链表来实现。</a:t>
            </a:r>
            <a:endParaRPr lang="zh-CN" altLang="en-US" sz="2800" b="1" dirty="0"/>
          </a:p>
          <a:p>
            <a:pPr marL="0" indent="0" eaLnBrk="1" hangingPunct="1"/>
            <a:r>
              <a:rPr lang="zh-CN" altLang="en-US" sz="2800" b="1" dirty="0"/>
              <a:t>两种不同实现方式的元素类型定义如下：</a:t>
            </a:r>
            <a:endParaRPr lang="zh-CN" altLang="en-US" sz="2800" b="1" dirty="0"/>
          </a:p>
        </p:txBody>
      </p:sp>
      <p:sp>
        <p:nvSpPr>
          <p:cNvPr id="73731" name="Rectangle 4"/>
          <p:cNvSpPr/>
          <p:nvPr/>
        </p:nvSpPr>
        <p:spPr>
          <a:xfrm>
            <a:off x="152400" y="3684270"/>
            <a:ext cx="4275138" cy="2438400"/>
          </a:xfrm>
          <a:prstGeom prst="rect">
            <a:avLst/>
          </a:prstGeom>
          <a:noFill/>
          <a:ln w="9525">
            <a:noFill/>
          </a:ln>
        </p:spPr>
        <p:txBody>
          <a:bodyPr lIns="92075" rIns="92075" anchor="t" anchorCtr="0"/>
          <a:p>
            <a:pPr>
              <a:lnSpc>
                <a:spcPct val="90000"/>
              </a:lnSpc>
              <a:spcBef>
                <a:spcPct val="20000"/>
              </a:spcBef>
            </a:pPr>
            <a:r>
              <a:rPr lang="en-US" altLang="zh-CN" sz="2800">
                <a:latin typeface="Times New Roman" panose="02020603050405020304" charset="0"/>
              </a:rPr>
              <a:t>(1)    </a:t>
            </a:r>
            <a:r>
              <a:rPr lang="zh-CN" altLang="en-US" sz="2800" dirty="0">
                <a:latin typeface="Times New Roman" panose="02020603050405020304" charset="0"/>
              </a:rPr>
              <a:t>顺序存储表示的类型</a:t>
            </a:r>
            <a:endParaRPr lang="zh-CN" altLang="en-US" sz="2800" dirty="0">
              <a:latin typeface="Times New Roman" panose="02020603050405020304" charset="0"/>
            </a:endParaRPr>
          </a:p>
          <a:p>
            <a:pPr>
              <a:lnSpc>
                <a:spcPct val="90000"/>
              </a:lnSpc>
              <a:spcBef>
                <a:spcPct val="20000"/>
              </a:spcBef>
            </a:pPr>
            <a:r>
              <a:rPr lang="en-US" altLang="zh-CN" sz="2800" err="1">
                <a:latin typeface="Times New Roman" panose="02020603050405020304" charset="0"/>
              </a:rPr>
              <a:t>typedef</a:t>
            </a:r>
            <a:r>
              <a:rPr lang="en-US" altLang="zh-CN" sz="2800">
                <a:latin typeface="Times New Roman" panose="02020603050405020304" charset="0"/>
              </a:rPr>
              <a:t> </a:t>
            </a:r>
            <a:r>
              <a:rPr lang="en-US" altLang="zh-CN" sz="2800" err="1">
                <a:latin typeface="Times New Roman" panose="02020603050405020304" charset="0"/>
              </a:rPr>
              <a:t>struct</a:t>
            </a:r>
            <a:endParaRPr lang="en-US" altLang="zh-CN" sz="2800">
              <a:latin typeface="Times New Roman" panose="02020603050405020304" charset="0"/>
            </a:endParaRPr>
          </a:p>
          <a:p>
            <a:pPr marL="355600" lvl="1" indent="0" eaLnBrk="1" hangingPunct="1">
              <a:lnSpc>
                <a:spcPct val="90000"/>
              </a:lnSpc>
              <a:spcBef>
                <a:spcPct val="20000"/>
              </a:spcBef>
            </a:pPr>
            <a:r>
              <a:rPr lang="en-US" altLang="zh-CN" sz="2800">
                <a:latin typeface="Times New Roman" panose="02020603050405020304" charset="0"/>
              </a:rPr>
              <a:t>{  float  </a:t>
            </a:r>
            <a:r>
              <a:rPr lang="en-US" altLang="zh-CN" sz="2800" err="1">
                <a:latin typeface="Times New Roman" panose="02020603050405020304" charset="0"/>
              </a:rPr>
              <a:t>coef</a:t>
            </a:r>
            <a:r>
              <a:rPr lang="en-US" altLang="zh-CN" sz="2800">
                <a:latin typeface="Times New Roman" panose="02020603050405020304" charset="0"/>
              </a:rPr>
              <a:t>;   </a:t>
            </a:r>
            <a:r>
              <a:rPr lang="en-US" altLang="zh-CN" sz="2000">
                <a:latin typeface="Times New Roman" panose="02020603050405020304" charset="0"/>
              </a:rPr>
              <a:t>/*</a:t>
            </a:r>
            <a:r>
              <a:rPr lang="zh-CN" altLang="en-US" sz="2000" dirty="0">
                <a:latin typeface="Times New Roman" panose="02020603050405020304" charset="0"/>
              </a:rPr>
              <a:t>系数部分*</a:t>
            </a:r>
            <a:r>
              <a:rPr lang="en-US" altLang="zh-CN" sz="2000">
                <a:latin typeface="Times New Roman" panose="02020603050405020304" charset="0"/>
              </a:rPr>
              <a:t>/</a:t>
            </a:r>
            <a:endParaRPr lang="en-US" altLang="zh-CN" sz="2000">
              <a:latin typeface="Times New Roman" panose="02020603050405020304" charset="0"/>
            </a:endParaRPr>
          </a:p>
          <a:p>
            <a:pPr marL="723900" lvl="2" indent="0" eaLnBrk="1" hangingPunct="1">
              <a:lnSpc>
                <a:spcPct val="90000"/>
              </a:lnSpc>
              <a:spcBef>
                <a:spcPct val="20000"/>
              </a:spcBef>
            </a:pPr>
            <a:r>
              <a:rPr lang="en-US" altLang="zh-CN" sz="2800" err="1">
                <a:latin typeface="Times New Roman" panose="02020603050405020304" charset="0"/>
              </a:rPr>
              <a:t>int    expn</a:t>
            </a:r>
            <a:r>
              <a:rPr lang="en-US" altLang="zh-CN" sz="2800">
                <a:latin typeface="Times New Roman" panose="02020603050405020304" charset="0"/>
              </a:rPr>
              <a:t>;   </a:t>
            </a:r>
            <a:r>
              <a:rPr lang="en-US" altLang="zh-CN" sz="2000">
                <a:latin typeface="Times New Roman" panose="02020603050405020304" charset="0"/>
              </a:rPr>
              <a:t>/*</a:t>
            </a:r>
            <a:r>
              <a:rPr lang="zh-CN" altLang="en-US" sz="2000" dirty="0">
                <a:latin typeface="Times New Roman" panose="02020603050405020304" charset="0"/>
              </a:rPr>
              <a:t>指数部分*</a:t>
            </a:r>
            <a:r>
              <a:rPr lang="en-US" altLang="zh-CN" sz="2000">
                <a:latin typeface="Times New Roman" panose="02020603050405020304" charset="0"/>
              </a:rPr>
              <a:t>/</a:t>
            </a:r>
            <a:endParaRPr lang="en-US" altLang="zh-CN" sz="2000">
              <a:latin typeface="Times New Roman" panose="02020603050405020304" charset="0"/>
            </a:endParaRPr>
          </a:p>
          <a:p>
            <a:pPr marL="355600" lvl="1" indent="0" eaLnBrk="1" hangingPunct="1">
              <a:lnSpc>
                <a:spcPct val="90000"/>
              </a:lnSpc>
              <a:spcBef>
                <a:spcPct val="20000"/>
              </a:spcBef>
            </a:pPr>
            <a:r>
              <a:rPr lang="en-US" altLang="zh-CN" sz="2800">
                <a:latin typeface="Times New Roman" panose="02020603050405020304" charset="0"/>
              </a:rPr>
              <a:t>} </a:t>
            </a:r>
            <a:r>
              <a:rPr lang="en-US" altLang="zh-CN" sz="2800" err="1">
                <a:latin typeface="Times New Roman" panose="02020603050405020304" charset="0"/>
              </a:rPr>
              <a:t>ElemType</a:t>
            </a:r>
            <a:r>
              <a:rPr lang="en-US" altLang="zh-CN" sz="2800">
                <a:latin typeface="Times New Roman" panose="02020603050405020304" charset="0"/>
              </a:rPr>
              <a:t> ;</a:t>
            </a:r>
            <a:endParaRPr lang="en-US" altLang="zh-CN" sz="2800">
              <a:latin typeface="Times New Roman" panose="02020603050405020304" charset="0"/>
            </a:endParaRPr>
          </a:p>
        </p:txBody>
      </p:sp>
      <p:sp>
        <p:nvSpPr>
          <p:cNvPr id="73732" name="Rectangle 5"/>
          <p:cNvSpPr/>
          <p:nvPr/>
        </p:nvSpPr>
        <p:spPr>
          <a:xfrm>
            <a:off x="4546600" y="3686175"/>
            <a:ext cx="4414838" cy="2743200"/>
          </a:xfrm>
          <a:prstGeom prst="rect">
            <a:avLst/>
          </a:prstGeom>
          <a:noFill/>
          <a:ln w="9525">
            <a:noFill/>
          </a:ln>
        </p:spPr>
        <p:txBody>
          <a:bodyPr lIns="92075" rIns="92075" anchor="t" anchorCtr="0"/>
          <a:p>
            <a:pPr>
              <a:lnSpc>
                <a:spcPct val="90000"/>
              </a:lnSpc>
              <a:spcBef>
                <a:spcPct val="20000"/>
              </a:spcBef>
            </a:pPr>
            <a:r>
              <a:rPr lang="en-US" altLang="zh-CN" sz="2800">
                <a:latin typeface="Times New Roman" panose="02020603050405020304" charset="0"/>
              </a:rPr>
              <a:t>(2)    </a:t>
            </a:r>
            <a:r>
              <a:rPr lang="zh-CN" altLang="en-US" sz="2800" dirty="0">
                <a:latin typeface="Times New Roman" panose="02020603050405020304" charset="0"/>
              </a:rPr>
              <a:t>链式存储表示的类型</a:t>
            </a:r>
            <a:endParaRPr lang="zh-CN" altLang="en-US" sz="2800" dirty="0">
              <a:latin typeface="Times New Roman" panose="02020603050405020304" charset="0"/>
            </a:endParaRPr>
          </a:p>
          <a:p>
            <a:pPr>
              <a:lnSpc>
                <a:spcPct val="90000"/>
              </a:lnSpc>
              <a:spcBef>
                <a:spcPct val="20000"/>
              </a:spcBef>
            </a:pPr>
            <a:r>
              <a:rPr lang="en-US" altLang="zh-CN" sz="2800" err="1">
                <a:latin typeface="Times New Roman" panose="02020603050405020304" charset="0"/>
              </a:rPr>
              <a:t>typedef</a:t>
            </a:r>
            <a:r>
              <a:rPr lang="en-US" altLang="zh-CN" sz="2800">
                <a:latin typeface="Times New Roman" panose="02020603050405020304" charset="0"/>
              </a:rPr>
              <a:t> </a:t>
            </a:r>
            <a:r>
              <a:rPr lang="en-US" altLang="zh-CN" sz="2800" err="1">
                <a:latin typeface="Times New Roman" panose="02020603050405020304" charset="0"/>
              </a:rPr>
              <a:t>struct</a:t>
            </a:r>
            <a:r>
              <a:rPr lang="en-US" altLang="zh-CN" sz="2800">
                <a:latin typeface="Times New Roman" panose="02020603050405020304" charset="0"/>
              </a:rPr>
              <a:t> ploy</a:t>
            </a:r>
            <a:endParaRPr lang="en-US" altLang="zh-CN" sz="2800">
              <a:latin typeface="Times New Roman" panose="02020603050405020304" charset="0"/>
            </a:endParaRPr>
          </a:p>
          <a:p>
            <a:pPr marL="355600" lvl="1" indent="0" eaLnBrk="1" hangingPunct="1">
              <a:lnSpc>
                <a:spcPct val="90000"/>
              </a:lnSpc>
              <a:spcBef>
                <a:spcPct val="20000"/>
              </a:spcBef>
            </a:pPr>
            <a:r>
              <a:rPr lang="en-US" altLang="zh-CN" sz="2800">
                <a:latin typeface="Times New Roman" panose="02020603050405020304" charset="0"/>
              </a:rPr>
              <a:t>{  float </a:t>
            </a:r>
            <a:r>
              <a:rPr lang="en-US" altLang="zh-CN" sz="2800" err="1">
                <a:latin typeface="Times New Roman" panose="02020603050405020304" charset="0"/>
              </a:rPr>
              <a:t>coef</a:t>
            </a:r>
            <a:r>
              <a:rPr lang="en-US" altLang="zh-CN" sz="2800">
                <a:latin typeface="Times New Roman" panose="02020603050405020304" charset="0"/>
              </a:rPr>
              <a:t> ;    </a:t>
            </a:r>
            <a:r>
              <a:rPr lang="en-US" altLang="zh-CN" sz="2000">
                <a:latin typeface="Times New Roman" panose="02020603050405020304" charset="0"/>
              </a:rPr>
              <a:t>/*</a:t>
            </a:r>
            <a:r>
              <a:rPr lang="zh-CN" altLang="en-US" sz="2000" dirty="0">
                <a:latin typeface="Times New Roman" panose="02020603050405020304" charset="0"/>
              </a:rPr>
              <a:t>系数部分*</a:t>
            </a:r>
            <a:r>
              <a:rPr lang="en-US" altLang="zh-CN" sz="2000">
                <a:latin typeface="Times New Roman" panose="02020603050405020304" charset="0"/>
              </a:rPr>
              <a:t>/</a:t>
            </a:r>
            <a:endParaRPr lang="en-US" altLang="zh-CN" sz="2000">
              <a:latin typeface="Times New Roman" panose="02020603050405020304" charset="0"/>
            </a:endParaRPr>
          </a:p>
          <a:p>
            <a:pPr marL="723900" lvl="2" indent="0" eaLnBrk="1" hangingPunct="1">
              <a:lnSpc>
                <a:spcPct val="90000"/>
              </a:lnSpc>
              <a:spcBef>
                <a:spcPct val="20000"/>
              </a:spcBef>
            </a:pPr>
            <a:r>
              <a:rPr lang="en-US" altLang="zh-CN" sz="2800" err="1">
                <a:latin typeface="Times New Roman" panose="02020603050405020304" charset="0"/>
              </a:rPr>
              <a:t>int   expn</a:t>
            </a:r>
            <a:r>
              <a:rPr lang="en-US" altLang="zh-CN" sz="2800">
                <a:latin typeface="Times New Roman" panose="02020603050405020304" charset="0"/>
              </a:rPr>
              <a:t> ;   </a:t>
            </a:r>
            <a:r>
              <a:rPr lang="en-US" altLang="zh-CN" sz="2000">
                <a:latin typeface="Times New Roman" panose="02020603050405020304" charset="0"/>
              </a:rPr>
              <a:t>/*</a:t>
            </a:r>
            <a:r>
              <a:rPr lang="zh-CN" altLang="en-US" sz="2000" dirty="0">
                <a:latin typeface="Times New Roman" panose="02020603050405020304" charset="0"/>
              </a:rPr>
              <a:t>指数部分*</a:t>
            </a:r>
            <a:r>
              <a:rPr lang="en-US" altLang="zh-CN" sz="2000">
                <a:latin typeface="Times New Roman" panose="02020603050405020304" charset="0"/>
              </a:rPr>
              <a:t>/</a:t>
            </a:r>
            <a:endParaRPr lang="en-US" altLang="zh-CN" sz="2000">
              <a:latin typeface="Times New Roman" panose="02020603050405020304" charset="0"/>
            </a:endParaRPr>
          </a:p>
          <a:p>
            <a:pPr marL="723900" lvl="2" indent="0" eaLnBrk="1" hangingPunct="1">
              <a:lnSpc>
                <a:spcPct val="90000"/>
              </a:lnSpc>
              <a:spcBef>
                <a:spcPct val="20000"/>
              </a:spcBef>
            </a:pPr>
            <a:r>
              <a:rPr lang="en-US" altLang="zh-CN" sz="2800" err="1">
                <a:latin typeface="Times New Roman" panose="02020603050405020304" charset="0"/>
              </a:rPr>
              <a:t>struct</a:t>
            </a:r>
            <a:r>
              <a:rPr lang="en-US" altLang="zh-CN" sz="2800">
                <a:latin typeface="Times New Roman" panose="02020603050405020304" charset="0"/>
              </a:rPr>
              <a:t> ploy  *next ;</a:t>
            </a:r>
            <a:endParaRPr lang="en-US" altLang="zh-CN" sz="2800">
              <a:latin typeface="Times New Roman" panose="02020603050405020304" charset="0"/>
            </a:endParaRPr>
          </a:p>
          <a:p>
            <a:pPr marL="355600" lvl="1" indent="0" eaLnBrk="1" hangingPunct="1">
              <a:lnSpc>
                <a:spcPct val="90000"/>
              </a:lnSpc>
              <a:spcBef>
                <a:spcPct val="20000"/>
              </a:spcBef>
            </a:pPr>
            <a:r>
              <a:rPr lang="en-US" altLang="zh-CN" sz="2800">
                <a:latin typeface="Times New Roman" panose="02020603050405020304" charset="0"/>
              </a:rPr>
              <a:t>} Ploy ;</a:t>
            </a:r>
            <a:endParaRPr lang="en-US" altLang="zh-CN" sz="280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P spid="73730" grpId="1" build="p"/>
      <p:bldP spid="73731" grpId="0"/>
      <p:bldP spid="73731" grpId="1"/>
      <p:bldP spid="4" grpId="0" animBg="1"/>
      <p:bldP spid="4" grpId="1" animBg="1"/>
      <p:bldP spid="73732" grpId="0"/>
      <p:bldP spid="73732" grpId="1"/>
      <p:bldP spid="2" grpId="0" animBg="1"/>
      <p:bldP spid="2"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4" name="表格 73"/>
          <p:cNvGraphicFramePr>
            <a:graphicFrameLocks noGrp="1"/>
          </p:cNvGraphicFramePr>
          <p:nvPr/>
        </p:nvGraphicFramePr>
        <p:xfrm>
          <a:off x="417513" y="2952750"/>
          <a:ext cx="8334376" cy="1365250"/>
        </p:xfrm>
        <a:graphic>
          <a:graphicData uri="http://schemas.openxmlformats.org/drawingml/2006/table">
            <a:tbl>
              <a:tblPr/>
              <a:tblGrid>
                <a:gridCol w="1733776"/>
                <a:gridCol w="1296144"/>
                <a:gridCol w="1296144"/>
                <a:gridCol w="1368152"/>
                <a:gridCol w="1250770"/>
                <a:gridCol w="1389390"/>
              </a:tblGrid>
              <a:tr h="682625">
                <a:tc>
                  <a:txBody>
                    <a:bodyPr/>
                    <a:lstStyle/>
                    <a:p>
                      <a:pPr algn="ctr">
                        <a:spcBef>
                          <a:spcPts val="120"/>
                        </a:spcBef>
                        <a:spcAft>
                          <a:spcPts val="120"/>
                        </a:spcAft>
                      </a:pPr>
                      <a:r>
                        <a:rPr lang="zh-CN" sz="2000" kern="1000" dirty="0">
                          <a:solidFill>
                            <a:schemeClr val="bg1"/>
                          </a:solidFill>
                          <a:latin typeface="+mn-lt"/>
                          <a:ea typeface="+mn-ea"/>
                          <a:cs typeface="+mn-ea"/>
                          <a:sym typeface="+mn-lt"/>
                        </a:rPr>
                        <a:t>指数（下标</a:t>
                      </a:r>
                      <a:r>
                        <a:rPr lang="en-US" sz="2000" kern="1000" dirty="0" err="1">
                          <a:solidFill>
                            <a:schemeClr val="bg1"/>
                          </a:solidFill>
                          <a:latin typeface="+mn-lt"/>
                          <a:ea typeface="+mn-ea"/>
                          <a:cs typeface="+mn-ea"/>
                          <a:sym typeface="+mn-lt"/>
                        </a:rPr>
                        <a:t>i</a:t>
                      </a:r>
                      <a:r>
                        <a:rPr lang="zh-CN" sz="2000" kern="1000" dirty="0">
                          <a:solidFill>
                            <a:schemeClr val="bg1"/>
                          </a:solidFill>
                          <a:latin typeface="+mn-lt"/>
                          <a:ea typeface="+mn-ea"/>
                          <a:cs typeface="+mn-ea"/>
                          <a:sym typeface="+mn-lt"/>
                        </a:rPr>
                        <a:t>）</a:t>
                      </a:r>
                      <a:endParaRPr lang="zh-CN" sz="2000" kern="1000" dirty="0">
                        <a:solidFill>
                          <a:schemeClr val="bg1"/>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dirty="0">
                          <a:latin typeface="+mn-lt"/>
                          <a:ea typeface="+mn-ea"/>
                          <a:cs typeface="+mn-ea"/>
                          <a:sym typeface="+mn-lt"/>
                        </a:rPr>
                        <a:t>0</a:t>
                      </a:r>
                      <a:endParaRPr lang="zh-CN" sz="2000" kern="1000" dirty="0">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000" kern="1000" dirty="0">
                          <a:latin typeface="+mn-lt"/>
                          <a:ea typeface="+mn-ea"/>
                          <a:cs typeface="+mn-ea"/>
                          <a:sym typeface="+mn-lt"/>
                        </a:rPr>
                        <a:t>1</a:t>
                      </a:r>
                      <a:endParaRPr lang="zh-CN" sz="2000" kern="1000" dirty="0">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000" kern="1000" dirty="0">
                          <a:latin typeface="+mn-lt"/>
                          <a:ea typeface="+mn-ea"/>
                          <a:cs typeface="+mn-ea"/>
                          <a:sym typeface="+mn-lt"/>
                        </a:rPr>
                        <a:t>2</a:t>
                      </a:r>
                      <a:endParaRPr lang="zh-CN" sz="2000" kern="1000" dirty="0">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000" kern="1000" dirty="0">
                          <a:latin typeface="+mn-lt"/>
                          <a:ea typeface="+mn-ea"/>
                          <a:cs typeface="+mn-ea"/>
                          <a:sym typeface="+mn-lt"/>
                        </a:rPr>
                        <a:t>3</a:t>
                      </a:r>
                      <a:endParaRPr lang="zh-CN" sz="2000" kern="1000" dirty="0">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000" kern="1000" dirty="0">
                          <a:latin typeface="+mn-lt"/>
                          <a:ea typeface="+mn-ea"/>
                          <a:cs typeface="+mn-ea"/>
                          <a:sym typeface="+mn-lt"/>
                        </a:rPr>
                        <a:t>4</a:t>
                      </a:r>
                      <a:endParaRPr lang="zh-CN" sz="2000" kern="1000" dirty="0">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82625">
                <a:tc>
                  <a:txBody>
                    <a:bodyPr/>
                    <a:lstStyle/>
                    <a:p>
                      <a:pPr algn="ctr">
                        <a:spcBef>
                          <a:spcPts val="120"/>
                        </a:spcBef>
                        <a:spcAft>
                          <a:spcPts val="120"/>
                        </a:spcAft>
                      </a:pPr>
                      <a:r>
                        <a:rPr lang="zh-CN" sz="2000" kern="1000" dirty="0">
                          <a:solidFill>
                            <a:schemeClr val="bg1"/>
                          </a:solidFill>
                          <a:latin typeface="+mn-lt"/>
                          <a:ea typeface="+mn-ea"/>
                          <a:cs typeface="+mn-ea"/>
                          <a:sym typeface="+mn-lt"/>
                        </a:rPr>
                        <a:t>系数</a:t>
                      </a:r>
                      <a:r>
                        <a:rPr lang="en-US" sz="2000" kern="1000" dirty="0">
                          <a:solidFill>
                            <a:schemeClr val="bg1"/>
                          </a:solidFill>
                          <a:latin typeface="+mn-lt"/>
                          <a:ea typeface="+mn-ea"/>
                          <a:cs typeface="+mn-ea"/>
                          <a:sym typeface="+mn-lt"/>
                        </a:rPr>
                        <a:t>p[</a:t>
                      </a:r>
                      <a:r>
                        <a:rPr lang="en-US" sz="2000" kern="1000" dirty="0" err="1">
                          <a:solidFill>
                            <a:schemeClr val="bg1"/>
                          </a:solidFill>
                          <a:latin typeface="+mn-lt"/>
                          <a:ea typeface="+mn-ea"/>
                          <a:cs typeface="+mn-ea"/>
                          <a:sym typeface="+mn-lt"/>
                        </a:rPr>
                        <a:t>i</a:t>
                      </a:r>
                      <a:r>
                        <a:rPr lang="en-US" sz="2000" kern="1000" dirty="0">
                          <a:solidFill>
                            <a:schemeClr val="bg1"/>
                          </a:solidFill>
                          <a:latin typeface="+mn-lt"/>
                          <a:ea typeface="+mn-ea"/>
                          <a:cs typeface="+mn-ea"/>
                          <a:sym typeface="+mn-lt"/>
                        </a:rPr>
                        <a:t>]</a:t>
                      </a:r>
                      <a:endParaRPr lang="zh-CN" sz="2000" kern="1000" dirty="0">
                        <a:solidFill>
                          <a:schemeClr val="bg1"/>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800" b="1" kern="1000" dirty="0">
                          <a:solidFill>
                            <a:srgbClr val="FF0000"/>
                          </a:solidFill>
                          <a:latin typeface="+mn-lt"/>
                          <a:ea typeface="+mn-ea"/>
                          <a:cs typeface="+mn-ea"/>
                          <a:sym typeface="+mn-lt"/>
                        </a:rPr>
                        <a:t>10</a:t>
                      </a:r>
                      <a:endParaRPr lang="zh-CN" sz="2800" b="1" kern="1000" dirty="0">
                        <a:solidFill>
                          <a:srgbClr val="FF0000"/>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800" b="1" kern="1000" dirty="0">
                          <a:solidFill>
                            <a:srgbClr val="FF0000"/>
                          </a:solidFill>
                          <a:latin typeface="+mn-lt"/>
                          <a:ea typeface="+mn-ea"/>
                          <a:cs typeface="+mn-ea"/>
                          <a:sym typeface="+mn-lt"/>
                        </a:rPr>
                        <a:t>5</a:t>
                      </a:r>
                      <a:endParaRPr lang="zh-CN" sz="2800" b="1" kern="1000" dirty="0">
                        <a:solidFill>
                          <a:srgbClr val="FF0000"/>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800" b="1" kern="1000" dirty="0">
                          <a:solidFill>
                            <a:srgbClr val="FF0000"/>
                          </a:solidFill>
                          <a:latin typeface="+mn-lt"/>
                          <a:ea typeface="+mn-ea"/>
                          <a:cs typeface="+mn-ea"/>
                          <a:sym typeface="+mn-lt"/>
                        </a:rPr>
                        <a:t>-4</a:t>
                      </a:r>
                      <a:endParaRPr lang="zh-CN" sz="2800" b="1" kern="1000" dirty="0">
                        <a:solidFill>
                          <a:srgbClr val="FF0000"/>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800" b="1" kern="1000" dirty="0">
                          <a:solidFill>
                            <a:srgbClr val="FF0000"/>
                          </a:solidFill>
                          <a:latin typeface="+mn-lt"/>
                          <a:ea typeface="+mn-ea"/>
                          <a:cs typeface="+mn-ea"/>
                          <a:sym typeface="+mn-lt"/>
                        </a:rPr>
                        <a:t>3</a:t>
                      </a:r>
                      <a:endParaRPr lang="zh-CN" sz="2800" b="1" kern="1000" dirty="0">
                        <a:solidFill>
                          <a:srgbClr val="FF0000"/>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spcBef>
                          <a:spcPts val="120"/>
                        </a:spcBef>
                        <a:spcAft>
                          <a:spcPts val="120"/>
                        </a:spcAft>
                      </a:pPr>
                      <a:r>
                        <a:rPr lang="en-US" sz="2800" b="1" kern="1000" dirty="0">
                          <a:solidFill>
                            <a:srgbClr val="FF0000"/>
                          </a:solidFill>
                          <a:latin typeface="+mn-lt"/>
                          <a:ea typeface="+mn-ea"/>
                          <a:cs typeface="+mn-ea"/>
                          <a:sym typeface="+mn-lt"/>
                        </a:rPr>
                        <a:t>2</a:t>
                      </a:r>
                      <a:endParaRPr lang="zh-CN" sz="2800" b="1" kern="1000" dirty="0">
                        <a:solidFill>
                          <a:srgbClr val="FF0000"/>
                        </a:solidFill>
                        <a:latin typeface="+mn-lt"/>
                        <a:ea typeface="+mn-ea"/>
                        <a:cs typeface="+mn-ea"/>
                        <a:sym typeface="+mn-lt"/>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44062" name="矩形 74"/>
          <p:cNvSpPr>
            <a:spLocks noChangeArrowheads="1"/>
          </p:cNvSpPr>
          <p:nvPr/>
        </p:nvSpPr>
        <p:spPr bwMode="auto">
          <a:xfrm>
            <a:off x="371475" y="1968500"/>
            <a:ext cx="5472113" cy="522288"/>
          </a:xfrm>
          <a:prstGeom prst="rect">
            <a:avLst/>
          </a:prstGeom>
          <a:solidFill>
            <a:srgbClr val="EAEAEA"/>
          </a:solidFill>
          <a:ln>
            <a:noFill/>
          </a:ln>
        </p:spPr>
        <p:txBody>
          <a:bodyPr wrap="squar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 10 + 5x - 4</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30000" noProof="0">
                <a:ln>
                  <a:noFill/>
                </a:ln>
                <a:solidFill>
                  <a:schemeClr val="tx1"/>
                </a:solidFill>
                <a:effectLst/>
                <a:uLnTx/>
                <a:uFillTx/>
                <a:latin typeface="+mn-lt"/>
                <a:ea typeface="+mn-ea"/>
                <a:cs typeface="+mn-ea"/>
                <a:sym typeface="+mn-lt"/>
              </a:rPr>
              <a:t>2</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+ 3</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30000" noProof="0">
                <a:ln>
                  <a:noFill/>
                </a:ln>
                <a:solidFill>
                  <a:schemeClr val="tx1"/>
                </a:solidFill>
                <a:effectLst/>
                <a:uLnTx/>
                <a:uFillTx/>
                <a:latin typeface="+mn-lt"/>
                <a:ea typeface="+mn-ea"/>
                <a:cs typeface="+mn-ea"/>
                <a:sym typeface="+mn-lt"/>
              </a:rPr>
              <a:t>3</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+ 2</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30000" noProof="0">
                <a:ln>
                  <a:noFill/>
                </a:ln>
                <a:solidFill>
                  <a:schemeClr val="tx1"/>
                </a:solidFill>
                <a:effectLst/>
                <a:uLnTx/>
                <a:uFillTx/>
                <a:latin typeface="+mn-lt"/>
                <a:ea typeface="+mn-ea"/>
                <a:cs typeface="+mn-ea"/>
                <a:sym typeface="+mn-lt"/>
              </a:rPr>
              <a:t>4</a:t>
            </a: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组合 14"/>
          <p:cNvGrpSpPr/>
          <p:nvPr/>
        </p:nvGrpSpPr>
        <p:grpSpPr>
          <a:xfrm>
            <a:off x="5489575" y="1131888"/>
            <a:ext cx="3175000" cy="1817687"/>
            <a:chOff x="5786438" y="2965588"/>
            <a:chExt cx="3176090" cy="1818370"/>
          </a:xfrm>
        </p:grpSpPr>
        <p:sp>
          <p:nvSpPr>
            <p:cNvPr id="167971" name="矩形 75"/>
            <p:cNvSpPr>
              <a:spLocks noChangeArrowheads="1"/>
            </p:cNvSpPr>
            <p:nvPr/>
          </p:nvSpPr>
          <p:spPr bwMode="auto">
            <a:xfrm>
              <a:off x="6486765" y="2965588"/>
              <a:ext cx="2475763" cy="1818370"/>
            </a:xfrm>
            <a:prstGeom prst="roundRect">
              <a:avLst>
                <a:gd name="adj" fmla="val 6290"/>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数组表示</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（每一项的指数</a:t>
              </a:r>
              <a:r>
                <a:rPr kumimoji="0" lang="en-US" altLang="zh-CN" sz="2400" b="0" i="1" u="none" strike="noStrike" kern="1200" cap="none" spc="0" normalizeH="0" baseline="0" noProof="0" dirty="0" err="1">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隐含在其系数</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p</a:t>
              </a:r>
              <a:r>
                <a:rPr kumimoji="0" lang="en-US" altLang="zh-CN" sz="2400" b="0" i="1" u="none" strike="noStrike" kern="1200" cap="none" spc="0" normalizeH="0" baseline="-30000" noProof="0" dirty="0">
                  <a:ln>
                    <a:noFill/>
                  </a:ln>
                  <a:solidFill>
                    <a:schemeClr val="tx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的序号中）</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7972" name="右弧形箭头 76"/>
            <p:cNvSpPr>
              <a:spLocks noChangeArrowheads="1"/>
            </p:cNvSpPr>
            <p:nvPr/>
          </p:nvSpPr>
          <p:spPr bwMode="auto">
            <a:xfrm>
              <a:off x="5786438" y="4047082"/>
              <a:ext cx="428772" cy="667000"/>
            </a:xfrm>
            <a:prstGeom prst="curvedLeftArrow">
              <a:avLst>
                <a:gd name="adj1" fmla="val 24970"/>
                <a:gd name="adj2" fmla="val 49932"/>
                <a:gd name="adj3" fmla="val 332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 name="组合 20"/>
          <p:cNvGrpSpPr/>
          <p:nvPr/>
        </p:nvGrpSpPr>
        <p:grpSpPr>
          <a:xfrm>
            <a:off x="200660" y="5013325"/>
            <a:ext cx="9766300" cy="1370294"/>
            <a:chOff x="285750" y="4663761"/>
            <a:chExt cx="8334376" cy="1370191"/>
          </a:xfrm>
        </p:grpSpPr>
        <p:sp>
          <p:nvSpPr>
            <p:cNvPr id="167966" name="矩形 2"/>
            <p:cNvSpPr>
              <a:spLocks noChangeArrowheads="1"/>
            </p:cNvSpPr>
            <p:nvPr/>
          </p:nvSpPr>
          <p:spPr bwMode="auto">
            <a:xfrm>
              <a:off x="285750" y="4663761"/>
              <a:ext cx="3357562" cy="52193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R</a:t>
              </a:r>
              <a:r>
                <a:rPr kumimoji="0" lang="en-US" altLang="zh-CN" sz="2800" b="1" i="1" u="none" strike="noStrike" kern="1200" cap="none" spc="0" normalizeH="0" baseline="-30000" noProof="0">
                  <a:ln>
                    <a:noFill/>
                  </a:ln>
                  <a:solidFill>
                    <a:schemeClr val="tx1"/>
                  </a:solidFill>
                  <a:effectLst/>
                  <a:uLnTx/>
                  <a:uFillTx/>
                  <a:latin typeface="+mn-lt"/>
                  <a:ea typeface="+mn-ea"/>
                  <a:cs typeface="+mn-ea"/>
                  <a:sym typeface="+mn-lt"/>
                </a:rPr>
                <a:t>n</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 </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P</a:t>
              </a:r>
              <a:r>
                <a:rPr kumimoji="0" lang="en-US" altLang="zh-CN" sz="2800" b="1" i="1" u="none" strike="noStrike" kern="1200" cap="none" spc="0" normalizeH="0" baseline="-30000" noProof="0">
                  <a:ln>
                    <a:noFill/>
                  </a:ln>
                  <a:solidFill>
                    <a:schemeClr val="tx1"/>
                  </a:solidFill>
                  <a:effectLst/>
                  <a:uLnTx/>
                  <a:uFillTx/>
                  <a:latin typeface="+mn-lt"/>
                  <a:ea typeface="+mn-ea"/>
                  <a:cs typeface="+mn-ea"/>
                  <a:sym typeface="+mn-lt"/>
                </a:rPr>
                <a:t>n</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 + </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Q</a:t>
              </a:r>
              <a:r>
                <a:rPr kumimoji="0" lang="en-US" altLang="zh-CN" sz="2800" b="1" i="1" u="none" strike="noStrike" kern="1200" cap="none" spc="0" normalizeH="0" baseline="-30000" noProof="0">
                  <a:ln>
                    <a:noFill/>
                  </a:ln>
                  <a:solidFill>
                    <a:schemeClr val="tx1"/>
                  </a:solidFill>
                  <a:effectLst/>
                  <a:uLnTx/>
                  <a:uFillTx/>
                  <a:latin typeface="+mn-lt"/>
                  <a:ea typeface="+mn-ea"/>
                  <a:cs typeface="+mn-ea"/>
                  <a:sym typeface="+mn-lt"/>
                </a:rPr>
                <a:t>m</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a:t>
              </a:r>
              <a:r>
                <a:rPr kumimoji="0" lang="en-US" altLang="zh-CN" sz="2800" b="1" i="1" u="none" strike="noStrike" kern="1200" cap="none" spc="0" normalizeH="0" baseline="0" noProof="0">
                  <a:ln>
                    <a:noFill/>
                  </a:ln>
                  <a:solidFill>
                    <a:schemeClr val="tx1"/>
                  </a:solidFill>
                  <a:effectLst/>
                  <a:uLnTx/>
                  <a:uFillTx/>
                  <a:latin typeface="+mn-lt"/>
                  <a:ea typeface="+mn-ea"/>
                  <a:cs typeface="+mn-ea"/>
                  <a:sym typeface="+mn-lt"/>
                </a:rPr>
                <a:t>x</a:t>
              </a:r>
              <a:r>
                <a:rPr kumimoji="0" lang="en-US" altLang="zh-CN" sz="2800" b="1" i="0" u="none" strike="noStrike" kern="1200" cap="none" spc="0" normalizeH="0" baseline="0" noProof="0">
                  <a:ln>
                    <a:noFill/>
                  </a:ln>
                  <a:solidFill>
                    <a:schemeClr val="tx1"/>
                  </a:solidFill>
                  <a:effectLst/>
                  <a:uLnTx/>
                  <a:uFillTx/>
                  <a:latin typeface="+mn-lt"/>
                  <a:ea typeface="+mn-ea"/>
                  <a:cs typeface="+mn-ea"/>
                  <a:sym typeface="+mn-lt"/>
                </a:rPr>
                <a:t>)</a:t>
              </a: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74782" name="组合 3"/>
            <p:cNvGrpSpPr/>
            <p:nvPr/>
          </p:nvGrpSpPr>
          <p:grpSpPr>
            <a:xfrm>
              <a:off x="285750" y="4894003"/>
              <a:ext cx="8334376" cy="1139949"/>
              <a:chOff x="285720" y="3891422"/>
              <a:chExt cx="8334222" cy="1140520"/>
            </a:xfrm>
          </p:grpSpPr>
          <p:sp>
            <p:nvSpPr>
              <p:cNvPr id="167969" name="矩形 4"/>
              <p:cNvSpPr>
                <a:spLocks noChangeArrowheads="1"/>
              </p:cNvSpPr>
              <p:nvPr/>
            </p:nvSpPr>
            <p:spPr bwMode="auto">
              <a:xfrm>
                <a:off x="285720" y="4571371"/>
                <a:ext cx="8334222" cy="460571"/>
              </a:xfrm>
              <a:prstGeom prst="rect">
                <a:avLst/>
              </a:prstGeom>
              <a:solidFill>
                <a:srgbClr val="9476B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54000">
                  <a:lnSpc>
                    <a:spcPct val="130000"/>
                  </a:lnSpc>
                  <a:tabLst>
                    <a:tab pos="2667000" algn="ctr"/>
                    <a:tab pos="5334000" algn="r"/>
                  </a:tabLst>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tabLst>
                    <a:tab pos="2667000" algn="ctr"/>
                    <a:tab pos="5334000" algn="r"/>
                  </a:tabLst>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tabLst>
                    <a:tab pos="2667000" algn="ctr"/>
                    <a:tab pos="5334000" algn="r"/>
                  </a:tabLst>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tabLst>
                    <a:tab pos="2667000" algn="ctr"/>
                    <a:tab pos="5334000" algn="r"/>
                  </a:tabLst>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tabLst>
                    <a:tab pos="2667000" algn="ctr"/>
                    <a:tab pos="5334000" algn="r"/>
                  </a:tabLst>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tabLst>
                    <a:tab pos="2667000" algn="ctr"/>
                    <a:tab pos="5334000" algn="r"/>
                  </a:tabLst>
                  <a:defRPr sz="2000">
                    <a:solidFill>
                      <a:schemeClr val="tx1"/>
                    </a:solidFill>
                    <a:latin typeface="Times New Roman" panose="02020603050405020304" charset="0"/>
                    <a:ea typeface="微软雅黑" panose="020B0503020204020204" charset="-122"/>
                  </a:defRPr>
                </a:lvl9pPr>
              </a:lstStyle>
              <a:p>
                <a:pPr marL="0" marR="0" lvl="0" indent="254000" algn="l" defTabSz="914400" rtl="0" eaLnBrk="0" fontAlgn="base" latinLnBrk="0" hangingPunct="0">
                  <a:lnSpc>
                    <a:spcPct val="100000"/>
                  </a:lnSpc>
                  <a:spcBef>
                    <a:spcPct val="0"/>
                  </a:spcBef>
                  <a:spcAft>
                    <a:spcPct val="0"/>
                  </a:spcAft>
                  <a:buClrTx/>
                  <a:buSzTx/>
                  <a:buFontTx/>
                  <a:buNone/>
                  <a:tabLst>
                    <a:tab pos="2667000" algn="ctr"/>
                    <a:tab pos="5334000" algn="r"/>
                  </a:tabLst>
                  <a:defRPr/>
                </a:pPr>
                <a:r>
                  <a:rPr kumimoji="0" lang="zh-CN" altLang="en-US" sz="2400" b="1" i="0" u="none" strike="noStrike" kern="1200" cap="none" spc="0" normalizeH="0" baseline="0" noProof="0" dirty="0">
                    <a:ln>
                      <a:noFill/>
                    </a:ln>
                    <a:solidFill>
                      <a:schemeClr val="bg1"/>
                    </a:solidFill>
                    <a:effectLst/>
                    <a:uLnTx/>
                    <a:uFillTx/>
                    <a:latin typeface="+mn-lt"/>
                    <a:ea typeface="+mn-ea"/>
                    <a:cs typeface="+mn-ea"/>
                    <a:sym typeface="+mn-lt"/>
                  </a:rPr>
                  <a:t>线性表</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R = (p</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0</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 + q</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0</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1</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 + q</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1</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 + q</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m</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 + q</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m</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,p</a:t>
                </a:r>
                <a:r>
                  <a:rPr kumimoji="0" lang="en-US" altLang="zh-CN" sz="2400" b="1" i="0" u="none" strike="noStrike" kern="1200" cap="none" spc="0" normalizeH="0" baseline="-30000" noProof="0" dirty="0">
                    <a:ln>
                      <a:noFill/>
                    </a:ln>
                    <a:solidFill>
                      <a:schemeClr val="bg1"/>
                    </a:solidFill>
                    <a:effectLst/>
                    <a:uLnTx/>
                    <a:uFillTx/>
                    <a:latin typeface="+mn-lt"/>
                    <a:ea typeface="+mn-ea"/>
                    <a:cs typeface="+mn-ea"/>
                    <a:sym typeface="+mn-lt"/>
                  </a:rPr>
                  <a:t>m+1</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400" b="1" i="0" u="none" strike="noStrike" kern="1200" cap="none" spc="0" normalizeH="0" baseline="0" noProof="0" dirty="0" err="1">
                    <a:ln>
                      <a:noFill/>
                    </a:ln>
                    <a:solidFill>
                      <a:schemeClr val="bg1"/>
                    </a:solidFill>
                    <a:effectLst/>
                    <a:uLnTx/>
                    <a:uFillTx/>
                    <a:latin typeface="+mn-lt"/>
                    <a:ea typeface="+mn-ea"/>
                    <a:cs typeface="+mn-ea"/>
                    <a:sym typeface="+mn-lt"/>
                  </a:rPr>
                  <a:t>p</a:t>
                </a:r>
                <a:r>
                  <a:rPr kumimoji="0" lang="en-US" altLang="zh-CN" sz="2400" b="1" i="0" u="none" strike="noStrike" kern="1200" cap="none" spc="0" normalizeH="0" baseline="-30000" noProof="0" dirty="0" err="1">
                    <a:ln>
                      <a:noFill/>
                    </a:ln>
                    <a:solidFill>
                      <a:schemeClr val="bg1"/>
                    </a:solidFill>
                    <a:effectLst/>
                    <a:uLnTx/>
                    <a:uFillTx/>
                    <a:latin typeface="+mn-lt"/>
                    <a:ea typeface="+mn-ea"/>
                    <a:cs typeface="+mn-ea"/>
                    <a:sym typeface="+mn-lt"/>
                  </a:rPr>
                  <a:t>n</a:t>
                </a:r>
                <a:r>
                  <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4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67970" name="右弧形箭头 5"/>
              <p:cNvSpPr>
                <a:spLocks noChangeArrowheads="1"/>
              </p:cNvSpPr>
              <p:nvPr/>
            </p:nvSpPr>
            <p:spPr bwMode="auto">
              <a:xfrm>
                <a:off x="3719419" y="3891422"/>
                <a:ext cx="428617" cy="668828"/>
              </a:xfrm>
              <a:prstGeom prst="curvedLeftArrow">
                <a:avLst>
                  <a:gd name="adj1" fmla="val 25002"/>
                  <a:gd name="adj2" fmla="val 49996"/>
                  <a:gd name="adj3" fmla="val 3327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pic>
          <p:nvPicPr>
            <p:cNvPr id="74785" name="Picture 2" descr="http://p8.qhimg.com/t01e8c1a6d348fa0b32.png"/>
            <p:cNvPicPr>
              <a:picLocks noChangeAspect="1"/>
            </p:cNvPicPr>
            <p:nvPr/>
          </p:nvPicPr>
          <p:blipFill>
            <a:blip r:embed="rId1"/>
            <a:stretch>
              <a:fillRect/>
            </a:stretch>
          </p:blipFill>
          <p:spPr>
            <a:xfrm>
              <a:off x="4384081" y="4663761"/>
              <a:ext cx="1000125" cy="766763"/>
            </a:xfrm>
            <a:prstGeom prst="rect">
              <a:avLst/>
            </a:prstGeom>
            <a:solidFill>
              <a:srgbClr val="FFFFFF"/>
            </a:solidFill>
            <a:ln w="9525">
              <a:noFill/>
            </a:ln>
          </p:spPr>
        </p:pic>
      </p:grpSp>
      <p:sp>
        <p:nvSpPr>
          <p:cNvPr id="74786" name="Rectangle 2"/>
          <p:cNvSpPr>
            <a:spLocks noGrp="1"/>
          </p:cNvSpPr>
          <p:nvPr>
            <p:ph type="title" idx="4294967295"/>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62"/>
                                        </p:tgtEl>
                                        <p:attrNameLst>
                                          <p:attrName>style.visibility</p:attrName>
                                        </p:attrNameLst>
                                      </p:cBhvr>
                                      <p:to>
                                        <p:strVal val="visible"/>
                                      </p:to>
                                    </p:set>
                                    <p:anim calcmode="lin" valueType="num">
                                      <p:cBhvr>
                                        <p:cTn id="7" dur="500" fill="hold"/>
                                        <p:tgtEl>
                                          <p:spTgt spid="44062"/>
                                        </p:tgtEl>
                                        <p:attrNameLst>
                                          <p:attrName>ppt_x</p:attrName>
                                        </p:attrNameLst>
                                      </p:cBhvr>
                                      <p:tavLst>
                                        <p:tav tm="0">
                                          <p:val>
                                            <p:strVal val="#ppt_x"/>
                                          </p:val>
                                        </p:tav>
                                        <p:tav tm="100000">
                                          <p:val>
                                            <p:strVal val="#ppt_x"/>
                                          </p:val>
                                        </p:tav>
                                      </p:tavLst>
                                    </p:anim>
                                    <p:anim calcmode="lin" valueType="num">
                                      <p:cBhvr>
                                        <p:cTn id="8" dur="500" fill="hold"/>
                                        <p:tgtEl>
                                          <p:spTgt spid="440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ox(in)">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ppt_x"/>
                                          </p:val>
                                        </p:tav>
                                        <p:tav tm="100000">
                                          <p:val>
                                            <p:strVal val="#ppt_x"/>
                                          </p:val>
                                        </p:tav>
                                      </p:tavLst>
                                    </p:anim>
                                    <p:anim calcmode="lin" valueType="num">
                                      <p:cBhvr>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矩形 1"/>
          <p:cNvSpPr/>
          <p:nvPr/>
        </p:nvSpPr>
        <p:spPr>
          <a:xfrm>
            <a:off x="-1587" y="4246563"/>
            <a:ext cx="9142412" cy="2305050"/>
          </a:xfrm>
          <a:prstGeom prst="rect">
            <a:avLst/>
          </a:prstGeom>
          <a:solidFill>
            <a:srgbClr val="EAEAEA"/>
          </a:solidFill>
          <a:ln w="9525">
            <a:noFill/>
          </a:ln>
        </p:spPr>
        <p:txBody>
          <a:bodyPr anchor="t" anchorCtr="0"/>
          <a:p>
            <a:pPr marL="342900" indent="-342900" eaLnBrk="0" hangingPunct="0">
              <a:spcBef>
                <a:spcPct val="20000"/>
              </a:spcBef>
            </a:pPr>
            <a:endParaRPr lang="zh-CN" altLang="en-US" sz="2800" dirty="0">
              <a:latin typeface="Arial" panose="020B0604020202020204" pitchFamily="34" charset="0"/>
              <a:ea typeface="仿宋_GB2312" pitchFamily="49" charset="-122"/>
            </a:endParaRPr>
          </a:p>
        </p:txBody>
      </p:sp>
      <p:sp>
        <p:nvSpPr>
          <p:cNvPr id="168962" name="AutoShape 2"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8963" name="AutoShape 4"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8964" name="AutoShape 6" descr="http://img0.imgtn.bdimg.com/it/u=239226275,1387765387&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8965" name="AutoShape 8" descr="http://img4.imgtn.bdimg.com/it/u=3584398993,898841989&amp;fm=21&amp;gp=0.jpg"/>
          <p:cNvSpPr>
            <a:spLocks noChangeAspect="1" noChangeArrowheads="1"/>
          </p:cNvSpPr>
          <p:nvPr/>
        </p:nvSpPr>
        <p:spPr bwMode="auto">
          <a:xfrm>
            <a:off x="180975"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7" name="表格 6"/>
          <p:cNvGraphicFramePr>
            <a:graphicFrameLocks noGrp="1"/>
          </p:cNvGraphicFramePr>
          <p:nvPr/>
        </p:nvGraphicFramePr>
        <p:xfrm>
          <a:off x="611188" y="2133600"/>
          <a:ext cx="8143876" cy="1865313"/>
        </p:xfrm>
        <a:graphic>
          <a:graphicData uri="http://schemas.openxmlformats.org/drawingml/2006/table">
            <a:tbl>
              <a:tblPr/>
              <a:tblGrid>
                <a:gridCol w="1082082"/>
                <a:gridCol w="692293"/>
                <a:gridCol w="693285"/>
                <a:gridCol w="692293"/>
                <a:gridCol w="693285"/>
                <a:gridCol w="728992"/>
                <a:gridCol w="952150"/>
                <a:gridCol w="869832"/>
                <a:gridCol w="869832"/>
                <a:gridCol w="869832"/>
              </a:tblGrid>
              <a:tr h="667431">
                <a:tc>
                  <a:txBody>
                    <a:bodyPr/>
                    <a:lstStyle/>
                    <a:p>
                      <a:pPr algn="ctr">
                        <a:spcBef>
                          <a:spcPts val="120"/>
                        </a:spcBef>
                        <a:spcAft>
                          <a:spcPts val="120"/>
                        </a:spcAft>
                      </a:pPr>
                      <a:r>
                        <a:rPr lang="zh-CN" sz="2000" kern="1000" dirty="0">
                          <a:solidFill>
                            <a:schemeClr val="bg1"/>
                          </a:solidFill>
                          <a:latin typeface="+mn-lt"/>
                          <a:ea typeface="+mn-ea"/>
                          <a:cs typeface="+mn-ea"/>
                          <a:sym typeface="+mn-lt"/>
                        </a:rPr>
                        <a:t>下标</a:t>
                      </a:r>
                      <a:r>
                        <a:rPr lang="en-US" sz="2000" kern="1000" dirty="0" err="1">
                          <a:solidFill>
                            <a:schemeClr val="bg1"/>
                          </a:solidFill>
                          <a:latin typeface="+mn-lt"/>
                          <a:ea typeface="+mn-ea"/>
                          <a:cs typeface="+mn-ea"/>
                          <a:sym typeface="+mn-lt"/>
                        </a:rPr>
                        <a:t>i</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a:latin typeface="+mn-lt"/>
                          <a:ea typeface="+mn-ea"/>
                          <a:cs typeface="+mn-ea"/>
                          <a:sym typeface="+mn-lt"/>
                        </a:rPr>
                        <a:t>0</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1</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2</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3</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75" marR="68575" marT="0" marB="0" anchor="ctr">
                    <a:lnL>
                      <a:noFill/>
                    </a:lnL>
                    <a:lnR>
                      <a:noFill/>
                    </a:lnR>
                    <a:lnT>
                      <a:noFill/>
                    </a:lnT>
                    <a:lnB>
                      <a:noFill/>
                    </a:lnB>
                  </a:tcPr>
                </a:tc>
                <a:tc>
                  <a:txBody>
                    <a:bodyPr/>
                    <a:lstStyle/>
                    <a:p>
                      <a:pPr algn="ctr">
                        <a:spcBef>
                          <a:spcPts val="120"/>
                        </a:spcBef>
                        <a:spcAft>
                          <a:spcPts val="120"/>
                        </a:spcAft>
                      </a:pPr>
                      <a:r>
                        <a:rPr lang="zh-CN" sz="2000" kern="1000" dirty="0">
                          <a:solidFill>
                            <a:schemeClr val="bg1"/>
                          </a:solidFill>
                          <a:latin typeface="+mn-lt"/>
                          <a:ea typeface="+mn-ea"/>
                          <a:cs typeface="+mn-ea"/>
                          <a:sym typeface="+mn-lt"/>
                        </a:rPr>
                        <a:t>下标</a:t>
                      </a:r>
                      <a:r>
                        <a:rPr lang="en-US" sz="2000" kern="1000" dirty="0" err="1">
                          <a:solidFill>
                            <a:schemeClr val="bg1"/>
                          </a:solidFill>
                          <a:latin typeface="+mn-lt"/>
                          <a:ea typeface="+mn-ea"/>
                          <a:cs typeface="+mn-ea"/>
                          <a:sym typeface="+mn-lt"/>
                        </a:rPr>
                        <a:t>i</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a:latin typeface="+mn-lt"/>
                          <a:ea typeface="+mn-ea"/>
                          <a:cs typeface="+mn-ea"/>
                          <a:sym typeface="+mn-lt"/>
                        </a:rPr>
                        <a:t>0</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1</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a:latin typeface="+mn-lt"/>
                          <a:ea typeface="+mn-ea"/>
                          <a:cs typeface="+mn-ea"/>
                          <a:sym typeface="+mn-lt"/>
                        </a:rPr>
                        <a:t>2</a:t>
                      </a:r>
                      <a:endParaRPr lang="zh-CN" sz="2000" kern="1000">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9718">
                <a:tc>
                  <a:txBody>
                    <a:bodyPr/>
                    <a:lstStyle/>
                    <a:p>
                      <a:pPr algn="ctr">
                        <a:spcBef>
                          <a:spcPts val="120"/>
                        </a:spcBef>
                        <a:spcAft>
                          <a:spcPts val="120"/>
                        </a:spcAft>
                      </a:pPr>
                      <a:r>
                        <a:rPr lang="zh-CN" sz="2000" kern="1000" dirty="0">
                          <a:solidFill>
                            <a:schemeClr val="bg1"/>
                          </a:solidFill>
                          <a:latin typeface="+mn-lt"/>
                          <a:ea typeface="+mn-ea"/>
                          <a:cs typeface="+mn-ea"/>
                          <a:sym typeface="+mn-lt"/>
                        </a:rPr>
                        <a:t>系数</a:t>
                      </a:r>
                      <a:r>
                        <a:rPr lang="en-US" sz="2000" kern="1000" dirty="0">
                          <a:solidFill>
                            <a:schemeClr val="bg1"/>
                          </a:solidFill>
                          <a:latin typeface="+mn-lt"/>
                          <a:ea typeface="+mn-ea"/>
                          <a:cs typeface="+mn-ea"/>
                          <a:sym typeface="+mn-lt"/>
                        </a:rPr>
                        <a:t>a[</a:t>
                      </a:r>
                      <a:r>
                        <a:rPr lang="en-US" sz="2000" kern="1000" dirty="0" err="1">
                          <a:solidFill>
                            <a:schemeClr val="bg1"/>
                          </a:solidFill>
                          <a:latin typeface="+mn-lt"/>
                          <a:ea typeface="+mn-ea"/>
                          <a:cs typeface="+mn-ea"/>
                          <a:sym typeface="+mn-lt"/>
                        </a:rPr>
                        <a:t>i</a:t>
                      </a:r>
                      <a:r>
                        <a:rPr lang="en-US" sz="2000" kern="1000" dirty="0">
                          <a:solidFill>
                            <a:schemeClr val="bg1"/>
                          </a:solidFill>
                          <a:latin typeface="+mn-lt"/>
                          <a:ea typeface="+mn-ea"/>
                          <a:cs typeface="+mn-ea"/>
                          <a:sym typeface="+mn-lt"/>
                        </a:rPr>
                        <a:t>]</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7</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3</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9</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5</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75" marR="68575" marT="0" marB="0" anchor="ctr">
                    <a:lnL>
                      <a:noFill/>
                    </a:lnL>
                    <a:lnR>
                      <a:noFill/>
                    </a:lnR>
                    <a:lnT>
                      <a:noFill/>
                    </a:lnT>
                    <a:lnB>
                      <a:noFill/>
                    </a:lnB>
                  </a:tcPr>
                </a:tc>
                <a:tc>
                  <a:txBody>
                    <a:bodyPr/>
                    <a:lstStyle/>
                    <a:p>
                      <a:pPr algn="ctr">
                        <a:spcBef>
                          <a:spcPts val="120"/>
                        </a:spcBef>
                        <a:spcAft>
                          <a:spcPts val="120"/>
                        </a:spcAft>
                      </a:pPr>
                      <a:r>
                        <a:rPr lang="zh-CN" sz="2000" kern="1000" dirty="0">
                          <a:solidFill>
                            <a:schemeClr val="bg1"/>
                          </a:solidFill>
                          <a:latin typeface="+mn-lt"/>
                          <a:ea typeface="+mn-ea"/>
                          <a:cs typeface="+mn-ea"/>
                          <a:sym typeface="+mn-lt"/>
                        </a:rPr>
                        <a:t>系数</a:t>
                      </a:r>
                      <a:r>
                        <a:rPr lang="en-US" sz="2000" kern="1000" dirty="0">
                          <a:solidFill>
                            <a:schemeClr val="bg1"/>
                          </a:solidFill>
                          <a:latin typeface="+mn-lt"/>
                          <a:ea typeface="+mn-ea"/>
                          <a:cs typeface="+mn-ea"/>
                          <a:sym typeface="+mn-lt"/>
                        </a:rPr>
                        <a:t>b[</a:t>
                      </a:r>
                      <a:r>
                        <a:rPr lang="en-US" sz="2000" kern="1000" dirty="0" err="1">
                          <a:solidFill>
                            <a:schemeClr val="bg1"/>
                          </a:solidFill>
                          <a:latin typeface="+mn-lt"/>
                          <a:ea typeface="+mn-ea"/>
                          <a:cs typeface="+mn-ea"/>
                          <a:sym typeface="+mn-lt"/>
                        </a:rPr>
                        <a:t>i</a:t>
                      </a:r>
                      <a:r>
                        <a:rPr lang="en-US" sz="2000" kern="1000" dirty="0">
                          <a:solidFill>
                            <a:schemeClr val="bg1"/>
                          </a:solidFill>
                          <a:latin typeface="+mn-lt"/>
                          <a:ea typeface="+mn-ea"/>
                          <a:cs typeface="+mn-ea"/>
                          <a:sym typeface="+mn-lt"/>
                        </a:rPr>
                        <a:t>]</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22</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-9</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8164">
                <a:tc>
                  <a:txBody>
                    <a:bodyPr/>
                    <a:lstStyle/>
                    <a:p>
                      <a:pPr algn="ctr">
                        <a:spcBef>
                          <a:spcPts val="120"/>
                        </a:spcBef>
                        <a:spcAft>
                          <a:spcPts val="120"/>
                        </a:spcAft>
                      </a:pPr>
                      <a:r>
                        <a:rPr lang="zh-CN" sz="2000" kern="1000" dirty="0">
                          <a:solidFill>
                            <a:schemeClr val="bg1"/>
                          </a:solidFill>
                          <a:latin typeface="+mn-lt"/>
                          <a:ea typeface="+mn-ea"/>
                          <a:cs typeface="+mn-ea"/>
                          <a:sym typeface="+mn-lt"/>
                        </a:rPr>
                        <a:t>指数</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0</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1</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17</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endParaRPr lang="en-US" sz="2000" kern="1000">
                        <a:latin typeface="+mn-lt"/>
                        <a:ea typeface="+mn-ea"/>
                        <a:cs typeface="+mn-ea"/>
                        <a:sym typeface="+mn-lt"/>
                      </a:endParaRPr>
                    </a:p>
                  </a:txBody>
                  <a:tcPr marL="68575" marR="68575" marT="0" marB="0" anchor="ctr">
                    <a:lnL>
                      <a:noFill/>
                    </a:lnL>
                    <a:lnR>
                      <a:noFill/>
                    </a:lnR>
                    <a:lnT>
                      <a:noFill/>
                    </a:lnT>
                    <a:lnB>
                      <a:noFill/>
                    </a:lnB>
                  </a:tcPr>
                </a:tc>
                <a:tc>
                  <a:txBody>
                    <a:bodyPr/>
                    <a:lstStyle/>
                    <a:p>
                      <a:pPr algn="ctr">
                        <a:spcBef>
                          <a:spcPts val="120"/>
                        </a:spcBef>
                        <a:spcAft>
                          <a:spcPts val="120"/>
                        </a:spcAft>
                      </a:pPr>
                      <a:r>
                        <a:rPr lang="zh-CN" sz="2000" kern="1000" dirty="0">
                          <a:solidFill>
                            <a:schemeClr val="bg1"/>
                          </a:solidFill>
                          <a:latin typeface="+mn-lt"/>
                          <a:ea typeface="+mn-ea"/>
                          <a:cs typeface="+mn-ea"/>
                          <a:sym typeface="+mn-lt"/>
                        </a:rPr>
                        <a:t>指数</a:t>
                      </a:r>
                      <a:endParaRPr lang="zh-CN" sz="2000" kern="1000" dirty="0">
                        <a:solidFill>
                          <a:schemeClr val="bg1"/>
                        </a:solidFill>
                        <a:latin typeface="+mn-lt"/>
                        <a:ea typeface="+mn-ea"/>
                        <a:cs typeface="+mn-ea"/>
                        <a:sym typeface="+mn-lt"/>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76B6"/>
                    </a:solidFill>
                  </a:tcPr>
                </a:tc>
                <a:tc>
                  <a:txBody>
                    <a:bodyPr/>
                    <a:lstStyle/>
                    <a:p>
                      <a:pPr algn="ctr">
                        <a:spcBef>
                          <a:spcPts val="120"/>
                        </a:spcBef>
                        <a:spcAft>
                          <a:spcPts val="120"/>
                        </a:spcAft>
                      </a:pPr>
                      <a:r>
                        <a:rPr lang="en-US" sz="2000" kern="1000">
                          <a:solidFill>
                            <a:srgbClr val="FF0000"/>
                          </a:solidFill>
                          <a:latin typeface="+mn-lt"/>
                          <a:ea typeface="+mn-ea"/>
                          <a:cs typeface="+mn-ea"/>
                          <a:sym typeface="+mn-lt"/>
                        </a:rPr>
                        <a:t>1</a:t>
                      </a:r>
                      <a:endParaRPr lang="zh-CN" sz="2000" kern="100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7</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1000" dirty="0">
                          <a:solidFill>
                            <a:srgbClr val="FF0000"/>
                          </a:solidFill>
                          <a:latin typeface="+mn-lt"/>
                          <a:ea typeface="+mn-ea"/>
                          <a:cs typeface="+mn-ea"/>
                          <a:sym typeface="+mn-lt"/>
                        </a:rPr>
                        <a:t>8</a:t>
                      </a:r>
                      <a:endParaRPr lang="zh-CN" sz="2000" kern="1000" dirty="0">
                        <a:solidFill>
                          <a:srgbClr val="FF0000"/>
                        </a:solidFill>
                        <a:latin typeface="+mn-lt"/>
                        <a:ea typeface="+mn-ea"/>
                        <a:cs typeface="+mn-ea"/>
                        <a:sym typeface="+mn-lt"/>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9012" name="Rectangle 1"/>
          <p:cNvSpPr>
            <a:spLocks noChangeArrowheads="1"/>
          </p:cNvSpPr>
          <p:nvPr/>
        </p:nvSpPr>
        <p:spPr bwMode="auto">
          <a:xfrm>
            <a:off x="6350" y="1052830"/>
            <a:ext cx="9061450"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52730">
              <a:lnSpc>
                <a:spcPct val="130000"/>
              </a:lnSpc>
              <a:tabLst>
                <a:tab pos="2667000" algn="ctr"/>
              </a:tabLst>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tabLst>
                <a:tab pos="2667000" algn="ctr"/>
              </a:tabLst>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tabLst>
                <a:tab pos="2667000" algn="ctr"/>
              </a:tabLst>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tabLst>
                <a:tab pos="2667000" algn="ctr"/>
              </a:tabLst>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tabLst>
                <a:tab pos="2667000" algn="ctr"/>
              </a:tabLst>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tabLst>
                <a:tab pos="2667000" algn="ctr"/>
              </a:tabLst>
              <a:defRPr sz="2000">
                <a:solidFill>
                  <a:schemeClr val="tx1"/>
                </a:solidFill>
                <a:latin typeface="Times New Roman" panose="02020603050405020304" charset="0"/>
                <a:ea typeface="微软雅黑" panose="020B0503020204020204" charset="-122"/>
              </a:defRPr>
            </a:lvl9pPr>
          </a:lstStyle>
          <a:p>
            <a:pPr marL="0" marR="0" lvl="0" indent="252730" algn="ctr" defTabSz="914400" rtl="0" eaLnBrk="1" fontAlgn="base" latinLnBrk="0" hangingPunct="1">
              <a:lnSpc>
                <a:spcPct val="130000"/>
              </a:lnSpc>
              <a:spcBef>
                <a:spcPct val="0"/>
              </a:spcBef>
              <a:spcAft>
                <a:spcPct val="0"/>
              </a:spcAft>
              <a:buClrTx/>
              <a:buSzTx/>
              <a:buFontTx/>
              <a:buNone/>
              <a:tabLst>
                <a:tab pos="2667000" algn="ctr"/>
              </a:tabLst>
              <a:defRPr/>
            </a:pPr>
            <a:r>
              <a:rPr kumimoji="0" lang="zh-CN" altLang="en-US" sz="2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rPr>
              <a:t>多项式非零项的数组表示</a:t>
            </a:r>
            <a:endParaRPr kumimoji="0" lang="zh-CN" altLang="en-US" sz="24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endParaRPr>
          </a:p>
          <a:p>
            <a:pPr marL="0" marR="0" lvl="0" indent="252730" algn="l" defTabSz="914400" rtl="0" eaLnBrk="0" fontAlgn="base" latinLnBrk="0" hangingPunct="0">
              <a:lnSpc>
                <a:spcPct val="130000"/>
              </a:lnSpc>
              <a:spcBef>
                <a:spcPct val="0"/>
              </a:spcBef>
              <a:spcAft>
                <a:spcPct val="0"/>
              </a:spcAft>
              <a:buClrTx/>
              <a:buSzTx/>
              <a:buFontTx/>
              <a:buNone/>
              <a:tabLst>
                <a:tab pos="2667000" algn="ct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7 + 3</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+ 9</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+ 5</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17</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8</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+ 22</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− 9</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3" name="组合 22"/>
          <p:cNvGrpSpPr/>
          <p:nvPr/>
        </p:nvGrpSpPr>
        <p:grpSpPr>
          <a:xfrm>
            <a:off x="484188" y="4592638"/>
            <a:ext cx="7556500" cy="1582737"/>
            <a:chOff x="485775" y="3097997"/>
            <a:chExt cx="6570004" cy="1581535"/>
          </a:xfrm>
        </p:grpSpPr>
        <p:sp>
          <p:nvSpPr>
            <p:cNvPr id="169020" name="矩形 10"/>
            <p:cNvSpPr>
              <a:spLocks noChangeArrowheads="1"/>
            </p:cNvSpPr>
            <p:nvPr/>
          </p:nvSpPr>
          <p:spPr bwMode="auto">
            <a:xfrm>
              <a:off x="485775" y="4157854"/>
              <a:ext cx="5928718" cy="521678"/>
            </a:xfrm>
            <a:prstGeom prst="rect">
              <a:avLst/>
            </a:prstGeom>
            <a:solidFill>
              <a:srgbClr val="F6F6F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线性表</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P =((p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e</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e</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),…,(p</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e</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69021" name="右弧形箭头 11"/>
            <p:cNvSpPr>
              <a:spLocks noChangeArrowheads="1"/>
            </p:cNvSpPr>
            <p:nvPr/>
          </p:nvSpPr>
          <p:spPr bwMode="auto">
            <a:xfrm>
              <a:off x="6589101" y="3386760"/>
              <a:ext cx="466678" cy="1032884"/>
            </a:xfrm>
            <a:prstGeom prst="curvedLeftArrow">
              <a:avLst>
                <a:gd name="adj1" fmla="val 25000"/>
                <a:gd name="adj2" fmla="val 50000"/>
                <a:gd name="adj3" fmla="val 33276"/>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pic>
          <p:nvPicPr>
            <p:cNvPr id="176190" name="Picture 9" descr="C:\Users\Administrator\AppData\Roaming\Tencent\Users\597999009\QQ\WinTemp\RichOle\1AKPSCBIIOLLOXL@N~]ADUB.png"/>
            <p:cNvPicPr>
              <a:picLocks noChangeAspect="1" noChangeArrowheads="1"/>
            </p:cNvPicPr>
            <p:nvPr/>
          </p:nvPicPr>
          <p:blipFill>
            <a:blip r:embed="rId1">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485775" y="3097997"/>
              <a:ext cx="5869914" cy="647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69015" name="AutoShape 11" descr="http://img5.imgtn.bdimg.com/it/u=2433390337,3835181186&amp;fm=21&amp;gp=0.jpg"/>
          <p:cNvSpPr>
            <a:spLocks noChangeAspect="1" noChangeArrowheads="1"/>
          </p:cNvSpPr>
          <p:nvPr/>
        </p:nvSpPr>
        <p:spPr bwMode="auto">
          <a:xfrm>
            <a:off x="155575" y="-144462"/>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42" name="Rectangle 2"/>
          <p:cNvSpPr>
            <a:spLocks noGrp="1"/>
          </p:cNvSpPr>
          <p:nvPr>
            <p:ph type="title" idx="4294967295"/>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右弧形箭头 1"/>
          <p:cNvSpPr/>
          <p:nvPr/>
        </p:nvSpPr>
        <p:spPr>
          <a:xfrm>
            <a:off x="4546600" y="1612900"/>
            <a:ext cx="409575" cy="1550988"/>
          </a:xfrm>
          <a:prstGeom prst="curvedLeftArrow">
            <a:avLst>
              <a:gd name="adj1" fmla="val 24981"/>
              <a:gd name="adj2" fmla="val 49982"/>
              <a:gd name="adj3" fmla="val 25000"/>
            </a:avLst>
          </a:prstGeom>
          <a:solidFill>
            <a:schemeClr val="accent1"/>
          </a:solidFill>
          <a:ln w="9525">
            <a:noFill/>
          </a:ln>
        </p:spPr>
        <p:txBody>
          <a:bodyPr anchor="t" anchorCtr="0"/>
          <a:p>
            <a:pPr marL="342900" indent="-342900" eaLnBrk="0" hangingPunct="0">
              <a:spcBef>
                <a:spcPct val="20000"/>
              </a:spcBef>
            </a:pPr>
            <a:endParaRPr lang="zh-CN" altLang="en-US" sz="2800" dirty="0">
              <a:latin typeface="Arial" panose="020B0604020202020204" pitchFamily="34" charset="0"/>
              <a:ea typeface="仿宋_GB2312" pitchFamily="49" charset="-122"/>
            </a:endParaRPr>
          </a:p>
        </p:txBody>
      </p:sp>
      <p:grpSp>
        <p:nvGrpSpPr>
          <p:cNvPr id="3" name="组合 62"/>
          <p:cNvGrpSpPr/>
          <p:nvPr/>
        </p:nvGrpSpPr>
        <p:grpSpPr>
          <a:xfrm>
            <a:off x="330200" y="3921125"/>
            <a:ext cx="8451850" cy="2576513"/>
            <a:chOff x="146050" y="3208595"/>
            <a:chExt cx="8451850" cy="2576256"/>
          </a:xfrm>
        </p:grpSpPr>
        <p:sp>
          <p:nvSpPr>
            <p:cNvPr id="169993" name="Text Box 3"/>
            <p:cNvSpPr txBox="1">
              <a:spLocks noChangeArrowheads="1"/>
            </p:cNvSpPr>
            <p:nvPr/>
          </p:nvSpPr>
          <p:spPr bwMode="auto">
            <a:xfrm>
              <a:off x="468313" y="3208595"/>
              <a:ext cx="4054475" cy="51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endParaRPr>
            </a:p>
          </p:txBody>
        </p:sp>
        <p:sp>
          <p:nvSpPr>
            <p:cNvPr id="169994" name="Text Box 4"/>
            <p:cNvSpPr txBox="1">
              <a:spLocks noChangeArrowheads="1"/>
            </p:cNvSpPr>
            <p:nvPr/>
          </p:nvSpPr>
          <p:spPr bwMode="auto">
            <a:xfrm>
              <a:off x="766763" y="5265790"/>
              <a:ext cx="4054475" cy="51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endParaRPr>
            </a:p>
          </p:txBody>
        </p:sp>
        <p:grpSp>
          <p:nvGrpSpPr>
            <p:cNvPr id="76805" name="Group 5"/>
            <p:cNvGrpSpPr/>
            <p:nvPr/>
          </p:nvGrpSpPr>
          <p:grpSpPr>
            <a:xfrm>
              <a:off x="146050" y="3733800"/>
              <a:ext cx="8451850" cy="1531938"/>
              <a:chOff x="92" y="2352"/>
              <a:chExt cx="5324" cy="965"/>
            </a:xfrm>
          </p:grpSpPr>
          <p:sp>
            <p:nvSpPr>
              <p:cNvPr id="169996" name="Rectangle 6" descr="深色上对角线"/>
              <p:cNvSpPr>
                <a:spLocks noChangeArrowheads="1"/>
              </p:cNvSpPr>
              <p:nvPr/>
            </p:nvSpPr>
            <p:spPr bwMode="auto">
              <a:xfrm>
                <a:off x="456" y="2417"/>
                <a:ext cx="264" cy="276"/>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9997" name="Rectangle 7" descr="深色上对角线"/>
              <p:cNvSpPr>
                <a:spLocks noChangeArrowheads="1"/>
              </p:cNvSpPr>
              <p:nvPr/>
            </p:nvSpPr>
            <p:spPr bwMode="auto">
              <a:xfrm>
                <a:off x="72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9998" name="Rectangle 8" descr="深色上对角线"/>
              <p:cNvSpPr>
                <a:spLocks noChangeArrowheads="1"/>
              </p:cNvSpPr>
              <p:nvPr/>
            </p:nvSpPr>
            <p:spPr bwMode="auto">
              <a:xfrm>
                <a:off x="99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9999" name="Rectangle 9" descr="深色上对角线"/>
              <p:cNvSpPr>
                <a:spLocks noChangeArrowheads="1"/>
              </p:cNvSpPr>
              <p:nvPr/>
            </p:nvSpPr>
            <p:spPr bwMode="auto">
              <a:xfrm>
                <a:off x="1496"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0" name="Rectangle 10" descr="深色上对角线"/>
              <p:cNvSpPr>
                <a:spLocks noChangeArrowheads="1"/>
              </p:cNvSpPr>
              <p:nvPr/>
            </p:nvSpPr>
            <p:spPr bwMode="auto">
              <a:xfrm>
                <a:off x="176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1" name="Rectangle 11" descr="深色上对角线"/>
              <p:cNvSpPr>
                <a:spLocks noChangeArrowheads="1"/>
              </p:cNvSpPr>
              <p:nvPr/>
            </p:nvSpPr>
            <p:spPr bwMode="auto">
              <a:xfrm>
                <a:off x="203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2" name="Rectangle 12" descr="深色上对角线"/>
              <p:cNvSpPr>
                <a:spLocks noChangeArrowheads="1"/>
              </p:cNvSpPr>
              <p:nvPr/>
            </p:nvSpPr>
            <p:spPr bwMode="auto">
              <a:xfrm>
                <a:off x="2536"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3" name="Rectangle 13" descr="深色上对角线"/>
              <p:cNvSpPr>
                <a:spLocks noChangeArrowheads="1"/>
              </p:cNvSpPr>
              <p:nvPr/>
            </p:nvSpPr>
            <p:spPr bwMode="auto">
              <a:xfrm>
                <a:off x="280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4" name="Rectangle 14" descr="深色上对角线"/>
              <p:cNvSpPr>
                <a:spLocks noChangeArrowheads="1"/>
              </p:cNvSpPr>
              <p:nvPr/>
            </p:nvSpPr>
            <p:spPr bwMode="auto">
              <a:xfrm>
                <a:off x="307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5" name="Rectangle 15" descr="深色上对角线"/>
              <p:cNvSpPr>
                <a:spLocks noChangeArrowheads="1"/>
              </p:cNvSpPr>
              <p:nvPr/>
            </p:nvSpPr>
            <p:spPr bwMode="auto">
              <a:xfrm>
                <a:off x="3560"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6" name="Rectangle 16" descr="深色上对角线"/>
              <p:cNvSpPr>
                <a:spLocks noChangeArrowheads="1"/>
              </p:cNvSpPr>
              <p:nvPr/>
            </p:nvSpPr>
            <p:spPr bwMode="auto">
              <a:xfrm>
                <a:off x="3824"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7" name="Rectangle 17" descr="深色上对角线"/>
              <p:cNvSpPr>
                <a:spLocks noChangeArrowheads="1"/>
              </p:cNvSpPr>
              <p:nvPr/>
            </p:nvSpPr>
            <p:spPr bwMode="auto">
              <a:xfrm>
                <a:off x="4096"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8" name="Rectangle 18" descr="深色上对角线"/>
              <p:cNvSpPr>
                <a:spLocks noChangeArrowheads="1"/>
              </p:cNvSpPr>
              <p:nvPr/>
            </p:nvSpPr>
            <p:spPr bwMode="auto">
              <a:xfrm>
                <a:off x="4608"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09" name="Rectangle 19" descr="深色上对角线"/>
              <p:cNvSpPr>
                <a:spLocks noChangeArrowheads="1"/>
              </p:cNvSpPr>
              <p:nvPr/>
            </p:nvSpPr>
            <p:spPr bwMode="auto">
              <a:xfrm>
                <a:off x="487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0" name="Rectangle 20" descr="深色上对角线"/>
              <p:cNvSpPr>
                <a:spLocks noChangeArrowheads="1"/>
              </p:cNvSpPr>
              <p:nvPr/>
            </p:nvSpPr>
            <p:spPr bwMode="auto">
              <a:xfrm>
                <a:off x="5144"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1" name="Line 21"/>
              <p:cNvSpPr>
                <a:spLocks noChangeShapeType="1"/>
              </p:cNvSpPr>
              <p:nvPr/>
            </p:nvSpPr>
            <p:spPr bwMode="auto">
              <a:xfrm flipH="1">
                <a:off x="5232" y="250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2" name="Line 22"/>
              <p:cNvSpPr>
                <a:spLocks noChangeShapeType="1"/>
              </p:cNvSpPr>
              <p:nvPr/>
            </p:nvSpPr>
            <p:spPr bwMode="auto">
              <a:xfrm>
                <a:off x="5280" y="250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3" name="Rectangle 23" descr="深色上对角线"/>
              <p:cNvSpPr>
                <a:spLocks noChangeArrowheads="1"/>
              </p:cNvSpPr>
              <p:nvPr/>
            </p:nvSpPr>
            <p:spPr bwMode="auto">
              <a:xfrm>
                <a:off x="456" y="3041"/>
                <a:ext cx="264" cy="276"/>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4" name="Rectangle 24" descr="深色上对角线"/>
              <p:cNvSpPr>
                <a:spLocks noChangeArrowheads="1"/>
              </p:cNvSpPr>
              <p:nvPr/>
            </p:nvSpPr>
            <p:spPr bwMode="auto">
              <a:xfrm>
                <a:off x="72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5" name="Rectangle 25" descr="深色上对角线"/>
              <p:cNvSpPr>
                <a:spLocks noChangeArrowheads="1"/>
              </p:cNvSpPr>
              <p:nvPr/>
            </p:nvSpPr>
            <p:spPr bwMode="auto">
              <a:xfrm>
                <a:off x="99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6" name="Rectangle 26" descr="深色上对角线"/>
              <p:cNvSpPr>
                <a:spLocks noChangeArrowheads="1"/>
              </p:cNvSpPr>
              <p:nvPr/>
            </p:nvSpPr>
            <p:spPr bwMode="auto">
              <a:xfrm>
                <a:off x="1496"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7" name="Rectangle 27" descr="深色上对角线"/>
              <p:cNvSpPr>
                <a:spLocks noChangeArrowheads="1"/>
              </p:cNvSpPr>
              <p:nvPr/>
            </p:nvSpPr>
            <p:spPr bwMode="auto">
              <a:xfrm>
                <a:off x="176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8" name="Rectangle 28" descr="深色上对角线"/>
              <p:cNvSpPr>
                <a:spLocks noChangeArrowheads="1"/>
              </p:cNvSpPr>
              <p:nvPr/>
            </p:nvSpPr>
            <p:spPr bwMode="auto">
              <a:xfrm>
                <a:off x="203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19" name="Rectangle 29" descr="深色上对角线"/>
              <p:cNvSpPr>
                <a:spLocks noChangeArrowheads="1"/>
              </p:cNvSpPr>
              <p:nvPr/>
            </p:nvSpPr>
            <p:spPr bwMode="auto">
              <a:xfrm>
                <a:off x="2536"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0" name="Rectangle 30" descr="深色上对角线"/>
              <p:cNvSpPr>
                <a:spLocks noChangeArrowheads="1"/>
              </p:cNvSpPr>
              <p:nvPr/>
            </p:nvSpPr>
            <p:spPr bwMode="auto">
              <a:xfrm>
                <a:off x="280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1" name="Rectangle 31" descr="深色上对角线"/>
              <p:cNvSpPr>
                <a:spLocks noChangeArrowheads="1"/>
              </p:cNvSpPr>
              <p:nvPr/>
            </p:nvSpPr>
            <p:spPr bwMode="auto">
              <a:xfrm>
                <a:off x="307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2" name="Rectangle 32" descr="深色上对角线"/>
              <p:cNvSpPr>
                <a:spLocks noChangeArrowheads="1"/>
              </p:cNvSpPr>
              <p:nvPr/>
            </p:nvSpPr>
            <p:spPr bwMode="auto">
              <a:xfrm>
                <a:off x="3560"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3" name="Rectangle 33" descr="深色上对角线"/>
              <p:cNvSpPr>
                <a:spLocks noChangeArrowheads="1"/>
              </p:cNvSpPr>
              <p:nvPr/>
            </p:nvSpPr>
            <p:spPr bwMode="auto">
              <a:xfrm>
                <a:off x="3824"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4" name="Rectangle 34" descr="深色上对角线"/>
              <p:cNvSpPr>
                <a:spLocks noChangeArrowheads="1"/>
              </p:cNvSpPr>
              <p:nvPr/>
            </p:nvSpPr>
            <p:spPr bwMode="auto">
              <a:xfrm>
                <a:off x="4096"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5" name="Line 35"/>
              <p:cNvSpPr>
                <a:spLocks noChangeShapeType="1"/>
              </p:cNvSpPr>
              <p:nvPr/>
            </p:nvSpPr>
            <p:spPr bwMode="auto">
              <a:xfrm flipH="1">
                <a:off x="4176" y="314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6" name="Line 36"/>
              <p:cNvSpPr>
                <a:spLocks noChangeShapeType="1"/>
              </p:cNvSpPr>
              <p:nvPr/>
            </p:nvSpPr>
            <p:spPr bwMode="auto">
              <a:xfrm>
                <a:off x="4224" y="314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7" name="Line 37"/>
              <p:cNvSpPr>
                <a:spLocks noChangeShapeType="1"/>
              </p:cNvSpPr>
              <p:nvPr/>
            </p:nvSpPr>
            <p:spPr bwMode="auto">
              <a:xfrm>
                <a:off x="144" y="2549"/>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8" name="Line 38"/>
              <p:cNvSpPr>
                <a:spLocks noChangeShapeType="1"/>
              </p:cNvSpPr>
              <p:nvPr/>
            </p:nvSpPr>
            <p:spPr bwMode="auto">
              <a:xfrm>
                <a:off x="14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29" name="Line 39"/>
              <p:cNvSpPr>
                <a:spLocks noChangeShapeType="1"/>
              </p:cNvSpPr>
              <p:nvPr/>
            </p:nvSpPr>
            <p:spPr bwMode="auto">
              <a:xfrm>
                <a:off x="1180" y="2557"/>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0" name="Line 40"/>
              <p:cNvSpPr>
                <a:spLocks noChangeShapeType="1"/>
              </p:cNvSpPr>
              <p:nvPr/>
            </p:nvSpPr>
            <p:spPr bwMode="auto">
              <a:xfrm>
                <a:off x="2220" y="2557"/>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1" name="Line 41"/>
              <p:cNvSpPr>
                <a:spLocks noChangeShapeType="1"/>
              </p:cNvSpPr>
              <p:nvPr/>
            </p:nvSpPr>
            <p:spPr bwMode="auto">
              <a:xfrm>
                <a:off x="3252" y="256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2" name="Line 42"/>
              <p:cNvSpPr>
                <a:spLocks noChangeShapeType="1"/>
              </p:cNvSpPr>
              <p:nvPr/>
            </p:nvSpPr>
            <p:spPr bwMode="auto">
              <a:xfrm>
                <a:off x="4300" y="2565"/>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3" name="Line 43"/>
              <p:cNvSpPr>
                <a:spLocks noChangeShapeType="1"/>
              </p:cNvSpPr>
              <p:nvPr/>
            </p:nvSpPr>
            <p:spPr bwMode="auto">
              <a:xfrm>
                <a:off x="118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4" name="Line 44"/>
              <p:cNvSpPr>
                <a:spLocks noChangeShapeType="1"/>
              </p:cNvSpPr>
              <p:nvPr/>
            </p:nvSpPr>
            <p:spPr bwMode="auto">
              <a:xfrm>
                <a:off x="222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5" name="Line 45"/>
              <p:cNvSpPr>
                <a:spLocks noChangeShapeType="1"/>
              </p:cNvSpPr>
              <p:nvPr/>
            </p:nvSpPr>
            <p:spPr bwMode="auto">
              <a:xfrm>
                <a:off x="3256" y="3185"/>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6" name="Text Box 46"/>
              <p:cNvSpPr txBox="1">
                <a:spLocks noChangeArrowheads="1"/>
              </p:cNvSpPr>
              <p:nvPr/>
            </p:nvSpPr>
            <p:spPr bwMode="auto">
              <a:xfrm>
                <a:off x="102" y="2352"/>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0037" name="Text Box 47"/>
              <p:cNvSpPr txBox="1">
                <a:spLocks noChangeArrowheads="1"/>
              </p:cNvSpPr>
              <p:nvPr/>
            </p:nvSpPr>
            <p:spPr bwMode="auto">
              <a:xfrm>
                <a:off x="92" y="2985"/>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169987" name="Rectangle 1044"/>
          <p:cNvSpPr>
            <a:spLocks noChangeArrowheads="1"/>
          </p:cNvSpPr>
          <p:nvPr/>
        </p:nvSpPr>
        <p:spPr bwMode="auto">
          <a:xfrm>
            <a:off x="23813" y="1055688"/>
            <a:ext cx="4445000" cy="1322070"/>
          </a:xfrm>
          <a:prstGeom prst="rect">
            <a:avLst/>
          </a:prstGeom>
          <a:noFill/>
          <a:ln>
            <a:solidFill>
              <a:schemeClr val="bg2">
                <a:lumMod val="40000"/>
                <a:lumOff val="60000"/>
              </a:schemeClr>
            </a:solidFill>
          </a:ln>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rPr>
              <a:t>顺序存储结构存在问题</a:t>
            </a:r>
            <a:endParaRPr kumimoji="0" lang="en-US" altLang="en-US"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ü"/>
              <a:defRPr/>
            </a:pPr>
            <a:r>
              <a:rPr kumimoji="0" lang="zh-CN" altLang="en-US"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rPr>
              <a:t>存储空间分配不灵活</a:t>
            </a:r>
            <a:endParaRPr kumimoji="0" lang="en-US" altLang="zh-CN"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endParaRPr>
          </a:p>
          <a:p>
            <a:pPr marL="457200" marR="0" lvl="1" indent="0" algn="l" defTabSz="914400" rtl="0" eaLnBrk="1" fontAlgn="base" latinLnBrk="0" hangingPunct="1">
              <a:lnSpc>
                <a:spcPct val="100000"/>
              </a:lnSpc>
              <a:spcBef>
                <a:spcPct val="50000"/>
              </a:spcBef>
              <a:spcAft>
                <a:spcPct val="0"/>
              </a:spcAft>
              <a:buClrTx/>
              <a:buSzTx/>
              <a:buFont typeface="Wingdings" panose="05000000000000000000" pitchFamily="2" charset="2"/>
              <a:buChar char="ü"/>
              <a:defRPr/>
            </a:pPr>
            <a:r>
              <a:rPr kumimoji="0" lang="zh-CN" altLang="en-US"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rPr>
              <a:t>运算的空间复杂度高</a:t>
            </a:r>
            <a:endParaRPr kumimoji="0" lang="zh-CN" altLang="en-US" sz="20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mn-lt"/>
              <a:ea typeface="+mn-ea"/>
              <a:cs typeface="+mn-ea"/>
              <a:sym typeface="+mn-lt"/>
            </a:endParaRPr>
          </a:p>
        </p:txBody>
      </p:sp>
      <p:pic>
        <p:nvPicPr>
          <p:cNvPr id="76849" name="Picture 2" descr="http://p8.qhimg.com/t01fd6029fbad6d07a4.jpg"/>
          <p:cNvPicPr>
            <a:picLocks noChangeAspect="1"/>
          </p:cNvPicPr>
          <p:nvPr/>
        </p:nvPicPr>
        <p:blipFill>
          <a:blip r:embed="rId1"/>
          <a:stretch>
            <a:fillRect/>
          </a:stretch>
        </p:blipFill>
        <p:spPr>
          <a:xfrm>
            <a:off x="3465513" y="1198563"/>
            <a:ext cx="1055687" cy="1323975"/>
          </a:xfrm>
          <a:prstGeom prst="rect">
            <a:avLst/>
          </a:prstGeom>
          <a:noFill/>
          <a:ln w="9525" cap="flat" cmpd="sng">
            <a:solidFill>
              <a:srgbClr val="F4F3E9"/>
            </a:solidFill>
            <a:prstDash val="solid"/>
            <a:miter/>
            <a:headEnd type="none" w="med" len="med"/>
            <a:tailEnd type="none" w="med" len="med"/>
          </a:ln>
        </p:spPr>
      </p:pic>
      <p:sp>
        <p:nvSpPr>
          <p:cNvPr id="169991" name="Rectangle 8"/>
          <p:cNvSpPr>
            <a:spLocks noChangeArrowheads="1"/>
          </p:cNvSpPr>
          <p:nvPr/>
        </p:nvSpPr>
        <p:spPr bwMode="auto">
          <a:xfrm>
            <a:off x="23813" y="2873375"/>
            <a:ext cx="4497388" cy="523875"/>
          </a:xfrm>
          <a:prstGeom prst="rect">
            <a:avLst/>
          </a:prstGeom>
          <a:solidFill>
            <a:srgbClr val="FFFFFF"/>
          </a:solidFill>
          <a:ln w="9525">
            <a:solidFill>
              <a:schemeClr val="bg2">
                <a:lumMod val="40000"/>
                <a:lumOff val="60000"/>
              </a:schemeClr>
            </a:solidFill>
            <a:miter lim="800000"/>
          </a:ln>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链式存储结构</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60" name="Text Box 3"/>
          <p:cNvSpPr txBox="1">
            <a:spLocks noChangeArrowheads="1"/>
          </p:cNvSpPr>
          <p:nvPr/>
        </p:nvSpPr>
        <p:spPr bwMode="auto">
          <a:xfrm>
            <a:off x="5057775" y="1141730"/>
            <a:ext cx="4124325" cy="2416175"/>
          </a:xfrm>
          <a:prstGeom prst="rect">
            <a:avLst/>
          </a:prstGeom>
          <a:solidFill>
            <a:srgbClr val="F6F6F6"/>
          </a:solidFill>
          <a:ln>
            <a:noFill/>
          </a:ln>
        </p:spPr>
        <p:txBody>
          <a:bodyPr wrap="squar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a:lnSpc>
                <a:spcPct val="90000"/>
              </a:lnSpc>
              <a:spcBef>
                <a:spcPct val="20000"/>
              </a:spcBef>
            </a:pPr>
            <a:r>
              <a:rPr lang="en-US" altLang="zh-CN" sz="2400" err="1">
                <a:sym typeface="+mn-ea"/>
              </a:rPr>
              <a:t>typedef</a:t>
            </a:r>
            <a:r>
              <a:rPr lang="en-US" altLang="zh-CN" sz="2400">
                <a:sym typeface="+mn-ea"/>
              </a:rPr>
              <a:t> </a:t>
            </a:r>
            <a:r>
              <a:rPr lang="en-US" altLang="zh-CN" sz="2400" err="1">
                <a:sym typeface="+mn-ea"/>
              </a:rPr>
              <a:t>struct</a:t>
            </a:r>
            <a:r>
              <a:rPr lang="en-US" altLang="zh-CN" sz="2400">
                <a:sym typeface="+mn-ea"/>
              </a:rPr>
              <a:t> ploy</a:t>
            </a:r>
            <a:endParaRPr lang="en-US" altLang="zh-CN" sz="2400">
              <a:latin typeface="Times New Roman" panose="02020603050405020304" charset="0"/>
            </a:endParaRPr>
          </a:p>
          <a:p>
            <a:pPr marL="355600" lvl="1" indent="0" eaLnBrk="1" hangingPunct="1">
              <a:lnSpc>
                <a:spcPct val="90000"/>
              </a:lnSpc>
              <a:spcBef>
                <a:spcPct val="20000"/>
              </a:spcBef>
              <a:buNone/>
            </a:pPr>
            <a:r>
              <a:rPr lang="en-US" altLang="zh-CN" sz="2400">
                <a:sym typeface="+mn-ea"/>
              </a:rPr>
              <a:t>{float </a:t>
            </a:r>
            <a:r>
              <a:rPr lang="en-US" altLang="zh-CN" sz="2400" err="1">
                <a:sym typeface="+mn-ea"/>
              </a:rPr>
              <a:t>coef</a:t>
            </a:r>
            <a:r>
              <a:rPr lang="en-US" altLang="zh-CN" sz="2400">
                <a:sym typeface="+mn-ea"/>
              </a:rPr>
              <a:t> ;    /*</a:t>
            </a:r>
            <a:r>
              <a:rPr lang="zh-CN" altLang="en-US" sz="2400" dirty="0">
                <a:sym typeface="+mn-ea"/>
              </a:rPr>
              <a:t>系数部分*</a:t>
            </a:r>
            <a:r>
              <a:rPr lang="en-US" altLang="zh-CN" sz="2400">
                <a:sym typeface="+mn-ea"/>
              </a:rPr>
              <a:t>/    </a:t>
            </a:r>
            <a:endParaRPr lang="en-US" altLang="zh-CN" sz="2400">
              <a:sym typeface="+mn-ea"/>
            </a:endParaRPr>
          </a:p>
          <a:p>
            <a:pPr marL="355600" lvl="1" indent="0" eaLnBrk="1" hangingPunct="1">
              <a:lnSpc>
                <a:spcPct val="90000"/>
              </a:lnSpc>
              <a:spcBef>
                <a:spcPct val="20000"/>
              </a:spcBef>
              <a:buNone/>
            </a:pPr>
            <a:r>
              <a:rPr lang="en-US" altLang="zh-CN" sz="2400">
                <a:sym typeface="+mn-ea"/>
              </a:rPr>
              <a:t> </a:t>
            </a:r>
            <a:r>
              <a:rPr lang="en-US" altLang="zh-CN" sz="2400" err="1">
                <a:sym typeface="+mn-ea"/>
              </a:rPr>
              <a:t>int   expn</a:t>
            </a:r>
            <a:r>
              <a:rPr lang="en-US" altLang="zh-CN" sz="2400">
                <a:sym typeface="+mn-ea"/>
              </a:rPr>
              <a:t> ;   /*</a:t>
            </a:r>
            <a:r>
              <a:rPr lang="zh-CN" altLang="en-US" sz="2400" dirty="0">
                <a:sym typeface="+mn-ea"/>
              </a:rPr>
              <a:t>指数部分*</a:t>
            </a:r>
            <a:r>
              <a:rPr lang="en-US" altLang="zh-CN" sz="2400">
                <a:sym typeface="+mn-ea"/>
              </a:rPr>
              <a:t>/</a:t>
            </a:r>
            <a:endParaRPr lang="en-US" altLang="zh-CN" sz="2400">
              <a:sym typeface="+mn-ea"/>
            </a:endParaRPr>
          </a:p>
          <a:p>
            <a:pPr marL="355600" lvl="1" indent="0" eaLnBrk="1" hangingPunct="1">
              <a:lnSpc>
                <a:spcPct val="90000"/>
              </a:lnSpc>
              <a:spcBef>
                <a:spcPct val="20000"/>
              </a:spcBef>
              <a:buNone/>
            </a:pPr>
            <a:r>
              <a:rPr lang="en-US" altLang="zh-CN" sz="2400">
                <a:sym typeface="+mn-ea"/>
              </a:rPr>
              <a:t> </a:t>
            </a:r>
            <a:r>
              <a:rPr lang="en-US" altLang="zh-CN" sz="2400" err="1">
                <a:sym typeface="+mn-ea"/>
              </a:rPr>
              <a:t>struct</a:t>
            </a:r>
            <a:r>
              <a:rPr lang="en-US" altLang="zh-CN" sz="2400">
                <a:sym typeface="+mn-ea"/>
              </a:rPr>
              <a:t> ploy  *next ;</a:t>
            </a:r>
            <a:endParaRPr lang="en-US" altLang="zh-CN" sz="2400">
              <a:latin typeface="Times New Roman" panose="02020603050405020304" charset="0"/>
            </a:endParaRPr>
          </a:p>
          <a:p>
            <a:pPr marL="355600" lvl="1" indent="0" eaLnBrk="1" hangingPunct="1">
              <a:lnSpc>
                <a:spcPct val="90000"/>
              </a:lnSpc>
              <a:spcBef>
                <a:spcPct val="20000"/>
              </a:spcBef>
              <a:buNone/>
            </a:pPr>
            <a:r>
              <a:rPr lang="en-US" altLang="zh-CN" sz="2400">
                <a:sym typeface="+mn-ea"/>
              </a:rPr>
              <a:t>} Ploy ;</a:t>
            </a:r>
            <a:endParaRPr lang="en-US" altLang="zh-CN" sz="2400">
              <a:latin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mn-lt"/>
              <a:ea typeface="+mn-ea"/>
              <a:cs typeface="+mn-ea"/>
              <a:sym typeface="+mn-lt"/>
            </a:endParaRPr>
          </a:p>
        </p:txBody>
      </p:sp>
      <p:cxnSp>
        <p:nvCxnSpPr>
          <p:cNvPr id="76852" name="直接连接符 5"/>
          <p:cNvCxnSpPr/>
          <p:nvPr/>
        </p:nvCxnSpPr>
        <p:spPr>
          <a:xfrm>
            <a:off x="23813" y="3789363"/>
            <a:ext cx="9120187" cy="0"/>
          </a:xfrm>
          <a:prstGeom prst="line">
            <a:avLst/>
          </a:prstGeom>
          <a:ln w="9525" cap="flat" cmpd="sng">
            <a:solidFill>
              <a:srgbClr val="0000FF"/>
            </a:solidFill>
            <a:prstDash val="solid"/>
            <a:round/>
            <a:headEnd type="none" w="med" len="med"/>
            <a:tailEnd type="none" w="med" len="med"/>
          </a:ln>
        </p:spPr>
      </p:cxnSp>
      <p:cxnSp>
        <p:nvCxnSpPr>
          <p:cNvPr id="58" name="直接连接符 57"/>
          <p:cNvCxnSpPr/>
          <p:nvPr/>
        </p:nvCxnSpPr>
        <p:spPr>
          <a:xfrm>
            <a:off x="0" y="6669088"/>
            <a:ext cx="9144000" cy="0"/>
          </a:xfrm>
          <a:prstGeom prst="line">
            <a:avLst/>
          </a:prstGeom>
          <a:ln w="9525" cap="flat" cmpd="sng">
            <a:solidFill>
              <a:srgbClr val="0000FF"/>
            </a:solidFill>
            <a:prstDash val="solid"/>
            <a:round/>
            <a:headEnd type="none" w="med" len="med"/>
            <a:tailEnd type="none" w="med" len="med"/>
          </a:ln>
        </p:spPr>
      </p:cxnSp>
      <p:sp>
        <p:nvSpPr>
          <p:cNvPr id="76854" name="Rectangle 2"/>
          <p:cNvSpPr>
            <a:spLocks noGrp="1"/>
          </p:cNvSpPr>
          <p:nvPr>
            <p:ph type="title" idx="4294967295"/>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ox(in)">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2797175"/>
            <a:ext cx="9144000" cy="345598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grpSp>
        <p:nvGrpSpPr>
          <p:cNvPr id="3" name="组合 62"/>
          <p:cNvGrpSpPr/>
          <p:nvPr/>
        </p:nvGrpSpPr>
        <p:grpSpPr>
          <a:xfrm>
            <a:off x="146050" y="1249363"/>
            <a:ext cx="8451850" cy="4927600"/>
            <a:chOff x="146050" y="1249361"/>
            <a:chExt cx="8451850" cy="4927605"/>
          </a:xfrm>
        </p:grpSpPr>
        <p:sp>
          <p:nvSpPr>
            <p:cNvPr id="173059" name="Text Box 3"/>
            <p:cNvSpPr txBox="1">
              <a:spLocks noChangeArrowheads="1"/>
            </p:cNvSpPr>
            <p:nvPr/>
          </p:nvSpPr>
          <p:spPr bwMode="auto">
            <a:xfrm>
              <a:off x="715963" y="1249361"/>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a:ln>
                  <a:noFill/>
                </a:ln>
                <a:solidFill>
                  <a:schemeClr val="tx1"/>
                </a:solidFill>
                <a:effectLst/>
                <a:uLnTx/>
                <a:uFillTx/>
                <a:latin typeface="+mn-lt"/>
                <a:ea typeface="+mn-ea"/>
                <a:cs typeface="+mn-ea"/>
                <a:sym typeface="+mn-lt"/>
              </a:endParaRPr>
            </a:p>
          </p:txBody>
        </p:sp>
        <p:sp>
          <p:nvSpPr>
            <p:cNvPr id="173060" name="Text Box 4"/>
            <p:cNvSpPr txBox="1">
              <a:spLocks noChangeArrowheads="1"/>
            </p:cNvSpPr>
            <p:nvPr/>
          </p:nvSpPr>
          <p:spPr bwMode="auto">
            <a:xfrm>
              <a:off x="715963" y="2024062"/>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grpSp>
          <p:nvGrpSpPr>
            <p:cNvPr id="77829" name="Group 5"/>
            <p:cNvGrpSpPr/>
            <p:nvPr/>
          </p:nvGrpSpPr>
          <p:grpSpPr>
            <a:xfrm>
              <a:off x="146050" y="3733800"/>
              <a:ext cx="8451850" cy="1531938"/>
              <a:chOff x="92" y="2352"/>
              <a:chExt cx="5324" cy="965"/>
            </a:xfrm>
          </p:grpSpPr>
          <p:sp>
            <p:nvSpPr>
              <p:cNvPr id="173068" name="Rectangle 6" descr="深色上对角线"/>
              <p:cNvSpPr>
                <a:spLocks noChangeArrowheads="1"/>
              </p:cNvSpPr>
              <p:nvPr/>
            </p:nvSpPr>
            <p:spPr bwMode="auto">
              <a:xfrm>
                <a:off x="456" y="2417"/>
                <a:ext cx="264" cy="276"/>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69" name="Rectangle 7" descr="深色上对角线"/>
              <p:cNvSpPr>
                <a:spLocks noChangeArrowheads="1"/>
              </p:cNvSpPr>
              <p:nvPr/>
            </p:nvSpPr>
            <p:spPr bwMode="auto">
              <a:xfrm>
                <a:off x="72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0" name="Rectangle 8" descr="深色上对角线"/>
              <p:cNvSpPr>
                <a:spLocks noChangeArrowheads="1"/>
              </p:cNvSpPr>
              <p:nvPr/>
            </p:nvSpPr>
            <p:spPr bwMode="auto">
              <a:xfrm>
                <a:off x="99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1" name="Rectangle 9" descr="深色上对角线"/>
              <p:cNvSpPr>
                <a:spLocks noChangeArrowheads="1"/>
              </p:cNvSpPr>
              <p:nvPr/>
            </p:nvSpPr>
            <p:spPr bwMode="auto">
              <a:xfrm>
                <a:off x="1496"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2" name="Rectangle 10" descr="深色上对角线"/>
              <p:cNvSpPr>
                <a:spLocks noChangeArrowheads="1"/>
              </p:cNvSpPr>
              <p:nvPr/>
            </p:nvSpPr>
            <p:spPr bwMode="auto">
              <a:xfrm>
                <a:off x="176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3" name="Rectangle 11" descr="深色上对角线"/>
              <p:cNvSpPr>
                <a:spLocks noChangeArrowheads="1"/>
              </p:cNvSpPr>
              <p:nvPr/>
            </p:nvSpPr>
            <p:spPr bwMode="auto">
              <a:xfrm>
                <a:off x="203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4" name="Rectangle 12" descr="深色上对角线"/>
              <p:cNvSpPr>
                <a:spLocks noChangeArrowheads="1"/>
              </p:cNvSpPr>
              <p:nvPr/>
            </p:nvSpPr>
            <p:spPr bwMode="auto">
              <a:xfrm>
                <a:off x="2536"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5" name="Rectangle 13" descr="深色上对角线"/>
              <p:cNvSpPr>
                <a:spLocks noChangeArrowheads="1"/>
              </p:cNvSpPr>
              <p:nvPr/>
            </p:nvSpPr>
            <p:spPr bwMode="auto">
              <a:xfrm>
                <a:off x="2800"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6" name="Rectangle 14" descr="深色上对角线"/>
              <p:cNvSpPr>
                <a:spLocks noChangeArrowheads="1"/>
              </p:cNvSpPr>
              <p:nvPr/>
            </p:nvSpPr>
            <p:spPr bwMode="auto">
              <a:xfrm>
                <a:off x="307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7" name="Rectangle 15" descr="深色上对角线"/>
              <p:cNvSpPr>
                <a:spLocks noChangeArrowheads="1"/>
              </p:cNvSpPr>
              <p:nvPr/>
            </p:nvSpPr>
            <p:spPr bwMode="auto">
              <a:xfrm>
                <a:off x="3560"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8" name="Rectangle 16" descr="深色上对角线"/>
              <p:cNvSpPr>
                <a:spLocks noChangeArrowheads="1"/>
              </p:cNvSpPr>
              <p:nvPr/>
            </p:nvSpPr>
            <p:spPr bwMode="auto">
              <a:xfrm>
                <a:off x="3824"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79" name="Rectangle 17" descr="深色上对角线"/>
              <p:cNvSpPr>
                <a:spLocks noChangeArrowheads="1"/>
              </p:cNvSpPr>
              <p:nvPr/>
            </p:nvSpPr>
            <p:spPr bwMode="auto">
              <a:xfrm>
                <a:off x="4096"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0" name="Rectangle 18" descr="深色上对角线"/>
              <p:cNvSpPr>
                <a:spLocks noChangeArrowheads="1"/>
              </p:cNvSpPr>
              <p:nvPr/>
            </p:nvSpPr>
            <p:spPr bwMode="auto">
              <a:xfrm>
                <a:off x="4608" y="2417"/>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1" name="Rectangle 19" descr="深色上对角线"/>
              <p:cNvSpPr>
                <a:spLocks noChangeArrowheads="1"/>
              </p:cNvSpPr>
              <p:nvPr/>
            </p:nvSpPr>
            <p:spPr bwMode="auto">
              <a:xfrm>
                <a:off x="4872"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2" name="Rectangle 20" descr="深色上对角线"/>
              <p:cNvSpPr>
                <a:spLocks noChangeArrowheads="1"/>
              </p:cNvSpPr>
              <p:nvPr/>
            </p:nvSpPr>
            <p:spPr bwMode="auto">
              <a:xfrm>
                <a:off x="5144" y="2417"/>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3" name="Line 21"/>
              <p:cNvSpPr>
                <a:spLocks noChangeShapeType="1"/>
              </p:cNvSpPr>
              <p:nvPr/>
            </p:nvSpPr>
            <p:spPr bwMode="auto">
              <a:xfrm flipH="1">
                <a:off x="5232" y="250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4" name="Line 22"/>
              <p:cNvSpPr>
                <a:spLocks noChangeShapeType="1"/>
              </p:cNvSpPr>
              <p:nvPr/>
            </p:nvSpPr>
            <p:spPr bwMode="auto">
              <a:xfrm>
                <a:off x="5280" y="250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5" name="Rectangle 23" descr="深色上对角线"/>
              <p:cNvSpPr>
                <a:spLocks noChangeArrowheads="1"/>
              </p:cNvSpPr>
              <p:nvPr/>
            </p:nvSpPr>
            <p:spPr bwMode="auto">
              <a:xfrm>
                <a:off x="456" y="3041"/>
                <a:ext cx="264" cy="276"/>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6" name="Rectangle 24" descr="深色上对角线"/>
              <p:cNvSpPr>
                <a:spLocks noChangeArrowheads="1"/>
              </p:cNvSpPr>
              <p:nvPr/>
            </p:nvSpPr>
            <p:spPr bwMode="auto">
              <a:xfrm>
                <a:off x="72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7" name="Rectangle 25" descr="深色上对角线"/>
              <p:cNvSpPr>
                <a:spLocks noChangeArrowheads="1"/>
              </p:cNvSpPr>
              <p:nvPr/>
            </p:nvSpPr>
            <p:spPr bwMode="auto">
              <a:xfrm>
                <a:off x="99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8" name="Rectangle 26" descr="深色上对角线"/>
              <p:cNvSpPr>
                <a:spLocks noChangeArrowheads="1"/>
              </p:cNvSpPr>
              <p:nvPr/>
            </p:nvSpPr>
            <p:spPr bwMode="auto">
              <a:xfrm>
                <a:off x="1496"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89" name="Rectangle 27" descr="深色上对角线"/>
              <p:cNvSpPr>
                <a:spLocks noChangeArrowheads="1"/>
              </p:cNvSpPr>
              <p:nvPr/>
            </p:nvSpPr>
            <p:spPr bwMode="auto">
              <a:xfrm>
                <a:off x="176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0" name="Rectangle 28" descr="深色上对角线"/>
              <p:cNvSpPr>
                <a:spLocks noChangeArrowheads="1"/>
              </p:cNvSpPr>
              <p:nvPr/>
            </p:nvSpPr>
            <p:spPr bwMode="auto">
              <a:xfrm>
                <a:off x="203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1" name="Rectangle 29" descr="深色上对角线"/>
              <p:cNvSpPr>
                <a:spLocks noChangeArrowheads="1"/>
              </p:cNvSpPr>
              <p:nvPr/>
            </p:nvSpPr>
            <p:spPr bwMode="auto">
              <a:xfrm>
                <a:off x="2536"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2" name="Rectangle 30" descr="深色上对角线"/>
              <p:cNvSpPr>
                <a:spLocks noChangeArrowheads="1"/>
              </p:cNvSpPr>
              <p:nvPr/>
            </p:nvSpPr>
            <p:spPr bwMode="auto">
              <a:xfrm>
                <a:off x="2800"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3" name="Rectangle 31" descr="深色上对角线"/>
              <p:cNvSpPr>
                <a:spLocks noChangeArrowheads="1"/>
              </p:cNvSpPr>
              <p:nvPr/>
            </p:nvSpPr>
            <p:spPr bwMode="auto">
              <a:xfrm>
                <a:off x="3072"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4" name="Rectangle 32" descr="深色上对角线"/>
              <p:cNvSpPr>
                <a:spLocks noChangeArrowheads="1"/>
              </p:cNvSpPr>
              <p:nvPr/>
            </p:nvSpPr>
            <p:spPr bwMode="auto">
              <a:xfrm>
                <a:off x="3560" y="3041"/>
                <a:ext cx="264"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5" name="Rectangle 33" descr="深色上对角线"/>
              <p:cNvSpPr>
                <a:spLocks noChangeArrowheads="1"/>
              </p:cNvSpPr>
              <p:nvPr/>
            </p:nvSpPr>
            <p:spPr bwMode="auto">
              <a:xfrm>
                <a:off x="3824"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6" name="Rectangle 34" descr="深色上对角线"/>
              <p:cNvSpPr>
                <a:spLocks noChangeArrowheads="1"/>
              </p:cNvSpPr>
              <p:nvPr/>
            </p:nvSpPr>
            <p:spPr bwMode="auto">
              <a:xfrm>
                <a:off x="4096" y="3041"/>
                <a:ext cx="272" cy="27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7" name="Line 35"/>
              <p:cNvSpPr>
                <a:spLocks noChangeShapeType="1"/>
              </p:cNvSpPr>
              <p:nvPr/>
            </p:nvSpPr>
            <p:spPr bwMode="auto">
              <a:xfrm flipH="1">
                <a:off x="4176" y="314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8" name="Line 36"/>
              <p:cNvSpPr>
                <a:spLocks noChangeShapeType="1"/>
              </p:cNvSpPr>
              <p:nvPr/>
            </p:nvSpPr>
            <p:spPr bwMode="auto">
              <a:xfrm>
                <a:off x="4224" y="3141"/>
                <a:ext cx="48" cy="9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99" name="Line 37"/>
              <p:cNvSpPr>
                <a:spLocks noChangeShapeType="1"/>
              </p:cNvSpPr>
              <p:nvPr/>
            </p:nvSpPr>
            <p:spPr bwMode="auto">
              <a:xfrm>
                <a:off x="144" y="2549"/>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0" name="Line 38"/>
              <p:cNvSpPr>
                <a:spLocks noChangeShapeType="1"/>
              </p:cNvSpPr>
              <p:nvPr/>
            </p:nvSpPr>
            <p:spPr bwMode="auto">
              <a:xfrm>
                <a:off x="14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1" name="Line 39"/>
              <p:cNvSpPr>
                <a:spLocks noChangeShapeType="1"/>
              </p:cNvSpPr>
              <p:nvPr/>
            </p:nvSpPr>
            <p:spPr bwMode="auto">
              <a:xfrm>
                <a:off x="1180" y="2557"/>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2" name="Line 40"/>
              <p:cNvSpPr>
                <a:spLocks noChangeShapeType="1"/>
              </p:cNvSpPr>
              <p:nvPr/>
            </p:nvSpPr>
            <p:spPr bwMode="auto">
              <a:xfrm>
                <a:off x="2220" y="2557"/>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3" name="Line 41"/>
              <p:cNvSpPr>
                <a:spLocks noChangeShapeType="1"/>
              </p:cNvSpPr>
              <p:nvPr/>
            </p:nvSpPr>
            <p:spPr bwMode="auto">
              <a:xfrm>
                <a:off x="3252" y="256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4" name="Line 42"/>
              <p:cNvSpPr>
                <a:spLocks noChangeShapeType="1"/>
              </p:cNvSpPr>
              <p:nvPr/>
            </p:nvSpPr>
            <p:spPr bwMode="auto">
              <a:xfrm>
                <a:off x="4300" y="2565"/>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5" name="Line 43"/>
              <p:cNvSpPr>
                <a:spLocks noChangeShapeType="1"/>
              </p:cNvSpPr>
              <p:nvPr/>
            </p:nvSpPr>
            <p:spPr bwMode="auto">
              <a:xfrm>
                <a:off x="118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6" name="Line 44"/>
              <p:cNvSpPr>
                <a:spLocks noChangeShapeType="1"/>
              </p:cNvSpPr>
              <p:nvPr/>
            </p:nvSpPr>
            <p:spPr bwMode="auto">
              <a:xfrm>
                <a:off x="2224" y="3181"/>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7" name="Line 45"/>
              <p:cNvSpPr>
                <a:spLocks noChangeShapeType="1"/>
              </p:cNvSpPr>
              <p:nvPr/>
            </p:nvSpPr>
            <p:spPr bwMode="auto">
              <a:xfrm>
                <a:off x="3256" y="3185"/>
                <a:ext cx="308"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8" name="Text Box 46"/>
              <p:cNvSpPr txBox="1">
                <a:spLocks noChangeArrowheads="1"/>
              </p:cNvSpPr>
              <p:nvPr/>
            </p:nvSpPr>
            <p:spPr bwMode="auto">
              <a:xfrm>
                <a:off x="102" y="2352"/>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109" name="Text Box 47"/>
              <p:cNvSpPr txBox="1">
                <a:spLocks noChangeArrowheads="1"/>
              </p:cNvSpPr>
              <p:nvPr/>
            </p:nvSpPr>
            <p:spPr bwMode="auto">
              <a:xfrm>
                <a:off x="92" y="2985"/>
                <a:ext cx="2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77872" name="Group 48"/>
            <p:cNvGrpSpPr/>
            <p:nvPr/>
          </p:nvGrpSpPr>
          <p:grpSpPr>
            <a:xfrm>
              <a:off x="2743200" y="2797175"/>
              <a:ext cx="474663" cy="936625"/>
              <a:chOff x="1728" y="1762"/>
              <a:chExt cx="299" cy="590"/>
            </a:xfrm>
          </p:grpSpPr>
          <p:sp>
            <p:nvSpPr>
              <p:cNvPr id="173066" name="Line 49"/>
              <p:cNvSpPr>
                <a:spLocks noChangeShapeType="1"/>
              </p:cNvSpPr>
              <p:nvPr/>
            </p:nvSpPr>
            <p:spPr bwMode="auto">
              <a:xfrm>
                <a:off x="1872" y="2064"/>
                <a:ext cx="0" cy="2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67" name="Text Box 50"/>
              <p:cNvSpPr txBox="1">
                <a:spLocks noChangeArrowheads="1"/>
              </p:cNvSpPr>
              <p:nvPr/>
            </p:nvSpPr>
            <p:spPr bwMode="auto">
              <a:xfrm>
                <a:off x="1728" y="1762"/>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grpSp>
          <p:nvGrpSpPr>
            <p:cNvPr id="77875" name="Group 51"/>
            <p:cNvGrpSpPr/>
            <p:nvPr/>
          </p:nvGrpSpPr>
          <p:grpSpPr>
            <a:xfrm>
              <a:off x="2743200" y="5334003"/>
              <a:ext cx="492125" cy="842963"/>
              <a:chOff x="1728" y="3360"/>
              <a:chExt cx="310" cy="531"/>
            </a:xfrm>
          </p:grpSpPr>
          <p:sp>
            <p:nvSpPr>
              <p:cNvPr id="173064" name="Line 52"/>
              <p:cNvSpPr>
                <a:spLocks noChangeShapeType="1"/>
              </p:cNvSpPr>
              <p:nvPr/>
            </p:nvSpPr>
            <p:spPr bwMode="auto">
              <a:xfrm flipV="1">
                <a:off x="1872" y="3360"/>
                <a:ext cx="0" cy="2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3065" name="Text Box 53"/>
              <p:cNvSpPr txBox="1">
                <a:spLocks noChangeArrowheads="1"/>
              </p:cNvSpPr>
              <p:nvPr/>
            </p:nvSpPr>
            <p:spPr bwMode="auto">
              <a:xfrm>
                <a:off x="1728" y="360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grpSp>
      <p:sp>
        <p:nvSpPr>
          <p:cNvPr id="77878" name="Rectangle 2"/>
          <p:cNvSpPr>
            <a:spLocks noGrp="1"/>
          </p:cNvSpPr>
          <p:nvPr>
            <p:ph type="title" idx="4294967295"/>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一元多项式加</a:t>
            </a:r>
            <a:r>
              <a:rPr lang="zh-CN" altLang="en-US" sz="4800" dirty="0">
                <a:latin typeface="华文新魏" panose="02010800040101010101" pitchFamily="2" charset="-122"/>
                <a:ea typeface="华文新魏" panose="02010800040101010101" pitchFamily="2" charset="-122"/>
              </a:rPr>
              <a:t>法</a:t>
            </a:r>
            <a:endParaRPr lang="zh-CN" altLang="en-US" sz="4800" dirty="0">
              <a:latin typeface="华文新魏" panose="02010800040101010101" pitchFamily="2" charset="-122"/>
              <a:ea typeface="华文新魏" panose="02010800040101010101" pitchFamily="2" charset="-122"/>
            </a:endParaRPr>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bwMode="auto">
          <a:xfrm>
            <a:off x="0" y="2797175"/>
            <a:ext cx="9144000" cy="345598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174083" name="Text Box 3"/>
          <p:cNvSpPr txBox="1">
            <a:spLocks noChangeArrowheads="1"/>
          </p:cNvSpPr>
          <p:nvPr/>
        </p:nvSpPr>
        <p:spPr bwMode="auto">
          <a:xfrm>
            <a:off x="563563" y="1303338"/>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4084" name="Text Box 4"/>
          <p:cNvSpPr txBox="1">
            <a:spLocks noChangeArrowheads="1"/>
          </p:cNvSpPr>
          <p:nvPr/>
        </p:nvSpPr>
        <p:spPr bwMode="auto">
          <a:xfrm>
            <a:off x="563563" y="1984375"/>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4085" name="Rectangle 5" descr="深色上对角线"/>
          <p:cNvSpPr>
            <a:spLocks noChangeArrowheads="1"/>
          </p:cNvSpPr>
          <p:nvPr/>
        </p:nvSpPr>
        <p:spPr bwMode="auto">
          <a:xfrm>
            <a:off x="723900" y="38369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86"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87"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88" name="Rectangle 8"/>
          <p:cNvSpPr>
            <a:spLocks noChangeArrowheads="1"/>
          </p:cNvSpPr>
          <p:nvPr/>
        </p:nvSpPr>
        <p:spPr bwMode="auto">
          <a:xfrm>
            <a:off x="2374900" y="3836988"/>
            <a:ext cx="419100" cy="438150"/>
          </a:xfrm>
          <a:prstGeom prst="rect">
            <a:avLst/>
          </a:prstGeom>
          <a:solidFill>
            <a:srgbClr val="FFC0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89" name="Rectangle 9"/>
          <p:cNvSpPr>
            <a:spLocks noChangeArrowheads="1"/>
          </p:cNvSpPr>
          <p:nvPr/>
        </p:nvSpPr>
        <p:spPr bwMode="auto">
          <a:xfrm>
            <a:off x="2794000" y="3836988"/>
            <a:ext cx="431800" cy="438150"/>
          </a:xfrm>
          <a:prstGeom prst="rect">
            <a:avLst/>
          </a:prstGeom>
          <a:solidFill>
            <a:srgbClr val="FFC0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0</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0" name="Rectangle 10"/>
          <p:cNvSpPr>
            <a:spLocks noChangeArrowheads="1"/>
          </p:cNvSpPr>
          <p:nvPr/>
        </p:nvSpPr>
        <p:spPr bwMode="auto">
          <a:xfrm>
            <a:off x="3225800" y="3836988"/>
            <a:ext cx="431800" cy="438150"/>
          </a:xfrm>
          <a:prstGeom prst="rect">
            <a:avLst/>
          </a:prstGeom>
          <a:solidFill>
            <a:srgbClr val="FFC000"/>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1" name="Rectangle 11" descr="深色上对角线"/>
          <p:cNvSpPr>
            <a:spLocks noChangeArrowheads="1"/>
          </p:cNvSpPr>
          <p:nvPr/>
        </p:nvSpPr>
        <p:spPr bwMode="auto">
          <a:xfrm>
            <a:off x="40259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2" name="Rectangle 12" descr="深色上对角线"/>
          <p:cNvSpPr>
            <a:spLocks noChangeArrowheads="1"/>
          </p:cNvSpPr>
          <p:nvPr/>
        </p:nvSpPr>
        <p:spPr bwMode="auto">
          <a:xfrm>
            <a:off x="44450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3" name="Rectangle 13" descr="深色上对角线"/>
          <p:cNvSpPr>
            <a:spLocks noChangeArrowheads="1"/>
          </p:cNvSpPr>
          <p:nvPr/>
        </p:nvSpPr>
        <p:spPr bwMode="auto">
          <a:xfrm>
            <a:off x="48768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4"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5"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6"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7"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8"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099"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0" name="Line 20"/>
          <p:cNvSpPr>
            <a:spLocks noChangeShapeType="1"/>
          </p:cNvSpPr>
          <p:nvPr/>
        </p:nvSpPr>
        <p:spPr bwMode="auto">
          <a:xfrm flipH="1">
            <a:off x="83058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1" name="Line 21"/>
          <p:cNvSpPr>
            <a:spLocks noChangeShapeType="1"/>
          </p:cNvSpPr>
          <p:nvPr/>
        </p:nvSpPr>
        <p:spPr bwMode="auto">
          <a:xfrm>
            <a:off x="83820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2" name="Rectangle 22" descr="深色上对角线"/>
          <p:cNvSpPr>
            <a:spLocks noChangeArrowheads="1"/>
          </p:cNvSpPr>
          <p:nvPr/>
        </p:nvSpPr>
        <p:spPr bwMode="auto">
          <a:xfrm>
            <a:off x="723900" y="48275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3"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4"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5"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6"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7"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8"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09"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0"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1"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2"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3"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4" name="Line 34"/>
          <p:cNvSpPr>
            <a:spLocks noChangeShapeType="1"/>
          </p:cNvSpPr>
          <p:nvPr/>
        </p:nvSpPr>
        <p:spPr bwMode="auto">
          <a:xfrm flipH="1">
            <a:off x="66294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5" name="Line 35"/>
          <p:cNvSpPr>
            <a:spLocks noChangeShapeType="1"/>
          </p:cNvSpPr>
          <p:nvPr/>
        </p:nvSpPr>
        <p:spPr bwMode="auto">
          <a:xfrm>
            <a:off x="67056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6" name="Line 36"/>
          <p:cNvSpPr>
            <a:spLocks noChangeShapeType="1"/>
          </p:cNvSpPr>
          <p:nvPr/>
        </p:nvSpPr>
        <p:spPr bwMode="auto">
          <a:xfrm>
            <a:off x="228600" y="40465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7" name="Line 37"/>
          <p:cNvSpPr>
            <a:spLocks noChangeShapeType="1"/>
          </p:cNvSpPr>
          <p:nvPr/>
        </p:nvSpPr>
        <p:spPr bwMode="auto">
          <a:xfrm>
            <a:off x="228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8" name="Line 38"/>
          <p:cNvSpPr>
            <a:spLocks noChangeShapeType="1"/>
          </p:cNvSpPr>
          <p:nvPr/>
        </p:nvSpPr>
        <p:spPr bwMode="auto">
          <a:xfrm>
            <a:off x="1873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19" name="Line 39"/>
          <p:cNvSpPr>
            <a:spLocks noChangeShapeType="1"/>
          </p:cNvSpPr>
          <p:nvPr/>
        </p:nvSpPr>
        <p:spPr bwMode="auto">
          <a:xfrm>
            <a:off x="3524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0" name="Line 40"/>
          <p:cNvSpPr>
            <a:spLocks noChangeShapeType="1"/>
          </p:cNvSpPr>
          <p:nvPr/>
        </p:nvSpPr>
        <p:spPr bwMode="auto">
          <a:xfrm>
            <a:off x="5162550" y="406558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1" name="Line 41"/>
          <p:cNvSpPr>
            <a:spLocks noChangeShapeType="1"/>
          </p:cNvSpPr>
          <p:nvPr/>
        </p:nvSpPr>
        <p:spPr bwMode="auto">
          <a:xfrm>
            <a:off x="6826250" y="40719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2" name="Line 42"/>
          <p:cNvSpPr>
            <a:spLocks noChangeShapeType="1"/>
          </p:cNvSpPr>
          <p:nvPr/>
        </p:nvSpPr>
        <p:spPr bwMode="auto">
          <a:xfrm>
            <a:off x="1879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3" name="Line 43"/>
          <p:cNvSpPr>
            <a:spLocks noChangeShapeType="1"/>
          </p:cNvSpPr>
          <p:nvPr/>
        </p:nvSpPr>
        <p:spPr bwMode="auto">
          <a:xfrm>
            <a:off x="3530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4" name="Line 44"/>
          <p:cNvSpPr>
            <a:spLocks noChangeShapeType="1"/>
          </p:cNvSpPr>
          <p:nvPr/>
        </p:nvSpPr>
        <p:spPr bwMode="auto">
          <a:xfrm>
            <a:off x="5168900" y="505618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5" name="Text Box 45"/>
          <p:cNvSpPr txBox="1">
            <a:spLocks noChangeArrowheads="1"/>
          </p:cNvSpPr>
          <p:nvPr/>
        </p:nvSpPr>
        <p:spPr bwMode="auto">
          <a:xfrm>
            <a:off x="161925" y="37338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6" name="Text Box 46"/>
          <p:cNvSpPr txBox="1">
            <a:spLocks noChangeArrowheads="1"/>
          </p:cNvSpPr>
          <p:nvPr/>
        </p:nvSpPr>
        <p:spPr bwMode="auto">
          <a:xfrm>
            <a:off x="146050" y="47386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7" name="Line 47"/>
          <p:cNvSpPr>
            <a:spLocks noChangeShapeType="1"/>
          </p:cNvSpPr>
          <p:nvPr/>
        </p:nvSpPr>
        <p:spPr bwMode="auto">
          <a:xfrm>
            <a:off x="4668838" y="32766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28" name="Text Box 48"/>
          <p:cNvSpPr txBox="1">
            <a:spLocks noChangeArrowheads="1"/>
          </p:cNvSpPr>
          <p:nvPr/>
        </p:nvSpPr>
        <p:spPr bwMode="auto">
          <a:xfrm>
            <a:off x="4440238" y="279717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74129" name="Line 49"/>
          <p:cNvSpPr>
            <a:spLocks noChangeShapeType="1"/>
          </p:cNvSpPr>
          <p:nvPr/>
        </p:nvSpPr>
        <p:spPr bwMode="auto">
          <a:xfrm flipV="1">
            <a:off x="2971800" y="53340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4130" name="Text Box 50"/>
          <p:cNvSpPr txBox="1">
            <a:spLocks noChangeArrowheads="1"/>
          </p:cNvSpPr>
          <p:nvPr/>
        </p:nvSpPr>
        <p:spPr bwMode="auto">
          <a:xfrm>
            <a:off x="2743200" y="5715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78898" name="Rectangle 2"/>
          <p:cNvSpPr>
            <a:spLocks noGrp="1"/>
          </p:cNvSpPr>
          <p:nvPr>
            <p:ph type="title"/>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 name="矩形 52"/>
          <p:cNvSpPr/>
          <p:nvPr/>
        </p:nvSpPr>
        <p:spPr bwMode="auto">
          <a:xfrm>
            <a:off x="0" y="2797175"/>
            <a:ext cx="9144000" cy="345598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175107" name="Text Box 3"/>
          <p:cNvSpPr txBox="1">
            <a:spLocks noChangeArrowheads="1"/>
          </p:cNvSpPr>
          <p:nvPr/>
        </p:nvSpPr>
        <p:spPr bwMode="auto">
          <a:xfrm>
            <a:off x="593725" y="1319213"/>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5108" name="Text Box 4"/>
          <p:cNvSpPr txBox="1">
            <a:spLocks noChangeArrowheads="1"/>
          </p:cNvSpPr>
          <p:nvPr/>
        </p:nvSpPr>
        <p:spPr bwMode="auto">
          <a:xfrm>
            <a:off x="623888" y="2093913"/>
            <a:ext cx="4054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5109" name="Rectangle 5" descr="深色上对角线"/>
          <p:cNvSpPr>
            <a:spLocks noChangeArrowheads="1"/>
          </p:cNvSpPr>
          <p:nvPr/>
        </p:nvSpPr>
        <p:spPr bwMode="auto">
          <a:xfrm>
            <a:off x="723900" y="38369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10"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11"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12" name="Rectangle 8"/>
          <p:cNvSpPr>
            <a:spLocks noChangeArrowheads="1"/>
          </p:cNvSpPr>
          <p:nvPr/>
        </p:nvSpPr>
        <p:spPr bwMode="auto">
          <a:xfrm>
            <a:off x="2374900" y="3836988"/>
            <a:ext cx="4191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7</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3" name="Rectangle 9"/>
          <p:cNvSpPr>
            <a:spLocks noChangeArrowheads="1"/>
          </p:cNvSpPr>
          <p:nvPr/>
        </p:nvSpPr>
        <p:spPr bwMode="auto">
          <a:xfrm>
            <a:off x="27940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4" name="Rectangle 10"/>
          <p:cNvSpPr>
            <a:spLocks noChangeArrowheads="1"/>
          </p:cNvSpPr>
          <p:nvPr/>
        </p:nvSpPr>
        <p:spPr bwMode="auto">
          <a:xfrm>
            <a:off x="32258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5" name="Rectangle 11"/>
          <p:cNvSpPr>
            <a:spLocks noChangeArrowheads="1"/>
          </p:cNvSpPr>
          <p:nvPr/>
        </p:nvSpPr>
        <p:spPr bwMode="auto">
          <a:xfrm>
            <a:off x="4025900" y="3836988"/>
            <a:ext cx="4191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11</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6" name="Rectangle 12"/>
          <p:cNvSpPr>
            <a:spLocks noChangeArrowheads="1"/>
          </p:cNvSpPr>
          <p:nvPr/>
        </p:nvSpPr>
        <p:spPr bwMode="auto">
          <a:xfrm>
            <a:off x="44450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7" name="Rectangle 13"/>
          <p:cNvSpPr>
            <a:spLocks noChangeArrowheads="1"/>
          </p:cNvSpPr>
          <p:nvPr/>
        </p:nvSpPr>
        <p:spPr bwMode="auto">
          <a:xfrm>
            <a:off x="48768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5118"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19"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0"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1"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2"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3"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4" name="Line 20"/>
          <p:cNvSpPr>
            <a:spLocks noChangeShapeType="1"/>
          </p:cNvSpPr>
          <p:nvPr/>
        </p:nvSpPr>
        <p:spPr bwMode="auto">
          <a:xfrm flipH="1">
            <a:off x="83058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5" name="Line 21"/>
          <p:cNvSpPr>
            <a:spLocks noChangeShapeType="1"/>
          </p:cNvSpPr>
          <p:nvPr/>
        </p:nvSpPr>
        <p:spPr bwMode="auto">
          <a:xfrm>
            <a:off x="83820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6" name="Rectangle 22" descr="深色上对角线"/>
          <p:cNvSpPr>
            <a:spLocks noChangeArrowheads="1"/>
          </p:cNvSpPr>
          <p:nvPr/>
        </p:nvSpPr>
        <p:spPr bwMode="auto">
          <a:xfrm>
            <a:off x="723900" y="48275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7"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8"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29"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0"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1"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2"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3"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4"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5"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6"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7"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8" name="Line 34"/>
          <p:cNvSpPr>
            <a:spLocks noChangeShapeType="1"/>
          </p:cNvSpPr>
          <p:nvPr/>
        </p:nvSpPr>
        <p:spPr bwMode="auto">
          <a:xfrm flipH="1">
            <a:off x="66294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39" name="Line 35"/>
          <p:cNvSpPr>
            <a:spLocks noChangeShapeType="1"/>
          </p:cNvSpPr>
          <p:nvPr/>
        </p:nvSpPr>
        <p:spPr bwMode="auto">
          <a:xfrm>
            <a:off x="67056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0" name="Line 36"/>
          <p:cNvSpPr>
            <a:spLocks noChangeShapeType="1"/>
          </p:cNvSpPr>
          <p:nvPr/>
        </p:nvSpPr>
        <p:spPr bwMode="auto">
          <a:xfrm>
            <a:off x="228600" y="40465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1" name="Line 37"/>
          <p:cNvSpPr>
            <a:spLocks noChangeShapeType="1"/>
          </p:cNvSpPr>
          <p:nvPr/>
        </p:nvSpPr>
        <p:spPr bwMode="auto">
          <a:xfrm>
            <a:off x="228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2" name="Line 38"/>
          <p:cNvSpPr>
            <a:spLocks noChangeShapeType="1"/>
          </p:cNvSpPr>
          <p:nvPr/>
        </p:nvSpPr>
        <p:spPr bwMode="auto">
          <a:xfrm>
            <a:off x="1873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3" name="Line 39"/>
          <p:cNvSpPr>
            <a:spLocks noChangeShapeType="1"/>
          </p:cNvSpPr>
          <p:nvPr/>
        </p:nvSpPr>
        <p:spPr bwMode="auto">
          <a:xfrm>
            <a:off x="3524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4" name="Line 40"/>
          <p:cNvSpPr>
            <a:spLocks noChangeShapeType="1"/>
          </p:cNvSpPr>
          <p:nvPr/>
        </p:nvSpPr>
        <p:spPr bwMode="auto">
          <a:xfrm>
            <a:off x="5162550" y="406558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5" name="Line 41"/>
          <p:cNvSpPr>
            <a:spLocks noChangeShapeType="1"/>
          </p:cNvSpPr>
          <p:nvPr/>
        </p:nvSpPr>
        <p:spPr bwMode="auto">
          <a:xfrm>
            <a:off x="6826250" y="40719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6" name="Line 42"/>
          <p:cNvSpPr>
            <a:spLocks noChangeShapeType="1"/>
          </p:cNvSpPr>
          <p:nvPr/>
        </p:nvSpPr>
        <p:spPr bwMode="auto">
          <a:xfrm>
            <a:off x="1879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7" name="Line 43"/>
          <p:cNvSpPr>
            <a:spLocks noChangeShapeType="1"/>
          </p:cNvSpPr>
          <p:nvPr/>
        </p:nvSpPr>
        <p:spPr bwMode="auto">
          <a:xfrm>
            <a:off x="3530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8" name="Line 44"/>
          <p:cNvSpPr>
            <a:spLocks noChangeShapeType="1"/>
          </p:cNvSpPr>
          <p:nvPr/>
        </p:nvSpPr>
        <p:spPr bwMode="auto">
          <a:xfrm>
            <a:off x="5168900" y="505618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49" name="Text Box 45"/>
          <p:cNvSpPr txBox="1">
            <a:spLocks noChangeArrowheads="1"/>
          </p:cNvSpPr>
          <p:nvPr/>
        </p:nvSpPr>
        <p:spPr bwMode="auto">
          <a:xfrm>
            <a:off x="161925" y="37338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50" name="Text Box 46"/>
          <p:cNvSpPr txBox="1">
            <a:spLocks noChangeArrowheads="1"/>
          </p:cNvSpPr>
          <p:nvPr/>
        </p:nvSpPr>
        <p:spPr bwMode="auto">
          <a:xfrm>
            <a:off x="146050" y="47386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51" name="Line 47"/>
          <p:cNvSpPr>
            <a:spLocks noChangeShapeType="1"/>
          </p:cNvSpPr>
          <p:nvPr/>
        </p:nvSpPr>
        <p:spPr bwMode="auto">
          <a:xfrm>
            <a:off x="6269038" y="32766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52" name="Text Box 48"/>
          <p:cNvSpPr txBox="1">
            <a:spLocks noChangeArrowheads="1"/>
          </p:cNvSpPr>
          <p:nvPr/>
        </p:nvSpPr>
        <p:spPr bwMode="auto">
          <a:xfrm>
            <a:off x="6040438" y="279717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75153" name="Line 49"/>
          <p:cNvSpPr>
            <a:spLocks noChangeShapeType="1"/>
          </p:cNvSpPr>
          <p:nvPr/>
        </p:nvSpPr>
        <p:spPr bwMode="auto">
          <a:xfrm flipV="1">
            <a:off x="4660900" y="53340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5154" name="Text Box 50"/>
          <p:cNvSpPr txBox="1">
            <a:spLocks noChangeArrowheads="1"/>
          </p:cNvSpPr>
          <p:nvPr/>
        </p:nvSpPr>
        <p:spPr bwMode="auto">
          <a:xfrm>
            <a:off x="4432300" y="5715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chemeClr val="hlink"/>
              </a:solidFill>
              <a:effectLst/>
              <a:uLnTx/>
              <a:uFillTx/>
              <a:latin typeface="+mn-lt"/>
              <a:ea typeface="+mn-ea"/>
              <a:cs typeface="+mn-ea"/>
              <a:sym typeface="+mn-lt"/>
            </a:endParaRPr>
          </a:p>
        </p:txBody>
      </p:sp>
      <p:sp>
        <p:nvSpPr>
          <p:cNvPr id="79922" name="Rectangle 2"/>
          <p:cNvSpPr>
            <a:spLocks noGrp="1"/>
          </p:cNvSpPr>
          <p:nvPr>
            <p:ph type="title"/>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bwMode="auto">
          <a:xfrm>
            <a:off x="0" y="2797175"/>
            <a:ext cx="9144000" cy="345598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176131" name="Text Box 3"/>
          <p:cNvSpPr txBox="1">
            <a:spLocks noChangeArrowheads="1"/>
          </p:cNvSpPr>
          <p:nvPr/>
        </p:nvSpPr>
        <p:spPr bwMode="auto">
          <a:xfrm>
            <a:off x="717550" y="136525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(x)=7+3x+9x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6132" name="Text Box 4"/>
          <p:cNvSpPr txBox="1">
            <a:spLocks noChangeArrowheads="1"/>
          </p:cNvSpPr>
          <p:nvPr/>
        </p:nvSpPr>
        <p:spPr bwMode="auto">
          <a:xfrm>
            <a:off x="717550" y="2051050"/>
            <a:ext cx="4054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(x)=8x+22x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p:txBody>
      </p:sp>
      <p:sp>
        <p:nvSpPr>
          <p:cNvPr id="176133" name="Rectangle 5" descr="深色上对角线"/>
          <p:cNvSpPr>
            <a:spLocks noChangeArrowheads="1"/>
          </p:cNvSpPr>
          <p:nvPr/>
        </p:nvSpPr>
        <p:spPr bwMode="auto">
          <a:xfrm>
            <a:off x="723900" y="38369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34" name="Rectangle 6" descr="深色上对角线"/>
          <p:cNvSpPr>
            <a:spLocks noChangeArrowheads="1"/>
          </p:cNvSpPr>
          <p:nvPr/>
        </p:nvSpPr>
        <p:spPr bwMode="auto">
          <a:xfrm>
            <a:off x="11430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35" name="Rectangle 7" descr="深色上对角线"/>
          <p:cNvSpPr>
            <a:spLocks noChangeArrowheads="1"/>
          </p:cNvSpPr>
          <p:nvPr/>
        </p:nvSpPr>
        <p:spPr bwMode="auto">
          <a:xfrm>
            <a:off x="15748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36" name="Rectangle 8"/>
          <p:cNvSpPr>
            <a:spLocks noChangeArrowheads="1"/>
          </p:cNvSpPr>
          <p:nvPr/>
        </p:nvSpPr>
        <p:spPr bwMode="auto">
          <a:xfrm>
            <a:off x="2374900" y="3836988"/>
            <a:ext cx="4191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7</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37" name="Rectangle 9"/>
          <p:cNvSpPr>
            <a:spLocks noChangeArrowheads="1"/>
          </p:cNvSpPr>
          <p:nvPr/>
        </p:nvSpPr>
        <p:spPr bwMode="auto">
          <a:xfrm>
            <a:off x="27940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38" name="Rectangle 10"/>
          <p:cNvSpPr>
            <a:spLocks noChangeArrowheads="1"/>
          </p:cNvSpPr>
          <p:nvPr/>
        </p:nvSpPr>
        <p:spPr bwMode="auto">
          <a:xfrm>
            <a:off x="32258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39" name="Rectangle 11"/>
          <p:cNvSpPr>
            <a:spLocks noChangeArrowheads="1"/>
          </p:cNvSpPr>
          <p:nvPr/>
        </p:nvSpPr>
        <p:spPr bwMode="auto">
          <a:xfrm>
            <a:off x="4025900" y="3836988"/>
            <a:ext cx="4191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11</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40" name="Rectangle 12"/>
          <p:cNvSpPr>
            <a:spLocks noChangeArrowheads="1"/>
          </p:cNvSpPr>
          <p:nvPr/>
        </p:nvSpPr>
        <p:spPr bwMode="auto">
          <a:xfrm>
            <a:off x="44450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41" name="Rectangle 13"/>
          <p:cNvSpPr>
            <a:spLocks noChangeArrowheads="1"/>
          </p:cNvSpPr>
          <p:nvPr/>
        </p:nvSpPr>
        <p:spPr bwMode="auto">
          <a:xfrm>
            <a:off x="4876800" y="3836988"/>
            <a:ext cx="431800" cy="438150"/>
          </a:xfrm>
          <a:prstGeom prst="rect">
            <a:avLst/>
          </a:prstGeom>
          <a:solidFill>
            <a:schemeClr val="accent1">
              <a:lumMod val="60000"/>
              <a:lumOff val="40000"/>
            </a:schemeClr>
          </a:solid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76142" name="Rectangle 14" descr="深色上对角线"/>
          <p:cNvSpPr>
            <a:spLocks noChangeArrowheads="1"/>
          </p:cNvSpPr>
          <p:nvPr/>
        </p:nvSpPr>
        <p:spPr bwMode="auto">
          <a:xfrm>
            <a:off x="56515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3" name="Rectangle 15" descr="深色上对角线"/>
          <p:cNvSpPr>
            <a:spLocks noChangeArrowheads="1"/>
          </p:cNvSpPr>
          <p:nvPr/>
        </p:nvSpPr>
        <p:spPr bwMode="auto">
          <a:xfrm>
            <a:off x="60706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4" name="Rectangle 16" descr="深色上对角线"/>
          <p:cNvSpPr>
            <a:spLocks noChangeArrowheads="1"/>
          </p:cNvSpPr>
          <p:nvPr/>
        </p:nvSpPr>
        <p:spPr bwMode="auto">
          <a:xfrm>
            <a:off x="65024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5" name="Rectangle 17" descr="深色上对角线"/>
          <p:cNvSpPr>
            <a:spLocks noChangeArrowheads="1"/>
          </p:cNvSpPr>
          <p:nvPr/>
        </p:nvSpPr>
        <p:spPr bwMode="auto">
          <a:xfrm>
            <a:off x="7315200" y="38369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6" name="Rectangle 18" descr="深色上对角线"/>
          <p:cNvSpPr>
            <a:spLocks noChangeArrowheads="1"/>
          </p:cNvSpPr>
          <p:nvPr/>
        </p:nvSpPr>
        <p:spPr bwMode="auto">
          <a:xfrm>
            <a:off x="77343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7" name="Rectangle 19" descr="深色上对角线"/>
          <p:cNvSpPr>
            <a:spLocks noChangeArrowheads="1"/>
          </p:cNvSpPr>
          <p:nvPr/>
        </p:nvSpPr>
        <p:spPr bwMode="auto">
          <a:xfrm>
            <a:off x="8166100" y="38369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8" name="Line 20"/>
          <p:cNvSpPr>
            <a:spLocks noChangeShapeType="1"/>
          </p:cNvSpPr>
          <p:nvPr/>
        </p:nvSpPr>
        <p:spPr bwMode="auto">
          <a:xfrm flipH="1">
            <a:off x="83058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49" name="Line 21"/>
          <p:cNvSpPr>
            <a:spLocks noChangeShapeType="1"/>
          </p:cNvSpPr>
          <p:nvPr/>
        </p:nvSpPr>
        <p:spPr bwMode="auto">
          <a:xfrm>
            <a:off x="8382000" y="3970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0" name="Rectangle 22" descr="深色上对角线"/>
          <p:cNvSpPr>
            <a:spLocks noChangeArrowheads="1"/>
          </p:cNvSpPr>
          <p:nvPr/>
        </p:nvSpPr>
        <p:spPr bwMode="auto">
          <a:xfrm>
            <a:off x="723900" y="4827588"/>
            <a:ext cx="419100" cy="438150"/>
          </a:xfrm>
          <a:prstGeom prst="rect">
            <a:avLst/>
          </a:prstGeom>
          <a:pattFill prst="dkUpDiag">
            <a:fgClr>
              <a:schemeClr val="bg2"/>
            </a:fgClr>
            <a:bgClr>
              <a:schemeClr val="bg1"/>
            </a:bgClr>
          </a:pattFill>
          <a:ln w="19050">
            <a:solidFill>
              <a:schemeClr val="tx1"/>
            </a:solidFill>
            <a:miter lim="800000"/>
          </a:ln>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1" name="Rectangle 23" descr="深色上对角线"/>
          <p:cNvSpPr>
            <a:spLocks noChangeArrowheads="1"/>
          </p:cNvSpPr>
          <p:nvPr/>
        </p:nvSpPr>
        <p:spPr bwMode="auto">
          <a:xfrm>
            <a:off x="1143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2" name="Rectangle 24" descr="深色上对角线"/>
          <p:cNvSpPr>
            <a:spLocks noChangeArrowheads="1"/>
          </p:cNvSpPr>
          <p:nvPr/>
        </p:nvSpPr>
        <p:spPr bwMode="auto">
          <a:xfrm>
            <a:off x="1574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3" name="Rectangle 25" descr="深色上对角线"/>
          <p:cNvSpPr>
            <a:spLocks noChangeArrowheads="1"/>
          </p:cNvSpPr>
          <p:nvPr/>
        </p:nvSpPr>
        <p:spPr bwMode="auto">
          <a:xfrm>
            <a:off x="2374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4" name="Rectangle 26" descr="深色上对角线"/>
          <p:cNvSpPr>
            <a:spLocks noChangeArrowheads="1"/>
          </p:cNvSpPr>
          <p:nvPr/>
        </p:nvSpPr>
        <p:spPr bwMode="auto">
          <a:xfrm>
            <a:off x="2794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5" name="Rectangle 27" descr="深色上对角线"/>
          <p:cNvSpPr>
            <a:spLocks noChangeArrowheads="1"/>
          </p:cNvSpPr>
          <p:nvPr/>
        </p:nvSpPr>
        <p:spPr bwMode="auto">
          <a:xfrm>
            <a:off x="3225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6" name="Rectangle 28" descr="深色上对角线"/>
          <p:cNvSpPr>
            <a:spLocks noChangeArrowheads="1"/>
          </p:cNvSpPr>
          <p:nvPr/>
        </p:nvSpPr>
        <p:spPr bwMode="auto">
          <a:xfrm>
            <a:off x="40259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22</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7" name="Rectangle 29" descr="深色上对角线"/>
          <p:cNvSpPr>
            <a:spLocks noChangeArrowheads="1"/>
          </p:cNvSpPr>
          <p:nvPr/>
        </p:nvSpPr>
        <p:spPr bwMode="auto">
          <a:xfrm>
            <a:off x="44450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8" name="Rectangle 30" descr="深色上对角线"/>
          <p:cNvSpPr>
            <a:spLocks noChangeArrowheads="1"/>
          </p:cNvSpPr>
          <p:nvPr/>
        </p:nvSpPr>
        <p:spPr bwMode="auto">
          <a:xfrm>
            <a:off x="48768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59" name="Rectangle 31" descr="深色上对角线"/>
          <p:cNvSpPr>
            <a:spLocks noChangeArrowheads="1"/>
          </p:cNvSpPr>
          <p:nvPr/>
        </p:nvSpPr>
        <p:spPr bwMode="auto">
          <a:xfrm>
            <a:off x="5651500" y="4827588"/>
            <a:ext cx="4191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0" name="Rectangle 32" descr="深色上对角线"/>
          <p:cNvSpPr>
            <a:spLocks noChangeArrowheads="1"/>
          </p:cNvSpPr>
          <p:nvPr/>
        </p:nvSpPr>
        <p:spPr bwMode="auto">
          <a:xfrm>
            <a:off x="60706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1" name="Rectangle 33" descr="深色上对角线"/>
          <p:cNvSpPr>
            <a:spLocks noChangeArrowheads="1"/>
          </p:cNvSpPr>
          <p:nvPr/>
        </p:nvSpPr>
        <p:spPr bwMode="auto">
          <a:xfrm>
            <a:off x="6502400" y="4827588"/>
            <a:ext cx="431800" cy="43815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2" name="Line 34"/>
          <p:cNvSpPr>
            <a:spLocks noChangeShapeType="1"/>
          </p:cNvSpPr>
          <p:nvPr/>
        </p:nvSpPr>
        <p:spPr bwMode="auto">
          <a:xfrm flipH="1">
            <a:off x="66294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3" name="Line 35"/>
          <p:cNvSpPr>
            <a:spLocks noChangeShapeType="1"/>
          </p:cNvSpPr>
          <p:nvPr/>
        </p:nvSpPr>
        <p:spPr bwMode="auto">
          <a:xfrm>
            <a:off x="6705600" y="4986338"/>
            <a:ext cx="76200" cy="15240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4" name="Line 36"/>
          <p:cNvSpPr>
            <a:spLocks noChangeShapeType="1"/>
          </p:cNvSpPr>
          <p:nvPr/>
        </p:nvSpPr>
        <p:spPr bwMode="auto">
          <a:xfrm>
            <a:off x="228600" y="40465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5" name="Line 37"/>
          <p:cNvSpPr>
            <a:spLocks noChangeShapeType="1"/>
          </p:cNvSpPr>
          <p:nvPr/>
        </p:nvSpPr>
        <p:spPr bwMode="auto">
          <a:xfrm>
            <a:off x="228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6" name="Line 38"/>
          <p:cNvSpPr>
            <a:spLocks noChangeShapeType="1"/>
          </p:cNvSpPr>
          <p:nvPr/>
        </p:nvSpPr>
        <p:spPr bwMode="auto">
          <a:xfrm>
            <a:off x="1873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7" name="Line 39"/>
          <p:cNvSpPr>
            <a:spLocks noChangeShapeType="1"/>
          </p:cNvSpPr>
          <p:nvPr/>
        </p:nvSpPr>
        <p:spPr bwMode="auto">
          <a:xfrm>
            <a:off x="3524250" y="40592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8" name="Line 40"/>
          <p:cNvSpPr>
            <a:spLocks noChangeShapeType="1"/>
          </p:cNvSpPr>
          <p:nvPr/>
        </p:nvSpPr>
        <p:spPr bwMode="auto">
          <a:xfrm>
            <a:off x="5149850" y="4065588"/>
            <a:ext cx="6350" cy="660400"/>
          </a:xfrm>
          <a:prstGeom prst="line">
            <a:avLst/>
          </a:prstGeom>
          <a:noFill/>
          <a:ln w="28575">
            <a:solidFill>
              <a:schemeClr val="hlink"/>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69" name="Line 41"/>
          <p:cNvSpPr>
            <a:spLocks noChangeShapeType="1"/>
          </p:cNvSpPr>
          <p:nvPr/>
        </p:nvSpPr>
        <p:spPr bwMode="auto">
          <a:xfrm>
            <a:off x="6826250" y="40719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0" name="Line 42"/>
          <p:cNvSpPr>
            <a:spLocks noChangeShapeType="1"/>
          </p:cNvSpPr>
          <p:nvPr/>
        </p:nvSpPr>
        <p:spPr bwMode="auto">
          <a:xfrm>
            <a:off x="1879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1" name="Line 43"/>
          <p:cNvSpPr>
            <a:spLocks noChangeShapeType="1"/>
          </p:cNvSpPr>
          <p:nvPr/>
        </p:nvSpPr>
        <p:spPr bwMode="auto">
          <a:xfrm>
            <a:off x="3530600" y="504983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2" name="Line 44"/>
          <p:cNvSpPr>
            <a:spLocks noChangeShapeType="1"/>
          </p:cNvSpPr>
          <p:nvPr/>
        </p:nvSpPr>
        <p:spPr bwMode="auto">
          <a:xfrm>
            <a:off x="5168900" y="5056188"/>
            <a:ext cx="48895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3" name="Text Box 45"/>
          <p:cNvSpPr txBox="1">
            <a:spLocks noChangeArrowheads="1"/>
          </p:cNvSpPr>
          <p:nvPr/>
        </p:nvSpPr>
        <p:spPr bwMode="auto">
          <a:xfrm>
            <a:off x="161925" y="3733800"/>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La</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4" name="Text Box 46"/>
          <p:cNvSpPr txBox="1">
            <a:spLocks noChangeArrowheads="1"/>
          </p:cNvSpPr>
          <p:nvPr/>
        </p:nvSpPr>
        <p:spPr bwMode="auto">
          <a:xfrm>
            <a:off x="146050" y="4738688"/>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1600" b="0" i="0" u="none" strike="noStrike" kern="1200" cap="none" spc="0" normalizeH="0" baseline="0" noProof="0">
                <a:ln>
                  <a:noFill/>
                </a:ln>
                <a:solidFill>
                  <a:schemeClr val="tx1"/>
                </a:solidFill>
                <a:effectLst/>
                <a:uLnTx/>
                <a:uFillTx/>
                <a:latin typeface="+mn-lt"/>
                <a:ea typeface="+mn-ea"/>
                <a:cs typeface="+mn-ea"/>
                <a:sym typeface="+mn-lt"/>
              </a:rPr>
              <a:t>Lb</a:t>
            </a:r>
            <a:endParaRPr kumimoji="0" lang="en-US" altLang="zh-CN" sz="1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5" name="Line 47"/>
          <p:cNvSpPr>
            <a:spLocks noChangeShapeType="1"/>
          </p:cNvSpPr>
          <p:nvPr/>
        </p:nvSpPr>
        <p:spPr bwMode="auto">
          <a:xfrm>
            <a:off x="6269038" y="32766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6" name="Text Box 48"/>
          <p:cNvSpPr txBox="1">
            <a:spLocks noChangeArrowheads="1"/>
          </p:cNvSpPr>
          <p:nvPr/>
        </p:nvSpPr>
        <p:spPr bwMode="auto">
          <a:xfrm>
            <a:off x="6040438" y="2797175"/>
            <a:ext cx="474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pa</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76177" name="Line 49"/>
          <p:cNvSpPr>
            <a:spLocks noChangeShapeType="1"/>
          </p:cNvSpPr>
          <p:nvPr/>
        </p:nvSpPr>
        <p:spPr bwMode="auto">
          <a:xfrm flipV="1">
            <a:off x="6261100" y="5334000"/>
            <a:ext cx="0" cy="4572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6178" name="Text Box 50"/>
          <p:cNvSpPr txBox="1">
            <a:spLocks noChangeArrowheads="1"/>
          </p:cNvSpPr>
          <p:nvPr/>
        </p:nvSpPr>
        <p:spPr bwMode="auto">
          <a:xfrm>
            <a:off x="6032500" y="57150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pb</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80946" name="标题 1"/>
          <p:cNvSpPr>
            <a:spLocks noGrp="1"/>
          </p:cNvSpPr>
          <p:nvPr>
            <p:ph type="title"/>
          </p:nvPr>
        </p:nvSpPr>
        <p:spPr/>
        <p:txBody>
          <a:bodyPr anchor="ctr" anchorCtr="0"/>
          <a:p>
            <a:endParaRPr lang="zh-CN" altLang="en-US"/>
          </a:p>
        </p:txBody>
      </p:sp>
      <p:sp>
        <p:nvSpPr>
          <p:cNvPr id="80947" name="Rectangle 2"/>
          <p:cNvSpPr>
            <a:spLocks noGrp="1"/>
          </p:cNvSpPr>
          <p:nvPr/>
        </p:nvSpPr>
        <p:spPr>
          <a:xfrm>
            <a:off x="1476375" y="258763"/>
            <a:ext cx="7378700" cy="914400"/>
          </a:xfrm>
          <a:prstGeom prst="rect">
            <a:avLst/>
          </a:prstGeom>
          <a:noFill/>
          <a:ln w="9525">
            <a:noFill/>
          </a:ln>
        </p:spPr>
        <p:txBody>
          <a:bodyPr wrap="square" lIns="91440" tIns="45720" rIns="91440" bIns="45720" anchor="ctr" anchorCtr="0"/>
          <a:p>
            <a:pPr algn="ctr">
              <a:lnSpc>
                <a:spcPct val="85000"/>
              </a:lnSpc>
            </a:pPr>
            <a:r>
              <a:rPr lang="en-US" altLang="zh-CN" sz="4800">
                <a:solidFill>
                  <a:schemeClr val="tx2"/>
                </a:solidFill>
                <a:latin typeface="华文新魏" panose="02010800040101010101" pitchFamily="2" charset="-122"/>
                <a:ea typeface="华文新魏" panose="02010800040101010101" pitchFamily="2" charset="-122"/>
              </a:rPr>
              <a:t>2.4  </a:t>
            </a:r>
            <a:r>
              <a:rPr lang="zh-CN" altLang="en-US" sz="4800" dirty="0">
                <a:solidFill>
                  <a:schemeClr val="tx2"/>
                </a:solidFill>
                <a:latin typeface="华文新魏" panose="02010800040101010101" pitchFamily="2" charset="-122"/>
                <a:ea typeface="华文新魏" panose="02010800040101010101" pitchFamily="2" charset="-122"/>
              </a:rPr>
              <a:t>一元多项式表示</a:t>
            </a:r>
            <a:endParaRPr lang="zh-CN" altLang="en-US" sz="4800" dirty="0">
              <a:solidFill>
                <a:schemeClr val="tx2"/>
              </a:solidFill>
              <a:latin typeface="华文新魏" panose="02010800040101010101" pitchFamily="2" charset="-122"/>
              <a:ea typeface="华文新魏" panose="02010800040101010101" pitchFamily="2" charset="-122"/>
            </a:endParaRPr>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线性表举例</a:t>
            </a:r>
            <a:r>
              <a:rPr lang="en-US" altLang="zh-CN" sz="4800">
                <a:latin typeface="Times New Roman" panose="02020603050405020304" charset="0"/>
                <a:ea typeface="华文新魏" panose="02010800040101010101" pitchFamily="2" charset="-122"/>
              </a:rPr>
              <a:t>1</a:t>
            </a:r>
            <a:r>
              <a:rPr lang="zh-CN" altLang="en-US" sz="3600" dirty="0">
                <a:latin typeface="华文新魏" panose="02010800040101010101" pitchFamily="2" charset="-122"/>
                <a:ea typeface="华文新魏" panose="02010800040101010101" pitchFamily="2" charset="-122"/>
              </a:rPr>
              <a:t>（</a:t>
            </a:r>
            <a:r>
              <a:rPr lang="zh-CN" altLang="en-US" sz="3600" b="1" dirty="0">
                <a:latin typeface="华文新魏" panose="02010800040101010101" pitchFamily="2" charset="-122"/>
                <a:ea typeface="华文新魏" panose="02010800040101010101" pitchFamily="2" charset="-122"/>
              </a:rPr>
              <a:t>遍历线性表）</a:t>
            </a:r>
            <a:endParaRPr lang="zh-CN" altLang="en-US" sz="3600" b="1" dirty="0">
              <a:latin typeface="华文新魏" panose="02010800040101010101" pitchFamily="2" charset="-122"/>
              <a:ea typeface="华文新魏" panose="02010800040101010101" pitchFamily="2" charset="-122"/>
            </a:endParaRPr>
          </a:p>
        </p:txBody>
      </p:sp>
      <p:sp>
        <p:nvSpPr>
          <p:cNvPr id="9219" name="Rectangle 3"/>
          <p:cNvSpPr>
            <a:spLocks noGrp="1"/>
          </p:cNvSpPr>
          <p:nvPr>
            <p:ph idx="1"/>
          </p:nvPr>
        </p:nvSpPr>
        <p:spPr>
          <a:xfrm>
            <a:off x="914400" y="1143000"/>
            <a:ext cx="7772400" cy="4876800"/>
          </a:xfrm>
        </p:spPr>
        <p:txBody>
          <a:bodyPr vert="horz" wrap="square" lIns="91440" tIns="45720" rIns="91440" bIns="45720" anchor="t" anchorCtr="0"/>
          <a:p>
            <a:pPr eaLnBrk="1" hangingPunct="1">
              <a:buClrTx/>
              <a:buNone/>
            </a:pPr>
            <a:r>
              <a:rPr lang="zh-CN" altLang="en-US" sz="2800" b="1" dirty="0">
                <a:latin typeface="Times New Roman" panose="02020603050405020304" charset="0"/>
              </a:rPr>
              <a:t> </a:t>
            </a:r>
            <a:endParaRPr lang="zh-CN" altLang="en-US" sz="2800" b="1" dirty="0">
              <a:latin typeface="Times New Roman" panose="02020603050405020304" charset="0"/>
            </a:endParaRPr>
          </a:p>
          <a:p>
            <a:pPr algn="just" eaLnBrk="1" hangingPunct="1">
              <a:buClrTx/>
              <a:buNone/>
            </a:pPr>
            <a:r>
              <a:rPr lang="en-US" altLang="zh-CN" sz="2800" b="1" err="1">
                <a:latin typeface="Courier New" panose="02070309020205020404" pitchFamily="49" charset="0"/>
              </a:rPr>
              <a:t>ListTraverse</a:t>
            </a:r>
            <a:r>
              <a:rPr lang="en-US" altLang="zh-CN" sz="2800" b="1">
                <a:latin typeface="Courier New" panose="02070309020205020404" pitchFamily="49" charset="0"/>
              </a:rPr>
              <a:t>(List L</a:t>
            </a:r>
            <a:r>
              <a:rPr lang="zh-CN" altLang="en-US" sz="2800" b="1">
                <a:latin typeface="宋体" panose="02010600030101010101" pitchFamily="2" charset="-122"/>
              </a:rPr>
              <a:t>，</a:t>
            </a:r>
            <a:r>
              <a:rPr lang="en-US" altLang="zh-CN" sz="2800" b="1">
                <a:latin typeface="Courier New" panose="02070309020205020404" pitchFamily="49" charset="0"/>
              </a:rPr>
              <a:t>visit())</a:t>
            </a:r>
            <a:endParaRPr lang="en-US" altLang="zh-CN" sz="2800" b="1">
              <a:latin typeface="宋体" panose="02010600030101010101" pitchFamily="2" charset="-122"/>
            </a:endParaRPr>
          </a:p>
          <a:p>
            <a:pPr algn="just" eaLnBrk="1" hangingPunct="1">
              <a:buClrTx/>
              <a:buNone/>
            </a:pPr>
            <a:r>
              <a:rPr lang="en-US" altLang="zh-CN" sz="2800" b="1">
                <a:latin typeface="Courier New" panose="02070309020205020404" pitchFamily="49" charset="0"/>
              </a:rPr>
              <a:t>{</a:t>
            </a:r>
            <a:r>
              <a:rPr lang="en-US" altLang="zh-CN" sz="2800" b="1">
                <a:latin typeface="宋体" panose="02010600030101010101" pitchFamily="2" charset="-122"/>
              </a:rPr>
              <a:t>//</a:t>
            </a:r>
            <a:r>
              <a:rPr lang="zh-CN" altLang="en-US" sz="2800" b="1" dirty="0">
                <a:latin typeface="宋体" panose="02010600030101010101" pitchFamily="2" charset="-122"/>
              </a:rPr>
              <a:t>遍历线性表</a:t>
            </a:r>
            <a:endParaRPr lang="zh-CN" altLang="en-US" sz="2800" b="1" dirty="0">
              <a:latin typeface="宋体" panose="02010600030101010101" pitchFamily="2" charset="-122"/>
            </a:endParaRPr>
          </a:p>
          <a:p>
            <a:pPr algn="just" eaLnBrk="1" hangingPunct="1">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if(</a:t>
            </a:r>
            <a:r>
              <a:rPr lang="en-US" altLang="zh-CN" sz="2800" b="1" err="1">
                <a:latin typeface="Courier New" panose="02070309020205020404" pitchFamily="49" charset="0"/>
              </a:rPr>
              <a:t>ListEmpty</a:t>
            </a:r>
            <a:r>
              <a:rPr lang="en-US" altLang="zh-CN" sz="2800" b="1">
                <a:latin typeface="Courier New" panose="02070309020205020404" pitchFamily="49" charset="0"/>
              </a:rPr>
              <a:t>(L)) </a:t>
            </a:r>
            <a:r>
              <a:rPr lang="en-US" altLang="zh-CN" sz="2800" b="1" err="1">
                <a:latin typeface="Courier New" panose="02070309020205020404" pitchFamily="49" charset="0"/>
              </a:rPr>
              <a:t>printf</a:t>
            </a:r>
            <a:r>
              <a:rPr lang="en-US" altLang="zh-CN" sz="2800" b="1">
                <a:latin typeface="Courier New" panose="02070309020205020404" pitchFamily="49" charset="0"/>
              </a:rPr>
              <a:t>(</a:t>
            </a:r>
            <a:r>
              <a:rPr lang="en-US" altLang="zh-CN" sz="2800" b="1">
                <a:latin typeface="Times New Roman" panose="02020603050405020304" charset="0"/>
              </a:rPr>
              <a:t>“</a:t>
            </a:r>
            <a:r>
              <a:rPr lang="zh-CN" altLang="en-US" sz="2800" b="1" dirty="0">
                <a:latin typeface="宋体" panose="02010600030101010101" pitchFamily="2" charset="-122"/>
              </a:rPr>
              <a:t>空表</a:t>
            </a:r>
            <a:r>
              <a:rPr lang="zh-CN" altLang="en-US" sz="2800" b="1" dirty="0">
                <a:latin typeface="Times New Roman" panose="02020603050405020304" charset="0"/>
              </a:rPr>
              <a:t>”</a:t>
            </a:r>
            <a:r>
              <a:rPr lang="en-US" altLang="zh-CN" sz="2800" b="1">
                <a:latin typeface="Courier New" panose="02070309020205020404" pitchFamily="49" charset="0"/>
              </a:rPr>
              <a:t>);</a:t>
            </a:r>
            <a:endParaRPr lang="en-US" altLang="zh-CN" sz="2800" b="1">
              <a:latin typeface="宋体" panose="02010600030101010101" pitchFamily="2" charset="-122"/>
            </a:endParaRPr>
          </a:p>
          <a:p>
            <a:pPr algn="just" eaLnBrk="1" hangingPunct="1">
              <a:buClrTx/>
              <a:buNone/>
            </a:pPr>
            <a:r>
              <a:rPr lang="en-US" altLang="zh-CN" sz="2800" b="1">
                <a:latin typeface="Courier New" panose="02070309020205020404" pitchFamily="49" charset="0"/>
              </a:rPr>
              <a:t>	else</a:t>
            </a:r>
            <a:endParaRPr lang="en-US" altLang="zh-CN" sz="2800" b="1">
              <a:latin typeface="宋体" panose="02010600030101010101" pitchFamily="2" charset="-122"/>
            </a:endParaRPr>
          </a:p>
          <a:p>
            <a:pPr algn="just" eaLnBrk="1" hangingPunct="1">
              <a:buClrTx/>
              <a:buNone/>
            </a:pPr>
            <a:r>
              <a:rPr lang="en-US" altLang="zh-CN" sz="2800" b="1">
                <a:latin typeface="Courier New" panose="02070309020205020404" pitchFamily="49" charset="0"/>
              </a:rPr>
              <a:t>	  	for(i=1;i&lt;=</a:t>
            </a:r>
            <a:r>
              <a:rPr lang="en-US" altLang="zh-CN" sz="2800" b="1" err="1">
                <a:latin typeface="Courier New" panose="02070309020205020404" pitchFamily="49" charset="0"/>
              </a:rPr>
              <a:t>ListLength</a:t>
            </a:r>
            <a:r>
              <a:rPr lang="en-US" altLang="zh-CN" sz="2800" b="1">
                <a:latin typeface="Courier New" panose="02070309020205020404" pitchFamily="49" charset="0"/>
              </a:rPr>
              <a:t>(L);i++)</a:t>
            </a:r>
            <a:endParaRPr lang="en-US" altLang="zh-CN" sz="2800" b="1">
              <a:latin typeface="宋体" panose="02010600030101010101" pitchFamily="2" charset="-122"/>
            </a:endParaRPr>
          </a:p>
          <a:p>
            <a:pPr algn="just" eaLnBrk="1" hangingPunct="1">
              <a:buClrTx/>
              <a:buNone/>
            </a:pPr>
            <a:r>
              <a:rPr lang="en-US" altLang="zh-CN" sz="2800" b="1">
                <a:latin typeface="Courier New" panose="02070309020205020404" pitchFamily="49" charset="0"/>
              </a:rPr>
              <a:t>		   visit(</a:t>
            </a:r>
            <a:r>
              <a:rPr lang="en-US" altLang="zh-CN" sz="2800" b="1" err="1">
                <a:latin typeface="Courier New" panose="02070309020205020404" pitchFamily="49" charset="0"/>
                <a:sym typeface="Arial" panose="020B0604020202020204" pitchFamily="34" charset="0"/>
              </a:rPr>
              <a:t>GetElem</a:t>
            </a:r>
            <a:r>
              <a:rPr lang="en-US" altLang="zh-CN" sz="2800" b="1">
                <a:latin typeface="Courier New" panose="02070309020205020404" pitchFamily="49" charset="0"/>
              </a:rPr>
              <a:t>(L,i))</a:t>
            </a:r>
            <a:r>
              <a:rPr lang="zh-CN" altLang="en-US" sz="2800" b="1" dirty="0">
                <a:latin typeface="宋体" panose="02010600030101010101" pitchFamily="2" charset="-122"/>
              </a:rPr>
              <a:t>；</a:t>
            </a:r>
            <a:r>
              <a:rPr lang="zh-CN" altLang="en-US" sz="2800" b="1" dirty="0">
                <a:latin typeface="Courier New" panose="02070309020205020404" pitchFamily="49" charset="0"/>
              </a:rPr>
              <a:t> </a:t>
            </a:r>
            <a:endParaRPr lang="zh-CN" altLang="en-US" sz="2800" b="1" dirty="0">
              <a:latin typeface="宋体" panose="02010600030101010101" pitchFamily="2" charset="-122"/>
            </a:endParaRPr>
          </a:p>
          <a:p>
            <a:pPr eaLnBrk="1" hangingPunct="1">
              <a:buClrTx/>
              <a:buNone/>
            </a:pPr>
            <a:r>
              <a:rPr lang="zh-CN" altLang="en-US" sz="2800" b="1" dirty="0">
                <a:latin typeface="Courier New" panose="02070309020205020404" pitchFamily="49" charset="0"/>
              </a:rPr>
              <a:t> </a:t>
            </a:r>
            <a:r>
              <a:rPr lang="en-US" altLang="zh-CN" sz="2800" b="1">
                <a:latin typeface="Courier New" panose="02070309020205020404" pitchFamily="49" charset="0"/>
              </a:rPr>
              <a:t>}</a:t>
            </a:r>
            <a:r>
              <a:rPr lang="en-US" altLang="zh-CN" sz="2800" b="1">
                <a:latin typeface="Times New Roman" panose="02020603050405020304" charset="0"/>
              </a:rPr>
              <a:t> </a:t>
            </a:r>
            <a:endParaRPr lang="en-US" altLang="zh-CN" sz="2800" b="1">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charRg st="0" end="2"/>
                                            </p:txEl>
                                          </p:spTgt>
                                        </p:tgtEl>
                                        <p:attrNameLst>
                                          <p:attrName>style.visibility</p:attrName>
                                        </p:attrNameLst>
                                      </p:cBhvr>
                                      <p:to>
                                        <p:strVal val="visible"/>
                                      </p:to>
                                    </p:set>
                                    <p:anim calcmode="lin" valueType="num">
                                      <p:cBhvr additive="base">
                                        <p:cTn id="7" dur="500" fill="hold"/>
                                        <p:tgtEl>
                                          <p:spTgt spid="9219">
                                            <p:txEl>
                                              <p:charRg st="0"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charRg st="0"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charRg st="2" end="31"/>
                                            </p:txEl>
                                          </p:spTgt>
                                        </p:tgtEl>
                                        <p:attrNameLst>
                                          <p:attrName>style.visibility</p:attrName>
                                        </p:attrNameLst>
                                      </p:cBhvr>
                                      <p:to>
                                        <p:strVal val="visible"/>
                                      </p:to>
                                    </p:set>
                                    <p:anim calcmode="lin" valueType="num">
                                      <p:cBhvr additive="base">
                                        <p:cTn id="13" dur="500" fill="hold"/>
                                        <p:tgtEl>
                                          <p:spTgt spid="9219">
                                            <p:txEl>
                                              <p:charRg st="2"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charRg st="2" end="3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charRg st="31" end="40"/>
                                            </p:txEl>
                                          </p:spTgt>
                                        </p:tgtEl>
                                        <p:attrNameLst>
                                          <p:attrName>style.visibility</p:attrName>
                                        </p:attrNameLst>
                                      </p:cBhvr>
                                      <p:to>
                                        <p:strVal val="visible"/>
                                      </p:to>
                                    </p:set>
                                    <p:anim calcmode="lin" valueType="num">
                                      <p:cBhvr additive="base">
                                        <p:cTn id="19" dur="500" fill="hold"/>
                                        <p:tgtEl>
                                          <p:spTgt spid="9219">
                                            <p:txEl>
                                              <p:charRg st="31" end="4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charRg st="31" end="4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charRg st="40" end="72"/>
                                            </p:txEl>
                                          </p:spTgt>
                                        </p:tgtEl>
                                        <p:attrNameLst>
                                          <p:attrName>style.visibility</p:attrName>
                                        </p:attrNameLst>
                                      </p:cBhvr>
                                      <p:to>
                                        <p:strVal val="visible"/>
                                      </p:to>
                                    </p:set>
                                    <p:anim calcmode="lin" valueType="num">
                                      <p:cBhvr additive="base">
                                        <p:cTn id="25" dur="500" fill="hold"/>
                                        <p:tgtEl>
                                          <p:spTgt spid="9219">
                                            <p:txEl>
                                              <p:charRg st="40" end="7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charRg st="40" end="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charRg st="72" end="78"/>
                                            </p:txEl>
                                          </p:spTgt>
                                        </p:tgtEl>
                                        <p:attrNameLst>
                                          <p:attrName>style.visibility</p:attrName>
                                        </p:attrNameLst>
                                      </p:cBhvr>
                                      <p:to>
                                        <p:strVal val="visible"/>
                                      </p:to>
                                    </p:set>
                                    <p:anim calcmode="lin" valueType="num">
                                      <p:cBhvr additive="base">
                                        <p:cTn id="31" dur="500" fill="hold"/>
                                        <p:tgtEl>
                                          <p:spTgt spid="9219">
                                            <p:txEl>
                                              <p:charRg st="72" end="7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charRg st="72" end="7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charRg st="78" end="112"/>
                                            </p:txEl>
                                          </p:spTgt>
                                        </p:tgtEl>
                                        <p:attrNameLst>
                                          <p:attrName>style.visibility</p:attrName>
                                        </p:attrNameLst>
                                      </p:cBhvr>
                                      <p:to>
                                        <p:strVal val="visible"/>
                                      </p:to>
                                    </p:set>
                                    <p:anim calcmode="lin" valueType="num">
                                      <p:cBhvr additive="base">
                                        <p:cTn id="37" dur="500" fill="hold"/>
                                        <p:tgtEl>
                                          <p:spTgt spid="9219">
                                            <p:txEl>
                                              <p:charRg st="78" end="1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charRg st="78" end="1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charRg st="112" end="136"/>
                                            </p:txEl>
                                          </p:spTgt>
                                        </p:tgtEl>
                                        <p:attrNameLst>
                                          <p:attrName>style.visibility</p:attrName>
                                        </p:attrNameLst>
                                      </p:cBhvr>
                                      <p:to>
                                        <p:strVal val="visible"/>
                                      </p:to>
                                    </p:set>
                                    <p:anim calcmode="lin" valueType="num">
                                      <p:cBhvr additive="base">
                                        <p:cTn id="43" dur="500" fill="hold"/>
                                        <p:tgtEl>
                                          <p:spTgt spid="9219">
                                            <p:txEl>
                                              <p:charRg st="112" end="13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charRg st="112" end="13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219">
                                            <p:txEl>
                                              <p:charRg st="136" end="141"/>
                                            </p:txEl>
                                          </p:spTgt>
                                        </p:tgtEl>
                                        <p:attrNameLst>
                                          <p:attrName>style.visibility</p:attrName>
                                        </p:attrNameLst>
                                      </p:cBhvr>
                                      <p:to>
                                        <p:strVal val="visible"/>
                                      </p:to>
                                    </p:set>
                                    <p:anim calcmode="lin" valueType="num">
                                      <p:cBhvr additive="base">
                                        <p:cTn id="49" dur="500" fill="hold"/>
                                        <p:tgtEl>
                                          <p:spTgt spid="9219">
                                            <p:txEl>
                                              <p:charRg st="136" end="14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charRg st="136"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矩形 8"/>
          <p:cNvSpPr/>
          <p:nvPr/>
        </p:nvSpPr>
        <p:spPr>
          <a:xfrm>
            <a:off x="-7937" y="2547938"/>
            <a:ext cx="9144000" cy="1685925"/>
          </a:xfrm>
          <a:prstGeom prst="rect">
            <a:avLst/>
          </a:prstGeom>
          <a:solidFill>
            <a:srgbClr val="D7D7FF"/>
          </a:solidFill>
          <a:ln w="9525">
            <a:noFill/>
          </a:ln>
        </p:spPr>
        <p:txBody>
          <a:bodyPr anchor="t" anchorCtr="0"/>
          <a:p>
            <a:pPr marL="342900" indent="-342900" eaLnBrk="0" hangingPunct="0">
              <a:spcBef>
                <a:spcPct val="20000"/>
              </a:spcBef>
            </a:pPr>
            <a:endParaRPr lang="zh-CN" altLang="en-US" sz="2800" dirty="0">
              <a:latin typeface="Arial" panose="020B0604020202020204" pitchFamily="34" charset="0"/>
              <a:ea typeface="仿宋_GB2312" pitchFamily="49" charset="-122"/>
            </a:endParaRPr>
          </a:p>
        </p:txBody>
      </p:sp>
      <p:sp>
        <p:nvSpPr>
          <p:cNvPr id="8" name="矩形 7"/>
          <p:cNvSpPr/>
          <p:nvPr/>
        </p:nvSpPr>
        <p:spPr bwMode="auto">
          <a:xfrm>
            <a:off x="11113" y="4797425"/>
            <a:ext cx="9144000" cy="1684338"/>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charset="0"/>
              <a:ea typeface="仿宋_GB2312" pitchFamily="49" charset="-122"/>
              <a:cs typeface="+mn-cs"/>
            </a:endParaRPr>
          </a:p>
        </p:txBody>
      </p:sp>
      <p:sp>
        <p:nvSpPr>
          <p:cNvPr id="177154" name="Rectangle 8"/>
          <p:cNvSpPr>
            <a:spLocks noChangeArrowheads="1"/>
          </p:cNvSpPr>
          <p:nvPr/>
        </p:nvSpPr>
        <p:spPr bwMode="auto">
          <a:xfrm>
            <a:off x="1085850" y="1073150"/>
            <a:ext cx="5400675" cy="1231900"/>
          </a:xfrm>
          <a:prstGeom prst="rect">
            <a:avLst/>
          </a:prstGeom>
          <a:noFill/>
          <a:ln>
            <a:noFill/>
          </a:ln>
        </p:spPr>
        <p:txBody>
          <a:bodyPr anchor="ctr">
            <a:spAutoFit/>
          </a:bodyP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4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A</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7 + 3</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+ 9</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+ 5</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17</a:t>
            </a:r>
            <a:endPar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40000"/>
              </a:lnSpc>
              <a:spcBef>
                <a:spcPct val="0"/>
              </a:spcBef>
              <a:spcAft>
                <a:spcPct val="0"/>
              </a:spcAft>
              <a:buClrTx/>
              <a:buSzTx/>
              <a:buFontTx/>
              <a:buNone/>
              <a:defRPr/>
            </a:pP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8</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+ 22</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7</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− 9</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x</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8</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pic>
        <p:nvPicPr>
          <p:cNvPr id="81924" name="Picture 7" descr="0217"/>
          <p:cNvPicPr>
            <a:picLocks noChangeAspect="1"/>
          </p:cNvPicPr>
          <p:nvPr/>
        </p:nvPicPr>
        <p:blipFill>
          <a:blip r:embed="rId1">
            <a:clrChange>
              <a:clrFrom>
                <a:srgbClr val="FFFFFF"/>
              </a:clrFrom>
              <a:clrTo>
                <a:srgbClr val="FFFFFF">
                  <a:alpha val="0"/>
                </a:srgbClr>
              </a:clrTo>
            </a:clrChange>
          </a:blip>
          <a:srcRect l="-861" t="-8134" r="-1248" b="-6258"/>
          <a:stretch>
            <a:fillRect/>
          </a:stretch>
        </p:blipFill>
        <p:spPr>
          <a:xfrm>
            <a:off x="1001713" y="2747963"/>
            <a:ext cx="6910387" cy="1270000"/>
          </a:xfrm>
          <a:prstGeom prst="rect">
            <a:avLst/>
          </a:prstGeom>
          <a:noFill/>
          <a:ln w="9525">
            <a:noFill/>
          </a:ln>
        </p:spPr>
      </p:pic>
      <p:grpSp>
        <p:nvGrpSpPr>
          <p:cNvPr id="2" name="Group 12"/>
          <p:cNvGrpSpPr/>
          <p:nvPr/>
        </p:nvGrpSpPr>
        <p:grpSpPr>
          <a:xfrm>
            <a:off x="1085850" y="4233863"/>
            <a:ext cx="6624638" cy="2066925"/>
            <a:chOff x="481" y="2645"/>
            <a:chExt cx="4173" cy="1302"/>
          </a:xfrm>
        </p:grpSpPr>
        <p:pic>
          <p:nvPicPr>
            <p:cNvPr id="3" name="Picture 10" descr="34"/>
            <p:cNvPicPr>
              <a:picLocks noChangeAspect="1" noChangeArrowheads="1"/>
            </p:cNvPicPr>
            <p:nvPr/>
          </p:nvPicPr>
          <p:blipFill>
            <a:blip r:embed="rId2" cstate="print">
              <a:clrChange>
                <a:clrFrom>
                  <a:srgbClr val="FFFFFF"/>
                </a:clrFrom>
                <a:clrTo>
                  <a:srgbClr val="FFFFFF">
                    <a:alpha val="0"/>
                  </a:srgbClr>
                </a:clrTo>
              </a:clrChange>
              <a:duotone>
                <a:prstClr val="black"/>
                <a:srgbClr val="E2D9EB">
                  <a:tint val="45000"/>
                  <a:satMod val="400000"/>
                </a:srgbClr>
              </a:duotone>
              <a:extLst>
                <a:ext uri="{28A0092B-C50C-407E-A947-70E740481C1C}">
                  <a14:useLocalDpi xmlns:a14="http://schemas.microsoft.com/office/drawing/2010/main" val="0"/>
                </a:ext>
              </a:extLst>
            </a:blip>
            <a:srcRect t="-8850" r="-740" b="-7112"/>
            <a:stretch>
              <a:fillRect/>
            </a:stretch>
          </p:blipFill>
          <p:spPr bwMode="auto">
            <a:xfrm>
              <a:off x="481" y="3071"/>
              <a:ext cx="4173"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8" name="AutoShape 11"/>
            <p:cNvSpPr>
              <a:spLocks noChangeArrowheads="1"/>
            </p:cNvSpPr>
            <p:nvPr/>
          </p:nvSpPr>
          <p:spPr bwMode="auto">
            <a:xfrm>
              <a:off x="2259" y="2645"/>
              <a:ext cx="181" cy="343"/>
            </a:xfrm>
            <a:prstGeom prst="downArrow">
              <a:avLst>
                <a:gd name="adj1" fmla="val 50000"/>
                <a:gd name="adj2" fmla="val 406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30000"/>
                </a:lnSpc>
                <a:defRPr sz="2400">
                  <a:solidFill>
                    <a:schemeClr val="tx1"/>
                  </a:solidFill>
                  <a:latin typeface="Times New Roman" panose="02020603050405020304" charset="0"/>
                  <a:ea typeface="微软雅黑" panose="020B0503020204020204" charset="-122"/>
                </a:defRPr>
              </a:lvl1pPr>
              <a:lvl2pPr marL="742950" indent="-285750">
                <a:spcBef>
                  <a:spcPct val="20000"/>
                </a:spcBef>
                <a:buChar char="–"/>
                <a:defRPr sz="2800">
                  <a:solidFill>
                    <a:schemeClr val="tx1"/>
                  </a:solidFill>
                  <a:latin typeface="Times New Roman" panose="02020603050405020304" charset="0"/>
                  <a:ea typeface="微软雅黑" panose="020B0503020204020204" charset="-122"/>
                </a:defRPr>
              </a:lvl2pPr>
              <a:lvl3pPr marL="1143000" indent="-228600">
                <a:spcBef>
                  <a:spcPct val="20000"/>
                </a:spcBef>
                <a:buChar char="•"/>
                <a:defRPr sz="2400">
                  <a:solidFill>
                    <a:schemeClr val="tx1"/>
                  </a:solidFill>
                  <a:latin typeface="Times New Roman" panose="02020603050405020304" charset="0"/>
                  <a:ea typeface="微软雅黑" panose="020B0503020204020204" charset="-122"/>
                </a:defRPr>
              </a:lvl3pPr>
              <a:lvl4pPr marL="1600200" indent="-228600">
                <a:spcBef>
                  <a:spcPct val="20000"/>
                </a:spcBef>
                <a:buChar char="–"/>
                <a:defRPr sz="2000">
                  <a:solidFill>
                    <a:schemeClr val="tx1"/>
                  </a:solidFill>
                  <a:latin typeface="Times New Roman" panose="02020603050405020304" charset="0"/>
                  <a:ea typeface="微软雅黑" panose="020B0503020204020204" charset="-122"/>
                </a:defRPr>
              </a:lvl4pPr>
              <a:lvl5pPr marL="2057400" indent="-228600">
                <a:spcBef>
                  <a:spcPct val="20000"/>
                </a:spcBef>
                <a:buChar char="»"/>
                <a:defRPr sz="2000">
                  <a:solidFill>
                    <a:schemeClr val="tx1"/>
                  </a:solidFill>
                  <a:latin typeface="Times New Roman" panose="02020603050405020304" charset="0"/>
                  <a:ea typeface="微软雅黑" panose="020B050302020402020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charset="0"/>
                  <a:ea typeface="微软雅黑" panose="020B0503020204020204"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81928" name="Rectangle 2"/>
          <p:cNvSpPr>
            <a:spLocks noGrp="1"/>
          </p:cNvSpPr>
          <p:nvPr>
            <p:ph type="title"/>
          </p:nvPr>
        </p:nvSpPr>
        <p:spPr>
          <a:xfrm>
            <a:off x="1476375" y="258763"/>
            <a:ext cx="7378700" cy="914400"/>
          </a:xfrm>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一元多项式表示</a:t>
            </a:r>
            <a:endParaRPr lang="zh-CN" altLang="en-US" sz="4800" dirty="0">
              <a:latin typeface="华文新魏" panose="02010800040101010101" pitchFamily="2" charset="-122"/>
              <a:ea typeface="华文新魏" panose="02010800040101010101" pitchFamily="2" charset="-122"/>
            </a:endParaRPr>
          </a:p>
        </p:txBody>
      </p:sp>
      <p:pic>
        <p:nvPicPr>
          <p:cNvPr id="55327" name="图片 16" descr="Untitled.png">
            <a:hlinkClick r:id="rId3" action="ppaction://hlinksldjump"/>
          </p:cNvPr>
          <p:cNvPicPr>
            <a:picLocks noChangeAspect="1"/>
          </p:cNvPicPr>
          <p:nvPr/>
        </p:nvPicPr>
        <p:blipFill>
          <a:blip r:embed="rId4"/>
          <a:stretch>
            <a:fillRect/>
          </a:stretch>
        </p:blipFill>
        <p:spPr>
          <a:xfrm>
            <a:off x="8216900" y="5937250"/>
            <a:ext cx="927100"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3"/>
          <p:cNvSpPr>
            <a:spLocks noGrp="1"/>
          </p:cNvSpPr>
          <p:nvPr>
            <p:ph idx="1"/>
          </p:nvPr>
        </p:nvSpPr>
        <p:spPr>
          <a:xfrm>
            <a:off x="179388" y="1054100"/>
            <a:ext cx="8964612" cy="5710238"/>
          </a:xfrm>
        </p:spPr>
        <p:txBody>
          <a:bodyPr vert="horz" wrap="square" lIns="91440" tIns="45720" rIns="91440" bIns="45720" anchor="t" anchorCtr="0"/>
          <a:p>
            <a:pPr eaLnBrk="1" hangingPunct="1">
              <a:lnSpc>
                <a:spcPct val="110000"/>
              </a:lnSpc>
              <a:buNone/>
            </a:pPr>
            <a:r>
              <a:rPr lang="en-US" altLang="zh-CN" sz="2400" b="1"/>
              <a:t>Ploy  *add_ploy(ploy  *La</a:t>
            </a:r>
            <a:r>
              <a:rPr lang="zh-CN" altLang="en-US" sz="2400" b="1" dirty="0"/>
              <a:t>， </a:t>
            </a:r>
            <a:r>
              <a:rPr lang="en-US" altLang="zh-CN" sz="2400" b="1"/>
              <a:t>ploy  *Lb) </a:t>
            </a:r>
            <a:r>
              <a:rPr lang="en-US" altLang="zh-CN" sz="2400" b="1">
                <a:solidFill>
                  <a:srgbClr val="FF0000"/>
                </a:solidFill>
              </a:rPr>
              <a:t>  /* </a:t>
            </a:r>
            <a:r>
              <a:rPr lang="zh-CN" altLang="en-US" sz="2400" b="1" dirty="0">
                <a:solidFill>
                  <a:srgbClr val="FF0000"/>
                </a:solidFill>
              </a:rPr>
              <a:t>一元多项式相加</a:t>
            </a:r>
            <a:r>
              <a:rPr lang="en-US" altLang="zh-CN" sz="2400" b="1">
                <a:solidFill>
                  <a:srgbClr val="FF0000"/>
                </a:solidFill>
              </a:rPr>
              <a:t> L</a:t>
            </a:r>
            <a:r>
              <a:rPr lang="en-US" altLang="zh-CN" sz="2400" b="1">
                <a:solidFill>
                  <a:srgbClr val="FF0000"/>
                </a:solidFill>
                <a:sym typeface="宋体" panose="02010600030101010101" pitchFamily="2" charset="-122"/>
              </a:rPr>
              <a:t>a(x)=7+3x+9x</a:t>
            </a:r>
            <a:r>
              <a:rPr lang="en-US" altLang="zh-CN" sz="2400" b="1" baseline="30000">
                <a:solidFill>
                  <a:srgbClr val="FF0000"/>
                </a:solidFill>
                <a:sym typeface="宋体" panose="02010600030101010101" pitchFamily="2" charset="-122"/>
              </a:rPr>
              <a:t>8</a:t>
            </a:r>
            <a:r>
              <a:rPr lang="en-US" altLang="zh-CN" sz="2400" b="1">
                <a:solidFill>
                  <a:srgbClr val="FF0000"/>
                </a:solidFill>
                <a:sym typeface="宋体" panose="02010600030101010101" pitchFamily="2" charset="-122"/>
              </a:rPr>
              <a:t>+5</a:t>
            </a:r>
            <a:r>
              <a:rPr lang="en-US" altLang="zh-CN" sz="2400" b="1" err="1">
                <a:solidFill>
                  <a:srgbClr val="FF0000"/>
                </a:solidFill>
                <a:sym typeface="宋体" panose="02010600030101010101" pitchFamily="2" charset="-122"/>
              </a:rPr>
              <a:t>x</a:t>
            </a:r>
            <a:r>
              <a:rPr lang="en-US" altLang="zh-CN" sz="2400" b="1" baseline="30000" err="1">
                <a:solidFill>
                  <a:srgbClr val="FF0000"/>
                </a:solidFill>
                <a:sym typeface="宋体" panose="02010600030101010101" pitchFamily="2" charset="-122"/>
              </a:rPr>
              <a:t>17</a:t>
            </a:r>
            <a:r>
              <a:rPr lang="en-US" altLang="zh-CN" sz="2400" b="1">
                <a:solidFill>
                  <a:srgbClr val="FF0000"/>
                </a:solidFill>
                <a:sym typeface="宋体" panose="02010600030101010101" pitchFamily="2" charset="-122"/>
              </a:rPr>
              <a:t> </a:t>
            </a:r>
            <a:r>
              <a:rPr lang="zh-CN" altLang="en-US" sz="2400" b="1">
                <a:solidFill>
                  <a:srgbClr val="FF0000"/>
                </a:solidFill>
                <a:sym typeface="宋体" panose="02010600030101010101" pitchFamily="2" charset="-122"/>
              </a:rPr>
              <a:t>，</a:t>
            </a:r>
            <a:r>
              <a:rPr lang="en-US" altLang="zh-CN" sz="2400" b="1">
                <a:solidFill>
                  <a:srgbClr val="FF0000"/>
                </a:solidFill>
                <a:sym typeface="宋体" panose="02010600030101010101" pitchFamily="2" charset="-122"/>
              </a:rPr>
              <a:t> Lb(x)=8x+22x</a:t>
            </a:r>
            <a:r>
              <a:rPr lang="en-US" altLang="zh-CN" sz="2400" b="1" baseline="30000">
                <a:solidFill>
                  <a:srgbClr val="FF0000"/>
                </a:solidFill>
                <a:sym typeface="宋体" panose="02010600030101010101" pitchFamily="2" charset="-122"/>
              </a:rPr>
              <a:t>7</a:t>
            </a:r>
            <a:r>
              <a:rPr lang="en-US" altLang="zh-CN" sz="2400" b="1">
                <a:solidFill>
                  <a:srgbClr val="FF0000"/>
                </a:solidFill>
                <a:sym typeface="宋体" panose="02010600030101010101" pitchFamily="2" charset="-122"/>
              </a:rPr>
              <a:t>-9</a:t>
            </a:r>
            <a:r>
              <a:rPr lang="en-US" altLang="zh-CN" sz="2400" b="1" err="1">
                <a:solidFill>
                  <a:srgbClr val="FF0000"/>
                </a:solidFill>
                <a:sym typeface="宋体" panose="02010600030101010101" pitchFamily="2" charset="-122"/>
              </a:rPr>
              <a:t>x</a:t>
            </a:r>
            <a:r>
              <a:rPr lang="en-US" altLang="zh-CN" sz="2400" b="1" baseline="30000" err="1">
                <a:solidFill>
                  <a:srgbClr val="FF0000"/>
                </a:solidFill>
                <a:sym typeface="宋体" panose="02010600030101010101" pitchFamily="2" charset="-122"/>
              </a:rPr>
              <a:t>8</a:t>
            </a:r>
            <a:r>
              <a:rPr lang="zh-CN" altLang="en-US" sz="2400" b="1" dirty="0">
                <a:solidFill>
                  <a:srgbClr val="FF0000"/>
                </a:solidFill>
              </a:rPr>
              <a:t>*</a:t>
            </a:r>
            <a:r>
              <a:rPr lang="en-US" altLang="zh-CN" sz="2400" b="1">
                <a:solidFill>
                  <a:srgbClr val="FF0000"/>
                </a:solidFill>
              </a:rPr>
              <a:t>/</a:t>
            </a:r>
            <a:endParaRPr lang="en-US" altLang="zh-CN" sz="2400" b="1">
              <a:solidFill>
                <a:srgbClr val="FF0000"/>
              </a:solidFill>
            </a:endParaRPr>
          </a:p>
          <a:p>
            <a:pPr lvl="1" eaLnBrk="1" hangingPunct="1">
              <a:lnSpc>
                <a:spcPct val="110000"/>
              </a:lnSpc>
              <a:buNone/>
            </a:pPr>
            <a:r>
              <a:rPr lang="en-US" altLang="zh-CN" sz="2400" b="1"/>
              <a:t>{ploy  *</a:t>
            </a:r>
            <a:r>
              <a:rPr lang="en-US" altLang="zh-CN" sz="2400" b="1" err="1"/>
              <a:t>Lc</a:t>
            </a:r>
            <a:r>
              <a:rPr lang="en-US" altLang="zh-CN" sz="2400" b="1"/>
              <a:t> , *pc , *pa , *</a:t>
            </a:r>
            <a:r>
              <a:rPr lang="en-US" altLang="zh-CN" sz="2400" b="1" err="1"/>
              <a:t>pb</a:t>
            </a:r>
            <a:r>
              <a:rPr lang="en-US" altLang="zh-CN" sz="2400" b="1"/>
              <a:t> ,*</a:t>
            </a:r>
            <a:r>
              <a:rPr lang="en-US" altLang="zh-CN" sz="2400" b="1" err="1"/>
              <a:t>ptr</a:t>
            </a:r>
            <a:r>
              <a:rPr lang="en-US" altLang="zh-CN" sz="2400" b="1"/>
              <a:t> ;   float  x ;</a:t>
            </a:r>
            <a:endParaRPr lang="en-US" altLang="zh-CN" sz="2400" b="1"/>
          </a:p>
          <a:p>
            <a:pPr lvl="1" eaLnBrk="1" hangingPunct="1">
              <a:lnSpc>
                <a:spcPct val="110000"/>
              </a:lnSpc>
              <a:buNone/>
            </a:pPr>
            <a:r>
              <a:rPr lang="en-US" altLang="zh-CN" sz="2400" b="1"/>
              <a:t> </a:t>
            </a:r>
            <a:r>
              <a:rPr lang="en-US" altLang="zh-CN" b="1" err="1"/>
              <a:t>Lc</a:t>
            </a:r>
            <a:r>
              <a:rPr lang="en-US" altLang="zh-CN" b="1"/>
              <a:t>=pc=La ;   pa=La-&gt;next ;   </a:t>
            </a:r>
            <a:r>
              <a:rPr lang="en-US" altLang="zh-CN" b="1" err="1"/>
              <a:t>pb</a:t>
            </a:r>
            <a:r>
              <a:rPr lang="en-US" altLang="zh-CN" b="1"/>
              <a:t>=Lb-&gt;next ;</a:t>
            </a:r>
            <a:endParaRPr lang="en-US" altLang="zh-CN" b="1"/>
          </a:p>
          <a:p>
            <a:pPr lvl="1" eaLnBrk="1" hangingPunct="1">
              <a:lnSpc>
                <a:spcPct val="110000"/>
              </a:lnSpc>
              <a:buNone/>
            </a:pPr>
            <a:r>
              <a:rPr lang="en-US" altLang="zh-CN" b="1"/>
              <a:t>while (pa!=NULL&amp;&amp;</a:t>
            </a:r>
            <a:r>
              <a:rPr lang="en-US" altLang="zh-CN" b="1" err="1"/>
              <a:t>pb</a:t>
            </a:r>
            <a:r>
              <a:rPr lang="en-US" altLang="zh-CN" b="1"/>
              <a:t>!=NULL)</a:t>
            </a:r>
            <a:endParaRPr lang="en-US" altLang="zh-CN" b="1"/>
          </a:p>
          <a:p>
            <a:pPr lvl="1" eaLnBrk="1" hangingPunct="1">
              <a:lnSpc>
                <a:spcPct val="110000"/>
              </a:lnSpc>
              <a:buNone/>
            </a:pPr>
            <a:r>
              <a:rPr lang="en-US" altLang="zh-CN" b="1"/>
              <a:t>  </a:t>
            </a:r>
            <a:r>
              <a:rPr lang="en-US" altLang="zh-CN" sz="2400" b="1"/>
              <a:t>{if  (pa-&gt;</a:t>
            </a:r>
            <a:r>
              <a:rPr lang="en-US" altLang="zh-CN" sz="2400" b="1" err="1"/>
              <a:t>expn</a:t>
            </a:r>
            <a:r>
              <a:rPr lang="en-US" altLang="zh-CN" sz="2400" b="1"/>
              <a:t>&lt;</a:t>
            </a:r>
            <a:r>
              <a:rPr lang="en-US" altLang="zh-CN" sz="2400" b="1" err="1"/>
              <a:t>pb</a:t>
            </a:r>
            <a:r>
              <a:rPr lang="en-US" altLang="zh-CN" sz="2400" b="1"/>
              <a:t>-&gt;</a:t>
            </a:r>
            <a:r>
              <a:rPr lang="en-US" altLang="zh-CN" sz="2400" b="1" err="1"/>
              <a:t>expn</a:t>
            </a:r>
            <a:r>
              <a:rPr lang="en-US" altLang="zh-CN" sz="2400" b="1"/>
              <a:t>)</a:t>
            </a:r>
            <a:endParaRPr lang="en-US" altLang="zh-CN" sz="2400" b="1"/>
          </a:p>
          <a:p>
            <a:pPr lvl="1" eaLnBrk="1" hangingPunct="1">
              <a:lnSpc>
                <a:spcPct val="110000"/>
              </a:lnSpc>
              <a:buNone/>
            </a:pPr>
            <a:r>
              <a:rPr lang="en-US" altLang="zh-CN" sz="2400" b="1"/>
              <a:t>         {  pc-&gt;next=pa ;   pc=pa ;   pa=pa-&gt;next ;    }</a:t>
            </a:r>
            <a:endParaRPr lang="en-US" altLang="zh-CN" sz="2400" b="1"/>
          </a:p>
          <a:p>
            <a:pPr lvl="1" eaLnBrk="1" hangingPunct="1">
              <a:lnSpc>
                <a:spcPct val="110000"/>
              </a:lnSpc>
              <a:buNone/>
            </a:pPr>
            <a:r>
              <a:rPr lang="en-US" altLang="zh-CN" sz="2400" b="1"/>
              <a:t>        /*  </a:t>
            </a:r>
            <a:r>
              <a:rPr lang="zh-CN" altLang="en-US" sz="2400" b="1"/>
              <a:t>将</a:t>
            </a:r>
            <a:r>
              <a:rPr lang="en-US" altLang="zh-CN" sz="2400" b="1"/>
              <a:t>pa</a:t>
            </a:r>
            <a:r>
              <a:rPr lang="zh-CN" altLang="en-US" sz="2400" b="1" dirty="0"/>
              <a:t>所指的结点合并，</a:t>
            </a:r>
            <a:r>
              <a:rPr lang="en-US" altLang="zh-CN" sz="2400" b="1"/>
              <a:t>pa</a:t>
            </a:r>
            <a:r>
              <a:rPr lang="zh-CN" altLang="en-US" sz="2400" b="1" dirty="0"/>
              <a:t>指向下一个结点  *</a:t>
            </a:r>
            <a:r>
              <a:rPr lang="en-US" altLang="zh-CN" sz="2400" b="1"/>
              <a:t>/</a:t>
            </a:r>
            <a:endParaRPr lang="zh-CN" altLang="en-US" sz="2400" b="1"/>
          </a:p>
          <a:p>
            <a:pPr marL="742950" lvl="1" indent="-285750" eaLnBrk="1" hangingPunct="1">
              <a:lnSpc>
                <a:spcPct val="110000"/>
              </a:lnSpc>
              <a:buNone/>
            </a:pPr>
            <a:r>
              <a:rPr lang="en-US" altLang="zh-CN" sz="2400" b="1">
                <a:solidFill>
                  <a:schemeClr val="tx1"/>
                </a:solidFill>
              </a:rPr>
              <a:t>     else if  (pa-&gt;</a:t>
            </a:r>
            <a:r>
              <a:rPr lang="en-US" altLang="zh-CN" sz="2400" b="1" err="1"/>
              <a:t>expn</a:t>
            </a:r>
            <a:r>
              <a:rPr lang="en-US" altLang="zh-CN" sz="2400" b="1"/>
              <a:t>&gt;</a:t>
            </a:r>
            <a:r>
              <a:rPr lang="en-US" altLang="zh-CN" sz="2400" b="1" err="1"/>
              <a:t>pb</a:t>
            </a:r>
            <a:r>
              <a:rPr lang="en-US" altLang="zh-CN" sz="2400" b="1"/>
              <a:t>-&gt;</a:t>
            </a:r>
            <a:r>
              <a:rPr lang="en-US" altLang="zh-CN" sz="2400" b="1" err="1"/>
              <a:t>expn</a:t>
            </a:r>
            <a:r>
              <a:rPr lang="en-US" altLang="zh-CN" sz="2400" b="1"/>
              <a:t>)</a:t>
            </a:r>
            <a:endParaRPr lang="en-US" altLang="zh-CN" sz="2400" b="1"/>
          </a:p>
          <a:p>
            <a:pPr marL="742950" lvl="1" indent="-285750" eaLnBrk="1" hangingPunct="1">
              <a:lnSpc>
                <a:spcPct val="110000"/>
              </a:lnSpc>
              <a:buNone/>
            </a:pPr>
            <a:r>
              <a:rPr lang="en-US" altLang="zh-CN" sz="2400" b="1"/>
              <a:t>             {  pc-&gt;next=</a:t>
            </a:r>
            <a:r>
              <a:rPr lang="en-US" altLang="zh-CN" sz="2400" b="1" err="1"/>
              <a:t>pb</a:t>
            </a:r>
            <a:r>
              <a:rPr lang="en-US" altLang="zh-CN" sz="2400" b="1"/>
              <a:t> ;   pc=</a:t>
            </a:r>
            <a:r>
              <a:rPr lang="en-US" altLang="zh-CN" sz="2400" b="1" err="1"/>
              <a:t>pb</a:t>
            </a:r>
            <a:r>
              <a:rPr lang="en-US" altLang="zh-CN" sz="2400" b="1"/>
              <a:t> ;    </a:t>
            </a:r>
            <a:r>
              <a:rPr lang="en-US" altLang="zh-CN" sz="2400" b="1" err="1"/>
              <a:t>pb</a:t>
            </a:r>
            <a:r>
              <a:rPr lang="en-US" altLang="zh-CN" sz="2400" b="1"/>
              <a:t>=</a:t>
            </a:r>
            <a:r>
              <a:rPr lang="en-US" altLang="zh-CN" sz="2400" b="1" err="1"/>
              <a:t>pb</a:t>
            </a:r>
            <a:r>
              <a:rPr lang="en-US" altLang="zh-CN" sz="2400" b="1"/>
              <a:t>-&gt;next ;    </a:t>
            </a:r>
            <a:endParaRPr lang="en-US" altLang="zh-CN" sz="2400" b="1"/>
          </a:p>
          <a:p>
            <a:pPr marL="742950" lvl="1" indent="-285750" eaLnBrk="1" hangingPunct="1">
              <a:lnSpc>
                <a:spcPct val="110000"/>
              </a:lnSpc>
              <a:buNone/>
            </a:pPr>
            <a:r>
              <a:rPr lang="en-US" altLang="zh-CN" sz="2400" b="1"/>
              <a:t>         /*  </a:t>
            </a:r>
            <a:r>
              <a:rPr lang="zh-CN" altLang="en-US" sz="2400" b="1"/>
              <a:t>将</a:t>
            </a:r>
            <a:r>
              <a:rPr lang="en-US" altLang="zh-CN" sz="2400" b="1" err="1"/>
              <a:t>pb</a:t>
            </a:r>
            <a:r>
              <a:rPr lang="zh-CN" altLang="en-US" sz="2400" b="1" dirty="0"/>
              <a:t>所指的结点合并，</a:t>
            </a:r>
            <a:r>
              <a:rPr lang="en-US" altLang="zh-CN" sz="2400" b="1" err="1"/>
              <a:t>pb</a:t>
            </a:r>
            <a:r>
              <a:rPr lang="zh-CN" altLang="en-US" sz="2400" b="1" dirty="0"/>
              <a:t>指向下一个结点  *</a:t>
            </a:r>
            <a:r>
              <a:rPr lang="en-US" altLang="zh-CN" sz="2400" b="1"/>
              <a:t>/</a:t>
            </a:r>
            <a:endParaRPr lang="zh-CN" altLang="en-US" sz="2400"/>
          </a:p>
        </p:txBody>
      </p:sp>
      <p:sp>
        <p:nvSpPr>
          <p:cNvPr id="82946" name="Rectangle 4"/>
          <p:cNvSpPr>
            <a:spLocks noGrp="1"/>
          </p:cNvSpPr>
          <p:nvPr>
            <p:ph type="title"/>
          </p:nvPr>
        </p:nvSpPr>
        <p:spPr/>
        <p:txBody>
          <a:bodyPr vert="horz" wrap="square" lIns="91440" tIns="45720" rIns="91440" bIns="45720" anchor="ctr" anchorCtr="0"/>
          <a:p>
            <a:pPr eaLnBrk="1" hangingPunct="1"/>
            <a:r>
              <a:rPr lang="en-US" altLang="zh-CN" sz="4800">
                <a:latin typeface="华文新魏" panose="02010800040101010101" pitchFamily="2" charset="-122"/>
                <a:ea typeface="华文新魏" panose="02010800040101010101" pitchFamily="2" charset="-122"/>
              </a:rPr>
              <a:t>2.4  </a:t>
            </a:r>
            <a:r>
              <a:rPr lang="zh-CN" altLang="en-US" sz="4800" dirty="0">
                <a:latin typeface="华文新魏" panose="02010800040101010101" pitchFamily="2" charset="-122"/>
                <a:ea typeface="华文新魏" panose="02010800040101010101" pitchFamily="2" charset="-122"/>
              </a:rPr>
              <a:t>一元多项式相加表示</a:t>
            </a:r>
            <a:endParaRPr lang="zh-CN" altLang="en-US" sz="4800" dirty="0">
              <a:latin typeface="华文新魏" panose="02010800040101010101" pitchFamily="2" charset="-122"/>
              <a:ea typeface="华文新魏" panose="02010800040101010101" pitchFamily="2" charset="-122"/>
            </a:endParaRPr>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3"/>
          <p:cNvSpPr>
            <a:spLocks noGrp="1"/>
          </p:cNvSpPr>
          <p:nvPr>
            <p:ph idx="1"/>
          </p:nvPr>
        </p:nvSpPr>
        <p:spPr>
          <a:xfrm>
            <a:off x="190500" y="1092200"/>
            <a:ext cx="8496300" cy="5400675"/>
          </a:xfrm>
        </p:spPr>
        <p:txBody>
          <a:bodyPr vert="horz" wrap="square" lIns="91440" tIns="45720" rIns="91440" bIns="45720" anchor="t" anchorCtr="0"/>
          <a:p>
            <a:pPr marL="1303655" lvl="4" eaLnBrk="1" latinLnBrk="0" hangingPunct="1">
              <a:lnSpc>
                <a:spcPct val="110000"/>
              </a:lnSpc>
              <a:spcBef>
                <a:spcPct val="0"/>
              </a:spcBef>
              <a:buNone/>
            </a:pPr>
            <a:r>
              <a:rPr lang="en-US" altLang="zh-CN" sz="2400" b="1"/>
              <a:t>else</a:t>
            </a:r>
            <a:endParaRPr lang="en-US" altLang="zh-CN" sz="2400" b="1"/>
          </a:p>
          <a:p>
            <a:pPr marL="1303655" lvl="4" eaLnBrk="1" latinLnBrk="0" hangingPunct="1">
              <a:lnSpc>
                <a:spcPct val="110000"/>
              </a:lnSpc>
              <a:spcBef>
                <a:spcPct val="0"/>
              </a:spcBef>
              <a:buNone/>
            </a:pPr>
            <a:r>
              <a:rPr lang="en-US" altLang="zh-CN" sz="2400" b="1"/>
              <a:t>    {  x=pa-&gt;</a:t>
            </a:r>
            <a:r>
              <a:rPr lang="en-US" altLang="zh-CN" sz="2400" b="1" err="1"/>
              <a:t>coef</a:t>
            </a:r>
            <a:r>
              <a:rPr lang="en-US" altLang="zh-CN" sz="2400" b="1"/>
              <a:t>+</a:t>
            </a:r>
            <a:r>
              <a:rPr lang="en-US" altLang="zh-CN" sz="2400" b="1" err="1"/>
              <a:t>pb</a:t>
            </a:r>
            <a:r>
              <a:rPr lang="en-US" altLang="zh-CN" sz="2400" b="1"/>
              <a:t>-&gt;</a:t>
            </a:r>
            <a:r>
              <a:rPr lang="en-US" altLang="zh-CN" sz="2400" b="1" err="1"/>
              <a:t>coef</a:t>
            </a:r>
            <a:r>
              <a:rPr lang="en-US" altLang="zh-CN" sz="2400" b="1"/>
              <a:t> ;</a:t>
            </a:r>
            <a:endParaRPr lang="en-US" altLang="zh-CN" sz="2400" b="1"/>
          </a:p>
          <a:p>
            <a:pPr marL="1303655" lvl="4" eaLnBrk="1" latinLnBrk="0" hangingPunct="1">
              <a:lnSpc>
                <a:spcPct val="110000"/>
              </a:lnSpc>
              <a:spcBef>
                <a:spcPct val="0"/>
              </a:spcBef>
              <a:buNone/>
            </a:pPr>
            <a:r>
              <a:rPr lang="en-US" altLang="zh-CN" sz="2400" b="1"/>
              <a:t>        if  (x==0) /*  </a:t>
            </a:r>
            <a:r>
              <a:rPr lang="zh-CN" altLang="en-US" sz="2400" b="1" dirty="0"/>
              <a:t>如果系数和为</a:t>
            </a:r>
            <a:r>
              <a:rPr lang="en-US" altLang="zh-CN" sz="2400" b="1"/>
              <a:t>0</a:t>
            </a:r>
            <a:r>
              <a:rPr lang="zh-CN" altLang="en-US" sz="2400" b="1" dirty="0"/>
              <a:t>，删除两个结点  *</a:t>
            </a:r>
            <a:r>
              <a:rPr lang="en-US" altLang="zh-CN" sz="2400" b="1"/>
              <a:t>/</a:t>
            </a:r>
            <a:endParaRPr lang="en-US" altLang="zh-CN" sz="2400" b="1"/>
          </a:p>
          <a:p>
            <a:pPr marL="1303655" lvl="4" eaLnBrk="1" latinLnBrk="0" hangingPunct="1">
              <a:lnSpc>
                <a:spcPct val="110000"/>
              </a:lnSpc>
              <a:spcBef>
                <a:spcPct val="0"/>
              </a:spcBef>
              <a:buNone/>
            </a:pPr>
            <a:r>
              <a:rPr lang="en-US" altLang="zh-CN" sz="2400" b="1"/>
              <a:t>            {  </a:t>
            </a:r>
            <a:r>
              <a:rPr lang="en-US" altLang="zh-CN" sz="2400" b="1" err="1"/>
              <a:t>ptr</a:t>
            </a:r>
            <a:r>
              <a:rPr lang="en-US" altLang="zh-CN" sz="2400" b="1"/>
              <a:t>=pa ;   pa=pa-&gt;next ;    free(</a:t>
            </a:r>
            <a:r>
              <a:rPr lang="en-US" altLang="zh-CN" sz="2400" b="1" err="1"/>
              <a:t>ptr</a:t>
            </a:r>
            <a:r>
              <a:rPr lang="en-US" altLang="zh-CN" sz="2400" b="1"/>
              <a:t>) ;</a:t>
            </a:r>
            <a:endParaRPr lang="en-US" altLang="zh-CN" sz="2400" b="1"/>
          </a:p>
          <a:p>
            <a:pPr marL="1303655" lvl="4" eaLnBrk="1" latinLnBrk="0" hangingPunct="1">
              <a:lnSpc>
                <a:spcPct val="110000"/>
              </a:lnSpc>
              <a:spcBef>
                <a:spcPct val="0"/>
              </a:spcBef>
              <a:buNone/>
            </a:pPr>
            <a:r>
              <a:rPr lang="en-US" altLang="zh-CN" sz="2400" b="1"/>
              <a:t>                </a:t>
            </a:r>
            <a:r>
              <a:rPr lang="en-US" altLang="zh-CN" sz="2400" b="1" err="1"/>
              <a:t>ptr</a:t>
            </a:r>
            <a:r>
              <a:rPr lang="en-US" altLang="zh-CN" sz="2400" b="1"/>
              <a:t>=</a:t>
            </a:r>
            <a:r>
              <a:rPr lang="en-US" altLang="zh-CN" sz="2400" b="1" err="1"/>
              <a:t>pb</a:t>
            </a:r>
            <a:r>
              <a:rPr lang="en-US" altLang="zh-CN" sz="2400" b="1"/>
              <a:t> ;   </a:t>
            </a:r>
            <a:r>
              <a:rPr lang="en-US" altLang="zh-CN" sz="2400" b="1" err="1"/>
              <a:t>pb</a:t>
            </a:r>
            <a:r>
              <a:rPr lang="en-US" altLang="zh-CN" sz="2400" b="1"/>
              <a:t>=</a:t>
            </a:r>
            <a:r>
              <a:rPr lang="en-US" altLang="zh-CN" sz="2400" b="1" err="1"/>
              <a:t>pb</a:t>
            </a:r>
            <a:r>
              <a:rPr lang="en-US" altLang="zh-CN" sz="2400" b="1"/>
              <a:t>-&gt;next ;    free(</a:t>
            </a:r>
            <a:r>
              <a:rPr lang="en-US" altLang="zh-CN" sz="2400" b="1" err="1"/>
              <a:t>ptr</a:t>
            </a:r>
            <a:r>
              <a:rPr lang="en-US" altLang="zh-CN" sz="2400" b="1"/>
              <a:t>) ;  }</a:t>
            </a:r>
            <a:endParaRPr lang="en-US" altLang="zh-CN" sz="2400" b="1"/>
          </a:p>
          <a:p>
            <a:pPr marL="1303655" lvl="4" eaLnBrk="1" latinLnBrk="0" hangingPunct="1">
              <a:lnSpc>
                <a:spcPct val="110000"/>
              </a:lnSpc>
              <a:spcBef>
                <a:spcPct val="0"/>
              </a:spcBef>
              <a:buNone/>
            </a:pPr>
            <a:r>
              <a:rPr lang="en-US" altLang="zh-CN" sz="2400" b="1"/>
              <a:t>        else      /*  </a:t>
            </a:r>
            <a:r>
              <a:rPr lang="zh-CN" altLang="en-US" sz="2400" b="1" dirty="0"/>
              <a:t>如果系数和不为</a:t>
            </a:r>
            <a:r>
              <a:rPr lang="en-US" altLang="zh-CN" sz="2400" b="1"/>
              <a:t>0</a:t>
            </a:r>
            <a:r>
              <a:rPr lang="zh-CN" altLang="en-US" sz="2400" b="1" dirty="0"/>
              <a:t>，修改其中一个结点的系数域，删除另一个结点  *</a:t>
            </a:r>
            <a:r>
              <a:rPr lang="en-US" altLang="zh-CN" sz="2400" b="1"/>
              <a:t>/ </a:t>
            </a:r>
            <a:endParaRPr lang="en-US" altLang="zh-CN" sz="2400" b="1"/>
          </a:p>
          <a:p>
            <a:pPr marL="1303655" lvl="4" eaLnBrk="1" latinLnBrk="0" hangingPunct="1">
              <a:lnSpc>
                <a:spcPct val="110000"/>
              </a:lnSpc>
              <a:spcBef>
                <a:spcPct val="0"/>
              </a:spcBef>
              <a:buNone/>
            </a:pPr>
            <a:r>
              <a:rPr lang="en-US" altLang="zh-CN" sz="2400" b="1"/>
              <a:t>             {   pc-&gt;next=pa ;   pa-&gt;</a:t>
            </a:r>
            <a:r>
              <a:rPr lang="en-US" altLang="zh-CN" sz="2400" b="1" err="1"/>
              <a:t>coef</a:t>
            </a:r>
            <a:r>
              <a:rPr lang="en-US" altLang="zh-CN" sz="2400" b="1"/>
              <a:t>=x ;</a:t>
            </a:r>
            <a:endParaRPr lang="en-US" altLang="zh-CN" sz="2400" b="1"/>
          </a:p>
          <a:p>
            <a:pPr marL="1303655" lvl="4" eaLnBrk="1" latinLnBrk="0" hangingPunct="1">
              <a:lnSpc>
                <a:spcPct val="110000"/>
              </a:lnSpc>
              <a:spcBef>
                <a:spcPct val="0"/>
              </a:spcBef>
              <a:buNone/>
            </a:pPr>
            <a:r>
              <a:rPr lang="en-US" altLang="zh-CN" sz="2400" b="1"/>
              <a:t>                 pc=pa ;   pa=pa-&gt;next ;</a:t>
            </a:r>
            <a:endParaRPr lang="en-US" altLang="zh-CN" sz="2400" b="1"/>
          </a:p>
          <a:p>
            <a:pPr marL="1303655" lvl="4" eaLnBrk="1" latinLnBrk="0" hangingPunct="1">
              <a:lnSpc>
                <a:spcPct val="110000"/>
              </a:lnSpc>
              <a:spcBef>
                <a:spcPct val="0"/>
              </a:spcBef>
              <a:buNone/>
            </a:pPr>
            <a:r>
              <a:rPr lang="en-US" altLang="zh-CN" sz="2400" b="1"/>
              <a:t>                 </a:t>
            </a:r>
            <a:r>
              <a:rPr lang="en-US" altLang="zh-CN" sz="2400" b="1" err="1"/>
              <a:t>ptr</a:t>
            </a:r>
            <a:r>
              <a:rPr lang="en-US" altLang="zh-CN" sz="2400" b="1"/>
              <a:t>=</a:t>
            </a:r>
            <a:r>
              <a:rPr lang="en-US" altLang="zh-CN" sz="2400" b="1" err="1"/>
              <a:t>pb</a:t>
            </a:r>
            <a:r>
              <a:rPr lang="en-US" altLang="zh-CN" sz="2400" b="1"/>
              <a:t> ;   </a:t>
            </a:r>
            <a:r>
              <a:rPr lang="en-US" altLang="zh-CN" sz="2400" b="1" err="1"/>
              <a:t>pb</a:t>
            </a:r>
            <a:r>
              <a:rPr lang="en-US" altLang="zh-CN" sz="2400" b="1"/>
              <a:t>=</a:t>
            </a:r>
            <a:r>
              <a:rPr lang="en-US" altLang="zh-CN" sz="2400" b="1" err="1"/>
              <a:t>pb</a:t>
            </a:r>
            <a:r>
              <a:rPr lang="en-US" altLang="zh-CN" sz="2400" b="1"/>
              <a:t>-&gt;next ;   free(</a:t>
            </a:r>
            <a:r>
              <a:rPr lang="en-US" altLang="zh-CN" sz="2400" b="1" err="1"/>
              <a:t>ptr</a:t>
            </a:r>
            <a:r>
              <a:rPr lang="en-US" altLang="zh-CN" sz="2400" b="1"/>
              <a:t>) ;   </a:t>
            </a:r>
            <a:endParaRPr lang="en-US" altLang="zh-CN" sz="2400" b="1"/>
          </a:p>
          <a:p>
            <a:pPr marL="1303655" lvl="4" eaLnBrk="1" latinLnBrk="0" hangingPunct="1">
              <a:lnSpc>
                <a:spcPct val="110000"/>
              </a:lnSpc>
              <a:spcBef>
                <a:spcPct val="0"/>
              </a:spcBef>
              <a:buNone/>
            </a:pPr>
            <a:r>
              <a:rPr lang="en-US" altLang="zh-CN" sz="2400" b="1"/>
              <a:t>             }</a:t>
            </a:r>
            <a:endParaRPr lang="zh-CN" altLang="en-US" sz="2400"/>
          </a:p>
        </p:txBody>
      </p:sp>
      <p:sp>
        <p:nvSpPr>
          <p:cNvPr id="83970" name="Rectangle 4"/>
          <p:cNvSpPr>
            <a:spLocks noGrp="1"/>
          </p:cNvSpPr>
          <p:nvPr>
            <p:ph type="title"/>
          </p:nvPr>
        </p:nvSpPr>
        <p:spPr/>
        <p:txBody>
          <a:bodyPr vert="horz" wrap="square" lIns="91440" tIns="45720" rIns="91440" bIns="45720" anchor="ctr" anchorCtr="0"/>
          <a:p>
            <a:pPr eaLnBrk="1" hangingPunct="1"/>
            <a:r>
              <a:rPr lang="en-US" altLang="zh-CN"/>
              <a:t>2.4  </a:t>
            </a:r>
            <a:r>
              <a:rPr lang="zh-CN" altLang="en-US" dirty="0"/>
              <a:t>一元多项式表示</a:t>
            </a:r>
            <a:endParaRPr lang="zh-CN" altLang="en-US" dirty="0"/>
          </a:p>
        </p:txBody>
      </p:sp>
      <p:pic>
        <p:nvPicPr>
          <p:cNvPr id="55327" name="图片 16" descr="Untitled.png">
            <a:hlinkClick r:id="rId1" action="ppaction://hlinksldjump"/>
          </p:cNvPr>
          <p:cNvPicPr>
            <a:picLocks noChangeAspect="1"/>
          </p:cNvPicPr>
          <p:nvPr/>
        </p:nvPicPr>
        <p:blipFill>
          <a:blip r:embed="rId2"/>
          <a:stretch>
            <a:fillRect/>
          </a:stretch>
        </p:blipFill>
        <p:spPr>
          <a:xfrm>
            <a:off x="8216900" y="5937250"/>
            <a:ext cx="927100" cy="92075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3"/>
          <p:cNvSpPr>
            <a:spLocks noGrp="1"/>
          </p:cNvSpPr>
          <p:nvPr>
            <p:ph idx="1"/>
          </p:nvPr>
        </p:nvSpPr>
        <p:spPr>
          <a:xfrm>
            <a:off x="468313" y="1268413"/>
            <a:ext cx="8424862" cy="5256212"/>
          </a:xfrm>
        </p:spPr>
        <p:txBody>
          <a:bodyPr vert="horz" wrap="square" lIns="91440" tIns="45720" rIns="91440" bIns="45720" anchor="t" anchorCtr="0"/>
          <a:p>
            <a:pPr lvl="4" eaLnBrk="1" hangingPunct="1">
              <a:lnSpc>
                <a:spcPct val="110000"/>
              </a:lnSpc>
              <a:buNone/>
            </a:pPr>
            <a:r>
              <a:rPr lang="en-US" altLang="zh-CN" sz="2400" b="1"/>
              <a:t>}</a:t>
            </a:r>
            <a:endParaRPr lang="en-US" altLang="zh-CN" sz="2400" b="1"/>
          </a:p>
          <a:p>
            <a:pPr lvl="3" eaLnBrk="1" hangingPunct="1">
              <a:lnSpc>
                <a:spcPct val="110000"/>
              </a:lnSpc>
              <a:buNone/>
            </a:pPr>
            <a:r>
              <a:rPr lang="en-US" altLang="zh-CN" sz="2400" b="1"/>
              <a:t>}     /* end of while */ </a:t>
            </a:r>
            <a:endParaRPr lang="en-US" altLang="zh-CN" sz="2400" b="1"/>
          </a:p>
          <a:p>
            <a:pPr lvl="2" eaLnBrk="1" hangingPunct="1">
              <a:buNone/>
            </a:pPr>
            <a:r>
              <a:rPr lang="en-US" altLang="zh-CN" b="1"/>
              <a:t>if  (pa==NULL)  pc-&gt;next=</a:t>
            </a:r>
            <a:r>
              <a:rPr lang="en-US" altLang="zh-CN" b="1" err="1"/>
              <a:t>pb</a:t>
            </a:r>
            <a:r>
              <a:rPr lang="en-US" altLang="zh-CN" b="1"/>
              <a:t> ;</a:t>
            </a:r>
            <a:endParaRPr lang="en-US" altLang="zh-CN" b="1"/>
          </a:p>
          <a:p>
            <a:pPr lvl="2" eaLnBrk="1" hangingPunct="1">
              <a:buNone/>
            </a:pPr>
            <a:r>
              <a:rPr lang="en-US" altLang="zh-CN" b="1"/>
              <a:t>else  pc-&gt;next=pa ;</a:t>
            </a:r>
            <a:endParaRPr lang="en-US" altLang="zh-CN" b="1"/>
          </a:p>
          <a:p>
            <a:pPr lvl="2" eaLnBrk="1" hangingPunct="1">
              <a:buNone/>
            </a:pPr>
            <a:r>
              <a:rPr lang="en-US" altLang="zh-CN" b="1"/>
              <a:t>return (</a:t>
            </a:r>
            <a:r>
              <a:rPr lang="en-US" altLang="zh-CN" b="1" err="1"/>
              <a:t>Lc</a:t>
            </a:r>
            <a:r>
              <a:rPr lang="en-US" altLang="zh-CN" b="1"/>
              <a:t>) ;  </a:t>
            </a:r>
            <a:endParaRPr lang="en-US" altLang="zh-CN" b="1"/>
          </a:p>
          <a:p>
            <a:pPr lvl="1" eaLnBrk="1" hangingPunct="1">
              <a:buNone/>
            </a:pPr>
            <a:r>
              <a:rPr lang="en-US" altLang="zh-CN" sz="2400" b="1"/>
              <a:t>}</a:t>
            </a:r>
            <a:endParaRPr lang="en-US" altLang="zh-CN" sz="2400" b="1"/>
          </a:p>
          <a:p>
            <a:pPr eaLnBrk="1" hangingPunct="1">
              <a:buNone/>
            </a:pPr>
            <a:endParaRPr lang="zh-CN" altLang="en-US" sz="2400"/>
          </a:p>
        </p:txBody>
      </p:sp>
      <p:sp>
        <p:nvSpPr>
          <p:cNvPr id="84994" name="Rectangle 4"/>
          <p:cNvSpPr>
            <a:spLocks noGrp="1"/>
          </p:cNvSpPr>
          <p:nvPr>
            <p:ph type="title"/>
          </p:nvPr>
        </p:nvSpPr>
        <p:spPr/>
        <p:txBody>
          <a:bodyPr vert="horz" wrap="square" lIns="91440" tIns="45720" rIns="91440" bIns="45720" anchor="ctr" anchorCtr="0"/>
          <a:p>
            <a:pPr eaLnBrk="1" hangingPunct="1"/>
            <a:r>
              <a:rPr lang="en-US" altLang="zh-CN"/>
              <a:t>2.4  </a:t>
            </a:r>
            <a:r>
              <a:rPr lang="zh-CN" altLang="en-US" dirty="0"/>
              <a:t>一元多项式表示</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9476B6"/>
              </a:solidFill>
              <a:effectLst/>
              <a:uLnTx/>
              <a:uFillTx/>
              <a:latin typeface="+mn-lt"/>
              <a:ea typeface="+mn-ea"/>
              <a:cs typeface="+mn-ea"/>
              <a:sym typeface="+mn-lt"/>
            </a:endParaRPr>
          </a:p>
        </p:txBody>
      </p:sp>
      <p:pic>
        <p:nvPicPr>
          <p:cNvPr id="86018" name="图片 2"/>
          <p:cNvPicPr>
            <a:picLocks noChangeAspect="1"/>
          </p:cNvPicPr>
          <p:nvPr/>
        </p:nvPicPr>
        <p:blipFill>
          <a:blip r:embed="rId1"/>
          <a:srcRect l="1575" t="11116"/>
          <a:stretch>
            <a:fillRect/>
          </a:stretch>
        </p:blipFill>
        <p:spPr>
          <a:xfrm>
            <a:off x="-4762" y="0"/>
            <a:ext cx="9124950" cy="1627188"/>
          </a:xfrm>
          <a:prstGeom prst="rect">
            <a:avLst/>
          </a:prstGeom>
          <a:noFill/>
          <a:ln w="9525">
            <a:noFill/>
          </a:ln>
        </p:spPr>
      </p:pic>
      <p:sp>
        <p:nvSpPr>
          <p:cNvPr id="63" name="矩形 62"/>
          <p:cNvSpPr/>
          <p:nvPr/>
        </p:nvSpPr>
        <p:spPr bwMode="auto">
          <a:xfrm>
            <a:off x="23813" y="9525"/>
            <a:ext cx="9151938" cy="1609725"/>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64"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chemeClr val="dk1"/>
              </a:solidFill>
              <a:effectLst/>
              <a:uLnTx/>
              <a:uFillTx/>
              <a:latin typeface="+mn-lt"/>
              <a:ea typeface="+mn-ea"/>
              <a:cs typeface="+mn-ea"/>
              <a:sym typeface="+mn-lt"/>
            </a:endParaRPr>
          </a:p>
        </p:txBody>
      </p:sp>
      <p:sp>
        <p:nvSpPr>
          <p:cNvPr id="25" name="矩形 24"/>
          <p:cNvSpPr/>
          <p:nvPr/>
        </p:nvSpPr>
        <p:spPr>
          <a:xfrm>
            <a:off x="567050" y="2333625"/>
            <a:ext cx="8073395" cy="3680460"/>
          </a:xfrm>
          <a:prstGeom prst="rect">
            <a:avLst/>
          </a:prstGeom>
        </p:spPr>
        <p:txBody>
          <a:bodyPr wrap="square">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1</a:t>
            </a:r>
            <a:r>
              <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、了解线性结构的特点</a:t>
            </a:r>
            <a:endPar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2</a:t>
            </a:r>
            <a:r>
              <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、掌握顺序表的定义、查找、插入和删除 </a:t>
            </a:r>
            <a:endPar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3</a:t>
            </a:r>
            <a:r>
              <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、掌握链表（单链表、双链表、循环链表）</a:t>
            </a:r>
            <a:r>
              <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的定义、创建、查找、插入、删除、排序等</a:t>
            </a:r>
            <a:endPar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en-US" altLang="zh-CN"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4</a:t>
            </a:r>
            <a:r>
              <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rPr>
              <a:t>、能够从时间和空间复杂度的角度比较两种存储结构的不同特点及其适用场合 </a:t>
            </a:r>
            <a:endParaRPr kumimoji="1" lang="zh-CN" altLang="en-US" sz="2800" b="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mn-lt"/>
              <a:ea typeface="+mn-ea"/>
              <a:cs typeface="+mn-ea"/>
              <a:sym typeface="+mn-lt"/>
            </a:endParaRPr>
          </a:p>
        </p:txBody>
      </p:sp>
      <p:grpSp>
        <p:nvGrpSpPr>
          <p:cNvPr id="86022" name="组合 3"/>
          <p:cNvGrpSpPr/>
          <p:nvPr/>
        </p:nvGrpSpPr>
        <p:grpSpPr>
          <a:xfrm>
            <a:off x="3684588" y="336550"/>
            <a:ext cx="1830387" cy="1831975"/>
            <a:chOff x="3117668" y="234317"/>
            <a:chExt cx="2127323" cy="2127323"/>
          </a:xfrm>
        </p:grpSpPr>
        <p:sp>
          <p:nvSpPr>
            <p:cNvPr id="46" name="椭圆 45"/>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ea"/>
                <a:sym typeface="+mn-lt"/>
              </a:endParaRPr>
            </a:p>
          </p:txBody>
        </p:sp>
        <p:sp>
          <p:nvSpPr>
            <p:cNvPr id="47" name="椭圆 46"/>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ea"/>
                <a:sym typeface="+mn-lt"/>
              </a:endParaRPr>
            </a:p>
          </p:txBody>
        </p:sp>
        <p:grpSp>
          <p:nvGrpSpPr>
            <p:cNvPr id="86025" name="组合 47"/>
            <p:cNvGrpSpPr/>
            <p:nvPr/>
          </p:nvGrpSpPr>
          <p:grpSpPr>
            <a:xfrm>
              <a:off x="3250509" y="768989"/>
              <a:ext cx="1800200" cy="1001573"/>
              <a:chOff x="3896925" y="1033243"/>
              <a:chExt cx="1350150" cy="751179"/>
            </a:xfrm>
          </p:grpSpPr>
          <p:sp>
            <p:nvSpPr>
              <p:cNvPr id="49" name="TextBox 7"/>
              <p:cNvSpPr txBox="1"/>
              <p:nvPr/>
            </p:nvSpPr>
            <p:spPr>
              <a:xfrm>
                <a:off x="4256708" y="1399568"/>
                <a:ext cx="690504" cy="384356"/>
              </a:xfrm>
              <a:prstGeom prst="rect">
                <a:avLst/>
              </a:prstGeom>
              <a:noFill/>
            </p:spPr>
            <p:txBody>
              <a:bodyPr lIns="0" tIns="0" rIns="0" bIns="0" anchor="b">
                <a:normAutofit/>
              </a:bodyPr>
              <a:lstStyle/>
              <a:p>
                <a:pPr marR="0" algn="dist" defTabSz="914400">
                  <a:buClrTx/>
                  <a:buSzTx/>
                  <a:buFontTx/>
                  <a:defRPr/>
                </a:pPr>
                <a:r>
                  <a:rPr kumimoji="0" lang="en-US" altLang="zh-CN" sz="2135" kern="1200" cap="none" spc="0" normalizeH="0" baseline="0" noProof="0" dirty="0">
                    <a:latin typeface="+mn-lt"/>
                    <a:ea typeface="+mn-ea"/>
                    <a:cs typeface="+mn-ea"/>
                    <a:sym typeface="+mn-lt"/>
                  </a:rPr>
                  <a:t>target</a:t>
                </a:r>
                <a:endParaRPr kumimoji="0" lang="en-US" altLang="zh-CN" sz="2135" kern="1200" cap="none" spc="0" normalizeH="0" baseline="0" noProof="0" dirty="0">
                  <a:latin typeface="+mn-lt"/>
                  <a:ea typeface="+mn-ea"/>
                  <a:cs typeface="+mn-ea"/>
                  <a:sym typeface="+mn-lt"/>
                </a:endParaRPr>
              </a:p>
            </p:txBody>
          </p:sp>
          <p:sp>
            <p:nvSpPr>
              <p:cNvPr id="50" name="Rectangle 9"/>
              <p:cNvSpPr/>
              <p:nvPr/>
            </p:nvSpPr>
            <p:spPr>
              <a:xfrm>
                <a:off x="3896926" y="1033186"/>
                <a:ext cx="1350565" cy="69267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735" b="1" i="0" u="none" strike="noStrike" kern="1200" cap="none" spc="0" normalizeH="0" baseline="0" noProof="0" dirty="0">
                    <a:ln>
                      <a:noFill/>
                    </a:ln>
                    <a:solidFill>
                      <a:schemeClr val="tx1"/>
                    </a:solidFill>
                    <a:effectLst/>
                    <a:uLnTx/>
                    <a:uFillTx/>
                    <a:latin typeface="+mn-lt"/>
                    <a:ea typeface="+mn-ea"/>
                    <a:cs typeface="+mn-ea"/>
                    <a:sym typeface="+mn-lt"/>
                  </a:rPr>
                  <a:t>目标</a:t>
                </a:r>
                <a:endParaRPr kumimoji="0" lang="zh-CN" altLang="en-US" sz="3735"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vert="horz" wrap="square" lIns="91440" tIns="45720" rIns="91440" bIns="45720" anchor="ctr" anchorCtr="0"/>
          <a:p>
            <a:pPr eaLnBrk="1" hangingPunct="1"/>
            <a:r>
              <a:rPr lang="zh-CN" altLang="en-US" sz="6000" b="1" dirty="0">
                <a:ea typeface="华文行楷" panose="02010800040101010101" pitchFamily="2" charset="-122"/>
              </a:rPr>
              <a:t>作   业</a:t>
            </a:r>
            <a:endParaRPr lang="zh-CN" altLang="en-US" sz="6000" b="1" dirty="0">
              <a:ea typeface="华文行楷" panose="02010800040101010101" pitchFamily="2" charset="-122"/>
            </a:endParaRPr>
          </a:p>
        </p:txBody>
      </p:sp>
      <p:sp>
        <p:nvSpPr>
          <p:cNvPr id="74754" name="Rectangle 3"/>
          <p:cNvSpPr>
            <a:spLocks noGrp="1"/>
          </p:cNvSpPr>
          <p:nvPr>
            <p:ph idx="1"/>
          </p:nvPr>
        </p:nvSpPr>
        <p:spPr>
          <a:xfrm>
            <a:off x="468313" y="1052513"/>
            <a:ext cx="8675688" cy="5327650"/>
          </a:xfrm>
        </p:spPr>
        <p:txBody>
          <a:bodyPr vert="horz" wrap="square" lIns="91440" tIns="45720" rIns="91440" bIns="45720" anchor="t"/>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编写算法实现。</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kumimoji="0" lang="en-US" altLang="zh-CN"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sym typeface="+mn-ea"/>
              </a:rPr>
              <a:t>1</a:t>
            </a:r>
            <a:r>
              <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sym typeface="+mn-ea"/>
              </a:rPr>
              <a:t>、设计一个算法，实现在带头结点的单链表</a:t>
            </a:r>
            <a:r>
              <a:rPr kumimoji="0" lang="en-US" altLang="zh-CN"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sym typeface="+mn-ea"/>
              </a:rPr>
              <a:t>L</a:t>
            </a:r>
            <a:r>
              <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sym typeface="+mn-ea"/>
              </a:rPr>
              <a:t>中删除一个最小值</a:t>
            </a:r>
            <a:r>
              <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sym typeface="+mn-ea"/>
              </a:rPr>
              <a:t>的结点。</a:t>
            </a:r>
            <a:endPar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kumimoji="0" lang="en-US" altLang="zh-CN"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2</a:t>
            </a:r>
            <a:r>
              <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有一个双链表</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L</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每个结点含有</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prior</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和</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next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两个指针域和一个数据域</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data</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设计一个算法判断双链表</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L</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中的数据是否是递增的。</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kumimoji="0" lang="en-US" altLang="zh-CN"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3</a:t>
            </a:r>
            <a:r>
              <a:rPr kumimoji="0" lang="zh-CN" altLang="en-US" sz="28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有一个含有</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n</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个结点的双链表</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L</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每个结点含有</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prior</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和</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next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两个指针域和一个数据域</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data</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sym typeface="+mn-ea"/>
              </a:rPr>
              <a:t>设计一个算法将所有结点逆置。</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endParaRPr kumimoji="0" lang="zh-CN" altLang="en-US" sz="32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None/>
            </a:pPr>
            <a:r>
              <a:rPr kumimoji="0" lang="en-US" altLang="zh-CN" sz="3200" b="1" i="0" u="none" strike="noStrike" kern="0" cap="none" spc="0" normalizeH="0" baseline="0" noProof="1">
                <a:solidFill>
                  <a:schemeClr val="tx1"/>
                </a:solidFill>
                <a:effectLst>
                  <a:outerShdw blurRad="38100" dist="19050" dir="2700000" algn="tl" rotWithShape="0">
                    <a:schemeClr val="dk1">
                      <a:alpha val="40000"/>
                    </a:schemeClr>
                  </a:outerShdw>
                </a:effectLst>
                <a:latin typeface="+mn-lt"/>
                <a:ea typeface="+mn-ea"/>
                <a:cs typeface="+mn-cs"/>
              </a:rPr>
              <a:t> </a:t>
            </a:r>
            <a:endParaRPr kumimoji="0" lang="en-US" altLang="zh-CN" sz="32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1403350" y="260350"/>
            <a:ext cx="7378700" cy="914400"/>
          </a:xfrm>
        </p:spPr>
        <p:txBody>
          <a:bodyPr vert="horz" wrap="square" lIns="91440" tIns="45720" rIns="91440" bIns="45720" anchor="ctr" anchorCtr="0"/>
          <a:p>
            <a:pPr eaLnBrk="1" hangingPunct="1"/>
            <a:r>
              <a:rPr lang="zh-CN" altLang="en-US" sz="4000" b="1" dirty="0">
                <a:ea typeface="华文行楷" panose="02010800040101010101" pitchFamily="2" charset="-122"/>
              </a:rPr>
              <a:t>实验一：线性表的应用</a:t>
            </a:r>
            <a:endParaRPr lang="zh-CN" altLang="en-US" sz="4000" b="1" dirty="0">
              <a:ea typeface="华文行楷" panose="02010800040101010101" pitchFamily="2" charset="-122"/>
            </a:endParaRPr>
          </a:p>
        </p:txBody>
      </p:sp>
      <p:sp>
        <p:nvSpPr>
          <p:cNvPr id="75778" name="Rectangle 3"/>
          <p:cNvSpPr>
            <a:spLocks noGrp="1"/>
          </p:cNvSpPr>
          <p:nvPr>
            <p:ph idx="1"/>
          </p:nvPr>
        </p:nvSpPr>
        <p:spPr>
          <a:xfrm>
            <a:off x="287338" y="1266825"/>
            <a:ext cx="8569325" cy="4967288"/>
          </a:xfrm>
        </p:spPr>
        <p:txBody>
          <a:bodyPr vert="horz" wrap="square" lIns="91440" tIns="45720" rIns="91440" bIns="45720" anchor="t"/>
          <a:p>
            <a:pPr marL="342900" marR="0" indent="-342900" algn="l" defTabSz="914400" rtl="0" eaLnBrk="1" fontAlgn="base" latinLnBrk="0" hangingPunct="1">
              <a:lnSpc>
                <a:spcPct val="130000"/>
              </a:lnSpc>
              <a:spcBef>
                <a:spcPct val="0"/>
              </a:spcBef>
              <a:spcAft>
                <a:spcPct val="0"/>
              </a:spcAft>
              <a:buClr>
                <a:schemeClr val="accent2"/>
              </a:buClr>
              <a:buSzTx/>
              <a:buFont typeface="Wingdings" panose="05000000000000000000" pitchFamily="2" charset="2"/>
              <a:buChar char="w"/>
            </a:pP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内容提要：线性表的顺序实现算法和链式实现算法</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30000"/>
              </a:lnSpc>
              <a:spcBef>
                <a:spcPct val="0"/>
              </a:spcBef>
              <a:spcAft>
                <a:spcPct val="0"/>
              </a:spcAft>
              <a:buClr>
                <a:schemeClr val="accent2"/>
              </a:buClr>
              <a:buSzTx/>
              <a:buFont typeface="Wingdings" panose="05000000000000000000" pitchFamily="2" charset="2"/>
              <a:buChar char="w"/>
            </a:pP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实验性质：设计性实验</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30000"/>
              </a:lnSpc>
              <a:spcBef>
                <a:spcPct val="0"/>
              </a:spcBef>
              <a:spcAft>
                <a:spcPct val="0"/>
              </a:spcAft>
              <a:buClr>
                <a:schemeClr val="accent2"/>
              </a:buClr>
              <a:buSzTx/>
              <a:buFont typeface="Wingdings" panose="05000000000000000000" pitchFamily="2" charset="2"/>
              <a:buChar char="w"/>
            </a:pP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实验内容：编写程序将线性表</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问题见</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C</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语言程序课程设计题目</a:t>
            </a:r>
            <a:r>
              <a:rPr kumimoji="0" lang="en-US" altLang="zh-CN"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a:t>
            </a: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用顺序表和双链表实现创建、插入、删除、输出及排序等基本操作。</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a:p>
            <a:pPr marL="342900" marR="0" indent="-342900" algn="l" defTabSz="914400" rtl="0" eaLnBrk="1" fontAlgn="base" latinLnBrk="0" hangingPunct="1">
              <a:lnSpc>
                <a:spcPct val="130000"/>
              </a:lnSpc>
              <a:spcBef>
                <a:spcPct val="0"/>
              </a:spcBef>
              <a:spcAft>
                <a:spcPct val="0"/>
              </a:spcAft>
              <a:buClr>
                <a:schemeClr val="accent2"/>
              </a:buClr>
              <a:buSzTx/>
              <a:buFont typeface="Wingdings" panose="05000000000000000000" pitchFamily="2" charset="2"/>
              <a:buChar char="w"/>
            </a:pPr>
            <a:r>
              <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rPr>
              <a:t>实验目的和要求：掌握顺序表和链表的基本操作。</a:t>
            </a:r>
            <a:endParaRPr kumimoji="0" lang="zh-CN" altLang="en-US" sz="2800" b="1" i="0" u="none" strike="noStrike" kern="0" cap="none" spc="0" normalizeH="0" baseline="0" noProof="1" dirty="0">
              <a:solidFill>
                <a:schemeClr val="tx1"/>
              </a:solidFill>
              <a:effectLst>
                <a:outerShdw blurRad="38100" dist="19050" dir="2700000" algn="tl" rotWithShape="0">
                  <a:schemeClr val="dk1">
                    <a:alpha val="40000"/>
                  </a:schemeClr>
                </a:outerShdw>
              </a:effectLst>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线性表举例</a:t>
            </a:r>
            <a:r>
              <a:rPr lang="en-US" altLang="zh-CN" sz="4800">
                <a:latin typeface="Times New Roman" panose="02020603050405020304" charset="0"/>
                <a:ea typeface="华文新魏" panose="02010800040101010101" pitchFamily="2" charset="-122"/>
              </a:rPr>
              <a:t>2</a:t>
            </a:r>
            <a:r>
              <a:rPr lang="zh-CN" altLang="en-US" sz="3600" dirty="0">
                <a:latin typeface="华文新魏" panose="02010800040101010101" pitchFamily="2" charset="-122"/>
                <a:ea typeface="华文新魏" panose="02010800040101010101" pitchFamily="2" charset="-122"/>
              </a:rPr>
              <a:t>（</a:t>
            </a:r>
            <a:r>
              <a:rPr lang="zh-CN" altLang="en-US" sz="3600" b="1" dirty="0">
                <a:latin typeface="华文新魏" panose="02010800040101010101" pitchFamily="2" charset="-122"/>
                <a:ea typeface="华文新魏" panose="02010800040101010101" pitchFamily="2" charset="-122"/>
              </a:rPr>
              <a:t>合并线性表）</a:t>
            </a:r>
            <a:endParaRPr lang="zh-CN" altLang="en-US" sz="3600" b="1" dirty="0">
              <a:latin typeface="华文新魏" panose="02010800040101010101" pitchFamily="2" charset="-122"/>
              <a:ea typeface="华文新魏" panose="02010800040101010101" pitchFamily="2" charset="-122"/>
            </a:endParaRPr>
          </a:p>
        </p:txBody>
      </p:sp>
      <p:sp>
        <p:nvSpPr>
          <p:cNvPr id="10243" name="Rectangle 3"/>
          <p:cNvSpPr>
            <a:spLocks noGrp="1"/>
          </p:cNvSpPr>
          <p:nvPr>
            <p:ph idx="1"/>
          </p:nvPr>
        </p:nvSpPr>
        <p:spPr>
          <a:xfrm>
            <a:off x="231775" y="1125538"/>
            <a:ext cx="8732838" cy="4908550"/>
          </a:xfrm>
        </p:spPr>
        <p:txBody>
          <a:bodyPr vert="horz" wrap="square" lIns="91440" tIns="45720" rIns="91440" bIns="45720" anchor="t" anchorCtr="0"/>
          <a:p>
            <a:pPr eaLnBrk="1" hangingPunct="1">
              <a:lnSpc>
                <a:spcPct val="90000"/>
              </a:lnSpc>
              <a:buClrTx/>
              <a:buNone/>
            </a:pPr>
            <a:r>
              <a:rPr lang="en-US" altLang="zh-CN" sz="2400" b="1">
                <a:latin typeface="Courier New" panose="02070309020205020404" pitchFamily="49" charset="0"/>
              </a:rPr>
              <a:t>List </a:t>
            </a:r>
            <a:r>
              <a:rPr lang="en-US" altLang="zh-CN" sz="2400" b="1" err="1">
                <a:latin typeface="Courier New" panose="02070309020205020404" pitchFamily="49" charset="0"/>
              </a:rPr>
              <a:t>ListMerge</a:t>
            </a:r>
            <a:r>
              <a:rPr lang="en-US" altLang="zh-CN" sz="2400" b="1">
                <a:latin typeface="Courier New" panose="02070309020205020404" pitchFamily="49" charset="0"/>
              </a:rPr>
              <a:t>(List La,List Lb)</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a:t>
            </a:r>
            <a:r>
              <a:rPr lang="en-US" altLang="zh-CN" sz="2400" b="1">
                <a:latin typeface="宋体" panose="02010600030101010101" pitchFamily="2" charset="-122"/>
              </a:rPr>
              <a:t>//La</a:t>
            </a:r>
            <a:r>
              <a:rPr lang="zh-CN" altLang="en-US" sz="2400" b="1">
                <a:latin typeface="宋体" panose="02010600030101010101" pitchFamily="2" charset="-122"/>
              </a:rPr>
              <a:t>和</a:t>
            </a:r>
            <a:r>
              <a:rPr lang="en-US" altLang="zh-CN" sz="2400" b="1">
                <a:latin typeface="宋体" panose="02010600030101010101" pitchFamily="2" charset="-122"/>
              </a:rPr>
              <a:t>Lb</a:t>
            </a:r>
            <a:r>
              <a:rPr lang="zh-CN" altLang="en-US" sz="2400" b="1" dirty="0">
                <a:latin typeface="宋体" panose="02010600030101010101" pitchFamily="2" charset="-122"/>
              </a:rPr>
              <a:t>是两个非递减有序的线性表，将线性表</a:t>
            </a:r>
            <a:r>
              <a:rPr lang="en-US" altLang="zh-CN" sz="2400" b="1">
                <a:latin typeface="宋体" panose="02010600030101010101" pitchFamily="2" charset="-122"/>
              </a:rPr>
              <a:t>La</a:t>
            </a:r>
            <a:r>
              <a:rPr lang="zh-CN" altLang="en-US" sz="2400" b="1">
                <a:latin typeface="宋体" panose="02010600030101010101" pitchFamily="2" charset="-122"/>
              </a:rPr>
              <a:t>和</a:t>
            </a:r>
            <a:r>
              <a:rPr lang="en-US" altLang="zh-CN" sz="2400" b="1">
                <a:latin typeface="宋体" panose="02010600030101010101" pitchFamily="2" charset="-122"/>
              </a:rPr>
              <a:t>Lb</a:t>
            </a:r>
            <a:r>
              <a:rPr lang="zh-CN" altLang="en-US" sz="2400" b="1" dirty="0">
                <a:latin typeface="宋体" panose="02010600030101010101" pitchFamily="2" charset="-122"/>
              </a:rPr>
              <a:t>合并成一个新的线性表</a:t>
            </a:r>
            <a:r>
              <a:rPr lang="en-US" altLang="zh-CN" sz="2400" b="1" err="1">
                <a:latin typeface="宋体" panose="02010600030101010101" pitchFamily="2" charset="-122"/>
              </a:rPr>
              <a:t>Lc</a:t>
            </a:r>
            <a:r>
              <a:rPr lang="zh-CN" altLang="en-US" sz="2400" b="1">
                <a:latin typeface="宋体" panose="02010600030101010101" pitchFamily="2" charset="-122"/>
              </a:rPr>
              <a:t>，</a:t>
            </a:r>
            <a:r>
              <a:rPr lang="en-US" altLang="zh-CN" sz="2400" b="1" err="1">
                <a:latin typeface="宋体" panose="02010600030101010101" pitchFamily="2" charset="-122"/>
              </a:rPr>
              <a:t>Lc</a:t>
            </a:r>
            <a:r>
              <a:rPr lang="zh-CN" altLang="en-US" sz="2400" b="1" dirty="0">
                <a:latin typeface="宋体" panose="02010600030101010101" pitchFamily="2" charset="-122"/>
              </a:rPr>
              <a:t>也非递减有序。</a:t>
            </a:r>
            <a:endParaRPr lang="zh-CN" altLang="en-US" sz="2400" b="1" dirty="0">
              <a:latin typeface="宋体" panose="02010600030101010101" pitchFamily="2" charset="-122"/>
            </a:endParaRPr>
          </a:p>
          <a:p>
            <a:pPr algn="just" eaLnBrk="1" hangingPunct="1">
              <a:lnSpc>
                <a:spcPct val="90000"/>
              </a:lnSpc>
              <a:buClrTx/>
              <a:buNone/>
            </a:pPr>
            <a:r>
              <a:rPr lang="en-US" altLang="zh-CN" sz="2400" b="1" dirty="0">
                <a:latin typeface="宋体" panose="02010600030101010101" pitchFamily="2" charset="-122"/>
              </a:rPr>
              <a:t> //La=</a:t>
            </a:r>
            <a:r>
              <a:rPr lang="zh-CN" altLang="en-US" sz="2400" b="1" dirty="0">
                <a:latin typeface="宋体" panose="02010600030101010101" pitchFamily="2" charset="-122"/>
              </a:rPr>
              <a:t>（</a:t>
            </a:r>
            <a:r>
              <a:rPr lang="en-US" altLang="zh-CN" sz="2400" b="1" dirty="0">
                <a:latin typeface="宋体" panose="02010600030101010101" pitchFamily="2" charset="-122"/>
                <a:sym typeface="宋体" panose="02010600030101010101" pitchFamily="2" charset="-122"/>
              </a:rPr>
              <a:t>3</a:t>
            </a:r>
            <a:r>
              <a:rPr lang="zh-CN" altLang="en-US" sz="2400" b="1" dirty="0">
                <a:latin typeface="宋体" panose="02010600030101010101" pitchFamily="2" charset="-122"/>
              </a:rPr>
              <a:t>，</a:t>
            </a:r>
            <a:r>
              <a:rPr lang="en-US" altLang="zh-CN" sz="2400" b="1" dirty="0">
                <a:latin typeface="宋体" panose="02010600030101010101" pitchFamily="2" charset="-122"/>
              </a:rPr>
              <a:t>5</a:t>
            </a:r>
            <a:r>
              <a:rPr lang="zh-CN" altLang="en-US" sz="2400" b="1" dirty="0">
                <a:latin typeface="宋体" panose="02010600030101010101" pitchFamily="2" charset="-122"/>
              </a:rPr>
              <a:t>，</a:t>
            </a:r>
            <a:r>
              <a:rPr lang="en-US" altLang="zh-CN" sz="2400" b="1" dirty="0">
                <a:latin typeface="宋体" panose="02010600030101010101" pitchFamily="2" charset="-122"/>
              </a:rPr>
              <a:t>8</a:t>
            </a:r>
            <a:r>
              <a:rPr lang="zh-CN" altLang="en-US" sz="2400" b="1" dirty="0">
                <a:latin typeface="宋体" panose="02010600030101010101" pitchFamily="2" charset="-122"/>
              </a:rPr>
              <a:t>，</a:t>
            </a:r>
            <a:r>
              <a:rPr lang="en-US" altLang="zh-CN" sz="2400" b="1" dirty="0">
                <a:latin typeface="宋体" panose="02010600030101010101" pitchFamily="2" charset="-122"/>
              </a:rPr>
              <a:t>11</a:t>
            </a:r>
            <a:r>
              <a:rPr lang="zh-CN" altLang="en-US" sz="2400" b="1" dirty="0">
                <a:latin typeface="宋体" panose="02010600030101010101" pitchFamily="2" charset="-122"/>
              </a:rPr>
              <a:t>）</a:t>
            </a:r>
            <a:r>
              <a:rPr lang="en-US" altLang="zh-CN" sz="2400" b="1" dirty="0">
                <a:latin typeface="宋体" panose="02010600030101010101" pitchFamily="2" charset="-122"/>
              </a:rPr>
              <a:t>    Lb=(2,6,8,9,11,15,20)</a:t>
            </a:r>
            <a:endParaRPr lang="zh-CN" altLang="en-US" sz="2400" b="1" dirty="0">
              <a:latin typeface="宋体" panose="02010600030101010101" pitchFamily="2" charset="-122"/>
            </a:endParaRPr>
          </a:p>
          <a:p>
            <a:pPr algn="just" eaLnBrk="1" hangingPunct="1">
              <a:lnSpc>
                <a:spcPct val="90000"/>
              </a:lnSpc>
              <a:buClrTx/>
              <a:buNone/>
            </a:pPr>
            <a:r>
              <a:rPr lang="zh-CN" altLang="en-US" sz="2400" b="1" dirty="0">
                <a:latin typeface="Courier New" panose="02070309020205020404" pitchFamily="49" charset="0"/>
              </a:rPr>
              <a:t>	</a:t>
            </a:r>
            <a:r>
              <a:rPr lang="en-US" altLang="zh-CN" sz="2400" b="1" err="1">
                <a:latin typeface="Courier New" panose="02070309020205020404" pitchFamily="49" charset="0"/>
              </a:rPr>
              <a:t>InitList</a:t>
            </a:r>
            <a:r>
              <a:rPr lang="en-US" altLang="zh-CN" sz="2400" b="1">
                <a:latin typeface="Courier New" panose="02070309020205020404" pitchFamily="49" charset="0"/>
              </a:rPr>
              <a:t>(</a:t>
            </a:r>
            <a:r>
              <a:rPr lang="en-US" altLang="zh-CN" sz="2400" b="1" err="1">
                <a:latin typeface="Courier New" panose="02070309020205020404" pitchFamily="49" charset="0"/>
              </a:rPr>
              <a:t>Lc</a:t>
            </a:r>
            <a:r>
              <a:rPr lang="en-US" altLang="zh-CN" sz="2400" b="1">
                <a:latin typeface="Courier New" panose="02070309020205020404" pitchFamily="49" charset="0"/>
              </a:rPr>
              <a:t>);	i=j=1;k=0;</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La_</a:t>
            </a:r>
            <a:r>
              <a:rPr lang="en-US" altLang="zh-CN" sz="2400" b="1" err="1">
                <a:latin typeface="Courier New" panose="02070309020205020404" pitchFamily="49" charset="0"/>
              </a:rPr>
              <a:t>len</a:t>
            </a:r>
            <a:r>
              <a:rPr lang="en-US" altLang="zh-CN" sz="2400" b="1">
                <a:latin typeface="Courier New" panose="02070309020205020404" pitchFamily="49" charset="0"/>
              </a:rPr>
              <a:t>=</a:t>
            </a:r>
            <a:r>
              <a:rPr lang="en-US" altLang="zh-CN" sz="2400" b="1" err="1">
                <a:latin typeface="Courier New" panose="02070309020205020404" pitchFamily="49" charset="0"/>
              </a:rPr>
              <a:t>ListLength</a:t>
            </a:r>
            <a:r>
              <a:rPr lang="en-US" altLang="zh-CN" sz="2400" b="1">
                <a:latin typeface="Courier New" panose="02070309020205020404" pitchFamily="49" charset="0"/>
              </a:rPr>
              <a:t>(La);Lb_</a:t>
            </a:r>
            <a:r>
              <a:rPr lang="en-US" altLang="zh-CN" sz="2400" b="1" err="1">
                <a:latin typeface="Courier New" panose="02070309020205020404" pitchFamily="49" charset="0"/>
              </a:rPr>
              <a:t>len</a:t>
            </a:r>
            <a:r>
              <a:rPr lang="en-US" altLang="zh-CN" sz="2400" b="1">
                <a:latin typeface="Courier New" panose="02070309020205020404" pitchFamily="49" charset="0"/>
              </a:rPr>
              <a:t>=</a:t>
            </a:r>
            <a:r>
              <a:rPr lang="en-US" altLang="zh-CN" sz="2400" b="1" err="1">
                <a:latin typeface="Courier New" panose="02070309020205020404" pitchFamily="49" charset="0"/>
              </a:rPr>
              <a:t>ListLength</a:t>
            </a:r>
            <a:r>
              <a:rPr lang="en-US" altLang="zh-CN" sz="2400" b="1">
                <a:latin typeface="Courier New" panose="02070309020205020404" pitchFamily="49" charset="0"/>
              </a:rPr>
              <a:t>(Lb);</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while((i&lt;=La_</a:t>
            </a:r>
            <a:r>
              <a:rPr lang="en-US" altLang="zh-CN" sz="2400" b="1" err="1">
                <a:latin typeface="Courier New" panose="02070309020205020404" pitchFamily="49" charset="0"/>
              </a:rPr>
              <a:t>len</a:t>
            </a:r>
            <a:r>
              <a:rPr lang="en-US" altLang="zh-CN" sz="2400" b="1">
                <a:latin typeface="Courier New" panose="02070309020205020404" pitchFamily="49" charset="0"/>
              </a:rPr>
              <a:t>)&amp;&amp;(j&lt;=Lb_</a:t>
            </a:r>
            <a:r>
              <a:rPr lang="en-US" altLang="zh-CN" sz="2400" b="1" err="1">
                <a:latin typeface="Courier New" panose="02070309020205020404" pitchFamily="49" charset="0"/>
              </a:rPr>
              <a:t>len</a:t>
            </a:r>
            <a:r>
              <a:rPr lang="en-US" altLang="zh-CN" sz="2400" b="1">
                <a:latin typeface="Courier New" panose="02070309020205020404" pitchFamily="49" charset="0"/>
              </a:rPr>
              <a:t>))</a:t>
            </a:r>
            <a:r>
              <a:rPr lang="en-US" altLang="zh-CN" sz="2400" b="1">
                <a:latin typeface="宋体" panose="02010600030101010101" pitchFamily="2" charset="-122"/>
              </a:rPr>
              <a:t>//</a:t>
            </a:r>
            <a:r>
              <a:rPr lang="en-US" altLang="zh-CN" sz="2000" b="1">
                <a:latin typeface="Courier New" panose="02070309020205020404" pitchFamily="49" charset="0"/>
              </a:rPr>
              <a:t>La</a:t>
            </a:r>
            <a:r>
              <a:rPr lang="zh-CN" altLang="en-US" sz="2000" b="1">
                <a:latin typeface="宋体" panose="02010600030101010101" pitchFamily="2" charset="-122"/>
              </a:rPr>
              <a:t>和</a:t>
            </a:r>
            <a:r>
              <a:rPr lang="en-US" altLang="zh-CN" sz="2000" b="1">
                <a:latin typeface="Courier New" panose="02070309020205020404" pitchFamily="49" charset="0"/>
              </a:rPr>
              <a:t>Lb</a:t>
            </a:r>
            <a:r>
              <a:rPr lang="zh-CN" altLang="en-US" sz="2000" b="1" dirty="0">
                <a:latin typeface="宋体" panose="02010600030101010101" pitchFamily="2" charset="-122"/>
              </a:rPr>
              <a:t>均非空</a:t>
            </a:r>
            <a:r>
              <a:rPr lang="zh-CN" altLang="en-US" sz="2400" b="1" dirty="0">
                <a:latin typeface="Courier New" panose="02070309020205020404" pitchFamily="49" charset="0"/>
              </a:rPr>
              <a:t>	</a:t>
            </a:r>
            <a:endParaRPr lang="zh-CN" altLang="en-US" sz="2400" b="1" dirty="0">
              <a:latin typeface="宋体" panose="02010600030101010101" pitchFamily="2" charset="-122"/>
            </a:endParaRPr>
          </a:p>
          <a:p>
            <a:pPr algn="just" eaLnBrk="1" hangingPunct="1">
              <a:lnSpc>
                <a:spcPct val="90000"/>
              </a:lnSpc>
              <a:buClrTx/>
              <a:buNone/>
            </a:pPr>
            <a:r>
              <a:rPr lang="zh-CN" altLang="en-US" sz="2400" b="1" dirty="0">
                <a:latin typeface="Courier New" panose="02070309020205020404" pitchFamily="49" charset="0"/>
              </a:rPr>
              <a:t>	   </a:t>
            </a:r>
            <a:r>
              <a:rPr lang="en-US" altLang="zh-CN" sz="2400" b="1">
                <a:latin typeface="Courier New" panose="02070309020205020404" pitchFamily="49" charset="0"/>
              </a:rPr>
              <a:t>{</a:t>
            </a:r>
            <a:r>
              <a:rPr lang="en-US" altLang="zh-CN" sz="2400" b="1" err="1">
                <a:latin typeface="Courier New" panose="02070309020205020404" pitchFamily="49" charset="0"/>
              </a:rPr>
              <a:t>ai</a:t>
            </a:r>
            <a:r>
              <a:rPr lang="en-US" altLang="zh-CN" sz="2400" b="1">
                <a:latin typeface="Courier New" panose="02070309020205020404" pitchFamily="49" charset="0"/>
              </a:rPr>
              <a:t>=</a:t>
            </a:r>
            <a:r>
              <a:rPr lang="en-US" altLang="zh-CN" sz="2400" b="1" err="1">
                <a:latin typeface="Courier New" panose="02070309020205020404" pitchFamily="49" charset="0"/>
              </a:rPr>
              <a:t>GetElem</a:t>
            </a:r>
            <a:r>
              <a:rPr lang="en-US" altLang="zh-CN" sz="2400" b="1">
                <a:latin typeface="Courier New" panose="02070309020205020404" pitchFamily="49" charset="0"/>
              </a:rPr>
              <a:t>(La,i);   </a:t>
            </a:r>
            <a:r>
              <a:rPr lang="en-US" altLang="zh-CN" sz="2400" b="1" err="1">
                <a:latin typeface="Courier New" panose="02070309020205020404" pitchFamily="49" charset="0"/>
              </a:rPr>
              <a:t>bj</a:t>
            </a:r>
            <a:r>
              <a:rPr lang="en-US" altLang="zh-CN" sz="2400" b="1">
                <a:latin typeface="Courier New" panose="02070309020205020404" pitchFamily="49" charset="0"/>
              </a:rPr>
              <a:t>=</a:t>
            </a:r>
            <a:r>
              <a:rPr lang="en-US" altLang="zh-CN" sz="2400" b="1" err="1">
                <a:latin typeface="Courier New" panose="02070309020205020404" pitchFamily="49" charset="0"/>
              </a:rPr>
              <a:t>GetElem</a:t>
            </a:r>
            <a:r>
              <a:rPr lang="en-US" altLang="zh-CN" sz="2400" b="1">
                <a:latin typeface="Courier New" panose="02070309020205020404" pitchFamily="49" charset="0"/>
              </a:rPr>
              <a:t>(Lb,j);</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if(</a:t>
            </a:r>
            <a:r>
              <a:rPr lang="en-US" altLang="zh-CN" sz="2400" b="1" err="1">
                <a:latin typeface="Courier New" panose="02070309020205020404" pitchFamily="49" charset="0"/>
              </a:rPr>
              <a:t>ai</a:t>
            </a:r>
            <a:r>
              <a:rPr lang="en-US" altLang="zh-CN" sz="2400" b="1">
                <a:latin typeface="Courier New" panose="02070309020205020404" pitchFamily="49" charset="0"/>
              </a:rPr>
              <a:t>&lt;=</a:t>
            </a:r>
            <a:r>
              <a:rPr lang="en-US" altLang="zh-CN" sz="2400" b="1" err="1">
                <a:latin typeface="Courier New" panose="02070309020205020404" pitchFamily="49" charset="0"/>
              </a:rPr>
              <a:t>bj</a:t>
            </a:r>
            <a:r>
              <a:rPr lang="en-US" altLang="zh-CN" sz="2400" b="1">
                <a:latin typeface="Courier New" panose="02070309020205020404" pitchFamily="49" charset="0"/>
              </a:rPr>
              <a:t>)</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a:t>
            </a:r>
            <a:r>
              <a:rPr lang="en-US" altLang="zh-CN" sz="2400" b="1" err="1">
                <a:latin typeface="Courier New" panose="02070309020205020404" pitchFamily="49" charset="0"/>
              </a:rPr>
              <a:t>ListInsert</a:t>
            </a:r>
            <a:r>
              <a:rPr lang="en-US" altLang="zh-CN" sz="2400" b="1">
                <a:latin typeface="Courier New" panose="02070309020205020404" pitchFamily="49" charset="0"/>
              </a:rPr>
              <a:t>(</a:t>
            </a:r>
            <a:r>
              <a:rPr lang="en-US" altLang="zh-CN" sz="2400" b="1" err="1">
                <a:latin typeface="Courier New" panose="02070309020205020404" pitchFamily="49" charset="0"/>
              </a:rPr>
              <a:t>Lc</a:t>
            </a:r>
            <a:r>
              <a:rPr lang="en-US" altLang="zh-CN" sz="2400" b="1">
                <a:latin typeface="Courier New" panose="02070309020205020404" pitchFamily="49" charset="0"/>
              </a:rPr>
              <a:t>,++k,</a:t>
            </a:r>
            <a:r>
              <a:rPr lang="en-US" altLang="zh-CN" sz="2400" b="1" err="1">
                <a:latin typeface="Courier New" panose="02070309020205020404" pitchFamily="49" charset="0"/>
              </a:rPr>
              <a:t>ai</a:t>
            </a:r>
            <a:r>
              <a:rPr lang="en-US" altLang="zh-CN" sz="2400" b="1">
                <a:latin typeface="Courier New" panose="02070309020205020404" pitchFamily="49" charset="0"/>
              </a:rPr>
              <a:t>);++i;}</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else</a:t>
            </a:r>
            <a:endParaRPr lang="en-US" altLang="zh-CN" sz="2400" b="1">
              <a:latin typeface="Courier New" panose="02070309020205020404" pitchFamily="49" charset="0"/>
            </a:endParaRPr>
          </a:p>
          <a:p>
            <a:pPr algn="just" eaLnBrk="1" hangingPunct="1">
              <a:lnSpc>
                <a:spcPct val="90000"/>
              </a:lnSpc>
              <a:buClrTx/>
              <a:buNone/>
            </a:pPr>
            <a:r>
              <a:rPr lang="en-US" altLang="zh-CN" sz="2400" b="1">
                <a:latin typeface="Courier New" panose="02070309020205020404" pitchFamily="49" charset="0"/>
              </a:rPr>
              <a:t>         {</a:t>
            </a:r>
            <a:r>
              <a:rPr lang="en-US" altLang="zh-CN" sz="2400" b="1" err="1">
                <a:latin typeface="Courier New" panose="02070309020205020404" pitchFamily="49" charset="0"/>
              </a:rPr>
              <a:t>ListInsert</a:t>
            </a:r>
            <a:r>
              <a:rPr lang="en-US" altLang="zh-CN" sz="2400" b="1">
                <a:latin typeface="Courier New" panose="02070309020205020404" pitchFamily="49" charset="0"/>
              </a:rPr>
              <a:t>(</a:t>
            </a:r>
            <a:r>
              <a:rPr lang="en-US" altLang="zh-CN" sz="2400" b="1" err="1">
                <a:latin typeface="Courier New" panose="02070309020205020404" pitchFamily="49" charset="0"/>
              </a:rPr>
              <a:t>Lc</a:t>
            </a:r>
            <a:r>
              <a:rPr lang="en-US" altLang="zh-CN" sz="2400" b="1">
                <a:latin typeface="Courier New" panose="02070309020205020404" pitchFamily="49" charset="0"/>
              </a:rPr>
              <a:t>,++k,</a:t>
            </a:r>
            <a:r>
              <a:rPr lang="en-US" altLang="zh-CN" sz="2400" b="1" err="1">
                <a:latin typeface="Courier New" panose="02070309020205020404" pitchFamily="49" charset="0"/>
              </a:rPr>
              <a:t>bj</a:t>
            </a:r>
            <a:r>
              <a:rPr lang="en-US" altLang="zh-CN" sz="2400" b="1">
                <a:latin typeface="Courier New" panose="02070309020205020404" pitchFamily="49" charset="0"/>
              </a:rPr>
              <a:t>);++j;}</a:t>
            </a:r>
            <a:endParaRPr lang="en-US" altLang="zh-CN" sz="2400" b="1">
              <a:latin typeface="宋体" panose="02010600030101010101" pitchFamily="2" charset="-122"/>
            </a:endParaRPr>
          </a:p>
          <a:p>
            <a:pPr algn="just" eaLnBrk="1" hangingPunct="1">
              <a:lnSpc>
                <a:spcPct val="90000"/>
              </a:lnSpc>
              <a:buClrTx/>
              <a:buNone/>
            </a:pPr>
            <a:r>
              <a:rPr lang="en-US" altLang="zh-CN" sz="2400" b="1">
                <a:latin typeface="Courier New" panose="02070309020205020404" pitchFamily="49" charset="0"/>
              </a:rPr>
              <a:t>	    }</a:t>
            </a:r>
            <a:endParaRPr lang="en-US" altLang="zh-CN" sz="2400" b="1">
              <a:latin typeface="Courier New" panose="02070309020205020404" pitchFamily="49" charset="0"/>
              <a:ea typeface="Courier New" panose="02070309020205020404" pitchFamily="49" charset="0"/>
            </a:endParaRPr>
          </a:p>
        </p:txBody>
      </p:sp>
      <p:sp>
        <p:nvSpPr>
          <p:cNvPr id="2" name="文本框 1"/>
          <p:cNvSpPr txBox="1"/>
          <p:nvPr/>
        </p:nvSpPr>
        <p:spPr>
          <a:xfrm>
            <a:off x="612775" y="6308725"/>
            <a:ext cx="796925" cy="460375"/>
          </a:xfrm>
          <a:prstGeom prst="rect">
            <a:avLst/>
          </a:prstGeom>
          <a:noFill/>
          <a:ln w="9525">
            <a:noFill/>
          </a:ln>
        </p:spPr>
        <p:txBody>
          <a:bodyPr wrap="none" anchor="t" anchorCtr="0">
            <a:spAutoFit/>
          </a:bodyPr>
          <a:p>
            <a:r>
              <a:rPr lang="en-US" altLang="zh-CN" dirty="0">
                <a:latin typeface="宋体" panose="02010600030101010101" pitchFamily="2" charset="-122"/>
              </a:rPr>
              <a:t>Lc=(</a:t>
            </a:r>
            <a:endParaRPr lang="zh-CN" altLang="en-US">
              <a:latin typeface="Courier New" panose="02070309020205020404" pitchFamily="49" charset="0"/>
            </a:endParaRPr>
          </a:p>
        </p:txBody>
      </p:sp>
      <p:sp>
        <p:nvSpPr>
          <p:cNvPr id="3" name="文本框 2"/>
          <p:cNvSpPr txBox="1"/>
          <p:nvPr/>
        </p:nvSpPr>
        <p:spPr>
          <a:xfrm>
            <a:off x="1371600"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rPr>
              <a:t>2</a:t>
            </a:r>
            <a:endParaRPr lang="zh-CN" altLang="en-US">
              <a:latin typeface="Courier New" panose="02070309020205020404" pitchFamily="49" charset="0"/>
            </a:endParaRPr>
          </a:p>
        </p:txBody>
      </p:sp>
      <p:sp>
        <p:nvSpPr>
          <p:cNvPr id="6" name="文本框 5"/>
          <p:cNvSpPr txBox="1"/>
          <p:nvPr/>
        </p:nvSpPr>
        <p:spPr>
          <a:xfrm>
            <a:off x="1763713"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3</a:t>
            </a:r>
            <a:endParaRPr lang="zh-CN" altLang="en-US">
              <a:latin typeface="Courier New" panose="02070309020205020404" pitchFamily="49" charset="0"/>
            </a:endParaRPr>
          </a:p>
        </p:txBody>
      </p:sp>
      <p:sp>
        <p:nvSpPr>
          <p:cNvPr id="7" name="文本框 6"/>
          <p:cNvSpPr txBox="1"/>
          <p:nvPr/>
        </p:nvSpPr>
        <p:spPr>
          <a:xfrm>
            <a:off x="2195513"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5</a:t>
            </a:r>
            <a:endParaRPr lang="zh-CN" altLang="en-US">
              <a:latin typeface="Courier New" panose="02070309020205020404" pitchFamily="49" charset="0"/>
            </a:endParaRPr>
          </a:p>
        </p:txBody>
      </p:sp>
      <p:sp>
        <p:nvSpPr>
          <p:cNvPr id="8" name="文本框 7"/>
          <p:cNvSpPr txBox="1"/>
          <p:nvPr/>
        </p:nvSpPr>
        <p:spPr>
          <a:xfrm>
            <a:off x="2628900"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6</a:t>
            </a:r>
            <a:endParaRPr lang="zh-CN" altLang="en-US">
              <a:latin typeface="Courier New" panose="02070309020205020404" pitchFamily="49" charset="0"/>
            </a:endParaRPr>
          </a:p>
        </p:txBody>
      </p:sp>
      <p:sp>
        <p:nvSpPr>
          <p:cNvPr id="9" name="文本框 8"/>
          <p:cNvSpPr txBox="1"/>
          <p:nvPr/>
        </p:nvSpPr>
        <p:spPr>
          <a:xfrm>
            <a:off x="3132138"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0" name="文本框 9"/>
          <p:cNvSpPr txBox="1"/>
          <p:nvPr/>
        </p:nvSpPr>
        <p:spPr>
          <a:xfrm>
            <a:off x="3708400"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8</a:t>
            </a:r>
            <a:endParaRPr lang="zh-CN" altLang="en-US">
              <a:latin typeface="Courier New" panose="02070309020205020404" pitchFamily="49" charset="0"/>
            </a:endParaRPr>
          </a:p>
        </p:txBody>
      </p:sp>
      <p:sp>
        <p:nvSpPr>
          <p:cNvPr id="11" name="文本框 10"/>
          <p:cNvSpPr txBox="1"/>
          <p:nvPr/>
        </p:nvSpPr>
        <p:spPr>
          <a:xfrm>
            <a:off x="4284663"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9</a:t>
            </a:r>
            <a:endParaRPr lang="zh-CN" altLang="en-US">
              <a:latin typeface="Courier New" panose="02070309020205020404" pitchFamily="49" charset="0"/>
            </a:endParaRPr>
          </a:p>
        </p:txBody>
      </p:sp>
      <p:sp>
        <p:nvSpPr>
          <p:cNvPr id="12" name="文本框 11"/>
          <p:cNvSpPr txBox="1"/>
          <p:nvPr/>
        </p:nvSpPr>
        <p:spPr>
          <a:xfrm>
            <a:off x="4783138" y="6308725"/>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13" name="文本框 12"/>
          <p:cNvSpPr txBox="1"/>
          <p:nvPr/>
        </p:nvSpPr>
        <p:spPr>
          <a:xfrm>
            <a:off x="5437188" y="6308725"/>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14" name="文本框 13"/>
          <p:cNvSpPr txBox="1"/>
          <p:nvPr/>
        </p:nvSpPr>
        <p:spPr>
          <a:xfrm>
            <a:off x="5940425" y="6321425"/>
            <a:ext cx="490538"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15</a:t>
            </a:r>
            <a:endParaRPr lang="zh-CN" altLang="en-US">
              <a:latin typeface="Courier New" panose="02070309020205020404" pitchFamily="49" charset="0"/>
            </a:endParaRPr>
          </a:p>
        </p:txBody>
      </p:sp>
      <p:sp>
        <p:nvSpPr>
          <p:cNvPr id="15" name="文本框 14"/>
          <p:cNvSpPr txBox="1"/>
          <p:nvPr/>
        </p:nvSpPr>
        <p:spPr>
          <a:xfrm>
            <a:off x="6443663" y="6308725"/>
            <a:ext cx="798512"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20 )</a:t>
            </a:r>
            <a:endParaRPr lang="zh-CN" altLang="en-US">
              <a:latin typeface="Courier New" panose="02070309020205020404" pitchFamily="49" charset="0"/>
            </a:endParaRPr>
          </a:p>
        </p:txBody>
      </p:sp>
      <p:sp>
        <p:nvSpPr>
          <p:cNvPr id="17423" name="AutoShape 5">
            <a:hlinkClick r:id="rId1" action="ppaction://hlinksldjump"/>
          </p:cNvPr>
          <p:cNvSpPr/>
          <p:nvPr/>
        </p:nvSpPr>
        <p:spPr>
          <a:xfrm>
            <a:off x="8532813" y="6021388"/>
            <a:ext cx="411162" cy="582612"/>
          </a:xfrm>
          <a:prstGeom prst="curvedRightArrow">
            <a:avLst>
              <a:gd name="adj1" fmla="val 26510"/>
              <a:gd name="adj2" fmla="val 53025"/>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
        <p:nvSpPr>
          <p:cNvPr id="16" name="文本框 15"/>
          <p:cNvSpPr txBox="1"/>
          <p:nvPr/>
        </p:nvSpPr>
        <p:spPr>
          <a:xfrm>
            <a:off x="4784725" y="6308725"/>
            <a:ext cx="4889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17" name="文本框 16"/>
          <p:cNvSpPr txBox="1"/>
          <p:nvPr/>
        </p:nvSpPr>
        <p:spPr>
          <a:xfrm>
            <a:off x="5437188" y="6308725"/>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18" name="文本框 17"/>
          <p:cNvSpPr txBox="1"/>
          <p:nvPr/>
        </p:nvSpPr>
        <p:spPr>
          <a:xfrm>
            <a:off x="5940425" y="6321425"/>
            <a:ext cx="490538"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15</a:t>
            </a:r>
            <a:endParaRPr lang="zh-CN" altLang="en-US">
              <a:latin typeface="Courier New" panose="02070309020205020404" pitchFamily="49" charset="0"/>
            </a:endParaRPr>
          </a:p>
        </p:txBody>
      </p:sp>
      <p:sp>
        <p:nvSpPr>
          <p:cNvPr id="19" name="文本框 18"/>
          <p:cNvSpPr txBox="1"/>
          <p:nvPr/>
        </p:nvSpPr>
        <p:spPr>
          <a:xfrm>
            <a:off x="6445250" y="6308725"/>
            <a:ext cx="796925"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20 )</a:t>
            </a:r>
            <a:endParaRPr lang="zh-CN" altLang="en-US">
              <a:latin typeface="Courier New" panose="02070309020205020404" pitchFamily="49" charset="0"/>
            </a:endParaRPr>
          </a:p>
        </p:txBody>
      </p:sp>
      <p:sp>
        <p:nvSpPr>
          <p:cNvPr id="20" name="文本框 19"/>
          <p:cNvSpPr txBox="1"/>
          <p:nvPr/>
        </p:nvSpPr>
        <p:spPr>
          <a:xfrm>
            <a:off x="4284663" y="6308725"/>
            <a:ext cx="3365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9</a:t>
            </a:r>
            <a:endParaRPr lang="zh-CN" altLang="en-US">
              <a:latin typeface="Courier New" panose="02070309020205020404" pitchFamily="49" charset="0"/>
            </a:endParaRPr>
          </a:p>
        </p:txBody>
      </p:sp>
      <p:sp>
        <p:nvSpPr>
          <p:cNvPr id="21" name="文本框 20"/>
          <p:cNvSpPr txBox="1"/>
          <p:nvPr/>
        </p:nvSpPr>
        <p:spPr>
          <a:xfrm>
            <a:off x="4784725" y="6308725"/>
            <a:ext cx="488950"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2" name="文本框 21"/>
          <p:cNvSpPr txBox="1"/>
          <p:nvPr/>
        </p:nvSpPr>
        <p:spPr>
          <a:xfrm>
            <a:off x="5437188" y="6308725"/>
            <a:ext cx="490537"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11</a:t>
            </a:r>
            <a:endParaRPr lang="zh-CN" altLang="en-US">
              <a:latin typeface="Courier New" panose="02070309020205020404" pitchFamily="49" charset="0"/>
            </a:endParaRPr>
          </a:p>
        </p:txBody>
      </p:sp>
      <p:sp>
        <p:nvSpPr>
          <p:cNvPr id="23" name="文本框 22"/>
          <p:cNvSpPr txBox="1"/>
          <p:nvPr/>
        </p:nvSpPr>
        <p:spPr>
          <a:xfrm>
            <a:off x="5940425" y="6321425"/>
            <a:ext cx="490538"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15</a:t>
            </a:r>
            <a:endParaRPr lang="zh-CN" altLang="en-US">
              <a:latin typeface="Courier New" panose="02070309020205020404" pitchFamily="49" charset="0"/>
            </a:endParaRPr>
          </a:p>
        </p:txBody>
      </p:sp>
      <p:sp>
        <p:nvSpPr>
          <p:cNvPr id="24" name="文本框 23"/>
          <p:cNvSpPr txBox="1"/>
          <p:nvPr/>
        </p:nvSpPr>
        <p:spPr>
          <a:xfrm>
            <a:off x="6445250" y="6308725"/>
            <a:ext cx="796925" cy="460375"/>
          </a:xfrm>
          <a:prstGeom prst="rect">
            <a:avLst/>
          </a:prstGeom>
          <a:noFill/>
          <a:ln w="9525">
            <a:noFill/>
          </a:ln>
        </p:spPr>
        <p:txBody>
          <a:bodyPr wrap="none" anchor="t" anchorCtr="0">
            <a:spAutoFit/>
          </a:bodyPr>
          <a:p>
            <a:r>
              <a:rPr lang="en-US" altLang="zh-CN" dirty="0">
                <a:latin typeface="宋体" panose="02010600030101010101" pitchFamily="2" charset="-122"/>
                <a:sym typeface="宋体" panose="02010600030101010101" pitchFamily="2" charset="-122"/>
              </a:rPr>
              <a:t>20 )</a:t>
            </a:r>
            <a:endParaRPr lang="zh-CN" altLang="en-US">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32"/>
                                            </p:txEl>
                                          </p:spTgt>
                                        </p:tgtEl>
                                        <p:attrNameLst>
                                          <p:attrName>style.visibility</p:attrName>
                                        </p:attrNameLst>
                                      </p:cBhvr>
                                      <p:to>
                                        <p:strVal val="visible"/>
                                      </p:to>
                                    </p:set>
                                    <p:anim calcmode="lin" valueType="num">
                                      <p:cBhvr additive="base">
                                        <p:cTn id="7" dur="500" fill="hold"/>
                                        <p:tgtEl>
                                          <p:spTgt spid="10243">
                                            <p:txEl>
                                              <p:charRg st="0" end="3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32" end="85"/>
                                            </p:txEl>
                                          </p:spTgt>
                                        </p:tgtEl>
                                        <p:attrNameLst>
                                          <p:attrName>style.visibility</p:attrName>
                                        </p:attrNameLst>
                                      </p:cBhvr>
                                      <p:to>
                                        <p:strVal val="visible"/>
                                      </p:to>
                                    </p:set>
                                    <p:anim calcmode="lin" valueType="num">
                                      <p:cBhvr additive="base">
                                        <p:cTn id="13" dur="500" fill="hold"/>
                                        <p:tgtEl>
                                          <p:spTgt spid="10243">
                                            <p:txEl>
                                              <p:charRg st="32" end="8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charRg st="32"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charRg st="85" end="127"/>
                                            </p:txEl>
                                          </p:spTgt>
                                        </p:tgtEl>
                                        <p:attrNameLst>
                                          <p:attrName>style.visibility</p:attrName>
                                        </p:attrNameLst>
                                      </p:cBhvr>
                                      <p:to>
                                        <p:strVal val="visible"/>
                                      </p:to>
                                    </p:set>
                                    <p:anim calcmode="lin" valueType="num">
                                      <p:cBhvr additive="base">
                                        <p:cTn id="19" dur="500" fill="hold"/>
                                        <p:tgtEl>
                                          <p:spTgt spid="10243">
                                            <p:txEl>
                                              <p:charRg st="85" end="12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charRg st="85" end="12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charRg st="85" end="111"/>
                                            </p:txEl>
                                          </p:spTgt>
                                        </p:tgtEl>
                                        <p:attrNameLst>
                                          <p:attrName>style.visibility</p:attrName>
                                        </p:attrNameLst>
                                      </p:cBhvr>
                                      <p:to>
                                        <p:strVal val="visible"/>
                                      </p:to>
                                    </p:set>
                                    <p:anim calcmode="lin" valueType="num">
                                      <p:cBhvr additive="base">
                                        <p:cTn id="25" dur="500" fill="hold"/>
                                        <p:tgtEl>
                                          <p:spTgt spid="10243">
                                            <p:txEl>
                                              <p:charRg st="85" end="11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charRg st="85" end="11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243">
                                            <p:txEl>
                                              <p:charRg st="111" end="157"/>
                                            </p:txEl>
                                          </p:spTgt>
                                        </p:tgtEl>
                                        <p:attrNameLst>
                                          <p:attrName>style.visibility</p:attrName>
                                        </p:attrNameLst>
                                      </p:cBhvr>
                                      <p:to>
                                        <p:strVal val="visible"/>
                                      </p:to>
                                    </p:set>
                                    <p:anim calcmode="lin" valueType="num">
                                      <p:cBhvr additive="base">
                                        <p:cTn id="35" dur="500" fill="hold"/>
                                        <p:tgtEl>
                                          <p:spTgt spid="10243">
                                            <p:txEl>
                                              <p:charRg st="111" end="15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charRg st="111" end="15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243">
                                            <p:txEl>
                                              <p:charRg st="157" end="201"/>
                                            </p:txEl>
                                          </p:spTgt>
                                        </p:tgtEl>
                                        <p:attrNameLst>
                                          <p:attrName>style.visibility</p:attrName>
                                        </p:attrNameLst>
                                      </p:cBhvr>
                                      <p:to>
                                        <p:strVal val="visible"/>
                                      </p:to>
                                    </p:set>
                                    <p:anim calcmode="lin" valueType="num">
                                      <p:cBhvr additive="base">
                                        <p:cTn id="41" dur="500" fill="hold"/>
                                        <p:tgtEl>
                                          <p:spTgt spid="10243">
                                            <p:txEl>
                                              <p:charRg st="157" end="20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243">
                                            <p:txEl>
                                              <p:charRg st="157" end="20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243">
                                            <p:txEl>
                                              <p:charRg st="201" end="225"/>
                                            </p:txEl>
                                          </p:spTgt>
                                        </p:tgtEl>
                                        <p:attrNameLst>
                                          <p:attrName>style.visibility</p:attrName>
                                        </p:attrNameLst>
                                      </p:cBhvr>
                                      <p:to>
                                        <p:strVal val="visible"/>
                                      </p:to>
                                    </p:set>
                                    <p:anim calcmode="lin" valueType="num">
                                      <p:cBhvr additive="base">
                                        <p:cTn id="47" dur="500" fill="hold"/>
                                        <p:tgtEl>
                                          <p:spTgt spid="10243">
                                            <p:txEl>
                                              <p:charRg st="201" end="22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243">
                                            <p:txEl>
                                              <p:charRg st="201" end="22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243">
                                            <p:txEl>
                                              <p:pRg st="6" end="6"/>
                                            </p:txEl>
                                          </p:spTgt>
                                        </p:tgtEl>
                                        <p:attrNameLst>
                                          <p:attrName>style.visibility</p:attrName>
                                        </p:attrNameLst>
                                      </p:cBhvr>
                                      <p:to>
                                        <p:strVal val="visible"/>
                                      </p:to>
                                    </p:set>
                                    <p:anim calcmode="lin" valueType="num">
                                      <p:cBhvr additive="base">
                                        <p:cTn id="5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243">
                                            <p:txEl>
                                              <p:pRg st="7" end="7"/>
                                            </p:txEl>
                                          </p:spTgt>
                                        </p:tgtEl>
                                        <p:attrNameLst>
                                          <p:attrName>style.visibility</p:attrName>
                                        </p:attrNameLst>
                                      </p:cBhvr>
                                      <p:to>
                                        <p:strVal val="visible"/>
                                      </p:to>
                                    </p:set>
                                    <p:anim calcmode="lin" valueType="num">
                                      <p:cBhvr additive="base">
                                        <p:cTn id="5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0243">
                                            <p:txEl>
                                              <p:pRg st="8" end="8"/>
                                            </p:txEl>
                                          </p:spTgt>
                                        </p:tgtEl>
                                        <p:attrNameLst>
                                          <p:attrName>style.visibility</p:attrName>
                                        </p:attrNameLst>
                                      </p:cBhvr>
                                      <p:to>
                                        <p:strVal val="visible"/>
                                      </p:to>
                                    </p:set>
                                    <p:anim calcmode="lin" valueType="num">
                                      <p:cBhvr additive="base">
                                        <p:cTn id="63"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243">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243">
                                            <p:txEl>
                                              <p:pRg st="9" end="9"/>
                                            </p:txEl>
                                          </p:spTgt>
                                        </p:tgtEl>
                                        <p:attrNameLst>
                                          <p:attrName>style.visibility</p:attrName>
                                        </p:attrNameLst>
                                      </p:cBhvr>
                                      <p:to>
                                        <p:strVal val="visible"/>
                                      </p:to>
                                    </p:set>
                                    <p:anim calcmode="lin" valueType="num">
                                      <p:cBhvr additive="base">
                                        <p:cTn id="6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243">
                                            <p:txEl>
                                              <p:pRg st="9" end="9"/>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0243">
                                            <p:txEl>
                                              <p:pRg st="10" end="10"/>
                                            </p:txEl>
                                          </p:spTgt>
                                        </p:tgtEl>
                                        <p:attrNameLst>
                                          <p:attrName>style.visibility</p:attrName>
                                        </p:attrNameLst>
                                      </p:cBhvr>
                                      <p:to>
                                        <p:strVal val="visible"/>
                                      </p:to>
                                    </p:set>
                                    <p:anim calcmode="lin" valueType="num">
                                      <p:cBhvr additive="base">
                                        <p:cTn id="71" dur="500" fill="hold"/>
                                        <p:tgtEl>
                                          <p:spTgt spid="10243">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0243">
                                            <p:txEl>
                                              <p:pRg st="10" end="1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243">
                                            <p:txEl>
                                              <p:pRg st="11" end="11"/>
                                            </p:txEl>
                                          </p:spTgt>
                                        </p:tgtEl>
                                        <p:attrNameLst>
                                          <p:attrName>style.visibility</p:attrName>
                                        </p:attrNameLst>
                                      </p:cBhvr>
                                      <p:to>
                                        <p:strVal val="visible"/>
                                      </p:to>
                                    </p:set>
                                    <p:anim calcmode="lin" valueType="num">
                                      <p:cBhvr additive="base">
                                        <p:cTn id="75"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2" grpId="0"/>
      <p:bldP spid="2" grpId="1"/>
      <p:bldP spid="3" grpId="0"/>
      <p:bldP spid="3" grpId="1"/>
      <p:bldP spid="6" grpId="0"/>
      <p:bldP spid="6" grpId="1"/>
      <p:bldP spid="7" grpId="0"/>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ctr" anchorCtr="0"/>
          <a:p>
            <a:pPr eaLnBrk="1" hangingPunct="1"/>
            <a:r>
              <a:rPr lang="zh-CN" altLang="en-US" sz="4800" dirty="0">
                <a:ea typeface="华文新魏" panose="02010800040101010101" pitchFamily="2" charset="-122"/>
              </a:rPr>
              <a:t>线性表举例</a:t>
            </a:r>
            <a:r>
              <a:rPr lang="en-US" altLang="zh-CN" sz="4800">
                <a:latin typeface="Times New Roman" panose="02020603050405020304" charset="0"/>
                <a:ea typeface="华文新魏" panose="02010800040101010101" pitchFamily="2" charset="-122"/>
              </a:rPr>
              <a:t>2</a:t>
            </a:r>
            <a:r>
              <a:rPr lang="zh-CN" altLang="en-US" sz="3600" dirty="0">
                <a:latin typeface="华文新魏" panose="02010800040101010101" pitchFamily="2" charset="-122"/>
                <a:ea typeface="华文新魏" panose="02010800040101010101" pitchFamily="2" charset="-122"/>
              </a:rPr>
              <a:t>（</a:t>
            </a:r>
            <a:r>
              <a:rPr lang="zh-CN" altLang="en-US" sz="3600" b="1" dirty="0">
                <a:latin typeface="华文新魏" panose="02010800040101010101" pitchFamily="2" charset="-122"/>
                <a:ea typeface="华文新魏" panose="02010800040101010101" pitchFamily="2" charset="-122"/>
              </a:rPr>
              <a:t>合并线性表）</a:t>
            </a:r>
            <a:endParaRPr lang="zh-CN" altLang="en-US" sz="3600" b="1" dirty="0">
              <a:latin typeface="华文新魏" panose="02010800040101010101" pitchFamily="2" charset="-122"/>
              <a:ea typeface="华文新魏" panose="02010800040101010101" pitchFamily="2" charset="-122"/>
            </a:endParaRPr>
          </a:p>
        </p:txBody>
      </p:sp>
      <p:sp>
        <p:nvSpPr>
          <p:cNvPr id="11267" name="Rectangle 3"/>
          <p:cNvSpPr/>
          <p:nvPr/>
        </p:nvSpPr>
        <p:spPr>
          <a:xfrm>
            <a:off x="533400" y="1208088"/>
            <a:ext cx="7772400" cy="5373687"/>
          </a:xfrm>
          <a:prstGeom prst="rect">
            <a:avLst/>
          </a:prstGeom>
          <a:noFill/>
          <a:ln w="9525">
            <a:noFill/>
          </a:ln>
        </p:spPr>
        <p:txBody>
          <a:bodyPr anchor="t" anchorCtr="0">
            <a:spAutoFit/>
          </a:bodyPr>
          <a:p>
            <a:pPr>
              <a:lnSpc>
                <a:spcPct val="65000"/>
              </a:lnSpc>
              <a:spcBef>
                <a:spcPct val="50000"/>
              </a:spcBef>
            </a:pPr>
            <a:r>
              <a:rPr lang="en-US" altLang="zh-CN">
                <a:latin typeface="Courier New" panose="02070309020205020404" pitchFamily="49" charset="0"/>
              </a:rPr>
              <a:t>while(i&lt;=La_</a:t>
            </a:r>
            <a:r>
              <a:rPr lang="en-US" altLang="zh-CN" err="1">
                <a:latin typeface="Courier New" panose="02070309020205020404" pitchFamily="49" charset="0"/>
              </a:rPr>
              <a:t>len</a:t>
            </a:r>
            <a:r>
              <a:rPr lang="en-US" altLang="zh-CN">
                <a:latin typeface="Courier New" panose="02070309020205020404" pitchFamily="49" charset="0"/>
              </a:rPr>
              <a:t>)				</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r>
              <a:rPr lang="en-US" altLang="zh-CN">
                <a:latin typeface="宋体" panose="02010600030101010101" pitchFamily="2" charset="-122"/>
              </a:rPr>
              <a:t>//</a:t>
            </a:r>
            <a:r>
              <a:rPr lang="en-US" altLang="zh-CN">
                <a:latin typeface="Courier New" panose="02070309020205020404" pitchFamily="49" charset="0"/>
              </a:rPr>
              <a:t>Lb</a:t>
            </a:r>
            <a:r>
              <a:rPr lang="zh-CN" altLang="en-US" dirty="0">
                <a:latin typeface="宋体" panose="02010600030101010101" pitchFamily="2" charset="-122"/>
              </a:rPr>
              <a:t>已空，将</a:t>
            </a:r>
            <a:r>
              <a:rPr lang="en-US" altLang="zh-CN">
                <a:latin typeface="Courier New" panose="02070309020205020404" pitchFamily="49" charset="0"/>
              </a:rPr>
              <a:t>La</a:t>
            </a:r>
            <a:r>
              <a:rPr lang="zh-CN" altLang="en-US" dirty="0">
                <a:latin typeface="宋体" panose="02010600030101010101" pitchFamily="2" charset="-122"/>
              </a:rPr>
              <a:t>表的剩余部分复制到新表</a:t>
            </a:r>
            <a:endParaRPr lang="zh-CN" altLang="en-US" dirty="0">
              <a:latin typeface="宋体" panose="02010600030101010101" pitchFamily="2" charset="-122"/>
            </a:endParaRPr>
          </a:p>
          <a:p>
            <a:pPr>
              <a:lnSpc>
                <a:spcPct val="65000"/>
              </a:lnSpc>
              <a:spcBef>
                <a:spcPct val="50000"/>
              </a:spcBef>
            </a:pPr>
            <a:r>
              <a:rPr lang="zh-CN" altLang="en-US" dirty="0">
                <a:latin typeface="Courier New" panose="02070309020205020404" pitchFamily="49" charset="0"/>
              </a:rPr>
              <a:t>	</a:t>
            </a:r>
            <a:r>
              <a:rPr lang="en-US" altLang="zh-CN" err="1">
                <a:latin typeface="Courier New" panose="02070309020205020404" pitchFamily="49" charset="0"/>
              </a:rPr>
              <a:t>ai</a:t>
            </a:r>
            <a:r>
              <a:rPr lang="en-US" altLang="zh-CN">
                <a:latin typeface="Courier New" panose="02070309020205020404" pitchFamily="49" charset="0"/>
              </a:rPr>
              <a:t>=</a:t>
            </a:r>
            <a:r>
              <a:rPr lang="en-US" altLang="zh-CN" err="1">
                <a:latin typeface="Courier New" panose="02070309020205020404" pitchFamily="49" charset="0"/>
              </a:rPr>
              <a:t>GetElem</a:t>
            </a:r>
            <a:r>
              <a:rPr lang="en-US" altLang="zh-CN">
                <a:latin typeface="Courier New" panose="02070309020205020404" pitchFamily="49" charset="0"/>
              </a:rPr>
              <a:t>(La,i++);</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r>
              <a:rPr lang="en-US" altLang="zh-CN" err="1">
                <a:latin typeface="Courier New" panose="02070309020205020404" pitchFamily="49" charset="0"/>
              </a:rPr>
              <a:t>ListInsert</a:t>
            </a:r>
            <a:r>
              <a:rPr lang="en-US" altLang="zh-CN">
                <a:latin typeface="Courier New" panose="02070309020205020404" pitchFamily="49" charset="0"/>
              </a:rPr>
              <a:t>(</a:t>
            </a:r>
            <a:r>
              <a:rPr lang="en-US" altLang="zh-CN" err="1">
                <a:latin typeface="Courier New" panose="02070309020205020404" pitchFamily="49" charset="0"/>
              </a:rPr>
              <a:t>Lc</a:t>
            </a:r>
            <a:r>
              <a:rPr lang="en-US" altLang="zh-CN">
                <a:latin typeface="Courier New" panose="02070309020205020404" pitchFamily="49" charset="0"/>
              </a:rPr>
              <a:t>,++k,</a:t>
            </a:r>
            <a:r>
              <a:rPr lang="en-US" altLang="zh-CN" err="1">
                <a:latin typeface="Courier New" panose="02070309020205020404" pitchFamily="49" charset="0"/>
              </a:rPr>
              <a:t>ai</a:t>
            </a:r>
            <a:r>
              <a:rPr lang="en-US" altLang="zh-CN">
                <a:latin typeface="Courier New" panose="02070309020205020404" pitchFamily="49" charset="0"/>
              </a:rPr>
              <a:t>);</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while(j&lt;=Lb_</a:t>
            </a:r>
            <a:r>
              <a:rPr lang="en-US" altLang="zh-CN" err="1">
                <a:latin typeface="Courier New" panose="02070309020205020404" pitchFamily="49" charset="0"/>
              </a:rPr>
              <a:t>len</a:t>
            </a:r>
            <a:r>
              <a:rPr lang="en-US" altLang="zh-CN">
                <a:latin typeface="Courier New" panose="02070309020205020404" pitchFamily="49" charset="0"/>
              </a:rPr>
              <a:t>)</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r>
              <a:rPr lang="en-US" altLang="zh-CN">
                <a:latin typeface="宋体" panose="02010600030101010101" pitchFamily="2" charset="-122"/>
              </a:rPr>
              <a:t>//</a:t>
            </a:r>
            <a:r>
              <a:rPr lang="en-US" altLang="zh-CN">
                <a:latin typeface="Courier New" panose="02070309020205020404" pitchFamily="49" charset="0"/>
              </a:rPr>
              <a:t>La</a:t>
            </a:r>
            <a:r>
              <a:rPr lang="zh-CN" altLang="en-US" dirty="0">
                <a:latin typeface="宋体" panose="02010600030101010101" pitchFamily="2" charset="-122"/>
              </a:rPr>
              <a:t>已空，将</a:t>
            </a:r>
            <a:r>
              <a:rPr lang="en-US" altLang="zh-CN">
                <a:latin typeface="Courier New" panose="02070309020205020404" pitchFamily="49" charset="0"/>
              </a:rPr>
              <a:t>Lb</a:t>
            </a:r>
            <a:r>
              <a:rPr lang="zh-CN" altLang="en-US" dirty="0">
                <a:latin typeface="宋体" panose="02010600030101010101" pitchFamily="2" charset="-122"/>
              </a:rPr>
              <a:t>表的剩余部分复制到新表</a:t>
            </a:r>
            <a:endParaRPr lang="zh-CN" altLang="en-US" dirty="0">
              <a:latin typeface="宋体" panose="02010600030101010101" pitchFamily="2" charset="-122"/>
            </a:endParaRPr>
          </a:p>
          <a:p>
            <a:pPr>
              <a:lnSpc>
                <a:spcPct val="65000"/>
              </a:lnSpc>
              <a:spcBef>
                <a:spcPct val="50000"/>
              </a:spcBef>
            </a:pPr>
            <a:r>
              <a:rPr lang="zh-CN" altLang="en-US" dirty="0">
                <a:latin typeface="Courier New" panose="02070309020205020404" pitchFamily="49" charset="0"/>
              </a:rPr>
              <a:t>	</a:t>
            </a:r>
            <a:r>
              <a:rPr lang="en-US" altLang="zh-CN" err="1">
                <a:latin typeface="Courier New" panose="02070309020205020404" pitchFamily="49" charset="0"/>
              </a:rPr>
              <a:t>bj</a:t>
            </a:r>
            <a:r>
              <a:rPr lang="en-US" altLang="zh-CN">
                <a:latin typeface="Courier New" panose="02070309020205020404" pitchFamily="49" charset="0"/>
              </a:rPr>
              <a:t>=</a:t>
            </a:r>
            <a:r>
              <a:rPr lang="en-US" altLang="zh-CN" err="1">
                <a:latin typeface="Courier New" panose="02070309020205020404" pitchFamily="49" charset="0"/>
              </a:rPr>
              <a:t>GetElem</a:t>
            </a:r>
            <a:r>
              <a:rPr lang="en-US" altLang="zh-CN">
                <a:latin typeface="Courier New" panose="02070309020205020404" pitchFamily="49" charset="0"/>
              </a:rPr>
              <a:t>(Lb,j++);</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r>
              <a:rPr lang="en-US" altLang="zh-CN" err="1">
                <a:latin typeface="Courier New" panose="02070309020205020404" pitchFamily="49" charset="0"/>
              </a:rPr>
              <a:t>ListInsert</a:t>
            </a:r>
            <a:r>
              <a:rPr lang="en-US" altLang="zh-CN">
                <a:latin typeface="Courier New" panose="02070309020205020404" pitchFamily="49" charset="0"/>
              </a:rPr>
              <a:t>(</a:t>
            </a:r>
            <a:r>
              <a:rPr lang="en-US" altLang="zh-CN" err="1">
                <a:latin typeface="Courier New" panose="02070309020205020404" pitchFamily="49" charset="0"/>
              </a:rPr>
              <a:t>Lc</a:t>
            </a:r>
            <a:r>
              <a:rPr lang="en-US" altLang="zh-CN">
                <a:latin typeface="Courier New" panose="02070309020205020404" pitchFamily="49" charset="0"/>
              </a:rPr>
              <a:t>,++k,</a:t>
            </a:r>
            <a:r>
              <a:rPr lang="en-US" altLang="zh-CN" err="1">
                <a:latin typeface="Courier New" panose="02070309020205020404" pitchFamily="49" charset="0"/>
              </a:rPr>
              <a:t>bj</a:t>
            </a:r>
            <a:r>
              <a:rPr lang="en-US" altLang="zh-CN">
                <a:latin typeface="Courier New" panose="02070309020205020404" pitchFamily="49" charset="0"/>
              </a:rPr>
              <a:t>);</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    }</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return(</a:t>
            </a:r>
            <a:r>
              <a:rPr lang="en-US" altLang="zh-CN" err="1">
                <a:latin typeface="Courier New" panose="02070309020205020404" pitchFamily="49" charset="0"/>
              </a:rPr>
              <a:t>Lc</a:t>
            </a:r>
            <a:r>
              <a:rPr lang="en-US" altLang="zh-CN">
                <a:latin typeface="Courier New" panose="02070309020205020404" pitchFamily="49" charset="0"/>
              </a:rPr>
              <a:t>);</a:t>
            </a:r>
            <a:endParaRPr lang="en-US" altLang="zh-CN">
              <a:latin typeface="宋体" panose="02010600030101010101" pitchFamily="2" charset="-122"/>
            </a:endParaRPr>
          </a:p>
          <a:p>
            <a:pPr>
              <a:lnSpc>
                <a:spcPct val="65000"/>
              </a:lnSpc>
              <a:spcBef>
                <a:spcPct val="50000"/>
              </a:spcBef>
            </a:pPr>
            <a:r>
              <a:rPr lang="en-US" altLang="zh-CN">
                <a:latin typeface="Courier New" panose="02070309020205020404" pitchFamily="49" charset="0"/>
              </a:rPr>
              <a:t>}</a:t>
            </a:r>
            <a:r>
              <a:rPr lang="en-US" altLang="zh-CN">
                <a:latin typeface="宋体" panose="02010600030101010101" pitchFamily="2" charset="-122"/>
              </a:rPr>
              <a:t>//</a:t>
            </a:r>
            <a:r>
              <a:rPr lang="en-US" altLang="zh-CN" err="1">
                <a:latin typeface="Courier New" panose="02070309020205020404" pitchFamily="49" charset="0"/>
              </a:rPr>
              <a:t>ListMerge</a:t>
            </a:r>
            <a:endParaRPr lang="en-US" altLang="zh-CN">
              <a:latin typeface="宋体" panose="02010600030101010101" pitchFamily="2" charset="-122"/>
            </a:endParaRPr>
          </a:p>
          <a:p>
            <a:pPr>
              <a:lnSpc>
                <a:spcPct val="65000"/>
              </a:lnSpc>
              <a:spcBef>
                <a:spcPct val="50000"/>
              </a:spcBef>
            </a:pPr>
            <a:endParaRPr lang="zh-CN" altLang="en-US">
              <a:latin typeface="Arial" panose="020B0604020202020204" pitchFamily="34" charset="0"/>
            </a:endParaRPr>
          </a:p>
        </p:txBody>
      </p:sp>
      <p:sp>
        <p:nvSpPr>
          <p:cNvPr id="18435" name="AutoShape 67">
            <a:hlinkClick r:id="rId1" action="ppaction://hlinksldjump"/>
          </p:cNvPr>
          <p:cNvSpPr/>
          <p:nvPr/>
        </p:nvSpPr>
        <p:spPr>
          <a:xfrm>
            <a:off x="8461375" y="6092825"/>
            <a:ext cx="454025" cy="628650"/>
          </a:xfrm>
          <a:prstGeom prst="curvedLeftArrow">
            <a:avLst>
              <a:gd name="adj1" fmla="val 23417"/>
              <a:gd name="adj2" fmla="val 46840"/>
              <a:gd name="adj3" fmla="val 333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0-#ppt_w/2"/>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0</TotalTime>
  <Words>14264</Words>
  <Application>WPS 演示</Application>
  <PresentationFormat>屏幕显示</PresentationFormat>
  <Paragraphs>1930</Paragraphs>
  <Slides>76</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76</vt:i4>
      </vt:variant>
    </vt:vector>
  </HeadingPairs>
  <TitlesOfParts>
    <vt:vector size="98" baseType="lpstr">
      <vt:lpstr>Arial</vt:lpstr>
      <vt:lpstr>宋体</vt:lpstr>
      <vt:lpstr>Wingdings</vt:lpstr>
      <vt:lpstr>Courier New</vt:lpstr>
      <vt:lpstr>Tahoma</vt:lpstr>
      <vt:lpstr>华文新魏</vt:lpstr>
      <vt:lpstr>华文隶书</vt:lpstr>
      <vt:lpstr>幼圆</vt:lpstr>
      <vt:lpstr>Times New Roman</vt:lpstr>
      <vt:lpstr>微软雅黑</vt:lpstr>
      <vt:lpstr>仿宋_GB2312</vt:lpstr>
      <vt:lpstr>仿宋</vt:lpstr>
      <vt:lpstr>Times New Roman</vt:lpstr>
      <vt:lpstr>Arial Unicode MS</vt:lpstr>
      <vt:lpstr>华文琥珀</vt:lpstr>
      <vt:lpstr>华文中宋</vt:lpstr>
      <vt:lpstr>方正姚体</vt:lpstr>
      <vt:lpstr>楷体_GB2312</vt:lpstr>
      <vt:lpstr>新宋体</vt:lpstr>
      <vt:lpstr>华文行楷</vt:lpstr>
      <vt:lpstr>Straight Edge</vt:lpstr>
      <vt:lpstr>1_Straight Edge</vt:lpstr>
      <vt:lpstr>第二章 线性表</vt:lpstr>
      <vt:lpstr>线性结构</vt:lpstr>
      <vt:lpstr>2.1  线性表定义</vt:lpstr>
      <vt:lpstr>线性表</vt:lpstr>
      <vt:lpstr>PowerPoint 演示文稿</vt:lpstr>
      <vt:lpstr>抽象数据类型定义</vt:lpstr>
      <vt:lpstr>线性表举例1（遍历线性表）</vt:lpstr>
      <vt:lpstr>线性表举例2（合并线性表）</vt:lpstr>
      <vt:lpstr>线性表举例2（合并线性表）</vt:lpstr>
      <vt:lpstr>逻辑结构是本质</vt:lpstr>
      <vt:lpstr>2.2线性表的顺序实现 </vt:lpstr>
      <vt:lpstr>顺序表上基本运算的实现 </vt:lpstr>
      <vt:lpstr>顺序表上基本运算的实现</vt:lpstr>
      <vt:lpstr>顺序表上基本运算的实现 </vt:lpstr>
      <vt:lpstr>顺序表上基本运算的实现</vt:lpstr>
      <vt:lpstr>顺序表上基本运算的实现</vt:lpstr>
      <vt:lpstr>顺序表上基本运算的实现 </vt:lpstr>
      <vt:lpstr>顺序表上基本运算的实现 </vt:lpstr>
      <vt:lpstr>顺序表算法举例</vt:lpstr>
      <vt:lpstr>顺序表算法举例</vt:lpstr>
      <vt:lpstr>顺序结构的缺点</vt:lpstr>
      <vt:lpstr>2.3  线性表的链式实现 </vt:lpstr>
      <vt:lpstr>PowerPoint 演示文稿</vt:lpstr>
      <vt:lpstr>单链表结构图示</vt:lpstr>
      <vt:lpstr>单链表结点的类型定义</vt:lpstr>
      <vt:lpstr>带头结点的单链表</vt:lpstr>
      <vt:lpstr>线性链表操作的实现</vt:lpstr>
      <vt:lpstr>求表长</vt:lpstr>
      <vt:lpstr>线性链表操作的实现</vt:lpstr>
      <vt:lpstr>取第i个元素</vt:lpstr>
      <vt:lpstr>线性链表操作的实现</vt:lpstr>
      <vt:lpstr>PowerPoint 演示文稿</vt:lpstr>
      <vt:lpstr>PowerPoint 演示文稿</vt:lpstr>
      <vt:lpstr>线性链表操作的实现：插入</vt:lpstr>
      <vt:lpstr>插入算法:第i个位置插入值为e的结点 </vt:lpstr>
      <vt:lpstr>线性链表操作的实现：插入</vt:lpstr>
      <vt:lpstr>插入算法:在结点p前插入值为e的结点</vt:lpstr>
      <vt:lpstr>线性链表操作的实现：删除</vt:lpstr>
      <vt:lpstr>删除单链表L上的第i个结点</vt:lpstr>
      <vt:lpstr>线性链表操作的实现：头插法</vt:lpstr>
      <vt:lpstr>线性链表操作的实现：头插法</vt:lpstr>
      <vt:lpstr>线性链表操作的实现:头插法</vt:lpstr>
      <vt:lpstr>线性链表操作的实现：尾插法</vt:lpstr>
      <vt:lpstr>PowerPoint 演示文稿</vt:lpstr>
      <vt:lpstr>线性链表操作的实现：尾插法</vt:lpstr>
      <vt:lpstr>链表的遍历</vt:lpstr>
      <vt:lpstr>链式结构的特点</vt:lpstr>
      <vt:lpstr>线性表实现方法的比较 </vt:lpstr>
      <vt:lpstr>循环链表</vt:lpstr>
      <vt:lpstr>连接两个只设尾指针的单循环链表L1和L2 </vt:lpstr>
      <vt:lpstr>双链表 </vt:lpstr>
      <vt:lpstr>双向链表的逻辑表示</vt:lpstr>
      <vt:lpstr>双向链表的类型定义</vt:lpstr>
      <vt:lpstr>双向链表的插入:p结点前</vt:lpstr>
      <vt:lpstr>双向链表的插入:p结点后</vt:lpstr>
      <vt:lpstr>双向链表的删除:p结点</vt:lpstr>
      <vt:lpstr>双向链表的删除:p后的结点</vt:lpstr>
      <vt:lpstr>双链表创建：头插法</vt:lpstr>
      <vt:lpstr>尾插法</vt:lpstr>
      <vt:lpstr>静态链表</vt:lpstr>
      <vt:lpstr>静态链表图示</vt:lpstr>
      <vt:lpstr>2.4  一元多项式表示</vt:lpstr>
      <vt:lpstr>2.4  一元多项式表示</vt:lpstr>
      <vt:lpstr>2.4  一元多项式表示</vt:lpstr>
      <vt:lpstr>2.4  一元多项式表示</vt:lpstr>
      <vt:lpstr>2.4  一元多项式加法</vt:lpstr>
      <vt:lpstr>2.4  一元多项式表示</vt:lpstr>
      <vt:lpstr>2.4  一元多项式表示</vt:lpstr>
      <vt:lpstr>PowerPoint 演示文稿</vt:lpstr>
      <vt:lpstr>2.4  一元多项式表示</vt:lpstr>
      <vt:lpstr>2.4  一元多项式相加表示</vt:lpstr>
      <vt:lpstr>2.4  一元多项式表示</vt:lpstr>
      <vt:lpstr>2.4  一元多项式表示</vt:lpstr>
      <vt:lpstr>PowerPoint 演示文稿</vt:lpstr>
      <vt:lpstr>作   业</vt:lpstr>
      <vt:lpstr>实验一：线性表的应用</vt:lpstr>
    </vt:vector>
  </TitlesOfParts>
  <Company>65-1403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抽象数据类型定义</dc:title>
  <dc:creator>Baby</dc:creator>
  <cp:lastModifiedBy>陈宏建</cp:lastModifiedBy>
  <cp:revision>331</cp:revision>
  <dcterms:created xsi:type="dcterms:W3CDTF">2000-08-30T13:58:00Z</dcterms:created>
  <dcterms:modified xsi:type="dcterms:W3CDTF">2021-10-12T11:40:53Z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A93948761C0D45D0B00A3496D0129A64</vt:lpwstr>
  </property>
</Properties>
</file>