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372" r:id="rId11"/>
    <p:sldId id="266" r:id="rId12"/>
    <p:sldId id="268" r:id="rId13"/>
    <p:sldId id="269" r:id="rId14"/>
    <p:sldId id="270" r:id="rId15"/>
    <p:sldId id="271" r:id="rId16"/>
    <p:sldId id="528" r:id="rId17"/>
    <p:sldId id="344" r:id="rId18"/>
    <p:sldId id="349" r:id="rId19"/>
    <p:sldId id="290" r:id="rId20"/>
    <p:sldId id="350" r:id="rId21"/>
    <p:sldId id="459" r:id="rId22"/>
    <p:sldId id="384" r:id="rId23"/>
    <p:sldId id="461" r:id="rId24"/>
    <p:sldId id="385" r:id="rId25"/>
    <p:sldId id="275" r:id="rId26"/>
    <p:sldId id="276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303" r:id="rId40"/>
    <p:sldId id="304" r:id="rId41"/>
    <p:sldId id="305" r:id="rId42"/>
    <p:sldId id="371" r:id="rId43"/>
    <p:sldId id="320" r:id="rId44"/>
    <p:sldId id="373" r:id="rId45"/>
    <p:sldId id="321" r:id="rId46"/>
    <p:sldId id="375" r:id="rId47"/>
    <p:sldId id="323" r:id="rId48"/>
    <p:sldId id="324" r:id="rId49"/>
    <p:sldId id="326" r:id="rId50"/>
    <p:sldId id="327" r:id="rId51"/>
    <p:sldId id="504" r:id="rId52"/>
    <p:sldId id="328" r:id="rId53"/>
    <p:sldId id="505" r:id="rId54"/>
    <p:sldId id="329" r:id="rId55"/>
    <p:sldId id="369" r:id="rId56"/>
    <p:sldId id="332" r:id="rId57"/>
    <p:sldId id="334" r:id="rId58"/>
    <p:sldId id="333" r:id="rId59"/>
    <p:sldId id="335" r:id="rId60"/>
    <p:sldId id="336" r:id="rId61"/>
    <p:sldId id="337" r:id="rId62"/>
    <p:sldId id="338" r:id="rId63"/>
    <p:sldId id="457" r:id="rId64"/>
    <p:sldId id="458" r:id="rId65"/>
    <p:sldId id="526" r:id="rId66"/>
    <p:sldId id="377" r:id="rId6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folHlink"/>
        </a:solidFill>
        <a:latin typeface="Times New Roman" panose="02020603050405020304" charset="0"/>
        <a:ea typeface="幼圆" panose="020105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folHlink"/>
        </a:solidFill>
        <a:latin typeface="Times New Roman" panose="02020603050405020304" charset="0"/>
        <a:ea typeface="幼圆" panose="020105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folHlink"/>
        </a:solidFill>
        <a:latin typeface="Times New Roman" panose="02020603050405020304" charset="0"/>
        <a:ea typeface="幼圆" panose="020105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folHlink"/>
        </a:solidFill>
        <a:latin typeface="Times New Roman" panose="02020603050405020304" charset="0"/>
        <a:ea typeface="幼圆" panose="020105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folHlink"/>
        </a:solidFill>
        <a:latin typeface="Times New Roman" panose="02020603050405020304" charset="0"/>
        <a:ea typeface="幼圆" panose="020105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folHlink"/>
        </a:solidFill>
        <a:latin typeface="Times New Roman" panose="02020603050405020304" charset="0"/>
        <a:ea typeface="幼圆" panose="020105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folHlink"/>
        </a:solidFill>
        <a:latin typeface="Times New Roman" panose="02020603050405020304" charset="0"/>
        <a:ea typeface="幼圆" panose="020105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folHlink"/>
        </a:solidFill>
        <a:latin typeface="Times New Roman" panose="02020603050405020304" charset="0"/>
        <a:ea typeface="幼圆" panose="020105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1" i="0" u="none" kern="1200" baseline="0">
        <a:solidFill>
          <a:schemeClr val="folHlink"/>
        </a:solidFill>
        <a:latin typeface="Times New Roman" panose="02020603050405020304" charset="0"/>
        <a:ea typeface="幼圆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99CCFF"/>
    <a:srgbClr val="FFFF66"/>
    <a:srgbClr val="CCFF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0"/>
    <p:restoredTop sz="94600"/>
  </p:normalViewPr>
  <p:slideViewPr>
    <p:cSldViewPr showGuides="1">
      <p:cViewPr varScale="1">
        <p:scale>
          <a:sx n="76" d="100"/>
          <a:sy n="76" d="100"/>
        </p:scale>
        <p:origin x="-984" y="-72"/>
      </p:cViewPr>
      <p:guideLst>
        <p:guide orient="horz" pos="2144"/>
        <p:guide pos="29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45762" name="页眉占位符 24576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en-US" sz="1200" b="0" strike="noStrike" noProof="1" dirty="0">
              <a:latin typeface="Times New Roman" panose="02020603050405020304" charset="0"/>
            </a:endParaRPr>
          </a:p>
        </p:txBody>
      </p:sp>
      <p:sp>
        <p:nvSpPr>
          <p:cNvPr id="245763" name="日期占位符 24576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en-US" sz="1200" b="0" strike="noStrike" noProof="1" dirty="0"/>
          </a:p>
        </p:txBody>
      </p:sp>
      <p:sp>
        <p:nvSpPr>
          <p:cNvPr id="245764" name="页脚占位符 24576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en-US" sz="1200" b="0" strike="noStrike" noProof="1" dirty="0"/>
          </a:p>
        </p:txBody>
      </p:sp>
      <p:sp>
        <p:nvSpPr>
          <p:cNvPr id="245765" name="灯片编号占位符 24576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en-US" sz="1200" b="0" strike="noStrike" noProof="1" dirty="0">
                <a:latin typeface="Times New Roman" panose="02020603050405020304" charset="0"/>
                <a:ea typeface="幼圆" panose="02010509060101010101" pitchFamily="49" charset="-122"/>
                <a:cs typeface="+mn-cs"/>
              </a:rPr>
            </a:fld>
            <a:endParaRPr lang="en-US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4866" name="页眉占位符 16486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en-US" sz="1200" b="0" strike="noStrike" noProof="1" dirty="0">
              <a:latin typeface="Times New Roman" panose="02020603050405020304" charset="0"/>
            </a:endParaRPr>
          </a:p>
        </p:txBody>
      </p:sp>
      <p:sp>
        <p:nvSpPr>
          <p:cNvPr id="164867" name="日期占位符 164866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en-US" sz="1200" b="0" strike="noStrike" noProof="1" dirty="0"/>
          </a:p>
        </p:txBody>
      </p:sp>
      <p:sp>
        <p:nvSpPr>
          <p:cNvPr id="4101" name="文本占位符 164868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4870" name="页脚占位符 164869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en-US" sz="1200" b="0" strike="noStrike" noProof="1" dirty="0"/>
          </a:p>
        </p:txBody>
      </p:sp>
      <p:sp>
        <p:nvSpPr>
          <p:cNvPr id="164871" name="灯片编号占位符 164870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en-US" sz="1200" b="0" strike="noStrike" noProof="1" dirty="0">
                <a:latin typeface="Times New Roman" panose="02020603050405020304" charset="0"/>
                <a:ea typeface="幼圆" panose="02010509060101010101" pitchFamily="49" charset="-122"/>
                <a:cs typeface="+mn-cs"/>
              </a:rPr>
            </a:fld>
            <a:endParaRPr lang="en-US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200" b="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146" name="幻灯片图像占位符 16588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147" name="文本占位符 16589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25602" name="幻灯片图像占位符 17510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5603" name="文本占位符 17510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27650" name="幻灯片图像占位符 17612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7651" name="文本占位符 17613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29698" name="幻灯片图像占位符 17715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9699" name="文本占位符 17715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31746" name="幻灯片图像占位符 234497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1747" name="文本占位符 23449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37890" name="幻灯片图像占位符 239617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7891" name="文本占位符 23961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39938" name="幻灯片图像占位符 21094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9939" name="文本占位符 21094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41986" name="幻灯片图像占位符 24064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1987" name="文本占位符 24064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44034" name="幻灯片图像占位符 31539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4035" name="文本占位符 31539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47106" name="幻灯片图像占位符 18534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7107" name="文本占位符 18534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49154" name="幻灯片图像占位符 18636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49155" name="文本占位符 18637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194" name="幻灯片图像占位符 16691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195" name="文本占位符 16691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68610" name="幻灯片图像占位符 18739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8611" name="文本占位符 18739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70658" name="幻灯片图像占位符 188417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0659" name="文本占位符 18841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72706" name="幻灯片图像占位符 18944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2707" name="文本占位符 18944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74754" name="幻灯片图像占位符 28364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4755" name="文本占位符 28365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76802" name="幻灯片图像占位符 19148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6803" name="文本占位符 19149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79874" name="幻灯片图像占位符 19251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79875" name="文本占位符 19251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2946" name="幻灯片图像占位符 19456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2947" name="文本占位符 19456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4994" name="幻灯片图像占位符 19558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4995" name="文本占位符 19558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7042" name="幻灯片图像占位符 19660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7043" name="文本占位符 1966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89090" name="幻灯片图像占位符 19763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89091" name="文本占位符 19763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0242" name="幻灯片图像占位符 167937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243" name="文本占位符 16793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91138" name="幻灯片图像占位符 198657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1139" name="文本占位符 1986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93186" name="幻灯片图像占位符 19968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3187" name="文本占位符 19968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95234" name="幻灯片图像占位符 27955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5235" name="文本占位符 27955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97282" name="幻灯片图像占位符 20070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7283" name="文本占位符 20070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99330" name="幻灯片图像占位符 20172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99331" name="文本占位符 20173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01378" name="幻灯片图像占位符 20275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1379" name="文本占位符 20275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03426" name="幻灯片图像占位符 203777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3427" name="文本占位符 20377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05474" name="幻灯片图像占位符 20480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5475" name="文本占位符 20480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07522" name="幻灯片图像占位符 20582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7523" name="文本占位符 20582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09570" name="幻灯片图像占位符 20684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09571" name="文本占位符 20685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2290" name="幻灯片图像占位符 16896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2291" name="文本占位符 16896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b="0" dirty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4338" name="幻灯片图像占位符 16998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4339" name="文本占位符 16998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6386" name="幻灯片图像占位符 171009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6387" name="文本占位符 171010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18434" name="幻灯片图像占位符 172033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8435" name="文本占位符 17203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21506" name="幻灯片图像占位符 173057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1507" name="文本占位符 173058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  <p:sp>
        <p:nvSpPr>
          <p:cNvPr id="23554" name="幻灯片图像占位符 17408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23555" name="文本占位符 17408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/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07629" descr="模版00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矩形 107627"/>
          <p:cNvSpPr/>
          <p:nvPr/>
        </p:nvSpPr>
        <p:spPr>
          <a:xfrm>
            <a:off x="3017838" y="16002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052" name="矩形 107628"/>
          <p:cNvSpPr/>
          <p:nvPr/>
        </p:nvSpPr>
        <p:spPr>
          <a:xfrm>
            <a:off x="1098550" y="304800"/>
            <a:ext cx="5662613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7626" name="标题 107625"/>
          <p:cNvSpPr>
            <a:spLocks noGrp="1"/>
          </p:cNvSpPr>
          <p:nvPr>
            <p:ph type="ctrTitle"/>
          </p:nvPr>
        </p:nvSpPr>
        <p:spPr>
          <a:xfrm>
            <a:off x="1258888" y="476250"/>
            <a:ext cx="7380287" cy="10128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sz="4400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627" name="副标题 107626"/>
          <p:cNvSpPr>
            <a:spLocks noGrp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2pPr>
            <a:lvl3pPr marL="857250" lvl="2" indent="0" algn="ctr">
              <a:buClr>
                <a:schemeClr val="accent2"/>
              </a:buClr>
              <a:buSzPct val="65000"/>
              <a:buFont typeface="Wingdings" panose="05000000000000000000" pitchFamily="2" charset="2"/>
              <a:buNone/>
              <a:defRPr/>
            </a:lvl3pPr>
            <a:lvl4pPr marL="1200150" lvl="3" indent="0" algn="ctr"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4pPr>
            <a:lvl5pPr marL="1543050" lvl="4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07623" name="日期占位符 107622"/>
          <p:cNvSpPr>
            <a:spLocks noGrp="1"/>
          </p:cNvSpPr>
          <p:nvPr>
            <p:ph type="dt" sz="half" idx="2"/>
          </p:nvPr>
        </p:nvSpPr>
        <p:spPr>
          <a:xfrm>
            <a:off x="1387475" y="63579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folHlink"/>
                </a:solidFill>
              </a:defRPr>
            </a:lvl1pPr>
          </a:lstStyle>
          <a:p>
            <a:pPr fontAlgn="base"/>
            <a:fld id="{BB962C8B-B14F-4D97-AF65-F5344CB8AC3E}" type="datetime1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624" name="页脚占位符 107623"/>
          <p:cNvSpPr>
            <a:spLocks noGrp="1"/>
          </p:cNvSpPr>
          <p:nvPr>
            <p:ph type="ftr" sz="quarter" idx="3"/>
          </p:nvPr>
        </p:nvSpPr>
        <p:spPr>
          <a:xfrm>
            <a:off x="3722688" y="6357938"/>
            <a:ext cx="22717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folHlink"/>
                </a:solidFill>
              </a:defRPr>
            </a:lvl1pPr>
          </a:lstStyle>
          <a:p>
            <a:pPr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625" name="灯片编号占位符 107624"/>
          <p:cNvSpPr>
            <a:spLocks noGrp="1"/>
          </p:cNvSpPr>
          <p:nvPr>
            <p:ph type="sldNum" sz="quarter" idx="4"/>
          </p:nvPr>
        </p:nvSpPr>
        <p:spPr>
          <a:xfrm>
            <a:off x="6464300" y="6361113"/>
            <a:ext cx="1906588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folHlink"/>
                </a:solidFill>
              </a:defRPr>
            </a:lvl1pPr>
          </a:lstStyle>
          <a:p>
            <a:pPr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229" y="241300"/>
            <a:ext cx="1989535" cy="58547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241300"/>
            <a:ext cx="5853268" cy="58547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899488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8275" y="2214563"/>
            <a:ext cx="3899488" cy="38814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106607" descr="模版00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矩形 106599"/>
          <p:cNvSpPr/>
          <p:nvPr/>
        </p:nvSpPr>
        <p:spPr>
          <a:xfrm>
            <a:off x="635000" y="11906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28" name="矩形 106601"/>
          <p:cNvSpPr/>
          <p:nvPr/>
        </p:nvSpPr>
        <p:spPr>
          <a:xfrm>
            <a:off x="3252788" y="11430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anchor="t"/>
          <a:p>
            <a:pPr lvl="0"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29" name="文本占位符 106602"/>
          <p:cNvSpPr>
            <a:spLocks noGrp="1"/>
          </p:cNvSpPr>
          <p:nvPr>
            <p:ph type="body"/>
          </p:nvPr>
        </p:nvSpPr>
        <p:spPr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6604" name="日期占位符 106603"/>
          <p:cNvSpPr>
            <a:spLocks noGrp="1"/>
          </p:cNvSpPr>
          <p:nvPr>
            <p:ph type="dt" sz="half" idx="2"/>
          </p:nvPr>
        </p:nvSpPr>
        <p:spPr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 b="0">
                <a:solidFill>
                  <a:schemeClr val="folHlink"/>
                </a:solidFill>
              </a:defRPr>
            </a:lvl1pPr>
          </a:lstStyle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605" name="页脚占位符 106604"/>
          <p:cNvSpPr>
            <a:spLocks noGrp="1"/>
          </p:cNvSpPr>
          <p:nvPr>
            <p:ph type="ftr" sz="quarter" idx="3"/>
          </p:nvPr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 b="0">
                <a:solidFill>
                  <a:schemeClr val="folHlink"/>
                </a:solidFill>
              </a:defRPr>
            </a:lvl1pPr>
          </a:lstStyle>
          <a:p>
            <a:pPr lvl="0" fontAlgn="base"/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606" name="灯片编号占位符 106605"/>
          <p:cNvSpPr>
            <a:spLocks noGrp="1"/>
          </p:cNvSpPr>
          <p:nvPr>
            <p:ph type="sldNum" sz="quarter" idx="4"/>
          </p:nvPr>
        </p:nvSpPr>
        <p:spPr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 b="0">
                <a:solidFill>
                  <a:schemeClr val="folHlink"/>
                </a:solidFill>
              </a:defRPr>
            </a:lvl1pPr>
          </a:lstStyle>
          <a:p>
            <a:pPr lvl="0" fontAlgn="base"/>
            <a:fld id="{9A0DB2DC-4C9A-4742-B13C-FB6460FD3503}" type="slidenum">
              <a:rPr 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3" name="标题 106606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85000"/>
        </a:lnSpc>
        <a:spcBef>
          <a:spcPct val="0"/>
        </a:spcBef>
        <a:spcAft>
          <a:spcPct val="0"/>
        </a:spcAft>
        <a:buNone/>
        <a:defRPr sz="48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8585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2875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7165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folHlink"/>
          </a:solidFill>
          <a:latin typeface="Times New Roman" panose="02020603050405020304" charset="0"/>
          <a:ea typeface="幼圆" panose="02010509060101010101" pitchFamily="49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folHlink"/>
          </a:solidFill>
          <a:latin typeface="Times New Roman" panose="02020603050405020304" charset="0"/>
          <a:ea typeface="幼圆" panose="02010509060101010101" pitchFamily="49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folHlink"/>
          </a:solidFill>
          <a:latin typeface="Times New Roman" panose="02020603050405020304" charset="0"/>
          <a:ea typeface="幼圆" panose="02010509060101010101" pitchFamily="49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folHlink"/>
          </a:solidFill>
          <a:latin typeface="Times New Roman" panose="02020603050405020304" charset="0"/>
          <a:ea typeface="幼圆" panose="02010509060101010101" pitchFamily="49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folHlink"/>
          </a:solidFill>
          <a:latin typeface="Times New Roman" panose="02020603050405020304" charset="0"/>
          <a:ea typeface="幼圆" panose="02010509060101010101" pitchFamily="49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folHlink"/>
          </a:solidFill>
          <a:latin typeface="Times New Roman" panose="02020603050405020304" charset="0"/>
          <a:ea typeface="幼圆" panose="02010509060101010101" pitchFamily="49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folHlink"/>
          </a:solidFill>
          <a:latin typeface="Times New Roman" panose="02020603050405020304" charset="0"/>
          <a:ea typeface="幼圆" panose="02010509060101010101" pitchFamily="49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1" i="0" u="none" kern="1200" baseline="0">
          <a:solidFill>
            <a:schemeClr val="folHlink"/>
          </a:solidFill>
          <a:latin typeface="Times New Roman" panose="02020603050405020304" charset="0"/>
          <a:ea typeface="幼圆" panose="02010509060101010101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6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slide" Target="slide5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2301240" y="553085"/>
            <a:ext cx="5450205" cy="881380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1" name="标题 2049"/>
          <p:cNvSpPr>
            <a:spLocks noGrp="1"/>
          </p:cNvSpPr>
          <p:nvPr>
            <p:ph type="ctrTitle"/>
          </p:nvPr>
        </p:nvSpPr>
        <p:spPr>
          <a:xfrm>
            <a:off x="1259205" y="619760"/>
            <a:ext cx="7379970" cy="885825"/>
          </a:xfrm>
        </p:spPr>
        <p:txBody>
          <a:bodyPr anchor="ctr"/>
          <a:p>
            <a:pPr defTabSz="914400">
              <a:buSzTx/>
            </a:pPr>
            <a:r>
              <a:rPr lang="zh-CN" altLang="en-US" sz="6000" kern="1200" baseline="0" dirty="0">
                <a:solidFill>
                  <a:schemeClr val="bg1"/>
                </a:solidFill>
                <a:latin typeface="华文新魏" panose="02010800040101010101" pitchFamily="2" charset="-122"/>
                <a:ea typeface="+mj-ea"/>
                <a:cs typeface="+mj-cs"/>
              </a:rPr>
              <a:t>第三章 栈和队列</a:t>
            </a:r>
            <a:endParaRPr lang="zh-CN" altLang="en-US" sz="6000" kern="1200" baseline="0" dirty="0">
              <a:solidFill>
                <a:schemeClr val="bg1"/>
              </a:solidFill>
              <a:latin typeface="华文新魏" panose="02010800040101010101" pitchFamily="2" charset="-122"/>
              <a:ea typeface="+mj-ea"/>
              <a:cs typeface="+mj-cs"/>
            </a:endParaRPr>
          </a:p>
        </p:txBody>
      </p:sp>
      <p:sp>
        <p:nvSpPr>
          <p:cNvPr id="2053" name="副标题 2052"/>
          <p:cNvSpPr>
            <a:spLocks noGrp="1"/>
          </p:cNvSpPr>
          <p:nvPr>
            <p:ph type="subTitle" idx="1"/>
          </p:nvPr>
        </p:nvSpPr>
        <p:spPr>
          <a:xfrm>
            <a:off x="2195830" y="2565400"/>
            <a:ext cx="5314950" cy="1342390"/>
          </a:xfrm>
        </p:spPr>
        <p:txBody>
          <a:bodyPr anchor="t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1200" cap="none" spc="0" normalizeH="0" baseline="0" noProof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隶书" panose="02010800040101010101" pitchFamily="2" charset="-122"/>
                <a:cs typeface="+mn-cs"/>
              </a:rPr>
              <a:t>扬州大学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隶书" panose="02010800040101010101" pitchFamily="2" charset="-122"/>
                <a:sym typeface="+mn-ea"/>
              </a:rPr>
              <a:t>信息工程</a:t>
            </a:r>
            <a:endParaRPr lang="zh-CN" altLang="en-US" b="1" dirty="0">
              <a:solidFill>
                <a:schemeClr val="folHlink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华文隶书" panose="02010800040101010101" pitchFamily="2" charset="-122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隶书" panose="02010800040101010101" pitchFamily="2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隶书" panose="02010800040101010101" pitchFamily="2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隶书" panose="02010800040101010101" pitchFamily="2" charset="-122"/>
                <a:sym typeface="+mn-ea"/>
              </a:rPr>
              <a:t>人工智能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隶书" panose="02010800040101010101" pitchFamily="2" charset="-122"/>
                <a:sym typeface="+mn-ea"/>
              </a:rPr>
              <a:t>)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华文隶书" panose="02010800040101010101" pitchFamily="2" charset="-122"/>
                <a:sym typeface="+mn-ea"/>
              </a:rPr>
              <a:t>学院</a:t>
            </a:r>
            <a:endParaRPr kumimoji="0" lang="zh-CN" altLang="en-US" sz="3200" b="1" i="0" u="none" strike="noStrike" kern="1200" cap="none" spc="0" normalizeH="0" baseline="0" noProof="1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zh-CN" altLang="en-US" sz="3200" b="0" i="0" u="none" strike="noStrike" kern="1200" cap="none" spc="0" normalizeH="0" baseline="0" noProof="1">
              <a:solidFill>
                <a:schemeClr val="folHlink"/>
              </a:solidFill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123" name="前凸弯带形 2053"/>
          <p:cNvSpPr/>
          <p:nvPr/>
        </p:nvSpPr>
        <p:spPr>
          <a:xfrm>
            <a:off x="2743200" y="4551680"/>
            <a:ext cx="4248150" cy="792163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0" dirty="0">
                <a:solidFill>
                  <a:schemeClr val="tx1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陈宏建</a:t>
            </a:r>
            <a:endParaRPr lang="zh-CN" altLang="en-US" sz="24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520700" y="1916430"/>
            <a:ext cx="5846445" cy="337375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529" name="标题 16388"/>
          <p:cNvSpPr>
            <a:spLocks noGrp="1"/>
          </p:cNvSpPr>
          <p:nvPr>
            <p:ph type="title"/>
          </p:nvPr>
        </p:nvSpPr>
        <p:spPr>
          <a:xfrm>
            <a:off x="1384300" y="3048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顺序栈基本算法</a:t>
            </a:r>
            <a:r>
              <a:rPr lang="en-US" altLang="zh-CN" sz="5400">
                <a:latin typeface="华文新魏" panose="02010800040101010101" pitchFamily="2" charset="-122"/>
              </a:rPr>
              <a:t>(2)</a:t>
            </a:r>
            <a:endParaRPr lang="en-US" altLang="zh-CN" sz="5400">
              <a:latin typeface="华文新魏" panose="02010800040101010101" pitchFamily="2" charset="-122"/>
            </a:endParaRPr>
          </a:p>
        </p:txBody>
      </p:sp>
      <p:sp>
        <p:nvSpPr>
          <p:cNvPr id="16391" name="矩形 16390"/>
          <p:cNvSpPr/>
          <p:nvPr/>
        </p:nvSpPr>
        <p:spPr>
          <a:xfrm>
            <a:off x="612140" y="2132648"/>
            <a:ext cx="7162800" cy="33861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266700" algn="just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SeqStackEmpty(SeqStack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S)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{//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判断栈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是否为空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(S.top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==0) 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return TRUE;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 return FALSE;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eaLnBrk="0" hangingPunct="0"/>
            <a:endParaRPr lang="en-US" altLang="zh-CN" sz="4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矩形 16391"/>
          <p:cNvSpPr/>
          <p:nvPr/>
        </p:nvSpPr>
        <p:spPr>
          <a:xfrm>
            <a:off x="612140" y="1268730"/>
            <a:ext cx="5181600" cy="533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幼圆" panose="02010509060101010101" pitchFamily="49" charset="-122"/>
              </a:rPr>
              <a:t>判栈空</a:t>
            </a:r>
            <a:r>
              <a:rPr lang="zh-CN" altLang="en-US" sz="2900" dirty="0">
                <a:latin typeface="幼圆" panose="02010509060101010101" pitchFamily="49" charset="-122"/>
              </a:rPr>
              <a:t> </a:t>
            </a:r>
            <a:endParaRPr lang="zh-CN" altLang="en-US" sz="5400" dirty="0">
              <a:latin typeface="幼圆" panose="020105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370" y="3202940"/>
            <a:ext cx="2413635" cy="2087245"/>
            <a:chOff x="9305" y="4980"/>
            <a:chExt cx="3801" cy="3287"/>
          </a:xfrm>
        </p:grpSpPr>
        <p:grpSp>
          <p:nvGrpSpPr>
            <p:cNvPr id="19460" name="组合 294920"/>
            <p:cNvGrpSpPr/>
            <p:nvPr/>
          </p:nvGrpSpPr>
          <p:grpSpPr>
            <a:xfrm rot="0">
              <a:off x="9305" y="4980"/>
              <a:ext cx="2665" cy="3287"/>
              <a:chOff x="68" y="1162"/>
              <a:chExt cx="1066" cy="1315"/>
            </a:xfrm>
          </p:grpSpPr>
          <p:sp>
            <p:nvSpPr>
              <p:cNvPr id="19461" name="矩形 294921"/>
              <p:cNvSpPr/>
              <p:nvPr/>
            </p:nvSpPr>
            <p:spPr>
              <a:xfrm>
                <a:off x="681" y="2250"/>
                <a:ext cx="45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空栈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462" name="组合 294922"/>
              <p:cNvGrpSpPr/>
              <p:nvPr/>
            </p:nvGrpSpPr>
            <p:grpSpPr>
              <a:xfrm>
                <a:off x="68" y="1162"/>
                <a:ext cx="1039" cy="1018"/>
                <a:chOff x="68" y="1162"/>
                <a:chExt cx="1039" cy="1018"/>
              </a:xfrm>
            </p:grpSpPr>
            <p:sp>
              <p:nvSpPr>
                <p:cNvPr id="19463" name="矩形 294923"/>
                <p:cNvSpPr/>
                <p:nvPr/>
              </p:nvSpPr>
              <p:spPr>
                <a:xfrm>
                  <a:off x="654" y="1976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4" name="矩形 294924"/>
                <p:cNvSpPr/>
                <p:nvPr/>
              </p:nvSpPr>
              <p:spPr>
                <a:xfrm>
                  <a:off x="654" y="1771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5" name="矩形 294925"/>
                <p:cNvSpPr/>
                <p:nvPr/>
              </p:nvSpPr>
              <p:spPr>
                <a:xfrm>
                  <a:off x="654" y="1566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6" name="矩形 294926"/>
                <p:cNvSpPr/>
                <p:nvPr/>
              </p:nvSpPr>
              <p:spPr>
                <a:xfrm>
                  <a:off x="654" y="1363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7" name="矩形 294927"/>
                <p:cNvSpPr/>
                <p:nvPr/>
              </p:nvSpPr>
              <p:spPr>
                <a:xfrm>
                  <a:off x="654" y="1162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9471" name="组合 294931"/>
                <p:cNvGrpSpPr/>
                <p:nvPr/>
              </p:nvGrpSpPr>
              <p:grpSpPr>
                <a:xfrm>
                  <a:off x="68" y="1892"/>
                  <a:ext cx="580" cy="227"/>
                  <a:chOff x="68" y="1892"/>
                  <a:chExt cx="580" cy="227"/>
                </a:xfrm>
              </p:grpSpPr>
              <p:sp>
                <p:nvSpPr>
                  <p:cNvPr id="19472" name="矩形 294932"/>
                  <p:cNvSpPr/>
                  <p:nvPr/>
                </p:nvSpPr>
                <p:spPr>
                  <a:xfrm>
                    <a:off x="68" y="1892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73" name="直接连接符 294933"/>
                  <p:cNvSpPr/>
                  <p:nvPr/>
                </p:nvSpPr>
                <p:spPr>
                  <a:xfrm>
                    <a:off x="408" y="20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sp>
          <p:nvSpPr>
            <p:cNvPr id="3" name="文本框 2"/>
            <p:cNvSpPr txBox="1"/>
            <p:nvPr/>
          </p:nvSpPr>
          <p:spPr>
            <a:xfrm>
              <a:off x="12105" y="6859"/>
              <a:ext cx="1001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0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2" grpId="0"/>
      <p:bldP spid="2" grpId="0" bldLvl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7412"/>
          <p:cNvSpPr>
            <a:spLocks noGrp="1"/>
          </p:cNvSpPr>
          <p:nvPr>
            <p:ph type="title"/>
          </p:nvPr>
        </p:nvSpPr>
        <p:spPr>
          <a:xfrm>
            <a:off x="13843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顺序栈基本算法</a:t>
            </a:r>
            <a:r>
              <a:rPr lang="en-US" altLang="zh-CN" sz="5400">
                <a:latin typeface="华文新魏" panose="02010800040101010101" pitchFamily="2" charset="-122"/>
              </a:rPr>
              <a:t>(3)</a:t>
            </a:r>
            <a:endParaRPr lang="en-US" altLang="zh-CN" sz="5400">
              <a:latin typeface="华文新魏" panose="02010800040101010101" pitchFamily="2" charset="-122"/>
            </a:endParaRPr>
          </a:p>
        </p:txBody>
      </p:sp>
      <p:sp>
        <p:nvSpPr>
          <p:cNvPr id="17415" name="矩形 17414"/>
          <p:cNvSpPr/>
          <p:nvPr/>
        </p:nvSpPr>
        <p:spPr>
          <a:xfrm>
            <a:off x="470535" y="1955165"/>
            <a:ext cx="8389620" cy="390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266700" algn="just"/>
            <a:r>
              <a:rPr lang="en-US" altLang="zh-CN" sz="2400" dirty="0" err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SeqStackPush(SeqStack S, ElemType</a:t>
            </a:r>
            <a:r>
              <a:rPr lang="en-US" altLang="zh-CN" sz="240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x)</a:t>
            </a:r>
            <a:endParaRPr lang="en-US" altLang="zh-CN" sz="240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 b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{//</a:t>
            </a:r>
            <a:r>
              <a:rPr lang="zh-CN" altLang="en-US" b="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插入元素</a:t>
            </a:r>
            <a:r>
              <a:rPr lang="en-US" altLang="zh-CN" b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</a:t>
            </a:r>
            <a:r>
              <a:rPr lang="zh-CN" altLang="en-US" b="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为新的栈顶元素</a:t>
            </a:r>
            <a:endParaRPr lang="zh-CN" altLang="en-US" b="0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 dirty="0" err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(S.top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==MAXSIZE)  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 dirty="0" err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	{printf(“Overflow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”);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exit(0); }  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//</a:t>
            </a:r>
            <a:r>
              <a:rPr lang="zh-CN" altLang="en-US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栈满，退出运行</a:t>
            </a:r>
            <a:endParaRPr lang="zh-CN" altLang="en-US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 dirty="0" err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S.data[S.top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]=x; 	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 dirty="0" err="1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S.top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++;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eaLnBrk="0" hangingPunct="0"/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b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b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7416" name="矩形 17415"/>
          <p:cNvSpPr/>
          <p:nvPr/>
        </p:nvSpPr>
        <p:spPr>
          <a:xfrm>
            <a:off x="470535" y="1376045"/>
            <a:ext cx="5486400" cy="5372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幼圆" panose="02010509060101010101" pitchFamily="49" charset="-122"/>
              </a:rPr>
              <a:t>入</a:t>
            </a:r>
            <a:r>
              <a:rPr lang="en-US" altLang="zh-CN" dirty="0">
                <a:latin typeface="幼圆" panose="02010509060101010101" pitchFamily="49" charset="-122"/>
              </a:rPr>
              <a:t>(</a:t>
            </a:r>
            <a:r>
              <a:rPr lang="zh-CN" altLang="en-US" dirty="0">
                <a:latin typeface="幼圆" panose="02010509060101010101" pitchFamily="49" charset="-122"/>
              </a:rPr>
              <a:t>进）</a:t>
            </a:r>
            <a:r>
              <a:rPr lang="zh-CN" altLang="en-US" dirty="0">
                <a:latin typeface="幼圆" panose="02010509060101010101" pitchFamily="49" charset="-122"/>
              </a:rPr>
              <a:t>栈</a:t>
            </a:r>
            <a:r>
              <a:rPr lang="zh-CN" altLang="en-US" sz="2900" dirty="0">
                <a:latin typeface="幼圆" panose="02010509060101010101" pitchFamily="49" charset="-122"/>
              </a:rPr>
              <a:t> </a:t>
            </a:r>
            <a:endParaRPr lang="zh-CN" altLang="en-US" sz="5400" dirty="0">
              <a:latin typeface="幼圆" panose="02010509060101010101" pitchFamily="49" charset="-122"/>
            </a:endParaRPr>
          </a:p>
        </p:txBody>
      </p:sp>
      <p:grpSp>
        <p:nvGrpSpPr>
          <p:cNvPr id="19474" name="组合 294934"/>
          <p:cNvGrpSpPr/>
          <p:nvPr/>
        </p:nvGrpSpPr>
        <p:grpSpPr>
          <a:xfrm rot="0">
            <a:off x="4445318" y="4628515"/>
            <a:ext cx="1849438" cy="2192020"/>
            <a:chOff x="1534" y="1181"/>
            <a:chExt cx="1165" cy="1381"/>
          </a:xfrm>
        </p:grpSpPr>
        <p:sp>
          <p:nvSpPr>
            <p:cNvPr id="19475" name="矩形 294935"/>
            <p:cNvSpPr/>
            <p:nvPr/>
          </p:nvSpPr>
          <p:spPr>
            <a:xfrm>
              <a:off x="1747" y="2280"/>
              <a:ext cx="952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buClrTx/>
                <a:buSzPct val="100000"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元素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进栈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19476" name="组合 294936"/>
            <p:cNvGrpSpPr/>
            <p:nvPr/>
          </p:nvGrpSpPr>
          <p:grpSpPr>
            <a:xfrm>
              <a:off x="1534" y="1181"/>
              <a:ext cx="952" cy="1017"/>
              <a:chOff x="1534" y="1181"/>
              <a:chExt cx="952" cy="1017"/>
            </a:xfrm>
          </p:grpSpPr>
          <p:grpSp>
            <p:nvGrpSpPr>
              <p:cNvPr id="19480" name="组合 294940"/>
              <p:cNvGrpSpPr/>
              <p:nvPr/>
            </p:nvGrpSpPr>
            <p:grpSpPr>
              <a:xfrm>
                <a:off x="1534" y="1748"/>
                <a:ext cx="509" cy="227"/>
                <a:chOff x="1534" y="1748"/>
                <a:chExt cx="509" cy="227"/>
              </a:xfrm>
            </p:grpSpPr>
            <p:sp>
              <p:nvSpPr>
                <p:cNvPr id="19481" name="矩形 294941"/>
                <p:cNvSpPr/>
                <p:nvPr/>
              </p:nvSpPr>
              <p:spPr>
                <a:xfrm>
                  <a:off x="1534" y="1748"/>
                  <a:ext cx="278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top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2" name="直接连接符 294942"/>
                <p:cNvSpPr/>
                <p:nvPr/>
              </p:nvSpPr>
              <p:spPr>
                <a:xfrm>
                  <a:off x="1832" y="1879"/>
                  <a:ext cx="21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9483" name="矩形 294943"/>
              <p:cNvSpPr/>
              <p:nvPr/>
            </p:nvSpPr>
            <p:spPr>
              <a:xfrm>
                <a:off x="2048" y="1791"/>
                <a:ext cx="438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4" name="矩形 294944"/>
              <p:cNvSpPr/>
              <p:nvPr/>
            </p:nvSpPr>
            <p:spPr>
              <a:xfrm>
                <a:off x="2048" y="1587"/>
                <a:ext cx="438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5" name="矩形 294945"/>
              <p:cNvSpPr/>
              <p:nvPr/>
            </p:nvSpPr>
            <p:spPr>
              <a:xfrm>
                <a:off x="2048" y="1383"/>
                <a:ext cx="438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6" name="矩形 294946"/>
              <p:cNvSpPr/>
              <p:nvPr/>
            </p:nvSpPr>
            <p:spPr>
              <a:xfrm>
                <a:off x="2048" y="1181"/>
                <a:ext cx="438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7" name="矩形 294947"/>
              <p:cNvSpPr/>
              <p:nvPr/>
            </p:nvSpPr>
            <p:spPr>
              <a:xfrm>
                <a:off x="2045" y="1994"/>
                <a:ext cx="44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9488" name="组合 294948"/>
          <p:cNvGrpSpPr/>
          <p:nvPr/>
        </p:nvGrpSpPr>
        <p:grpSpPr>
          <a:xfrm rot="0">
            <a:off x="6610357" y="4621530"/>
            <a:ext cx="2043423" cy="2188845"/>
            <a:chOff x="2863" y="1183"/>
            <a:chExt cx="1287" cy="1379"/>
          </a:xfrm>
        </p:grpSpPr>
        <p:sp>
          <p:nvSpPr>
            <p:cNvPr id="19489" name="矩形 294949"/>
            <p:cNvSpPr/>
            <p:nvPr/>
          </p:nvSpPr>
          <p:spPr>
            <a:xfrm>
              <a:off x="3198" y="2295"/>
              <a:ext cx="952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buClrTx/>
                <a:buSzPct val="100000"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元素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进栈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19490" name="组合 294950"/>
            <p:cNvGrpSpPr/>
            <p:nvPr/>
          </p:nvGrpSpPr>
          <p:grpSpPr>
            <a:xfrm>
              <a:off x="2863" y="1183"/>
              <a:ext cx="1038" cy="1016"/>
              <a:chOff x="2863" y="1183"/>
              <a:chExt cx="1038" cy="1016"/>
            </a:xfrm>
          </p:grpSpPr>
          <p:grpSp>
            <p:nvGrpSpPr>
              <p:cNvPr id="19494" name="组合 294954"/>
              <p:cNvGrpSpPr/>
              <p:nvPr/>
            </p:nvGrpSpPr>
            <p:grpSpPr>
              <a:xfrm>
                <a:off x="2863" y="1351"/>
                <a:ext cx="580" cy="227"/>
                <a:chOff x="2863" y="1351"/>
                <a:chExt cx="580" cy="227"/>
              </a:xfrm>
            </p:grpSpPr>
            <p:sp>
              <p:nvSpPr>
                <p:cNvPr id="19495" name="矩形 294955"/>
                <p:cNvSpPr/>
                <p:nvPr/>
              </p:nvSpPr>
              <p:spPr>
                <a:xfrm>
                  <a:off x="2863" y="1351"/>
                  <a:ext cx="317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top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6" name="直接连接符 294956"/>
                <p:cNvSpPr/>
                <p:nvPr/>
              </p:nvSpPr>
              <p:spPr>
                <a:xfrm>
                  <a:off x="3203" y="1482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9497" name="矩形 294957"/>
              <p:cNvSpPr/>
              <p:nvPr/>
            </p:nvSpPr>
            <p:spPr>
              <a:xfrm>
                <a:off x="3445" y="1383"/>
                <a:ext cx="456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8" name="矩形 294958"/>
              <p:cNvSpPr/>
              <p:nvPr/>
            </p:nvSpPr>
            <p:spPr>
              <a:xfrm>
                <a:off x="3449" y="1183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9" name="矩形 294959"/>
              <p:cNvSpPr/>
              <p:nvPr/>
            </p:nvSpPr>
            <p:spPr>
              <a:xfrm>
                <a:off x="3447" y="1995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00" name="矩形 294960"/>
              <p:cNvSpPr/>
              <p:nvPr/>
            </p:nvSpPr>
            <p:spPr>
              <a:xfrm>
                <a:off x="3447" y="1787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01" name="矩形 294961"/>
              <p:cNvSpPr/>
              <p:nvPr/>
            </p:nvSpPr>
            <p:spPr>
              <a:xfrm>
                <a:off x="3447" y="1580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560820" y="2385695"/>
            <a:ext cx="2858770" cy="2086610"/>
            <a:chOff x="9305" y="4980"/>
            <a:chExt cx="4502" cy="3286"/>
          </a:xfrm>
        </p:grpSpPr>
        <p:grpSp>
          <p:nvGrpSpPr>
            <p:cNvPr id="19460" name="组合 294920"/>
            <p:cNvGrpSpPr/>
            <p:nvPr/>
          </p:nvGrpSpPr>
          <p:grpSpPr>
            <a:xfrm rot="0">
              <a:off x="9305" y="4980"/>
              <a:ext cx="2665" cy="3287"/>
              <a:chOff x="68" y="1162"/>
              <a:chExt cx="1066" cy="1315"/>
            </a:xfrm>
          </p:grpSpPr>
          <p:sp>
            <p:nvSpPr>
              <p:cNvPr id="19461" name="矩形 294921"/>
              <p:cNvSpPr/>
              <p:nvPr/>
            </p:nvSpPr>
            <p:spPr>
              <a:xfrm>
                <a:off x="681" y="2250"/>
                <a:ext cx="45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空栈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462" name="组合 294922"/>
              <p:cNvGrpSpPr/>
              <p:nvPr/>
            </p:nvGrpSpPr>
            <p:grpSpPr>
              <a:xfrm>
                <a:off x="68" y="1162"/>
                <a:ext cx="1039" cy="1018"/>
                <a:chOff x="68" y="1162"/>
                <a:chExt cx="1039" cy="1018"/>
              </a:xfrm>
            </p:grpSpPr>
            <p:sp>
              <p:nvSpPr>
                <p:cNvPr id="19463" name="矩形 294923"/>
                <p:cNvSpPr/>
                <p:nvPr/>
              </p:nvSpPr>
              <p:spPr>
                <a:xfrm>
                  <a:off x="654" y="1976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4" name="矩形 294924"/>
                <p:cNvSpPr/>
                <p:nvPr/>
              </p:nvSpPr>
              <p:spPr>
                <a:xfrm>
                  <a:off x="654" y="1771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5" name="矩形 294925"/>
                <p:cNvSpPr/>
                <p:nvPr/>
              </p:nvSpPr>
              <p:spPr>
                <a:xfrm>
                  <a:off x="654" y="1566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6" name="矩形 294926"/>
                <p:cNvSpPr/>
                <p:nvPr/>
              </p:nvSpPr>
              <p:spPr>
                <a:xfrm>
                  <a:off x="654" y="1363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7" name="矩形 294927"/>
                <p:cNvSpPr/>
                <p:nvPr/>
              </p:nvSpPr>
              <p:spPr>
                <a:xfrm>
                  <a:off x="654" y="1162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9471" name="组合 294931"/>
                <p:cNvGrpSpPr/>
                <p:nvPr/>
              </p:nvGrpSpPr>
              <p:grpSpPr>
                <a:xfrm>
                  <a:off x="68" y="1892"/>
                  <a:ext cx="580" cy="227"/>
                  <a:chOff x="68" y="1892"/>
                  <a:chExt cx="580" cy="227"/>
                </a:xfrm>
              </p:grpSpPr>
              <p:sp>
                <p:nvSpPr>
                  <p:cNvPr id="19472" name="矩形 294932"/>
                  <p:cNvSpPr/>
                  <p:nvPr/>
                </p:nvSpPr>
                <p:spPr>
                  <a:xfrm>
                    <a:off x="68" y="1892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73" name="直接连接符 294933"/>
                  <p:cNvSpPr/>
                  <p:nvPr/>
                </p:nvSpPr>
                <p:spPr>
                  <a:xfrm>
                    <a:off x="408" y="20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sp>
          <p:nvSpPr>
            <p:cNvPr id="3" name="文本框 2"/>
            <p:cNvSpPr txBox="1"/>
            <p:nvPr/>
          </p:nvSpPr>
          <p:spPr>
            <a:xfrm>
              <a:off x="12105" y="6859"/>
              <a:ext cx="1703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0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8436"/>
          <p:cNvSpPr>
            <a:spLocks noGrp="1"/>
          </p:cNvSpPr>
          <p:nvPr>
            <p:ph type="title"/>
          </p:nvPr>
        </p:nvSpPr>
        <p:spPr>
          <a:xfrm>
            <a:off x="13843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顺序栈基本算法</a:t>
            </a:r>
            <a:r>
              <a:rPr lang="en-US" altLang="zh-CN" sz="5400">
                <a:latin typeface="华文新魏" panose="02010800040101010101" pitchFamily="2" charset="-122"/>
              </a:rPr>
              <a:t>(4)</a:t>
            </a:r>
            <a:endParaRPr lang="en-US" altLang="zh-CN" sz="5400">
              <a:latin typeface="华文新魏" panose="02010800040101010101" pitchFamily="2" charset="-122"/>
            </a:endParaRPr>
          </a:p>
        </p:txBody>
      </p:sp>
      <p:sp>
        <p:nvSpPr>
          <p:cNvPr id="18439" name="矩形 18438"/>
          <p:cNvSpPr/>
          <p:nvPr/>
        </p:nvSpPr>
        <p:spPr>
          <a:xfrm>
            <a:off x="35560" y="1819910"/>
            <a:ext cx="862203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570230" algn="just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ElemType SeqStackPop(SeqStack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S)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70230" algn="just" eaLnBrk="0" hangingPunct="0"/>
            <a:r>
              <a:rPr lang="en-US" altLang="zh-CN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//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若栈</a:t>
            </a:r>
            <a:r>
              <a:rPr lang="en-US" altLang="zh-CN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不空，删除</a:t>
            </a:r>
            <a:r>
              <a:rPr lang="en-US" altLang="zh-CN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的栈顶元素，并返回其值</a:t>
            </a:r>
            <a:endParaRPr lang="zh-CN" altLang="en-US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70230" algn="just" eaLnBrk="0" hangingPunct="0"/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if(S.top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==0) //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栈已空，退出运行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570230" algn="just" eaLnBrk="0" hangingPunct="0"/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{printf(“Empty\n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”);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57023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exit(0);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57023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}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570230" algn="just" eaLnBrk="0" hangingPunct="0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S.top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--;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570230" algn="just" eaLnBrk="0" hangingPunct="0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x=S.data[S.top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57023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return x;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570230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sz="25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en-US" altLang="zh-CN" sz="2500" b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440" name="矩形 18439"/>
          <p:cNvSpPr/>
          <p:nvPr/>
        </p:nvSpPr>
        <p:spPr>
          <a:xfrm>
            <a:off x="546735" y="1143000"/>
            <a:ext cx="3505200" cy="5372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幼圆" panose="02010509060101010101" pitchFamily="49" charset="-122"/>
              </a:rPr>
              <a:t>出（退）</a:t>
            </a:r>
            <a:r>
              <a:rPr lang="zh-CN" altLang="en-US" dirty="0">
                <a:latin typeface="幼圆" panose="02010509060101010101" pitchFamily="49" charset="-122"/>
              </a:rPr>
              <a:t>栈</a:t>
            </a:r>
            <a:r>
              <a:rPr lang="zh-CN" altLang="en-US" sz="2900" dirty="0">
                <a:latin typeface="幼圆" panose="02010509060101010101" pitchFamily="49" charset="-122"/>
              </a:rPr>
              <a:t> </a:t>
            </a:r>
            <a:endParaRPr lang="zh-CN" altLang="en-US" sz="5400" dirty="0">
              <a:latin typeface="幼圆" panose="02010509060101010101" pitchFamily="49" charset="-122"/>
            </a:endParaRPr>
          </a:p>
        </p:txBody>
      </p:sp>
      <p:grpSp>
        <p:nvGrpSpPr>
          <p:cNvPr id="19502" name="组合 294962"/>
          <p:cNvGrpSpPr/>
          <p:nvPr/>
        </p:nvGrpSpPr>
        <p:grpSpPr>
          <a:xfrm rot="0">
            <a:off x="5297805" y="4102735"/>
            <a:ext cx="1898650" cy="2171700"/>
            <a:chOff x="550" y="2614"/>
            <a:chExt cx="1196" cy="1368"/>
          </a:xfrm>
        </p:grpSpPr>
        <p:sp>
          <p:nvSpPr>
            <p:cNvPr id="19503" name="矩形 294963"/>
            <p:cNvSpPr/>
            <p:nvPr/>
          </p:nvSpPr>
          <p:spPr>
            <a:xfrm>
              <a:off x="930" y="3733"/>
              <a:ext cx="816" cy="24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buClrTx/>
                <a:buSzPct val="100000"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元素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出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栈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19504" name="组合 294964"/>
            <p:cNvGrpSpPr/>
            <p:nvPr/>
          </p:nvGrpSpPr>
          <p:grpSpPr>
            <a:xfrm>
              <a:off x="550" y="2614"/>
              <a:ext cx="1041" cy="1016"/>
              <a:chOff x="550" y="2614"/>
              <a:chExt cx="1041" cy="1016"/>
            </a:xfrm>
          </p:grpSpPr>
          <p:grpSp>
            <p:nvGrpSpPr>
              <p:cNvPr id="19508" name="组合 294968"/>
              <p:cNvGrpSpPr/>
              <p:nvPr/>
            </p:nvGrpSpPr>
            <p:grpSpPr>
              <a:xfrm>
                <a:off x="550" y="2984"/>
                <a:ext cx="580" cy="227"/>
                <a:chOff x="550" y="2984"/>
                <a:chExt cx="580" cy="227"/>
              </a:xfrm>
            </p:grpSpPr>
            <p:sp>
              <p:nvSpPr>
                <p:cNvPr id="19509" name="矩形 294969"/>
                <p:cNvSpPr/>
                <p:nvPr/>
              </p:nvSpPr>
              <p:spPr>
                <a:xfrm>
                  <a:off x="550" y="2984"/>
                  <a:ext cx="317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top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0" name="直接连接符 294970"/>
                <p:cNvSpPr/>
                <p:nvPr/>
              </p:nvSpPr>
              <p:spPr>
                <a:xfrm>
                  <a:off x="890" y="3115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9511" name="矩形 294971"/>
              <p:cNvSpPr/>
              <p:nvPr/>
            </p:nvSpPr>
            <p:spPr>
              <a:xfrm>
                <a:off x="1134" y="2822"/>
                <a:ext cx="457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12" name="矩形 294972"/>
              <p:cNvSpPr/>
              <p:nvPr/>
            </p:nvSpPr>
            <p:spPr>
              <a:xfrm>
                <a:off x="1136" y="2614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13" name="矩形 294973"/>
              <p:cNvSpPr/>
              <p:nvPr/>
            </p:nvSpPr>
            <p:spPr>
              <a:xfrm>
                <a:off x="1134" y="3426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14" name="矩形 294974"/>
              <p:cNvSpPr/>
              <p:nvPr/>
            </p:nvSpPr>
            <p:spPr>
              <a:xfrm>
                <a:off x="1134" y="3226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15" name="矩形 294975"/>
              <p:cNvSpPr/>
              <p:nvPr/>
            </p:nvSpPr>
            <p:spPr>
              <a:xfrm>
                <a:off x="1134" y="3027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9488" name="组合 294948"/>
          <p:cNvGrpSpPr/>
          <p:nvPr/>
        </p:nvGrpSpPr>
        <p:grpSpPr>
          <a:xfrm rot="0">
            <a:off x="3497587" y="4088130"/>
            <a:ext cx="2043423" cy="2188845"/>
            <a:chOff x="2863" y="1183"/>
            <a:chExt cx="1287" cy="1379"/>
          </a:xfrm>
        </p:grpSpPr>
        <p:sp>
          <p:nvSpPr>
            <p:cNvPr id="19489" name="矩形 294949"/>
            <p:cNvSpPr/>
            <p:nvPr/>
          </p:nvSpPr>
          <p:spPr>
            <a:xfrm>
              <a:off x="3198" y="2295"/>
              <a:ext cx="952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buClrTx/>
                <a:buSzPct val="100000"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元素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，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出栈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19490" name="组合 294950"/>
            <p:cNvGrpSpPr/>
            <p:nvPr/>
          </p:nvGrpSpPr>
          <p:grpSpPr>
            <a:xfrm>
              <a:off x="2863" y="1183"/>
              <a:ext cx="1038" cy="1016"/>
              <a:chOff x="2863" y="1183"/>
              <a:chExt cx="1038" cy="1016"/>
            </a:xfrm>
          </p:grpSpPr>
          <p:grpSp>
            <p:nvGrpSpPr>
              <p:cNvPr id="19494" name="组合 294954"/>
              <p:cNvGrpSpPr/>
              <p:nvPr/>
            </p:nvGrpSpPr>
            <p:grpSpPr>
              <a:xfrm>
                <a:off x="2863" y="1351"/>
                <a:ext cx="580" cy="227"/>
                <a:chOff x="2863" y="1351"/>
                <a:chExt cx="580" cy="227"/>
              </a:xfrm>
            </p:grpSpPr>
            <p:sp>
              <p:nvSpPr>
                <p:cNvPr id="19495" name="矩形 294955"/>
                <p:cNvSpPr/>
                <p:nvPr/>
              </p:nvSpPr>
              <p:spPr>
                <a:xfrm>
                  <a:off x="2863" y="1351"/>
                  <a:ext cx="317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top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6" name="直接连接符 294956"/>
                <p:cNvSpPr/>
                <p:nvPr/>
              </p:nvSpPr>
              <p:spPr>
                <a:xfrm>
                  <a:off x="3203" y="1482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9497" name="矩形 294957"/>
              <p:cNvSpPr/>
              <p:nvPr/>
            </p:nvSpPr>
            <p:spPr>
              <a:xfrm>
                <a:off x="3445" y="1383"/>
                <a:ext cx="456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8" name="矩形 294958"/>
              <p:cNvSpPr/>
              <p:nvPr/>
            </p:nvSpPr>
            <p:spPr>
              <a:xfrm>
                <a:off x="3449" y="1183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9" name="矩形 294959"/>
              <p:cNvSpPr/>
              <p:nvPr/>
            </p:nvSpPr>
            <p:spPr>
              <a:xfrm>
                <a:off x="3447" y="1995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00" name="矩形 294960"/>
              <p:cNvSpPr/>
              <p:nvPr/>
            </p:nvSpPr>
            <p:spPr>
              <a:xfrm>
                <a:off x="3447" y="1787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01" name="矩形 294961"/>
              <p:cNvSpPr/>
              <p:nvPr/>
            </p:nvSpPr>
            <p:spPr>
              <a:xfrm>
                <a:off x="3447" y="1580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9474" name="组合 294934"/>
          <p:cNvGrpSpPr/>
          <p:nvPr/>
        </p:nvGrpSpPr>
        <p:grpSpPr>
          <a:xfrm rot="0">
            <a:off x="7373938" y="4004945"/>
            <a:ext cx="1849438" cy="2192020"/>
            <a:chOff x="1534" y="1181"/>
            <a:chExt cx="1165" cy="1381"/>
          </a:xfrm>
        </p:grpSpPr>
        <p:sp>
          <p:nvSpPr>
            <p:cNvPr id="19475" name="矩形 294935"/>
            <p:cNvSpPr/>
            <p:nvPr/>
          </p:nvSpPr>
          <p:spPr>
            <a:xfrm>
              <a:off x="1747" y="2280"/>
              <a:ext cx="952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buClrTx/>
                <a:buSzPct val="100000"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元素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出栈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19476" name="组合 294936"/>
            <p:cNvGrpSpPr/>
            <p:nvPr/>
          </p:nvGrpSpPr>
          <p:grpSpPr>
            <a:xfrm>
              <a:off x="1534" y="1181"/>
              <a:ext cx="952" cy="1017"/>
              <a:chOff x="1534" y="1181"/>
              <a:chExt cx="952" cy="1017"/>
            </a:xfrm>
          </p:grpSpPr>
          <p:grpSp>
            <p:nvGrpSpPr>
              <p:cNvPr id="19480" name="组合 294940"/>
              <p:cNvGrpSpPr/>
              <p:nvPr/>
            </p:nvGrpSpPr>
            <p:grpSpPr>
              <a:xfrm>
                <a:off x="1534" y="1748"/>
                <a:ext cx="509" cy="227"/>
                <a:chOff x="1534" y="1748"/>
                <a:chExt cx="509" cy="227"/>
              </a:xfrm>
            </p:grpSpPr>
            <p:sp>
              <p:nvSpPr>
                <p:cNvPr id="19481" name="矩形 294941"/>
                <p:cNvSpPr/>
                <p:nvPr/>
              </p:nvSpPr>
              <p:spPr>
                <a:xfrm>
                  <a:off x="1534" y="1748"/>
                  <a:ext cx="278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top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2" name="直接连接符 294942"/>
                <p:cNvSpPr/>
                <p:nvPr/>
              </p:nvSpPr>
              <p:spPr>
                <a:xfrm>
                  <a:off x="1832" y="1879"/>
                  <a:ext cx="211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9483" name="矩形 294943"/>
              <p:cNvSpPr/>
              <p:nvPr/>
            </p:nvSpPr>
            <p:spPr>
              <a:xfrm>
                <a:off x="2048" y="1791"/>
                <a:ext cx="438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4" name="矩形 294944"/>
              <p:cNvSpPr/>
              <p:nvPr/>
            </p:nvSpPr>
            <p:spPr>
              <a:xfrm>
                <a:off x="2048" y="1587"/>
                <a:ext cx="438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5" name="矩形 294945"/>
              <p:cNvSpPr/>
              <p:nvPr/>
            </p:nvSpPr>
            <p:spPr>
              <a:xfrm>
                <a:off x="2048" y="1383"/>
                <a:ext cx="438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6" name="矩形 294946"/>
              <p:cNvSpPr/>
              <p:nvPr/>
            </p:nvSpPr>
            <p:spPr>
              <a:xfrm>
                <a:off x="2048" y="1181"/>
                <a:ext cx="438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7" name="矩形 294947"/>
              <p:cNvSpPr/>
              <p:nvPr/>
            </p:nvSpPr>
            <p:spPr>
              <a:xfrm>
                <a:off x="2045" y="1994"/>
                <a:ext cx="44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6228080" y="2880995"/>
            <a:ext cx="2496185" cy="269875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3" name="标题 19460"/>
          <p:cNvSpPr>
            <a:spLocks noGrp="1"/>
          </p:cNvSpPr>
          <p:nvPr>
            <p:ph type="title"/>
          </p:nvPr>
        </p:nvSpPr>
        <p:spPr>
          <a:xfrm>
            <a:off x="13843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顺序栈基本算法</a:t>
            </a:r>
            <a:r>
              <a:rPr lang="en-US" altLang="zh-CN" sz="5400">
                <a:latin typeface="华文新魏" panose="02010800040101010101" pitchFamily="2" charset="-122"/>
              </a:rPr>
              <a:t>(5)</a:t>
            </a:r>
            <a:endParaRPr lang="en-US" altLang="zh-CN" sz="5400">
              <a:latin typeface="华文新魏" panose="02010800040101010101" pitchFamily="2" charset="-122"/>
            </a:endParaRPr>
          </a:p>
        </p:txBody>
      </p:sp>
      <p:sp>
        <p:nvSpPr>
          <p:cNvPr id="19463" name="矩形 19462"/>
          <p:cNvSpPr/>
          <p:nvPr/>
        </p:nvSpPr>
        <p:spPr>
          <a:xfrm>
            <a:off x="323850" y="2276475"/>
            <a:ext cx="8640763" cy="35382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400050" algn="just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ElemType SeqStackGetTop(SeqStack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S)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40005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400050" algn="just" eaLnBrk="0" hangingPunct="0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(S.top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==0)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400050" algn="just" eaLnBrk="0" hangingPunct="0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{printf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(“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栈空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!\n” );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40005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exit(0);}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40005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 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40005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return (S.data[S.top-1]);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400050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b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b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9464" name="矩形 19463"/>
          <p:cNvSpPr/>
          <p:nvPr/>
        </p:nvSpPr>
        <p:spPr>
          <a:xfrm>
            <a:off x="838200" y="1295400"/>
            <a:ext cx="3810000" cy="5334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幼圆" panose="02010509060101010101" pitchFamily="49" charset="-122"/>
              </a:rPr>
              <a:t>取栈顶元素</a:t>
            </a:r>
            <a:r>
              <a:rPr lang="zh-CN" altLang="en-US" sz="2900" dirty="0">
                <a:latin typeface="幼圆" panose="02010509060101010101" pitchFamily="49" charset="-122"/>
              </a:rPr>
              <a:t> </a:t>
            </a:r>
            <a:endParaRPr lang="zh-CN" altLang="en-US" sz="5400" dirty="0">
              <a:latin typeface="幼圆" panose="02010509060101010101" pitchFamily="49" charset="-122"/>
            </a:endParaRPr>
          </a:p>
        </p:txBody>
      </p:sp>
      <p:grpSp>
        <p:nvGrpSpPr>
          <p:cNvPr id="19488" name="组合 294948"/>
          <p:cNvGrpSpPr/>
          <p:nvPr/>
        </p:nvGrpSpPr>
        <p:grpSpPr>
          <a:xfrm rot="0">
            <a:off x="6450337" y="3356610"/>
            <a:ext cx="2043423" cy="2188845"/>
            <a:chOff x="2863" y="1183"/>
            <a:chExt cx="1287" cy="1379"/>
          </a:xfrm>
        </p:grpSpPr>
        <p:sp>
          <p:nvSpPr>
            <p:cNvPr id="19489" name="矩形 294949"/>
            <p:cNvSpPr/>
            <p:nvPr/>
          </p:nvSpPr>
          <p:spPr>
            <a:xfrm>
              <a:off x="3198" y="2295"/>
              <a:ext cx="952" cy="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>
                <a:buClrTx/>
                <a:buSzPct val="100000"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取栈顶元素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19490" name="组合 294950"/>
            <p:cNvGrpSpPr/>
            <p:nvPr/>
          </p:nvGrpSpPr>
          <p:grpSpPr>
            <a:xfrm>
              <a:off x="2863" y="1183"/>
              <a:ext cx="1038" cy="1016"/>
              <a:chOff x="2863" y="1183"/>
              <a:chExt cx="1038" cy="1016"/>
            </a:xfrm>
          </p:grpSpPr>
          <p:grpSp>
            <p:nvGrpSpPr>
              <p:cNvPr id="19494" name="组合 294954"/>
              <p:cNvGrpSpPr/>
              <p:nvPr/>
            </p:nvGrpSpPr>
            <p:grpSpPr>
              <a:xfrm>
                <a:off x="2863" y="1351"/>
                <a:ext cx="580" cy="227"/>
                <a:chOff x="2863" y="1351"/>
                <a:chExt cx="580" cy="227"/>
              </a:xfrm>
            </p:grpSpPr>
            <p:sp>
              <p:nvSpPr>
                <p:cNvPr id="19495" name="矩形 294955"/>
                <p:cNvSpPr/>
                <p:nvPr/>
              </p:nvSpPr>
              <p:spPr>
                <a:xfrm>
                  <a:off x="2863" y="1351"/>
                  <a:ext cx="317" cy="2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top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6" name="直接连接符 294956"/>
                <p:cNvSpPr/>
                <p:nvPr/>
              </p:nvSpPr>
              <p:spPr>
                <a:xfrm>
                  <a:off x="3203" y="1482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9497" name="矩形 294957"/>
              <p:cNvSpPr/>
              <p:nvPr/>
            </p:nvSpPr>
            <p:spPr>
              <a:xfrm>
                <a:off x="3445" y="1383"/>
                <a:ext cx="456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8" name="矩形 294958"/>
              <p:cNvSpPr/>
              <p:nvPr/>
            </p:nvSpPr>
            <p:spPr>
              <a:xfrm>
                <a:off x="3449" y="1183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endParaRPr lang="zh-CN" sz="2400" b="0" baseline="-25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9" name="矩形 294959"/>
              <p:cNvSpPr/>
              <p:nvPr/>
            </p:nvSpPr>
            <p:spPr>
              <a:xfrm>
                <a:off x="3447" y="1995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00" name="矩形 294960"/>
              <p:cNvSpPr/>
              <p:nvPr/>
            </p:nvSpPr>
            <p:spPr>
              <a:xfrm>
                <a:off x="3447" y="1787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501" name="矩形 294961"/>
              <p:cNvSpPr/>
              <p:nvPr/>
            </p:nvSpPr>
            <p:spPr>
              <a:xfrm>
                <a:off x="3447" y="1580"/>
                <a:ext cx="451" cy="204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</a:t>
                </a:r>
                <a:endPara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4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466725" y="3783013"/>
            <a:ext cx="6626225" cy="1250950"/>
          </a:xfrm>
          <a:prstGeom prst="rect">
            <a:avLst/>
          </a:prstGeom>
          <a:solidFill>
            <a:srgbClr val="D4E6F4"/>
          </a:solidFill>
          <a:ln w="38100">
            <a:noFill/>
            <a:miter lim="800000"/>
          </a:ln>
        </p:spPr>
        <p:txBody>
          <a:bodyPr anchor="ctr"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435612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中到了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顺序不能实现；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135426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可以实现。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4" name="Rectangle 7"/>
          <p:cNvSpPr>
            <a:spLocks noChangeArrowheads="1"/>
          </p:cNvSpPr>
          <p:nvPr/>
        </p:nvSpPr>
        <p:spPr bwMode="auto">
          <a:xfrm>
            <a:off x="2500313" y="1835150"/>
            <a:ext cx="6310313" cy="1346200"/>
          </a:xfrm>
          <a:prstGeom prst="rect">
            <a:avLst/>
          </a:prstGeom>
          <a:noFill/>
          <a:ln w="28575">
            <a:solidFill>
              <a:schemeClr val="bg2">
                <a:lumMod val="40000"/>
                <a:lumOff val="6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53975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如果一个栈的输入序列为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123456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，能否得到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435612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135426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的出栈序列？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5" name="Rectangle 8"/>
          <p:cNvSpPr>
            <a:spLocks noChangeArrowheads="1"/>
          </p:cNvSpPr>
          <p:nvPr/>
        </p:nvSpPr>
        <p:spPr bwMode="auto">
          <a:xfrm>
            <a:off x="3564255" y="332740"/>
            <a:ext cx="212534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练一</a:t>
            </a:r>
            <a:r>
              <a:rPr kumimoji="0" lang="zh-CN" altLang="en-US" sz="360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ea"/>
                <a:sym typeface="+mn-lt"/>
              </a:rPr>
              <a:t>练</a:t>
            </a:r>
            <a:endParaRPr kumimoji="0" lang="zh-CN" altLang="en-US" sz="3600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466725" y="1386840"/>
            <a:ext cx="1155700" cy="1768475"/>
          </a:xfrm>
          <a:custGeom>
            <a:avLst/>
            <a:gdLst>
              <a:gd name="T0" fmla="*/ 281 w 293"/>
              <a:gd name="T1" fmla="*/ 166 h 450"/>
              <a:gd name="T2" fmla="*/ 293 w 293"/>
              <a:gd name="T3" fmla="*/ 154 h 450"/>
              <a:gd name="T4" fmla="*/ 281 w 293"/>
              <a:gd name="T5" fmla="*/ 142 h 450"/>
              <a:gd name="T6" fmla="*/ 270 w 293"/>
              <a:gd name="T7" fmla="*/ 142 h 450"/>
              <a:gd name="T8" fmla="*/ 270 w 293"/>
              <a:gd name="T9" fmla="*/ 24 h 450"/>
              <a:gd name="T10" fmla="*/ 281 w 293"/>
              <a:gd name="T11" fmla="*/ 24 h 450"/>
              <a:gd name="T12" fmla="*/ 293 w 293"/>
              <a:gd name="T13" fmla="*/ 12 h 450"/>
              <a:gd name="T14" fmla="*/ 281 w 293"/>
              <a:gd name="T15" fmla="*/ 0 h 450"/>
              <a:gd name="T16" fmla="*/ 12 w 293"/>
              <a:gd name="T17" fmla="*/ 0 h 450"/>
              <a:gd name="T18" fmla="*/ 0 w 293"/>
              <a:gd name="T19" fmla="*/ 12 h 450"/>
              <a:gd name="T20" fmla="*/ 12 w 293"/>
              <a:gd name="T21" fmla="*/ 24 h 450"/>
              <a:gd name="T22" fmla="*/ 22 w 293"/>
              <a:gd name="T23" fmla="*/ 24 h 450"/>
              <a:gd name="T24" fmla="*/ 22 w 293"/>
              <a:gd name="T25" fmla="*/ 142 h 450"/>
              <a:gd name="T26" fmla="*/ 12 w 293"/>
              <a:gd name="T27" fmla="*/ 142 h 450"/>
              <a:gd name="T28" fmla="*/ 0 w 293"/>
              <a:gd name="T29" fmla="*/ 154 h 450"/>
              <a:gd name="T30" fmla="*/ 12 w 293"/>
              <a:gd name="T31" fmla="*/ 166 h 450"/>
              <a:gd name="T32" fmla="*/ 22 w 293"/>
              <a:gd name="T33" fmla="*/ 166 h 450"/>
              <a:gd name="T34" fmla="*/ 22 w 293"/>
              <a:gd name="T35" fmla="*/ 284 h 450"/>
              <a:gd name="T36" fmla="*/ 12 w 293"/>
              <a:gd name="T37" fmla="*/ 284 h 450"/>
              <a:gd name="T38" fmla="*/ 0 w 293"/>
              <a:gd name="T39" fmla="*/ 296 h 450"/>
              <a:gd name="T40" fmla="*/ 12 w 293"/>
              <a:gd name="T41" fmla="*/ 308 h 450"/>
              <a:gd name="T42" fmla="*/ 22 w 293"/>
              <a:gd name="T43" fmla="*/ 308 h 450"/>
              <a:gd name="T44" fmla="*/ 22 w 293"/>
              <a:gd name="T45" fmla="*/ 426 h 450"/>
              <a:gd name="T46" fmla="*/ 12 w 293"/>
              <a:gd name="T47" fmla="*/ 426 h 450"/>
              <a:gd name="T48" fmla="*/ 0 w 293"/>
              <a:gd name="T49" fmla="*/ 438 h 450"/>
              <a:gd name="T50" fmla="*/ 12 w 293"/>
              <a:gd name="T51" fmla="*/ 450 h 450"/>
              <a:gd name="T52" fmla="*/ 281 w 293"/>
              <a:gd name="T53" fmla="*/ 450 h 450"/>
              <a:gd name="T54" fmla="*/ 293 w 293"/>
              <a:gd name="T55" fmla="*/ 438 h 450"/>
              <a:gd name="T56" fmla="*/ 281 w 293"/>
              <a:gd name="T57" fmla="*/ 426 h 450"/>
              <a:gd name="T58" fmla="*/ 270 w 293"/>
              <a:gd name="T59" fmla="*/ 426 h 450"/>
              <a:gd name="T60" fmla="*/ 270 w 293"/>
              <a:gd name="T61" fmla="*/ 308 h 450"/>
              <a:gd name="T62" fmla="*/ 281 w 293"/>
              <a:gd name="T63" fmla="*/ 308 h 450"/>
              <a:gd name="T64" fmla="*/ 293 w 293"/>
              <a:gd name="T65" fmla="*/ 296 h 450"/>
              <a:gd name="T66" fmla="*/ 281 w 293"/>
              <a:gd name="T67" fmla="*/ 284 h 450"/>
              <a:gd name="T68" fmla="*/ 270 w 293"/>
              <a:gd name="T69" fmla="*/ 284 h 450"/>
              <a:gd name="T70" fmla="*/ 270 w 293"/>
              <a:gd name="T71" fmla="*/ 166 h 450"/>
              <a:gd name="T72" fmla="*/ 281 w 293"/>
              <a:gd name="T73" fmla="*/ 166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3" h="450">
                <a:moveTo>
                  <a:pt x="281" y="166"/>
                </a:moveTo>
                <a:cubicBezTo>
                  <a:pt x="287" y="166"/>
                  <a:pt x="293" y="161"/>
                  <a:pt x="293" y="154"/>
                </a:cubicBezTo>
                <a:cubicBezTo>
                  <a:pt x="293" y="147"/>
                  <a:pt x="287" y="142"/>
                  <a:pt x="281" y="142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24"/>
                  <a:pt x="270" y="24"/>
                  <a:pt x="270" y="24"/>
                </a:cubicBezTo>
                <a:cubicBezTo>
                  <a:pt x="281" y="24"/>
                  <a:pt x="281" y="24"/>
                  <a:pt x="281" y="24"/>
                </a:cubicBezTo>
                <a:cubicBezTo>
                  <a:pt x="287" y="24"/>
                  <a:pt x="293" y="19"/>
                  <a:pt x="293" y="12"/>
                </a:cubicBezTo>
                <a:cubicBezTo>
                  <a:pt x="293" y="5"/>
                  <a:pt x="287" y="0"/>
                  <a:pt x="28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9"/>
                  <a:pt x="5" y="24"/>
                  <a:pt x="1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42"/>
                  <a:pt x="22" y="142"/>
                  <a:pt x="22" y="142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5" y="142"/>
                  <a:pt x="0" y="147"/>
                  <a:pt x="0" y="154"/>
                </a:cubicBezTo>
                <a:cubicBezTo>
                  <a:pt x="0" y="161"/>
                  <a:pt x="5" y="166"/>
                  <a:pt x="12" y="166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2" y="284"/>
                  <a:pt x="22" y="284"/>
                  <a:pt x="22" y="284"/>
                </a:cubicBezTo>
                <a:cubicBezTo>
                  <a:pt x="12" y="284"/>
                  <a:pt x="12" y="284"/>
                  <a:pt x="12" y="284"/>
                </a:cubicBezTo>
                <a:cubicBezTo>
                  <a:pt x="5" y="284"/>
                  <a:pt x="0" y="289"/>
                  <a:pt x="0" y="296"/>
                </a:cubicBezTo>
                <a:cubicBezTo>
                  <a:pt x="0" y="303"/>
                  <a:pt x="5" y="308"/>
                  <a:pt x="12" y="308"/>
                </a:cubicBezTo>
                <a:cubicBezTo>
                  <a:pt x="22" y="308"/>
                  <a:pt x="22" y="308"/>
                  <a:pt x="22" y="308"/>
                </a:cubicBezTo>
                <a:cubicBezTo>
                  <a:pt x="22" y="426"/>
                  <a:pt x="22" y="426"/>
                  <a:pt x="22" y="426"/>
                </a:cubicBezTo>
                <a:cubicBezTo>
                  <a:pt x="12" y="426"/>
                  <a:pt x="12" y="426"/>
                  <a:pt x="12" y="426"/>
                </a:cubicBezTo>
                <a:cubicBezTo>
                  <a:pt x="5" y="426"/>
                  <a:pt x="0" y="431"/>
                  <a:pt x="0" y="438"/>
                </a:cubicBezTo>
                <a:cubicBezTo>
                  <a:pt x="0" y="444"/>
                  <a:pt x="5" y="450"/>
                  <a:pt x="12" y="450"/>
                </a:cubicBezTo>
                <a:cubicBezTo>
                  <a:pt x="281" y="450"/>
                  <a:pt x="281" y="450"/>
                  <a:pt x="281" y="450"/>
                </a:cubicBezTo>
                <a:cubicBezTo>
                  <a:pt x="287" y="450"/>
                  <a:pt x="293" y="444"/>
                  <a:pt x="293" y="438"/>
                </a:cubicBezTo>
                <a:cubicBezTo>
                  <a:pt x="293" y="431"/>
                  <a:pt x="287" y="426"/>
                  <a:pt x="281" y="426"/>
                </a:cubicBezTo>
                <a:cubicBezTo>
                  <a:pt x="270" y="426"/>
                  <a:pt x="270" y="426"/>
                  <a:pt x="270" y="426"/>
                </a:cubicBezTo>
                <a:cubicBezTo>
                  <a:pt x="270" y="308"/>
                  <a:pt x="270" y="308"/>
                  <a:pt x="270" y="308"/>
                </a:cubicBezTo>
                <a:cubicBezTo>
                  <a:pt x="281" y="308"/>
                  <a:pt x="281" y="308"/>
                  <a:pt x="281" y="308"/>
                </a:cubicBezTo>
                <a:cubicBezTo>
                  <a:pt x="287" y="308"/>
                  <a:pt x="293" y="303"/>
                  <a:pt x="293" y="296"/>
                </a:cubicBezTo>
                <a:cubicBezTo>
                  <a:pt x="293" y="289"/>
                  <a:pt x="287" y="284"/>
                  <a:pt x="281" y="284"/>
                </a:cubicBezTo>
                <a:cubicBezTo>
                  <a:pt x="270" y="284"/>
                  <a:pt x="270" y="284"/>
                  <a:pt x="270" y="284"/>
                </a:cubicBezTo>
                <a:cubicBezTo>
                  <a:pt x="270" y="166"/>
                  <a:pt x="270" y="166"/>
                  <a:pt x="270" y="166"/>
                </a:cubicBezTo>
                <a:lnTo>
                  <a:pt x="281" y="166"/>
                </a:lnTo>
                <a:close/>
              </a:path>
            </a:pathLst>
          </a:custGeom>
          <a:solidFill>
            <a:srgbClr val="D4E6F4"/>
          </a:solidFill>
          <a:ln>
            <a:noFill/>
          </a:ln>
        </p:spPr>
        <p:txBody>
          <a:bodyPr/>
          <a:lstStyle/>
          <a:p>
            <a:pPr marL="0" marR="0" lvl="0" indent="0" algn="l" defTabSz="855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120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5"/>
          <p:cNvSpPr/>
          <p:nvPr/>
        </p:nvSpPr>
        <p:spPr bwMode="auto">
          <a:xfrm>
            <a:off x="1708150" y="1835150"/>
            <a:ext cx="877888" cy="1346200"/>
          </a:xfrm>
          <a:custGeom>
            <a:avLst/>
            <a:gdLst>
              <a:gd name="T0" fmla="*/ 281 w 293"/>
              <a:gd name="T1" fmla="*/ 166 h 450"/>
              <a:gd name="T2" fmla="*/ 293 w 293"/>
              <a:gd name="T3" fmla="*/ 154 h 450"/>
              <a:gd name="T4" fmla="*/ 281 w 293"/>
              <a:gd name="T5" fmla="*/ 142 h 450"/>
              <a:gd name="T6" fmla="*/ 270 w 293"/>
              <a:gd name="T7" fmla="*/ 142 h 450"/>
              <a:gd name="T8" fmla="*/ 270 w 293"/>
              <a:gd name="T9" fmla="*/ 24 h 450"/>
              <a:gd name="T10" fmla="*/ 281 w 293"/>
              <a:gd name="T11" fmla="*/ 24 h 450"/>
              <a:gd name="T12" fmla="*/ 293 w 293"/>
              <a:gd name="T13" fmla="*/ 12 h 450"/>
              <a:gd name="T14" fmla="*/ 281 w 293"/>
              <a:gd name="T15" fmla="*/ 0 h 450"/>
              <a:gd name="T16" fmla="*/ 12 w 293"/>
              <a:gd name="T17" fmla="*/ 0 h 450"/>
              <a:gd name="T18" fmla="*/ 0 w 293"/>
              <a:gd name="T19" fmla="*/ 12 h 450"/>
              <a:gd name="T20" fmla="*/ 12 w 293"/>
              <a:gd name="T21" fmla="*/ 24 h 450"/>
              <a:gd name="T22" fmla="*/ 22 w 293"/>
              <a:gd name="T23" fmla="*/ 24 h 450"/>
              <a:gd name="T24" fmla="*/ 22 w 293"/>
              <a:gd name="T25" fmla="*/ 142 h 450"/>
              <a:gd name="T26" fmla="*/ 12 w 293"/>
              <a:gd name="T27" fmla="*/ 142 h 450"/>
              <a:gd name="T28" fmla="*/ 0 w 293"/>
              <a:gd name="T29" fmla="*/ 154 h 450"/>
              <a:gd name="T30" fmla="*/ 12 w 293"/>
              <a:gd name="T31" fmla="*/ 166 h 450"/>
              <a:gd name="T32" fmla="*/ 22 w 293"/>
              <a:gd name="T33" fmla="*/ 166 h 450"/>
              <a:gd name="T34" fmla="*/ 22 w 293"/>
              <a:gd name="T35" fmla="*/ 284 h 450"/>
              <a:gd name="T36" fmla="*/ 12 w 293"/>
              <a:gd name="T37" fmla="*/ 284 h 450"/>
              <a:gd name="T38" fmla="*/ 0 w 293"/>
              <a:gd name="T39" fmla="*/ 296 h 450"/>
              <a:gd name="T40" fmla="*/ 12 w 293"/>
              <a:gd name="T41" fmla="*/ 308 h 450"/>
              <a:gd name="T42" fmla="*/ 22 w 293"/>
              <a:gd name="T43" fmla="*/ 308 h 450"/>
              <a:gd name="T44" fmla="*/ 22 w 293"/>
              <a:gd name="T45" fmla="*/ 426 h 450"/>
              <a:gd name="T46" fmla="*/ 12 w 293"/>
              <a:gd name="T47" fmla="*/ 426 h 450"/>
              <a:gd name="T48" fmla="*/ 0 w 293"/>
              <a:gd name="T49" fmla="*/ 438 h 450"/>
              <a:gd name="T50" fmla="*/ 12 w 293"/>
              <a:gd name="T51" fmla="*/ 450 h 450"/>
              <a:gd name="T52" fmla="*/ 281 w 293"/>
              <a:gd name="T53" fmla="*/ 450 h 450"/>
              <a:gd name="T54" fmla="*/ 293 w 293"/>
              <a:gd name="T55" fmla="*/ 438 h 450"/>
              <a:gd name="T56" fmla="*/ 281 w 293"/>
              <a:gd name="T57" fmla="*/ 426 h 450"/>
              <a:gd name="T58" fmla="*/ 270 w 293"/>
              <a:gd name="T59" fmla="*/ 426 h 450"/>
              <a:gd name="T60" fmla="*/ 270 w 293"/>
              <a:gd name="T61" fmla="*/ 308 h 450"/>
              <a:gd name="T62" fmla="*/ 281 w 293"/>
              <a:gd name="T63" fmla="*/ 308 h 450"/>
              <a:gd name="T64" fmla="*/ 293 w 293"/>
              <a:gd name="T65" fmla="*/ 296 h 450"/>
              <a:gd name="T66" fmla="*/ 281 w 293"/>
              <a:gd name="T67" fmla="*/ 284 h 450"/>
              <a:gd name="T68" fmla="*/ 270 w 293"/>
              <a:gd name="T69" fmla="*/ 284 h 450"/>
              <a:gd name="T70" fmla="*/ 270 w 293"/>
              <a:gd name="T71" fmla="*/ 166 h 450"/>
              <a:gd name="T72" fmla="*/ 281 w 293"/>
              <a:gd name="T73" fmla="*/ 166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3" h="450">
                <a:moveTo>
                  <a:pt x="281" y="166"/>
                </a:moveTo>
                <a:cubicBezTo>
                  <a:pt x="287" y="166"/>
                  <a:pt x="293" y="161"/>
                  <a:pt x="293" y="154"/>
                </a:cubicBezTo>
                <a:cubicBezTo>
                  <a:pt x="293" y="147"/>
                  <a:pt x="287" y="142"/>
                  <a:pt x="281" y="142"/>
                </a:cubicBezTo>
                <a:cubicBezTo>
                  <a:pt x="270" y="142"/>
                  <a:pt x="270" y="142"/>
                  <a:pt x="270" y="142"/>
                </a:cubicBezTo>
                <a:cubicBezTo>
                  <a:pt x="270" y="24"/>
                  <a:pt x="270" y="24"/>
                  <a:pt x="270" y="24"/>
                </a:cubicBezTo>
                <a:cubicBezTo>
                  <a:pt x="281" y="24"/>
                  <a:pt x="281" y="24"/>
                  <a:pt x="281" y="24"/>
                </a:cubicBezTo>
                <a:cubicBezTo>
                  <a:pt x="287" y="24"/>
                  <a:pt x="293" y="19"/>
                  <a:pt x="293" y="12"/>
                </a:cubicBezTo>
                <a:cubicBezTo>
                  <a:pt x="293" y="5"/>
                  <a:pt x="287" y="0"/>
                  <a:pt x="28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9"/>
                  <a:pt x="5" y="24"/>
                  <a:pt x="1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142"/>
                  <a:pt x="22" y="142"/>
                  <a:pt x="22" y="142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5" y="142"/>
                  <a:pt x="0" y="147"/>
                  <a:pt x="0" y="154"/>
                </a:cubicBezTo>
                <a:cubicBezTo>
                  <a:pt x="0" y="161"/>
                  <a:pt x="5" y="166"/>
                  <a:pt x="12" y="166"/>
                </a:cubicBezTo>
                <a:cubicBezTo>
                  <a:pt x="22" y="166"/>
                  <a:pt x="22" y="166"/>
                  <a:pt x="22" y="166"/>
                </a:cubicBezTo>
                <a:cubicBezTo>
                  <a:pt x="22" y="284"/>
                  <a:pt x="22" y="284"/>
                  <a:pt x="22" y="284"/>
                </a:cubicBezTo>
                <a:cubicBezTo>
                  <a:pt x="12" y="284"/>
                  <a:pt x="12" y="284"/>
                  <a:pt x="12" y="284"/>
                </a:cubicBezTo>
                <a:cubicBezTo>
                  <a:pt x="5" y="284"/>
                  <a:pt x="0" y="289"/>
                  <a:pt x="0" y="296"/>
                </a:cubicBezTo>
                <a:cubicBezTo>
                  <a:pt x="0" y="303"/>
                  <a:pt x="5" y="308"/>
                  <a:pt x="12" y="308"/>
                </a:cubicBezTo>
                <a:cubicBezTo>
                  <a:pt x="22" y="308"/>
                  <a:pt x="22" y="308"/>
                  <a:pt x="22" y="308"/>
                </a:cubicBezTo>
                <a:cubicBezTo>
                  <a:pt x="22" y="426"/>
                  <a:pt x="22" y="426"/>
                  <a:pt x="22" y="426"/>
                </a:cubicBezTo>
                <a:cubicBezTo>
                  <a:pt x="12" y="426"/>
                  <a:pt x="12" y="426"/>
                  <a:pt x="12" y="426"/>
                </a:cubicBezTo>
                <a:cubicBezTo>
                  <a:pt x="5" y="426"/>
                  <a:pt x="0" y="431"/>
                  <a:pt x="0" y="438"/>
                </a:cubicBezTo>
                <a:cubicBezTo>
                  <a:pt x="0" y="444"/>
                  <a:pt x="5" y="450"/>
                  <a:pt x="12" y="450"/>
                </a:cubicBezTo>
                <a:cubicBezTo>
                  <a:pt x="281" y="450"/>
                  <a:pt x="281" y="450"/>
                  <a:pt x="281" y="450"/>
                </a:cubicBezTo>
                <a:cubicBezTo>
                  <a:pt x="287" y="450"/>
                  <a:pt x="293" y="444"/>
                  <a:pt x="293" y="438"/>
                </a:cubicBezTo>
                <a:cubicBezTo>
                  <a:pt x="293" y="431"/>
                  <a:pt x="287" y="426"/>
                  <a:pt x="281" y="426"/>
                </a:cubicBezTo>
                <a:cubicBezTo>
                  <a:pt x="270" y="426"/>
                  <a:pt x="270" y="426"/>
                  <a:pt x="270" y="426"/>
                </a:cubicBezTo>
                <a:cubicBezTo>
                  <a:pt x="270" y="308"/>
                  <a:pt x="270" y="308"/>
                  <a:pt x="270" y="308"/>
                </a:cubicBezTo>
                <a:cubicBezTo>
                  <a:pt x="281" y="308"/>
                  <a:pt x="281" y="308"/>
                  <a:pt x="281" y="308"/>
                </a:cubicBezTo>
                <a:cubicBezTo>
                  <a:pt x="287" y="308"/>
                  <a:pt x="293" y="303"/>
                  <a:pt x="293" y="296"/>
                </a:cubicBezTo>
                <a:cubicBezTo>
                  <a:pt x="293" y="289"/>
                  <a:pt x="287" y="284"/>
                  <a:pt x="281" y="284"/>
                </a:cubicBezTo>
                <a:cubicBezTo>
                  <a:pt x="270" y="284"/>
                  <a:pt x="270" y="284"/>
                  <a:pt x="270" y="284"/>
                </a:cubicBezTo>
                <a:cubicBezTo>
                  <a:pt x="270" y="166"/>
                  <a:pt x="270" y="166"/>
                  <a:pt x="270" y="166"/>
                </a:cubicBezTo>
                <a:lnTo>
                  <a:pt x="281" y="166"/>
                </a:lnTo>
                <a:close/>
              </a:path>
            </a:pathLst>
          </a:custGeom>
          <a:solidFill>
            <a:srgbClr val="44546A">
              <a:lumMod val="60000"/>
              <a:lumOff val="40000"/>
            </a:srgbClr>
          </a:solidFill>
          <a:ln>
            <a:noFill/>
          </a:ln>
        </p:spPr>
        <p:txBody>
          <a:bodyPr/>
          <a:lstStyle/>
          <a:p>
            <a:pPr marL="0" marR="0" lvl="0" indent="0" algn="l" defTabSz="855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bg-BG" sz="1685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866"/>
          <p:cNvSpPr>
            <a:spLocks noEditPoints="1"/>
          </p:cNvSpPr>
          <p:nvPr/>
        </p:nvSpPr>
        <p:spPr bwMode="auto">
          <a:xfrm>
            <a:off x="1944688" y="2289175"/>
            <a:ext cx="403225" cy="354013"/>
          </a:xfrm>
          <a:custGeom>
            <a:avLst/>
            <a:gdLst>
              <a:gd name="T0" fmla="*/ 491 w 494"/>
              <a:gd name="T1" fmla="*/ 409 h 435"/>
              <a:gd name="T2" fmla="*/ 262 w 494"/>
              <a:gd name="T3" fmla="*/ 9 h 435"/>
              <a:gd name="T4" fmla="*/ 247 w 494"/>
              <a:gd name="T5" fmla="*/ 0 h 435"/>
              <a:gd name="T6" fmla="*/ 232 w 494"/>
              <a:gd name="T7" fmla="*/ 9 h 435"/>
              <a:gd name="T8" fmla="*/ 4 w 494"/>
              <a:gd name="T9" fmla="*/ 409 h 435"/>
              <a:gd name="T10" fmla="*/ 4 w 494"/>
              <a:gd name="T11" fmla="*/ 427 h 435"/>
              <a:gd name="T12" fmla="*/ 19 w 494"/>
              <a:gd name="T13" fmla="*/ 435 h 435"/>
              <a:gd name="T14" fmla="*/ 475 w 494"/>
              <a:gd name="T15" fmla="*/ 435 h 435"/>
              <a:gd name="T16" fmla="*/ 490 w 494"/>
              <a:gd name="T17" fmla="*/ 427 h 435"/>
              <a:gd name="T18" fmla="*/ 490 w 494"/>
              <a:gd name="T19" fmla="*/ 409 h 435"/>
              <a:gd name="T20" fmla="*/ 491 w 494"/>
              <a:gd name="T21" fmla="*/ 409 h 435"/>
              <a:gd name="T22" fmla="*/ 275 w 494"/>
              <a:gd name="T23" fmla="*/ 384 h 435"/>
              <a:gd name="T24" fmla="*/ 219 w 494"/>
              <a:gd name="T25" fmla="*/ 384 h 435"/>
              <a:gd name="T26" fmla="*/ 219 w 494"/>
              <a:gd name="T27" fmla="*/ 333 h 435"/>
              <a:gd name="T28" fmla="*/ 275 w 494"/>
              <a:gd name="T29" fmla="*/ 333 h 435"/>
              <a:gd name="T30" fmla="*/ 275 w 494"/>
              <a:gd name="T31" fmla="*/ 384 h 435"/>
              <a:gd name="T32" fmla="*/ 275 w 494"/>
              <a:gd name="T33" fmla="*/ 295 h 435"/>
              <a:gd name="T34" fmla="*/ 219 w 494"/>
              <a:gd name="T35" fmla="*/ 295 h 435"/>
              <a:gd name="T36" fmla="*/ 219 w 494"/>
              <a:gd name="T37" fmla="*/ 141 h 435"/>
              <a:gd name="T38" fmla="*/ 275 w 494"/>
              <a:gd name="T39" fmla="*/ 141 h 435"/>
              <a:gd name="T40" fmla="*/ 275 w 494"/>
              <a:gd name="T41" fmla="*/ 29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35">
                <a:moveTo>
                  <a:pt x="491" y="409"/>
                </a:moveTo>
                <a:cubicBezTo>
                  <a:pt x="262" y="9"/>
                  <a:pt x="262" y="9"/>
                  <a:pt x="262" y="9"/>
                </a:cubicBezTo>
                <a:cubicBezTo>
                  <a:pt x="259" y="4"/>
                  <a:pt x="253" y="0"/>
                  <a:pt x="247" y="0"/>
                </a:cubicBezTo>
                <a:cubicBezTo>
                  <a:pt x="241" y="0"/>
                  <a:pt x="235" y="4"/>
                  <a:pt x="232" y="9"/>
                </a:cubicBezTo>
                <a:cubicBezTo>
                  <a:pt x="4" y="409"/>
                  <a:pt x="4" y="409"/>
                  <a:pt x="4" y="409"/>
                </a:cubicBezTo>
                <a:cubicBezTo>
                  <a:pt x="0" y="415"/>
                  <a:pt x="0" y="421"/>
                  <a:pt x="4" y="427"/>
                </a:cubicBezTo>
                <a:cubicBezTo>
                  <a:pt x="7" y="432"/>
                  <a:pt x="13" y="435"/>
                  <a:pt x="19" y="435"/>
                </a:cubicBezTo>
                <a:cubicBezTo>
                  <a:pt x="475" y="435"/>
                  <a:pt x="475" y="435"/>
                  <a:pt x="475" y="435"/>
                </a:cubicBezTo>
                <a:cubicBezTo>
                  <a:pt x="481" y="435"/>
                  <a:pt x="487" y="432"/>
                  <a:pt x="490" y="427"/>
                </a:cubicBezTo>
                <a:cubicBezTo>
                  <a:pt x="493" y="421"/>
                  <a:pt x="494" y="415"/>
                  <a:pt x="490" y="409"/>
                </a:cubicBezTo>
                <a:lnTo>
                  <a:pt x="491" y="409"/>
                </a:lnTo>
                <a:close/>
                <a:moveTo>
                  <a:pt x="275" y="384"/>
                </a:moveTo>
                <a:cubicBezTo>
                  <a:pt x="219" y="384"/>
                  <a:pt x="219" y="384"/>
                  <a:pt x="219" y="384"/>
                </a:cubicBezTo>
                <a:cubicBezTo>
                  <a:pt x="219" y="333"/>
                  <a:pt x="219" y="333"/>
                  <a:pt x="219" y="333"/>
                </a:cubicBezTo>
                <a:cubicBezTo>
                  <a:pt x="275" y="333"/>
                  <a:pt x="275" y="333"/>
                  <a:pt x="275" y="333"/>
                </a:cubicBezTo>
                <a:lnTo>
                  <a:pt x="275" y="384"/>
                </a:lnTo>
                <a:close/>
                <a:moveTo>
                  <a:pt x="275" y="295"/>
                </a:moveTo>
                <a:cubicBezTo>
                  <a:pt x="219" y="295"/>
                  <a:pt x="219" y="295"/>
                  <a:pt x="219" y="295"/>
                </a:cubicBezTo>
                <a:cubicBezTo>
                  <a:pt x="219" y="141"/>
                  <a:pt x="219" y="141"/>
                  <a:pt x="219" y="141"/>
                </a:cubicBezTo>
                <a:cubicBezTo>
                  <a:pt x="275" y="141"/>
                  <a:pt x="275" y="141"/>
                  <a:pt x="275" y="141"/>
                </a:cubicBezTo>
                <a:lnTo>
                  <a:pt x="275" y="295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/>
          <a:lstStyle/>
          <a:p>
            <a:pPr marL="0" marR="0" lvl="0" indent="0" algn="l" defTabSz="855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85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866"/>
          <p:cNvSpPr>
            <a:spLocks noEditPoints="1"/>
          </p:cNvSpPr>
          <p:nvPr/>
        </p:nvSpPr>
        <p:spPr bwMode="auto">
          <a:xfrm>
            <a:off x="771525" y="2014538"/>
            <a:ext cx="533400" cy="468313"/>
          </a:xfrm>
          <a:custGeom>
            <a:avLst/>
            <a:gdLst>
              <a:gd name="T0" fmla="*/ 491 w 494"/>
              <a:gd name="T1" fmla="*/ 409 h 435"/>
              <a:gd name="T2" fmla="*/ 262 w 494"/>
              <a:gd name="T3" fmla="*/ 9 h 435"/>
              <a:gd name="T4" fmla="*/ 247 w 494"/>
              <a:gd name="T5" fmla="*/ 0 h 435"/>
              <a:gd name="T6" fmla="*/ 232 w 494"/>
              <a:gd name="T7" fmla="*/ 9 h 435"/>
              <a:gd name="T8" fmla="*/ 4 w 494"/>
              <a:gd name="T9" fmla="*/ 409 h 435"/>
              <a:gd name="T10" fmla="*/ 4 w 494"/>
              <a:gd name="T11" fmla="*/ 427 h 435"/>
              <a:gd name="T12" fmla="*/ 19 w 494"/>
              <a:gd name="T13" fmla="*/ 435 h 435"/>
              <a:gd name="T14" fmla="*/ 475 w 494"/>
              <a:gd name="T15" fmla="*/ 435 h 435"/>
              <a:gd name="T16" fmla="*/ 490 w 494"/>
              <a:gd name="T17" fmla="*/ 427 h 435"/>
              <a:gd name="T18" fmla="*/ 490 w 494"/>
              <a:gd name="T19" fmla="*/ 409 h 435"/>
              <a:gd name="T20" fmla="*/ 491 w 494"/>
              <a:gd name="T21" fmla="*/ 409 h 435"/>
              <a:gd name="T22" fmla="*/ 275 w 494"/>
              <a:gd name="T23" fmla="*/ 384 h 435"/>
              <a:gd name="T24" fmla="*/ 219 w 494"/>
              <a:gd name="T25" fmla="*/ 384 h 435"/>
              <a:gd name="T26" fmla="*/ 219 w 494"/>
              <a:gd name="T27" fmla="*/ 333 h 435"/>
              <a:gd name="T28" fmla="*/ 275 w 494"/>
              <a:gd name="T29" fmla="*/ 333 h 435"/>
              <a:gd name="T30" fmla="*/ 275 w 494"/>
              <a:gd name="T31" fmla="*/ 384 h 435"/>
              <a:gd name="T32" fmla="*/ 275 w 494"/>
              <a:gd name="T33" fmla="*/ 295 h 435"/>
              <a:gd name="T34" fmla="*/ 219 w 494"/>
              <a:gd name="T35" fmla="*/ 295 h 435"/>
              <a:gd name="T36" fmla="*/ 219 w 494"/>
              <a:gd name="T37" fmla="*/ 141 h 435"/>
              <a:gd name="T38" fmla="*/ 275 w 494"/>
              <a:gd name="T39" fmla="*/ 141 h 435"/>
              <a:gd name="T40" fmla="*/ 275 w 494"/>
              <a:gd name="T41" fmla="*/ 29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94" h="435">
                <a:moveTo>
                  <a:pt x="491" y="409"/>
                </a:moveTo>
                <a:cubicBezTo>
                  <a:pt x="262" y="9"/>
                  <a:pt x="262" y="9"/>
                  <a:pt x="262" y="9"/>
                </a:cubicBezTo>
                <a:cubicBezTo>
                  <a:pt x="259" y="4"/>
                  <a:pt x="253" y="0"/>
                  <a:pt x="247" y="0"/>
                </a:cubicBezTo>
                <a:cubicBezTo>
                  <a:pt x="241" y="0"/>
                  <a:pt x="235" y="4"/>
                  <a:pt x="232" y="9"/>
                </a:cubicBezTo>
                <a:cubicBezTo>
                  <a:pt x="4" y="409"/>
                  <a:pt x="4" y="409"/>
                  <a:pt x="4" y="409"/>
                </a:cubicBezTo>
                <a:cubicBezTo>
                  <a:pt x="0" y="415"/>
                  <a:pt x="0" y="421"/>
                  <a:pt x="4" y="427"/>
                </a:cubicBezTo>
                <a:cubicBezTo>
                  <a:pt x="7" y="432"/>
                  <a:pt x="13" y="435"/>
                  <a:pt x="19" y="435"/>
                </a:cubicBezTo>
                <a:cubicBezTo>
                  <a:pt x="475" y="435"/>
                  <a:pt x="475" y="435"/>
                  <a:pt x="475" y="435"/>
                </a:cubicBezTo>
                <a:cubicBezTo>
                  <a:pt x="481" y="435"/>
                  <a:pt x="487" y="432"/>
                  <a:pt x="490" y="427"/>
                </a:cubicBezTo>
                <a:cubicBezTo>
                  <a:pt x="493" y="421"/>
                  <a:pt x="494" y="415"/>
                  <a:pt x="490" y="409"/>
                </a:cubicBezTo>
                <a:lnTo>
                  <a:pt x="491" y="409"/>
                </a:lnTo>
                <a:close/>
                <a:moveTo>
                  <a:pt x="275" y="384"/>
                </a:moveTo>
                <a:cubicBezTo>
                  <a:pt x="219" y="384"/>
                  <a:pt x="219" y="384"/>
                  <a:pt x="219" y="384"/>
                </a:cubicBezTo>
                <a:cubicBezTo>
                  <a:pt x="219" y="333"/>
                  <a:pt x="219" y="333"/>
                  <a:pt x="219" y="333"/>
                </a:cubicBezTo>
                <a:cubicBezTo>
                  <a:pt x="275" y="333"/>
                  <a:pt x="275" y="333"/>
                  <a:pt x="275" y="333"/>
                </a:cubicBezTo>
                <a:lnTo>
                  <a:pt x="275" y="384"/>
                </a:lnTo>
                <a:close/>
                <a:moveTo>
                  <a:pt x="275" y="295"/>
                </a:moveTo>
                <a:cubicBezTo>
                  <a:pt x="219" y="295"/>
                  <a:pt x="219" y="295"/>
                  <a:pt x="219" y="295"/>
                </a:cubicBezTo>
                <a:cubicBezTo>
                  <a:pt x="219" y="141"/>
                  <a:pt x="219" y="141"/>
                  <a:pt x="219" y="141"/>
                </a:cubicBezTo>
                <a:cubicBezTo>
                  <a:pt x="275" y="141"/>
                  <a:pt x="275" y="141"/>
                  <a:pt x="275" y="141"/>
                </a:cubicBezTo>
                <a:lnTo>
                  <a:pt x="275" y="295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/>
          <a:lstStyle/>
          <a:p>
            <a:pPr marL="0" marR="0" lvl="0" indent="0" algn="l" defTabSz="8559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85" b="0" i="0" u="none" strike="noStrike" kern="0" cap="none" spc="0" normalizeH="0" baseline="0" noProof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08850" y="3783013"/>
            <a:ext cx="1501775" cy="1250950"/>
            <a:chOff x="7308304" y="3782597"/>
            <a:chExt cx="1502951" cy="1250950"/>
          </a:xfrm>
        </p:grpSpPr>
        <p:sp>
          <p:nvSpPr>
            <p:cNvPr id="48139" name="矩形 1"/>
            <p:cNvSpPr>
              <a:spLocks noChangeArrowheads="1"/>
            </p:cNvSpPr>
            <p:nvPr/>
          </p:nvSpPr>
          <p:spPr bwMode="auto">
            <a:xfrm>
              <a:off x="7308304" y="3782597"/>
              <a:ext cx="1502951" cy="1250950"/>
            </a:xfrm>
            <a:prstGeom prst="rect">
              <a:avLst/>
            </a:prstGeom>
            <a:solidFill>
              <a:srgbClr val="D4E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7885018" y="4123909"/>
              <a:ext cx="378121" cy="485775"/>
            </a:xfrm>
            <a:custGeom>
              <a:avLst/>
              <a:gdLst>
                <a:gd name="T0" fmla="*/ 378 w 1292"/>
                <a:gd name="T1" fmla="*/ 569 h 1648"/>
                <a:gd name="T2" fmla="*/ 438 w 1292"/>
                <a:gd name="T3" fmla="*/ 509 h 1648"/>
                <a:gd name="T4" fmla="*/ 438 w 1292"/>
                <a:gd name="T5" fmla="*/ 328 h 1648"/>
                <a:gd name="T6" fmla="*/ 646 w 1292"/>
                <a:gd name="T7" fmla="*/ 120 h 1648"/>
                <a:gd name="T8" fmla="*/ 854 w 1292"/>
                <a:gd name="T9" fmla="*/ 328 h 1648"/>
                <a:gd name="T10" fmla="*/ 854 w 1292"/>
                <a:gd name="T11" fmla="*/ 509 h 1648"/>
                <a:gd name="T12" fmla="*/ 914 w 1292"/>
                <a:gd name="T13" fmla="*/ 569 h 1648"/>
                <a:gd name="T14" fmla="*/ 974 w 1292"/>
                <a:gd name="T15" fmla="*/ 509 h 1648"/>
                <a:gd name="T16" fmla="*/ 974 w 1292"/>
                <a:gd name="T17" fmla="*/ 328 h 1648"/>
                <a:gd name="T18" fmla="*/ 646 w 1292"/>
                <a:gd name="T19" fmla="*/ 0 h 1648"/>
                <a:gd name="T20" fmla="*/ 318 w 1292"/>
                <a:gd name="T21" fmla="*/ 328 h 1648"/>
                <a:gd name="T22" fmla="*/ 318 w 1292"/>
                <a:gd name="T23" fmla="*/ 509 h 1648"/>
                <a:gd name="T24" fmla="*/ 378 w 1292"/>
                <a:gd name="T25" fmla="*/ 569 h 1648"/>
                <a:gd name="T26" fmla="*/ 1292 w 1292"/>
                <a:gd name="T27" fmla="*/ 1648 h 1648"/>
                <a:gd name="T28" fmla="*/ 0 w 1292"/>
                <a:gd name="T29" fmla="*/ 1648 h 1648"/>
                <a:gd name="T30" fmla="*/ 123 w 1292"/>
                <a:gd name="T31" fmla="*/ 521 h 1648"/>
                <a:gd name="T32" fmla="*/ 227 w 1292"/>
                <a:gd name="T33" fmla="*/ 521 h 1648"/>
                <a:gd name="T34" fmla="*/ 378 w 1292"/>
                <a:gd name="T35" fmla="*/ 661 h 1648"/>
                <a:gd name="T36" fmla="*/ 529 w 1292"/>
                <a:gd name="T37" fmla="*/ 521 h 1648"/>
                <a:gd name="T38" fmla="*/ 763 w 1292"/>
                <a:gd name="T39" fmla="*/ 521 h 1648"/>
                <a:gd name="T40" fmla="*/ 914 w 1292"/>
                <a:gd name="T41" fmla="*/ 661 h 1648"/>
                <a:gd name="T42" fmla="*/ 1065 w 1292"/>
                <a:gd name="T43" fmla="*/ 521 h 1648"/>
                <a:gd name="T44" fmla="*/ 1170 w 1292"/>
                <a:gd name="T45" fmla="*/ 521 h 1648"/>
                <a:gd name="T46" fmla="*/ 1292 w 1292"/>
                <a:gd name="T47" fmla="*/ 1648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92" h="1648">
                  <a:moveTo>
                    <a:pt x="378" y="569"/>
                  </a:moveTo>
                  <a:cubicBezTo>
                    <a:pt x="411" y="569"/>
                    <a:pt x="438" y="542"/>
                    <a:pt x="438" y="509"/>
                  </a:cubicBezTo>
                  <a:cubicBezTo>
                    <a:pt x="438" y="328"/>
                    <a:pt x="438" y="328"/>
                    <a:pt x="438" y="328"/>
                  </a:cubicBezTo>
                  <a:cubicBezTo>
                    <a:pt x="438" y="213"/>
                    <a:pt x="531" y="120"/>
                    <a:pt x="646" y="120"/>
                  </a:cubicBezTo>
                  <a:cubicBezTo>
                    <a:pt x="761" y="120"/>
                    <a:pt x="854" y="213"/>
                    <a:pt x="854" y="328"/>
                  </a:cubicBezTo>
                  <a:cubicBezTo>
                    <a:pt x="854" y="509"/>
                    <a:pt x="854" y="509"/>
                    <a:pt x="854" y="509"/>
                  </a:cubicBezTo>
                  <a:cubicBezTo>
                    <a:pt x="854" y="542"/>
                    <a:pt x="881" y="569"/>
                    <a:pt x="914" y="569"/>
                  </a:cubicBezTo>
                  <a:cubicBezTo>
                    <a:pt x="947" y="569"/>
                    <a:pt x="974" y="542"/>
                    <a:pt x="974" y="509"/>
                  </a:cubicBezTo>
                  <a:cubicBezTo>
                    <a:pt x="974" y="328"/>
                    <a:pt x="974" y="328"/>
                    <a:pt x="974" y="328"/>
                  </a:cubicBezTo>
                  <a:cubicBezTo>
                    <a:pt x="974" y="147"/>
                    <a:pt x="827" y="0"/>
                    <a:pt x="646" y="0"/>
                  </a:cubicBezTo>
                  <a:cubicBezTo>
                    <a:pt x="465" y="0"/>
                    <a:pt x="318" y="147"/>
                    <a:pt x="318" y="328"/>
                  </a:cubicBezTo>
                  <a:cubicBezTo>
                    <a:pt x="318" y="509"/>
                    <a:pt x="318" y="509"/>
                    <a:pt x="318" y="509"/>
                  </a:cubicBezTo>
                  <a:cubicBezTo>
                    <a:pt x="318" y="542"/>
                    <a:pt x="345" y="569"/>
                    <a:pt x="378" y="569"/>
                  </a:cubicBezTo>
                  <a:close/>
                  <a:moveTo>
                    <a:pt x="1292" y="1648"/>
                  </a:moveTo>
                  <a:cubicBezTo>
                    <a:pt x="0" y="1648"/>
                    <a:pt x="0" y="1648"/>
                    <a:pt x="0" y="1648"/>
                  </a:cubicBezTo>
                  <a:cubicBezTo>
                    <a:pt x="123" y="521"/>
                    <a:pt x="123" y="521"/>
                    <a:pt x="123" y="521"/>
                  </a:cubicBezTo>
                  <a:cubicBezTo>
                    <a:pt x="227" y="521"/>
                    <a:pt x="227" y="521"/>
                    <a:pt x="227" y="521"/>
                  </a:cubicBezTo>
                  <a:cubicBezTo>
                    <a:pt x="233" y="599"/>
                    <a:pt x="298" y="661"/>
                    <a:pt x="378" y="661"/>
                  </a:cubicBezTo>
                  <a:cubicBezTo>
                    <a:pt x="458" y="661"/>
                    <a:pt x="523" y="599"/>
                    <a:pt x="529" y="521"/>
                  </a:cubicBezTo>
                  <a:cubicBezTo>
                    <a:pt x="763" y="521"/>
                    <a:pt x="763" y="521"/>
                    <a:pt x="763" y="521"/>
                  </a:cubicBezTo>
                  <a:cubicBezTo>
                    <a:pt x="769" y="599"/>
                    <a:pt x="834" y="661"/>
                    <a:pt x="914" y="661"/>
                  </a:cubicBezTo>
                  <a:cubicBezTo>
                    <a:pt x="994" y="661"/>
                    <a:pt x="1059" y="599"/>
                    <a:pt x="1065" y="521"/>
                  </a:cubicBezTo>
                  <a:cubicBezTo>
                    <a:pt x="1170" y="521"/>
                    <a:pt x="1170" y="521"/>
                    <a:pt x="1170" y="521"/>
                  </a:cubicBezTo>
                  <a:lnTo>
                    <a:pt x="1292" y="1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85598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bg-BG" sz="1685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8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9654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4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23233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栈的应用</a:t>
            </a:r>
            <a:endParaRPr lang="zh-CN" altLang="en-US" sz="5400" dirty="0">
              <a:latin typeface="华文新魏" panose="02010800040101010101" pitchFamily="2" charset="-122"/>
            </a:endParaRPr>
          </a:p>
        </p:txBody>
      </p:sp>
      <p:sp>
        <p:nvSpPr>
          <p:cNvPr id="223235" name="内容占位符 22323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ClrTx/>
            </a:pPr>
            <a:r>
              <a:rPr lang="zh-CN" altLang="en-US" b="1" dirty="0"/>
              <a:t>栈与过程调用</a:t>
            </a:r>
            <a:endParaRPr lang="zh-CN" altLang="en-US" b="1" dirty="0"/>
          </a:p>
          <a:p>
            <a:pPr>
              <a:buClrTx/>
            </a:pPr>
            <a:r>
              <a:rPr lang="zh-CN" altLang="en-US" b="1" dirty="0"/>
              <a:t>栈与递归过程</a:t>
            </a:r>
            <a:endParaRPr lang="zh-CN" altLang="en-US" b="1" dirty="0"/>
          </a:p>
          <a:p>
            <a:pPr>
              <a:buClrTx/>
            </a:pPr>
            <a:r>
              <a:rPr lang="zh-CN" altLang="en-US" b="1" dirty="0"/>
              <a:t>表达式求值</a:t>
            </a:r>
            <a:endParaRPr lang="zh-CN" altLang="en-US" b="1" dirty="0"/>
          </a:p>
          <a:p>
            <a:pPr>
              <a:buClrTx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>
                                            <p:txEl>
                                              <p:charRg st="7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5">
                                            <p:txEl>
                                              <p:charRg st="1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228353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b="1" dirty="0"/>
              <a:t>递归过程的应用（</a:t>
            </a:r>
            <a:r>
              <a:rPr lang="en-US" altLang="zh-CN" b="1">
                <a:latin typeface="Times New Roman" panose="02020603050405020304" charset="0"/>
              </a:rPr>
              <a:t>1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228355" name="内容占位符 228354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ClrTx/>
              <a:buNone/>
            </a:pPr>
            <a:r>
              <a:rPr lang="zh-CN" altLang="en-US" b="1" dirty="0"/>
              <a:t>（</a:t>
            </a:r>
            <a:r>
              <a:rPr lang="en-US" altLang="zh-CN" b="1">
                <a:latin typeface="Times New Roman" panose="02020603050405020304" charset="0"/>
              </a:rPr>
              <a:t>1</a:t>
            </a:r>
            <a:r>
              <a:rPr lang="zh-CN" altLang="en-US" b="1" dirty="0"/>
              <a:t>）问题的定义是递归的：求</a:t>
            </a:r>
            <a:r>
              <a:rPr lang="en-US" altLang="zh-CN" b="1">
                <a:latin typeface="Times New Roman" panose="02020603050405020304" charset="0"/>
              </a:rPr>
              <a:t>n</a:t>
            </a:r>
            <a:r>
              <a:rPr lang="zh-CN" altLang="en-US" b="1" dirty="0"/>
              <a:t>的阶乘</a:t>
            </a:r>
            <a:r>
              <a:rPr lang="en-US" altLang="zh-CN" b="1">
                <a:latin typeface="Times New Roman" panose="02020603050405020304" charset="0"/>
              </a:rPr>
              <a:t>n!</a:t>
            </a:r>
            <a:endParaRPr lang="en-US" altLang="zh-CN" b="1">
              <a:latin typeface="Times New Roman" panose="02020603050405020304" charset="0"/>
            </a:endParaRPr>
          </a:p>
          <a:p>
            <a:pPr>
              <a:buClrTx/>
              <a:buNone/>
            </a:pPr>
            <a:r>
              <a:rPr lang="en-US" altLang="zh-CN" b="1" dirty="0" err="1">
                <a:latin typeface="Times New Roman" panose="02020603050405020304" charset="0"/>
              </a:rPr>
              <a:t>   long  Fact(int</a:t>
            </a:r>
            <a:r>
              <a:rPr lang="en-US" altLang="zh-CN" b="1">
                <a:latin typeface="Times New Roman" panose="02020603050405020304" charset="0"/>
              </a:rPr>
              <a:t> n)</a:t>
            </a:r>
            <a:endParaRPr lang="en-US" altLang="zh-CN" b="1">
              <a:latin typeface="Times New Roman" panose="02020603050405020304" charset="0"/>
            </a:endParaRPr>
          </a:p>
          <a:p>
            <a:pPr>
              <a:buClrTx/>
              <a:buNone/>
            </a:pPr>
            <a:r>
              <a:rPr lang="en-US" altLang="zh-CN" b="1" dirty="0" err="1">
                <a:latin typeface="Times New Roman" panose="02020603050405020304" charset="0"/>
              </a:rPr>
              <a:t>    {if(n</a:t>
            </a:r>
            <a:r>
              <a:rPr lang="en-US" altLang="zh-CN" b="1">
                <a:latin typeface="Times New Roman" panose="02020603050405020304" charset="0"/>
              </a:rPr>
              <a:t>==1) return(1);</a:t>
            </a:r>
            <a:endParaRPr lang="en-US" altLang="zh-CN" b="1">
              <a:latin typeface="Times New Roman" panose="02020603050405020304" charset="0"/>
            </a:endParaRPr>
          </a:p>
          <a:p>
            <a:pPr>
              <a:buClrTx/>
              <a:buNone/>
            </a:pPr>
            <a:r>
              <a:rPr lang="en-US" altLang="zh-CN" b="1" dirty="0" err="1">
                <a:latin typeface="Times New Roman" panose="02020603050405020304" charset="0"/>
              </a:rPr>
              <a:t>     else return(n</a:t>
            </a:r>
            <a:r>
              <a:rPr lang="en-US" altLang="zh-CN" b="1">
                <a:latin typeface="Times New Roman" panose="02020603050405020304" charset="0"/>
              </a:rPr>
              <a:t>*Fact(n-1));</a:t>
            </a:r>
            <a:endParaRPr lang="en-US" altLang="zh-CN" b="1">
              <a:latin typeface="Times New Roman" panose="02020603050405020304" charset="0"/>
            </a:endParaRPr>
          </a:p>
          <a:p>
            <a:pPr>
              <a:buClrTx/>
              <a:buNone/>
            </a:pPr>
            <a:r>
              <a:rPr lang="en-US" altLang="zh-CN" b="1">
                <a:latin typeface="Times New Roman" panose="02020603050405020304" charset="0"/>
              </a:rPr>
              <a:t>    }</a:t>
            </a:r>
            <a:endParaRPr lang="en-US" altLang="zh-CN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5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5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5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8355">
                                            <p:txEl>
                                              <p:charRg st="21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charRg st="4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8355">
                                            <p:txEl>
                                              <p:charRg st="4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8355">
                                            <p:txEl>
                                              <p:charRg st="4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charRg st="6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8355">
                                            <p:txEl>
                                              <p:charRg st="6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355">
                                            <p:txEl>
                                              <p:charRg st="67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charRg st="9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8355">
                                            <p:txEl>
                                              <p:charRg st="9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8355">
                                            <p:txEl>
                                              <p:charRg st="9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292882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求阶乘</a:t>
            </a:r>
            <a:r>
              <a:rPr lang="en-US" altLang="zh-CN">
                <a:latin typeface="Times New Roman" panose="02020603050405020304" charset="0"/>
              </a:rPr>
              <a:t>(n!)</a:t>
            </a:r>
            <a:r>
              <a:rPr lang="zh-CN" altLang="en-US" dirty="0"/>
              <a:t>过程的模拟</a:t>
            </a:r>
            <a:endParaRPr lang="zh-CN" altLang="en-US" dirty="0"/>
          </a:p>
        </p:txBody>
      </p:sp>
      <p:sp>
        <p:nvSpPr>
          <p:cNvPr id="292882" name="直接连接符 292881"/>
          <p:cNvSpPr/>
          <p:nvPr/>
        </p:nvSpPr>
        <p:spPr>
          <a:xfrm>
            <a:off x="1714500" y="2667000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292881" name="直接连接符 292880"/>
          <p:cNvSpPr/>
          <p:nvPr/>
        </p:nvSpPr>
        <p:spPr>
          <a:xfrm>
            <a:off x="3314700" y="2667000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292880" name="直接连接符 292879"/>
          <p:cNvSpPr/>
          <p:nvPr/>
        </p:nvSpPr>
        <p:spPr>
          <a:xfrm>
            <a:off x="5143500" y="2667000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292879" name="直接连接符 292878"/>
          <p:cNvSpPr/>
          <p:nvPr/>
        </p:nvSpPr>
        <p:spPr>
          <a:xfrm>
            <a:off x="6896100" y="2667000"/>
            <a:ext cx="3429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292878" name="直接连接符 292877"/>
          <p:cNvSpPr/>
          <p:nvPr/>
        </p:nvSpPr>
        <p:spPr>
          <a:xfrm flipH="1" flipV="1">
            <a:off x="7631113" y="3471863"/>
            <a:ext cx="674687" cy="261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292877" name="直接连接符 292876"/>
          <p:cNvSpPr/>
          <p:nvPr/>
        </p:nvSpPr>
        <p:spPr>
          <a:xfrm flipH="1" flipV="1">
            <a:off x="5345113" y="3548063"/>
            <a:ext cx="674687" cy="261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292876" name="直接连接符 292875"/>
          <p:cNvSpPr/>
          <p:nvPr/>
        </p:nvSpPr>
        <p:spPr>
          <a:xfrm flipH="1" flipV="1">
            <a:off x="3440113" y="3581400"/>
            <a:ext cx="674687" cy="2619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292875" name="直接连接符 292874"/>
          <p:cNvSpPr/>
          <p:nvPr/>
        </p:nvSpPr>
        <p:spPr>
          <a:xfrm flipH="1" flipV="1">
            <a:off x="1916113" y="3624263"/>
            <a:ext cx="674687" cy="2619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292874" name="文本框 292873"/>
          <p:cNvSpPr txBox="1"/>
          <p:nvPr/>
        </p:nvSpPr>
        <p:spPr>
          <a:xfrm>
            <a:off x="762000" y="2039938"/>
            <a:ext cx="1219200" cy="7794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n=3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fac(3)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Times New Roman" panose="02020603050405020304" charset="0"/>
            </a:endParaRPr>
          </a:p>
        </p:txBody>
      </p:sp>
      <p:sp>
        <p:nvSpPr>
          <p:cNvPr id="292873" name="文本框 292872"/>
          <p:cNvSpPr txBox="1"/>
          <p:nvPr/>
        </p:nvSpPr>
        <p:spPr>
          <a:xfrm>
            <a:off x="2019300" y="2006600"/>
            <a:ext cx="1600200" cy="779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n=2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F=3*fac(2)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Times New Roman" panose="02020603050405020304" charset="0"/>
            </a:endParaRPr>
          </a:p>
        </p:txBody>
      </p:sp>
      <p:sp>
        <p:nvSpPr>
          <p:cNvPr id="292872" name="文本框 292871"/>
          <p:cNvSpPr txBox="1"/>
          <p:nvPr/>
        </p:nvSpPr>
        <p:spPr>
          <a:xfrm>
            <a:off x="3733800" y="1955800"/>
            <a:ext cx="1600200" cy="779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n=1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F=2*fac(1)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Times New Roman" panose="02020603050405020304" charset="0"/>
            </a:endParaRPr>
          </a:p>
        </p:txBody>
      </p:sp>
      <p:sp>
        <p:nvSpPr>
          <p:cNvPr id="292871" name="文本框 292870"/>
          <p:cNvSpPr txBox="1"/>
          <p:nvPr/>
        </p:nvSpPr>
        <p:spPr>
          <a:xfrm>
            <a:off x="5562600" y="1955800"/>
            <a:ext cx="1600200" cy="7794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n=0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F=1*fac(0)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Times New Roman" panose="02020603050405020304" charset="0"/>
            </a:endParaRPr>
          </a:p>
        </p:txBody>
      </p:sp>
      <p:sp>
        <p:nvSpPr>
          <p:cNvPr id="292870" name="文本框 292869"/>
          <p:cNvSpPr txBox="1"/>
          <p:nvPr/>
        </p:nvSpPr>
        <p:spPr>
          <a:xfrm>
            <a:off x="7391400" y="2147888"/>
            <a:ext cx="160020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fac(0)</a:t>
            </a:r>
            <a:endParaRPr lang="en-US" altLang="zh-CN" sz="1800">
              <a:solidFill>
                <a:schemeClr val="tx1"/>
              </a:solidFill>
              <a:latin typeface="宋体" panose="02010600030101010101" pitchFamily="2" charset="-122"/>
              <a:ea typeface="Times New Roman" panose="02020603050405020304" charset="0"/>
            </a:endParaRPr>
          </a:p>
        </p:txBody>
      </p:sp>
      <p:sp>
        <p:nvSpPr>
          <p:cNvPr id="292869" name="文本框 292868"/>
          <p:cNvSpPr txBox="1"/>
          <p:nvPr/>
        </p:nvSpPr>
        <p:spPr>
          <a:xfrm>
            <a:off x="228600" y="3238500"/>
            <a:ext cx="2362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charset="0"/>
                <a:ea typeface="宋体" panose="02010600030101010101" pitchFamily="2" charset="-122"/>
              </a:rPr>
              <a:t>return fac(3)=3*2*1</a:t>
            </a:r>
            <a:endParaRPr lang="en-US" altLang="zh-CN" sz="1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2868" name="文本框 292867"/>
          <p:cNvSpPr txBox="1"/>
          <p:nvPr/>
        </p:nvSpPr>
        <p:spPr>
          <a:xfrm>
            <a:off x="2362200" y="3200400"/>
            <a:ext cx="2362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charset="0"/>
                <a:ea typeface="宋体" panose="02010600030101010101" pitchFamily="2" charset="-122"/>
              </a:rPr>
              <a:t>return fac(2)=2*1</a:t>
            </a:r>
            <a:endParaRPr lang="en-US" altLang="zh-CN" sz="1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2867" name="文本框 292866"/>
          <p:cNvSpPr txBox="1"/>
          <p:nvPr/>
        </p:nvSpPr>
        <p:spPr>
          <a:xfrm>
            <a:off x="4191000" y="3175000"/>
            <a:ext cx="2362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charset="0"/>
                <a:ea typeface="宋体" panose="02010600030101010101" pitchFamily="2" charset="-122"/>
              </a:rPr>
              <a:t>return fac(1)=1*1</a:t>
            </a:r>
            <a:endParaRPr lang="en-US" altLang="zh-CN" sz="1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2866" name="文本框 292865"/>
          <p:cNvSpPr txBox="1"/>
          <p:nvPr/>
        </p:nvSpPr>
        <p:spPr>
          <a:xfrm>
            <a:off x="6629400" y="3124200"/>
            <a:ext cx="23622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800">
                <a:latin typeface="Times New Roman" panose="02020603050405020304" charset="0"/>
                <a:ea typeface="宋体" panose="02010600030101010101" pitchFamily="2" charset="-122"/>
              </a:rPr>
              <a:t>return fac(0)=1</a:t>
            </a:r>
            <a:endParaRPr lang="en-US" altLang="zh-CN" sz="180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/>
      <p:bldP spid="292873" grpId="0"/>
      <p:bldP spid="292872" grpId="0"/>
      <p:bldP spid="292871" grpId="0"/>
      <p:bldP spid="292870" grpId="0"/>
      <p:bldP spid="292869" grpId="0"/>
      <p:bldP spid="292868" grpId="0"/>
      <p:bldP spid="292867" grpId="0"/>
      <p:bldP spid="2928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22937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b="1" dirty="0"/>
              <a:t>递归过程的应用（</a:t>
            </a:r>
            <a:r>
              <a:rPr lang="en-US" altLang="zh-CN" b="1">
                <a:latin typeface="Times New Roman" panose="02020603050405020304" charset="0"/>
              </a:rPr>
              <a:t>2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229379" name="内容占位符 229378"/>
          <p:cNvSpPr>
            <a:spLocks noGrp="1"/>
          </p:cNvSpPr>
          <p:nvPr>
            <p:ph idx="1"/>
          </p:nvPr>
        </p:nvSpPr>
        <p:spPr>
          <a:xfrm>
            <a:off x="430530" y="1413510"/>
            <a:ext cx="8500745" cy="4754245"/>
          </a:xfrm>
        </p:spPr>
        <p:txBody>
          <a:bodyPr anchor="t"/>
          <a:p>
            <a:pPr>
              <a:buClrTx/>
              <a:buNone/>
            </a:pPr>
            <a:r>
              <a:rPr lang="zh-CN" altLang="en-US" b="1" dirty="0"/>
              <a:t>（</a:t>
            </a:r>
            <a:r>
              <a:rPr lang="en-US" altLang="zh-CN" b="1">
                <a:latin typeface="Times New Roman" panose="02020603050405020304" charset="0"/>
              </a:rPr>
              <a:t>2</a:t>
            </a:r>
            <a:r>
              <a:rPr lang="zh-CN" altLang="en-US" b="1" dirty="0"/>
              <a:t>）数据结构是递归的：</a:t>
            </a:r>
            <a:endParaRPr lang="zh-CN" altLang="en-US" b="1" dirty="0"/>
          </a:p>
          <a:p>
            <a:pPr>
              <a:buClrTx/>
              <a:buNone/>
            </a:pPr>
            <a:r>
              <a:rPr lang="zh-CN" altLang="en-US" b="1" dirty="0">
                <a:latin typeface="Times New Roman" panose="02020603050405020304" charset="0"/>
              </a:rPr>
              <a:t>          </a:t>
            </a:r>
            <a:r>
              <a:rPr lang="zh-CN" altLang="en-US" b="1" dirty="0"/>
              <a:t>逆序打印链表中各结点的值。</a:t>
            </a:r>
            <a:endParaRPr lang="zh-CN" altLang="en-US" b="1" dirty="0"/>
          </a:p>
          <a:p>
            <a:pPr>
              <a:buClrTx/>
              <a:buNone/>
            </a:pPr>
            <a:r>
              <a:rPr lang="en-US" altLang="zh-CN" sz="2800" b="1" dirty="0" err="1">
                <a:latin typeface="+mj-lt"/>
                <a:cs typeface="+mj-lt"/>
              </a:rPr>
              <a:t> void print(LinkedList</a:t>
            </a:r>
            <a:r>
              <a:rPr lang="en-US" altLang="zh-CN" sz="2800" b="1">
                <a:latin typeface="+mj-lt"/>
                <a:cs typeface="+mj-lt"/>
              </a:rPr>
              <a:t> head)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>
                <a:latin typeface="+mj-lt"/>
                <a:cs typeface="+mj-lt"/>
              </a:rPr>
              <a:t>    {if (head!=null)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 dirty="0" err="1">
                <a:latin typeface="+mj-lt"/>
                <a:cs typeface="+mj-lt"/>
              </a:rPr>
              <a:t>        {print(head</a:t>
            </a:r>
            <a:r>
              <a:rPr lang="en-US" altLang="zh-CN" sz="2800" b="1">
                <a:latin typeface="+mj-lt"/>
                <a:cs typeface="+mj-lt"/>
              </a:rPr>
              <a:t>-&gt;next);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 dirty="0" err="1">
                <a:latin typeface="+mj-lt"/>
                <a:cs typeface="+mj-lt"/>
              </a:rPr>
              <a:t>          printf(“%d”,head</a:t>
            </a:r>
            <a:r>
              <a:rPr lang="en-US" altLang="zh-CN" sz="2800" b="1">
                <a:latin typeface="+mj-lt"/>
                <a:cs typeface="+mj-lt"/>
              </a:rPr>
              <a:t>-&gt;data);//</a:t>
            </a:r>
            <a:r>
              <a:rPr lang="zh-CN" altLang="en-US" sz="2800" b="1" dirty="0">
                <a:latin typeface="+mj-lt"/>
                <a:cs typeface="+mj-lt"/>
              </a:rPr>
              <a:t>设元素为整型</a:t>
            </a:r>
            <a:endParaRPr lang="zh-CN" altLang="en-US" sz="2800" b="1" dirty="0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zh-CN" altLang="en-US" sz="2800" b="1" dirty="0">
                <a:latin typeface="+mj-lt"/>
                <a:cs typeface="+mj-lt"/>
              </a:rPr>
              <a:t>        </a:t>
            </a:r>
            <a:r>
              <a:rPr lang="en-US" altLang="zh-CN" sz="2800" b="1">
                <a:latin typeface="+mj-lt"/>
                <a:cs typeface="+mj-lt"/>
              </a:rPr>
              <a:t>}        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>
                <a:latin typeface="+mj-lt"/>
                <a:cs typeface="+mj-lt"/>
              </a:rPr>
              <a:t>    }</a:t>
            </a:r>
            <a:endParaRPr lang="en-US" altLang="zh-CN" sz="2800" b="1">
              <a:latin typeface="+mj-lt"/>
              <a:cs typeface="+mj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47980" y="5732780"/>
            <a:ext cx="8162925" cy="706755"/>
            <a:chOff x="1472" y="9028"/>
            <a:chExt cx="11931" cy="1113"/>
          </a:xfrm>
        </p:grpSpPr>
        <p:grpSp>
          <p:nvGrpSpPr>
            <p:cNvPr id="2" name="Group 5"/>
            <p:cNvGrpSpPr/>
            <p:nvPr/>
          </p:nvGrpSpPr>
          <p:grpSpPr>
            <a:xfrm>
              <a:off x="3563" y="9255"/>
              <a:ext cx="9840" cy="845"/>
              <a:chOff x="1218" y="3097"/>
              <a:chExt cx="3936" cy="338"/>
            </a:xfrm>
          </p:grpSpPr>
          <p:grpSp>
            <p:nvGrpSpPr>
              <p:cNvPr id="3" name="Group 10"/>
              <p:cNvGrpSpPr/>
              <p:nvPr/>
            </p:nvGrpSpPr>
            <p:grpSpPr>
              <a:xfrm>
                <a:off x="1218" y="3097"/>
                <a:ext cx="864" cy="336"/>
                <a:chOff x="1536" y="2544"/>
                <a:chExt cx="864" cy="336"/>
              </a:xfrm>
            </p:grpSpPr>
            <p:sp>
              <p:nvSpPr>
                <p:cNvPr id="5" name="Rectangle 11"/>
                <p:cNvSpPr/>
                <p:nvPr/>
              </p:nvSpPr>
              <p:spPr>
                <a:xfrm>
                  <a:off x="1824" y="2544"/>
                  <a:ext cx="576" cy="336"/>
                </a:xfrm>
                <a:prstGeom prst="rect">
                  <a:avLst/>
                </a:prstGeom>
                <a:solidFill>
                  <a:srgbClr val="CCFFFF">
                    <a:alpha val="50195"/>
                  </a:srgbClr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r>
                    <a:rPr lang="en-US" altLang="zh-CN" sz="3600">
                      <a:latin typeface="Times New Roman" panose="02020603050405020304" charset="0"/>
                    </a:rPr>
                    <a:t>18</a:t>
                  </a:r>
                  <a:endParaRPr lang="en-US" altLang="zh-CN" sz="3600" b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" name="Line 12"/>
                <p:cNvSpPr/>
                <p:nvPr/>
              </p:nvSpPr>
              <p:spPr>
                <a:xfrm>
                  <a:off x="2208" y="2544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" name="Line 13"/>
                <p:cNvSpPr/>
                <p:nvPr/>
              </p:nvSpPr>
              <p:spPr>
                <a:xfrm>
                  <a:off x="1536" y="2736"/>
                  <a:ext cx="288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oval" w="sm" len="sm"/>
                  <a:tailEnd type="triangle" w="med" len="lg"/>
                </a:ln>
              </p:spPr>
            </p:sp>
          </p:grpSp>
          <p:grpSp>
            <p:nvGrpSpPr>
              <p:cNvPr id="8" name="Group 14"/>
              <p:cNvGrpSpPr/>
              <p:nvPr/>
            </p:nvGrpSpPr>
            <p:grpSpPr>
              <a:xfrm>
                <a:off x="1986" y="3097"/>
                <a:ext cx="864" cy="336"/>
                <a:chOff x="2304" y="2544"/>
                <a:chExt cx="864" cy="336"/>
              </a:xfrm>
            </p:grpSpPr>
            <p:sp>
              <p:nvSpPr>
                <p:cNvPr id="9" name="Rectangle 15"/>
                <p:cNvSpPr/>
                <p:nvPr/>
              </p:nvSpPr>
              <p:spPr>
                <a:xfrm>
                  <a:off x="2592" y="2544"/>
                  <a:ext cx="576" cy="336"/>
                </a:xfrm>
                <a:prstGeom prst="rect">
                  <a:avLst/>
                </a:prstGeom>
                <a:solidFill>
                  <a:srgbClr val="CCFFFF">
                    <a:alpha val="50195"/>
                  </a:srgbClr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r>
                    <a:rPr lang="en-US" altLang="zh-CN" sz="3600">
                      <a:latin typeface="Times New Roman" panose="02020603050405020304" charset="0"/>
                    </a:rPr>
                    <a:t>30</a:t>
                  </a:r>
                  <a:endParaRPr lang="en-US" altLang="zh-CN" sz="3600" b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0" name="Line 16"/>
                <p:cNvSpPr/>
                <p:nvPr/>
              </p:nvSpPr>
              <p:spPr>
                <a:xfrm>
                  <a:off x="2976" y="2544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" name="Line 17"/>
                <p:cNvSpPr/>
                <p:nvPr/>
              </p:nvSpPr>
              <p:spPr>
                <a:xfrm>
                  <a:off x="2304" y="2736"/>
                  <a:ext cx="288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oval" w="sm" len="sm"/>
                  <a:tailEnd type="triangle" w="med" len="lg"/>
                </a:ln>
              </p:spPr>
            </p:sp>
          </p:grpSp>
          <p:grpSp>
            <p:nvGrpSpPr>
              <p:cNvPr id="12" name="Group 18"/>
              <p:cNvGrpSpPr/>
              <p:nvPr/>
            </p:nvGrpSpPr>
            <p:grpSpPr>
              <a:xfrm>
                <a:off x="2754" y="3097"/>
                <a:ext cx="864" cy="336"/>
                <a:chOff x="3072" y="2544"/>
                <a:chExt cx="864" cy="336"/>
              </a:xfrm>
            </p:grpSpPr>
            <p:sp>
              <p:nvSpPr>
                <p:cNvPr id="13" name="Rectangle 19"/>
                <p:cNvSpPr/>
                <p:nvPr/>
              </p:nvSpPr>
              <p:spPr>
                <a:xfrm>
                  <a:off x="3360" y="2544"/>
                  <a:ext cx="576" cy="336"/>
                </a:xfrm>
                <a:prstGeom prst="rect">
                  <a:avLst/>
                </a:prstGeom>
                <a:solidFill>
                  <a:srgbClr val="CCFFFF">
                    <a:alpha val="50195"/>
                  </a:srgbClr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r>
                    <a:rPr lang="en-US" altLang="zh-CN" sz="3600">
                      <a:latin typeface="Times New Roman" panose="02020603050405020304" charset="0"/>
                    </a:rPr>
                    <a:t>75</a:t>
                  </a:r>
                  <a:endParaRPr lang="en-US" altLang="zh-CN" sz="3600" b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4" name="Line 20"/>
                <p:cNvSpPr/>
                <p:nvPr/>
              </p:nvSpPr>
              <p:spPr>
                <a:xfrm>
                  <a:off x="3744" y="2544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" name="Line 21"/>
                <p:cNvSpPr/>
                <p:nvPr/>
              </p:nvSpPr>
              <p:spPr>
                <a:xfrm>
                  <a:off x="3072" y="2736"/>
                  <a:ext cx="288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oval" w="sm" len="sm"/>
                  <a:tailEnd type="triangle" w="med" len="lg"/>
                </a:ln>
              </p:spPr>
            </p:sp>
          </p:grpSp>
          <p:grpSp>
            <p:nvGrpSpPr>
              <p:cNvPr id="16" name="Group 22"/>
              <p:cNvGrpSpPr/>
              <p:nvPr/>
            </p:nvGrpSpPr>
            <p:grpSpPr>
              <a:xfrm>
                <a:off x="3522" y="3097"/>
                <a:ext cx="864" cy="336"/>
                <a:chOff x="3840" y="2544"/>
                <a:chExt cx="864" cy="336"/>
              </a:xfrm>
            </p:grpSpPr>
            <p:sp>
              <p:nvSpPr>
                <p:cNvPr id="17" name="Rectangle 23"/>
                <p:cNvSpPr/>
                <p:nvPr/>
              </p:nvSpPr>
              <p:spPr>
                <a:xfrm>
                  <a:off x="4128" y="2544"/>
                  <a:ext cx="576" cy="336"/>
                </a:xfrm>
                <a:prstGeom prst="rect">
                  <a:avLst/>
                </a:prstGeom>
                <a:solidFill>
                  <a:srgbClr val="CCFFFF">
                    <a:alpha val="50195"/>
                  </a:srgbClr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FontTx/>
                  </a:pPr>
                  <a:r>
                    <a:rPr lang="en-US" altLang="zh-CN" sz="3600">
                      <a:latin typeface="Times New Roman" panose="02020603050405020304" charset="0"/>
                    </a:rPr>
                    <a:t>48</a:t>
                  </a:r>
                  <a:endParaRPr lang="en-US" altLang="zh-CN" sz="3600" b="0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8" name="Line 24"/>
                <p:cNvSpPr/>
                <p:nvPr/>
              </p:nvSpPr>
              <p:spPr>
                <a:xfrm>
                  <a:off x="4512" y="2544"/>
                  <a:ext cx="0" cy="33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25"/>
                <p:cNvSpPr/>
                <p:nvPr/>
              </p:nvSpPr>
              <p:spPr>
                <a:xfrm>
                  <a:off x="3840" y="2736"/>
                  <a:ext cx="288" cy="0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round/>
                  <a:headEnd type="oval" w="sm" len="sm"/>
                  <a:tailEnd type="triangle" w="med" len="lg"/>
                </a:ln>
              </p:spPr>
            </p:sp>
          </p:grpSp>
          <p:sp>
            <p:nvSpPr>
              <p:cNvPr id="20" name="Rectangle 26"/>
              <p:cNvSpPr/>
              <p:nvPr/>
            </p:nvSpPr>
            <p:spPr>
              <a:xfrm>
                <a:off x="4578" y="3097"/>
                <a:ext cx="576" cy="336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r>
                  <a:rPr lang="en-US" altLang="zh-CN" sz="3600">
                    <a:latin typeface="Times New Roman" panose="02020603050405020304" charset="0"/>
                  </a:rPr>
                  <a:t>56</a:t>
                </a:r>
                <a:endParaRPr lang="en-US" altLang="zh-CN" sz="3600" b="0">
                  <a:latin typeface="Times New Roman" panose="02020603050405020304" charset="0"/>
                </a:endParaRPr>
              </a:p>
            </p:txBody>
          </p:sp>
          <p:sp>
            <p:nvSpPr>
              <p:cNvPr id="21" name="Line 27"/>
              <p:cNvSpPr/>
              <p:nvPr/>
            </p:nvSpPr>
            <p:spPr>
              <a:xfrm>
                <a:off x="4962" y="3097"/>
                <a:ext cx="0" cy="3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" name="Text Box 28"/>
              <p:cNvSpPr txBox="1"/>
              <p:nvPr/>
            </p:nvSpPr>
            <p:spPr>
              <a:xfrm>
                <a:off x="4876" y="3106"/>
                <a:ext cx="165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FontTx/>
                </a:pPr>
                <a:r>
                  <a:rPr lang="zh-CN" altLang="en-US" sz="2800" dirty="0">
                    <a:latin typeface="Times New Roman" panose="02020603050405020304" charset="0"/>
                  </a:rPr>
                  <a:t>∧</a:t>
                </a:r>
                <a:endParaRPr lang="zh-CN" altLang="en-US" sz="3600" b="0" dirty="0">
                  <a:latin typeface="Times New Roman" panose="02020603050405020304" charset="0"/>
                </a:endParaRPr>
              </a:p>
            </p:txBody>
          </p:sp>
          <p:sp>
            <p:nvSpPr>
              <p:cNvPr id="23" name="Line 29"/>
              <p:cNvSpPr/>
              <p:nvPr/>
            </p:nvSpPr>
            <p:spPr>
              <a:xfrm>
                <a:off x="4290" y="3289"/>
                <a:ext cx="28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oval" w="sm" len="sm"/>
                <a:tailEnd type="triangle" w="med" len="lg"/>
              </a:ln>
            </p:spPr>
          </p:sp>
        </p:grp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1472" y="9028"/>
              <a:ext cx="2516" cy="1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rPr>
                <a:t> head</a:t>
              </a:r>
              <a:endPara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charRg st="37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charRg st="6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charRg st="6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charRg st="6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379">
                                            <p:txEl>
                                              <p:charRg st="8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charRg st="11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79">
                                            <p:txEl>
                                              <p:charRg st="11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379">
                                            <p:txEl>
                                              <p:charRg st="11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charRg st="15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79">
                                            <p:txEl>
                                              <p:charRg st="15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379">
                                            <p:txEl>
                                              <p:charRg st="15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charRg st="175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379">
                                            <p:txEl>
                                              <p:charRg st="175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9379">
                                            <p:txEl>
                                              <p:charRg st="175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3" name="Text Box 20"/>
          <p:cNvSpPr txBox="1">
            <a:spLocks noChangeArrowheads="1"/>
          </p:cNvSpPr>
          <p:nvPr/>
        </p:nvSpPr>
        <p:spPr bwMode="auto">
          <a:xfrm>
            <a:off x="767080" y="1295083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算术四则运算规则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09938" y="2544128"/>
            <a:ext cx="2147887" cy="2890837"/>
            <a:chOff x="1088322" y="2217316"/>
            <a:chExt cx="2147157" cy="2890623"/>
          </a:xfrm>
        </p:grpSpPr>
        <p:sp>
          <p:nvSpPr>
            <p:cNvPr id="9" name="íṡľíḍè-Rectangle 22"/>
            <p:cNvSpPr/>
            <p:nvPr/>
          </p:nvSpPr>
          <p:spPr>
            <a:xfrm>
              <a:off x="1167670" y="2217316"/>
              <a:ext cx="1901179" cy="1901684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íṡľíḍè-Freeform: Shape 23"/>
            <p:cNvSpPr/>
            <p:nvPr/>
          </p:nvSpPr>
          <p:spPr>
            <a:xfrm rot="10800000">
              <a:off x="1167670" y="3988835"/>
              <a:ext cx="1901179" cy="369860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4F81B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îŝḷîḓé-Rectangle 38"/>
            <p:cNvSpPr/>
            <p:nvPr/>
          </p:nvSpPr>
          <p:spPr>
            <a:xfrm>
              <a:off x="1088322" y="4580928"/>
              <a:ext cx="2147157" cy="52701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先乘除</a:t>
              </a:r>
              <a:r>
                <a:rPr kumimoji="0" lang="en-US" altLang="zh-CN" sz="24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,</a:t>
              </a:r>
              <a:r>
                <a:rPr kumimoji="0" lang="zh-CN" altLang="en-US" sz="24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后加减</a:t>
              </a:r>
              <a:endParaRPr kumimoji="0" lang="zh-CN" altLang="en-US" sz="2400" b="0" i="0" u="none" strike="noStrike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îŝḷîḓé-Freeform: Shape 42"/>
            <p:cNvSpPr/>
            <p:nvPr/>
          </p:nvSpPr>
          <p:spPr bwMode="auto">
            <a:xfrm>
              <a:off x="1689780" y="2469709"/>
              <a:ext cx="944242" cy="944493"/>
            </a:xfrm>
            <a:custGeom>
              <a:avLst/>
              <a:gdLst>
                <a:gd name="T0" fmla="*/ 184 w 260"/>
                <a:gd name="T1" fmla="*/ 106 h 260"/>
                <a:gd name="T2" fmla="*/ 193 w 260"/>
                <a:gd name="T3" fmla="*/ 143 h 260"/>
                <a:gd name="T4" fmla="*/ 117 w 260"/>
                <a:gd name="T5" fmla="*/ 219 h 260"/>
                <a:gd name="T6" fmla="*/ 42 w 260"/>
                <a:gd name="T7" fmla="*/ 143 h 260"/>
                <a:gd name="T8" fmla="*/ 117 w 260"/>
                <a:gd name="T9" fmla="*/ 66 h 260"/>
                <a:gd name="T10" fmla="*/ 154 w 260"/>
                <a:gd name="T11" fmla="*/ 76 h 260"/>
                <a:gd name="T12" fmla="*/ 183 w 260"/>
                <a:gd name="T13" fmla="*/ 46 h 260"/>
                <a:gd name="T14" fmla="*/ 117 w 260"/>
                <a:gd name="T15" fmla="*/ 25 h 260"/>
                <a:gd name="T16" fmla="*/ 0 w 260"/>
                <a:gd name="T17" fmla="*/ 143 h 260"/>
                <a:gd name="T18" fmla="*/ 117 w 260"/>
                <a:gd name="T19" fmla="*/ 260 h 260"/>
                <a:gd name="T20" fmla="*/ 233 w 260"/>
                <a:gd name="T21" fmla="*/ 143 h 260"/>
                <a:gd name="T22" fmla="*/ 213 w 260"/>
                <a:gd name="T23" fmla="*/ 77 h 260"/>
                <a:gd name="T24" fmla="*/ 184 w 260"/>
                <a:gd name="T25" fmla="*/ 106 h 260"/>
                <a:gd name="T26" fmla="*/ 225 w 260"/>
                <a:gd name="T27" fmla="*/ 35 h 260"/>
                <a:gd name="T28" fmla="*/ 225 w 260"/>
                <a:gd name="T29" fmla="*/ 35 h 260"/>
                <a:gd name="T30" fmla="*/ 225 w 260"/>
                <a:gd name="T31" fmla="*/ 0 h 260"/>
                <a:gd name="T32" fmla="*/ 203 w 260"/>
                <a:gd name="T33" fmla="*/ 23 h 260"/>
                <a:gd name="T34" fmla="*/ 203 w 260"/>
                <a:gd name="T35" fmla="*/ 46 h 260"/>
                <a:gd name="T36" fmla="*/ 139 w 260"/>
                <a:gd name="T37" fmla="*/ 111 h 260"/>
                <a:gd name="T38" fmla="*/ 117 w 260"/>
                <a:gd name="T39" fmla="*/ 104 h 260"/>
                <a:gd name="T40" fmla="*/ 79 w 260"/>
                <a:gd name="T41" fmla="*/ 143 h 260"/>
                <a:gd name="T42" fmla="*/ 117 w 260"/>
                <a:gd name="T43" fmla="*/ 181 h 260"/>
                <a:gd name="T44" fmla="*/ 155 w 260"/>
                <a:gd name="T45" fmla="*/ 143 h 260"/>
                <a:gd name="T46" fmla="*/ 150 w 260"/>
                <a:gd name="T47" fmla="*/ 123 h 260"/>
                <a:gd name="T48" fmla="*/ 215 w 260"/>
                <a:gd name="T49" fmla="*/ 58 h 260"/>
                <a:gd name="T50" fmla="*/ 237 w 260"/>
                <a:gd name="T51" fmla="*/ 58 h 260"/>
                <a:gd name="T52" fmla="*/ 260 w 260"/>
                <a:gd name="T53" fmla="*/ 35 h 260"/>
                <a:gd name="T54" fmla="*/ 225 w 260"/>
                <a:gd name="T55" fmla="*/ 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0" h="260">
                  <a:moveTo>
                    <a:pt x="184" y="106"/>
                  </a:moveTo>
                  <a:cubicBezTo>
                    <a:pt x="190" y="117"/>
                    <a:pt x="193" y="129"/>
                    <a:pt x="193" y="143"/>
                  </a:cubicBezTo>
                  <a:cubicBezTo>
                    <a:pt x="193" y="185"/>
                    <a:pt x="159" y="219"/>
                    <a:pt x="117" y="219"/>
                  </a:cubicBezTo>
                  <a:cubicBezTo>
                    <a:pt x="76" y="219"/>
                    <a:pt x="42" y="185"/>
                    <a:pt x="42" y="143"/>
                  </a:cubicBezTo>
                  <a:cubicBezTo>
                    <a:pt x="42" y="100"/>
                    <a:pt x="76" y="66"/>
                    <a:pt x="117" y="66"/>
                  </a:cubicBezTo>
                  <a:cubicBezTo>
                    <a:pt x="131" y="66"/>
                    <a:pt x="143" y="70"/>
                    <a:pt x="154" y="76"/>
                  </a:cubicBezTo>
                  <a:cubicBezTo>
                    <a:pt x="183" y="46"/>
                    <a:pt x="183" y="46"/>
                    <a:pt x="183" y="46"/>
                  </a:cubicBezTo>
                  <a:cubicBezTo>
                    <a:pt x="165" y="33"/>
                    <a:pt x="141" y="25"/>
                    <a:pt x="117" y="25"/>
                  </a:cubicBezTo>
                  <a:cubicBezTo>
                    <a:pt x="52" y="25"/>
                    <a:pt x="0" y="78"/>
                    <a:pt x="0" y="143"/>
                  </a:cubicBezTo>
                  <a:cubicBezTo>
                    <a:pt x="0" y="207"/>
                    <a:pt x="52" y="260"/>
                    <a:pt x="117" y="260"/>
                  </a:cubicBezTo>
                  <a:cubicBezTo>
                    <a:pt x="181" y="260"/>
                    <a:pt x="233" y="207"/>
                    <a:pt x="233" y="143"/>
                  </a:cubicBezTo>
                  <a:cubicBezTo>
                    <a:pt x="233" y="118"/>
                    <a:pt x="226" y="96"/>
                    <a:pt x="213" y="77"/>
                  </a:cubicBezTo>
                  <a:cubicBezTo>
                    <a:pt x="184" y="106"/>
                    <a:pt x="184" y="106"/>
                    <a:pt x="184" y="106"/>
                  </a:cubicBezTo>
                  <a:close/>
                  <a:moveTo>
                    <a:pt x="225" y="35"/>
                  </a:moveTo>
                  <a:cubicBezTo>
                    <a:pt x="225" y="35"/>
                    <a:pt x="225" y="35"/>
                    <a:pt x="225" y="35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03" y="23"/>
                    <a:pt x="203" y="23"/>
                    <a:pt x="203" y="23"/>
                  </a:cubicBezTo>
                  <a:cubicBezTo>
                    <a:pt x="203" y="46"/>
                    <a:pt x="203" y="46"/>
                    <a:pt x="203" y="46"/>
                  </a:cubicBezTo>
                  <a:cubicBezTo>
                    <a:pt x="139" y="111"/>
                    <a:pt x="139" y="111"/>
                    <a:pt x="139" y="111"/>
                  </a:cubicBezTo>
                  <a:cubicBezTo>
                    <a:pt x="133" y="106"/>
                    <a:pt x="125" y="104"/>
                    <a:pt x="117" y="104"/>
                  </a:cubicBezTo>
                  <a:cubicBezTo>
                    <a:pt x="96" y="104"/>
                    <a:pt x="79" y="121"/>
                    <a:pt x="79" y="143"/>
                  </a:cubicBezTo>
                  <a:cubicBezTo>
                    <a:pt x="79" y="164"/>
                    <a:pt x="96" y="181"/>
                    <a:pt x="117" y="181"/>
                  </a:cubicBezTo>
                  <a:cubicBezTo>
                    <a:pt x="138" y="181"/>
                    <a:pt x="155" y="164"/>
                    <a:pt x="155" y="143"/>
                  </a:cubicBezTo>
                  <a:cubicBezTo>
                    <a:pt x="155" y="136"/>
                    <a:pt x="154" y="129"/>
                    <a:pt x="150" y="123"/>
                  </a:cubicBezTo>
                  <a:cubicBezTo>
                    <a:pt x="215" y="58"/>
                    <a:pt x="215" y="58"/>
                    <a:pt x="215" y="58"/>
                  </a:cubicBezTo>
                  <a:cubicBezTo>
                    <a:pt x="237" y="58"/>
                    <a:pt x="237" y="58"/>
                    <a:pt x="237" y="58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25" y="35"/>
                    <a:pt x="225" y="35"/>
                    <a:pt x="225" y="35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8305" y="2564448"/>
            <a:ext cx="1900238" cy="2890837"/>
            <a:chOff x="9271092" y="2217316"/>
            <a:chExt cx="1901376" cy="2890623"/>
          </a:xfrm>
        </p:grpSpPr>
        <p:sp>
          <p:nvSpPr>
            <p:cNvPr id="14" name="íṡľíḍè-Rectangle 30"/>
            <p:cNvSpPr/>
            <p:nvPr/>
          </p:nvSpPr>
          <p:spPr>
            <a:xfrm>
              <a:off x="9271092" y="2217316"/>
              <a:ext cx="1901376" cy="1901684"/>
            </a:xfrm>
            <a:prstGeom prst="rect">
              <a:avLst/>
            </a:prstGeom>
            <a:solidFill>
              <a:srgbClr val="8064A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íṡľíḍè-Freeform: Shape 31"/>
            <p:cNvSpPr/>
            <p:nvPr/>
          </p:nvSpPr>
          <p:spPr>
            <a:xfrm rot="10800000">
              <a:off x="9271092" y="4028519"/>
              <a:ext cx="1901376" cy="369861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8064A2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îŝḷîḓé-Rectangle 41"/>
            <p:cNvSpPr/>
            <p:nvPr/>
          </p:nvSpPr>
          <p:spPr>
            <a:xfrm>
              <a:off x="9271092" y="4580928"/>
              <a:ext cx="1901376" cy="527011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先括号内</a:t>
              </a:r>
              <a:r>
                <a:rPr kumimoji="0" lang="en-US" altLang="zh-CN" sz="24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,</a:t>
              </a:r>
              <a:r>
                <a:rPr kumimoji="0" lang="zh-CN" altLang="en-US" sz="24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后括号外</a:t>
              </a:r>
              <a:endParaRPr kumimoji="0" lang="zh-CN" altLang="en-US" sz="2400" b="0" i="0" u="none" strike="noStrike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îŝḷîḓé-Freeform: Shape 43"/>
            <p:cNvSpPr/>
            <p:nvPr/>
          </p:nvSpPr>
          <p:spPr bwMode="auto">
            <a:xfrm>
              <a:off x="9761924" y="2560191"/>
              <a:ext cx="838702" cy="838138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260783" y="2564448"/>
            <a:ext cx="2146300" cy="2867025"/>
            <a:chOff x="3758030" y="2217316"/>
            <a:chExt cx="2147157" cy="2867868"/>
          </a:xfrm>
        </p:grpSpPr>
        <p:sp>
          <p:nvSpPr>
            <p:cNvPr id="19" name="íṡľíḍè-Rectangle 18"/>
            <p:cNvSpPr/>
            <p:nvPr/>
          </p:nvSpPr>
          <p:spPr>
            <a:xfrm>
              <a:off x="3869199" y="2217316"/>
              <a:ext cx="1900996" cy="1900796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íṡľíḍè-Freeform: Shape 19"/>
            <p:cNvSpPr/>
            <p:nvPr/>
          </p:nvSpPr>
          <p:spPr>
            <a:xfrm rot="10800000">
              <a:off x="3869199" y="3991074"/>
              <a:ext cx="1900996" cy="369997"/>
            </a:xfrm>
            <a:custGeom>
              <a:avLst/>
              <a:gdLst>
                <a:gd name="connsiteX0" fmla="*/ 1901372 w 1901372"/>
                <a:gd name="connsiteY0" fmla="*/ 370114 h 370114"/>
                <a:gd name="connsiteX1" fmla="*/ 0 w 1901372"/>
                <a:gd name="connsiteY1" fmla="*/ 370114 h 370114"/>
                <a:gd name="connsiteX2" fmla="*/ 0 w 1901372"/>
                <a:gd name="connsiteY2" fmla="*/ 239486 h 370114"/>
                <a:gd name="connsiteX3" fmla="*/ 639355 w 1901372"/>
                <a:gd name="connsiteY3" fmla="*/ 239486 h 370114"/>
                <a:gd name="connsiteX4" fmla="*/ 950686 w 1901372"/>
                <a:gd name="connsiteY4" fmla="*/ 0 h 370114"/>
                <a:gd name="connsiteX5" fmla="*/ 1262017 w 1901372"/>
                <a:gd name="connsiteY5" fmla="*/ 239486 h 370114"/>
                <a:gd name="connsiteX6" fmla="*/ 1901372 w 1901372"/>
                <a:gd name="connsiteY6" fmla="*/ 239486 h 37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1372" h="370114">
                  <a:moveTo>
                    <a:pt x="1901372" y="370114"/>
                  </a:moveTo>
                  <a:lnTo>
                    <a:pt x="0" y="370114"/>
                  </a:lnTo>
                  <a:lnTo>
                    <a:pt x="0" y="239486"/>
                  </a:lnTo>
                  <a:lnTo>
                    <a:pt x="639355" y="239486"/>
                  </a:lnTo>
                  <a:lnTo>
                    <a:pt x="950686" y="0"/>
                  </a:lnTo>
                  <a:lnTo>
                    <a:pt x="1262017" y="239486"/>
                  </a:lnTo>
                  <a:lnTo>
                    <a:pt x="1901372" y="239486"/>
                  </a:lnTo>
                  <a:close/>
                </a:path>
              </a:pathLst>
            </a:custGeom>
            <a:solidFill>
              <a:srgbClr val="C0504D">
                <a:lumMod val="75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îŝḷîḓé-Rectangle 39"/>
            <p:cNvSpPr/>
            <p:nvPr/>
          </p:nvSpPr>
          <p:spPr>
            <a:xfrm>
              <a:off x="3758030" y="4557979"/>
              <a:ext cx="2147157" cy="527205"/>
            </a:xfrm>
            <a:prstGeom prst="rect">
              <a:avLst/>
            </a:prstGeom>
          </p:spPr>
          <p:txBody>
            <a:bodyPr lIns="0" tIns="0" rIns="0" bIns="0">
              <a:scene3d>
                <a:camera prst="orthographicFront"/>
                <a:lightRig rig="threePt" dir="t"/>
              </a:scene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从左算到右</a:t>
              </a:r>
              <a:endParaRPr kumimoji="0" lang="zh-CN" altLang="en-US" sz="2400" b="0" i="0" u="none" strike="noStrike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îŝḷîḓé-Freeform: Shape 44"/>
            <p:cNvSpPr/>
            <p:nvPr/>
          </p:nvSpPr>
          <p:spPr bwMode="auto">
            <a:xfrm>
              <a:off x="4388519" y="2568256"/>
              <a:ext cx="851240" cy="851150"/>
            </a:xfrm>
            <a:custGeom>
              <a:avLst/>
              <a:gdLst>
                <a:gd name="T0" fmla="*/ 187 w 228"/>
                <a:gd name="T1" fmla="*/ 114 h 240"/>
                <a:gd name="T2" fmla="*/ 114 w 228"/>
                <a:gd name="T3" fmla="*/ 40 h 240"/>
                <a:gd name="T4" fmla="*/ 40 w 228"/>
                <a:gd name="T5" fmla="*/ 114 h 240"/>
                <a:gd name="T6" fmla="*/ 68 w 228"/>
                <a:gd name="T7" fmla="*/ 171 h 240"/>
                <a:gd name="T8" fmla="*/ 74 w 228"/>
                <a:gd name="T9" fmla="*/ 173 h 240"/>
                <a:gd name="T10" fmla="*/ 81 w 228"/>
                <a:gd name="T11" fmla="*/ 169 h 240"/>
                <a:gd name="T12" fmla="*/ 79 w 228"/>
                <a:gd name="T13" fmla="*/ 156 h 240"/>
                <a:gd name="T14" fmla="*/ 59 w 228"/>
                <a:gd name="T15" fmla="*/ 114 h 240"/>
                <a:gd name="T16" fmla="*/ 114 w 228"/>
                <a:gd name="T17" fmla="*/ 59 h 240"/>
                <a:gd name="T18" fmla="*/ 169 w 228"/>
                <a:gd name="T19" fmla="*/ 114 h 240"/>
                <a:gd name="T20" fmla="*/ 152 w 228"/>
                <a:gd name="T21" fmla="*/ 153 h 240"/>
                <a:gd name="T22" fmla="*/ 151 w 228"/>
                <a:gd name="T23" fmla="*/ 166 h 240"/>
                <a:gd name="T24" fmla="*/ 165 w 228"/>
                <a:gd name="T25" fmla="*/ 167 h 240"/>
                <a:gd name="T26" fmla="*/ 187 w 228"/>
                <a:gd name="T27" fmla="*/ 114 h 240"/>
                <a:gd name="T28" fmla="*/ 116 w 228"/>
                <a:gd name="T29" fmla="*/ 79 h 240"/>
                <a:gd name="T30" fmla="*/ 81 w 228"/>
                <a:gd name="T31" fmla="*/ 114 h 240"/>
                <a:gd name="T32" fmla="*/ 101 w 228"/>
                <a:gd name="T33" fmla="*/ 144 h 240"/>
                <a:gd name="T34" fmla="*/ 101 w 228"/>
                <a:gd name="T35" fmla="*/ 226 h 240"/>
                <a:gd name="T36" fmla="*/ 115 w 228"/>
                <a:gd name="T37" fmla="*/ 240 h 240"/>
                <a:gd name="T38" fmla="*/ 129 w 228"/>
                <a:gd name="T39" fmla="*/ 226 h 240"/>
                <a:gd name="T40" fmla="*/ 129 w 228"/>
                <a:gd name="T41" fmla="*/ 145 h 240"/>
                <a:gd name="T42" fmla="*/ 150 w 228"/>
                <a:gd name="T43" fmla="*/ 114 h 240"/>
                <a:gd name="T44" fmla="*/ 116 w 228"/>
                <a:gd name="T45" fmla="*/ 79 h 240"/>
                <a:gd name="T46" fmla="*/ 114 w 228"/>
                <a:gd name="T47" fmla="*/ 0 h 240"/>
                <a:gd name="T48" fmla="*/ 0 w 228"/>
                <a:gd name="T49" fmla="*/ 114 h 240"/>
                <a:gd name="T50" fmla="*/ 52 w 228"/>
                <a:gd name="T51" fmla="*/ 209 h 240"/>
                <a:gd name="T52" fmla="*/ 57 w 228"/>
                <a:gd name="T53" fmla="*/ 211 h 240"/>
                <a:gd name="T54" fmla="*/ 65 w 228"/>
                <a:gd name="T55" fmla="*/ 206 h 240"/>
                <a:gd name="T56" fmla="*/ 62 w 228"/>
                <a:gd name="T57" fmla="*/ 193 h 240"/>
                <a:gd name="T58" fmla="*/ 19 w 228"/>
                <a:gd name="T59" fmla="*/ 114 h 240"/>
                <a:gd name="T60" fmla="*/ 114 w 228"/>
                <a:gd name="T61" fmla="*/ 18 h 240"/>
                <a:gd name="T62" fmla="*/ 209 w 228"/>
                <a:gd name="T63" fmla="*/ 114 h 240"/>
                <a:gd name="T64" fmla="*/ 168 w 228"/>
                <a:gd name="T65" fmla="*/ 192 h 240"/>
                <a:gd name="T66" fmla="*/ 165 w 228"/>
                <a:gd name="T67" fmla="*/ 205 h 240"/>
                <a:gd name="T68" fmla="*/ 178 w 228"/>
                <a:gd name="T69" fmla="*/ 208 h 240"/>
                <a:gd name="T70" fmla="*/ 228 w 228"/>
                <a:gd name="T71" fmla="*/ 114 h 240"/>
                <a:gd name="T72" fmla="*/ 114 w 228"/>
                <a:gd name="T7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240">
                  <a:moveTo>
                    <a:pt x="187" y="114"/>
                  </a:moveTo>
                  <a:cubicBezTo>
                    <a:pt x="187" y="73"/>
                    <a:pt x="154" y="40"/>
                    <a:pt x="114" y="40"/>
                  </a:cubicBezTo>
                  <a:cubicBezTo>
                    <a:pt x="73" y="40"/>
                    <a:pt x="40" y="73"/>
                    <a:pt x="40" y="114"/>
                  </a:cubicBezTo>
                  <a:cubicBezTo>
                    <a:pt x="40" y="136"/>
                    <a:pt x="50" y="157"/>
                    <a:pt x="68" y="171"/>
                  </a:cubicBezTo>
                  <a:cubicBezTo>
                    <a:pt x="69" y="172"/>
                    <a:pt x="71" y="173"/>
                    <a:pt x="74" y="173"/>
                  </a:cubicBezTo>
                  <a:cubicBezTo>
                    <a:pt x="76" y="173"/>
                    <a:pt x="79" y="171"/>
                    <a:pt x="81" y="169"/>
                  </a:cubicBezTo>
                  <a:cubicBezTo>
                    <a:pt x="84" y="165"/>
                    <a:pt x="83" y="159"/>
                    <a:pt x="79" y="156"/>
                  </a:cubicBezTo>
                  <a:cubicBezTo>
                    <a:pt x="67" y="146"/>
                    <a:pt x="59" y="130"/>
                    <a:pt x="59" y="114"/>
                  </a:cubicBezTo>
                  <a:cubicBezTo>
                    <a:pt x="59" y="83"/>
                    <a:pt x="84" y="59"/>
                    <a:pt x="114" y="59"/>
                  </a:cubicBezTo>
                  <a:cubicBezTo>
                    <a:pt x="144" y="59"/>
                    <a:pt x="169" y="83"/>
                    <a:pt x="169" y="114"/>
                  </a:cubicBezTo>
                  <a:cubicBezTo>
                    <a:pt x="169" y="129"/>
                    <a:pt x="163" y="143"/>
                    <a:pt x="152" y="153"/>
                  </a:cubicBezTo>
                  <a:cubicBezTo>
                    <a:pt x="148" y="157"/>
                    <a:pt x="148" y="163"/>
                    <a:pt x="151" y="166"/>
                  </a:cubicBezTo>
                  <a:cubicBezTo>
                    <a:pt x="155" y="170"/>
                    <a:pt x="161" y="170"/>
                    <a:pt x="165" y="167"/>
                  </a:cubicBezTo>
                  <a:cubicBezTo>
                    <a:pt x="179" y="153"/>
                    <a:pt x="187" y="134"/>
                    <a:pt x="187" y="114"/>
                  </a:cubicBezTo>
                  <a:close/>
                  <a:moveTo>
                    <a:pt x="116" y="79"/>
                  </a:moveTo>
                  <a:cubicBezTo>
                    <a:pt x="97" y="79"/>
                    <a:pt x="81" y="95"/>
                    <a:pt x="81" y="114"/>
                  </a:cubicBezTo>
                  <a:cubicBezTo>
                    <a:pt x="81" y="127"/>
                    <a:pt x="89" y="139"/>
                    <a:pt x="101" y="144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3"/>
                    <a:pt x="107" y="240"/>
                    <a:pt x="115" y="240"/>
                  </a:cubicBezTo>
                  <a:cubicBezTo>
                    <a:pt x="123" y="240"/>
                    <a:pt x="129" y="233"/>
                    <a:pt x="129" y="226"/>
                  </a:cubicBezTo>
                  <a:cubicBezTo>
                    <a:pt x="129" y="145"/>
                    <a:pt x="129" y="145"/>
                    <a:pt x="129" y="145"/>
                  </a:cubicBezTo>
                  <a:cubicBezTo>
                    <a:pt x="141" y="140"/>
                    <a:pt x="150" y="128"/>
                    <a:pt x="150" y="114"/>
                  </a:cubicBezTo>
                  <a:cubicBezTo>
                    <a:pt x="150" y="95"/>
                    <a:pt x="134" y="79"/>
                    <a:pt x="116" y="79"/>
                  </a:cubicBezTo>
                  <a:close/>
                  <a:moveTo>
                    <a:pt x="114" y="0"/>
                  </a:moveTo>
                  <a:cubicBezTo>
                    <a:pt x="51" y="0"/>
                    <a:pt x="0" y="51"/>
                    <a:pt x="0" y="114"/>
                  </a:cubicBezTo>
                  <a:cubicBezTo>
                    <a:pt x="0" y="152"/>
                    <a:pt x="19" y="188"/>
                    <a:pt x="52" y="209"/>
                  </a:cubicBezTo>
                  <a:cubicBezTo>
                    <a:pt x="54" y="210"/>
                    <a:pt x="55" y="211"/>
                    <a:pt x="57" y="211"/>
                  </a:cubicBezTo>
                  <a:cubicBezTo>
                    <a:pt x="60" y="211"/>
                    <a:pt x="63" y="209"/>
                    <a:pt x="65" y="206"/>
                  </a:cubicBezTo>
                  <a:cubicBezTo>
                    <a:pt x="68" y="202"/>
                    <a:pt x="67" y="196"/>
                    <a:pt x="62" y="193"/>
                  </a:cubicBezTo>
                  <a:cubicBezTo>
                    <a:pt x="35" y="176"/>
                    <a:pt x="19" y="146"/>
                    <a:pt x="19" y="114"/>
                  </a:cubicBezTo>
                  <a:cubicBezTo>
                    <a:pt x="19" y="61"/>
                    <a:pt x="61" y="18"/>
                    <a:pt x="114" y="18"/>
                  </a:cubicBezTo>
                  <a:cubicBezTo>
                    <a:pt x="166" y="18"/>
                    <a:pt x="209" y="61"/>
                    <a:pt x="209" y="114"/>
                  </a:cubicBezTo>
                  <a:cubicBezTo>
                    <a:pt x="209" y="145"/>
                    <a:pt x="194" y="174"/>
                    <a:pt x="168" y="192"/>
                  </a:cubicBezTo>
                  <a:cubicBezTo>
                    <a:pt x="163" y="195"/>
                    <a:pt x="162" y="201"/>
                    <a:pt x="165" y="205"/>
                  </a:cubicBezTo>
                  <a:cubicBezTo>
                    <a:pt x="168" y="209"/>
                    <a:pt x="174" y="211"/>
                    <a:pt x="178" y="208"/>
                  </a:cubicBezTo>
                  <a:cubicBezTo>
                    <a:pt x="209" y="186"/>
                    <a:pt x="228" y="151"/>
                    <a:pt x="228" y="114"/>
                  </a:cubicBezTo>
                  <a:cubicBezTo>
                    <a:pt x="228" y="51"/>
                    <a:pt x="177" y="0"/>
                    <a:pt x="114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009" name="标题 314369"/>
          <p:cNvSpPr>
            <a:spLocks noGrp="1"/>
          </p:cNvSpPr>
          <p:nvPr/>
        </p:nvSpPr>
        <p:spPr>
          <a:xfrm>
            <a:off x="1403350" y="404813"/>
            <a:ext cx="7378700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48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算术表达式的求值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93890"/>
          <p:cNvSpPr>
            <a:spLocks noGrp="1"/>
          </p:cNvSpPr>
          <p:nvPr>
            <p:ph type="title"/>
          </p:nvPr>
        </p:nvSpPr>
        <p:spPr>
          <a:xfrm>
            <a:off x="533400" y="241300"/>
            <a:ext cx="82169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栈（</a:t>
            </a:r>
            <a:r>
              <a:rPr lang="en-US" altLang="zh-CN" sz="5400" dirty="0" err="1">
                <a:latin typeface="华文新魏" panose="02010800040101010101" pitchFamily="2" charset="-122"/>
              </a:rPr>
              <a:t>Statck</a:t>
            </a:r>
            <a:r>
              <a:rPr lang="zh-CN" altLang="en-US" sz="5400" dirty="0">
                <a:latin typeface="华文新魏" panose="02010800040101010101" pitchFamily="2" charset="-122"/>
              </a:rPr>
              <a:t>）类型的定义 </a:t>
            </a:r>
            <a:endParaRPr lang="zh-CN" altLang="en-US" sz="5400" dirty="0">
              <a:latin typeface="华文新魏" panose="02010800040101010101" pitchFamily="2" charset="-122"/>
            </a:endParaRPr>
          </a:p>
        </p:txBody>
      </p:sp>
      <p:sp>
        <p:nvSpPr>
          <p:cNvPr id="293890" name="内容占位符 293889"/>
          <p:cNvSpPr>
            <a:spLocks noGrp="1"/>
          </p:cNvSpPr>
          <p:nvPr>
            <p:ph idx="1"/>
          </p:nvPr>
        </p:nvSpPr>
        <p:spPr>
          <a:xfrm>
            <a:off x="179388" y="1600200"/>
            <a:ext cx="8964612" cy="4637088"/>
          </a:xfrm>
        </p:spPr>
        <p:txBody>
          <a:bodyPr anchor="t"/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folHlink"/>
                </a:solidFill>
                <a:ea typeface="幼圆" panose="02010509060101010101" pitchFamily="49" charset="-122"/>
              </a:rPr>
              <a:t>栈</a:t>
            </a:r>
            <a:r>
              <a:rPr lang="zh-CN" altLang="en-US" sz="2800" b="1" dirty="0">
                <a:latin typeface="Times New Roman" panose="02020603050405020304" charset="0"/>
              </a:rPr>
              <a:t> </a:t>
            </a:r>
            <a:r>
              <a:rPr lang="zh-CN" altLang="en-US" sz="2800" b="1" dirty="0"/>
              <a:t>是操作受限制的线性表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对象和关系相同</a:t>
            </a:r>
            <a:r>
              <a:rPr lang="en-US" altLang="zh-CN" sz="2800" b="1"/>
              <a:t>)</a:t>
            </a:r>
            <a:endParaRPr lang="en-US" altLang="zh-CN" sz="2800" b="1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folHlink"/>
                </a:solidFill>
                <a:ea typeface="幼圆" panose="02010509060101010101" pitchFamily="49" charset="-122"/>
              </a:rPr>
              <a:t>定义：</a:t>
            </a:r>
            <a:r>
              <a:rPr lang="zh-CN" altLang="en-US" sz="2800" b="1" dirty="0"/>
              <a:t>仅在表尾进行插入或删除操作的线性表；</a:t>
            </a:r>
            <a:endParaRPr lang="zh-CN" altLang="en-US" sz="2800" b="1" dirty="0"/>
          </a:p>
          <a:p>
            <a:pPr>
              <a:lnSpc>
                <a:spcPct val="90000"/>
              </a:lnSpc>
            </a:pPr>
            <a:r>
              <a:rPr lang="zh-CN" altLang="en-US" sz="2800" b="1" dirty="0">
                <a:solidFill>
                  <a:schemeClr val="folHlink"/>
                </a:solidFill>
                <a:ea typeface="幼圆" panose="02010509060101010101" pitchFamily="49" charset="-122"/>
              </a:rPr>
              <a:t>概念：</a:t>
            </a:r>
            <a:endParaRPr lang="zh-CN" altLang="en-US" sz="2800" b="1" dirty="0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b="1" dirty="0"/>
              <a:t>栈顶：允许进行插入、</a:t>
            </a:r>
            <a:endParaRPr lang="zh-CN" altLang="en-US" sz="2800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b="1" dirty="0"/>
              <a:t>删除操作的一端，又称</a:t>
            </a:r>
            <a:endParaRPr lang="zh-CN" altLang="en-US" sz="2800" b="1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sz="2800" b="1" dirty="0"/>
              <a:t>为表尾。通常用</a:t>
            </a:r>
            <a:r>
              <a:rPr lang="en-US" altLang="zh-CN" sz="2800" b="1" dirty="0"/>
              <a:t>top</a:t>
            </a:r>
            <a:r>
              <a:rPr lang="zh-CN" altLang="en-US" sz="2800" b="1" dirty="0"/>
              <a:t>表示 ；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800" b="1" dirty="0"/>
              <a:t>栈底：</a:t>
            </a:r>
            <a:r>
              <a:rPr lang="en-US" altLang="zh-CN" sz="2800" b="1" dirty="0"/>
              <a:t>bottom</a:t>
            </a:r>
            <a:r>
              <a:rPr lang="zh-CN" altLang="en-US" sz="2800" b="1" dirty="0"/>
              <a:t>，是表头；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800" b="1" dirty="0"/>
              <a:t>空栈</a:t>
            </a:r>
            <a:r>
              <a:rPr lang="en-US" altLang="zh-CN" sz="2800" b="1" dirty="0"/>
              <a:t>:   </a:t>
            </a:r>
            <a:r>
              <a:rPr lang="zh-CN" altLang="en-US" sz="2800" b="1" dirty="0"/>
              <a:t>空表；</a:t>
            </a:r>
            <a:endParaRPr lang="zh-CN" altLang="en-US" sz="2800" b="1" dirty="0"/>
          </a:p>
          <a:p>
            <a:pPr lvl="1">
              <a:lnSpc>
                <a:spcPct val="90000"/>
              </a:lnSpc>
              <a:buClrTx/>
            </a:pPr>
            <a:r>
              <a:rPr lang="zh-CN" altLang="en-US" sz="2800" b="1" dirty="0"/>
              <a:t>通常栈底固定，栈顶移动。</a:t>
            </a:r>
            <a:endParaRPr lang="zh-CN" altLang="en-US" sz="2800" b="1" dirty="0"/>
          </a:p>
        </p:txBody>
      </p:sp>
      <p:pic>
        <p:nvPicPr>
          <p:cNvPr id="1946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0170" y="2642235"/>
            <a:ext cx="3580130" cy="3290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3890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2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3890">
                                            <p:txEl>
                                              <p:charRg st="22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3890">
                                            <p:txEl>
                                              <p:charRg st="44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4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93890">
                                            <p:txEl>
                                              <p:charRg st="4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93890">
                                            <p:txEl>
                                              <p:char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93890">
                                            <p:txEl>
                                              <p:char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93890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9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93890">
                                            <p:txEl>
                                              <p:charRg st="98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93890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3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3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314369"/>
          <p:cNvSpPr>
            <a:spLocks noGrp="1"/>
          </p:cNvSpPr>
          <p:nvPr>
            <p:ph type="title"/>
          </p:nvPr>
        </p:nvSpPr>
        <p:spPr>
          <a:xfrm>
            <a:off x="1403350" y="404813"/>
            <a:ext cx="7378700" cy="523875"/>
          </a:xfrm>
        </p:spPr>
        <p:txBody>
          <a:bodyPr anchor="ctr"/>
          <a:p>
            <a:r>
              <a:rPr lang="zh-CN" altLang="en-US" sz="4400" b="1" dirty="0"/>
              <a:t>算术表达式的求值</a:t>
            </a:r>
            <a:endParaRPr lang="zh-CN" altLang="en-US" sz="4400" b="1" dirty="0"/>
          </a:p>
        </p:txBody>
      </p:sp>
      <p:sp>
        <p:nvSpPr>
          <p:cNvPr id="314371" name="内容占位符 314370"/>
          <p:cNvSpPr>
            <a:spLocks noGrp="1"/>
          </p:cNvSpPr>
          <p:nvPr>
            <p:ph idx="1"/>
          </p:nvPr>
        </p:nvSpPr>
        <p:spPr>
          <a:xfrm>
            <a:off x="395288" y="1341438"/>
            <a:ext cx="8569325" cy="5832475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 </a:t>
            </a:r>
            <a:r>
              <a:rPr lang="zh-CN" altLang="en-US" sz="2400" b="1" dirty="0"/>
              <a:t>算术表达式中运算符</a:t>
            </a:r>
            <a:r>
              <a:rPr lang="en-US" altLang="zh-CN" sz="2400" b="1">
                <a:latin typeface="Times New Roman" panose="02020603050405020304" charset="0"/>
              </a:rPr>
              <a:t>(+,-,*,/</a:t>
            </a:r>
            <a:r>
              <a:rPr lang="zh-CN" altLang="en-US" sz="2400" b="1" dirty="0"/>
              <a:t>等</a:t>
            </a:r>
            <a:r>
              <a:rPr lang="en-US" altLang="zh-CN" sz="2400" b="1">
                <a:latin typeface="Times New Roman" panose="02020603050405020304" charset="0"/>
              </a:rPr>
              <a:t>)</a:t>
            </a:r>
            <a:r>
              <a:rPr lang="zh-CN" altLang="en-US" sz="2400" b="1" dirty="0"/>
              <a:t>的优先规则</a:t>
            </a:r>
            <a:endParaRPr lang="zh-CN" altLang="en-US" sz="2400" b="1" dirty="0"/>
          </a:p>
          <a:p>
            <a:pPr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 </a:t>
            </a:r>
            <a:r>
              <a:rPr lang="zh-CN" altLang="en-US" sz="2400" b="1" dirty="0"/>
              <a:t>设置两个工作栈：</a:t>
            </a:r>
            <a:endParaRPr lang="zh-CN" altLang="en-US" sz="2400" b="1" dirty="0"/>
          </a:p>
          <a:p>
            <a:pPr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        </a:t>
            </a:r>
            <a:r>
              <a:rPr lang="zh-CN" altLang="en-US" sz="2400" b="1" dirty="0"/>
              <a:t>运算符栈</a:t>
            </a:r>
            <a:r>
              <a:rPr lang="en-US" altLang="zh-CN" sz="2400" b="1">
                <a:latin typeface="Times New Roman" panose="02020603050405020304" charset="0"/>
              </a:rPr>
              <a:t>s</a:t>
            </a:r>
            <a:r>
              <a:rPr lang="zh-CN" altLang="en-US" sz="2400" b="1" dirty="0"/>
              <a:t>和操作数栈</a:t>
            </a:r>
            <a:r>
              <a:rPr lang="en-US" altLang="zh-CN" sz="2400" b="1">
                <a:latin typeface="Times New Roman" panose="02020603050405020304" charset="0"/>
              </a:rPr>
              <a:t>t</a:t>
            </a:r>
            <a:r>
              <a:rPr lang="zh-CN" altLang="en-US" sz="2400" b="1" dirty="0"/>
              <a:t>。</a:t>
            </a:r>
            <a:r>
              <a:rPr lang="en-US" altLang="zh-CN" sz="2400" b="1">
                <a:latin typeface="Times New Roman" panose="02020603050405020304" charset="0"/>
              </a:rPr>
              <a:t>t</a:t>
            </a:r>
            <a:r>
              <a:rPr lang="zh-CN" altLang="en-US" sz="2400" b="1" dirty="0"/>
              <a:t>也存</a:t>
            </a:r>
            <a:r>
              <a:rPr lang="zh-CN" altLang="en-US" sz="2400" b="1" dirty="0"/>
              <a:t>放表达式的运算结果。</a:t>
            </a:r>
            <a:endParaRPr lang="zh-CN" altLang="en-US" sz="2400" b="1" dirty="0"/>
          </a:p>
          <a:p>
            <a:pPr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zh-CN" altLang="en-US" sz="2400" b="1" dirty="0"/>
              <a:t>算法思想：</a:t>
            </a:r>
            <a:endParaRPr lang="zh-CN" altLang="en-US" sz="2400" b="1" dirty="0"/>
          </a:p>
          <a:p>
            <a:pPr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    </a:t>
            </a:r>
            <a:r>
              <a:rPr lang="en-US" altLang="zh-CN" sz="2400" b="1">
                <a:latin typeface="Times New Roman" panose="02020603050405020304" charset="0"/>
              </a:rPr>
              <a:t>1 </a:t>
            </a:r>
            <a:r>
              <a:rPr lang="zh-CN" altLang="en-US" sz="2400" b="1" dirty="0"/>
              <a:t>首先置操作数栈</a:t>
            </a:r>
            <a:r>
              <a:rPr lang="en-US" altLang="zh-CN" sz="2400" b="1">
                <a:latin typeface="Times New Roman" panose="02020603050405020304" charset="0"/>
              </a:rPr>
              <a:t>t</a:t>
            </a:r>
            <a:r>
              <a:rPr lang="zh-CN" altLang="en-US" sz="2400" b="1" dirty="0"/>
              <a:t>为空栈，置运算符栈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的栈底为表达式的起始符</a:t>
            </a:r>
            <a:r>
              <a:rPr lang="en-US" altLang="zh-CN" sz="2400" b="1">
                <a:latin typeface="Times New Roman" panose="02020603050405020304" charset="0"/>
              </a:rPr>
              <a:t>#(</a:t>
            </a:r>
            <a:r>
              <a:rPr lang="zh-CN" altLang="en-US" sz="2400" b="1" dirty="0"/>
              <a:t>优先级最低</a:t>
            </a:r>
            <a:r>
              <a:rPr lang="en-US" altLang="zh-CN" sz="2400" b="1">
                <a:latin typeface="Times New Roman" panose="02020603050405020304" charset="0"/>
              </a:rPr>
              <a:t>)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    </a:t>
            </a:r>
            <a:r>
              <a:rPr lang="en-US" altLang="zh-CN" sz="2400" b="1">
                <a:latin typeface="Times New Roman" panose="02020603050405020304" charset="0"/>
              </a:rPr>
              <a:t>2 </a:t>
            </a:r>
            <a:r>
              <a:rPr lang="zh-CN" altLang="en-US" sz="2400" b="1" dirty="0"/>
              <a:t>依次读入表达式中的每个字符</a:t>
            </a:r>
            <a:r>
              <a:rPr lang="en-US" altLang="zh-CN" sz="2400" b="1" dirty="0" err="1">
                <a:latin typeface="Times New Roman" panose="02020603050405020304" charset="0"/>
              </a:rPr>
              <a:t>ch</a:t>
            </a:r>
            <a:r>
              <a:rPr lang="zh-CN" altLang="en-US" sz="2400" b="1" dirty="0"/>
              <a:t>，直至表达式结束：</a:t>
            </a:r>
            <a:endParaRPr lang="zh-CN" altLang="en-US" sz="2400" b="1" dirty="0"/>
          </a:p>
          <a:p>
            <a:pPr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       </a:t>
            </a:r>
            <a:r>
              <a:rPr lang="zh-CN" altLang="en-US" sz="2400" b="1" dirty="0"/>
              <a:t>若</a:t>
            </a:r>
            <a:r>
              <a:rPr lang="en-US" altLang="zh-CN" sz="2400" b="1" dirty="0" err="1">
                <a:latin typeface="Times New Roman" panose="02020603050405020304" charset="0"/>
              </a:rPr>
              <a:t>ch</a:t>
            </a:r>
            <a:r>
              <a:rPr lang="zh-CN" altLang="en-US" sz="2400" b="1" dirty="0"/>
              <a:t>是操作数</a:t>
            </a:r>
            <a:r>
              <a:rPr lang="en-US" altLang="zh-CN" sz="2400" b="1">
                <a:latin typeface="Times New Roman" panose="02020603050405020304" charset="0"/>
              </a:rPr>
              <a:t>,</a:t>
            </a:r>
            <a:r>
              <a:rPr lang="zh-CN" altLang="en-US" sz="2400" b="1" dirty="0"/>
              <a:t>则进</a:t>
            </a:r>
            <a:r>
              <a:rPr lang="en-US" altLang="zh-CN" sz="2400" b="1">
                <a:latin typeface="Times New Roman" panose="02020603050405020304" charset="0"/>
              </a:rPr>
              <a:t>t</a:t>
            </a:r>
            <a:r>
              <a:rPr lang="zh-CN" altLang="en-US" sz="2400" b="1" dirty="0"/>
              <a:t>栈；</a:t>
            </a:r>
            <a:endParaRPr lang="zh-CN" altLang="en-US" sz="2400" b="1" dirty="0"/>
          </a:p>
          <a:p>
            <a:pPr>
              <a:lnSpc>
                <a:spcPct val="120000"/>
              </a:lnSpc>
              <a:spcBef>
                <a:spcPts val="0"/>
              </a:spcBef>
              <a:buClrTx/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       </a:t>
            </a:r>
            <a:r>
              <a:rPr lang="zh-CN" altLang="en-US" sz="2400" b="1" dirty="0"/>
              <a:t>若</a:t>
            </a:r>
            <a:r>
              <a:rPr lang="en-US" altLang="zh-CN" sz="2400" b="1" dirty="0" err="1">
                <a:latin typeface="Times New Roman" panose="02020603050405020304" charset="0"/>
              </a:rPr>
              <a:t>ch</a:t>
            </a:r>
            <a:r>
              <a:rPr lang="zh-CN" altLang="en-US" sz="2400" b="1" dirty="0"/>
              <a:t>是运算符，分三种情况，（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）栈顶运算符优先级高；（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zh-CN" altLang="en-US" sz="2400" b="1" dirty="0">
                <a:sym typeface="+mn-ea"/>
              </a:rPr>
              <a:t>栈顶运算符优先级低；（</a:t>
            </a:r>
            <a:r>
              <a:rPr lang="en-US" altLang="zh-CN" sz="2400" b="1" dirty="0">
                <a:sym typeface="+mn-ea"/>
              </a:rPr>
              <a:t>3</a:t>
            </a:r>
            <a:r>
              <a:rPr lang="zh-CN" altLang="en-US" sz="2400" b="1" dirty="0">
                <a:sym typeface="+mn-ea"/>
              </a:rPr>
              <a:t>）栈顶运算符与</a:t>
            </a:r>
            <a:r>
              <a:rPr lang="en-US" altLang="zh-CN" sz="2400" b="1" dirty="0">
                <a:sym typeface="+mn-ea"/>
              </a:rPr>
              <a:t>ch</a:t>
            </a:r>
            <a:r>
              <a:rPr lang="zh-CN" altLang="en-US" sz="2400" b="1" dirty="0">
                <a:sym typeface="+mn-ea"/>
              </a:rPr>
              <a:t>优先关系相等。</a:t>
            </a:r>
            <a:endParaRPr lang="zh-CN" altLang="en-US" sz="2400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1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1">
                                            <p:txEl>
                                              <p:charRg st="2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3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371">
                                            <p:txEl>
                                              <p:charRg st="3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371">
                                            <p:txEl>
                                              <p:charRg st="3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6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4371">
                                            <p:txEl>
                                              <p:charRg st="6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4371">
                                            <p:txEl>
                                              <p:charRg st="6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75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4371">
                                            <p:txEl>
                                              <p:charRg st="75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371">
                                            <p:txEl>
                                              <p:charRg st="75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12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4371">
                                            <p:txEl>
                                              <p:charRg st="12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4371">
                                            <p:txEl>
                                              <p:charRg st="12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15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4371">
                                            <p:txEl>
                                              <p:charRg st="15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4371">
                                            <p:txEl>
                                              <p:charRg st="15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charRg st="172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4371">
                                            <p:txEl>
                                              <p:charRg st="172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4371">
                                            <p:txEl>
                                              <p:charRg st="172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9506" name="Object 12"/>
          <p:cNvGraphicFramePr/>
          <p:nvPr/>
        </p:nvGraphicFramePr>
        <p:xfrm>
          <a:off x="285750" y="1889125"/>
          <a:ext cx="8534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6967855" imgH="3793490" progId="Visio.Drawing.5">
                  <p:embed/>
                </p:oleObj>
              </mc:Choice>
              <mc:Fallback>
                <p:oleObj name="" r:id="rId1" imgW="6967855" imgH="3793490" progId="Visio.Drawing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750" y="1889125"/>
                        <a:ext cx="8534400" cy="4419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 cap="flat" cmpd="sng">
                        <a:solidFill>
                          <a:srgbClr val="FFCC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Rectangle 13"/>
          <p:cNvSpPr>
            <a:spLocks noChangeArrowheads="1"/>
          </p:cNvSpPr>
          <p:nvPr/>
        </p:nvSpPr>
        <p:spPr bwMode="auto">
          <a:xfrm>
            <a:off x="2114550" y="27654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73" name="Rectangle 14"/>
          <p:cNvSpPr>
            <a:spLocks noChangeArrowheads="1"/>
          </p:cNvSpPr>
          <p:nvPr/>
        </p:nvSpPr>
        <p:spPr bwMode="auto">
          <a:xfrm>
            <a:off x="3181350" y="2803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74" name="Rectangle 15"/>
          <p:cNvSpPr>
            <a:spLocks noChangeArrowheads="1"/>
          </p:cNvSpPr>
          <p:nvPr/>
        </p:nvSpPr>
        <p:spPr bwMode="auto">
          <a:xfrm>
            <a:off x="4171950" y="27654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75" name="Rectangle 16"/>
          <p:cNvSpPr>
            <a:spLocks noChangeArrowheads="1"/>
          </p:cNvSpPr>
          <p:nvPr/>
        </p:nvSpPr>
        <p:spPr bwMode="auto">
          <a:xfrm>
            <a:off x="5162550" y="27654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76" name="Rectangle 17"/>
          <p:cNvSpPr>
            <a:spLocks noChangeArrowheads="1"/>
          </p:cNvSpPr>
          <p:nvPr/>
        </p:nvSpPr>
        <p:spPr bwMode="auto">
          <a:xfrm>
            <a:off x="6153150" y="27654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77" name="Rectangle 18"/>
          <p:cNvSpPr>
            <a:spLocks noChangeArrowheads="1"/>
          </p:cNvSpPr>
          <p:nvPr/>
        </p:nvSpPr>
        <p:spPr bwMode="auto">
          <a:xfrm>
            <a:off x="6838950" y="2803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78" name="Rectangle 19"/>
          <p:cNvSpPr>
            <a:spLocks noChangeArrowheads="1"/>
          </p:cNvSpPr>
          <p:nvPr/>
        </p:nvSpPr>
        <p:spPr bwMode="auto">
          <a:xfrm>
            <a:off x="7677150" y="2803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79" name="Rectangle 20"/>
          <p:cNvSpPr>
            <a:spLocks noChangeArrowheads="1"/>
          </p:cNvSpPr>
          <p:nvPr/>
        </p:nvSpPr>
        <p:spPr bwMode="auto">
          <a:xfrm>
            <a:off x="2114550" y="3336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0" name="Rectangle 21"/>
          <p:cNvSpPr>
            <a:spLocks noChangeArrowheads="1"/>
          </p:cNvSpPr>
          <p:nvPr/>
        </p:nvSpPr>
        <p:spPr bwMode="auto">
          <a:xfrm>
            <a:off x="3181350" y="333692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1" name="Rectangle 22"/>
          <p:cNvSpPr>
            <a:spLocks noChangeArrowheads="1"/>
          </p:cNvSpPr>
          <p:nvPr/>
        </p:nvSpPr>
        <p:spPr bwMode="auto">
          <a:xfrm>
            <a:off x="4248150" y="3336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2" name="Rectangle 23"/>
          <p:cNvSpPr>
            <a:spLocks noChangeArrowheads="1"/>
          </p:cNvSpPr>
          <p:nvPr/>
        </p:nvSpPr>
        <p:spPr bwMode="auto">
          <a:xfrm>
            <a:off x="5162550" y="3336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3" name="Rectangle 24"/>
          <p:cNvSpPr>
            <a:spLocks noChangeArrowheads="1"/>
          </p:cNvSpPr>
          <p:nvPr/>
        </p:nvSpPr>
        <p:spPr bwMode="auto">
          <a:xfrm>
            <a:off x="6153150" y="33369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4" name="Rectangle 25"/>
          <p:cNvSpPr>
            <a:spLocks noChangeArrowheads="1"/>
          </p:cNvSpPr>
          <p:nvPr/>
        </p:nvSpPr>
        <p:spPr bwMode="auto">
          <a:xfrm>
            <a:off x="6838950" y="3336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5" name="Rectangle 26"/>
          <p:cNvSpPr>
            <a:spLocks noChangeArrowheads="1"/>
          </p:cNvSpPr>
          <p:nvPr/>
        </p:nvSpPr>
        <p:spPr bwMode="auto">
          <a:xfrm>
            <a:off x="7677150" y="3336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6" name="Rectangle 27"/>
          <p:cNvSpPr>
            <a:spLocks noChangeArrowheads="1"/>
          </p:cNvSpPr>
          <p:nvPr/>
        </p:nvSpPr>
        <p:spPr bwMode="auto">
          <a:xfrm>
            <a:off x="2114550" y="38703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7" name="Rectangle 28"/>
          <p:cNvSpPr>
            <a:spLocks noChangeArrowheads="1"/>
          </p:cNvSpPr>
          <p:nvPr/>
        </p:nvSpPr>
        <p:spPr bwMode="auto">
          <a:xfrm>
            <a:off x="3181350" y="38703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8" name="Rectangle 29"/>
          <p:cNvSpPr>
            <a:spLocks noChangeArrowheads="1"/>
          </p:cNvSpPr>
          <p:nvPr/>
        </p:nvSpPr>
        <p:spPr bwMode="auto">
          <a:xfrm>
            <a:off x="4248150" y="38703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89" name="Rectangle 30"/>
          <p:cNvSpPr>
            <a:spLocks noChangeArrowheads="1"/>
          </p:cNvSpPr>
          <p:nvPr/>
        </p:nvSpPr>
        <p:spPr bwMode="auto">
          <a:xfrm>
            <a:off x="5162550" y="38703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0" name="Rectangle 31"/>
          <p:cNvSpPr>
            <a:spLocks noChangeArrowheads="1"/>
          </p:cNvSpPr>
          <p:nvPr/>
        </p:nvSpPr>
        <p:spPr bwMode="auto">
          <a:xfrm>
            <a:off x="6153150" y="38322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1" name="Rectangle 32"/>
          <p:cNvSpPr>
            <a:spLocks noChangeArrowheads="1"/>
          </p:cNvSpPr>
          <p:nvPr/>
        </p:nvSpPr>
        <p:spPr bwMode="auto">
          <a:xfrm>
            <a:off x="6838950" y="38703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2" name="Rectangle 33"/>
          <p:cNvSpPr>
            <a:spLocks noChangeArrowheads="1"/>
          </p:cNvSpPr>
          <p:nvPr/>
        </p:nvSpPr>
        <p:spPr bwMode="auto">
          <a:xfrm>
            <a:off x="7677150" y="38703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3" name="Rectangle 34"/>
          <p:cNvSpPr>
            <a:spLocks noChangeArrowheads="1"/>
          </p:cNvSpPr>
          <p:nvPr/>
        </p:nvSpPr>
        <p:spPr bwMode="auto">
          <a:xfrm>
            <a:off x="2114550" y="4327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4" name="Rectangle 35"/>
          <p:cNvSpPr>
            <a:spLocks noChangeArrowheads="1"/>
          </p:cNvSpPr>
          <p:nvPr/>
        </p:nvSpPr>
        <p:spPr bwMode="auto">
          <a:xfrm>
            <a:off x="3181350" y="43275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5" name="Rectangle 36"/>
          <p:cNvSpPr>
            <a:spLocks noChangeArrowheads="1"/>
          </p:cNvSpPr>
          <p:nvPr/>
        </p:nvSpPr>
        <p:spPr bwMode="auto">
          <a:xfrm>
            <a:off x="4248150" y="42894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6" name="Rectangle 37"/>
          <p:cNvSpPr>
            <a:spLocks noChangeArrowheads="1"/>
          </p:cNvSpPr>
          <p:nvPr/>
        </p:nvSpPr>
        <p:spPr bwMode="auto">
          <a:xfrm>
            <a:off x="5162550" y="42894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7" name="Rectangle 38"/>
          <p:cNvSpPr>
            <a:spLocks noChangeArrowheads="1"/>
          </p:cNvSpPr>
          <p:nvPr/>
        </p:nvSpPr>
        <p:spPr bwMode="auto">
          <a:xfrm>
            <a:off x="6153150" y="42894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8" name="Rectangle 39"/>
          <p:cNvSpPr>
            <a:spLocks noChangeArrowheads="1"/>
          </p:cNvSpPr>
          <p:nvPr/>
        </p:nvSpPr>
        <p:spPr bwMode="auto">
          <a:xfrm>
            <a:off x="6838950" y="42894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199" name="Rectangle 40"/>
          <p:cNvSpPr>
            <a:spLocks noChangeArrowheads="1"/>
          </p:cNvSpPr>
          <p:nvPr/>
        </p:nvSpPr>
        <p:spPr bwMode="auto">
          <a:xfrm>
            <a:off x="7677150" y="4327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0" name="Rectangle 41"/>
          <p:cNvSpPr>
            <a:spLocks noChangeArrowheads="1"/>
          </p:cNvSpPr>
          <p:nvPr/>
        </p:nvSpPr>
        <p:spPr bwMode="auto">
          <a:xfrm>
            <a:off x="2114550" y="47847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1" name="Rectangle 42"/>
          <p:cNvSpPr>
            <a:spLocks noChangeArrowheads="1"/>
          </p:cNvSpPr>
          <p:nvPr/>
        </p:nvSpPr>
        <p:spPr bwMode="auto">
          <a:xfrm>
            <a:off x="3181350" y="47847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2" name="Rectangle 43"/>
          <p:cNvSpPr>
            <a:spLocks noChangeArrowheads="1"/>
          </p:cNvSpPr>
          <p:nvPr/>
        </p:nvSpPr>
        <p:spPr bwMode="auto">
          <a:xfrm>
            <a:off x="4248150" y="47466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3" name="Rectangle 44"/>
          <p:cNvSpPr>
            <a:spLocks noChangeArrowheads="1"/>
          </p:cNvSpPr>
          <p:nvPr/>
        </p:nvSpPr>
        <p:spPr bwMode="auto">
          <a:xfrm>
            <a:off x="5162550" y="47466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4" name="Rectangle 45"/>
          <p:cNvSpPr>
            <a:spLocks noChangeArrowheads="1"/>
          </p:cNvSpPr>
          <p:nvPr/>
        </p:nvSpPr>
        <p:spPr bwMode="auto">
          <a:xfrm>
            <a:off x="6153150" y="47466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5" name="Rectangle 46"/>
          <p:cNvSpPr>
            <a:spLocks noChangeArrowheads="1"/>
          </p:cNvSpPr>
          <p:nvPr/>
        </p:nvSpPr>
        <p:spPr bwMode="auto">
          <a:xfrm>
            <a:off x="6838950" y="47466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6" name="Rectangle 47"/>
          <p:cNvSpPr>
            <a:spLocks noChangeArrowheads="1"/>
          </p:cNvSpPr>
          <p:nvPr/>
        </p:nvSpPr>
        <p:spPr bwMode="auto">
          <a:xfrm>
            <a:off x="2114550" y="5241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7" name="Rectangle 48"/>
          <p:cNvSpPr>
            <a:spLocks noChangeArrowheads="1"/>
          </p:cNvSpPr>
          <p:nvPr/>
        </p:nvSpPr>
        <p:spPr bwMode="auto">
          <a:xfrm>
            <a:off x="3181350" y="52419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8" name="Rectangle 49"/>
          <p:cNvSpPr>
            <a:spLocks noChangeArrowheads="1"/>
          </p:cNvSpPr>
          <p:nvPr/>
        </p:nvSpPr>
        <p:spPr bwMode="auto">
          <a:xfrm>
            <a:off x="4248150" y="52038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09" name="Rectangle 50"/>
          <p:cNvSpPr>
            <a:spLocks noChangeArrowheads="1"/>
          </p:cNvSpPr>
          <p:nvPr/>
        </p:nvSpPr>
        <p:spPr bwMode="auto">
          <a:xfrm>
            <a:off x="5162550" y="52038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0" name="Rectangle 51"/>
          <p:cNvSpPr>
            <a:spLocks noChangeArrowheads="1"/>
          </p:cNvSpPr>
          <p:nvPr/>
        </p:nvSpPr>
        <p:spPr bwMode="auto">
          <a:xfrm>
            <a:off x="6153150" y="52038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1" name="Rectangle 52"/>
          <p:cNvSpPr>
            <a:spLocks noChangeArrowheads="1"/>
          </p:cNvSpPr>
          <p:nvPr/>
        </p:nvSpPr>
        <p:spPr bwMode="auto">
          <a:xfrm>
            <a:off x="6838950" y="52038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2" name="Rectangle 53"/>
          <p:cNvSpPr>
            <a:spLocks noChangeArrowheads="1"/>
          </p:cNvSpPr>
          <p:nvPr/>
        </p:nvSpPr>
        <p:spPr bwMode="auto">
          <a:xfrm>
            <a:off x="7677150" y="5241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3" name="Rectangle 54"/>
          <p:cNvSpPr>
            <a:spLocks noChangeArrowheads="1"/>
          </p:cNvSpPr>
          <p:nvPr/>
        </p:nvSpPr>
        <p:spPr bwMode="auto">
          <a:xfrm>
            <a:off x="2114550" y="57372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4" name="Rectangle 55"/>
          <p:cNvSpPr>
            <a:spLocks noChangeArrowheads="1"/>
          </p:cNvSpPr>
          <p:nvPr/>
        </p:nvSpPr>
        <p:spPr bwMode="auto">
          <a:xfrm>
            <a:off x="3181350" y="577532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5" name="Rectangle 56"/>
          <p:cNvSpPr>
            <a:spLocks noChangeArrowheads="1"/>
          </p:cNvSpPr>
          <p:nvPr/>
        </p:nvSpPr>
        <p:spPr bwMode="auto">
          <a:xfrm>
            <a:off x="4248150" y="57372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6" name="Rectangle 57"/>
          <p:cNvSpPr>
            <a:spLocks noChangeArrowheads="1"/>
          </p:cNvSpPr>
          <p:nvPr/>
        </p:nvSpPr>
        <p:spPr bwMode="auto">
          <a:xfrm>
            <a:off x="5162550" y="57372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7" name="Rectangle 58"/>
          <p:cNvSpPr>
            <a:spLocks noChangeArrowheads="1"/>
          </p:cNvSpPr>
          <p:nvPr/>
        </p:nvSpPr>
        <p:spPr bwMode="auto">
          <a:xfrm>
            <a:off x="6153150" y="573722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8" name="Rectangle 59"/>
          <p:cNvSpPr>
            <a:spLocks noChangeArrowheads="1"/>
          </p:cNvSpPr>
          <p:nvPr/>
        </p:nvSpPr>
        <p:spPr bwMode="auto">
          <a:xfrm>
            <a:off x="7677150" y="57753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19" name="Rectangle 60"/>
          <p:cNvSpPr>
            <a:spLocks noChangeArrowheads="1"/>
          </p:cNvSpPr>
          <p:nvPr/>
        </p:nvSpPr>
        <p:spPr bwMode="auto">
          <a:xfrm>
            <a:off x="7677150" y="4700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20" name="Rectangle 61"/>
          <p:cNvSpPr>
            <a:spLocks noChangeArrowheads="1"/>
          </p:cNvSpPr>
          <p:nvPr/>
        </p:nvSpPr>
        <p:spPr bwMode="auto">
          <a:xfrm>
            <a:off x="6838950" y="5661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221" name="Text Box 109"/>
          <p:cNvSpPr txBox="1">
            <a:spLocks noChangeArrowheads="1"/>
          </p:cNvSpPr>
          <p:nvPr/>
        </p:nvSpPr>
        <p:spPr bwMode="auto">
          <a:xfrm>
            <a:off x="2199958" y="1367155"/>
            <a:ext cx="43100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算符间的优先关系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09" name="标题 314369"/>
          <p:cNvSpPr>
            <a:spLocks noGrp="1"/>
          </p:cNvSpPr>
          <p:nvPr/>
        </p:nvSpPr>
        <p:spPr>
          <a:xfrm>
            <a:off x="1403350" y="404813"/>
            <a:ext cx="7378700" cy="5238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48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算术表达式的求值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31641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b="1" dirty="0"/>
              <a:t>算术表达式的求值</a:t>
            </a:r>
            <a:endParaRPr lang="zh-CN" altLang="en-US" b="1" dirty="0"/>
          </a:p>
        </p:txBody>
      </p:sp>
      <p:sp>
        <p:nvSpPr>
          <p:cNvPr id="45058" name="文本占位符 316418"/>
          <p:cNvSpPr>
            <a:spLocks noGrp="1"/>
          </p:cNvSpPr>
          <p:nvPr>
            <p:ph idx="1"/>
          </p:nvPr>
        </p:nvSpPr>
        <p:spPr>
          <a:xfrm>
            <a:off x="215265" y="1335405"/>
            <a:ext cx="8545830" cy="5219700"/>
          </a:xfrm>
        </p:spPr>
        <p:txBody>
          <a:bodyPr anchor="t"/>
          <a:p>
            <a:pPr>
              <a:lnSpc>
                <a:spcPct val="80000"/>
              </a:lnSpc>
            </a:pPr>
            <a:r>
              <a:rPr lang="en-US" altLang="zh-CN" sz="2400" b="1" dirty="0" err="1">
                <a:latin typeface="+mj-lt"/>
                <a:cs typeface="+mj-lt"/>
              </a:rPr>
              <a:t>int evaluateexpression(void</a:t>
            </a:r>
            <a:r>
              <a:rPr lang="en-US" altLang="zh-CN" sz="2400" b="1" dirty="0">
                <a:latin typeface="+mj-lt"/>
                <a:cs typeface="+mj-lt"/>
              </a:rPr>
              <a:t>)//</a:t>
            </a:r>
            <a:r>
              <a:rPr lang="zh-CN" altLang="en-US" sz="2400" b="1" dirty="0">
                <a:latin typeface="+mj-lt"/>
                <a:cs typeface="+mj-lt"/>
              </a:rPr>
              <a:t>算符栈</a:t>
            </a:r>
            <a:r>
              <a:rPr lang="en-US" altLang="zh-CN" sz="2400" b="1" dirty="0">
                <a:latin typeface="+mj-lt"/>
                <a:cs typeface="+mj-lt"/>
              </a:rPr>
              <a:t>s</a:t>
            </a:r>
            <a:r>
              <a:rPr lang="zh-CN" altLang="en-US" sz="2400" b="1" dirty="0">
                <a:latin typeface="+mj-lt"/>
                <a:cs typeface="+mj-lt"/>
              </a:rPr>
              <a:t>，算量栈</a:t>
            </a:r>
            <a:r>
              <a:rPr lang="en-US" altLang="zh-CN" sz="2400" b="1">
                <a:latin typeface="+mj-lt"/>
                <a:cs typeface="+mj-lt"/>
              </a:rPr>
              <a:t>t;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>
                <a:latin typeface="+mj-lt"/>
                <a:cs typeface="+mj-lt"/>
              </a:rPr>
              <a:t>{ int num; char theta; int a,b; linkstack</a:t>
            </a:r>
            <a:r>
              <a:rPr lang="en-US" altLang="zh-CN" sz="2400" b="1">
                <a:latin typeface="+mj-lt"/>
                <a:cs typeface="+mj-lt"/>
              </a:rPr>
              <a:t> s;   link t;	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>
                <a:latin typeface="+mj-lt"/>
                <a:cs typeface="+mj-lt"/>
              </a:rPr>
              <a:t>  s.top=0;    t.top</a:t>
            </a:r>
            <a:r>
              <a:rPr lang="en-US" altLang="zh-CN" sz="2400" b="1">
                <a:latin typeface="+mj-lt"/>
                <a:cs typeface="+mj-lt"/>
              </a:rPr>
              <a:t>=0;	 push1(&amp;s,'#');	 i=0;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>
                <a:latin typeface="+mj-lt"/>
                <a:cs typeface="+mj-lt"/>
              </a:rPr>
              <a:t>  while(w[i</a:t>
            </a:r>
            <a:r>
              <a:rPr lang="en-US" altLang="zh-CN" sz="2400" b="1">
                <a:latin typeface="+mj-lt"/>
                <a:cs typeface="+mj-lt"/>
              </a:rPr>
              <a:t>]!='#'||gettop1(&amp;s)!='#')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     { num=numb();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err="1">
                <a:latin typeface="+mj-lt"/>
                <a:cs typeface="+mj-lt"/>
              </a:rPr>
              <a:t>	 if(num</a:t>
            </a:r>
            <a:r>
              <a:rPr lang="en-US" altLang="zh-CN" sz="2400" b="1">
                <a:latin typeface="+mj-lt"/>
                <a:cs typeface="+mj-lt"/>
              </a:rPr>
              <a:t>)  push2(&amp;t,num);  	  else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	 switch(precede(gettop1(&amp;s),w[i]))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	       { case'&lt;': push1(&amp;s,w[i++]);break;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	         case'=': pop1(&amp;s);i++;break;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	         case'&gt;': {theta=pop1(&amp;s);a=pop2(&amp;t);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                               b=pop2(&amp;t);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	                        push2(&amp;t,operate(a,theta,b));break;}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	   }  }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 return(gettop2(&amp;t));</a:t>
            </a:r>
            <a:endParaRPr lang="en-US" altLang="zh-CN" sz="2400" b="1">
              <a:latin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latin typeface="+mj-lt"/>
                <a:cs typeface="+mj-lt"/>
              </a:rPr>
              <a:t>}</a:t>
            </a:r>
            <a:endParaRPr lang="en-US" altLang="zh-CN" sz="2400" b="1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23553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栈的应用</a:t>
            </a:r>
            <a:r>
              <a:rPr lang="en-US" altLang="zh-CN" sz="5400" dirty="0">
                <a:latin typeface="华文新魏" panose="02010800040101010101" pitchFamily="2" charset="-122"/>
              </a:rPr>
              <a:t>:</a:t>
            </a:r>
            <a:r>
              <a:rPr lang="zh-CN" altLang="en-US" sz="5400" dirty="0">
                <a:latin typeface="华文新魏" panose="02010800040101010101" pitchFamily="2" charset="-122"/>
              </a:rPr>
              <a:t>数制转换</a:t>
            </a:r>
            <a:endParaRPr lang="zh-CN" altLang="en-US" sz="5400" dirty="0">
              <a:latin typeface="华文新魏" panose="02010800040101010101" pitchFamily="2" charset="-122"/>
            </a:endParaRPr>
          </a:p>
        </p:txBody>
      </p:sp>
      <p:sp>
        <p:nvSpPr>
          <p:cNvPr id="23555" name="内容占位符 23554"/>
          <p:cNvSpPr>
            <a:spLocks noGrp="1"/>
          </p:cNvSpPr>
          <p:nvPr>
            <p:ph idx="1"/>
          </p:nvPr>
        </p:nvSpPr>
        <p:spPr>
          <a:xfrm>
            <a:off x="809625" y="1524000"/>
            <a:ext cx="7958138" cy="4876800"/>
          </a:xfrm>
        </p:spPr>
        <p:txBody>
          <a:bodyPr anchor="t"/>
          <a:p>
            <a:pPr>
              <a:lnSpc>
                <a:spcPct val="90000"/>
              </a:lnSpc>
              <a:buClrTx/>
            </a:pPr>
            <a:r>
              <a:rPr lang="zh-CN" altLang="en-US" b="1" dirty="0"/>
              <a:t>把十进制数转换为八进制数。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charset="0"/>
              </a:rPr>
              <a:t>N = ( N / d ) * d + N mod d;</a:t>
            </a:r>
            <a:endParaRPr lang="en-US" altLang="zh-CN" b="1">
              <a:solidFill>
                <a:schemeClr val="folHlink"/>
              </a:solidFill>
              <a:latin typeface="Times New Roman" panose="02020603050405020304" charset="0"/>
            </a:endParaRPr>
          </a:p>
          <a:p>
            <a:pPr>
              <a:lnSpc>
                <a:spcPct val="90000"/>
              </a:lnSpc>
              <a:buClrTx/>
            </a:pPr>
            <a:r>
              <a:rPr lang="zh-CN" altLang="en-US" b="1" dirty="0"/>
              <a:t>例如</a:t>
            </a:r>
            <a:r>
              <a:rPr lang="en-US" altLang="zh-CN" b="1">
                <a:latin typeface="Times New Roman" panose="02020603050405020304" charset="0"/>
              </a:rPr>
              <a:t>: (1348)</a:t>
            </a:r>
            <a:r>
              <a:rPr lang="en-US" altLang="zh-CN" b="1" baseline="-25000">
                <a:latin typeface="Times New Roman" panose="02020603050405020304" charset="0"/>
              </a:rPr>
              <a:t>10</a:t>
            </a:r>
            <a:r>
              <a:rPr lang="en-US" altLang="zh-CN" b="1">
                <a:latin typeface="Times New Roman" panose="02020603050405020304" charset="0"/>
              </a:rPr>
              <a:t> = (2504)</a:t>
            </a:r>
            <a:r>
              <a:rPr lang="en-US" altLang="zh-CN" b="1" baseline="-25000">
                <a:latin typeface="Times New Roman" panose="02020603050405020304" charset="0"/>
              </a:rPr>
              <a:t>8  </a:t>
            </a:r>
            <a:endParaRPr lang="en-US" altLang="zh-CN" b="1" baseline="-25000">
              <a:latin typeface="Times New Roman" panose="02020603050405020304" charset="0"/>
            </a:endParaRPr>
          </a:p>
          <a:p>
            <a:pPr lvl="1">
              <a:lnSpc>
                <a:spcPct val="90000"/>
              </a:lnSpc>
              <a:buClrTx/>
            </a:pPr>
            <a:r>
              <a:rPr lang="en-US" altLang="zh-CN" b="1">
                <a:latin typeface="Times New Roman" panose="02020603050405020304" charset="0"/>
              </a:rPr>
              <a:t>1348 / 8 = 168,     	1348 % 8 = 4	</a:t>
            </a:r>
            <a:r>
              <a:rPr lang="zh-CN" altLang="en-US" b="1" dirty="0"/>
              <a:t>最低位</a:t>
            </a:r>
            <a:endParaRPr lang="zh-CN" altLang="en-US" b="1" dirty="0"/>
          </a:p>
          <a:p>
            <a:pPr lvl="1">
              <a:lnSpc>
                <a:spcPct val="90000"/>
              </a:lnSpc>
              <a:buClrTx/>
            </a:pPr>
            <a:r>
              <a:rPr lang="en-US" altLang="zh-CN" b="1">
                <a:latin typeface="Times New Roman" panose="02020603050405020304" charset="0"/>
              </a:rPr>
              <a:t>168 / 8 = 21,		168 % 8 = 0</a:t>
            </a:r>
            <a:endParaRPr lang="en-US" altLang="zh-CN" b="1">
              <a:latin typeface="Times New Roman" panose="02020603050405020304" charset="0"/>
            </a:endParaRPr>
          </a:p>
          <a:p>
            <a:pPr lvl="1">
              <a:lnSpc>
                <a:spcPct val="90000"/>
              </a:lnSpc>
              <a:buClrTx/>
            </a:pPr>
            <a:r>
              <a:rPr lang="en-US" altLang="zh-CN" b="1">
                <a:latin typeface="Times New Roman" panose="02020603050405020304" charset="0"/>
              </a:rPr>
              <a:t>21 / 8 = 2,		21 % 8 = 5</a:t>
            </a:r>
            <a:endParaRPr lang="en-US" altLang="zh-CN" b="1">
              <a:latin typeface="Times New Roman" panose="02020603050405020304" charset="0"/>
            </a:endParaRPr>
          </a:p>
          <a:p>
            <a:pPr lvl="1">
              <a:lnSpc>
                <a:spcPct val="90000"/>
              </a:lnSpc>
              <a:buClrTx/>
            </a:pPr>
            <a:r>
              <a:rPr lang="en-US" altLang="zh-CN" b="1">
                <a:latin typeface="Times New Roman" panose="02020603050405020304" charset="0"/>
              </a:rPr>
              <a:t>2 / 8 = 0,		2 % 8 = 2		</a:t>
            </a:r>
            <a:r>
              <a:rPr lang="zh-CN" altLang="en-US" b="1" dirty="0"/>
              <a:t>最高位</a:t>
            </a:r>
            <a:endParaRPr lang="zh-CN" altLang="en-US" b="1" dirty="0"/>
          </a:p>
          <a:p>
            <a:pPr>
              <a:lnSpc>
                <a:spcPct val="90000"/>
              </a:lnSpc>
              <a:buClrTx/>
            </a:pPr>
            <a:r>
              <a:rPr lang="en-US" altLang="zh-CN" b="1">
                <a:latin typeface="Times New Roman" panose="02020603050405020304" charset="0"/>
              </a:rPr>
              <a:t>(1348)</a:t>
            </a:r>
            <a:r>
              <a:rPr lang="en-US" altLang="zh-CN" b="1" baseline="-25000">
                <a:latin typeface="Times New Roman" panose="02020603050405020304" charset="0"/>
              </a:rPr>
              <a:t>10</a:t>
            </a:r>
            <a:r>
              <a:rPr lang="en-US" altLang="zh-CN" b="1">
                <a:latin typeface="Times New Roman" panose="02020603050405020304" charset="0"/>
              </a:rPr>
              <a:t> = 1 * 1000 + 3 * 100 + 4 * 10 + 8;</a:t>
            </a:r>
            <a:endParaRPr lang="en-US" altLang="zh-CN" b="1">
              <a:latin typeface="Times New Roman" panose="02020603050405020304" charset="0"/>
            </a:endParaRPr>
          </a:p>
          <a:p>
            <a:pPr>
              <a:lnSpc>
                <a:spcPct val="90000"/>
              </a:lnSpc>
              <a:buClrTx/>
            </a:pPr>
            <a:r>
              <a:rPr lang="en-US" altLang="zh-CN" b="1">
                <a:latin typeface="Times New Roman" panose="02020603050405020304" charset="0"/>
              </a:rPr>
              <a:t>(2504)</a:t>
            </a:r>
            <a:r>
              <a:rPr lang="en-US" altLang="zh-CN" b="1" baseline="-25000">
                <a:latin typeface="Times New Roman" panose="02020603050405020304" charset="0"/>
              </a:rPr>
              <a:t>8</a:t>
            </a:r>
            <a:r>
              <a:rPr lang="en-US" altLang="zh-CN" b="1">
                <a:latin typeface="Times New Roman" panose="02020603050405020304" charset="0"/>
              </a:rPr>
              <a:t> = 2 * 8</a:t>
            </a:r>
            <a:r>
              <a:rPr lang="en-US" altLang="zh-CN" b="1" baseline="30000">
                <a:latin typeface="Times New Roman" panose="02020603050405020304" charset="0"/>
              </a:rPr>
              <a:t>3</a:t>
            </a:r>
            <a:r>
              <a:rPr lang="en-US" altLang="zh-CN" b="1">
                <a:latin typeface="Times New Roman" panose="02020603050405020304" charset="0"/>
              </a:rPr>
              <a:t> + 5 * 8</a:t>
            </a:r>
            <a:r>
              <a:rPr lang="en-US" altLang="zh-CN" b="1" baseline="30000">
                <a:latin typeface="Times New Roman" panose="02020603050405020304" charset="0"/>
              </a:rPr>
              <a:t>2</a:t>
            </a:r>
            <a:r>
              <a:rPr lang="en-US" altLang="zh-CN" b="1">
                <a:latin typeface="Times New Roman" panose="02020603050405020304" charset="0"/>
              </a:rPr>
              <a:t> + 0 * 8 + 4;</a:t>
            </a:r>
            <a:endParaRPr lang="en-US" altLang="zh-CN" b="1">
              <a:latin typeface="Times New Roman" panose="02020603050405020304" charset="0"/>
            </a:endParaRPr>
          </a:p>
          <a:p>
            <a:pPr>
              <a:lnSpc>
                <a:spcPct val="90000"/>
              </a:lnSpc>
              <a:buClrTx/>
              <a:buNone/>
            </a:pP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charRg st="1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charRg st="4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6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charRg st="6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06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charRg st="106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charRg st="133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57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charRg st="157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18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charRg st="184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228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3555">
                                            <p:txEl>
                                              <p:charRg st="228" end="2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数制转换的非递归算法</a:t>
            </a:r>
            <a:endParaRPr lang="zh-CN" altLang="en-US" sz="5400" dirty="0">
              <a:latin typeface="华文新魏" panose="02010800040101010101" pitchFamily="2" charset="-122"/>
            </a:endParaRPr>
          </a:p>
        </p:txBody>
      </p:sp>
      <p:sp>
        <p:nvSpPr>
          <p:cNvPr id="24579" name="内容占位符 24578"/>
          <p:cNvSpPr>
            <a:spLocks noGrp="1"/>
          </p:cNvSpPr>
          <p:nvPr>
            <p:ph idx="1"/>
          </p:nvPr>
        </p:nvSpPr>
        <p:spPr>
          <a:xfrm>
            <a:off x="1143000" y="1371600"/>
            <a:ext cx="7239000" cy="4800600"/>
          </a:xfrm>
        </p:spPr>
        <p:txBody>
          <a:bodyPr anchor="t"/>
          <a:p>
            <a:pPr>
              <a:buClrTx/>
              <a:buNone/>
            </a:pPr>
            <a:r>
              <a:rPr lang="en-US" altLang="zh-CN" sz="2800" b="1">
                <a:latin typeface="+mj-lt"/>
                <a:cs typeface="+mj-lt"/>
              </a:rPr>
              <a:t>void conversion( )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>
                <a:latin typeface="+mj-lt"/>
                <a:cs typeface="+mj-lt"/>
              </a:rPr>
              <a:t>{// </a:t>
            </a:r>
            <a:r>
              <a:rPr lang="zh-CN" altLang="en-US" sz="2800" b="1" dirty="0">
                <a:latin typeface="+mj-lt"/>
                <a:cs typeface="+mj-lt"/>
              </a:rPr>
              <a:t>把十进制转换为</a:t>
            </a:r>
            <a:r>
              <a:rPr lang="en-US" altLang="zh-CN" sz="2800" b="1" dirty="0">
                <a:latin typeface="+mj-lt"/>
                <a:cs typeface="+mj-lt"/>
              </a:rPr>
              <a:t>8</a:t>
            </a:r>
            <a:r>
              <a:rPr lang="zh-CN" altLang="en-US" sz="2800" b="1" dirty="0">
                <a:latin typeface="+mj-lt"/>
                <a:cs typeface="+mj-lt"/>
              </a:rPr>
              <a:t>进制</a:t>
            </a:r>
            <a:endParaRPr lang="zh-CN" altLang="en-US" sz="2800" b="1" dirty="0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zh-CN" altLang="en-US" sz="2800" b="1" dirty="0">
                <a:latin typeface="+mj-lt"/>
                <a:cs typeface="+mj-lt"/>
              </a:rPr>
              <a:t>	</a:t>
            </a:r>
            <a:r>
              <a:rPr lang="en-US" altLang="zh-CN" sz="2800" b="1" dirty="0" err="1">
                <a:latin typeface="+mj-lt"/>
                <a:cs typeface="+mj-lt"/>
              </a:rPr>
              <a:t>InitStack</a:t>
            </a:r>
            <a:r>
              <a:rPr lang="en-US" altLang="zh-CN" sz="2800" b="1">
                <a:latin typeface="+mj-lt"/>
                <a:cs typeface="+mj-lt"/>
              </a:rPr>
              <a:t>( S );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 dirty="0" err="1">
                <a:latin typeface="+mj-lt"/>
                <a:cs typeface="+mj-lt"/>
              </a:rPr>
              <a:t>	scanf</a:t>
            </a:r>
            <a:r>
              <a:rPr lang="en-US" altLang="zh-CN" sz="2800" b="1">
                <a:latin typeface="+mj-lt"/>
                <a:cs typeface="+mj-lt"/>
              </a:rPr>
              <a:t>( “%d”, &amp;N );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>
                <a:latin typeface="+mj-lt"/>
                <a:cs typeface="+mj-lt"/>
              </a:rPr>
              <a:t>	while( N )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>
                <a:latin typeface="+mj-lt"/>
                <a:cs typeface="+mj-lt"/>
              </a:rPr>
              <a:t>	   {Push( S, N%8 );	N = N/8; }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 dirty="0" err="1">
                <a:latin typeface="+mj-lt"/>
                <a:cs typeface="+mj-lt"/>
              </a:rPr>
              <a:t>	while( !StackEmpty</a:t>
            </a:r>
            <a:r>
              <a:rPr lang="en-US" altLang="zh-CN" sz="2800" b="1">
                <a:latin typeface="+mj-lt"/>
                <a:cs typeface="+mj-lt"/>
              </a:rPr>
              <a:t>( S ) )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 dirty="0" err="1">
                <a:latin typeface="+mj-lt"/>
                <a:cs typeface="+mj-lt"/>
              </a:rPr>
              <a:t>	   {Pop( S, e ); printf</a:t>
            </a:r>
            <a:r>
              <a:rPr lang="en-US" altLang="zh-CN" sz="2800" b="1">
                <a:latin typeface="+mj-lt"/>
                <a:cs typeface="+mj-lt"/>
              </a:rPr>
              <a:t>( “%d”, e );	}</a:t>
            </a:r>
            <a:endParaRPr lang="en-US" altLang="zh-CN" sz="2800" b="1">
              <a:latin typeface="+mj-lt"/>
              <a:cs typeface="+mj-lt"/>
            </a:endParaRPr>
          </a:p>
          <a:p>
            <a:pPr>
              <a:buClrTx/>
              <a:buNone/>
            </a:pPr>
            <a:r>
              <a:rPr lang="en-US" altLang="zh-CN" sz="2800" b="1">
                <a:latin typeface="+mj-lt"/>
                <a:cs typeface="+mj-lt"/>
              </a:rPr>
              <a:t>}</a:t>
            </a:r>
            <a:endParaRPr lang="en-US" altLang="zh-CN" sz="2800" b="1">
              <a:latin typeface="+mj-lt"/>
              <a:cs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charRg st="19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charRg st="3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5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charRg st="5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charRg st="5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7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charRg st="7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charRg st="7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8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charRg st="8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charRg st="8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1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charRg st="11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charRg st="115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4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charRg st="14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charRg st="14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8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9">
                                            <p:txEl>
                                              <p:charRg st="18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9">
                                            <p:txEl>
                                              <p:charRg st="18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 bwMode="auto">
          <a:xfrm>
            <a:off x="4932363" y="2340928"/>
            <a:ext cx="4052888" cy="3735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299" name="标题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</a:t>
            </a:r>
            <a:r>
              <a:rPr kumimoji="0" lang="zh-CN" altLang="en-US" sz="2800" b="0" i="0" u="none" strike="noStrike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栈的表示</a:t>
            </a:r>
            <a:endParaRPr kumimoji="0" lang="zh-CN" altLang="en-US" sz="2800" b="0" i="0" u="none" strike="noStrike" kern="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185738" y="1217613"/>
            <a:ext cx="8799514" cy="1235075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anchor="ctr"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运算是受限的单链表，只能在链表头部进行操作，故没有必要附加头结点。栈顶指针就是链表的头指针</a:t>
            </a:r>
            <a:endParaRPr kumimoji="0" lang="zh-CN" altLang="en-US" sz="2400" b="0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157" name="Rectangle 37"/>
          <p:cNvSpPr>
            <a:spLocks noChangeArrowheads="1"/>
          </p:cNvSpPr>
          <p:nvPr/>
        </p:nvSpPr>
        <p:spPr bwMode="auto">
          <a:xfrm>
            <a:off x="186055" y="2501265"/>
            <a:ext cx="5132705" cy="36645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  <a:miter lim="800000"/>
          </a:ln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typedef  struct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StackNode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{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SElemType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data;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struct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StackNode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*next;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}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StackNode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 *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LinkStack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LinkStack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S;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5062538" y="2500948"/>
            <a:ext cx="3810000" cy="3314700"/>
            <a:chOff x="3792" y="864"/>
            <a:chExt cx="2400" cy="1564"/>
          </a:xfrm>
        </p:grpSpPr>
        <p:sp>
          <p:nvSpPr>
            <p:cNvPr id="49159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0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1" name="Text Box 41"/>
            <p:cNvSpPr txBox="1">
              <a:spLocks noChangeArrowheads="1"/>
            </p:cNvSpPr>
            <p:nvPr/>
          </p:nvSpPr>
          <p:spPr bwMode="auto">
            <a:xfrm>
              <a:off x="4464" y="864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data   next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2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栈顶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3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栈底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4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3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5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6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7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8" name="Line 48"/>
            <p:cNvSpPr>
              <a:spLocks noChangeShapeType="1"/>
            </p:cNvSpPr>
            <p:nvPr/>
          </p:nvSpPr>
          <p:spPr bwMode="auto">
            <a:xfrm>
              <a:off x="5088" y="1346"/>
              <a:ext cx="0" cy="1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69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0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1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2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173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矩形 3"/>
          <p:cNvSpPr>
            <a:spLocks noChangeArrowheads="1"/>
          </p:cNvSpPr>
          <p:nvPr/>
        </p:nvSpPr>
        <p:spPr bwMode="auto">
          <a:xfrm>
            <a:off x="144145" y="1744345"/>
            <a:ext cx="8536305" cy="2665730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180" name="Rectangle 37"/>
          <p:cNvSpPr>
            <a:spLocks noChangeArrowheads="1"/>
          </p:cNvSpPr>
          <p:nvPr/>
        </p:nvSpPr>
        <p:spPr bwMode="auto">
          <a:xfrm>
            <a:off x="546418" y="2079308"/>
            <a:ext cx="651351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</a:t>
            </a:r>
            <a:r>
              <a:rPr kumimoji="0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InitStack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LinkStack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&amp;S )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S=NULL;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38"/>
          <p:cNvGrpSpPr/>
          <p:nvPr/>
        </p:nvGrpSpPr>
        <p:grpSpPr>
          <a:xfrm>
            <a:off x="546418" y="5131118"/>
            <a:ext cx="2867025" cy="531812"/>
            <a:chOff x="705" y="3388"/>
            <a:chExt cx="1023" cy="248"/>
          </a:xfrm>
        </p:grpSpPr>
        <p:sp>
          <p:nvSpPr>
            <p:cNvPr id="50182" name="Text Box 39"/>
            <p:cNvSpPr txBox="1">
              <a:spLocks noChangeArrowheads="1"/>
            </p:cNvSpPr>
            <p:nvPr/>
          </p:nvSpPr>
          <p:spPr bwMode="auto">
            <a:xfrm>
              <a:off x="1440" y="3388"/>
              <a:ext cx="288" cy="245"/>
            </a:xfrm>
            <a:prstGeom prst="rect">
              <a:avLst/>
            </a:prstGeom>
            <a:solidFill>
              <a:srgbClr val="D4E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3" name="Line 40"/>
            <p:cNvSpPr>
              <a:spLocks noChangeShapeType="1"/>
            </p:cNvSpPr>
            <p:nvPr/>
          </p:nvSpPr>
          <p:spPr bwMode="auto">
            <a:xfrm>
              <a:off x="1023" y="3528"/>
              <a:ext cx="38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184" name="Text Box 41"/>
            <p:cNvSpPr txBox="1">
              <a:spLocks noChangeArrowheads="1"/>
            </p:cNvSpPr>
            <p:nvPr/>
          </p:nvSpPr>
          <p:spPr bwMode="auto">
            <a:xfrm>
              <a:off x="705" y="3391"/>
              <a:ext cx="288" cy="245"/>
            </a:xfrm>
            <a:prstGeom prst="rect">
              <a:avLst/>
            </a:prstGeom>
            <a:solidFill>
              <a:srgbClr val="D4E6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6325" name="标题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链栈的初始化</a:t>
            </a:r>
            <a:endParaRPr kumimoji="0" lang="zh-CN" altLang="en-US" sz="2800" b="0" i="0" u="none" strike="noStrike" kern="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矩形 6"/>
          <p:cNvSpPr>
            <a:spLocks noChangeArrowheads="1"/>
          </p:cNvSpPr>
          <p:nvPr/>
        </p:nvSpPr>
        <p:spPr bwMode="auto">
          <a:xfrm>
            <a:off x="-3175" y="1989138"/>
            <a:ext cx="9144000" cy="2952750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347" name="标题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判断链栈是否为空</a:t>
            </a:r>
            <a:endParaRPr kumimoji="0" lang="zh-CN" altLang="en-US" sz="2800" b="0" i="0" u="none" strike="noStrike" kern="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395288" y="2133600"/>
            <a:ext cx="7632700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marL="342900" indent="-342900">
              <a:buSzTx/>
            </a:pP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Status </a:t>
            </a:r>
            <a:r>
              <a:rPr lang="en-US" altLang="zh-CN" sz="32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StackEmpty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sz="3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LinkStack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S)</a:t>
            </a:r>
            <a:b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b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if (S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==NULL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 return TRUE;</a:t>
            </a:r>
            <a:b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else return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FALSE;</a:t>
            </a:r>
            <a:b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br>
              <a:rPr lang="en-US" altLang="zh-CN" sz="32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</a:br>
            <a:endParaRPr lang="en-US" altLang="zh-CN" sz="32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8" name="Rectangle 125"/>
          <p:cNvSpPr>
            <a:spLocks noChangeArrowheads="1"/>
          </p:cNvSpPr>
          <p:nvPr/>
        </p:nvSpPr>
        <p:spPr bwMode="auto">
          <a:xfrm>
            <a:off x="140335" y="2259330"/>
            <a:ext cx="6649720" cy="4005580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Push(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LinkStack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&amp;S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SElemType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e)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p=(*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StackNode)malloc(sizeof(</a:t>
            </a:r>
            <a:r>
              <a:rPr lang="en-US" altLang="zh-CN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StackNode)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//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生成新结点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 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 (!p) exit(OVERFLOW);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p-&gt;data=e; p-&gt;next=S; S=p; </a:t>
            </a:r>
            <a:endParaRPr kumimoji="0" lang="en-US" altLang="zh-CN" sz="2400" i="0" u="none" strike="noStrike" kern="1200" cap="none" spc="0" normalizeH="0" baseline="0" noProof="0" dirty="0" err="1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return OK;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8370" name="Group 142"/>
          <p:cNvGrpSpPr/>
          <p:nvPr/>
        </p:nvGrpSpPr>
        <p:grpSpPr>
          <a:xfrm>
            <a:off x="3998913" y="1555750"/>
            <a:ext cx="4152900" cy="2200275"/>
            <a:chOff x="2616" y="2027"/>
            <a:chExt cx="2616" cy="1386"/>
          </a:xfrm>
        </p:grpSpPr>
        <p:sp>
          <p:nvSpPr>
            <p:cNvPr id="52230" name="Rectangle 126"/>
            <p:cNvSpPr>
              <a:spLocks noChangeArrowheads="1"/>
            </p:cNvSpPr>
            <p:nvPr/>
          </p:nvSpPr>
          <p:spPr bwMode="auto">
            <a:xfrm>
              <a:off x="3120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1" name="Line 127"/>
            <p:cNvSpPr>
              <a:spLocks noChangeShapeType="1"/>
            </p:cNvSpPr>
            <p:nvPr/>
          </p:nvSpPr>
          <p:spPr bwMode="auto">
            <a:xfrm>
              <a:off x="3504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2" name="Line 128"/>
            <p:cNvSpPr>
              <a:spLocks noChangeShapeType="1"/>
            </p:cNvSpPr>
            <p:nvPr/>
          </p:nvSpPr>
          <p:spPr bwMode="auto">
            <a:xfrm>
              <a:off x="2880" y="2182"/>
              <a:ext cx="240" cy="0"/>
            </a:xfrm>
            <a:prstGeom prst="line">
              <a:avLst/>
            </a:prstGeom>
            <a:noFill/>
            <a:ln w="38100">
              <a:solidFill>
                <a:srgbClr val="6C4C8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3" name="Text Box 129"/>
            <p:cNvSpPr txBox="1">
              <a:spLocks noChangeArrowheads="1"/>
            </p:cNvSpPr>
            <p:nvPr/>
          </p:nvSpPr>
          <p:spPr bwMode="auto">
            <a:xfrm>
              <a:off x="2616" y="202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4" name="Rectangle 130"/>
            <p:cNvSpPr>
              <a:spLocks noChangeArrowheads="1"/>
            </p:cNvSpPr>
            <p:nvPr/>
          </p:nvSpPr>
          <p:spPr bwMode="auto">
            <a:xfrm>
              <a:off x="4464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5" name="Line 131"/>
            <p:cNvSpPr>
              <a:spLocks noChangeShapeType="1"/>
            </p:cNvSpPr>
            <p:nvPr/>
          </p:nvSpPr>
          <p:spPr bwMode="auto">
            <a:xfrm>
              <a:off x="4848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6" name="Rectangle 132"/>
            <p:cNvSpPr>
              <a:spLocks noChangeArrowheads="1"/>
            </p:cNvSpPr>
            <p:nvPr/>
          </p:nvSpPr>
          <p:spPr bwMode="auto">
            <a:xfrm>
              <a:off x="4464" y="245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7" name="Line 133"/>
            <p:cNvSpPr>
              <a:spLocks noChangeShapeType="1"/>
            </p:cNvSpPr>
            <p:nvPr/>
          </p:nvSpPr>
          <p:spPr bwMode="auto">
            <a:xfrm>
              <a:off x="4848" y="24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8" name="Rectangle 134"/>
            <p:cNvSpPr>
              <a:spLocks noChangeArrowheads="1"/>
            </p:cNvSpPr>
            <p:nvPr/>
          </p:nvSpPr>
          <p:spPr bwMode="auto">
            <a:xfrm>
              <a:off x="4464" y="317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39" name="Line 135"/>
            <p:cNvSpPr>
              <a:spLocks noChangeShapeType="1"/>
            </p:cNvSpPr>
            <p:nvPr/>
          </p:nvSpPr>
          <p:spPr bwMode="auto">
            <a:xfrm>
              <a:off x="4848" y="317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0" name="Line 136"/>
            <p:cNvSpPr>
              <a:spLocks noChangeShapeType="1"/>
            </p:cNvSpPr>
            <p:nvPr/>
          </p:nvSpPr>
          <p:spPr bwMode="auto">
            <a:xfrm>
              <a:off x="5040" y="2285"/>
              <a:ext cx="0" cy="1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1" name="Line 137"/>
            <p:cNvSpPr>
              <a:spLocks noChangeShapeType="1"/>
            </p:cNvSpPr>
            <p:nvPr/>
          </p:nvSpPr>
          <p:spPr bwMode="auto">
            <a:xfrm>
              <a:off x="5040" y="266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2" name="Line 138"/>
            <p:cNvSpPr>
              <a:spLocks noChangeShapeType="1"/>
            </p:cNvSpPr>
            <p:nvPr/>
          </p:nvSpPr>
          <p:spPr bwMode="auto">
            <a:xfrm>
              <a:off x="5040" y="29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3" name="Text Box 139"/>
            <p:cNvSpPr txBox="1">
              <a:spLocks noChangeArrowheads="1"/>
            </p:cNvSpPr>
            <p:nvPr/>
          </p:nvSpPr>
          <p:spPr bwMode="auto">
            <a:xfrm>
              <a:off x="4896" y="3142"/>
              <a:ext cx="25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4" name="Line 140"/>
            <p:cNvSpPr>
              <a:spLocks noChangeShapeType="1"/>
            </p:cNvSpPr>
            <p:nvPr/>
          </p:nvSpPr>
          <p:spPr bwMode="auto">
            <a:xfrm>
              <a:off x="4200" y="2171"/>
              <a:ext cx="240" cy="0"/>
            </a:xfrm>
            <a:prstGeom prst="line">
              <a:avLst/>
            </a:prstGeom>
            <a:noFill/>
            <a:ln w="38100">
              <a:solidFill>
                <a:srgbClr val="6C4C8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245" name="Text Box 141"/>
            <p:cNvSpPr txBox="1">
              <a:spLocks noChangeArrowheads="1"/>
            </p:cNvSpPr>
            <p:nvPr/>
          </p:nvSpPr>
          <p:spPr bwMode="auto">
            <a:xfrm>
              <a:off x="3984" y="202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8372" name="标题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链栈进栈</a:t>
            </a:r>
            <a:endParaRPr kumimoji="0" lang="zh-CN" altLang="en-US" sz="2800" b="0" i="0" u="none" strike="noStrike" kern="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393" name="Group 6"/>
          <p:cNvGrpSpPr/>
          <p:nvPr/>
        </p:nvGrpSpPr>
        <p:grpSpPr>
          <a:xfrm>
            <a:off x="3979228" y="1520825"/>
            <a:ext cx="4038600" cy="2286000"/>
            <a:chOff x="2688" y="1990"/>
            <a:chExt cx="2544" cy="1440"/>
          </a:xfrm>
        </p:grpSpPr>
        <p:sp>
          <p:nvSpPr>
            <p:cNvPr id="53253" name="Rectangle 7"/>
            <p:cNvSpPr>
              <a:spLocks noChangeArrowheads="1"/>
            </p:cNvSpPr>
            <p:nvPr/>
          </p:nvSpPr>
          <p:spPr bwMode="auto">
            <a:xfrm>
              <a:off x="3120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4" name="Line 8"/>
            <p:cNvSpPr>
              <a:spLocks noChangeShapeType="1"/>
            </p:cNvSpPr>
            <p:nvPr/>
          </p:nvSpPr>
          <p:spPr bwMode="auto">
            <a:xfrm>
              <a:off x="3504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5" name="Line 9"/>
            <p:cNvSpPr>
              <a:spLocks noChangeShapeType="1"/>
            </p:cNvSpPr>
            <p:nvPr/>
          </p:nvSpPr>
          <p:spPr bwMode="auto">
            <a:xfrm>
              <a:off x="2880" y="218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6" name="Text Box 10"/>
            <p:cNvSpPr txBox="1">
              <a:spLocks noChangeArrowheads="1"/>
            </p:cNvSpPr>
            <p:nvPr/>
          </p:nvSpPr>
          <p:spPr bwMode="auto">
            <a:xfrm>
              <a:off x="2688" y="20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7" name="Rectangle 11"/>
            <p:cNvSpPr>
              <a:spLocks noChangeArrowheads="1"/>
            </p:cNvSpPr>
            <p:nvPr/>
          </p:nvSpPr>
          <p:spPr bwMode="auto">
            <a:xfrm>
              <a:off x="4464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8" name="Line 12"/>
            <p:cNvSpPr>
              <a:spLocks noChangeShapeType="1"/>
            </p:cNvSpPr>
            <p:nvPr/>
          </p:nvSpPr>
          <p:spPr bwMode="auto">
            <a:xfrm>
              <a:off x="4848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59" name="Rectangle 13"/>
            <p:cNvSpPr>
              <a:spLocks noChangeArrowheads="1"/>
            </p:cNvSpPr>
            <p:nvPr/>
          </p:nvSpPr>
          <p:spPr bwMode="auto">
            <a:xfrm>
              <a:off x="4464" y="245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0" name="Line 14"/>
            <p:cNvSpPr>
              <a:spLocks noChangeShapeType="1"/>
            </p:cNvSpPr>
            <p:nvPr/>
          </p:nvSpPr>
          <p:spPr bwMode="auto">
            <a:xfrm>
              <a:off x="4848" y="24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1" name="Rectangle 15"/>
            <p:cNvSpPr>
              <a:spLocks noChangeArrowheads="1"/>
            </p:cNvSpPr>
            <p:nvPr/>
          </p:nvSpPr>
          <p:spPr bwMode="auto">
            <a:xfrm>
              <a:off x="4464" y="317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2" name="Line 16"/>
            <p:cNvSpPr>
              <a:spLocks noChangeShapeType="1"/>
            </p:cNvSpPr>
            <p:nvPr/>
          </p:nvSpPr>
          <p:spPr bwMode="auto">
            <a:xfrm>
              <a:off x="4848" y="317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3" name="Line 17"/>
            <p:cNvSpPr>
              <a:spLocks noChangeShapeType="1"/>
            </p:cNvSpPr>
            <p:nvPr/>
          </p:nvSpPr>
          <p:spPr bwMode="auto">
            <a:xfrm>
              <a:off x="5040" y="223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4" name="Line 18"/>
            <p:cNvSpPr>
              <a:spLocks noChangeShapeType="1"/>
            </p:cNvSpPr>
            <p:nvPr/>
          </p:nvSpPr>
          <p:spPr bwMode="auto">
            <a:xfrm>
              <a:off x="5040" y="266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5" name="Line 19"/>
            <p:cNvSpPr>
              <a:spLocks noChangeShapeType="1"/>
            </p:cNvSpPr>
            <p:nvPr/>
          </p:nvSpPr>
          <p:spPr bwMode="auto">
            <a:xfrm>
              <a:off x="5040" y="29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6" name="Text Box 20"/>
            <p:cNvSpPr txBox="1">
              <a:spLocks noChangeArrowheads="1"/>
            </p:cNvSpPr>
            <p:nvPr/>
          </p:nvSpPr>
          <p:spPr bwMode="auto">
            <a:xfrm>
              <a:off x="4896" y="31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7" name="Line 21"/>
            <p:cNvSpPr>
              <a:spLocks noChangeShapeType="1"/>
            </p:cNvSpPr>
            <p:nvPr/>
          </p:nvSpPr>
          <p:spPr bwMode="auto">
            <a:xfrm>
              <a:off x="4224" y="210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268" name="Text Box 22"/>
            <p:cNvSpPr txBox="1">
              <a:spLocks noChangeArrowheads="1"/>
            </p:cNvSpPr>
            <p:nvPr/>
          </p:nvSpPr>
          <p:spPr bwMode="auto">
            <a:xfrm>
              <a:off x="4032" y="19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3269" name="Text Box 23"/>
          <p:cNvSpPr txBox="1">
            <a:spLocks noChangeArrowheads="1"/>
          </p:cNvSpPr>
          <p:nvPr/>
        </p:nvSpPr>
        <p:spPr bwMode="auto">
          <a:xfrm flipH="1">
            <a:off x="4808538" y="15208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270" name="Rectangle 24"/>
          <p:cNvSpPr>
            <a:spLocks noChangeArrowheads="1"/>
          </p:cNvSpPr>
          <p:nvPr/>
        </p:nvSpPr>
        <p:spPr bwMode="auto">
          <a:xfrm>
            <a:off x="25400" y="2251075"/>
            <a:ext cx="6768465" cy="4075430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Push(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LinkStack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&amp;S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SElemType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e)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p=(*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StackNode)malloc(sizeof(StackNode)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//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生成新结点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 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if (!p) exit(OVERFLOW);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p-&gt;data=e;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p-&gt;next=S; S=p;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return OK;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397" name="标题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链栈进栈</a:t>
            </a:r>
            <a:endParaRPr kumimoji="0" lang="zh-CN" altLang="en-US" sz="2800" b="0" i="0" u="none" strike="noStrike" kern="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 bwMode="auto">
          <a:xfrm>
            <a:off x="612140" y="4799330"/>
            <a:ext cx="7957185" cy="125603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17" name="标题 5121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/>
              <a:t>栈示意图</a:t>
            </a:r>
            <a:endParaRPr lang="zh-CN" altLang="en-US" sz="5400" dirty="0"/>
          </a:p>
        </p:txBody>
      </p:sp>
      <p:sp>
        <p:nvSpPr>
          <p:cNvPr id="9218" name="矩形 5123"/>
          <p:cNvSpPr/>
          <p:nvPr/>
        </p:nvSpPr>
        <p:spPr>
          <a:xfrm>
            <a:off x="4800600" y="4114800"/>
            <a:ext cx="1524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400" b="0" baseline="-250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矩形 5124"/>
          <p:cNvSpPr/>
          <p:nvPr/>
        </p:nvSpPr>
        <p:spPr>
          <a:xfrm>
            <a:off x="4800600" y="3733800"/>
            <a:ext cx="1524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 b="0" baseline="-250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矩形 5125"/>
          <p:cNvSpPr/>
          <p:nvPr/>
        </p:nvSpPr>
        <p:spPr>
          <a:xfrm>
            <a:off x="4800600" y="3352800"/>
            <a:ext cx="1524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 b="0" baseline="-250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矩形 5126"/>
          <p:cNvSpPr/>
          <p:nvPr/>
        </p:nvSpPr>
        <p:spPr>
          <a:xfrm>
            <a:off x="4800600" y="1676400"/>
            <a:ext cx="1524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 sz="2400" b="0" baseline="-250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矩形 5127"/>
          <p:cNvSpPr/>
          <p:nvPr/>
        </p:nvSpPr>
        <p:spPr>
          <a:xfrm>
            <a:off x="4800600" y="2057400"/>
            <a:ext cx="1524000" cy="1295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</a:t>
            </a:r>
            <a:endParaRPr lang="en-US" altLang="zh-CN" sz="24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9" name="文本框 5128"/>
          <p:cNvSpPr txBox="1"/>
          <p:nvPr/>
        </p:nvSpPr>
        <p:spPr>
          <a:xfrm>
            <a:off x="2514600" y="1676400"/>
            <a:ext cx="14414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栈顶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top</a:t>
            </a:r>
            <a:endParaRPr lang="en-US" altLang="zh-CN" sz="24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30" name="文本框 5129"/>
          <p:cNvSpPr txBox="1"/>
          <p:nvPr/>
        </p:nvSpPr>
        <p:spPr>
          <a:xfrm>
            <a:off x="2514600" y="41148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栈底</a:t>
            </a:r>
            <a:r>
              <a:rPr lang="zh-CN" altLang="en-US" sz="2400" b="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bottom</a:t>
            </a:r>
            <a:endParaRPr lang="en-US" altLang="zh-CN" sz="24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直接连接符 5130"/>
          <p:cNvSpPr/>
          <p:nvPr/>
        </p:nvSpPr>
        <p:spPr>
          <a:xfrm>
            <a:off x="3810000" y="19050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32" name="直接连接符 5131"/>
          <p:cNvSpPr/>
          <p:nvPr/>
        </p:nvSpPr>
        <p:spPr>
          <a:xfrm>
            <a:off x="4419600" y="4343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27" name="文本框 5132"/>
          <p:cNvSpPr txBox="1"/>
          <p:nvPr/>
        </p:nvSpPr>
        <p:spPr>
          <a:xfrm>
            <a:off x="6689725" y="405923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ahoma" panose="020B0604030504040204" pitchFamily="34" charset="0"/>
              </a:rPr>
              <a:t>表头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9228" name="文本框 5133"/>
          <p:cNvSpPr txBox="1"/>
          <p:nvPr/>
        </p:nvSpPr>
        <p:spPr>
          <a:xfrm>
            <a:off x="6781800" y="16002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ahoma" panose="020B0604030504040204" pitchFamily="34" charset="0"/>
              </a:rPr>
              <a:t>表尾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9229" name="直接连接符 5134"/>
          <p:cNvSpPr/>
          <p:nvPr/>
        </p:nvSpPr>
        <p:spPr>
          <a:xfrm flipH="1">
            <a:off x="6324600" y="4343400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30" name="直接连接符 5135"/>
          <p:cNvSpPr/>
          <p:nvPr/>
        </p:nvSpPr>
        <p:spPr>
          <a:xfrm flipH="1">
            <a:off x="6324600" y="19050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37" name="文本框 5136"/>
          <p:cNvSpPr txBox="1"/>
          <p:nvPr/>
        </p:nvSpPr>
        <p:spPr>
          <a:xfrm>
            <a:off x="1127125" y="5029200"/>
            <a:ext cx="7332663" cy="1187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操作原则：</a:t>
            </a:r>
            <a:r>
              <a:rPr lang="zh-CN" altLang="en-US" sz="2400" dirty="0">
                <a:latin typeface="Tahoma" panose="020B0604030504040204" pitchFamily="34" charset="0"/>
              </a:rPr>
              <a:t>后进先出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Last In First Out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LIFO</a:t>
            </a:r>
            <a:endParaRPr lang="en-US" altLang="zh-CN" sz="2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举例：餐馆的盘子</a:t>
            </a: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137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137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build="p"/>
      <p:bldP spid="5130" grpId="0" build="p"/>
      <p:bldP spid="5137" grpId="0" uiExpand="1" build="p"/>
      <p:bldP spid="3" grpId="0" bldLvl="0" animBg="1"/>
      <p:bldP spid="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链栈进栈</a:t>
            </a:r>
            <a:endParaRPr kumimoji="0" lang="zh-CN" altLang="en-US" sz="2800" b="0" i="0" u="none" strike="noStrike" kern="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110038" y="1589088"/>
            <a:ext cx="4038600" cy="2286000"/>
            <a:chOff x="2688" y="1990"/>
            <a:chExt cx="2544" cy="1440"/>
          </a:xfrm>
        </p:grpSpPr>
        <p:sp>
          <p:nvSpPr>
            <p:cNvPr id="54277" name="Rectangle 7"/>
            <p:cNvSpPr>
              <a:spLocks noChangeArrowheads="1"/>
            </p:cNvSpPr>
            <p:nvPr/>
          </p:nvSpPr>
          <p:spPr bwMode="auto">
            <a:xfrm>
              <a:off x="3120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78" name="Line 8"/>
            <p:cNvSpPr>
              <a:spLocks noChangeShapeType="1"/>
            </p:cNvSpPr>
            <p:nvPr/>
          </p:nvSpPr>
          <p:spPr bwMode="auto">
            <a:xfrm>
              <a:off x="3504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79" name="Line 9"/>
            <p:cNvSpPr>
              <a:spLocks noChangeShapeType="1"/>
            </p:cNvSpPr>
            <p:nvPr/>
          </p:nvSpPr>
          <p:spPr bwMode="auto">
            <a:xfrm>
              <a:off x="2880" y="218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0" name="Text Box 10"/>
            <p:cNvSpPr txBox="1">
              <a:spLocks noChangeArrowheads="1"/>
            </p:cNvSpPr>
            <p:nvPr/>
          </p:nvSpPr>
          <p:spPr bwMode="auto">
            <a:xfrm>
              <a:off x="2688" y="20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1" name="Rectangle 11"/>
            <p:cNvSpPr>
              <a:spLocks noChangeArrowheads="1"/>
            </p:cNvSpPr>
            <p:nvPr/>
          </p:nvSpPr>
          <p:spPr bwMode="auto">
            <a:xfrm>
              <a:off x="4464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2" name="Line 12"/>
            <p:cNvSpPr>
              <a:spLocks noChangeShapeType="1"/>
            </p:cNvSpPr>
            <p:nvPr/>
          </p:nvSpPr>
          <p:spPr bwMode="auto">
            <a:xfrm>
              <a:off x="4848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3" name="Rectangle 13"/>
            <p:cNvSpPr>
              <a:spLocks noChangeArrowheads="1"/>
            </p:cNvSpPr>
            <p:nvPr/>
          </p:nvSpPr>
          <p:spPr bwMode="auto">
            <a:xfrm>
              <a:off x="4464" y="245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4" name="Line 14"/>
            <p:cNvSpPr>
              <a:spLocks noChangeShapeType="1"/>
            </p:cNvSpPr>
            <p:nvPr/>
          </p:nvSpPr>
          <p:spPr bwMode="auto">
            <a:xfrm>
              <a:off x="4848" y="24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5" name="Rectangle 15"/>
            <p:cNvSpPr>
              <a:spLocks noChangeArrowheads="1"/>
            </p:cNvSpPr>
            <p:nvPr/>
          </p:nvSpPr>
          <p:spPr bwMode="auto">
            <a:xfrm>
              <a:off x="4464" y="317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6" name="Line 16"/>
            <p:cNvSpPr>
              <a:spLocks noChangeShapeType="1"/>
            </p:cNvSpPr>
            <p:nvPr/>
          </p:nvSpPr>
          <p:spPr bwMode="auto">
            <a:xfrm>
              <a:off x="4848" y="317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7" name="Line 17"/>
            <p:cNvSpPr>
              <a:spLocks noChangeShapeType="1"/>
            </p:cNvSpPr>
            <p:nvPr/>
          </p:nvSpPr>
          <p:spPr bwMode="auto">
            <a:xfrm>
              <a:off x="5040" y="223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8" name="Line 18"/>
            <p:cNvSpPr>
              <a:spLocks noChangeShapeType="1"/>
            </p:cNvSpPr>
            <p:nvPr/>
          </p:nvSpPr>
          <p:spPr bwMode="auto">
            <a:xfrm>
              <a:off x="5040" y="266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89" name="Line 19"/>
            <p:cNvSpPr>
              <a:spLocks noChangeShapeType="1"/>
            </p:cNvSpPr>
            <p:nvPr/>
          </p:nvSpPr>
          <p:spPr bwMode="auto">
            <a:xfrm>
              <a:off x="5040" y="29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90" name="Text Box 20"/>
            <p:cNvSpPr txBox="1">
              <a:spLocks noChangeArrowheads="1"/>
            </p:cNvSpPr>
            <p:nvPr/>
          </p:nvSpPr>
          <p:spPr bwMode="auto">
            <a:xfrm>
              <a:off x="4896" y="31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91" name="Line 21"/>
            <p:cNvSpPr>
              <a:spLocks noChangeShapeType="1"/>
            </p:cNvSpPr>
            <p:nvPr/>
          </p:nvSpPr>
          <p:spPr bwMode="auto">
            <a:xfrm>
              <a:off x="4224" y="210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292" name="Text Box 22"/>
            <p:cNvSpPr txBox="1">
              <a:spLocks noChangeArrowheads="1"/>
            </p:cNvSpPr>
            <p:nvPr/>
          </p:nvSpPr>
          <p:spPr bwMode="auto">
            <a:xfrm>
              <a:off x="4032" y="19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4293" name="Line 23"/>
          <p:cNvSpPr>
            <a:spLocks noChangeShapeType="1"/>
          </p:cNvSpPr>
          <p:nvPr/>
        </p:nvSpPr>
        <p:spPr bwMode="auto">
          <a:xfrm>
            <a:off x="5786438" y="2017713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94" name="Text Box 24"/>
          <p:cNvSpPr txBox="1">
            <a:spLocks noChangeArrowheads="1"/>
          </p:cNvSpPr>
          <p:nvPr/>
        </p:nvSpPr>
        <p:spPr bwMode="auto">
          <a:xfrm flipH="1">
            <a:off x="4795838" y="16367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95" name="Rectangle 25"/>
          <p:cNvSpPr>
            <a:spLocks noChangeArrowheads="1"/>
          </p:cNvSpPr>
          <p:nvPr/>
        </p:nvSpPr>
        <p:spPr bwMode="auto">
          <a:xfrm>
            <a:off x="185420" y="2143125"/>
            <a:ext cx="6617970" cy="4149725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Push(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LinkStack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&amp;S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SElemType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e)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p=(*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StackNode)malloc(sizeof(StackNode)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//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生成新结点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 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if (!p) exit(OVERFLOW);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p-&gt;data=e;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p-&gt;next=S;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S=p; </a:t>
            </a:r>
            <a:endParaRPr kumimoji="0" lang="en-US" altLang="zh-CN" sz="2400" i="0" u="none" strike="noStrike" kern="1200" cap="none" spc="0" normalizeH="0" baseline="0" noProof="0" dirty="0" err="1">
              <a:ln>
                <a:noFill/>
              </a:ln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return OK;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1441" name="Group 6"/>
          <p:cNvGrpSpPr/>
          <p:nvPr/>
        </p:nvGrpSpPr>
        <p:grpSpPr>
          <a:xfrm>
            <a:off x="4256088" y="1627188"/>
            <a:ext cx="4038600" cy="2165350"/>
            <a:chOff x="2688" y="2066"/>
            <a:chExt cx="2544" cy="1364"/>
          </a:xfrm>
        </p:grpSpPr>
        <p:sp>
          <p:nvSpPr>
            <p:cNvPr id="55301" name="Rectangle 7"/>
            <p:cNvSpPr>
              <a:spLocks noChangeArrowheads="1"/>
            </p:cNvSpPr>
            <p:nvPr/>
          </p:nvSpPr>
          <p:spPr bwMode="auto">
            <a:xfrm>
              <a:off x="3120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2" name="Line 8"/>
            <p:cNvSpPr>
              <a:spLocks noChangeShapeType="1"/>
            </p:cNvSpPr>
            <p:nvPr/>
          </p:nvSpPr>
          <p:spPr bwMode="auto">
            <a:xfrm>
              <a:off x="3504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3" name="Line 9"/>
            <p:cNvSpPr>
              <a:spLocks noChangeShapeType="1"/>
            </p:cNvSpPr>
            <p:nvPr/>
          </p:nvSpPr>
          <p:spPr bwMode="auto">
            <a:xfrm>
              <a:off x="2880" y="218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4" name="Text Box 10"/>
            <p:cNvSpPr txBox="1">
              <a:spLocks noChangeArrowheads="1"/>
            </p:cNvSpPr>
            <p:nvPr/>
          </p:nvSpPr>
          <p:spPr bwMode="auto">
            <a:xfrm>
              <a:off x="2688" y="20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5" name="Rectangle 11"/>
            <p:cNvSpPr>
              <a:spLocks noChangeArrowheads="1"/>
            </p:cNvSpPr>
            <p:nvPr/>
          </p:nvSpPr>
          <p:spPr bwMode="auto">
            <a:xfrm>
              <a:off x="4464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6" name="Line 12"/>
            <p:cNvSpPr>
              <a:spLocks noChangeShapeType="1"/>
            </p:cNvSpPr>
            <p:nvPr/>
          </p:nvSpPr>
          <p:spPr bwMode="auto">
            <a:xfrm>
              <a:off x="4848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7" name="Rectangle 13"/>
            <p:cNvSpPr>
              <a:spLocks noChangeArrowheads="1"/>
            </p:cNvSpPr>
            <p:nvPr/>
          </p:nvSpPr>
          <p:spPr bwMode="auto">
            <a:xfrm>
              <a:off x="4464" y="245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8" name="Line 14"/>
            <p:cNvSpPr>
              <a:spLocks noChangeShapeType="1"/>
            </p:cNvSpPr>
            <p:nvPr/>
          </p:nvSpPr>
          <p:spPr bwMode="auto">
            <a:xfrm>
              <a:off x="4848" y="24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09" name="Rectangle 15"/>
            <p:cNvSpPr>
              <a:spLocks noChangeArrowheads="1"/>
            </p:cNvSpPr>
            <p:nvPr/>
          </p:nvSpPr>
          <p:spPr bwMode="auto">
            <a:xfrm>
              <a:off x="4464" y="317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10" name="Line 16"/>
            <p:cNvSpPr>
              <a:spLocks noChangeShapeType="1"/>
            </p:cNvSpPr>
            <p:nvPr/>
          </p:nvSpPr>
          <p:spPr bwMode="auto">
            <a:xfrm>
              <a:off x="4848" y="317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11" name="Line 17"/>
            <p:cNvSpPr>
              <a:spLocks noChangeShapeType="1"/>
            </p:cNvSpPr>
            <p:nvPr/>
          </p:nvSpPr>
          <p:spPr bwMode="auto">
            <a:xfrm>
              <a:off x="5040" y="223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12" name="Line 18"/>
            <p:cNvSpPr>
              <a:spLocks noChangeShapeType="1"/>
            </p:cNvSpPr>
            <p:nvPr/>
          </p:nvSpPr>
          <p:spPr bwMode="auto">
            <a:xfrm>
              <a:off x="5040" y="266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13" name="Line 19"/>
            <p:cNvSpPr>
              <a:spLocks noChangeShapeType="1"/>
            </p:cNvSpPr>
            <p:nvPr/>
          </p:nvSpPr>
          <p:spPr bwMode="auto">
            <a:xfrm>
              <a:off x="5040" y="29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314" name="Text Box 20"/>
            <p:cNvSpPr txBox="1">
              <a:spLocks noChangeArrowheads="1"/>
            </p:cNvSpPr>
            <p:nvPr/>
          </p:nvSpPr>
          <p:spPr bwMode="auto">
            <a:xfrm>
              <a:off x="4896" y="31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5317" name="Line 23"/>
          <p:cNvSpPr>
            <a:spLocks noChangeShapeType="1"/>
          </p:cNvSpPr>
          <p:nvPr/>
        </p:nvSpPr>
        <p:spPr bwMode="auto">
          <a:xfrm>
            <a:off x="5932488" y="1887538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318" name="Text Box 24"/>
          <p:cNvSpPr txBox="1">
            <a:spLocks noChangeArrowheads="1"/>
          </p:cNvSpPr>
          <p:nvPr/>
        </p:nvSpPr>
        <p:spPr bwMode="auto">
          <a:xfrm flipH="1">
            <a:off x="4941888" y="15065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319" name="Line 26"/>
          <p:cNvSpPr>
            <a:spLocks noChangeShapeType="1"/>
          </p:cNvSpPr>
          <p:nvPr/>
        </p:nvSpPr>
        <p:spPr bwMode="auto">
          <a:xfrm>
            <a:off x="4560888" y="16192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320" name="Text Box 27"/>
          <p:cNvSpPr txBox="1">
            <a:spLocks noChangeArrowheads="1"/>
          </p:cNvSpPr>
          <p:nvPr/>
        </p:nvSpPr>
        <p:spPr bwMode="auto">
          <a:xfrm>
            <a:off x="4256088" y="1435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321" name="Rectangle 28"/>
          <p:cNvSpPr>
            <a:spLocks noChangeArrowheads="1"/>
          </p:cNvSpPr>
          <p:nvPr/>
        </p:nvSpPr>
        <p:spPr bwMode="auto">
          <a:xfrm>
            <a:off x="122555" y="2400300"/>
            <a:ext cx="6813550" cy="4075430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Status Push(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LinkStack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 &amp;S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,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SElemType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 e)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{  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p=(*</a:t>
            </a:r>
            <a:r>
              <a:rPr lang="en-US" altLang="zh-CN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StackNode)malloc(sizeof(StackNode)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 //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生成新结点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p 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  if (!p) exit(OVERFLOW);</a:t>
            </a:r>
            <a:b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</a:b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  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p-&gt;data=e; p-&gt;next=S;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 S=p;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j-lt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     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return OK;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j-lt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j-lt"/>
                <a:sym typeface="+mn-lt"/>
              </a:rPr>
              <a:t>}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j-lt"/>
              <a:sym typeface="+mn-lt"/>
            </a:endParaRPr>
          </a:p>
        </p:txBody>
      </p:sp>
      <p:sp>
        <p:nvSpPr>
          <p:cNvPr id="61448" name="标题 1"/>
          <p:cNvSpPr>
            <a:spLocks noGrp="1" noChangeArrowheads="1"/>
          </p:cNvSpPr>
          <p:nvPr>
            <p:ph type="title"/>
          </p:nvPr>
        </p:nvSpPr>
        <p:spPr>
          <a:xfrm>
            <a:off x="3275965" y="180975"/>
            <a:ext cx="241744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链栈进栈</a:t>
            </a:r>
            <a:endParaRPr kumimoji="0" lang="zh-CN" altLang="en-US" sz="2800" b="0" i="0" u="none" strike="noStrike" kern="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>
          <a:xfrm>
            <a:off x="3340100" y="217170"/>
            <a:ext cx="3226435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链栈出栈</a:t>
            </a:r>
            <a:endParaRPr kumimoji="0" lang="zh-CN" altLang="en-US" sz="2800" b="0" i="0" u="none" strike="noStrike" kern="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59"/>
          <p:cNvGrpSpPr/>
          <p:nvPr/>
        </p:nvGrpSpPr>
        <p:grpSpPr>
          <a:xfrm>
            <a:off x="6369050" y="1484948"/>
            <a:ext cx="1905000" cy="2493962"/>
            <a:chOff x="1680" y="2878"/>
            <a:chExt cx="1200" cy="1355"/>
          </a:xfrm>
        </p:grpSpPr>
        <p:sp>
          <p:nvSpPr>
            <p:cNvPr id="56325" name="Rectangle 60"/>
            <p:cNvSpPr>
              <a:spLocks noChangeArrowheads="1"/>
            </p:cNvSpPr>
            <p:nvPr/>
          </p:nvSpPr>
          <p:spPr bwMode="auto">
            <a:xfrm>
              <a:off x="2112" y="2908"/>
              <a:ext cx="768" cy="19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26" name="Line 61"/>
            <p:cNvSpPr>
              <a:spLocks noChangeShapeType="1"/>
            </p:cNvSpPr>
            <p:nvPr/>
          </p:nvSpPr>
          <p:spPr bwMode="auto">
            <a:xfrm>
              <a:off x="2496" y="2908"/>
              <a:ext cx="0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27" name="Rectangle 62"/>
            <p:cNvSpPr>
              <a:spLocks noChangeArrowheads="1"/>
            </p:cNvSpPr>
            <p:nvPr/>
          </p:nvSpPr>
          <p:spPr bwMode="auto">
            <a:xfrm>
              <a:off x="2112" y="329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28" name="Line 63"/>
            <p:cNvSpPr>
              <a:spLocks noChangeShapeType="1"/>
            </p:cNvSpPr>
            <p:nvPr/>
          </p:nvSpPr>
          <p:spPr bwMode="auto">
            <a:xfrm>
              <a:off x="2496" y="32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29" name="Rectangle 64"/>
            <p:cNvSpPr>
              <a:spLocks noChangeArrowheads="1"/>
            </p:cNvSpPr>
            <p:nvPr/>
          </p:nvSpPr>
          <p:spPr bwMode="auto">
            <a:xfrm>
              <a:off x="2112" y="4012"/>
              <a:ext cx="768" cy="19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0" name="Line 65"/>
            <p:cNvSpPr>
              <a:spLocks noChangeShapeType="1"/>
            </p:cNvSpPr>
            <p:nvPr/>
          </p:nvSpPr>
          <p:spPr bwMode="auto">
            <a:xfrm>
              <a:off x="2496" y="4012"/>
              <a:ext cx="0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1" name="Line 66"/>
            <p:cNvSpPr>
              <a:spLocks noChangeShapeType="1"/>
            </p:cNvSpPr>
            <p:nvPr/>
          </p:nvSpPr>
          <p:spPr bwMode="auto">
            <a:xfrm>
              <a:off x="2688" y="307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2" name="Line 67"/>
            <p:cNvSpPr>
              <a:spLocks noChangeShapeType="1"/>
            </p:cNvSpPr>
            <p:nvPr/>
          </p:nvSpPr>
          <p:spPr bwMode="auto">
            <a:xfrm>
              <a:off x="2688" y="350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3" name="Line 68"/>
            <p:cNvSpPr>
              <a:spLocks noChangeShapeType="1"/>
            </p:cNvSpPr>
            <p:nvPr/>
          </p:nvSpPr>
          <p:spPr bwMode="auto">
            <a:xfrm>
              <a:off x="2688" y="3792"/>
              <a:ext cx="0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4" name="Text Box 69"/>
            <p:cNvSpPr txBox="1">
              <a:spLocks noChangeArrowheads="1"/>
            </p:cNvSpPr>
            <p:nvPr/>
          </p:nvSpPr>
          <p:spPr bwMode="auto">
            <a:xfrm>
              <a:off x="2544" y="3984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5" name="Line 70"/>
            <p:cNvSpPr>
              <a:spLocks noChangeShapeType="1"/>
            </p:cNvSpPr>
            <p:nvPr/>
          </p:nvSpPr>
          <p:spPr bwMode="auto">
            <a:xfrm>
              <a:off x="1872" y="3024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6" name="Text Box 71"/>
            <p:cNvSpPr txBox="1">
              <a:spLocks noChangeArrowheads="1"/>
            </p:cNvSpPr>
            <p:nvPr/>
          </p:nvSpPr>
          <p:spPr bwMode="auto">
            <a:xfrm>
              <a:off x="1680" y="2908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7" name="Text Box 72"/>
            <p:cNvSpPr txBox="1">
              <a:spLocks noChangeArrowheads="1"/>
            </p:cNvSpPr>
            <p:nvPr/>
          </p:nvSpPr>
          <p:spPr bwMode="auto">
            <a:xfrm>
              <a:off x="2112" y="2878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6338" name="Text Box 73"/>
          <p:cNvSpPr txBox="1">
            <a:spLocks noChangeArrowheads="1"/>
          </p:cNvSpPr>
          <p:nvPr/>
        </p:nvSpPr>
        <p:spPr bwMode="auto">
          <a:xfrm flipH="1">
            <a:off x="4768850" y="15446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 = ‘A’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339" name="Text Box 74"/>
          <p:cNvSpPr txBox="1">
            <a:spLocks noChangeArrowheads="1"/>
          </p:cNvSpPr>
          <p:nvPr/>
        </p:nvSpPr>
        <p:spPr bwMode="auto">
          <a:xfrm>
            <a:off x="256540" y="2230755"/>
            <a:ext cx="6493510" cy="3892550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Pop (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LinkStack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&amp;</a:t>
            </a:r>
            <a:r>
              <a:rPr kumimoji="0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S,SElemType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&amp;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e)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if (S==NULL) return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ERROR;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e = S-&gt; data;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p = S;   S =  S-&gt; next;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free(p);   return OK;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}  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489" name="Group 6"/>
          <p:cNvGrpSpPr/>
          <p:nvPr/>
        </p:nvGrpSpPr>
        <p:grpSpPr>
          <a:xfrm>
            <a:off x="6370638" y="1276350"/>
            <a:ext cx="1905000" cy="2438400"/>
            <a:chOff x="1680" y="2908"/>
            <a:chExt cx="1200" cy="1325"/>
          </a:xfrm>
        </p:grpSpPr>
        <p:sp>
          <p:nvSpPr>
            <p:cNvPr id="57349" name="Rectangle 7"/>
            <p:cNvSpPr>
              <a:spLocks noChangeArrowheads="1"/>
            </p:cNvSpPr>
            <p:nvPr/>
          </p:nvSpPr>
          <p:spPr bwMode="auto">
            <a:xfrm>
              <a:off x="2112" y="2908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0" name="Line 8"/>
            <p:cNvSpPr>
              <a:spLocks noChangeShapeType="1"/>
            </p:cNvSpPr>
            <p:nvPr/>
          </p:nvSpPr>
          <p:spPr bwMode="auto">
            <a:xfrm>
              <a:off x="2496" y="2908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1" name="Rectangle 9"/>
            <p:cNvSpPr>
              <a:spLocks noChangeArrowheads="1"/>
            </p:cNvSpPr>
            <p:nvPr/>
          </p:nvSpPr>
          <p:spPr bwMode="auto">
            <a:xfrm>
              <a:off x="2112" y="329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2" name="Line 10"/>
            <p:cNvSpPr>
              <a:spLocks noChangeShapeType="1"/>
            </p:cNvSpPr>
            <p:nvPr/>
          </p:nvSpPr>
          <p:spPr bwMode="auto">
            <a:xfrm>
              <a:off x="2496" y="32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3" name="Rectangle 11"/>
            <p:cNvSpPr>
              <a:spLocks noChangeArrowheads="1"/>
            </p:cNvSpPr>
            <p:nvPr/>
          </p:nvSpPr>
          <p:spPr bwMode="auto">
            <a:xfrm>
              <a:off x="2112" y="401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4" name="Line 12"/>
            <p:cNvSpPr>
              <a:spLocks noChangeShapeType="1"/>
            </p:cNvSpPr>
            <p:nvPr/>
          </p:nvSpPr>
          <p:spPr bwMode="auto">
            <a:xfrm>
              <a:off x="2496" y="401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5" name="Line 13"/>
            <p:cNvSpPr>
              <a:spLocks noChangeShapeType="1"/>
            </p:cNvSpPr>
            <p:nvPr/>
          </p:nvSpPr>
          <p:spPr bwMode="auto">
            <a:xfrm>
              <a:off x="2688" y="307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6" name="Line 14"/>
            <p:cNvSpPr>
              <a:spLocks noChangeShapeType="1"/>
            </p:cNvSpPr>
            <p:nvPr/>
          </p:nvSpPr>
          <p:spPr bwMode="auto">
            <a:xfrm>
              <a:off x="2688" y="350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7" name="Line 15"/>
            <p:cNvSpPr>
              <a:spLocks noChangeShapeType="1"/>
            </p:cNvSpPr>
            <p:nvPr/>
          </p:nvSpPr>
          <p:spPr bwMode="auto">
            <a:xfrm>
              <a:off x="2688" y="37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8" name="Text Box 16"/>
            <p:cNvSpPr txBox="1">
              <a:spLocks noChangeArrowheads="1"/>
            </p:cNvSpPr>
            <p:nvPr/>
          </p:nvSpPr>
          <p:spPr bwMode="auto">
            <a:xfrm>
              <a:off x="2544" y="3984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59" name="Line 17"/>
            <p:cNvSpPr>
              <a:spLocks noChangeShapeType="1"/>
            </p:cNvSpPr>
            <p:nvPr/>
          </p:nvSpPr>
          <p:spPr bwMode="auto">
            <a:xfrm>
              <a:off x="1872" y="3024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60" name="Text Box 18"/>
            <p:cNvSpPr txBox="1">
              <a:spLocks noChangeArrowheads="1"/>
            </p:cNvSpPr>
            <p:nvPr/>
          </p:nvSpPr>
          <p:spPr bwMode="auto">
            <a:xfrm>
              <a:off x="1680" y="2908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361" name="Text Box 19"/>
            <p:cNvSpPr txBox="1">
              <a:spLocks noChangeArrowheads="1"/>
            </p:cNvSpPr>
            <p:nvPr/>
          </p:nvSpPr>
          <p:spPr bwMode="auto">
            <a:xfrm>
              <a:off x="2112" y="2908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7362" name="Text Box 20"/>
          <p:cNvSpPr txBox="1">
            <a:spLocks noChangeArrowheads="1"/>
          </p:cNvSpPr>
          <p:nvPr/>
        </p:nvSpPr>
        <p:spPr bwMode="auto">
          <a:xfrm flipH="1">
            <a:off x="4368800" y="14906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 = ‘A’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363" name="Line 21"/>
          <p:cNvSpPr>
            <a:spLocks noChangeShapeType="1"/>
          </p:cNvSpPr>
          <p:nvPr/>
        </p:nvSpPr>
        <p:spPr bwMode="auto">
          <a:xfrm>
            <a:off x="6675438" y="169068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364" name="Text Box 22"/>
          <p:cNvSpPr txBox="1">
            <a:spLocks noChangeArrowheads="1"/>
          </p:cNvSpPr>
          <p:nvPr/>
        </p:nvSpPr>
        <p:spPr bwMode="auto">
          <a:xfrm>
            <a:off x="6370638" y="14620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4" name="Text Box 23"/>
          <p:cNvSpPr txBox="1">
            <a:spLocks noChangeArrowheads="1"/>
          </p:cNvSpPr>
          <p:nvPr/>
        </p:nvSpPr>
        <p:spPr bwMode="auto">
          <a:xfrm>
            <a:off x="223520" y="2260600"/>
            <a:ext cx="6644005" cy="3892550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Pop (LinkStack &amp;S,SElemType &amp;e)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if (S==NULL) return ERROR;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e = S-&gt; data; 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 = S;  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 =  S-&gt; next;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free(p);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return OK;  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  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5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469640" y="494665"/>
            <a:ext cx="339852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链栈出栈</a:t>
            </a:r>
            <a:endParaRPr kumimoji="0" lang="zh-CN" altLang="en-US" sz="2800" b="0" i="0" u="none" strike="noStrike" kern="0" cap="none" spc="0" normalizeH="0" baseline="0" noProof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1" name="Rectangle 4"/>
          <p:cNvSpPr>
            <a:spLocks noChangeArrowheads="1"/>
          </p:cNvSpPr>
          <p:nvPr/>
        </p:nvSpPr>
        <p:spPr bwMode="auto">
          <a:xfrm>
            <a:off x="2626043" y="406083"/>
            <a:ext cx="340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链栈出栈</a:t>
            </a:r>
            <a:endParaRPr kumimoji="0" lang="zh-CN" altLang="en-US" sz="2800" b="0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4514" name="Group 6"/>
          <p:cNvGrpSpPr/>
          <p:nvPr/>
        </p:nvGrpSpPr>
        <p:grpSpPr>
          <a:xfrm>
            <a:off x="6443663" y="1270000"/>
            <a:ext cx="1984375" cy="2620963"/>
            <a:chOff x="1630" y="2809"/>
            <a:chExt cx="1250" cy="1424"/>
          </a:xfrm>
        </p:grpSpPr>
        <p:sp>
          <p:nvSpPr>
            <p:cNvPr id="58373" name="Rectangle 7"/>
            <p:cNvSpPr>
              <a:spLocks noChangeArrowheads="1"/>
            </p:cNvSpPr>
            <p:nvPr/>
          </p:nvSpPr>
          <p:spPr bwMode="auto">
            <a:xfrm>
              <a:off x="2112" y="2908"/>
              <a:ext cx="768" cy="19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74" name="Line 8"/>
            <p:cNvSpPr>
              <a:spLocks noChangeShapeType="1"/>
            </p:cNvSpPr>
            <p:nvPr/>
          </p:nvSpPr>
          <p:spPr bwMode="auto">
            <a:xfrm>
              <a:off x="2496" y="2908"/>
              <a:ext cx="0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75" name="Rectangle 9"/>
            <p:cNvSpPr>
              <a:spLocks noChangeArrowheads="1"/>
            </p:cNvSpPr>
            <p:nvPr/>
          </p:nvSpPr>
          <p:spPr bwMode="auto">
            <a:xfrm>
              <a:off x="2112" y="329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76" name="Line 10"/>
            <p:cNvSpPr>
              <a:spLocks noChangeShapeType="1"/>
            </p:cNvSpPr>
            <p:nvPr/>
          </p:nvSpPr>
          <p:spPr bwMode="auto">
            <a:xfrm>
              <a:off x="2496" y="32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77" name="Rectangle 11"/>
            <p:cNvSpPr>
              <a:spLocks noChangeArrowheads="1"/>
            </p:cNvSpPr>
            <p:nvPr/>
          </p:nvSpPr>
          <p:spPr bwMode="auto">
            <a:xfrm>
              <a:off x="2112" y="4012"/>
              <a:ext cx="768" cy="19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78" name="Line 12"/>
            <p:cNvSpPr>
              <a:spLocks noChangeShapeType="1"/>
            </p:cNvSpPr>
            <p:nvPr/>
          </p:nvSpPr>
          <p:spPr bwMode="auto">
            <a:xfrm>
              <a:off x="2496" y="4012"/>
              <a:ext cx="0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79" name="Line 13"/>
            <p:cNvSpPr>
              <a:spLocks noChangeShapeType="1"/>
            </p:cNvSpPr>
            <p:nvPr/>
          </p:nvSpPr>
          <p:spPr bwMode="auto">
            <a:xfrm>
              <a:off x="2688" y="3122"/>
              <a:ext cx="0" cy="1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80" name="Line 14"/>
            <p:cNvSpPr>
              <a:spLocks noChangeShapeType="1"/>
            </p:cNvSpPr>
            <p:nvPr/>
          </p:nvSpPr>
          <p:spPr bwMode="auto">
            <a:xfrm>
              <a:off x="2688" y="350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81" name="Line 15"/>
            <p:cNvSpPr>
              <a:spLocks noChangeShapeType="1"/>
            </p:cNvSpPr>
            <p:nvPr/>
          </p:nvSpPr>
          <p:spPr bwMode="auto">
            <a:xfrm>
              <a:off x="2688" y="3792"/>
              <a:ext cx="0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82" name="Text Box 16"/>
            <p:cNvSpPr txBox="1">
              <a:spLocks noChangeArrowheads="1"/>
            </p:cNvSpPr>
            <p:nvPr/>
          </p:nvSpPr>
          <p:spPr bwMode="auto">
            <a:xfrm>
              <a:off x="2544" y="3984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83" name="Line 17"/>
            <p:cNvSpPr>
              <a:spLocks noChangeShapeType="1"/>
            </p:cNvSpPr>
            <p:nvPr/>
          </p:nvSpPr>
          <p:spPr bwMode="auto">
            <a:xfrm>
              <a:off x="1872" y="2965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84" name="Text Box 18"/>
            <p:cNvSpPr txBox="1">
              <a:spLocks noChangeArrowheads="1"/>
            </p:cNvSpPr>
            <p:nvPr/>
          </p:nvSpPr>
          <p:spPr bwMode="auto">
            <a:xfrm>
              <a:off x="1630" y="2809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385" name="Text Box 19"/>
            <p:cNvSpPr txBox="1">
              <a:spLocks noChangeArrowheads="1"/>
            </p:cNvSpPr>
            <p:nvPr/>
          </p:nvSpPr>
          <p:spPr bwMode="auto">
            <a:xfrm>
              <a:off x="2159" y="2871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8386" name="Text Box 20"/>
          <p:cNvSpPr txBox="1">
            <a:spLocks noChangeArrowheads="1"/>
          </p:cNvSpPr>
          <p:nvPr/>
        </p:nvSpPr>
        <p:spPr bwMode="auto">
          <a:xfrm flipH="1">
            <a:off x="4835525" y="13843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 = ‘A’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387" name="Line 21"/>
          <p:cNvSpPr>
            <a:spLocks noChangeShapeType="1"/>
          </p:cNvSpPr>
          <p:nvPr/>
        </p:nvSpPr>
        <p:spPr bwMode="auto">
          <a:xfrm>
            <a:off x="6827838" y="1773238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388" name="Text Box 22"/>
          <p:cNvSpPr txBox="1">
            <a:spLocks noChangeArrowheads="1"/>
          </p:cNvSpPr>
          <p:nvPr/>
        </p:nvSpPr>
        <p:spPr bwMode="auto">
          <a:xfrm>
            <a:off x="6443663" y="14843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389" name="Line 23"/>
          <p:cNvSpPr>
            <a:spLocks noChangeShapeType="1"/>
          </p:cNvSpPr>
          <p:nvPr/>
        </p:nvSpPr>
        <p:spPr bwMode="auto">
          <a:xfrm>
            <a:off x="6827838" y="23431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390" name="Text Box 24"/>
          <p:cNvSpPr txBox="1">
            <a:spLocks noChangeArrowheads="1"/>
          </p:cNvSpPr>
          <p:nvPr/>
        </p:nvSpPr>
        <p:spPr bwMode="auto">
          <a:xfrm>
            <a:off x="6408738" y="2114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521" name="Text Box 25"/>
          <p:cNvSpPr txBox="1">
            <a:spLocks noChangeArrowheads="1"/>
          </p:cNvSpPr>
          <p:nvPr/>
        </p:nvSpPr>
        <p:spPr bwMode="auto">
          <a:xfrm>
            <a:off x="186055" y="2512695"/>
            <a:ext cx="6523355" cy="3892550"/>
          </a:xfrm>
          <a:prstGeom prst="rect">
            <a:avLst/>
          </a:prstGeom>
          <a:solidFill>
            <a:srgbClr val="E2D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Pop (LinkStack &amp;S,SElemType &amp;e)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if (S==NULL) return ERROR;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e = S-&gt; data;  p = S;  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 =  S-&gt; next;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free(p);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return OK;  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  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3584258" y="408940"/>
            <a:ext cx="340518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链栈出栈</a:t>
            </a:r>
            <a:endParaRPr kumimoji="0" lang="zh-CN" altLang="en-US" sz="2800" b="0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506730" y="2589530"/>
            <a:ext cx="6483985" cy="3006725"/>
          </a:xfrm>
          <a:prstGeom prst="rect">
            <a:avLst/>
          </a:prstGeom>
          <a:solidFill>
            <a:srgbClr val="D4E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Status Pop (LinkStack &amp;S,SElemType &amp;e)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if (S==NULL) return ERROR;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e = S-&gt; data;  p = S;   S =  S-&gt; next;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free(p);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return OK; 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}  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397" name="Rectangle 9"/>
          <p:cNvSpPr>
            <a:spLocks noChangeArrowheads="1"/>
          </p:cNvSpPr>
          <p:nvPr/>
        </p:nvSpPr>
        <p:spPr bwMode="auto">
          <a:xfrm>
            <a:off x="6989763" y="1790700"/>
            <a:ext cx="1219200" cy="35401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398" name="Line 10"/>
          <p:cNvSpPr>
            <a:spLocks noChangeShapeType="1"/>
          </p:cNvSpPr>
          <p:nvPr/>
        </p:nvSpPr>
        <p:spPr bwMode="auto">
          <a:xfrm>
            <a:off x="7599363" y="1790700"/>
            <a:ext cx="0" cy="3540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399" name="Rectangle 11"/>
          <p:cNvSpPr>
            <a:spLocks noChangeArrowheads="1"/>
          </p:cNvSpPr>
          <p:nvPr/>
        </p:nvSpPr>
        <p:spPr bwMode="auto">
          <a:xfrm>
            <a:off x="6989763" y="3116263"/>
            <a:ext cx="1219200" cy="35242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400" name="Line 12"/>
          <p:cNvSpPr>
            <a:spLocks noChangeShapeType="1"/>
          </p:cNvSpPr>
          <p:nvPr/>
        </p:nvSpPr>
        <p:spPr bwMode="auto">
          <a:xfrm>
            <a:off x="7599363" y="3116263"/>
            <a:ext cx="0" cy="352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401" name="Line 14"/>
          <p:cNvSpPr>
            <a:spLocks noChangeShapeType="1"/>
          </p:cNvSpPr>
          <p:nvPr/>
        </p:nvSpPr>
        <p:spPr bwMode="auto">
          <a:xfrm>
            <a:off x="7904163" y="2181225"/>
            <a:ext cx="0" cy="44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402" name="Line 15"/>
          <p:cNvSpPr>
            <a:spLocks noChangeShapeType="1"/>
          </p:cNvSpPr>
          <p:nvPr/>
        </p:nvSpPr>
        <p:spPr bwMode="auto">
          <a:xfrm>
            <a:off x="7904163" y="2711450"/>
            <a:ext cx="0" cy="352425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403" name="Text Box 16"/>
          <p:cNvSpPr txBox="1">
            <a:spLocks noChangeArrowheads="1"/>
          </p:cNvSpPr>
          <p:nvPr/>
        </p:nvSpPr>
        <p:spPr bwMode="auto">
          <a:xfrm>
            <a:off x="7675563" y="3063875"/>
            <a:ext cx="45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∧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404" name="Text Box 20"/>
          <p:cNvSpPr txBox="1">
            <a:spLocks noChangeArrowheads="1"/>
          </p:cNvSpPr>
          <p:nvPr/>
        </p:nvSpPr>
        <p:spPr bwMode="auto">
          <a:xfrm flipH="1">
            <a:off x="4818063" y="1760538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 = ‘A’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405" name="Line 23"/>
          <p:cNvSpPr>
            <a:spLocks noChangeShapeType="1"/>
          </p:cNvSpPr>
          <p:nvPr/>
        </p:nvSpPr>
        <p:spPr bwMode="auto">
          <a:xfrm>
            <a:off x="6608763" y="197485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406" name="Text Box 24"/>
          <p:cNvSpPr txBox="1">
            <a:spLocks noChangeArrowheads="1"/>
          </p:cNvSpPr>
          <p:nvPr/>
        </p:nvSpPr>
        <p:spPr bwMode="auto">
          <a:xfrm>
            <a:off x="6303963" y="17907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矩形 1"/>
          <p:cNvSpPr>
            <a:spLocks noChangeArrowheads="1"/>
          </p:cNvSpPr>
          <p:nvPr/>
        </p:nvSpPr>
        <p:spPr bwMode="auto">
          <a:xfrm>
            <a:off x="0" y="1484313"/>
            <a:ext cx="9144000" cy="3889375"/>
          </a:xfrm>
          <a:prstGeom prst="rect">
            <a:avLst/>
          </a:prstGeom>
          <a:solidFill>
            <a:srgbClr val="D4E6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419" name="Rectangle 6"/>
          <p:cNvSpPr>
            <a:spLocks noChangeArrowheads="1"/>
          </p:cNvSpPr>
          <p:nvPr/>
        </p:nvSpPr>
        <p:spPr bwMode="auto">
          <a:xfrm>
            <a:off x="2856865" y="331788"/>
            <a:ext cx="3956050" cy="51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取链栈栈顶元素</a:t>
            </a:r>
            <a:endParaRPr kumimoji="0" lang="zh-CN" altLang="en-US" sz="2800" b="0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6039" name="Rectangle 7"/>
          <p:cNvSpPr>
            <a:spLocks noChangeArrowheads="1"/>
          </p:cNvSpPr>
          <p:nvPr/>
        </p:nvSpPr>
        <p:spPr bwMode="auto">
          <a:xfrm>
            <a:off x="1547813" y="1916113"/>
            <a:ext cx="67691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SElemType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GetTop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LinkStack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S)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{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if (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S==NULL)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exit(1)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b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else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return S–&gt;data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}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Group 59"/>
          <p:cNvGrpSpPr/>
          <p:nvPr/>
        </p:nvGrpSpPr>
        <p:grpSpPr>
          <a:xfrm>
            <a:off x="6812915" y="2880043"/>
            <a:ext cx="1905000" cy="2493962"/>
            <a:chOff x="1680" y="2878"/>
            <a:chExt cx="1200" cy="1355"/>
          </a:xfrm>
        </p:grpSpPr>
        <p:sp>
          <p:nvSpPr>
            <p:cNvPr id="56325" name="Rectangle 60"/>
            <p:cNvSpPr>
              <a:spLocks noChangeArrowheads="1"/>
            </p:cNvSpPr>
            <p:nvPr/>
          </p:nvSpPr>
          <p:spPr bwMode="auto">
            <a:xfrm>
              <a:off x="2112" y="2908"/>
              <a:ext cx="768" cy="19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26" name="Line 61"/>
            <p:cNvSpPr>
              <a:spLocks noChangeShapeType="1"/>
            </p:cNvSpPr>
            <p:nvPr/>
          </p:nvSpPr>
          <p:spPr bwMode="auto">
            <a:xfrm>
              <a:off x="2496" y="2908"/>
              <a:ext cx="0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27" name="Rectangle 62"/>
            <p:cNvSpPr>
              <a:spLocks noChangeArrowheads="1"/>
            </p:cNvSpPr>
            <p:nvPr/>
          </p:nvSpPr>
          <p:spPr bwMode="auto">
            <a:xfrm>
              <a:off x="2112" y="329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28" name="Line 63"/>
            <p:cNvSpPr>
              <a:spLocks noChangeShapeType="1"/>
            </p:cNvSpPr>
            <p:nvPr/>
          </p:nvSpPr>
          <p:spPr bwMode="auto">
            <a:xfrm>
              <a:off x="2496" y="329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29" name="Rectangle 64"/>
            <p:cNvSpPr>
              <a:spLocks noChangeArrowheads="1"/>
            </p:cNvSpPr>
            <p:nvPr/>
          </p:nvSpPr>
          <p:spPr bwMode="auto">
            <a:xfrm>
              <a:off x="2112" y="4012"/>
              <a:ext cx="768" cy="191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0" name="Line 65"/>
            <p:cNvSpPr>
              <a:spLocks noChangeShapeType="1"/>
            </p:cNvSpPr>
            <p:nvPr/>
          </p:nvSpPr>
          <p:spPr bwMode="auto">
            <a:xfrm>
              <a:off x="2496" y="4012"/>
              <a:ext cx="0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1" name="Line 66"/>
            <p:cNvSpPr>
              <a:spLocks noChangeShapeType="1"/>
            </p:cNvSpPr>
            <p:nvPr/>
          </p:nvSpPr>
          <p:spPr bwMode="auto">
            <a:xfrm>
              <a:off x="2688" y="307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2" name="Line 67"/>
            <p:cNvSpPr>
              <a:spLocks noChangeShapeType="1"/>
            </p:cNvSpPr>
            <p:nvPr/>
          </p:nvSpPr>
          <p:spPr bwMode="auto">
            <a:xfrm>
              <a:off x="2688" y="350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3" name="Line 68"/>
            <p:cNvSpPr>
              <a:spLocks noChangeShapeType="1"/>
            </p:cNvSpPr>
            <p:nvPr/>
          </p:nvSpPr>
          <p:spPr bwMode="auto">
            <a:xfrm>
              <a:off x="2688" y="3792"/>
              <a:ext cx="0" cy="1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4" name="Text Box 69"/>
            <p:cNvSpPr txBox="1">
              <a:spLocks noChangeArrowheads="1"/>
            </p:cNvSpPr>
            <p:nvPr/>
          </p:nvSpPr>
          <p:spPr bwMode="auto">
            <a:xfrm>
              <a:off x="2544" y="3984"/>
              <a:ext cx="288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∧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5" name="Line 70"/>
            <p:cNvSpPr>
              <a:spLocks noChangeShapeType="1"/>
            </p:cNvSpPr>
            <p:nvPr/>
          </p:nvSpPr>
          <p:spPr bwMode="auto">
            <a:xfrm>
              <a:off x="1872" y="3024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6" name="Text Box 71"/>
            <p:cNvSpPr txBox="1">
              <a:spLocks noChangeArrowheads="1"/>
            </p:cNvSpPr>
            <p:nvPr/>
          </p:nvSpPr>
          <p:spPr bwMode="auto">
            <a:xfrm>
              <a:off x="1680" y="2908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S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337" name="Text Box 72"/>
            <p:cNvSpPr txBox="1">
              <a:spLocks noChangeArrowheads="1"/>
            </p:cNvSpPr>
            <p:nvPr/>
          </p:nvSpPr>
          <p:spPr bwMode="auto">
            <a:xfrm>
              <a:off x="2112" y="2878"/>
              <a:ext cx="28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1pPr>
              <a:lvl2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2pPr>
              <a:lvl3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3pPr>
              <a:lvl4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4pPr>
              <a:lvl5pPr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标题 115713"/>
          <p:cNvSpPr>
            <a:spLocks noGrp="1"/>
          </p:cNvSpPr>
          <p:nvPr>
            <p:ph type="title"/>
          </p:nvPr>
        </p:nvSpPr>
        <p:spPr>
          <a:xfrm>
            <a:off x="762000" y="241300"/>
            <a:ext cx="79883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队列</a:t>
            </a:r>
            <a:r>
              <a:rPr lang="en-US" altLang="zh-CN" sz="5400" dirty="0">
                <a:latin typeface="华文新魏" panose="02010800040101010101" pitchFamily="2" charset="-122"/>
              </a:rPr>
              <a:t>(Queue)</a:t>
            </a:r>
            <a:r>
              <a:rPr lang="zh-CN" altLang="en-US" sz="5400" dirty="0">
                <a:latin typeface="华文新魏" panose="02010800040101010101" pitchFamily="2" charset="-122"/>
              </a:rPr>
              <a:t>定义和概念</a:t>
            </a:r>
            <a:endParaRPr lang="zh-CN" altLang="en-US" sz="5400" dirty="0">
              <a:latin typeface="华文新魏" panose="02010800040101010101" pitchFamily="2" charset="-122"/>
            </a:endParaRPr>
          </a:p>
        </p:txBody>
      </p:sp>
      <p:sp>
        <p:nvSpPr>
          <p:cNvPr id="115715" name="内容占位符 115714"/>
          <p:cNvSpPr>
            <a:spLocks noGrp="1"/>
          </p:cNvSpPr>
          <p:nvPr>
            <p:ph idx="1"/>
          </p:nvPr>
        </p:nvSpPr>
        <p:spPr>
          <a:xfrm>
            <a:off x="809625" y="1676400"/>
            <a:ext cx="7958138" cy="3881438"/>
          </a:xfrm>
        </p:spPr>
        <p:txBody>
          <a:bodyPr anchor="t"/>
          <a:p>
            <a:r>
              <a:rPr lang="zh-CN" altLang="en-US" b="1" dirty="0">
                <a:solidFill>
                  <a:schemeClr val="folHlink"/>
                </a:solidFill>
                <a:ea typeface="幼圆" panose="02010509060101010101" pitchFamily="49" charset="-122"/>
              </a:rPr>
              <a:t>队列：</a:t>
            </a:r>
            <a:r>
              <a:rPr lang="zh-CN" altLang="en-US" b="1" dirty="0">
                <a:latin typeface="宋体" panose="02010600030101010101" pitchFamily="2" charset="-122"/>
              </a:rPr>
              <a:t>队列是一种只允许在表的一端插入，在另一端删除的存取受限的线性表。</a:t>
            </a:r>
            <a:r>
              <a:rPr lang="zh-CN" altLang="en-US" b="1" dirty="0">
                <a:latin typeface="Times New Roman" panose="02020603050405020304" charset="0"/>
              </a:rPr>
              <a:t> </a:t>
            </a:r>
            <a:endParaRPr lang="zh-CN" altLang="en-US" b="1" dirty="0">
              <a:latin typeface="Times New Roman" panose="02020603050405020304" charset="0"/>
            </a:endParaRPr>
          </a:p>
          <a:p>
            <a:r>
              <a:rPr lang="zh-CN" altLang="en-US" b="1" dirty="0">
                <a:solidFill>
                  <a:schemeClr val="folHlink"/>
                </a:solidFill>
                <a:ea typeface="幼圆" panose="02010509060101010101" pitchFamily="49" charset="-122"/>
              </a:rPr>
              <a:t>概念：</a:t>
            </a:r>
            <a:endParaRPr lang="zh-CN" altLang="en-US" b="1" dirty="0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 lvl="1">
              <a:buClrTx/>
            </a:pPr>
            <a:r>
              <a:rPr lang="zh-CN" altLang="en-US" sz="3200" b="1" dirty="0"/>
              <a:t>队尾</a:t>
            </a:r>
            <a:r>
              <a:rPr lang="en-US" altLang="zh-CN" sz="3200" b="1">
                <a:latin typeface="Times New Roman" panose="02020603050405020304" charset="0"/>
              </a:rPr>
              <a:t>rear</a:t>
            </a:r>
            <a:r>
              <a:rPr lang="zh-CN" altLang="en-US" sz="3200" b="1" dirty="0"/>
              <a:t>：</a:t>
            </a:r>
            <a:r>
              <a:rPr lang="zh-CN" altLang="en-US" sz="3200" b="1" dirty="0">
                <a:latin typeface="Times New Roman" panose="02020603050405020304" charset="0"/>
              </a:rPr>
              <a:t> </a:t>
            </a:r>
            <a:r>
              <a:rPr lang="zh-CN" altLang="en-US" sz="3200" b="1" dirty="0"/>
              <a:t>插入端，线性表的表尾。</a:t>
            </a:r>
            <a:endParaRPr lang="zh-CN" altLang="en-US" sz="3200" b="1" dirty="0"/>
          </a:p>
          <a:p>
            <a:pPr lvl="1">
              <a:buClrTx/>
            </a:pPr>
            <a:r>
              <a:rPr lang="zh-CN" altLang="en-US" sz="3200" b="1" dirty="0"/>
              <a:t>队头</a:t>
            </a:r>
            <a:r>
              <a:rPr lang="en-US" altLang="zh-CN" sz="3200" b="1">
                <a:latin typeface="Times New Roman" panose="02020603050405020304" charset="0"/>
              </a:rPr>
              <a:t>front</a:t>
            </a:r>
            <a:r>
              <a:rPr lang="zh-CN" altLang="en-US" sz="3200" b="1" dirty="0"/>
              <a:t>：删除端，线性表的表头。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3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charRg st="37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charRg st="41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标题 11673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队列</a:t>
            </a:r>
            <a:r>
              <a:rPr lang="en-US" altLang="zh-CN" sz="5400" dirty="0">
                <a:latin typeface="华文新魏" panose="02010800040101010101" pitchFamily="2" charset="-122"/>
              </a:rPr>
              <a:t>(Queue)</a:t>
            </a:r>
            <a:r>
              <a:rPr lang="zh-CN" altLang="en-US" sz="5400" dirty="0">
                <a:latin typeface="华文新魏" panose="02010800040101010101" pitchFamily="2" charset="-122"/>
              </a:rPr>
              <a:t>图示</a:t>
            </a:r>
            <a:endParaRPr lang="zh-CN" altLang="en-US" sz="5400" dirty="0">
              <a:latin typeface="华文新魏" panose="02010800040101010101" pitchFamily="2" charset="-122"/>
            </a:endParaRPr>
          </a:p>
        </p:txBody>
      </p:sp>
      <p:sp>
        <p:nvSpPr>
          <p:cNvPr id="116739" name="内容占位符 116738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609600"/>
          </a:xfrm>
        </p:spPr>
        <p:txBody>
          <a:bodyPr anchor="t"/>
          <a:p>
            <a:r>
              <a:rPr lang="en-US" altLang="zh-CN" sz="2800">
                <a:solidFill>
                  <a:schemeClr val="folHlink"/>
                </a:solidFill>
                <a:latin typeface="Times New Roman" panose="02020603050405020304" charset="0"/>
                <a:ea typeface="幼圆" panose="02010509060101010101" pitchFamily="49" charset="-122"/>
              </a:rPr>
              <a:t>FIFO</a:t>
            </a:r>
            <a:r>
              <a:rPr lang="zh-CN" altLang="en-US" sz="2800" dirty="0">
                <a:solidFill>
                  <a:schemeClr val="folHlink"/>
                </a:solidFill>
                <a:ea typeface="幼圆" panose="02010509060101010101" pitchFamily="49" charset="-122"/>
              </a:rPr>
              <a:t>（</a:t>
            </a:r>
            <a:r>
              <a:rPr lang="en-US" altLang="zh-CN" sz="2800">
                <a:solidFill>
                  <a:schemeClr val="folHlink"/>
                </a:solidFill>
                <a:latin typeface="Times New Roman" panose="02020603050405020304" charset="0"/>
                <a:ea typeface="幼圆" panose="02010509060101010101" pitchFamily="49" charset="-122"/>
              </a:rPr>
              <a:t>First In First Out</a:t>
            </a:r>
            <a:r>
              <a:rPr lang="zh-CN" altLang="en-US" sz="2800" dirty="0">
                <a:solidFill>
                  <a:schemeClr val="folHlink"/>
                </a:solidFill>
                <a:ea typeface="幼圆" panose="02010509060101010101" pitchFamily="49" charset="-122"/>
              </a:rPr>
              <a:t>）</a:t>
            </a:r>
            <a:r>
              <a:rPr lang="zh-CN" altLang="en-US" sz="2800" dirty="0">
                <a:ea typeface="幼圆" panose="02010509060101010101" pitchFamily="49" charset="-122"/>
              </a:rPr>
              <a:t>（先进先出表）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116740" name="直接连接符 116739"/>
          <p:cNvSpPr/>
          <p:nvPr/>
        </p:nvSpPr>
        <p:spPr>
          <a:xfrm>
            <a:off x="2124075" y="2781300"/>
            <a:ext cx="487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6741" name="直接连接符 116740"/>
          <p:cNvSpPr/>
          <p:nvPr/>
        </p:nvSpPr>
        <p:spPr>
          <a:xfrm>
            <a:off x="2133600" y="3636963"/>
            <a:ext cx="480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6742" name="文本框 116741"/>
          <p:cNvSpPr txBox="1"/>
          <p:nvPr/>
        </p:nvSpPr>
        <p:spPr>
          <a:xfrm>
            <a:off x="2133600" y="2951163"/>
            <a:ext cx="496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400" baseline="-250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6743" name="文本框 116742"/>
          <p:cNvSpPr txBox="1"/>
          <p:nvPr/>
        </p:nvSpPr>
        <p:spPr>
          <a:xfrm>
            <a:off x="2819400" y="2951163"/>
            <a:ext cx="496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 baseline="-250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6744" name="文本框 116743"/>
          <p:cNvSpPr txBox="1"/>
          <p:nvPr/>
        </p:nvSpPr>
        <p:spPr>
          <a:xfrm>
            <a:off x="3505200" y="2951163"/>
            <a:ext cx="496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400" baseline="-250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6745" name="文本框 116744"/>
          <p:cNvSpPr txBox="1"/>
          <p:nvPr/>
        </p:nvSpPr>
        <p:spPr>
          <a:xfrm>
            <a:off x="5791200" y="2951163"/>
            <a:ext cx="714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n-1</a:t>
            </a:r>
            <a:endParaRPr lang="en-US" altLang="zh-CN" sz="2400" baseline="-250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6746" name="组合 116745"/>
          <p:cNvGrpSpPr/>
          <p:nvPr/>
        </p:nvGrpSpPr>
        <p:grpSpPr>
          <a:xfrm>
            <a:off x="838200" y="2462213"/>
            <a:ext cx="1316038" cy="717550"/>
            <a:chOff x="528" y="1516"/>
            <a:chExt cx="829" cy="452"/>
          </a:xfrm>
        </p:grpSpPr>
        <p:sp>
          <p:nvSpPr>
            <p:cNvPr id="69642" name="直接连接符 116746"/>
            <p:cNvSpPr/>
            <p:nvPr/>
          </p:nvSpPr>
          <p:spPr>
            <a:xfrm flipH="1">
              <a:off x="528" y="196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9643" name="文本框 116747"/>
            <p:cNvSpPr txBox="1"/>
            <p:nvPr/>
          </p:nvSpPr>
          <p:spPr>
            <a:xfrm>
              <a:off x="566" y="1516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出队列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16749" name="组合 116748"/>
          <p:cNvGrpSpPr/>
          <p:nvPr/>
        </p:nvGrpSpPr>
        <p:grpSpPr>
          <a:xfrm>
            <a:off x="7162800" y="2538413"/>
            <a:ext cx="1316038" cy="717550"/>
            <a:chOff x="4512" y="1564"/>
            <a:chExt cx="829" cy="452"/>
          </a:xfrm>
        </p:grpSpPr>
        <p:sp>
          <p:nvSpPr>
            <p:cNvPr id="69645" name="直接连接符 116749"/>
            <p:cNvSpPr/>
            <p:nvPr/>
          </p:nvSpPr>
          <p:spPr>
            <a:xfrm flipH="1">
              <a:off x="4512" y="2016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9646" name="文本框 116750"/>
            <p:cNvSpPr txBox="1"/>
            <p:nvPr/>
          </p:nvSpPr>
          <p:spPr>
            <a:xfrm>
              <a:off x="4550" y="1564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入队列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116752" name="组合 116751"/>
          <p:cNvGrpSpPr/>
          <p:nvPr/>
        </p:nvGrpSpPr>
        <p:grpSpPr>
          <a:xfrm>
            <a:off x="2133600" y="3713163"/>
            <a:ext cx="541338" cy="1350962"/>
            <a:chOff x="1344" y="2304"/>
            <a:chExt cx="341" cy="851"/>
          </a:xfrm>
        </p:grpSpPr>
        <p:sp>
          <p:nvSpPr>
            <p:cNvPr id="69648" name="文本框 116752"/>
            <p:cNvSpPr txBox="1"/>
            <p:nvPr/>
          </p:nvSpPr>
          <p:spPr>
            <a:xfrm>
              <a:off x="1344" y="2559"/>
              <a:ext cx="341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队</a:t>
              </a:r>
              <a:endParaRPr lang="zh-CN" altLang="en-US" dirty="0">
                <a:latin typeface="Tahoma" panose="020B0604030504040204" pitchFamily="34" charset="0"/>
              </a:endParaRPr>
            </a:p>
            <a:p>
              <a:r>
                <a:rPr lang="zh-CN" altLang="en-US" dirty="0">
                  <a:latin typeface="Tahoma" panose="020B0604030504040204" pitchFamily="34" charset="0"/>
                </a:rPr>
                <a:t>头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69649" name="直接连接符 116753"/>
            <p:cNvSpPr/>
            <p:nvPr/>
          </p:nvSpPr>
          <p:spPr>
            <a:xfrm flipV="1">
              <a:off x="1440" y="230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116755" name="组合 116754"/>
          <p:cNvGrpSpPr/>
          <p:nvPr/>
        </p:nvGrpSpPr>
        <p:grpSpPr>
          <a:xfrm>
            <a:off x="5781675" y="3636963"/>
            <a:ext cx="611188" cy="1403350"/>
            <a:chOff x="3642" y="2256"/>
            <a:chExt cx="385" cy="884"/>
          </a:xfrm>
        </p:grpSpPr>
        <p:sp>
          <p:nvSpPr>
            <p:cNvPr id="69651" name="文本框 116755"/>
            <p:cNvSpPr txBox="1"/>
            <p:nvPr/>
          </p:nvSpPr>
          <p:spPr>
            <a:xfrm>
              <a:off x="3642" y="2640"/>
              <a:ext cx="385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dirty="0">
                  <a:latin typeface="Tahoma" panose="020B0604030504040204" pitchFamily="34" charset="0"/>
                </a:rPr>
                <a:t>队尾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69652" name="直接连接符 116756"/>
            <p:cNvSpPr/>
            <p:nvPr/>
          </p:nvSpPr>
          <p:spPr>
            <a:xfrm flipV="1">
              <a:off x="3840" y="22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116758" name="文本框 116757"/>
          <p:cNvSpPr txBox="1"/>
          <p:nvPr/>
        </p:nvSpPr>
        <p:spPr>
          <a:xfrm>
            <a:off x="4251325" y="2992438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……</a:t>
            </a:r>
            <a:endParaRPr lang="en-US" altLang="zh-CN" sz="2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42" grpId="0"/>
      <p:bldP spid="116743" grpId="0"/>
      <p:bldP spid="116744" grpId="0"/>
      <p:bldP spid="116745" grpId="0"/>
      <p:bldP spid="1167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标题 291842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队列的抽象数据类型 </a:t>
            </a:r>
            <a:endParaRPr lang="zh-CN" altLang="en-US" sz="5400" dirty="0">
              <a:latin typeface="华文新魏" panose="02010800040101010101" pitchFamily="2" charset="-122"/>
            </a:endParaRPr>
          </a:p>
        </p:txBody>
      </p:sp>
      <p:sp>
        <p:nvSpPr>
          <p:cNvPr id="291842" name="内容占位符 291841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718050"/>
          </a:xfrm>
        </p:spPr>
        <p:txBody>
          <a:bodyPr anchor="t"/>
          <a:p>
            <a:pPr indent="-165100" algn="just">
              <a:buClr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ADT Queue{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indent="-165100" algn="just">
              <a:buClr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数据对象</a:t>
            </a:r>
            <a:r>
              <a:rPr lang="zh-CN" altLang="en-US" sz="2400" b="1" dirty="0">
                <a:latin typeface="宋体" panose="02010600030101010101" pitchFamily="2" charset="-122"/>
              </a:rPr>
              <a:t>：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D={a</a:t>
            </a:r>
            <a:r>
              <a:rPr lang="en-US" altLang="zh-CN" sz="1800" b="1" baseline="-30000" dirty="0" err="1">
                <a:latin typeface="Courier New" panose="02070309020205020404" pitchFamily="49" charset="0"/>
              </a:rPr>
              <a:t>i</a:t>
            </a:r>
            <a:r>
              <a:rPr lang="en-US" altLang="zh-CN" sz="1800" b="1" baseline="-30000"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| a</a:t>
            </a:r>
            <a:r>
              <a:rPr lang="en-US" altLang="zh-CN" sz="1800" b="1" baseline="-30000" dirty="0" err="1">
                <a:latin typeface="Courier New" panose="02070309020205020404" pitchFamily="49" charset="0"/>
              </a:rPr>
              <a:t>i</a:t>
            </a:r>
            <a:r>
              <a:rPr lang="en-US" altLang="zh-CN" sz="1800" b="1">
                <a:latin typeface="Courier New" panose="02070309020205020404" pitchFamily="49" charset="0"/>
              </a:rPr>
              <a:t> </a:t>
            </a:r>
            <a:r>
              <a:rPr lang="en-US" altLang="zh-CN" sz="1800" b="1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urier New" panose="02070309020205020404" pitchFamily="49" charset="0"/>
              </a:rPr>
              <a:t> ElemSet</a:t>
            </a:r>
            <a:r>
              <a:rPr lang="en-US" altLang="zh-CN" sz="1800" b="1"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>
                <a:latin typeface="Courier New" panose="02070309020205020404" pitchFamily="49" charset="0"/>
              </a:rPr>
              <a:t>i=1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>
                <a:latin typeface="Courier New" panose="02070309020205020404" pitchFamily="49" charset="0"/>
              </a:rPr>
              <a:t>2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>
                <a:latin typeface="Courier New" panose="02070309020205020404" pitchFamily="49" charset="0"/>
              </a:rPr>
              <a:t>... 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>
                <a:latin typeface="Courier New" panose="02070309020205020404" pitchFamily="49" charset="0"/>
              </a:rPr>
              <a:t>n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>
                <a:latin typeface="Courier New" panose="02070309020205020404" pitchFamily="49" charset="0"/>
              </a:rPr>
              <a:t>n&gt;=0}</a:t>
            </a:r>
            <a:r>
              <a:rPr lang="en-US" altLang="zh-CN" sz="2400" b="1">
                <a:latin typeface="宋体" panose="02010600030101010101" pitchFamily="2" charset="-122"/>
              </a:rPr>
              <a:t> 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indent="-165100" algn="just">
              <a:buClr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数据关系：</a:t>
            </a:r>
            <a:r>
              <a:rPr lang="en-US" altLang="zh-CN" sz="2400" b="1">
                <a:latin typeface="Courier New" panose="02070309020205020404" pitchFamily="49" charset="0"/>
              </a:rPr>
              <a:t>R={&lt;a</a:t>
            </a:r>
            <a:r>
              <a:rPr lang="en-US" altLang="zh-CN" sz="2400" b="1" baseline="-30000">
                <a:latin typeface="Courier New" panose="02070309020205020404" pitchFamily="49" charset="0"/>
              </a:rPr>
              <a:t>i-1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</a:t>
            </a:r>
            <a:r>
              <a:rPr lang="en-US" altLang="zh-CN" sz="2400" b="1" baseline="-30000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>
                <a:latin typeface="Courier New" panose="02070309020205020404" pitchFamily="49" charset="0"/>
              </a:rPr>
              <a:t> &gt;| a</a:t>
            </a:r>
            <a:r>
              <a:rPr lang="en-US" altLang="zh-CN" sz="2400" b="1" baseline="-30000">
                <a:latin typeface="Courier New" panose="02070309020205020404" pitchFamily="49" charset="0"/>
              </a:rPr>
              <a:t>i-1 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</a:t>
            </a:r>
            <a:r>
              <a:rPr lang="en-US" altLang="zh-CN" sz="2400" b="1" baseline="-30000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Courier New" panose="02070309020205020404" pitchFamily="49" charset="0"/>
              </a:rPr>
              <a:t> D 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>
                <a:latin typeface="Courier New" panose="02070309020205020404" pitchFamily="49" charset="0"/>
              </a:rPr>
              <a:t>i=2,...,n</a:t>
            </a:r>
            <a:r>
              <a:rPr lang="en-US" altLang="zh-CN" sz="2400" b="1">
                <a:latin typeface="宋体" panose="02010600030101010101" pitchFamily="2" charset="-122"/>
              </a:rPr>
              <a:t>} 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indent="-165100" algn="just">
              <a:buClr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基本操作：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indent="-165100" algn="just">
              <a:buClr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队列初始化： </a:t>
            </a:r>
            <a:r>
              <a:rPr lang="en-US" altLang="zh-CN" sz="2400" b="1" dirty="0" err="1">
                <a:latin typeface="宋体" panose="02010600030101010101" pitchFamily="2" charset="-122"/>
              </a:rPr>
              <a:t>QueueInit</a:t>
            </a:r>
            <a:r>
              <a:rPr lang="en-US" altLang="zh-CN" sz="2400" b="1">
                <a:latin typeface="宋体" panose="02010600030101010101" pitchFamily="2" charset="-122"/>
              </a:rPr>
              <a:t> ()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indent="-165100" algn="just"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入队：　 </a:t>
            </a:r>
            <a:r>
              <a:rPr lang="en-US" altLang="zh-CN" sz="2400" b="1" dirty="0" err="1">
                <a:latin typeface="宋体" panose="02010600030101010101" pitchFamily="2" charset="-122"/>
              </a:rPr>
              <a:t>QueueIn</a:t>
            </a:r>
            <a:r>
              <a:rPr lang="en-US" altLang="zh-CN" sz="2400" b="1">
                <a:latin typeface="宋体" panose="02010600030101010101" pitchFamily="2" charset="-122"/>
              </a:rPr>
              <a:t> (Q , x),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indent="-165100" algn="just"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出队：　 </a:t>
            </a:r>
            <a:r>
              <a:rPr lang="en-US" altLang="zh-CN" sz="2400" b="1" dirty="0" err="1">
                <a:latin typeface="宋体" panose="02010600030101010101" pitchFamily="2" charset="-122"/>
              </a:rPr>
              <a:t>QueueOut</a:t>
            </a:r>
            <a:r>
              <a:rPr lang="en-US" altLang="zh-CN" sz="2400" b="1">
                <a:latin typeface="宋体" panose="02010600030101010101" pitchFamily="2" charset="-122"/>
              </a:rPr>
              <a:t> (Q 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indent="-165100" algn="just"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读队头元素：	</a:t>
            </a:r>
            <a:r>
              <a:rPr lang="en-US" altLang="zh-CN" sz="2400" b="1" dirty="0" err="1">
                <a:latin typeface="宋体" panose="02010600030101010101" pitchFamily="2" charset="-122"/>
              </a:rPr>
              <a:t>QueueGetHead(Q</a:t>
            </a:r>
            <a:r>
              <a:rPr lang="en-US" altLang="zh-CN" sz="2400" b="1">
                <a:latin typeface="宋体" panose="02010600030101010101" pitchFamily="2" charset="-122"/>
              </a:rPr>
              <a:t> 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indent="-165100" algn="just"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判队空： </a:t>
            </a:r>
            <a:r>
              <a:rPr lang="en-US" altLang="zh-CN" sz="2400" b="1" dirty="0" err="1">
                <a:latin typeface="宋体" panose="02010600030101010101" pitchFamily="2" charset="-122"/>
              </a:rPr>
              <a:t>QueueEmpty</a:t>
            </a:r>
            <a:r>
              <a:rPr lang="en-US" altLang="zh-CN" sz="2400" b="1">
                <a:latin typeface="宋体" panose="02010600030101010101" pitchFamily="2" charset="-122"/>
              </a:rPr>
              <a:t> (Q)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indent="-165100">
              <a:buClrTx/>
              <a:buNone/>
            </a:pPr>
            <a:r>
              <a:rPr lang="en-US" altLang="zh-CN" sz="2400" b="1">
                <a:latin typeface="Times New Roman" panose="02020603050405020304" charset="0"/>
              </a:rPr>
              <a:t>}ADT Queue </a:t>
            </a:r>
            <a:endParaRPr lang="en-US" altLang="zh-CN" sz="24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1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2">
                                            <p:txEl>
                                              <p:charRg st="1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2">
                                            <p:txEl>
                                              <p:charRg st="1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5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1842">
                                            <p:txEl>
                                              <p:charRg st="5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1842">
                                            <p:txEl>
                                              <p:charRg st="5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10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1842">
                                            <p:txEl>
                                              <p:charRg st="10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1842">
                                            <p:txEl>
                                              <p:charRg st="106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11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1842">
                                            <p:txEl>
                                              <p:charRg st="11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1842">
                                            <p:txEl>
                                              <p:charRg st="11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13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1842">
                                            <p:txEl>
                                              <p:charRg st="13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1842">
                                            <p:txEl>
                                              <p:charRg st="13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16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1842">
                                            <p:txEl>
                                              <p:charRg st="16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1842">
                                            <p:txEl>
                                              <p:charRg st="16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18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1842">
                                            <p:txEl>
                                              <p:charRg st="18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1842">
                                            <p:txEl>
                                              <p:charRg st="186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214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1842">
                                            <p:txEl>
                                              <p:charRg st="214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1842">
                                            <p:txEl>
                                              <p:charRg st="214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23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1842">
                                            <p:txEl>
                                              <p:charRg st="23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1842">
                                            <p:txEl>
                                              <p:charRg st="238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6145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栈的抽象数据类型 </a:t>
            </a:r>
            <a:endParaRPr lang="zh-CN" altLang="en-US" sz="5400" dirty="0">
              <a:latin typeface="华文新魏" panose="02010800040101010101" pitchFamily="2" charset="-122"/>
            </a:endParaRPr>
          </a:p>
        </p:txBody>
      </p:sp>
      <p:sp>
        <p:nvSpPr>
          <p:cNvPr id="6147" name="内容占位符 6146"/>
          <p:cNvSpPr>
            <a:spLocks noGrp="1"/>
          </p:cNvSpPr>
          <p:nvPr>
            <p:ph idx="1"/>
          </p:nvPr>
        </p:nvSpPr>
        <p:spPr>
          <a:xfrm>
            <a:off x="181610" y="1340485"/>
            <a:ext cx="8893175" cy="4953000"/>
          </a:xfrm>
        </p:spPr>
        <p:txBody>
          <a:bodyPr anchor="t"/>
          <a:p>
            <a:pPr marL="627380" indent="-627380" algn="just">
              <a:lnSpc>
                <a:spcPct val="90000"/>
              </a:lnSpc>
              <a:buNone/>
            </a:pP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ADT Stack</a:t>
            </a:r>
            <a:r>
              <a:rPr lang="en-US" altLang="zh-CN" sz="2400" b="1">
                <a:latin typeface="宋体" panose="02010600030101010101" pitchFamily="2" charset="-122"/>
              </a:rPr>
              <a:t>{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数据对象：</a:t>
            </a:r>
            <a:r>
              <a:rPr lang="en-US" altLang="zh-CN" sz="2400" b="1">
                <a:latin typeface="Courier New" panose="02070309020205020404" pitchFamily="49" charset="0"/>
              </a:rPr>
              <a:t>D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={a</a:t>
            </a:r>
            <a:r>
              <a:rPr lang="en-US" altLang="zh-CN" sz="2000" b="1" baseline="-30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baseline="-3000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| a</a:t>
            </a:r>
            <a:r>
              <a:rPr lang="en-US" altLang="zh-CN" sz="2000" b="1" baseline="-30000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 ElemSet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i=1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>
                <a:latin typeface="Courier New" panose="02070309020205020404" pitchFamily="49" charset="0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>
                <a:latin typeface="Courier New" panose="02070309020205020404" pitchFamily="49" charset="0"/>
              </a:rPr>
              <a:t>... 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>
                <a:latin typeface="Courier New" panose="02070309020205020404" pitchFamily="49" charset="0"/>
              </a:rPr>
              <a:t>n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en-US" altLang="zh-CN" sz="2000" b="1">
                <a:latin typeface="Courier New" panose="02070309020205020404" pitchFamily="49" charset="0"/>
              </a:rPr>
              <a:t>n&gt;=0}</a:t>
            </a:r>
            <a:r>
              <a:rPr lang="en-US" altLang="zh-CN" sz="2000" b="1">
                <a:latin typeface="宋体" panose="02010600030101010101" pitchFamily="2" charset="-122"/>
              </a:rPr>
              <a:t> </a:t>
            </a:r>
            <a:endParaRPr lang="en-US" altLang="zh-CN" sz="20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数据关系：</a:t>
            </a:r>
            <a:r>
              <a:rPr lang="en-US" altLang="zh-CN" sz="2400" b="1">
                <a:latin typeface="Courier New" panose="02070309020205020404" pitchFamily="49" charset="0"/>
              </a:rPr>
              <a:t>R={&lt;a</a:t>
            </a:r>
            <a:r>
              <a:rPr lang="en-US" altLang="zh-CN" sz="2400" b="1" baseline="-30000">
                <a:latin typeface="Courier New" panose="02070309020205020404" pitchFamily="49" charset="0"/>
              </a:rPr>
              <a:t>i-1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</a:t>
            </a:r>
            <a:r>
              <a:rPr lang="en-US" altLang="zh-CN" sz="2400" b="1" baseline="-30000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>
                <a:latin typeface="Courier New" panose="02070309020205020404" pitchFamily="49" charset="0"/>
              </a:rPr>
              <a:t> &gt;| a</a:t>
            </a:r>
            <a:r>
              <a:rPr lang="en-US" altLang="zh-CN" sz="2400" b="1" baseline="-30000">
                <a:latin typeface="Courier New" panose="02070309020205020404" pitchFamily="49" charset="0"/>
              </a:rPr>
              <a:t>i-1 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 err="1">
                <a:latin typeface="Courier New" panose="02070309020205020404" pitchFamily="49" charset="0"/>
              </a:rPr>
              <a:t>a</a:t>
            </a:r>
            <a:r>
              <a:rPr lang="en-US" altLang="zh-CN" sz="2400" b="1" baseline="-30000" dirty="0" err="1">
                <a:latin typeface="Courier New" panose="02070309020205020404" pitchFamily="49" charset="0"/>
              </a:rPr>
              <a:t>i</a:t>
            </a:r>
            <a:r>
              <a:rPr lang="en-US" altLang="zh-CN" sz="2400" b="1">
                <a:latin typeface="Courier New" panose="02070309020205020404" pitchFamily="49" charset="0"/>
              </a:rPr>
              <a:t> </a:t>
            </a:r>
            <a:r>
              <a:rPr lang="en-US" altLang="zh-CN" sz="2400" b="1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zh-CN" sz="2400" b="1">
                <a:latin typeface="Courier New" panose="02070309020205020404" pitchFamily="49" charset="0"/>
              </a:rPr>
              <a:t> D 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>
                <a:latin typeface="Courier New" panose="02070309020205020404" pitchFamily="49" charset="0"/>
              </a:rPr>
              <a:t>i=2,...,n</a:t>
            </a:r>
            <a:r>
              <a:rPr lang="en-US" altLang="zh-CN" sz="2400" b="1">
                <a:latin typeface="宋体" panose="02010600030101010101" pitchFamily="2" charset="-122"/>
              </a:rPr>
              <a:t>} 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基本操作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:</a:t>
            </a:r>
            <a:endParaRPr lang="en-US" altLang="zh-CN" sz="2400" b="1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栈初始化：</a:t>
            </a:r>
            <a:r>
              <a:rPr lang="en-US" altLang="zh-CN" sz="2400" b="1" dirty="0" err="1">
                <a:latin typeface="宋体" panose="02010600030101010101" pitchFamily="2" charset="-122"/>
              </a:rPr>
              <a:t>StackInit</a:t>
            </a:r>
            <a:r>
              <a:rPr lang="en-US" altLang="zh-CN" sz="2400" b="1">
                <a:latin typeface="宋体" panose="02010600030101010101" pitchFamily="2" charset="-122"/>
              </a:rPr>
              <a:t>()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判栈空：</a:t>
            </a:r>
            <a:r>
              <a:rPr lang="en-US" altLang="zh-CN" sz="2400" b="1" dirty="0" err="1">
                <a:latin typeface="宋体" panose="02010600030101010101" pitchFamily="2" charset="-122"/>
              </a:rPr>
              <a:t>StackEmpty(S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入栈：</a:t>
            </a:r>
            <a:r>
              <a:rPr lang="en-US" altLang="zh-CN" sz="2400" b="1" dirty="0" err="1">
                <a:latin typeface="宋体" panose="02010600030101010101" pitchFamily="2" charset="-122"/>
              </a:rPr>
              <a:t>Push(S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</a:rPr>
              <a:t>x)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出栈：</a:t>
            </a:r>
            <a:r>
              <a:rPr lang="en-US" altLang="zh-CN" sz="2400" b="1" dirty="0" err="1">
                <a:latin typeface="宋体" panose="02010600030101010101" pitchFamily="2" charset="-122"/>
              </a:rPr>
              <a:t>Pop(S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取栈顶元素：</a:t>
            </a:r>
            <a:r>
              <a:rPr lang="en-US" altLang="zh-CN" sz="2400" b="1" dirty="0" err="1">
                <a:latin typeface="宋体" panose="02010600030101010101" pitchFamily="2" charset="-122"/>
              </a:rPr>
              <a:t>StackGetTop(S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销毁栈：</a:t>
            </a:r>
            <a:r>
              <a:rPr lang="en-US" altLang="zh-CN" sz="2400" b="1" dirty="0" err="1">
                <a:latin typeface="宋体" panose="02010600030101010101" pitchFamily="2" charset="-122"/>
              </a:rPr>
              <a:t>StackDestroy</a:t>
            </a:r>
            <a:r>
              <a:rPr lang="en-US" altLang="zh-CN" sz="2400" b="1">
                <a:latin typeface="宋体" panose="02010600030101010101" pitchFamily="2" charset="-122"/>
              </a:rPr>
              <a:t> (S) 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清空栈： </a:t>
            </a:r>
            <a:r>
              <a:rPr lang="en-US" altLang="zh-CN" sz="2400" b="1" dirty="0" err="1">
                <a:latin typeface="宋体" panose="02010600030101010101" pitchFamily="2" charset="-122"/>
              </a:rPr>
              <a:t>StackClear</a:t>
            </a:r>
            <a:r>
              <a:rPr lang="en-US" altLang="zh-CN" sz="2400" b="1">
                <a:latin typeface="宋体" panose="02010600030101010101" pitchFamily="2" charset="-122"/>
              </a:rPr>
              <a:t> (S) 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Clr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求栈长：</a:t>
            </a:r>
            <a:r>
              <a:rPr lang="en-US" altLang="zh-CN" sz="2400" b="1" dirty="0" err="1">
                <a:latin typeface="宋体" panose="02010600030101010101" pitchFamily="2" charset="-122"/>
              </a:rPr>
              <a:t>StackLength(S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marL="627380" indent="-627380" algn="just">
              <a:lnSpc>
                <a:spcPct val="90000"/>
              </a:lnSpc>
              <a:buClr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}</a:t>
            </a:r>
            <a:r>
              <a:rPr lang="en-US" altLang="zh-CN" sz="2400" b="1">
                <a:solidFill>
                  <a:schemeClr val="folHlink"/>
                </a:solidFill>
                <a:latin typeface="宋体" panose="02010600030101010101" pitchFamily="2" charset="-122"/>
              </a:rPr>
              <a:t>ADT Stack</a:t>
            </a:r>
            <a:endParaRPr lang="en-US" altLang="zh-CN" sz="2400" b="1">
              <a:solidFill>
                <a:schemeClr val="folHlink"/>
              </a:solidFill>
              <a:latin typeface="宋体" panose="02010600030101010101" pitchFamily="2" charset="-122"/>
              <a:ea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charRg st="1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charRg st="1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5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charRg st="5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charRg st="5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0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charRg st="10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charRg st="10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1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charRg st="11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charRg st="11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3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7">
                                            <p:txEl>
                                              <p:charRg st="13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7">
                                            <p:txEl>
                                              <p:charRg st="132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5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7">
                                            <p:txEl>
                                              <p:charRg st="15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7">
                                            <p:txEl>
                                              <p:charRg st="153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6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47">
                                            <p:txEl>
                                              <p:charRg st="16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47">
                                            <p:txEl>
                                              <p:charRg st="169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18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47">
                                            <p:txEl>
                                              <p:charRg st="18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47">
                                            <p:txEl>
                                              <p:charRg st="182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06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47">
                                            <p:txEl>
                                              <p:charRg st="206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47">
                                            <p:txEl>
                                              <p:charRg st="206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31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47">
                                            <p:txEl>
                                              <p:charRg st="231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7">
                                            <p:txEl>
                                              <p:charRg st="231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55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47">
                                            <p:txEl>
                                              <p:charRg st="255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47">
                                            <p:txEl>
                                              <p:charRg st="255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77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47">
                                            <p:txEl>
                                              <p:charRg st="277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47">
                                            <p:txEl>
                                              <p:charRg st="277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标题 282625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/>
              <a:t>队列的表示和实现</a:t>
            </a:r>
            <a:endParaRPr lang="zh-CN" altLang="en-US" sz="5400" dirty="0"/>
          </a:p>
        </p:txBody>
      </p:sp>
      <p:sp>
        <p:nvSpPr>
          <p:cNvPr id="282627" name="内容占位符 282626"/>
          <p:cNvSpPr>
            <a:spLocks noGrp="1"/>
          </p:cNvSpPr>
          <p:nvPr>
            <p:ph idx="1"/>
          </p:nvPr>
        </p:nvSpPr>
        <p:spPr>
          <a:xfrm>
            <a:off x="809625" y="1752600"/>
            <a:ext cx="7958138" cy="3881438"/>
          </a:xfrm>
        </p:spPr>
        <p:txBody>
          <a:bodyPr anchor="t"/>
          <a:p>
            <a:pPr>
              <a:buClrTx/>
              <a:buNone/>
            </a:pPr>
            <a:endParaRPr lang="en-US" altLang="zh-CN" sz="3600" dirty="0"/>
          </a:p>
          <a:p>
            <a:pPr lvl="1">
              <a:buClrTx/>
            </a:pPr>
            <a:r>
              <a:rPr lang="zh-CN" altLang="en-US" sz="3200" dirty="0"/>
              <a:t>顺序存储结构：</a:t>
            </a:r>
            <a:r>
              <a:rPr lang="zh-CN" altLang="en-US" sz="3200" b="1" dirty="0">
                <a:solidFill>
                  <a:schemeClr val="folHlink"/>
                </a:solidFill>
                <a:ea typeface="幼圆" panose="02010509060101010101" pitchFamily="49" charset="-122"/>
              </a:rPr>
              <a:t>循环队列；</a:t>
            </a:r>
            <a:endParaRPr lang="zh-CN" altLang="en-US" sz="3200" b="1" dirty="0">
              <a:solidFill>
                <a:schemeClr val="folHlink"/>
              </a:solidFill>
              <a:ea typeface="幼圆" panose="02010509060101010101" pitchFamily="49" charset="-122"/>
            </a:endParaRPr>
          </a:p>
          <a:p>
            <a:pPr lvl="1">
              <a:buClrTx/>
            </a:pPr>
            <a:r>
              <a:rPr lang="zh-CN" altLang="en-US" sz="3200" dirty="0"/>
              <a:t>链式存储结构：</a:t>
            </a:r>
            <a:r>
              <a:rPr lang="zh-CN" altLang="en-US" sz="3200" b="1" dirty="0">
                <a:solidFill>
                  <a:schemeClr val="folHlink"/>
                </a:solidFill>
                <a:ea typeface="幼圆" panose="02010509060101010101" pitchFamily="49" charset="-122"/>
              </a:rPr>
              <a:t>链队列；</a:t>
            </a:r>
            <a:endParaRPr lang="zh-CN" altLang="en-US" sz="3200" b="1" dirty="0">
              <a:solidFill>
                <a:schemeClr val="folHlink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charRg st="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charRg st="14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290889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/>
              <a:t>队列的顺序表示和实现</a:t>
            </a:r>
            <a:endParaRPr lang="zh-CN" altLang="en-US" sz="5400" dirty="0"/>
          </a:p>
        </p:txBody>
      </p:sp>
      <p:grpSp>
        <p:nvGrpSpPr>
          <p:cNvPr id="290887" name="组合 290886"/>
          <p:cNvGrpSpPr/>
          <p:nvPr/>
        </p:nvGrpSpPr>
        <p:grpSpPr>
          <a:xfrm>
            <a:off x="458788" y="4416425"/>
            <a:ext cx="722312" cy="396875"/>
            <a:chOff x="816" y="3056"/>
            <a:chExt cx="455" cy="250"/>
          </a:xfrm>
        </p:grpSpPr>
        <p:sp>
          <p:nvSpPr>
            <p:cNvPr id="75779" name="文本框 290888"/>
            <p:cNvSpPr txBox="1"/>
            <p:nvPr/>
          </p:nvSpPr>
          <p:spPr>
            <a:xfrm>
              <a:off x="816" y="3056"/>
              <a:ext cx="4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front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0" name="直接连接符 290887"/>
            <p:cNvSpPr/>
            <p:nvPr/>
          </p:nvSpPr>
          <p:spPr>
            <a:xfrm>
              <a:off x="864" y="326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80" name="组合 290879"/>
          <p:cNvGrpSpPr/>
          <p:nvPr/>
        </p:nvGrpSpPr>
        <p:grpSpPr>
          <a:xfrm>
            <a:off x="4191000" y="2447925"/>
            <a:ext cx="685800" cy="1828800"/>
            <a:chOff x="2640" y="1728"/>
            <a:chExt cx="432" cy="1152"/>
          </a:xfrm>
        </p:grpSpPr>
        <p:sp>
          <p:nvSpPr>
            <p:cNvPr id="75782" name="矩形 290885"/>
            <p:cNvSpPr/>
            <p:nvPr/>
          </p:nvSpPr>
          <p:spPr>
            <a:xfrm>
              <a:off x="2640" y="2688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J1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3" name="矩形 290884"/>
            <p:cNvSpPr/>
            <p:nvPr/>
          </p:nvSpPr>
          <p:spPr>
            <a:xfrm>
              <a:off x="2640" y="2496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J2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4" name="矩形 290883"/>
            <p:cNvSpPr/>
            <p:nvPr/>
          </p:nvSpPr>
          <p:spPr>
            <a:xfrm>
              <a:off x="2640" y="2304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J3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5" name="矩形 290882"/>
            <p:cNvSpPr/>
            <p:nvPr/>
          </p:nvSpPr>
          <p:spPr>
            <a:xfrm>
              <a:off x="2640" y="2112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J4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6" name="矩形 290881"/>
            <p:cNvSpPr/>
            <p:nvPr/>
          </p:nvSpPr>
          <p:spPr>
            <a:xfrm>
              <a:off x="2640" y="1728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5787" name="矩形 290880"/>
            <p:cNvSpPr/>
            <p:nvPr/>
          </p:nvSpPr>
          <p:spPr>
            <a:xfrm>
              <a:off x="2640" y="1920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290877" name="组合 290876"/>
          <p:cNvGrpSpPr/>
          <p:nvPr/>
        </p:nvGrpSpPr>
        <p:grpSpPr>
          <a:xfrm>
            <a:off x="3505200" y="4098925"/>
            <a:ext cx="722313" cy="396875"/>
            <a:chOff x="816" y="3056"/>
            <a:chExt cx="455" cy="250"/>
          </a:xfrm>
        </p:grpSpPr>
        <p:sp>
          <p:nvSpPr>
            <p:cNvPr id="75789" name="文本框 290878"/>
            <p:cNvSpPr txBox="1"/>
            <p:nvPr/>
          </p:nvSpPr>
          <p:spPr>
            <a:xfrm>
              <a:off x="816" y="3056"/>
              <a:ext cx="4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front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0" name="直接连接符 290877"/>
            <p:cNvSpPr/>
            <p:nvPr/>
          </p:nvSpPr>
          <p:spPr>
            <a:xfrm>
              <a:off x="864" y="326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74" name="组合 290873"/>
          <p:cNvGrpSpPr/>
          <p:nvPr/>
        </p:nvGrpSpPr>
        <p:grpSpPr>
          <a:xfrm>
            <a:off x="3505200" y="2895600"/>
            <a:ext cx="635000" cy="396875"/>
            <a:chOff x="192" y="2528"/>
            <a:chExt cx="400" cy="250"/>
          </a:xfrm>
        </p:grpSpPr>
        <p:sp>
          <p:nvSpPr>
            <p:cNvPr id="75792" name="文本框 290875"/>
            <p:cNvSpPr txBox="1"/>
            <p:nvPr/>
          </p:nvSpPr>
          <p:spPr>
            <a:xfrm>
              <a:off x="192" y="2528"/>
              <a:ext cx="4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rear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3" name="直接连接符 290874"/>
            <p:cNvSpPr/>
            <p:nvPr/>
          </p:nvSpPr>
          <p:spPr>
            <a:xfrm>
              <a:off x="240" y="27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67" name="组合 290866"/>
          <p:cNvGrpSpPr/>
          <p:nvPr/>
        </p:nvGrpSpPr>
        <p:grpSpPr>
          <a:xfrm>
            <a:off x="5715000" y="2447925"/>
            <a:ext cx="685800" cy="1828800"/>
            <a:chOff x="3600" y="1728"/>
            <a:chExt cx="432" cy="1152"/>
          </a:xfrm>
        </p:grpSpPr>
        <p:sp>
          <p:nvSpPr>
            <p:cNvPr id="75795" name="矩形 290872"/>
            <p:cNvSpPr/>
            <p:nvPr/>
          </p:nvSpPr>
          <p:spPr>
            <a:xfrm>
              <a:off x="3600" y="2688"/>
              <a:ext cx="432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J1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6" name="矩形 290871"/>
            <p:cNvSpPr/>
            <p:nvPr/>
          </p:nvSpPr>
          <p:spPr>
            <a:xfrm>
              <a:off x="3600" y="2496"/>
              <a:ext cx="432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J2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7" name="矩形 290870"/>
            <p:cNvSpPr/>
            <p:nvPr/>
          </p:nvSpPr>
          <p:spPr>
            <a:xfrm>
              <a:off x="3600" y="2304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J3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8" name="矩形 290869"/>
            <p:cNvSpPr/>
            <p:nvPr/>
          </p:nvSpPr>
          <p:spPr>
            <a:xfrm>
              <a:off x="3600" y="2112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J4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9" name="矩形 290868"/>
            <p:cNvSpPr/>
            <p:nvPr/>
          </p:nvSpPr>
          <p:spPr>
            <a:xfrm>
              <a:off x="3600" y="1728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5800" name="矩形 290867"/>
            <p:cNvSpPr/>
            <p:nvPr/>
          </p:nvSpPr>
          <p:spPr>
            <a:xfrm>
              <a:off x="3600" y="1920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290864" name="组合 290863"/>
          <p:cNvGrpSpPr/>
          <p:nvPr/>
        </p:nvGrpSpPr>
        <p:grpSpPr>
          <a:xfrm>
            <a:off x="5029200" y="3505200"/>
            <a:ext cx="722313" cy="396875"/>
            <a:chOff x="816" y="3056"/>
            <a:chExt cx="455" cy="250"/>
          </a:xfrm>
        </p:grpSpPr>
        <p:sp>
          <p:nvSpPr>
            <p:cNvPr id="75802" name="文本框 290865"/>
            <p:cNvSpPr txBox="1"/>
            <p:nvPr/>
          </p:nvSpPr>
          <p:spPr>
            <a:xfrm>
              <a:off x="816" y="3056"/>
              <a:ext cx="4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front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03" name="直接连接符 290864"/>
            <p:cNvSpPr/>
            <p:nvPr/>
          </p:nvSpPr>
          <p:spPr>
            <a:xfrm>
              <a:off x="864" y="326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61" name="组合 290860"/>
          <p:cNvGrpSpPr/>
          <p:nvPr/>
        </p:nvGrpSpPr>
        <p:grpSpPr>
          <a:xfrm>
            <a:off x="5067300" y="2895600"/>
            <a:ext cx="635000" cy="396875"/>
            <a:chOff x="192" y="2528"/>
            <a:chExt cx="400" cy="250"/>
          </a:xfrm>
        </p:grpSpPr>
        <p:sp>
          <p:nvSpPr>
            <p:cNvPr id="75805" name="文本框 290862"/>
            <p:cNvSpPr txBox="1"/>
            <p:nvPr/>
          </p:nvSpPr>
          <p:spPr>
            <a:xfrm>
              <a:off x="192" y="2528"/>
              <a:ext cx="4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rear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06" name="直接连接符 290861"/>
            <p:cNvSpPr/>
            <p:nvPr/>
          </p:nvSpPr>
          <p:spPr>
            <a:xfrm>
              <a:off x="240" y="27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58" name="组合 290857"/>
          <p:cNvGrpSpPr/>
          <p:nvPr/>
        </p:nvGrpSpPr>
        <p:grpSpPr>
          <a:xfrm>
            <a:off x="6781800" y="3489325"/>
            <a:ext cx="722313" cy="396875"/>
            <a:chOff x="816" y="3056"/>
            <a:chExt cx="455" cy="250"/>
          </a:xfrm>
        </p:grpSpPr>
        <p:sp>
          <p:nvSpPr>
            <p:cNvPr id="75808" name="文本框 290859"/>
            <p:cNvSpPr txBox="1"/>
            <p:nvPr/>
          </p:nvSpPr>
          <p:spPr>
            <a:xfrm>
              <a:off x="816" y="3056"/>
              <a:ext cx="4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front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09" name="直接连接符 290858"/>
            <p:cNvSpPr/>
            <p:nvPr/>
          </p:nvSpPr>
          <p:spPr>
            <a:xfrm>
              <a:off x="864" y="326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55" name="组合 290854"/>
          <p:cNvGrpSpPr/>
          <p:nvPr/>
        </p:nvGrpSpPr>
        <p:grpSpPr>
          <a:xfrm>
            <a:off x="6858000" y="2270125"/>
            <a:ext cx="635000" cy="396875"/>
            <a:chOff x="192" y="2528"/>
            <a:chExt cx="400" cy="250"/>
          </a:xfrm>
        </p:grpSpPr>
        <p:sp>
          <p:nvSpPr>
            <p:cNvPr id="75811" name="文本框 290856"/>
            <p:cNvSpPr txBox="1"/>
            <p:nvPr/>
          </p:nvSpPr>
          <p:spPr>
            <a:xfrm>
              <a:off x="192" y="2528"/>
              <a:ext cx="4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rear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12" name="直接连接符 290855"/>
            <p:cNvSpPr/>
            <p:nvPr/>
          </p:nvSpPr>
          <p:spPr>
            <a:xfrm>
              <a:off x="240" y="27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48" name="组合 290847"/>
          <p:cNvGrpSpPr/>
          <p:nvPr/>
        </p:nvGrpSpPr>
        <p:grpSpPr>
          <a:xfrm>
            <a:off x="2555875" y="2492375"/>
            <a:ext cx="685800" cy="1828800"/>
            <a:chOff x="1680" y="1728"/>
            <a:chExt cx="432" cy="1152"/>
          </a:xfrm>
        </p:grpSpPr>
        <p:sp>
          <p:nvSpPr>
            <p:cNvPr id="75814" name="矩形 290853"/>
            <p:cNvSpPr/>
            <p:nvPr/>
          </p:nvSpPr>
          <p:spPr>
            <a:xfrm>
              <a:off x="1680" y="2688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J1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15" name="矩形 290852"/>
            <p:cNvSpPr/>
            <p:nvPr/>
          </p:nvSpPr>
          <p:spPr>
            <a:xfrm>
              <a:off x="1680" y="2496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16" name="矩形 290851"/>
            <p:cNvSpPr/>
            <p:nvPr/>
          </p:nvSpPr>
          <p:spPr>
            <a:xfrm>
              <a:off x="1680" y="2304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17" name="矩形 290850"/>
            <p:cNvSpPr/>
            <p:nvPr/>
          </p:nvSpPr>
          <p:spPr>
            <a:xfrm>
              <a:off x="1680" y="2112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sz="2000" b="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18" name="矩形 290849"/>
            <p:cNvSpPr/>
            <p:nvPr/>
          </p:nvSpPr>
          <p:spPr>
            <a:xfrm>
              <a:off x="1680" y="1728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5819" name="矩形 290848"/>
            <p:cNvSpPr/>
            <p:nvPr/>
          </p:nvSpPr>
          <p:spPr>
            <a:xfrm>
              <a:off x="1680" y="1920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290845" name="组合 290844"/>
          <p:cNvGrpSpPr/>
          <p:nvPr/>
        </p:nvGrpSpPr>
        <p:grpSpPr>
          <a:xfrm>
            <a:off x="1981200" y="4175125"/>
            <a:ext cx="722313" cy="396875"/>
            <a:chOff x="816" y="3056"/>
            <a:chExt cx="455" cy="250"/>
          </a:xfrm>
        </p:grpSpPr>
        <p:sp>
          <p:nvSpPr>
            <p:cNvPr id="75821" name="文本框 290846"/>
            <p:cNvSpPr txBox="1"/>
            <p:nvPr/>
          </p:nvSpPr>
          <p:spPr>
            <a:xfrm>
              <a:off x="816" y="3056"/>
              <a:ext cx="4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front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22" name="直接连接符 290845"/>
            <p:cNvSpPr/>
            <p:nvPr/>
          </p:nvSpPr>
          <p:spPr>
            <a:xfrm>
              <a:off x="864" y="326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42" name="组合 290841"/>
          <p:cNvGrpSpPr/>
          <p:nvPr/>
        </p:nvGrpSpPr>
        <p:grpSpPr>
          <a:xfrm>
            <a:off x="1981200" y="3794125"/>
            <a:ext cx="635000" cy="396875"/>
            <a:chOff x="192" y="2528"/>
            <a:chExt cx="400" cy="250"/>
          </a:xfrm>
        </p:grpSpPr>
        <p:sp>
          <p:nvSpPr>
            <p:cNvPr id="75824" name="文本框 290843"/>
            <p:cNvSpPr txBox="1"/>
            <p:nvPr/>
          </p:nvSpPr>
          <p:spPr>
            <a:xfrm>
              <a:off x="192" y="2528"/>
              <a:ext cx="4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rear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25" name="直接连接符 290842"/>
            <p:cNvSpPr/>
            <p:nvPr/>
          </p:nvSpPr>
          <p:spPr>
            <a:xfrm>
              <a:off x="240" y="27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0841" name="文本框 290840"/>
          <p:cNvSpPr txBox="1"/>
          <p:nvPr/>
        </p:nvSpPr>
        <p:spPr>
          <a:xfrm>
            <a:off x="974725" y="5019675"/>
            <a:ext cx="48260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Tahoma" panose="020B0604030504040204" pitchFamily="34" charset="0"/>
              </a:rPr>
              <a:t>问题：</a:t>
            </a:r>
            <a:r>
              <a:rPr lang="zh-CN" altLang="en-US" dirty="0">
                <a:latin typeface="Arial" panose="020B0604020202020204" pitchFamily="34" charset="0"/>
              </a:rPr>
              <a:t>如何解决“假上溢”现象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90833" name="组合 290832"/>
          <p:cNvGrpSpPr/>
          <p:nvPr/>
        </p:nvGrpSpPr>
        <p:grpSpPr>
          <a:xfrm>
            <a:off x="7467600" y="2143125"/>
            <a:ext cx="685800" cy="2133600"/>
            <a:chOff x="4704" y="1350"/>
            <a:chExt cx="432" cy="1344"/>
          </a:xfrm>
        </p:grpSpPr>
        <p:sp>
          <p:nvSpPr>
            <p:cNvPr id="75828" name="矩形 290839"/>
            <p:cNvSpPr/>
            <p:nvPr/>
          </p:nvSpPr>
          <p:spPr>
            <a:xfrm>
              <a:off x="4704" y="2502"/>
              <a:ext cx="432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J1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29" name="矩形 290838"/>
            <p:cNvSpPr/>
            <p:nvPr/>
          </p:nvSpPr>
          <p:spPr>
            <a:xfrm>
              <a:off x="4704" y="2310"/>
              <a:ext cx="432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J2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0" name="矩形 290837"/>
            <p:cNvSpPr/>
            <p:nvPr/>
          </p:nvSpPr>
          <p:spPr>
            <a:xfrm>
              <a:off x="4704" y="2118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J3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1" name="矩形 290836"/>
            <p:cNvSpPr/>
            <p:nvPr/>
          </p:nvSpPr>
          <p:spPr>
            <a:xfrm>
              <a:off x="4704" y="1926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J4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2" name="矩形 290835"/>
            <p:cNvSpPr/>
            <p:nvPr/>
          </p:nvSpPr>
          <p:spPr>
            <a:xfrm>
              <a:off x="4704" y="1542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J6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3" name="矩形 290834"/>
            <p:cNvSpPr/>
            <p:nvPr/>
          </p:nvSpPr>
          <p:spPr>
            <a:xfrm>
              <a:off x="4704" y="1734"/>
              <a:ext cx="432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J5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4" name="矩形 290833"/>
            <p:cNvSpPr/>
            <p:nvPr/>
          </p:nvSpPr>
          <p:spPr>
            <a:xfrm>
              <a:off x="4704" y="1350"/>
              <a:ext cx="432" cy="19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</p:grpSp>
      <p:cxnSp>
        <p:nvCxnSpPr>
          <p:cNvPr id="290832" name="曲线连接符 290831"/>
          <p:cNvCxnSpPr/>
          <p:nvPr/>
        </p:nvCxnSpPr>
        <p:spPr>
          <a:xfrm>
            <a:off x="8229600" y="2286000"/>
            <a:ext cx="1588" cy="1828800"/>
          </a:xfrm>
          <a:prstGeom prst="curvedConnector3">
            <a:avLst>
              <a:gd name="adj1" fmla="val 14400000"/>
            </a:avLst>
          </a:prstGeom>
          <a:ln w="571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290829" name="组合 290828"/>
          <p:cNvGrpSpPr/>
          <p:nvPr/>
        </p:nvGrpSpPr>
        <p:grpSpPr>
          <a:xfrm>
            <a:off x="468313" y="4076700"/>
            <a:ext cx="635000" cy="396875"/>
            <a:chOff x="192" y="2528"/>
            <a:chExt cx="400" cy="250"/>
          </a:xfrm>
        </p:grpSpPr>
        <p:sp>
          <p:nvSpPr>
            <p:cNvPr id="75837" name="文本框 290830"/>
            <p:cNvSpPr txBox="1"/>
            <p:nvPr/>
          </p:nvSpPr>
          <p:spPr>
            <a:xfrm>
              <a:off x="192" y="2528"/>
              <a:ext cx="4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rear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8" name="直接连接符 290829"/>
            <p:cNvSpPr/>
            <p:nvPr/>
          </p:nvSpPr>
          <p:spPr>
            <a:xfrm>
              <a:off x="240" y="27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18" name="组合 290817"/>
          <p:cNvGrpSpPr/>
          <p:nvPr/>
        </p:nvGrpSpPr>
        <p:grpSpPr>
          <a:xfrm>
            <a:off x="774700" y="2413000"/>
            <a:ext cx="977900" cy="1874838"/>
            <a:chOff x="488" y="1520"/>
            <a:chExt cx="616" cy="1181"/>
          </a:xfrm>
        </p:grpSpPr>
        <p:sp>
          <p:nvSpPr>
            <p:cNvPr id="75840" name="文本框 290827"/>
            <p:cNvSpPr txBox="1"/>
            <p:nvPr/>
          </p:nvSpPr>
          <p:spPr>
            <a:xfrm>
              <a:off x="488" y="1520"/>
              <a:ext cx="336" cy="118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1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6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5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3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spcBef>
                  <a:spcPct val="1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75841" name="组合 290818"/>
            <p:cNvGrpSpPr/>
            <p:nvPr/>
          </p:nvGrpSpPr>
          <p:grpSpPr>
            <a:xfrm>
              <a:off x="488" y="1520"/>
              <a:ext cx="616" cy="1174"/>
              <a:chOff x="488" y="1520"/>
              <a:chExt cx="616" cy="1174"/>
            </a:xfrm>
          </p:grpSpPr>
          <p:grpSp>
            <p:nvGrpSpPr>
              <p:cNvPr id="75842" name="组合 290820"/>
              <p:cNvGrpSpPr/>
              <p:nvPr/>
            </p:nvGrpSpPr>
            <p:grpSpPr>
              <a:xfrm>
                <a:off x="672" y="1542"/>
                <a:ext cx="432" cy="1152"/>
                <a:chOff x="672" y="1728"/>
                <a:chExt cx="432" cy="1152"/>
              </a:xfrm>
            </p:grpSpPr>
            <p:sp>
              <p:nvSpPr>
                <p:cNvPr id="75843" name="矩形 290826"/>
                <p:cNvSpPr/>
                <p:nvPr/>
              </p:nvSpPr>
              <p:spPr>
                <a:xfrm>
                  <a:off x="672" y="2688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44" name="矩形 290825"/>
                <p:cNvSpPr/>
                <p:nvPr/>
              </p:nvSpPr>
              <p:spPr>
                <a:xfrm>
                  <a:off x="672" y="2496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45" name="矩形 290824"/>
                <p:cNvSpPr/>
                <p:nvPr/>
              </p:nvSpPr>
              <p:spPr>
                <a:xfrm>
                  <a:off x="672" y="2304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46" name="矩形 290823"/>
                <p:cNvSpPr/>
                <p:nvPr/>
              </p:nvSpPr>
              <p:spPr>
                <a:xfrm>
                  <a:off x="672" y="2112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47" name="矩形 290822"/>
                <p:cNvSpPr/>
                <p:nvPr/>
              </p:nvSpPr>
              <p:spPr>
                <a:xfrm>
                  <a:off x="672" y="1728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48" name="矩形 290821"/>
                <p:cNvSpPr/>
                <p:nvPr/>
              </p:nvSpPr>
              <p:spPr>
                <a:xfrm>
                  <a:off x="672" y="1920"/>
                  <a:ext cx="432" cy="192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75849" name="文本框 290819"/>
              <p:cNvSpPr txBox="1"/>
              <p:nvPr/>
            </p:nvSpPr>
            <p:spPr>
              <a:xfrm>
                <a:off x="488" y="1520"/>
                <a:ext cx="336" cy="8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10000"/>
                  </a:spcBef>
                </a:pPr>
                <a:r>
                  <a:rPr lang="en-US" altLang="zh-CN" sz="18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6</a:t>
                </a:r>
                <a:endPara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altLang="zh-CN" sz="18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5</a:t>
                </a:r>
                <a:endPara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altLang="zh-CN" sz="18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4</a:t>
                </a:r>
                <a:endPara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altLang="zh-CN" sz="18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3</a:t>
                </a:r>
                <a:endParaRPr lang="en-US" altLang="zh-CN" sz="18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0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0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5938" name="矩形 295937"/>
          <p:cNvSpPr/>
          <p:nvPr/>
        </p:nvSpPr>
        <p:spPr>
          <a:xfrm>
            <a:off x="3505200" y="412115"/>
            <a:ext cx="32435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152400" algn="just"/>
            <a:r>
              <a:rPr lang="en-US" altLang="zh-CN" dirty="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charset="0"/>
                <a:ea typeface="宋体" panose="02010600030101010101" pitchFamily="2" charset="-122"/>
              </a:rPr>
              <a:t>循环队列：</a:t>
            </a:r>
            <a:endParaRPr lang="zh-CN" altLang="en-US" b="0" dirty="0">
              <a:solidFill>
                <a:srgbClr val="FF0066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5939" name="矩形 295938"/>
          <p:cNvSpPr/>
          <p:nvPr/>
        </p:nvSpPr>
        <p:spPr>
          <a:xfrm>
            <a:off x="533400" y="1295400"/>
            <a:ext cx="8382000" cy="10048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57200" indent="-457200" eaLnBrk="0" hangingPunct="0">
              <a:lnSpc>
                <a:spcPct val="90000"/>
              </a:lnSpc>
              <a:spcBef>
                <a:spcPct val="50000"/>
              </a:spcBef>
              <a:buAutoNum type="arabicParenBoth"/>
            </a:pP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定义</a:t>
            </a: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——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为队列分配一块存储空间</a:t>
            </a: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(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数组表示</a:t>
            </a: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)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，并将</a:t>
            </a:r>
            <a:endParaRPr lang="zh-CN" altLang="en-US" sz="26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                     这一块存储空间看成头尾相连接的。</a:t>
            </a:r>
            <a:endParaRPr lang="zh-CN" altLang="en-US" sz="26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5940" name="矩形 295939"/>
          <p:cNvSpPr/>
          <p:nvPr/>
        </p:nvSpPr>
        <p:spPr>
          <a:xfrm>
            <a:off x="609600" y="2362200"/>
            <a:ext cx="1946275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·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示意图：</a:t>
            </a:r>
            <a:r>
              <a:rPr lang="zh-CN" altLang="en-US" sz="2600" b="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2600" b="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295941" name="表格 295940"/>
          <p:cNvGraphicFramePr/>
          <p:nvPr/>
        </p:nvGraphicFramePr>
        <p:xfrm>
          <a:off x="2362200" y="2819400"/>
          <a:ext cx="838200" cy="1552575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303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7165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§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7165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§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7165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§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7165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§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w"/>
                        <a:defRPr sz="280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08585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l"/>
                        <a:defRPr sz="20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42875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w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77165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§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5955" name="矩形 295954"/>
          <p:cNvSpPr/>
          <p:nvPr/>
        </p:nvSpPr>
        <p:spPr>
          <a:xfrm>
            <a:off x="2057400" y="2819400"/>
            <a:ext cx="304800" cy="16287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4</a:t>
            </a:r>
            <a:endParaRPr lang="en-US" altLang="zh-CN" sz="1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3</a:t>
            </a:r>
            <a:endParaRPr lang="en-US" altLang="zh-CN" sz="1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endParaRPr lang="en-US" altLang="zh-CN" sz="1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endParaRPr lang="en-US" altLang="zh-CN" sz="1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lang="en-US" altLang="zh-CN" sz="16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                          </a:t>
            </a:r>
            <a:endParaRPr lang="en-US" altLang="zh-CN" sz="16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5956" name="直接连接符 295955"/>
          <p:cNvSpPr/>
          <p:nvPr/>
        </p:nvSpPr>
        <p:spPr>
          <a:xfrm>
            <a:off x="2819400" y="251460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957" name="直接连接符 295956"/>
          <p:cNvSpPr/>
          <p:nvPr/>
        </p:nvSpPr>
        <p:spPr>
          <a:xfrm>
            <a:off x="2819400" y="2514600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958" name="直接连接符 295957"/>
          <p:cNvSpPr/>
          <p:nvPr/>
        </p:nvSpPr>
        <p:spPr>
          <a:xfrm>
            <a:off x="3505200" y="2514600"/>
            <a:ext cx="0" cy="2133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959" name="直接连接符 295958"/>
          <p:cNvSpPr/>
          <p:nvPr/>
        </p:nvSpPr>
        <p:spPr>
          <a:xfrm flipV="1">
            <a:off x="2819400" y="433070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95960" name="直接连接符 295959"/>
          <p:cNvSpPr/>
          <p:nvPr/>
        </p:nvSpPr>
        <p:spPr>
          <a:xfrm>
            <a:off x="2819400" y="4635500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961" name="矩形 295960"/>
          <p:cNvSpPr/>
          <p:nvPr/>
        </p:nvSpPr>
        <p:spPr>
          <a:xfrm>
            <a:off x="3962400" y="31242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想象成 </a:t>
            </a:r>
            <a:endParaRPr lang="zh-CN" altLang="en-US" sz="2400" b="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5962" name="直接连接符 295961"/>
          <p:cNvSpPr/>
          <p:nvPr/>
        </p:nvSpPr>
        <p:spPr>
          <a:xfrm>
            <a:off x="3886200" y="3581400"/>
            <a:ext cx="1295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95963" name="椭圆 295962"/>
          <p:cNvSpPr/>
          <p:nvPr/>
        </p:nvSpPr>
        <p:spPr>
          <a:xfrm>
            <a:off x="6040438" y="2976563"/>
            <a:ext cx="1147762" cy="1146175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95964" name="椭圆 295963"/>
          <p:cNvSpPr/>
          <p:nvPr/>
        </p:nvSpPr>
        <p:spPr>
          <a:xfrm>
            <a:off x="5486400" y="2590800"/>
            <a:ext cx="2209800" cy="1981200"/>
          </a:xfrm>
          <a:prstGeom prst="ellipse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95965" name="直接连接符 295964"/>
          <p:cNvSpPr/>
          <p:nvPr/>
        </p:nvSpPr>
        <p:spPr>
          <a:xfrm>
            <a:off x="7086600" y="3886200"/>
            <a:ext cx="4572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966" name="直接连接符 295965"/>
          <p:cNvSpPr/>
          <p:nvPr/>
        </p:nvSpPr>
        <p:spPr>
          <a:xfrm flipH="1">
            <a:off x="6248400" y="4114800"/>
            <a:ext cx="15240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967" name="直接连接符 295966"/>
          <p:cNvSpPr/>
          <p:nvPr/>
        </p:nvSpPr>
        <p:spPr>
          <a:xfrm flipV="1">
            <a:off x="7137400" y="3048000"/>
            <a:ext cx="3810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968" name="直接连接符 295967"/>
          <p:cNvSpPr/>
          <p:nvPr/>
        </p:nvSpPr>
        <p:spPr>
          <a:xfrm>
            <a:off x="5486400" y="3581400"/>
            <a:ext cx="533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969" name="直接连接符 295968"/>
          <p:cNvSpPr/>
          <p:nvPr/>
        </p:nvSpPr>
        <p:spPr>
          <a:xfrm>
            <a:off x="6172200" y="2667000"/>
            <a:ext cx="30480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5970" name="矩形 295969"/>
          <p:cNvSpPr/>
          <p:nvPr/>
        </p:nvSpPr>
        <p:spPr>
          <a:xfrm>
            <a:off x="6934200" y="34290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endParaRPr lang="en-US" altLang="zh-CN" sz="1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5971" name="矩形 295970"/>
          <p:cNvSpPr/>
          <p:nvPr/>
        </p:nvSpPr>
        <p:spPr>
          <a:xfrm>
            <a:off x="6584950" y="38100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endParaRPr lang="en-US" altLang="zh-CN" sz="1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5972" name="矩形 295971"/>
          <p:cNvSpPr/>
          <p:nvPr/>
        </p:nvSpPr>
        <p:spPr>
          <a:xfrm>
            <a:off x="6127750" y="36576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endParaRPr lang="en-US" altLang="zh-CN" sz="1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5973" name="矩形 295972"/>
          <p:cNvSpPr/>
          <p:nvPr/>
        </p:nvSpPr>
        <p:spPr>
          <a:xfrm>
            <a:off x="6127750" y="32004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3</a:t>
            </a:r>
            <a:endParaRPr lang="en-US" altLang="zh-CN" sz="1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5974" name="矩形 295973"/>
          <p:cNvSpPr/>
          <p:nvPr/>
        </p:nvSpPr>
        <p:spPr>
          <a:xfrm>
            <a:off x="6584950" y="29718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4</a:t>
            </a:r>
            <a:endParaRPr lang="en-US" altLang="zh-CN" sz="1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5975" name="矩形 295974"/>
          <p:cNvSpPr/>
          <p:nvPr/>
        </p:nvSpPr>
        <p:spPr>
          <a:xfrm>
            <a:off x="7010400" y="4419600"/>
            <a:ext cx="1416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循环队列</a:t>
            </a:r>
            <a:endParaRPr lang="zh-CN" altLang="en-US" sz="240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5976" name="直接连接符 295975"/>
          <p:cNvSpPr/>
          <p:nvPr/>
        </p:nvSpPr>
        <p:spPr>
          <a:xfrm flipH="1">
            <a:off x="7620000" y="3048000"/>
            <a:ext cx="45720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95977" name="直接连接符 295976"/>
          <p:cNvSpPr/>
          <p:nvPr/>
        </p:nvSpPr>
        <p:spPr>
          <a:xfrm flipH="1" flipV="1">
            <a:off x="7696200" y="3733800"/>
            <a:ext cx="533400" cy="152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95978" name="矩形 295977"/>
          <p:cNvSpPr/>
          <p:nvPr/>
        </p:nvSpPr>
        <p:spPr>
          <a:xfrm>
            <a:off x="8004175" y="2738438"/>
            <a:ext cx="844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front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5979" name="矩形 295978"/>
          <p:cNvSpPr/>
          <p:nvPr/>
        </p:nvSpPr>
        <p:spPr>
          <a:xfrm>
            <a:off x="8143875" y="3614738"/>
            <a:ext cx="741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rear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5980" name="矩形 295979"/>
          <p:cNvSpPr/>
          <p:nvPr/>
        </p:nvSpPr>
        <p:spPr>
          <a:xfrm>
            <a:off x="609600" y="5037138"/>
            <a:ext cx="8154988" cy="151606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●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头指针</a:t>
            </a:r>
            <a:r>
              <a:rPr lang="en-US" altLang="zh-CN" sz="240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front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顺时针方向落后于实际队头元素一个位置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●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尾指针</a:t>
            </a:r>
            <a:r>
              <a:rPr lang="en-US" altLang="zh-CN" sz="240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rear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 ——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指向实际队尾元素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●</a:t>
            </a:r>
            <a:r>
              <a:rPr lang="zh-CN" altLang="en-US" sz="2400" dirty="0">
                <a:solidFill>
                  <a:srgbClr val="8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循环的实现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 sz="2400">
              <a:solidFill>
                <a:schemeClr val="accent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779" name="文本框 290888"/>
          <p:cNvSpPr txBox="1"/>
          <p:nvPr/>
        </p:nvSpPr>
        <p:spPr>
          <a:xfrm>
            <a:off x="1255395" y="4149725"/>
            <a:ext cx="72199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front</a:t>
            </a:r>
            <a:endParaRPr lang="en-US" altLang="zh-CN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90829" name="组合 290828"/>
          <p:cNvGrpSpPr/>
          <p:nvPr/>
        </p:nvGrpSpPr>
        <p:grpSpPr>
          <a:xfrm>
            <a:off x="1336358" y="3881755"/>
            <a:ext cx="635000" cy="396875"/>
            <a:chOff x="192" y="2528"/>
            <a:chExt cx="400" cy="250"/>
          </a:xfrm>
        </p:grpSpPr>
        <p:sp>
          <p:nvSpPr>
            <p:cNvPr id="75837" name="文本框 290830"/>
            <p:cNvSpPr txBox="1"/>
            <p:nvPr/>
          </p:nvSpPr>
          <p:spPr>
            <a:xfrm>
              <a:off x="192" y="2528"/>
              <a:ext cx="4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rear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8" name="直接连接符 290829"/>
            <p:cNvSpPr/>
            <p:nvPr/>
          </p:nvSpPr>
          <p:spPr>
            <a:xfrm>
              <a:off x="240" y="27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9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9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9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9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9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9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95980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95980">
                                            <p:txEl>
                                              <p:charRg st="3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>
                                            <p:txEl>
                                              <p:charRg st="5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95980">
                                            <p:txEl>
                                              <p:charRg st="5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/>
      <p:bldP spid="295939" grpId="0"/>
      <p:bldP spid="295940" grpId="0"/>
      <p:bldP spid="295955" grpId="0"/>
      <p:bldP spid="295961" grpId="0"/>
      <p:bldP spid="295970" grpId="0"/>
      <p:bldP spid="295971" grpId="0"/>
      <p:bldP spid="295972" grpId="0"/>
      <p:bldP spid="295973" grpId="0"/>
      <p:bldP spid="295974" grpId="0"/>
      <p:bldP spid="295975" grpId="0"/>
      <p:bldP spid="295978" grpId="0"/>
      <p:bldP spid="295979" grpId="0"/>
      <p:bldP spid="295980" grpId="0" uiExpand="1" build="p"/>
      <p:bldP spid="75779" grpId="0"/>
      <p:bldP spid="7577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标题 289796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/>
              <a:t>队列的顺序表示和实现</a:t>
            </a:r>
            <a:endParaRPr lang="zh-CN" altLang="en-US" sz="5400" dirty="0"/>
          </a:p>
        </p:txBody>
      </p:sp>
      <p:sp>
        <p:nvSpPr>
          <p:cNvPr id="289796" name="矩形 289795"/>
          <p:cNvSpPr/>
          <p:nvPr/>
        </p:nvSpPr>
        <p:spPr>
          <a:xfrm>
            <a:off x="838200" y="121920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循环队列：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1" name="矩形 289794"/>
          <p:cNvSpPr/>
          <p:nvPr/>
        </p:nvSpPr>
        <p:spPr>
          <a:xfrm>
            <a:off x="3414713" y="2457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graphicFrame>
        <p:nvGraphicFramePr>
          <p:cNvPr id="289794" name="对象 289793"/>
          <p:cNvGraphicFramePr/>
          <p:nvPr/>
        </p:nvGraphicFramePr>
        <p:xfrm>
          <a:off x="1905000" y="1905000"/>
          <a:ext cx="4267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14575" imgH="1943100" progId="Paint.Picture">
                  <p:embed/>
                </p:oleObj>
              </mc:Choice>
              <mc:Fallback>
                <p:oleObj name="" r:id="rId1" imgW="2314575" imgH="19431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905000"/>
                        <a:ext cx="4267200" cy="358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0897" name="组合 297985"/>
          <p:cNvGrpSpPr/>
          <p:nvPr/>
        </p:nvGrpSpPr>
        <p:grpSpPr>
          <a:xfrm>
            <a:off x="1189038" y="476250"/>
            <a:ext cx="1727200" cy="1439863"/>
            <a:chOff x="3456" y="1632"/>
            <a:chExt cx="1392" cy="1248"/>
          </a:xfrm>
        </p:grpSpPr>
        <p:sp>
          <p:nvSpPr>
            <p:cNvPr id="80898" name="椭圆 297986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899" name="椭圆 297987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00" name="直接连接符 297988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1" name="直接连接符 297989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2" name="直接连接符 297990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3" name="直接连接符 297991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4" name="直接连接符 297992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5" name="矩形 297993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06" name="矩形 297994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07" name="矩形 297995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08" name="矩形 297996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09" name="矩形 297997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80910" name="组合 297998"/>
          <p:cNvGrpSpPr/>
          <p:nvPr/>
        </p:nvGrpSpPr>
        <p:grpSpPr>
          <a:xfrm>
            <a:off x="2844800" y="404813"/>
            <a:ext cx="658813" cy="515937"/>
            <a:chOff x="1474" y="210"/>
            <a:chExt cx="415" cy="325"/>
          </a:xfrm>
        </p:grpSpPr>
        <p:sp>
          <p:nvSpPr>
            <p:cNvPr id="80911" name="矩形 297999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12" name="直接连接符 298000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80913" name="组合 298001"/>
          <p:cNvGrpSpPr/>
          <p:nvPr/>
        </p:nvGrpSpPr>
        <p:grpSpPr>
          <a:xfrm>
            <a:off x="2844800" y="1377950"/>
            <a:ext cx="533400" cy="393700"/>
            <a:chOff x="1474" y="823"/>
            <a:chExt cx="336" cy="248"/>
          </a:xfrm>
        </p:grpSpPr>
        <p:sp>
          <p:nvSpPr>
            <p:cNvPr id="80914" name="矩形 298002"/>
            <p:cNvSpPr/>
            <p:nvPr/>
          </p:nvSpPr>
          <p:spPr>
            <a:xfrm>
              <a:off x="1520" y="84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15" name="直接连接符 298003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80916" name="矩形 298004"/>
          <p:cNvSpPr/>
          <p:nvPr/>
        </p:nvSpPr>
        <p:spPr>
          <a:xfrm>
            <a:off x="539750" y="1838325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 </a:t>
            </a:r>
            <a:r>
              <a:rPr lang="en-US" altLang="zh-CN"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front=rear=0</a:t>
            </a:r>
            <a:endParaRPr lang="en-US" altLang="zh-CN" sz="1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8006" name="组合 298005"/>
          <p:cNvGrpSpPr/>
          <p:nvPr/>
        </p:nvGrpSpPr>
        <p:grpSpPr>
          <a:xfrm>
            <a:off x="3203575" y="836613"/>
            <a:ext cx="1555750" cy="366712"/>
            <a:chOff x="1565" y="482"/>
            <a:chExt cx="980" cy="231"/>
          </a:xfrm>
        </p:grpSpPr>
        <p:sp>
          <p:nvSpPr>
            <p:cNvPr id="80918" name="直接连接符 298006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19" name="矩形 298007"/>
            <p:cNvSpPr/>
            <p:nvPr/>
          </p:nvSpPr>
          <p:spPr>
            <a:xfrm>
              <a:off x="1565" y="482"/>
              <a:ext cx="9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J1,J2,J3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09" name="组合 298008"/>
          <p:cNvGrpSpPr/>
          <p:nvPr/>
        </p:nvGrpSpPr>
        <p:grpSpPr>
          <a:xfrm>
            <a:off x="4965700" y="508000"/>
            <a:ext cx="1727200" cy="1439863"/>
            <a:chOff x="3456" y="1632"/>
            <a:chExt cx="1392" cy="1248"/>
          </a:xfrm>
        </p:grpSpPr>
        <p:sp>
          <p:nvSpPr>
            <p:cNvPr id="80921" name="椭圆 298009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22" name="椭圆 298010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23" name="直接连接符 298011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4" name="直接连接符 298012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5" name="直接连接符 298013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6" name="直接连接符 298014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7" name="直接连接符 298015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8" name="矩形 298016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29" name="矩形 298017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30" name="矩形 298018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31" name="矩形 298019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32" name="矩形 298020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22" name="组合 298021"/>
          <p:cNvGrpSpPr/>
          <p:nvPr/>
        </p:nvGrpSpPr>
        <p:grpSpPr>
          <a:xfrm>
            <a:off x="6610350" y="411163"/>
            <a:ext cx="658813" cy="515937"/>
            <a:chOff x="1474" y="210"/>
            <a:chExt cx="415" cy="325"/>
          </a:xfrm>
        </p:grpSpPr>
        <p:sp>
          <p:nvSpPr>
            <p:cNvPr id="80934" name="矩形 298022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35" name="直接连接符 298023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025" name="矩形 298024"/>
          <p:cNvSpPr/>
          <p:nvPr/>
        </p:nvSpPr>
        <p:spPr>
          <a:xfrm>
            <a:off x="5795963" y="15319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J1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26" name="组合 298025"/>
          <p:cNvGrpSpPr/>
          <p:nvPr/>
        </p:nvGrpSpPr>
        <p:grpSpPr>
          <a:xfrm>
            <a:off x="5894388" y="1947863"/>
            <a:ext cx="298450" cy="401637"/>
            <a:chOff x="1311" y="823"/>
            <a:chExt cx="547" cy="197"/>
          </a:xfrm>
        </p:grpSpPr>
        <p:sp>
          <p:nvSpPr>
            <p:cNvPr id="80938" name="矩形 298026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39" name="直接连接符 298027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029" name="矩形 298028"/>
          <p:cNvSpPr/>
          <p:nvPr/>
        </p:nvSpPr>
        <p:spPr>
          <a:xfrm>
            <a:off x="5076825" y="13414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J2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30" name="组合 298029"/>
          <p:cNvGrpSpPr/>
          <p:nvPr/>
        </p:nvGrpSpPr>
        <p:grpSpPr>
          <a:xfrm flipH="1">
            <a:off x="4787900" y="1628775"/>
            <a:ext cx="390525" cy="415925"/>
            <a:chOff x="1357" y="823"/>
            <a:chExt cx="453" cy="144"/>
          </a:xfrm>
        </p:grpSpPr>
        <p:sp>
          <p:nvSpPr>
            <p:cNvPr id="80942" name="矩形 298030"/>
            <p:cNvSpPr/>
            <p:nvPr/>
          </p:nvSpPr>
          <p:spPr>
            <a:xfrm>
              <a:off x="1357" y="840"/>
              <a:ext cx="346" cy="1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43" name="直接连接符 298031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033" name="矩形 298032"/>
          <p:cNvSpPr/>
          <p:nvPr/>
        </p:nvSpPr>
        <p:spPr>
          <a:xfrm>
            <a:off x="5003800" y="692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J3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34" name="组合 298033"/>
          <p:cNvGrpSpPr/>
          <p:nvPr/>
        </p:nvGrpSpPr>
        <p:grpSpPr>
          <a:xfrm>
            <a:off x="4892675" y="103188"/>
            <a:ext cx="431800" cy="620712"/>
            <a:chOff x="2472" y="0"/>
            <a:chExt cx="272" cy="391"/>
          </a:xfrm>
        </p:grpSpPr>
        <p:sp>
          <p:nvSpPr>
            <p:cNvPr id="80946" name="直接连接符 298034"/>
            <p:cNvSpPr/>
            <p:nvPr/>
          </p:nvSpPr>
          <p:spPr>
            <a:xfrm>
              <a:off x="2472" y="210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47" name="矩形 298035"/>
            <p:cNvSpPr/>
            <p:nvPr/>
          </p:nvSpPr>
          <p:spPr>
            <a:xfrm>
              <a:off x="2543" y="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r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37" name="组合 298036"/>
          <p:cNvGrpSpPr/>
          <p:nvPr/>
        </p:nvGrpSpPr>
        <p:grpSpPr>
          <a:xfrm>
            <a:off x="6904038" y="830263"/>
            <a:ext cx="1555750" cy="366712"/>
            <a:chOff x="1565" y="482"/>
            <a:chExt cx="980" cy="231"/>
          </a:xfrm>
        </p:grpSpPr>
        <p:sp>
          <p:nvSpPr>
            <p:cNvPr id="80949" name="直接连接符 298037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50" name="矩形 298038"/>
            <p:cNvSpPr/>
            <p:nvPr/>
          </p:nvSpPr>
          <p:spPr>
            <a:xfrm>
              <a:off x="1565" y="482"/>
              <a:ext cx="9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J1,J2,J3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出队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40" name="组合 298039"/>
          <p:cNvGrpSpPr/>
          <p:nvPr/>
        </p:nvGrpSpPr>
        <p:grpSpPr>
          <a:xfrm>
            <a:off x="1617663" y="2684463"/>
            <a:ext cx="1727200" cy="1439862"/>
            <a:chOff x="3456" y="1632"/>
            <a:chExt cx="1392" cy="1248"/>
          </a:xfrm>
        </p:grpSpPr>
        <p:sp>
          <p:nvSpPr>
            <p:cNvPr id="80952" name="椭圆 298040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53" name="椭圆 298041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54" name="直接连接符 298042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5" name="直接连接符 298043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6" name="直接连接符 298044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7" name="直接连接符 298045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8" name="直接连接符 298046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9" name="矩形 298047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0" name="矩形 298048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1" name="矩形 298049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2" name="矩形 298050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3" name="矩形 298051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53" name="组合 298052"/>
          <p:cNvGrpSpPr/>
          <p:nvPr/>
        </p:nvGrpSpPr>
        <p:grpSpPr>
          <a:xfrm>
            <a:off x="1330325" y="2514600"/>
            <a:ext cx="358775" cy="601663"/>
            <a:chOff x="4241" y="148"/>
            <a:chExt cx="226" cy="379"/>
          </a:xfrm>
        </p:grpSpPr>
        <p:sp>
          <p:nvSpPr>
            <p:cNvPr id="80965" name="直接连接符 298053"/>
            <p:cNvSpPr/>
            <p:nvPr/>
          </p:nvSpPr>
          <p:spPr>
            <a:xfrm>
              <a:off x="4286" y="346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66" name="矩形 298054"/>
            <p:cNvSpPr/>
            <p:nvPr/>
          </p:nvSpPr>
          <p:spPr>
            <a:xfrm>
              <a:off x="4241" y="14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r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56" name="组合 298055"/>
          <p:cNvGrpSpPr/>
          <p:nvPr/>
        </p:nvGrpSpPr>
        <p:grpSpPr>
          <a:xfrm>
            <a:off x="1690688" y="2279650"/>
            <a:ext cx="287337" cy="547688"/>
            <a:chOff x="4468" y="0"/>
            <a:chExt cx="181" cy="345"/>
          </a:xfrm>
        </p:grpSpPr>
        <p:sp>
          <p:nvSpPr>
            <p:cNvPr id="80968" name="直接连接符 298056"/>
            <p:cNvSpPr/>
            <p:nvPr/>
          </p:nvSpPr>
          <p:spPr>
            <a:xfrm>
              <a:off x="4468" y="164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69" name="矩形 298057"/>
            <p:cNvSpPr/>
            <p:nvPr/>
          </p:nvSpPr>
          <p:spPr>
            <a:xfrm>
              <a:off x="4468" y="0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f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98059" name="矩形 298058"/>
          <p:cNvSpPr/>
          <p:nvPr/>
        </p:nvSpPr>
        <p:spPr>
          <a:xfrm>
            <a:off x="1906588" y="40513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队空</a:t>
            </a:r>
            <a:endParaRPr lang="zh-CN" altLang="en-US" sz="24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60" name="组合 298059"/>
          <p:cNvGrpSpPr/>
          <p:nvPr/>
        </p:nvGrpSpPr>
        <p:grpSpPr>
          <a:xfrm>
            <a:off x="3492500" y="3062288"/>
            <a:ext cx="1439863" cy="366712"/>
            <a:chOff x="1565" y="482"/>
            <a:chExt cx="907" cy="231"/>
          </a:xfrm>
        </p:grpSpPr>
        <p:sp>
          <p:nvSpPr>
            <p:cNvPr id="80972" name="直接连接符 298060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73" name="矩形 298061"/>
            <p:cNvSpPr/>
            <p:nvPr/>
          </p:nvSpPr>
          <p:spPr>
            <a:xfrm>
              <a:off x="1565" y="482"/>
              <a:ext cx="7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J4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63" name="组合 298062"/>
          <p:cNvGrpSpPr/>
          <p:nvPr/>
        </p:nvGrpSpPr>
        <p:grpSpPr>
          <a:xfrm>
            <a:off x="5135563" y="2709863"/>
            <a:ext cx="1727200" cy="1439862"/>
            <a:chOff x="3456" y="1632"/>
            <a:chExt cx="1392" cy="1248"/>
          </a:xfrm>
        </p:grpSpPr>
        <p:sp>
          <p:nvSpPr>
            <p:cNvPr id="80975" name="椭圆 298063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76" name="椭圆 298064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77" name="直接连接符 298065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78" name="直接连接符 298066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79" name="直接连接符 298067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80" name="直接连接符 298068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81" name="直接连接符 298069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82" name="矩形 298070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3" name="矩形 298071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4" name="矩形 298072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5" name="矩形 298073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6" name="矩形 298074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98076" name="矩形 298075"/>
          <p:cNvSpPr/>
          <p:nvPr/>
        </p:nvSpPr>
        <p:spPr>
          <a:xfrm>
            <a:off x="5883275" y="26368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J4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77" name="组合 298076"/>
          <p:cNvGrpSpPr/>
          <p:nvPr/>
        </p:nvGrpSpPr>
        <p:grpSpPr>
          <a:xfrm>
            <a:off x="4991100" y="2378075"/>
            <a:ext cx="287338" cy="547688"/>
            <a:chOff x="4468" y="0"/>
            <a:chExt cx="181" cy="345"/>
          </a:xfrm>
        </p:grpSpPr>
        <p:sp>
          <p:nvSpPr>
            <p:cNvPr id="80989" name="直接连接符 298077"/>
            <p:cNvSpPr/>
            <p:nvPr/>
          </p:nvSpPr>
          <p:spPr>
            <a:xfrm>
              <a:off x="4468" y="164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90" name="矩形 298078"/>
            <p:cNvSpPr/>
            <p:nvPr/>
          </p:nvSpPr>
          <p:spPr>
            <a:xfrm>
              <a:off x="4468" y="0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f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80" name="组合 298079"/>
          <p:cNvGrpSpPr/>
          <p:nvPr/>
        </p:nvGrpSpPr>
        <p:grpSpPr>
          <a:xfrm>
            <a:off x="6288088" y="2265363"/>
            <a:ext cx="658812" cy="515937"/>
            <a:chOff x="1474" y="210"/>
            <a:chExt cx="415" cy="325"/>
          </a:xfrm>
        </p:grpSpPr>
        <p:sp>
          <p:nvSpPr>
            <p:cNvPr id="80992" name="矩形 298080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93" name="直接连接符 298081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8083" name="组合 298082"/>
          <p:cNvGrpSpPr/>
          <p:nvPr/>
        </p:nvGrpSpPr>
        <p:grpSpPr>
          <a:xfrm>
            <a:off x="6948488" y="2990850"/>
            <a:ext cx="1439862" cy="366713"/>
            <a:chOff x="1565" y="482"/>
            <a:chExt cx="907" cy="231"/>
          </a:xfrm>
        </p:grpSpPr>
        <p:sp>
          <p:nvSpPr>
            <p:cNvPr id="80995" name="直接连接符 298083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96" name="矩形 298084"/>
            <p:cNvSpPr/>
            <p:nvPr/>
          </p:nvSpPr>
          <p:spPr>
            <a:xfrm>
              <a:off x="1565" y="482"/>
              <a:ext cx="8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J5,J6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86" name="组合 298085"/>
          <p:cNvGrpSpPr/>
          <p:nvPr/>
        </p:nvGrpSpPr>
        <p:grpSpPr>
          <a:xfrm>
            <a:off x="1258888" y="4581525"/>
            <a:ext cx="1871662" cy="1655763"/>
            <a:chOff x="3334" y="1434"/>
            <a:chExt cx="1179" cy="1043"/>
          </a:xfrm>
        </p:grpSpPr>
        <p:grpSp>
          <p:nvGrpSpPr>
            <p:cNvPr id="80998" name="组合 298086"/>
            <p:cNvGrpSpPr/>
            <p:nvPr/>
          </p:nvGrpSpPr>
          <p:grpSpPr>
            <a:xfrm>
              <a:off x="3425" y="1570"/>
              <a:ext cx="1088" cy="907"/>
              <a:chOff x="3456" y="1632"/>
              <a:chExt cx="1392" cy="1248"/>
            </a:xfrm>
          </p:grpSpPr>
          <p:sp>
            <p:nvSpPr>
              <p:cNvPr id="80999" name="椭圆 298087"/>
              <p:cNvSpPr/>
              <p:nvPr/>
            </p:nvSpPr>
            <p:spPr>
              <a:xfrm>
                <a:off x="3805" y="1875"/>
                <a:ext cx="723" cy="722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0" name="椭圆 298088"/>
              <p:cNvSpPr/>
              <p:nvPr/>
            </p:nvSpPr>
            <p:spPr>
              <a:xfrm>
                <a:off x="3456" y="1632"/>
                <a:ext cx="1392" cy="12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1" name="直接连接符 298089"/>
              <p:cNvSpPr/>
              <p:nvPr/>
            </p:nvSpPr>
            <p:spPr>
              <a:xfrm>
                <a:off x="4464" y="2448"/>
                <a:ext cx="288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2" name="直接连接符 298090"/>
              <p:cNvSpPr/>
              <p:nvPr/>
            </p:nvSpPr>
            <p:spPr>
              <a:xfrm flipH="1">
                <a:off x="3936" y="2592"/>
                <a:ext cx="96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3" name="直接连接符 298091"/>
              <p:cNvSpPr/>
              <p:nvPr/>
            </p:nvSpPr>
            <p:spPr>
              <a:xfrm flipV="1">
                <a:off x="4496" y="1920"/>
                <a:ext cx="24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4" name="直接连接符 298092"/>
              <p:cNvSpPr/>
              <p:nvPr/>
            </p:nvSpPr>
            <p:spPr>
              <a:xfrm>
                <a:off x="3456" y="2256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5" name="直接连接符 298093"/>
              <p:cNvSpPr/>
              <p:nvPr/>
            </p:nvSpPr>
            <p:spPr>
              <a:xfrm>
                <a:off x="3888" y="1680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6" name="矩形 298094"/>
              <p:cNvSpPr/>
              <p:nvPr/>
            </p:nvSpPr>
            <p:spPr>
              <a:xfrm>
                <a:off x="4368" y="2160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0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07" name="矩形 298095"/>
              <p:cNvSpPr/>
              <p:nvPr/>
            </p:nvSpPr>
            <p:spPr>
              <a:xfrm>
                <a:off x="4148" y="2400"/>
                <a:ext cx="220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1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08" name="矩形 298096"/>
              <p:cNvSpPr/>
              <p:nvPr/>
            </p:nvSpPr>
            <p:spPr>
              <a:xfrm>
                <a:off x="3860" y="2303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2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09" name="矩形 298097"/>
              <p:cNvSpPr/>
              <p:nvPr/>
            </p:nvSpPr>
            <p:spPr>
              <a:xfrm>
                <a:off x="3860" y="2016"/>
                <a:ext cx="220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3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10" name="矩形 298098"/>
              <p:cNvSpPr/>
              <p:nvPr/>
            </p:nvSpPr>
            <p:spPr>
              <a:xfrm>
                <a:off x="4148" y="1871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4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1011" name="组合 298099"/>
            <p:cNvGrpSpPr/>
            <p:nvPr/>
          </p:nvGrpSpPr>
          <p:grpSpPr>
            <a:xfrm>
              <a:off x="3334" y="1434"/>
              <a:ext cx="181" cy="345"/>
              <a:chOff x="4468" y="0"/>
              <a:chExt cx="181" cy="345"/>
            </a:xfrm>
          </p:grpSpPr>
          <p:sp>
            <p:nvSpPr>
              <p:cNvPr id="81012" name="直接连接符 298100"/>
              <p:cNvSpPr/>
              <p:nvPr/>
            </p:nvSpPr>
            <p:spPr>
              <a:xfrm>
                <a:off x="4468" y="164"/>
                <a:ext cx="181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1013" name="矩形 298101"/>
              <p:cNvSpPr/>
              <p:nvPr/>
            </p:nvSpPr>
            <p:spPr>
              <a:xfrm>
                <a:off x="4468" y="0"/>
                <a:ext cx="1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solidFill>
                      <a:srgbClr val="FF00FF"/>
                    </a:solidFill>
                    <a:latin typeface="Times New Roman" panose="02020603050405020304" charset="0"/>
                    <a:ea typeface="楷体_GB2312" pitchFamily="49" charset="-122"/>
                  </a:rPr>
                  <a:t>f</a:t>
                </a:r>
                <a:endPara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sp>
          <p:nvSpPr>
            <p:cNvPr id="81014" name="矩形 298102"/>
            <p:cNvSpPr/>
            <p:nvPr/>
          </p:nvSpPr>
          <p:spPr>
            <a:xfrm>
              <a:off x="3479" y="1693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sz="2400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1015" name="矩形 298103"/>
            <p:cNvSpPr/>
            <p:nvPr/>
          </p:nvSpPr>
          <p:spPr>
            <a:xfrm>
              <a:off x="3978" y="153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J4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105" name="组合 298104"/>
          <p:cNvGrpSpPr/>
          <p:nvPr/>
        </p:nvGrpSpPr>
        <p:grpSpPr>
          <a:xfrm>
            <a:off x="3059113" y="5661025"/>
            <a:ext cx="298450" cy="401638"/>
            <a:chOff x="1311" y="823"/>
            <a:chExt cx="547" cy="197"/>
          </a:xfrm>
        </p:grpSpPr>
        <p:sp>
          <p:nvSpPr>
            <p:cNvPr id="81017" name="矩形 298105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18" name="直接连接符 298106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108" name="矩形 298107"/>
          <p:cNvSpPr/>
          <p:nvPr/>
        </p:nvSpPr>
        <p:spPr>
          <a:xfrm>
            <a:off x="2643188" y="53006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J5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09" name="组合 298108"/>
          <p:cNvGrpSpPr/>
          <p:nvPr/>
        </p:nvGrpSpPr>
        <p:grpSpPr>
          <a:xfrm>
            <a:off x="3203575" y="5222875"/>
            <a:ext cx="1439863" cy="366713"/>
            <a:chOff x="1565" y="482"/>
            <a:chExt cx="907" cy="231"/>
          </a:xfrm>
        </p:grpSpPr>
        <p:sp>
          <p:nvSpPr>
            <p:cNvPr id="81021" name="直接连接符 298109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1022" name="矩形 298110"/>
            <p:cNvSpPr/>
            <p:nvPr/>
          </p:nvSpPr>
          <p:spPr>
            <a:xfrm>
              <a:off x="1565" y="482"/>
              <a:ext cx="6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J7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112" name="组合 298111"/>
          <p:cNvGrpSpPr/>
          <p:nvPr/>
        </p:nvGrpSpPr>
        <p:grpSpPr>
          <a:xfrm>
            <a:off x="4716463" y="4652963"/>
            <a:ext cx="1943100" cy="1681162"/>
            <a:chOff x="2971" y="2931"/>
            <a:chExt cx="1224" cy="1059"/>
          </a:xfrm>
        </p:grpSpPr>
        <p:grpSp>
          <p:nvGrpSpPr>
            <p:cNvPr id="81024" name="组合 298112"/>
            <p:cNvGrpSpPr/>
            <p:nvPr/>
          </p:nvGrpSpPr>
          <p:grpSpPr>
            <a:xfrm>
              <a:off x="2971" y="2931"/>
              <a:ext cx="1224" cy="1043"/>
              <a:chOff x="2971" y="2931"/>
              <a:chExt cx="1224" cy="1043"/>
            </a:xfrm>
          </p:grpSpPr>
          <p:grpSp>
            <p:nvGrpSpPr>
              <p:cNvPr id="81025" name="组合 298113"/>
              <p:cNvGrpSpPr/>
              <p:nvPr/>
            </p:nvGrpSpPr>
            <p:grpSpPr>
              <a:xfrm>
                <a:off x="2971" y="2931"/>
                <a:ext cx="1179" cy="1043"/>
                <a:chOff x="3334" y="1434"/>
                <a:chExt cx="1179" cy="1043"/>
              </a:xfrm>
            </p:grpSpPr>
            <p:grpSp>
              <p:nvGrpSpPr>
                <p:cNvPr id="81026" name="组合 298114"/>
                <p:cNvGrpSpPr/>
                <p:nvPr/>
              </p:nvGrpSpPr>
              <p:grpSpPr>
                <a:xfrm>
                  <a:off x="3425" y="1570"/>
                  <a:ext cx="1088" cy="907"/>
                  <a:chOff x="3456" y="1632"/>
                  <a:chExt cx="1392" cy="1248"/>
                </a:xfrm>
              </p:grpSpPr>
              <p:sp>
                <p:nvSpPr>
                  <p:cNvPr id="81027" name="椭圆 298115"/>
                  <p:cNvSpPr/>
                  <p:nvPr/>
                </p:nvSpPr>
                <p:spPr>
                  <a:xfrm>
                    <a:off x="3805" y="1875"/>
                    <a:ext cx="723" cy="722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1028" name="椭圆 298116"/>
                  <p:cNvSpPr/>
                  <p:nvPr/>
                </p:nvSpPr>
                <p:spPr>
                  <a:xfrm>
                    <a:off x="3456" y="1632"/>
                    <a:ext cx="1392" cy="12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1029" name="直接连接符 298117"/>
                  <p:cNvSpPr/>
                  <p:nvPr/>
                </p:nvSpPr>
                <p:spPr>
                  <a:xfrm>
                    <a:off x="4464" y="2448"/>
                    <a:ext cx="288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0" name="直接连接符 298118"/>
                  <p:cNvSpPr/>
                  <p:nvPr/>
                </p:nvSpPr>
                <p:spPr>
                  <a:xfrm flipH="1">
                    <a:off x="3936" y="2592"/>
                    <a:ext cx="96" cy="24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1" name="直接连接符 298119"/>
                  <p:cNvSpPr/>
                  <p:nvPr/>
                </p:nvSpPr>
                <p:spPr>
                  <a:xfrm flipV="1">
                    <a:off x="4496" y="1920"/>
                    <a:ext cx="24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2" name="直接连接符 298120"/>
                  <p:cNvSpPr/>
                  <p:nvPr/>
                </p:nvSpPr>
                <p:spPr>
                  <a:xfrm>
                    <a:off x="3456" y="2256"/>
                    <a:ext cx="336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3" name="直接连接符 298121"/>
                  <p:cNvSpPr/>
                  <p:nvPr/>
                </p:nvSpPr>
                <p:spPr>
                  <a:xfrm>
                    <a:off x="3888" y="1680"/>
                    <a:ext cx="192" cy="192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4" name="矩形 298122"/>
                  <p:cNvSpPr/>
                  <p:nvPr/>
                </p:nvSpPr>
                <p:spPr>
                  <a:xfrm>
                    <a:off x="4368" y="2160"/>
                    <a:ext cx="220" cy="2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0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1035" name="矩形 298123"/>
                  <p:cNvSpPr/>
                  <p:nvPr/>
                </p:nvSpPr>
                <p:spPr>
                  <a:xfrm>
                    <a:off x="4148" y="2400"/>
                    <a:ext cx="220" cy="26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1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1036" name="矩形 298124"/>
                  <p:cNvSpPr/>
                  <p:nvPr/>
                </p:nvSpPr>
                <p:spPr>
                  <a:xfrm>
                    <a:off x="3860" y="2303"/>
                    <a:ext cx="220" cy="2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2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1037" name="矩形 298125"/>
                  <p:cNvSpPr/>
                  <p:nvPr/>
                </p:nvSpPr>
                <p:spPr>
                  <a:xfrm>
                    <a:off x="3860" y="2016"/>
                    <a:ext cx="220" cy="26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3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1038" name="矩形 298126"/>
                  <p:cNvSpPr/>
                  <p:nvPr/>
                </p:nvSpPr>
                <p:spPr>
                  <a:xfrm>
                    <a:off x="4148" y="1871"/>
                    <a:ext cx="220" cy="2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4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81039" name="组合 298127"/>
                <p:cNvGrpSpPr/>
                <p:nvPr/>
              </p:nvGrpSpPr>
              <p:grpSpPr>
                <a:xfrm>
                  <a:off x="3334" y="1434"/>
                  <a:ext cx="181" cy="345"/>
                  <a:chOff x="4468" y="0"/>
                  <a:chExt cx="181" cy="345"/>
                </a:xfrm>
              </p:grpSpPr>
              <p:sp>
                <p:nvSpPr>
                  <p:cNvPr id="81040" name="直接连接符 298128"/>
                  <p:cNvSpPr/>
                  <p:nvPr/>
                </p:nvSpPr>
                <p:spPr>
                  <a:xfrm>
                    <a:off x="4468" y="164"/>
                    <a:ext cx="181" cy="18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81041" name="矩形 298129"/>
                  <p:cNvSpPr/>
                  <p:nvPr/>
                </p:nvSpPr>
                <p:spPr>
                  <a:xfrm>
                    <a:off x="4468" y="0"/>
                    <a:ext cx="18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2400">
                        <a:solidFill>
                          <a:srgbClr val="FF00FF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f</a:t>
                    </a:r>
                    <a:endParaRPr lang="en-US" altLang="zh-CN" sz="2400">
                      <a:solidFill>
                        <a:srgbClr val="FF00FF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81042" name="矩形 298130"/>
                <p:cNvSpPr/>
                <p:nvPr/>
              </p:nvSpPr>
              <p:spPr>
                <a:xfrm>
                  <a:off x="3479" y="1693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endParaRPr lang="zh-CN" sz="2400" dirty="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endParaRPr>
                </a:p>
              </p:txBody>
            </p:sp>
            <p:sp>
              <p:nvSpPr>
                <p:cNvPr id="81043" name="矩形 298131"/>
                <p:cNvSpPr/>
                <p:nvPr/>
              </p:nvSpPr>
              <p:spPr>
                <a:xfrm>
                  <a:off x="3978" y="1535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rPr>
                    <a:t>J4</a:t>
                  </a:r>
                  <a:endParaRPr lang="en-US" altLang="zh-CN" sz="2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1044" name="矩形 298132"/>
              <p:cNvSpPr/>
              <p:nvPr/>
            </p:nvSpPr>
            <p:spPr>
              <a:xfrm>
                <a:off x="3887" y="3385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J5</a:t>
                </a:r>
                <a:endParaRPr lang="en-US" altLang="zh-CN" sz="2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sp>
          <p:nvSpPr>
            <p:cNvPr id="81045" name="矩形 298133"/>
            <p:cNvSpPr/>
            <p:nvPr/>
          </p:nvSpPr>
          <p:spPr>
            <a:xfrm>
              <a:off x="3525" y="370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J6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135" name="组合 298134"/>
          <p:cNvGrpSpPr/>
          <p:nvPr/>
        </p:nvGrpSpPr>
        <p:grpSpPr>
          <a:xfrm flipH="1">
            <a:off x="4757738" y="6021388"/>
            <a:ext cx="390525" cy="415925"/>
            <a:chOff x="1357" y="823"/>
            <a:chExt cx="453" cy="144"/>
          </a:xfrm>
        </p:grpSpPr>
        <p:sp>
          <p:nvSpPr>
            <p:cNvPr id="81047" name="矩形 298135"/>
            <p:cNvSpPr/>
            <p:nvPr/>
          </p:nvSpPr>
          <p:spPr>
            <a:xfrm>
              <a:off x="1357" y="840"/>
              <a:ext cx="346" cy="1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48" name="直接连接符 298136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138" name="矩形 298137"/>
          <p:cNvSpPr/>
          <p:nvPr/>
        </p:nvSpPr>
        <p:spPr>
          <a:xfrm>
            <a:off x="4956175" y="56610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J7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42" name="组合 298141"/>
          <p:cNvGrpSpPr/>
          <p:nvPr/>
        </p:nvGrpSpPr>
        <p:grpSpPr>
          <a:xfrm>
            <a:off x="6516688" y="5222875"/>
            <a:ext cx="1439862" cy="366713"/>
            <a:chOff x="1565" y="482"/>
            <a:chExt cx="907" cy="231"/>
          </a:xfrm>
        </p:grpSpPr>
        <p:sp>
          <p:nvSpPr>
            <p:cNvPr id="81051" name="直接连接符 298142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1052" name="矩形 298143"/>
            <p:cNvSpPr/>
            <p:nvPr/>
          </p:nvSpPr>
          <p:spPr>
            <a:xfrm>
              <a:off x="1565" y="482"/>
              <a:ext cx="76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J8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298145" name="矩形 298144"/>
          <p:cNvSpPr/>
          <p:nvPr/>
        </p:nvSpPr>
        <p:spPr>
          <a:xfrm>
            <a:off x="6083300" y="6067425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队满</a:t>
            </a:r>
            <a:endParaRPr lang="zh-CN" altLang="en-US" sz="24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8146" name="矩形 298145"/>
          <p:cNvSpPr/>
          <p:nvPr/>
        </p:nvSpPr>
        <p:spPr>
          <a:xfrm>
            <a:off x="7881938" y="5300663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上溢</a:t>
            </a:r>
            <a:endParaRPr lang="zh-CN" altLang="en-US" sz="24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8147" name="矩形 298146"/>
          <p:cNvSpPr/>
          <p:nvPr/>
        </p:nvSpPr>
        <p:spPr>
          <a:xfrm>
            <a:off x="1763713" y="35734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J2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8148" name="矩形 298147"/>
          <p:cNvSpPr/>
          <p:nvPr/>
        </p:nvSpPr>
        <p:spPr>
          <a:xfrm>
            <a:off x="1692275" y="29241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J3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49" name="组合 298148"/>
          <p:cNvGrpSpPr/>
          <p:nvPr/>
        </p:nvGrpSpPr>
        <p:grpSpPr>
          <a:xfrm>
            <a:off x="2843213" y="4005263"/>
            <a:ext cx="298450" cy="401637"/>
            <a:chOff x="1311" y="823"/>
            <a:chExt cx="545" cy="197"/>
          </a:xfrm>
        </p:grpSpPr>
        <p:sp>
          <p:nvSpPr>
            <p:cNvPr id="81058" name="矩形 298149"/>
            <p:cNvSpPr/>
            <p:nvPr/>
          </p:nvSpPr>
          <p:spPr>
            <a:xfrm>
              <a:off x="1311" y="840"/>
              <a:ext cx="545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59" name="直接连接符 298150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152" name="矩形 298151"/>
          <p:cNvSpPr/>
          <p:nvPr/>
        </p:nvSpPr>
        <p:spPr>
          <a:xfrm>
            <a:off x="2484438" y="36925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J1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53" name="组合 298152"/>
          <p:cNvGrpSpPr/>
          <p:nvPr/>
        </p:nvGrpSpPr>
        <p:grpSpPr>
          <a:xfrm>
            <a:off x="3321050" y="2636838"/>
            <a:ext cx="658813" cy="515937"/>
            <a:chOff x="1474" y="210"/>
            <a:chExt cx="415" cy="325"/>
          </a:xfrm>
        </p:grpSpPr>
        <p:sp>
          <p:nvSpPr>
            <p:cNvPr id="81062" name="矩形 298153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63" name="直接连接符 298154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8156" name="组合 298155"/>
          <p:cNvGrpSpPr/>
          <p:nvPr/>
        </p:nvGrpSpPr>
        <p:grpSpPr>
          <a:xfrm flipH="1">
            <a:off x="1568450" y="3844925"/>
            <a:ext cx="298450" cy="415925"/>
            <a:chOff x="1464" y="823"/>
            <a:chExt cx="346" cy="144"/>
          </a:xfrm>
        </p:grpSpPr>
        <p:sp>
          <p:nvSpPr>
            <p:cNvPr id="81065" name="矩形 298156"/>
            <p:cNvSpPr/>
            <p:nvPr/>
          </p:nvSpPr>
          <p:spPr>
            <a:xfrm>
              <a:off x="1464" y="840"/>
              <a:ext cx="346" cy="1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66" name="直接连接符 298157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81067" name="文本框 298158"/>
          <p:cNvSpPr txBox="1"/>
          <p:nvPr/>
        </p:nvSpPr>
        <p:spPr>
          <a:xfrm>
            <a:off x="677863" y="234950"/>
            <a:ext cx="869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rPr>
              <a:t>例： </a:t>
            </a:r>
            <a:endParaRPr lang="zh-CN" altLang="en-US" sz="2400">
              <a:solidFill>
                <a:schemeClr val="tx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8160" name="矩形 298159"/>
          <p:cNvSpPr/>
          <p:nvPr/>
        </p:nvSpPr>
        <p:spPr>
          <a:xfrm>
            <a:off x="2195513" y="58054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J6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61" name="组合 298160"/>
          <p:cNvGrpSpPr/>
          <p:nvPr/>
        </p:nvGrpSpPr>
        <p:grpSpPr>
          <a:xfrm>
            <a:off x="2555875" y="6237288"/>
            <a:ext cx="298450" cy="401637"/>
            <a:chOff x="1311" y="823"/>
            <a:chExt cx="547" cy="197"/>
          </a:xfrm>
        </p:grpSpPr>
        <p:sp>
          <p:nvSpPr>
            <p:cNvPr id="81070" name="矩形 298161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71" name="直接连接符 298162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8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98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9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/>
                                        <p:tgtEl>
                                          <p:spTgt spid="2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9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/>
                                        <p:tgtEl>
                                          <p:spTgt spid="29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298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/>
                                        <p:tgtEl>
                                          <p:spTgt spid="2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29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29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6" dur="500"/>
                                        <p:tgtEl>
                                          <p:spTgt spid="29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500"/>
                                        <p:tgtEl>
                                          <p:spTgt spid="2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298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29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9" dur="500"/>
                                        <p:tgtEl>
                                          <p:spTgt spid="29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9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9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2" dur="500"/>
                                        <p:tgtEl>
                                          <p:spTgt spid="29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5" grpId="0"/>
      <p:bldP spid="298029" grpId="0"/>
      <p:bldP spid="298033" grpId="0"/>
      <p:bldP spid="298059" grpId="0"/>
      <p:bldP spid="298076" grpId="0"/>
      <p:bldP spid="298108" grpId="0"/>
      <p:bldP spid="298138" grpId="0"/>
      <p:bldP spid="298145" grpId="0"/>
      <p:bldP spid="298146" grpId="0"/>
      <p:bldP spid="298147" grpId="0"/>
      <p:bldP spid="298147" grpId="1"/>
      <p:bldP spid="298148" grpId="0"/>
      <p:bldP spid="298148" grpId="1"/>
      <p:bldP spid="298152" grpId="0"/>
      <p:bldP spid="298152" grpId="1"/>
      <p:bldP spid="2981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标题 287753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循环队列</a:t>
            </a:r>
            <a:endParaRPr lang="zh-CN" altLang="en-US" dirty="0"/>
          </a:p>
        </p:txBody>
      </p:sp>
      <p:sp>
        <p:nvSpPr>
          <p:cNvPr id="287753" name="内容占位符 287752"/>
          <p:cNvSpPr>
            <a:spLocks noGrp="1"/>
          </p:cNvSpPr>
          <p:nvPr>
            <p:ph idx="1"/>
          </p:nvPr>
        </p:nvSpPr>
        <p:spPr>
          <a:xfrm>
            <a:off x="827088" y="1196975"/>
            <a:ext cx="7958137" cy="2057400"/>
          </a:xfrm>
        </p:spPr>
        <p:txBody>
          <a:bodyPr anchor="t"/>
          <a:p>
            <a:pPr>
              <a:buClrTx/>
            </a:pPr>
            <a:r>
              <a:rPr lang="zh-CN" altLang="en-US" sz="2800" b="1" dirty="0"/>
              <a:t>空队列条件：</a:t>
            </a:r>
            <a:endParaRPr lang="zh-CN" altLang="en-US" sz="2800" b="1" dirty="0"/>
          </a:p>
          <a:p>
            <a:pPr lvl="1">
              <a:buClrTx/>
            </a:pPr>
            <a:r>
              <a:rPr lang="en-US" altLang="zh-CN" sz="2400" b="1" dirty="0" err="1">
                <a:latin typeface="Times New Roman" panose="02020603050405020304" charset="0"/>
              </a:rPr>
              <a:t>Q.rear = Q.front</a:t>
            </a:r>
            <a:r>
              <a:rPr lang="en-US" altLang="zh-CN" sz="2400" b="1">
                <a:latin typeface="Times New Roman" panose="02020603050405020304" charset="0"/>
              </a:rPr>
              <a:t>;</a:t>
            </a:r>
            <a:endParaRPr lang="en-US" altLang="zh-CN" sz="2400" b="1">
              <a:latin typeface="Times New Roman" panose="02020603050405020304" charset="0"/>
            </a:endParaRPr>
          </a:p>
          <a:p>
            <a:pPr>
              <a:buClrTx/>
            </a:pPr>
            <a:r>
              <a:rPr lang="zh-CN" altLang="en-US" sz="2800" b="1" dirty="0"/>
              <a:t>满队列条件：</a:t>
            </a:r>
            <a:endParaRPr lang="zh-CN" altLang="en-US" sz="2800" b="1" dirty="0"/>
          </a:p>
          <a:p>
            <a:pPr lvl="1">
              <a:buClrTx/>
            </a:pPr>
            <a:r>
              <a:rPr lang="zh-CN" altLang="en-US" sz="2400" b="1" dirty="0"/>
              <a:t>若使用</a:t>
            </a:r>
            <a:r>
              <a:rPr lang="en-US" altLang="zh-CN" sz="2400" b="1" dirty="0" err="1">
                <a:latin typeface="Times New Roman" panose="02020603050405020304" charset="0"/>
              </a:rPr>
              <a:t>Q.rear = Q.front</a:t>
            </a:r>
            <a:r>
              <a:rPr lang="en-US" altLang="zh-CN" sz="2400" b="1">
                <a:latin typeface="Times New Roman" panose="02020603050405020304" charset="0"/>
              </a:rPr>
              <a:t> </a:t>
            </a:r>
            <a:r>
              <a:rPr lang="zh-CN" altLang="en-US" sz="2400" b="1" dirty="0"/>
              <a:t>，则出现队满队空条件一样</a:t>
            </a:r>
            <a:endParaRPr lang="zh-CN" altLang="en-US" sz="2400" b="1" dirty="0"/>
          </a:p>
          <a:p>
            <a:pPr>
              <a:buClrTx/>
              <a:buNone/>
            </a:pPr>
            <a:endParaRPr lang="zh-CN" altLang="en-US" sz="2800" b="1" dirty="0"/>
          </a:p>
        </p:txBody>
      </p:sp>
      <p:sp>
        <p:nvSpPr>
          <p:cNvPr id="287752" name="文本框 287751"/>
          <p:cNvSpPr txBox="1"/>
          <p:nvPr/>
        </p:nvSpPr>
        <p:spPr>
          <a:xfrm>
            <a:off x="1143000" y="3429000"/>
            <a:ext cx="6308725" cy="64135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u="sng" dirty="0">
                <a:latin typeface="Arial" panose="020B0604020202020204" pitchFamily="34" charset="0"/>
              </a:rPr>
              <a:t>问题：如何区别队空和队满</a:t>
            </a:r>
            <a:endParaRPr lang="zh-CN" altLang="en-US" sz="3600" u="sng" dirty="0">
              <a:latin typeface="Arial" panose="020B0604020202020204" pitchFamily="34" charset="0"/>
            </a:endParaRPr>
          </a:p>
        </p:txBody>
      </p:sp>
      <p:grpSp>
        <p:nvGrpSpPr>
          <p:cNvPr id="287749" name="组合 287748"/>
          <p:cNvGrpSpPr/>
          <p:nvPr/>
        </p:nvGrpSpPr>
        <p:grpSpPr>
          <a:xfrm>
            <a:off x="1143000" y="4267200"/>
            <a:ext cx="2197100" cy="1295400"/>
            <a:chOff x="720" y="2688"/>
            <a:chExt cx="1384" cy="816"/>
          </a:xfrm>
        </p:grpSpPr>
        <p:sp>
          <p:nvSpPr>
            <p:cNvPr id="81925" name="文本框 287750"/>
            <p:cNvSpPr txBox="1"/>
            <p:nvPr/>
          </p:nvSpPr>
          <p:spPr>
            <a:xfrm>
              <a:off x="720" y="2928"/>
              <a:ext cx="1352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有三种方法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26" name="左大括号 287749"/>
            <p:cNvSpPr/>
            <p:nvPr/>
          </p:nvSpPr>
          <p:spPr>
            <a:xfrm>
              <a:off x="1912" y="2688"/>
              <a:ext cx="192" cy="816"/>
            </a:xfrm>
            <a:prstGeom prst="leftBrace">
              <a:avLst>
                <a:gd name="adj1" fmla="val 35396"/>
                <a:gd name="adj2" fmla="val 50000"/>
              </a:avLst>
            </a:pr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287748" name="文本框 287747"/>
          <p:cNvSpPr txBox="1"/>
          <p:nvPr/>
        </p:nvSpPr>
        <p:spPr>
          <a:xfrm>
            <a:off x="3276600" y="4114800"/>
            <a:ext cx="51054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少用一个存储空间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747" name="文本框 287746"/>
          <p:cNvSpPr txBox="1"/>
          <p:nvPr/>
        </p:nvSpPr>
        <p:spPr>
          <a:xfrm>
            <a:off x="3276600" y="4648200"/>
            <a:ext cx="58674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引入一个标志变量区别空和不空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746" name="文本框 287745"/>
          <p:cNvSpPr txBox="1"/>
          <p:nvPr/>
        </p:nvSpPr>
        <p:spPr>
          <a:xfrm>
            <a:off x="3276600" y="5257800"/>
            <a:ext cx="5105400" cy="519113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使用计数器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7753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753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>
                                            <p:txEl>
                                              <p:charRg st="2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753">
                                            <p:txEl>
                                              <p:charRg st="2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53">
                                            <p:txEl>
                                              <p:charRg st="2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>
                                            <p:txEl>
                                              <p:charRg st="3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7753">
                                            <p:txEl>
                                              <p:charRg st="3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53">
                                            <p:txEl>
                                              <p:charRg st="3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3" grpId="0" build="p"/>
      <p:bldP spid="287752" grpId="0"/>
      <p:bldP spid="287748" grpId="0"/>
      <p:bldP spid="287747" grpId="0"/>
      <p:bldP spid="28774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3721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循环队列类型定义</a:t>
            </a:r>
            <a:endParaRPr lang="zh-CN" altLang="en-US" dirty="0"/>
          </a:p>
        </p:txBody>
      </p:sp>
      <p:sp>
        <p:nvSpPr>
          <p:cNvPr id="137222" name="矩形 137221"/>
          <p:cNvSpPr/>
          <p:nvPr/>
        </p:nvSpPr>
        <p:spPr>
          <a:xfrm>
            <a:off x="287020" y="2209800"/>
            <a:ext cx="864362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266700" algn="just"/>
            <a:r>
              <a:rPr lang="zh-CN" altLang="en-US" dirty="0">
                <a:latin typeface="幼圆" panose="02010509060101010101" pitchFamily="49" charset="-122"/>
              </a:rPr>
              <a:t>循环队列的类型定义及基本运算如下：</a:t>
            </a:r>
            <a:endParaRPr lang="zh-CN" altLang="en-US" dirty="0">
              <a:latin typeface="幼圆" panose="02010509060101010101" pitchFamily="49" charset="-122"/>
            </a:endParaRPr>
          </a:p>
          <a:p>
            <a:pPr indent="266700" algn="just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华文隶书" panose="02010800040101010101" pitchFamily="2" charset="-122"/>
              </a:rPr>
              <a:t>#define MAXSIZE 256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华文隶书" panose="02010800040101010101" pitchFamily="2" charset="-122"/>
            </a:endParaRPr>
          </a:p>
          <a:p>
            <a:pPr indent="266700" algn="just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typedef  struct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{ElemType data[MAXSIZE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];//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数据的存储区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 algn="just"/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front,rear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//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队头队尾指针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 algn="just"/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SeQueue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              //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循环队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266700" algn="just"/>
            <a:endParaRPr lang="zh-CN" altLang="en-US" b="0" dirty="0">
              <a:solidFill>
                <a:schemeClr val="tx1"/>
              </a:solidFill>
              <a:latin typeface="宋体" panose="02010600030101010101" pitchFamily="2" charset="-122"/>
              <a:ea typeface="Times New Roman" panose="02020603050405020304" charset="0"/>
            </a:endParaRPr>
          </a:p>
        </p:txBody>
      </p:sp>
      <p:sp>
        <p:nvSpPr>
          <p:cNvPr id="83971" name="直接连接符 137220"/>
          <p:cNvSpPr/>
          <p:nvPr/>
        </p:nvSpPr>
        <p:spPr>
          <a:xfrm>
            <a:off x="457200" y="4051300"/>
            <a:ext cx="228600" cy="0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22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22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22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2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charRg st="5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22">
                                            <p:txEl>
                                              <p:charRg st="5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2">
                                            <p:txEl>
                                              <p:charRg st="5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charRg st="9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22">
                                            <p:txEl>
                                              <p:charRg st="9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22">
                                            <p:txEl>
                                              <p:charRg st="9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charRg st="13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222">
                                            <p:txEl>
                                              <p:charRg st="13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22">
                                            <p:txEl>
                                              <p:charRg st="13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标题 139265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循环队列的初始化</a:t>
            </a:r>
            <a:endParaRPr lang="zh-CN" altLang="en-US" dirty="0"/>
          </a:p>
        </p:txBody>
      </p:sp>
      <p:sp>
        <p:nvSpPr>
          <p:cNvPr id="139267" name="内容占位符 139266"/>
          <p:cNvSpPr>
            <a:spLocks noGrp="1"/>
          </p:cNvSpPr>
          <p:nvPr>
            <p:ph idx="1"/>
          </p:nvPr>
        </p:nvSpPr>
        <p:spPr>
          <a:xfrm>
            <a:off x="665480" y="1362393"/>
            <a:ext cx="7958138" cy="2814637"/>
          </a:xfrm>
        </p:spPr>
        <p:txBody>
          <a:bodyPr anchor="t"/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SeQueue  SeQueueInit</a:t>
            </a:r>
            <a:r>
              <a:rPr lang="en-US" altLang="zh-CN" sz="2800" b="1">
                <a:latin typeface="Courier New" panose="02070309020205020404" pitchFamily="49" charset="0"/>
              </a:rPr>
              <a:t> ()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{SeQueue</a:t>
            </a:r>
            <a:r>
              <a:rPr lang="en-US" altLang="zh-CN" sz="2800" b="1">
                <a:latin typeface="Courier New" panose="02070309020205020404" pitchFamily="49" charset="0"/>
              </a:rPr>
              <a:t>  Q ;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</a:t>
            </a:r>
            <a:r>
              <a:rPr lang="en-US" altLang="zh-CN" sz="2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Q.front=Q.rear</a:t>
            </a:r>
            <a:r>
              <a:rPr lang="en-US" altLang="zh-CN" sz="2800" b="1">
                <a:solidFill>
                  <a:schemeClr val="folHlink"/>
                </a:solidFill>
                <a:latin typeface="Courier New" panose="02070309020205020404" pitchFamily="49" charset="0"/>
              </a:rPr>
              <a:t>=0</a:t>
            </a:r>
            <a:r>
              <a:rPr lang="en-US" altLang="zh-CN" sz="2800" b="1">
                <a:latin typeface="Courier New" panose="02070309020205020404" pitchFamily="49" charset="0"/>
              </a:rPr>
              <a:t>;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return Q;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}</a:t>
            </a:r>
            <a:r>
              <a:rPr lang="en-US" altLang="zh-CN" sz="2800" b="1">
                <a:latin typeface="Times New Roman" panose="02020603050405020304" charset="0"/>
              </a:rPr>
              <a:t> </a:t>
            </a:r>
            <a:endParaRPr lang="en-US" altLang="zh-CN" sz="2800" b="1">
              <a:latin typeface="Times New Roman" panose="02020603050405020304" charset="0"/>
            </a:endParaRPr>
          </a:p>
        </p:txBody>
      </p:sp>
      <p:grpSp>
        <p:nvGrpSpPr>
          <p:cNvPr id="290887" name="组合 290886"/>
          <p:cNvGrpSpPr/>
          <p:nvPr/>
        </p:nvGrpSpPr>
        <p:grpSpPr>
          <a:xfrm rot="0">
            <a:off x="5344133" y="5099685"/>
            <a:ext cx="1271029" cy="398463"/>
            <a:chOff x="399" y="3174"/>
            <a:chExt cx="801" cy="251"/>
          </a:xfrm>
        </p:grpSpPr>
        <p:sp>
          <p:nvSpPr>
            <p:cNvPr id="75779" name="文本框 290888"/>
            <p:cNvSpPr txBox="1"/>
            <p:nvPr/>
          </p:nvSpPr>
          <p:spPr>
            <a:xfrm>
              <a:off x="399" y="3174"/>
              <a:ext cx="6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Q.front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0" name="直接连接符 290887"/>
            <p:cNvSpPr/>
            <p:nvPr/>
          </p:nvSpPr>
          <p:spPr>
            <a:xfrm>
              <a:off x="864" y="326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0829" name="组合 290828"/>
          <p:cNvGrpSpPr/>
          <p:nvPr/>
        </p:nvGrpSpPr>
        <p:grpSpPr>
          <a:xfrm rot="0">
            <a:off x="5447030" y="4891723"/>
            <a:ext cx="1092200" cy="398463"/>
            <a:chOff x="-160" y="2575"/>
            <a:chExt cx="688" cy="251"/>
          </a:xfrm>
        </p:grpSpPr>
        <p:sp>
          <p:nvSpPr>
            <p:cNvPr id="75837" name="文本框 290830"/>
            <p:cNvSpPr txBox="1"/>
            <p:nvPr/>
          </p:nvSpPr>
          <p:spPr>
            <a:xfrm>
              <a:off x="-160" y="2575"/>
              <a:ext cx="55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000" b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Q.rear</a:t>
              </a:r>
              <a:endParaRPr lang="en-US" altLang="zh-CN" sz="2000" b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38" name="直接连接符 290829"/>
            <p:cNvSpPr/>
            <p:nvPr/>
          </p:nvSpPr>
          <p:spPr>
            <a:xfrm>
              <a:off x="240" y="27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75840" name="文本框 290827"/>
          <p:cNvSpPr txBox="1"/>
          <p:nvPr/>
        </p:nvSpPr>
        <p:spPr>
          <a:xfrm>
            <a:off x="6511925" y="3434715"/>
            <a:ext cx="533400" cy="18910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10000"/>
              </a:spcBef>
            </a:pPr>
            <a:endParaRPr lang="en-US" altLang="zh-CN" sz="1800" b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4</a:t>
            </a:r>
            <a:endParaRPr lang="en-US" altLang="zh-CN" sz="1800" b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3</a:t>
            </a:r>
            <a:endParaRPr lang="en-US" altLang="zh-CN" sz="1800" b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lang="en-US" altLang="zh-CN" sz="1800" b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</a:t>
            </a:r>
            <a:endParaRPr lang="en-US" altLang="zh-CN" sz="1800" b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endParaRPr lang="en-US" altLang="zh-CN" sz="1800" b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5843" name="矩形 290826"/>
          <p:cNvSpPr/>
          <p:nvPr/>
        </p:nvSpPr>
        <p:spPr>
          <a:xfrm>
            <a:off x="6805930" y="4993005"/>
            <a:ext cx="685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5844" name="矩形 290825"/>
          <p:cNvSpPr/>
          <p:nvPr/>
        </p:nvSpPr>
        <p:spPr>
          <a:xfrm>
            <a:off x="6805930" y="4688205"/>
            <a:ext cx="685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5845" name="矩形 290824"/>
          <p:cNvSpPr/>
          <p:nvPr/>
        </p:nvSpPr>
        <p:spPr>
          <a:xfrm>
            <a:off x="6805930" y="4383405"/>
            <a:ext cx="685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5846" name="矩形 290823"/>
          <p:cNvSpPr/>
          <p:nvPr/>
        </p:nvSpPr>
        <p:spPr>
          <a:xfrm>
            <a:off x="6805930" y="4078605"/>
            <a:ext cx="685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75848" name="矩形 290821"/>
          <p:cNvSpPr/>
          <p:nvPr/>
        </p:nvSpPr>
        <p:spPr>
          <a:xfrm>
            <a:off x="6805930" y="3773805"/>
            <a:ext cx="685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59940" y="4328160"/>
            <a:ext cx="2607310" cy="1730375"/>
            <a:chOff x="3244" y="6816"/>
            <a:chExt cx="4106" cy="2725"/>
          </a:xfrm>
        </p:grpSpPr>
        <p:grpSp>
          <p:nvGrpSpPr>
            <p:cNvPr id="80897" name="组合 297985"/>
            <p:cNvGrpSpPr/>
            <p:nvPr/>
          </p:nvGrpSpPr>
          <p:grpSpPr>
            <a:xfrm>
              <a:off x="4267" y="6816"/>
              <a:ext cx="2720" cy="2268"/>
              <a:chOff x="3456" y="1632"/>
              <a:chExt cx="1392" cy="1248"/>
            </a:xfrm>
          </p:grpSpPr>
          <p:sp>
            <p:nvSpPr>
              <p:cNvPr id="80898" name="椭圆 297986"/>
              <p:cNvSpPr/>
              <p:nvPr/>
            </p:nvSpPr>
            <p:spPr>
              <a:xfrm>
                <a:off x="3805" y="1875"/>
                <a:ext cx="723" cy="722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0899" name="椭圆 297987"/>
              <p:cNvSpPr/>
              <p:nvPr/>
            </p:nvSpPr>
            <p:spPr>
              <a:xfrm>
                <a:off x="3456" y="1632"/>
                <a:ext cx="1392" cy="12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0900" name="直接连接符 297988"/>
              <p:cNvSpPr/>
              <p:nvPr/>
            </p:nvSpPr>
            <p:spPr>
              <a:xfrm>
                <a:off x="4464" y="2448"/>
                <a:ext cx="288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901" name="直接连接符 297989"/>
              <p:cNvSpPr/>
              <p:nvPr/>
            </p:nvSpPr>
            <p:spPr>
              <a:xfrm flipH="1">
                <a:off x="3936" y="2592"/>
                <a:ext cx="96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902" name="直接连接符 297990"/>
              <p:cNvSpPr/>
              <p:nvPr/>
            </p:nvSpPr>
            <p:spPr>
              <a:xfrm flipV="1">
                <a:off x="4496" y="1920"/>
                <a:ext cx="24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903" name="直接连接符 297991"/>
              <p:cNvSpPr/>
              <p:nvPr/>
            </p:nvSpPr>
            <p:spPr>
              <a:xfrm>
                <a:off x="3456" y="2256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904" name="直接连接符 297992"/>
              <p:cNvSpPr/>
              <p:nvPr/>
            </p:nvSpPr>
            <p:spPr>
              <a:xfrm>
                <a:off x="3888" y="1680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905" name="矩形 297993"/>
              <p:cNvSpPr/>
              <p:nvPr/>
            </p:nvSpPr>
            <p:spPr>
              <a:xfrm>
                <a:off x="4368" y="2160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0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0906" name="矩形 297994"/>
              <p:cNvSpPr/>
              <p:nvPr/>
            </p:nvSpPr>
            <p:spPr>
              <a:xfrm>
                <a:off x="4148" y="2400"/>
                <a:ext cx="220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1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0907" name="矩形 297995"/>
              <p:cNvSpPr/>
              <p:nvPr/>
            </p:nvSpPr>
            <p:spPr>
              <a:xfrm>
                <a:off x="3860" y="2303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2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0908" name="矩形 297996"/>
              <p:cNvSpPr/>
              <p:nvPr/>
            </p:nvSpPr>
            <p:spPr>
              <a:xfrm>
                <a:off x="3860" y="2016"/>
                <a:ext cx="220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3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0909" name="矩形 297997"/>
              <p:cNvSpPr/>
              <p:nvPr/>
            </p:nvSpPr>
            <p:spPr>
              <a:xfrm>
                <a:off x="4148" y="1871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4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sp>
          <p:nvSpPr>
            <p:cNvPr id="80916" name="矩形 298004"/>
            <p:cNvSpPr/>
            <p:nvPr/>
          </p:nvSpPr>
          <p:spPr>
            <a:xfrm>
              <a:off x="3244" y="8961"/>
              <a:ext cx="410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初始 </a:t>
              </a:r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Q.</a:t>
              </a:r>
              <a:r>
                <a:rPr lang="en-US" altLang="zh-CN" sz="180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front=Q.rear=0</a:t>
              </a:r>
              <a:endParaRPr lang="en-US" altLang="zh-CN"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7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2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7">
                                            <p:txEl>
                                              <p:charRg st="2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9267">
                                            <p:txEl>
                                              <p:charRg st="24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7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9267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67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67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6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67">
                                            <p:txEl>
                                              <p:charRg st="6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67">
                                            <p:txEl>
                                              <p:charRg st="68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标题 140289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循环队列的入队</a:t>
            </a:r>
            <a:endParaRPr lang="zh-CN" altLang="en-US" dirty="0"/>
          </a:p>
        </p:txBody>
      </p:sp>
      <p:sp>
        <p:nvSpPr>
          <p:cNvPr id="140291" name="内容占位符 140290"/>
          <p:cNvSpPr>
            <a:spLocks noGrp="1"/>
          </p:cNvSpPr>
          <p:nvPr>
            <p:ph idx="1"/>
          </p:nvPr>
        </p:nvSpPr>
        <p:spPr>
          <a:xfrm>
            <a:off x="196850" y="1487805"/>
            <a:ext cx="8750300" cy="3881755"/>
          </a:xfrm>
        </p:spPr>
        <p:txBody>
          <a:bodyPr anchor="t"/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void   SeQueueIn (SeQueue Q, ElemType</a:t>
            </a:r>
            <a:r>
              <a:rPr lang="en-US" altLang="zh-CN" sz="2800" b="1">
                <a:latin typeface="Courier New" panose="02070309020205020404" pitchFamily="49" charset="0"/>
              </a:rPr>
              <a:t> x)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{if</a:t>
            </a:r>
            <a:r>
              <a:rPr lang="en-US" altLang="zh-CN" sz="2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((Q.rear+1) % MAXSIZE==Q.front</a:t>
            </a:r>
            <a:r>
              <a:rPr lang="en-US" altLang="zh-CN" sz="2800" b="1">
                <a:latin typeface="Courier New" panose="02070309020205020404" pitchFamily="49" charset="0"/>
              </a:rPr>
              <a:t>)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 	{printf(“Full\n</a:t>
            </a:r>
            <a:r>
              <a:rPr lang="en-US" altLang="zh-CN" sz="2800" b="1">
                <a:latin typeface="Courier New" panose="02070309020205020404" pitchFamily="49" charset="0"/>
              </a:rPr>
              <a:t>”);   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  exit(0);		//</a:t>
            </a:r>
            <a:r>
              <a:rPr lang="zh-CN" altLang="en-US" sz="2800" b="1" dirty="0">
                <a:latin typeface="Courier New" panose="02070309020205020404" pitchFamily="49" charset="0"/>
              </a:rPr>
              <a:t>队列满</a:t>
            </a:r>
            <a:r>
              <a:rPr lang="en-US" altLang="zh-CN" sz="2800" b="1">
                <a:latin typeface="Courier New" panose="02070309020205020404" pitchFamily="49" charset="0"/>
              </a:rPr>
              <a:t>,</a:t>
            </a:r>
            <a:r>
              <a:rPr lang="zh-CN" altLang="en-US" sz="2800" b="1" dirty="0">
                <a:latin typeface="Courier New" panose="02070309020205020404" pitchFamily="49" charset="0"/>
              </a:rPr>
              <a:t>退出运行</a:t>
            </a:r>
            <a:endParaRPr lang="zh-CN" altLang="en-US" sz="2800" b="1" dirty="0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zh-CN" altLang="en-US" sz="2800" b="1" dirty="0">
                <a:latin typeface="Courier New" panose="02070309020205020404" pitchFamily="49" charset="0"/>
              </a:rPr>
              <a:t>	</a:t>
            </a:r>
            <a:r>
              <a:rPr lang="en-US" altLang="zh-CN" sz="2800" b="1">
                <a:latin typeface="Courier New" panose="02070309020205020404" pitchFamily="49" charset="0"/>
              </a:rPr>
              <a:t>}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 Q.rear</a:t>
            </a:r>
            <a:r>
              <a:rPr lang="en-US" altLang="zh-CN" sz="2800" b="1">
                <a:latin typeface="Courier New" panose="02070309020205020404" pitchFamily="49" charset="0"/>
              </a:rPr>
              <a:t>=(Q.rear+1) % MAXSIZE;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 Q.data[Q.rear</a:t>
            </a:r>
            <a:r>
              <a:rPr lang="en-US" altLang="zh-CN" sz="2800" b="1">
                <a:latin typeface="Courier New" panose="02070309020205020404" pitchFamily="49" charset="0"/>
              </a:rPr>
              <a:t>]=x;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} </a:t>
            </a:r>
            <a:endParaRPr lang="en-US" altLang="zh-CN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1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1">
                                            <p:txEl>
                                              <p:charRg st="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4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1">
                                            <p:txEl>
                                              <p:charRg st="4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1">
                                            <p:txEl>
                                              <p:charRg st="4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1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1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1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1">
                                            <p:txEl>
                                              <p:charRg st="102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2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291">
                                            <p:txEl>
                                              <p:charRg st="12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291">
                                            <p:txEl>
                                              <p:charRg st="126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2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291">
                                            <p:txEl>
                                              <p:charRg st="12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0291">
                                            <p:txEl>
                                              <p:charRg st="12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5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0291">
                                            <p:txEl>
                                              <p:charRg st="15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0291">
                                            <p:txEl>
                                              <p:charRg st="159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7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0291">
                                            <p:txEl>
                                              <p:charRg st="17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0291">
                                            <p:txEl>
                                              <p:charRg st="178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0897" name="组合 297985"/>
          <p:cNvGrpSpPr/>
          <p:nvPr/>
        </p:nvGrpSpPr>
        <p:grpSpPr>
          <a:xfrm>
            <a:off x="1189038" y="476250"/>
            <a:ext cx="1727200" cy="1439863"/>
            <a:chOff x="3456" y="1632"/>
            <a:chExt cx="1392" cy="1248"/>
          </a:xfrm>
        </p:grpSpPr>
        <p:sp>
          <p:nvSpPr>
            <p:cNvPr id="80898" name="椭圆 297986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899" name="椭圆 297987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00" name="直接连接符 297988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1" name="直接连接符 297989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2" name="直接连接符 297990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3" name="直接连接符 297991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4" name="直接连接符 297992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05" name="矩形 297993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06" name="矩形 297994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07" name="矩形 297995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08" name="矩形 297996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09" name="矩形 297997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80910" name="组合 297998"/>
          <p:cNvGrpSpPr/>
          <p:nvPr/>
        </p:nvGrpSpPr>
        <p:grpSpPr>
          <a:xfrm>
            <a:off x="2844800" y="404813"/>
            <a:ext cx="658813" cy="515937"/>
            <a:chOff x="1474" y="210"/>
            <a:chExt cx="415" cy="325"/>
          </a:xfrm>
        </p:grpSpPr>
        <p:sp>
          <p:nvSpPr>
            <p:cNvPr id="80911" name="矩形 297999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12" name="直接连接符 298000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80913" name="组合 298001"/>
          <p:cNvGrpSpPr/>
          <p:nvPr/>
        </p:nvGrpSpPr>
        <p:grpSpPr>
          <a:xfrm>
            <a:off x="2844800" y="1377950"/>
            <a:ext cx="533400" cy="393700"/>
            <a:chOff x="1474" y="823"/>
            <a:chExt cx="336" cy="248"/>
          </a:xfrm>
        </p:grpSpPr>
        <p:sp>
          <p:nvSpPr>
            <p:cNvPr id="80914" name="矩形 298002"/>
            <p:cNvSpPr/>
            <p:nvPr/>
          </p:nvSpPr>
          <p:spPr>
            <a:xfrm>
              <a:off x="1520" y="84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15" name="直接连接符 298003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80916" name="矩形 298004"/>
          <p:cNvSpPr/>
          <p:nvPr/>
        </p:nvSpPr>
        <p:spPr>
          <a:xfrm>
            <a:off x="539750" y="1838325"/>
            <a:ext cx="21272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 </a:t>
            </a:r>
            <a:r>
              <a:rPr lang="en-US" altLang="zh-CN" sz="180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front=rear=0</a:t>
            </a:r>
            <a:endParaRPr lang="en-US" altLang="zh-CN" sz="180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98006" name="组合 298005"/>
          <p:cNvGrpSpPr/>
          <p:nvPr/>
        </p:nvGrpSpPr>
        <p:grpSpPr>
          <a:xfrm>
            <a:off x="3203575" y="836613"/>
            <a:ext cx="1555750" cy="366712"/>
            <a:chOff x="1565" y="482"/>
            <a:chExt cx="980" cy="231"/>
          </a:xfrm>
        </p:grpSpPr>
        <p:sp>
          <p:nvSpPr>
            <p:cNvPr id="80918" name="直接连接符 298006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19" name="矩形 298007"/>
            <p:cNvSpPr/>
            <p:nvPr/>
          </p:nvSpPr>
          <p:spPr>
            <a:xfrm>
              <a:off x="1565" y="482"/>
              <a:ext cx="9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J1,J2,J3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09" name="组合 298008"/>
          <p:cNvGrpSpPr/>
          <p:nvPr/>
        </p:nvGrpSpPr>
        <p:grpSpPr>
          <a:xfrm>
            <a:off x="4965700" y="508000"/>
            <a:ext cx="1727200" cy="1439863"/>
            <a:chOff x="3456" y="1632"/>
            <a:chExt cx="1392" cy="1248"/>
          </a:xfrm>
        </p:grpSpPr>
        <p:sp>
          <p:nvSpPr>
            <p:cNvPr id="80921" name="椭圆 298009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22" name="椭圆 298010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23" name="直接连接符 298011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4" name="直接连接符 298012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5" name="直接连接符 298013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6" name="直接连接符 298014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7" name="直接连接符 298015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8" name="矩形 298016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29" name="矩形 298017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30" name="矩形 298018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31" name="矩形 298019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32" name="矩形 298020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22" name="组合 298021"/>
          <p:cNvGrpSpPr/>
          <p:nvPr/>
        </p:nvGrpSpPr>
        <p:grpSpPr>
          <a:xfrm>
            <a:off x="6610350" y="411163"/>
            <a:ext cx="658813" cy="515937"/>
            <a:chOff x="1474" y="210"/>
            <a:chExt cx="415" cy="325"/>
          </a:xfrm>
        </p:grpSpPr>
        <p:sp>
          <p:nvSpPr>
            <p:cNvPr id="80934" name="矩形 298022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35" name="直接连接符 298023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025" name="矩形 298024"/>
          <p:cNvSpPr/>
          <p:nvPr/>
        </p:nvSpPr>
        <p:spPr>
          <a:xfrm>
            <a:off x="5795963" y="15319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J1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26" name="组合 298025"/>
          <p:cNvGrpSpPr/>
          <p:nvPr/>
        </p:nvGrpSpPr>
        <p:grpSpPr>
          <a:xfrm>
            <a:off x="5894388" y="1937068"/>
            <a:ext cx="298450" cy="401637"/>
            <a:chOff x="1311" y="823"/>
            <a:chExt cx="547" cy="197"/>
          </a:xfrm>
        </p:grpSpPr>
        <p:sp>
          <p:nvSpPr>
            <p:cNvPr id="80938" name="矩形 298026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39" name="直接连接符 298027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029" name="矩形 298028"/>
          <p:cNvSpPr/>
          <p:nvPr/>
        </p:nvSpPr>
        <p:spPr>
          <a:xfrm>
            <a:off x="5076825" y="13414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J2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30" name="组合 298029"/>
          <p:cNvGrpSpPr/>
          <p:nvPr/>
        </p:nvGrpSpPr>
        <p:grpSpPr>
          <a:xfrm flipH="1">
            <a:off x="4787900" y="1617980"/>
            <a:ext cx="390525" cy="415925"/>
            <a:chOff x="1357" y="823"/>
            <a:chExt cx="453" cy="144"/>
          </a:xfrm>
        </p:grpSpPr>
        <p:sp>
          <p:nvSpPr>
            <p:cNvPr id="80942" name="矩形 298030"/>
            <p:cNvSpPr/>
            <p:nvPr/>
          </p:nvSpPr>
          <p:spPr>
            <a:xfrm>
              <a:off x="1357" y="840"/>
              <a:ext cx="346" cy="1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43" name="直接连接符 298031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033" name="矩形 298032"/>
          <p:cNvSpPr/>
          <p:nvPr/>
        </p:nvSpPr>
        <p:spPr>
          <a:xfrm>
            <a:off x="5003800" y="692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J3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34" name="组合 298033"/>
          <p:cNvGrpSpPr/>
          <p:nvPr/>
        </p:nvGrpSpPr>
        <p:grpSpPr>
          <a:xfrm>
            <a:off x="4892675" y="92393"/>
            <a:ext cx="431800" cy="620712"/>
            <a:chOff x="2472" y="0"/>
            <a:chExt cx="272" cy="391"/>
          </a:xfrm>
        </p:grpSpPr>
        <p:sp>
          <p:nvSpPr>
            <p:cNvPr id="80946" name="直接连接符 298034"/>
            <p:cNvSpPr/>
            <p:nvPr/>
          </p:nvSpPr>
          <p:spPr>
            <a:xfrm>
              <a:off x="2472" y="210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47" name="矩形 298035"/>
            <p:cNvSpPr/>
            <p:nvPr/>
          </p:nvSpPr>
          <p:spPr>
            <a:xfrm>
              <a:off x="2543" y="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r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37" name="组合 298036"/>
          <p:cNvGrpSpPr/>
          <p:nvPr/>
        </p:nvGrpSpPr>
        <p:grpSpPr>
          <a:xfrm>
            <a:off x="6904038" y="830263"/>
            <a:ext cx="1555750" cy="366712"/>
            <a:chOff x="1565" y="482"/>
            <a:chExt cx="980" cy="231"/>
          </a:xfrm>
        </p:grpSpPr>
        <p:sp>
          <p:nvSpPr>
            <p:cNvPr id="80949" name="直接连接符 298037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50" name="矩形 298038"/>
            <p:cNvSpPr/>
            <p:nvPr/>
          </p:nvSpPr>
          <p:spPr>
            <a:xfrm>
              <a:off x="1565" y="482"/>
              <a:ext cx="9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J1,J2,J3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出队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40" name="组合 298039"/>
          <p:cNvGrpSpPr/>
          <p:nvPr/>
        </p:nvGrpSpPr>
        <p:grpSpPr>
          <a:xfrm>
            <a:off x="1617663" y="2684463"/>
            <a:ext cx="1727200" cy="1439862"/>
            <a:chOff x="3456" y="1632"/>
            <a:chExt cx="1392" cy="1248"/>
          </a:xfrm>
        </p:grpSpPr>
        <p:sp>
          <p:nvSpPr>
            <p:cNvPr id="80952" name="椭圆 298040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53" name="椭圆 298041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54" name="直接连接符 298042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5" name="直接连接符 298043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6" name="直接连接符 298044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7" name="直接连接符 298045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8" name="直接连接符 298046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9" name="矩形 298047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0" name="矩形 298048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1" name="矩形 298049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2" name="矩形 298050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3" name="矩形 298051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53" name="组合 298052"/>
          <p:cNvGrpSpPr/>
          <p:nvPr/>
        </p:nvGrpSpPr>
        <p:grpSpPr>
          <a:xfrm>
            <a:off x="1330325" y="2514600"/>
            <a:ext cx="358775" cy="601663"/>
            <a:chOff x="4241" y="148"/>
            <a:chExt cx="226" cy="379"/>
          </a:xfrm>
        </p:grpSpPr>
        <p:sp>
          <p:nvSpPr>
            <p:cNvPr id="80965" name="直接连接符 298053"/>
            <p:cNvSpPr/>
            <p:nvPr/>
          </p:nvSpPr>
          <p:spPr>
            <a:xfrm>
              <a:off x="4286" y="346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66" name="矩形 298054"/>
            <p:cNvSpPr/>
            <p:nvPr/>
          </p:nvSpPr>
          <p:spPr>
            <a:xfrm>
              <a:off x="4241" y="14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r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56" name="组合 298055"/>
          <p:cNvGrpSpPr/>
          <p:nvPr/>
        </p:nvGrpSpPr>
        <p:grpSpPr>
          <a:xfrm>
            <a:off x="1690688" y="2279650"/>
            <a:ext cx="287337" cy="547688"/>
            <a:chOff x="4468" y="0"/>
            <a:chExt cx="181" cy="345"/>
          </a:xfrm>
        </p:grpSpPr>
        <p:sp>
          <p:nvSpPr>
            <p:cNvPr id="80968" name="直接连接符 298056"/>
            <p:cNvSpPr/>
            <p:nvPr/>
          </p:nvSpPr>
          <p:spPr>
            <a:xfrm>
              <a:off x="4468" y="164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69" name="矩形 298057"/>
            <p:cNvSpPr/>
            <p:nvPr/>
          </p:nvSpPr>
          <p:spPr>
            <a:xfrm>
              <a:off x="4468" y="0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f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98059" name="矩形 298058"/>
          <p:cNvSpPr/>
          <p:nvPr/>
        </p:nvSpPr>
        <p:spPr>
          <a:xfrm>
            <a:off x="1906588" y="40513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队空</a:t>
            </a:r>
            <a:endParaRPr lang="zh-CN" altLang="en-US" sz="24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60" name="组合 298059"/>
          <p:cNvGrpSpPr/>
          <p:nvPr/>
        </p:nvGrpSpPr>
        <p:grpSpPr>
          <a:xfrm>
            <a:off x="3492500" y="3062288"/>
            <a:ext cx="1439863" cy="366712"/>
            <a:chOff x="1565" y="482"/>
            <a:chExt cx="907" cy="231"/>
          </a:xfrm>
        </p:grpSpPr>
        <p:sp>
          <p:nvSpPr>
            <p:cNvPr id="80972" name="直接连接符 298060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73" name="矩形 298061"/>
            <p:cNvSpPr/>
            <p:nvPr/>
          </p:nvSpPr>
          <p:spPr>
            <a:xfrm>
              <a:off x="1565" y="482"/>
              <a:ext cx="7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J4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63" name="组合 298062"/>
          <p:cNvGrpSpPr/>
          <p:nvPr/>
        </p:nvGrpSpPr>
        <p:grpSpPr>
          <a:xfrm>
            <a:off x="5135563" y="2709863"/>
            <a:ext cx="1727200" cy="1439862"/>
            <a:chOff x="3456" y="1632"/>
            <a:chExt cx="1392" cy="1248"/>
          </a:xfrm>
        </p:grpSpPr>
        <p:sp>
          <p:nvSpPr>
            <p:cNvPr id="80975" name="椭圆 298063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76" name="椭圆 298064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77" name="直接连接符 298065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78" name="直接连接符 298066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79" name="直接连接符 298067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80" name="直接连接符 298068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81" name="直接连接符 298069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82" name="矩形 298070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3" name="矩形 298071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4" name="矩形 298072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5" name="矩形 298073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6" name="矩形 298074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98076" name="矩形 298075"/>
          <p:cNvSpPr/>
          <p:nvPr/>
        </p:nvSpPr>
        <p:spPr>
          <a:xfrm>
            <a:off x="5883275" y="26368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J4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77" name="组合 298076"/>
          <p:cNvGrpSpPr/>
          <p:nvPr/>
        </p:nvGrpSpPr>
        <p:grpSpPr>
          <a:xfrm>
            <a:off x="4991100" y="2378075"/>
            <a:ext cx="287338" cy="547688"/>
            <a:chOff x="4468" y="0"/>
            <a:chExt cx="181" cy="345"/>
          </a:xfrm>
        </p:grpSpPr>
        <p:sp>
          <p:nvSpPr>
            <p:cNvPr id="80989" name="直接连接符 298077"/>
            <p:cNvSpPr/>
            <p:nvPr/>
          </p:nvSpPr>
          <p:spPr>
            <a:xfrm>
              <a:off x="4468" y="164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90" name="矩形 298078"/>
            <p:cNvSpPr/>
            <p:nvPr/>
          </p:nvSpPr>
          <p:spPr>
            <a:xfrm>
              <a:off x="4468" y="0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f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80" name="组合 298079"/>
          <p:cNvGrpSpPr/>
          <p:nvPr/>
        </p:nvGrpSpPr>
        <p:grpSpPr>
          <a:xfrm>
            <a:off x="6288088" y="2265363"/>
            <a:ext cx="658812" cy="515937"/>
            <a:chOff x="1474" y="210"/>
            <a:chExt cx="415" cy="325"/>
          </a:xfrm>
        </p:grpSpPr>
        <p:sp>
          <p:nvSpPr>
            <p:cNvPr id="80992" name="矩形 298080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93" name="直接连接符 298081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8083" name="组合 298082"/>
          <p:cNvGrpSpPr/>
          <p:nvPr/>
        </p:nvGrpSpPr>
        <p:grpSpPr>
          <a:xfrm>
            <a:off x="6948488" y="2990850"/>
            <a:ext cx="1439862" cy="366713"/>
            <a:chOff x="1565" y="482"/>
            <a:chExt cx="907" cy="231"/>
          </a:xfrm>
        </p:grpSpPr>
        <p:sp>
          <p:nvSpPr>
            <p:cNvPr id="80995" name="直接连接符 298083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96" name="矩形 298084"/>
            <p:cNvSpPr/>
            <p:nvPr/>
          </p:nvSpPr>
          <p:spPr>
            <a:xfrm>
              <a:off x="1565" y="482"/>
              <a:ext cx="8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J5,J6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86" name="组合 298085"/>
          <p:cNvGrpSpPr/>
          <p:nvPr/>
        </p:nvGrpSpPr>
        <p:grpSpPr>
          <a:xfrm>
            <a:off x="1258888" y="4581525"/>
            <a:ext cx="1871662" cy="1655763"/>
            <a:chOff x="3334" y="1434"/>
            <a:chExt cx="1179" cy="1043"/>
          </a:xfrm>
        </p:grpSpPr>
        <p:grpSp>
          <p:nvGrpSpPr>
            <p:cNvPr id="80998" name="组合 298086"/>
            <p:cNvGrpSpPr/>
            <p:nvPr/>
          </p:nvGrpSpPr>
          <p:grpSpPr>
            <a:xfrm>
              <a:off x="3425" y="1570"/>
              <a:ext cx="1088" cy="907"/>
              <a:chOff x="3456" y="1632"/>
              <a:chExt cx="1392" cy="1248"/>
            </a:xfrm>
          </p:grpSpPr>
          <p:sp>
            <p:nvSpPr>
              <p:cNvPr id="80999" name="椭圆 298087"/>
              <p:cNvSpPr/>
              <p:nvPr/>
            </p:nvSpPr>
            <p:spPr>
              <a:xfrm>
                <a:off x="3805" y="1875"/>
                <a:ext cx="723" cy="722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0" name="椭圆 298088"/>
              <p:cNvSpPr/>
              <p:nvPr/>
            </p:nvSpPr>
            <p:spPr>
              <a:xfrm>
                <a:off x="3456" y="1632"/>
                <a:ext cx="1392" cy="12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1" name="直接连接符 298089"/>
              <p:cNvSpPr/>
              <p:nvPr/>
            </p:nvSpPr>
            <p:spPr>
              <a:xfrm>
                <a:off x="4464" y="2448"/>
                <a:ext cx="288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2" name="直接连接符 298090"/>
              <p:cNvSpPr/>
              <p:nvPr/>
            </p:nvSpPr>
            <p:spPr>
              <a:xfrm flipH="1">
                <a:off x="3936" y="2592"/>
                <a:ext cx="96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3" name="直接连接符 298091"/>
              <p:cNvSpPr/>
              <p:nvPr/>
            </p:nvSpPr>
            <p:spPr>
              <a:xfrm flipV="1">
                <a:off x="4496" y="1920"/>
                <a:ext cx="24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4" name="直接连接符 298092"/>
              <p:cNvSpPr/>
              <p:nvPr/>
            </p:nvSpPr>
            <p:spPr>
              <a:xfrm>
                <a:off x="3456" y="2256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5" name="直接连接符 298093"/>
              <p:cNvSpPr/>
              <p:nvPr/>
            </p:nvSpPr>
            <p:spPr>
              <a:xfrm>
                <a:off x="3888" y="1680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6" name="矩形 298094"/>
              <p:cNvSpPr/>
              <p:nvPr/>
            </p:nvSpPr>
            <p:spPr>
              <a:xfrm>
                <a:off x="4368" y="2160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0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07" name="矩形 298095"/>
              <p:cNvSpPr/>
              <p:nvPr/>
            </p:nvSpPr>
            <p:spPr>
              <a:xfrm>
                <a:off x="4148" y="2400"/>
                <a:ext cx="220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1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08" name="矩形 298096"/>
              <p:cNvSpPr/>
              <p:nvPr/>
            </p:nvSpPr>
            <p:spPr>
              <a:xfrm>
                <a:off x="3860" y="2303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2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09" name="矩形 298097"/>
              <p:cNvSpPr/>
              <p:nvPr/>
            </p:nvSpPr>
            <p:spPr>
              <a:xfrm>
                <a:off x="3860" y="2016"/>
                <a:ext cx="220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3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10" name="矩形 298098"/>
              <p:cNvSpPr/>
              <p:nvPr/>
            </p:nvSpPr>
            <p:spPr>
              <a:xfrm>
                <a:off x="4148" y="1871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4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1011" name="组合 298099"/>
            <p:cNvGrpSpPr/>
            <p:nvPr/>
          </p:nvGrpSpPr>
          <p:grpSpPr>
            <a:xfrm>
              <a:off x="3334" y="1434"/>
              <a:ext cx="181" cy="345"/>
              <a:chOff x="4468" y="0"/>
              <a:chExt cx="181" cy="345"/>
            </a:xfrm>
          </p:grpSpPr>
          <p:sp>
            <p:nvSpPr>
              <p:cNvPr id="81012" name="直接连接符 298100"/>
              <p:cNvSpPr/>
              <p:nvPr/>
            </p:nvSpPr>
            <p:spPr>
              <a:xfrm>
                <a:off x="4468" y="164"/>
                <a:ext cx="181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1013" name="矩形 298101"/>
              <p:cNvSpPr/>
              <p:nvPr/>
            </p:nvSpPr>
            <p:spPr>
              <a:xfrm>
                <a:off x="4468" y="0"/>
                <a:ext cx="1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solidFill>
                      <a:srgbClr val="FF00FF"/>
                    </a:solidFill>
                    <a:latin typeface="Times New Roman" panose="02020603050405020304" charset="0"/>
                    <a:ea typeface="楷体_GB2312" pitchFamily="49" charset="-122"/>
                  </a:rPr>
                  <a:t>f</a:t>
                </a:r>
                <a:endPara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sp>
          <p:nvSpPr>
            <p:cNvPr id="81014" name="矩形 298102"/>
            <p:cNvSpPr/>
            <p:nvPr/>
          </p:nvSpPr>
          <p:spPr>
            <a:xfrm>
              <a:off x="3479" y="1693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sz="2400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1015" name="矩形 298103"/>
            <p:cNvSpPr/>
            <p:nvPr/>
          </p:nvSpPr>
          <p:spPr>
            <a:xfrm>
              <a:off x="3978" y="153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J4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105" name="组合 298104"/>
          <p:cNvGrpSpPr/>
          <p:nvPr/>
        </p:nvGrpSpPr>
        <p:grpSpPr>
          <a:xfrm>
            <a:off x="3059113" y="5661025"/>
            <a:ext cx="298450" cy="401638"/>
            <a:chOff x="1311" y="823"/>
            <a:chExt cx="547" cy="197"/>
          </a:xfrm>
        </p:grpSpPr>
        <p:sp>
          <p:nvSpPr>
            <p:cNvPr id="81017" name="矩形 298105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18" name="直接连接符 298106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108" name="矩形 298107"/>
          <p:cNvSpPr/>
          <p:nvPr/>
        </p:nvSpPr>
        <p:spPr>
          <a:xfrm>
            <a:off x="2643188" y="53006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J5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8147" name="矩形 298146"/>
          <p:cNvSpPr/>
          <p:nvPr/>
        </p:nvSpPr>
        <p:spPr>
          <a:xfrm>
            <a:off x="1763713" y="35734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J2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8148" name="矩形 298147"/>
          <p:cNvSpPr/>
          <p:nvPr/>
        </p:nvSpPr>
        <p:spPr>
          <a:xfrm>
            <a:off x="1692275" y="29241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J3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49" name="组合 298148"/>
          <p:cNvGrpSpPr/>
          <p:nvPr/>
        </p:nvGrpSpPr>
        <p:grpSpPr>
          <a:xfrm>
            <a:off x="2843213" y="4005263"/>
            <a:ext cx="298450" cy="401637"/>
            <a:chOff x="1311" y="823"/>
            <a:chExt cx="545" cy="197"/>
          </a:xfrm>
        </p:grpSpPr>
        <p:sp>
          <p:nvSpPr>
            <p:cNvPr id="81058" name="矩形 298149"/>
            <p:cNvSpPr/>
            <p:nvPr/>
          </p:nvSpPr>
          <p:spPr>
            <a:xfrm>
              <a:off x="1311" y="840"/>
              <a:ext cx="545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59" name="直接连接符 298150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152" name="矩形 298151"/>
          <p:cNvSpPr/>
          <p:nvPr/>
        </p:nvSpPr>
        <p:spPr>
          <a:xfrm>
            <a:off x="2484438" y="36925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J1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53" name="组合 298152"/>
          <p:cNvGrpSpPr/>
          <p:nvPr/>
        </p:nvGrpSpPr>
        <p:grpSpPr>
          <a:xfrm>
            <a:off x="3321050" y="2636838"/>
            <a:ext cx="658813" cy="515937"/>
            <a:chOff x="1474" y="210"/>
            <a:chExt cx="415" cy="325"/>
          </a:xfrm>
        </p:grpSpPr>
        <p:sp>
          <p:nvSpPr>
            <p:cNvPr id="81062" name="矩形 298153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63" name="直接连接符 298154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8156" name="组合 298155"/>
          <p:cNvGrpSpPr/>
          <p:nvPr/>
        </p:nvGrpSpPr>
        <p:grpSpPr>
          <a:xfrm flipH="1">
            <a:off x="1568450" y="3844925"/>
            <a:ext cx="298450" cy="415925"/>
            <a:chOff x="1464" y="823"/>
            <a:chExt cx="346" cy="144"/>
          </a:xfrm>
        </p:grpSpPr>
        <p:sp>
          <p:nvSpPr>
            <p:cNvPr id="81065" name="矩形 298156"/>
            <p:cNvSpPr/>
            <p:nvPr/>
          </p:nvSpPr>
          <p:spPr>
            <a:xfrm>
              <a:off x="1464" y="840"/>
              <a:ext cx="346" cy="1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66" name="直接连接符 298157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81067" name="文本框 298158"/>
          <p:cNvSpPr txBox="1"/>
          <p:nvPr/>
        </p:nvSpPr>
        <p:spPr>
          <a:xfrm>
            <a:off x="677863" y="234950"/>
            <a:ext cx="869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tx2"/>
                </a:solidFill>
                <a:latin typeface="Times New Roman" panose="02020603050405020304" charset="0"/>
                <a:ea typeface="宋体" panose="02010600030101010101" pitchFamily="2" charset="-122"/>
              </a:rPr>
              <a:t>例： </a:t>
            </a:r>
            <a:endParaRPr lang="zh-CN" altLang="en-US" sz="2400">
              <a:solidFill>
                <a:schemeClr val="tx2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98160" name="矩形 298159"/>
          <p:cNvSpPr/>
          <p:nvPr/>
        </p:nvSpPr>
        <p:spPr>
          <a:xfrm>
            <a:off x="2195513" y="58054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J6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61" name="组合 298160"/>
          <p:cNvGrpSpPr/>
          <p:nvPr/>
        </p:nvGrpSpPr>
        <p:grpSpPr>
          <a:xfrm>
            <a:off x="2555875" y="6237288"/>
            <a:ext cx="298450" cy="401637"/>
            <a:chOff x="1311" y="823"/>
            <a:chExt cx="547" cy="197"/>
          </a:xfrm>
        </p:grpSpPr>
        <p:sp>
          <p:nvSpPr>
            <p:cNvPr id="81070" name="矩形 298161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71" name="直接连接符 298162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637280" y="5149850"/>
            <a:ext cx="52438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buClrTx/>
              <a:buNone/>
            </a:pPr>
            <a:r>
              <a:rPr lang="zh-CN" altLang="en-US" sz="2000" dirty="0" err="1">
                <a:latin typeface="Courier New" panose="02070309020205020404" pitchFamily="49" charset="0"/>
                <a:sym typeface="+mn-ea"/>
              </a:rPr>
              <a:t>入队：</a:t>
            </a:r>
            <a:endParaRPr lang="zh-CN" altLang="en-US" sz="2000" dirty="0" err="1">
              <a:latin typeface="Courier New" panose="02070309020205020404" pitchFamily="49" charset="0"/>
              <a:sym typeface="+mn-ea"/>
            </a:endParaRPr>
          </a:p>
          <a:p>
            <a:pPr algn="just">
              <a:buClrTx/>
              <a:buNone/>
            </a:pPr>
            <a:r>
              <a:rPr lang="zh-CN" altLang="en-US" sz="2000" dirty="0" err="1">
                <a:latin typeface="Courier New" panose="02070309020205020404" pitchFamily="49" charset="0"/>
                <a:sym typeface="+mn-ea"/>
              </a:rPr>
              <a:t> </a:t>
            </a:r>
            <a:r>
              <a:rPr lang="en-US" altLang="zh-CN" sz="2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sym typeface="+mn-ea"/>
              </a:rPr>
              <a:t>Q.rear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sym typeface="+mn-ea"/>
              </a:rPr>
              <a:t>=(Q.rear+1) % MAXSIZE;</a:t>
            </a:r>
            <a:endParaRPr lang="en-US" altLang="zh-CN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sym typeface="+mn-ea"/>
              </a:rPr>
              <a:t> Q.data[Q.rear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sym typeface="+mn-ea"/>
              </a:rPr>
              <a:t>]=x;</a:t>
            </a:r>
            <a:endParaRPr lang="en-US" altLang="zh-CN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9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8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98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9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/>
                                        <p:tgtEl>
                                          <p:spTgt spid="2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9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/>
                                        <p:tgtEl>
                                          <p:spTgt spid="29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298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1000"/>
                                        <p:tgtEl>
                                          <p:spTgt spid="2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29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29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6" dur="500"/>
                                        <p:tgtEl>
                                          <p:spTgt spid="29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500"/>
                                        <p:tgtEl>
                                          <p:spTgt spid="2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298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1" dur="500"/>
                                        <p:tgtEl>
                                          <p:spTgt spid="29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5" grpId="0"/>
      <p:bldP spid="298029" grpId="0"/>
      <p:bldP spid="298033" grpId="0"/>
      <p:bldP spid="298059" grpId="0"/>
      <p:bldP spid="298076" grpId="0"/>
      <p:bldP spid="298108" grpId="0"/>
      <p:bldP spid="298147" grpId="0"/>
      <p:bldP spid="298147" grpId="1"/>
      <p:bldP spid="298148" grpId="0"/>
      <p:bldP spid="298148" grpId="1"/>
      <p:bldP spid="298152" grpId="0"/>
      <p:bldP spid="298152" grpId="1"/>
      <p:bldP spid="2981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7169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/>
              <a:t>栈的表示和实现</a:t>
            </a:r>
            <a:endParaRPr lang="zh-CN" altLang="en-US" sz="5400" dirty="0"/>
          </a:p>
        </p:txBody>
      </p:sp>
      <p:sp>
        <p:nvSpPr>
          <p:cNvPr id="7171" name="内容占位符 7170"/>
          <p:cNvSpPr>
            <a:spLocks noGrp="1"/>
          </p:cNvSpPr>
          <p:nvPr>
            <p:ph idx="1"/>
          </p:nvPr>
        </p:nvSpPr>
        <p:spPr/>
        <p:txBody>
          <a:bodyPr anchor="t"/>
          <a:p>
            <a:pPr>
              <a:buClrTx/>
              <a:buNone/>
            </a:pPr>
            <a:endParaRPr lang="en-US" altLang="zh-CN" sz="4000" dirty="0"/>
          </a:p>
          <a:p>
            <a:pPr lvl="1"/>
            <a:r>
              <a:rPr lang="zh-CN" altLang="en-US" sz="3600" b="1" dirty="0">
                <a:solidFill>
                  <a:schemeClr val="folHlink"/>
                </a:solidFill>
                <a:ea typeface="幼圆" panose="02010509060101010101" pitchFamily="49" charset="-122"/>
              </a:rPr>
              <a:t>顺序存储结构：</a:t>
            </a:r>
            <a:r>
              <a:rPr lang="zh-CN" altLang="en-US" sz="3600" b="1" dirty="0"/>
              <a:t>顺序栈；</a:t>
            </a:r>
            <a:endParaRPr lang="zh-CN" altLang="en-US" sz="3600" b="1" dirty="0"/>
          </a:p>
          <a:p>
            <a:pPr lvl="1"/>
            <a:r>
              <a:rPr lang="zh-CN" altLang="en-US" sz="3600" b="1" dirty="0">
                <a:solidFill>
                  <a:schemeClr val="folHlink"/>
                </a:solidFill>
                <a:ea typeface="幼圆" panose="02010509060101010101" pitchFamily="49" charset="-122"/>
              </a:rPr>
              <a:t>链式存储结构：</a:t>
            </a:r>
            <a:r>
              <a:rPr lang="zh-CN" altLang="en-US" sz="3600" b="1" dirty="0"/>
              <a:t>链栈；</a:t>
            </a:r>
            <a:endParaRPr lang="zh-CN" altLang="en-US" sz="3600" b="1" dirty="0"/>
          </a:p>
          <a:p>
            <a:pPr>
              <a:buClrTx/>
              <a:buNone/>
            </a:pPr>
            <a:r>
              <a:rPr lang="zh-CN" altLang="en-US" sz="4000" b="1" dirty="0">
                <a:latin typeface="Times New Roman" panose="02020603050405020304" charset="0"/>
              </a:rPr>
              <a:t>	</a:t>
            </a:r>
            <a:endParaRPr lang="zh-CN" altLang="en-US" sz="4000" b="1" dirty="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标题 141313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循环队列的出队</a:t>
            </a:r>
            <a:endParaRPr lang="zh-CN" altLang="en-US" dirty="0"/>
          </a:p>
        </p:txBody>
      </p:sp>
      <p:sp>
        <p:nvSpPr>
          <p:cNvPr id="141315" name="内容占位符 141314"/>
          <p:cNvSpPr>
            <a:spLocks noGrp="1"/>
          </p:cNvSpPr>
          <p:nvPr>
            <p:ph idx="1"/>
          </p:nvPr>
        </p:nvSpPr>
        <p:spPr>
          <a:xfrm>
            <a:off x="287020" y="1557655"/>
            <a:ext cx="8670290" cy="4464050"/>
          </a:xfrm>
        </p:spPr>
        <p:txBody>
          <a:bodyPr anchor="t"/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ElemType SeQueueOut (SeQueue</a:t>
            </a:r>
            <a:r>
              <a:rPr lang="en-US" altLang="zh-CN" b="1">
                <a:latin typeface="Courier New" panose="02070309020205020404" pitchFamily="49" charset="0"/>
              </a:rPr>
              <a:t> Q)</a:t>
            </a:r>
            <a:endParaRPr lang="en-US" altLang="zh-CN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b="1">
                <a:latin typeface="Courier New" panose="02070309020205020404" pitchFamily="49" charset="0"/>
              </a:rPr>
              <a:t>{if (</a:t>
            </a:r>
            <a:r>
              <a:rPr lang="en-US" altLang="zh-CN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Q.front==Q.rear</a:t>
            </a:r>
            <a:r>
              <a:rPr lang="en-US" altLang="zh-CN" b="1">
                <a:latin typeface="Courier New" panose="02070309020205020404" pitchFamily="49" charset="0"/>
              </a:rPr>
              <a:t>)</a:t>
            </a:r>
            <a:endParaRPr lang="en-US" altLang="zh-CN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    {printf(“Empty\n</a:t>
            </a:r>
            <a:r>
              <a:rPr lang="en-US" altLang="zh-CN" b="1">
                <a:latin typeface="Courier New" panose="02070309020205020404" pitchFamily="49" charset="0"/>
              </a:rPr>
              <a:t>”);   </a:t>
            </a:r>
            <a:endParaRPr lang="en-US" altLang="zh-CN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b="1">
                <a:latin typeface="Courier New" panose="02070309020205020404" pitchFamily="49" charset="0"/>
              </a:rPr>
              <a:t>     exit(0);		//</a:t>
            </a:r>
            <a:r>
              <a:rPr lang="zh-CN" altLang="en-US" b="1" dirty="0">
                <a:latin typeface="Courier New" panose="02070309020205020404" pitchFamily="49" charset="0"/>
              </a:rPr>
              <a:t>队已空</a:t>
            </a:r>
            <a:r>
              <a:rPr lang="en-US" altLang="zh-CN" b="1">
                <a:latin typeface="Courier New" panose="02070309020205020404" pitchFamily="49" charset="0"/>
              </a:rPr>
              <a:t>,</a:t>
            </a:r>
            <a:r>
              <a:rPr lang="zh-CN" altLang="en-US" b="1" dirty="0">
                <a:latin typeface="Courier New" panose="02070309020205020404" pitchFamily="49" charset="0"/>
              </a:rPr>
              <a:t>退出运行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		</a:t>
            </a:r>
            <a:r>
              <a:rPr lang="en-US" altLang="zh-CN" b="1">
                <a:latin typeface="Courier New" panose="02070309020205020404" pitchFamily="49" charset="0"/>
              </a:rPr>
              <a:t>}</a:t>
            </a:r>
            <a:endParaRPr lang="en-US" altLang="zh-CN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 Q.front</a:t>
            </a:r>
            <a:r>
              <a:rPr lang="en-US" altLang="zh-CN" b="1">
                <a:latin typeface="Courier New" panose="02070309020205020404" pitchFamily="49" charset="0"/>
              </a:rPr>
              <a:t>=( Q.front+1) % MAXSIZE;</a:t>
            </a:r>
            <a:endParaRPr lang="en-US" altLang="zh-CN" b="1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 x=Q.data[Q.front</a:t>
            </a:r>
            <a:r>
              <a:rPr lang="en-US" altLang="zh-CN" b="1">
                <a:latin typeface="Courier New" panose="02070309020205020404" pitchFamily="49" charset="0"/>
              </a:rPr>
              <a:t>]; //</a:t>
            </a:r>
            <a:r>
              <a:rPr lang="zh-CN" altLang="en-US" b="1" dirty="0">
                <a:latin typeface="Courier New" panose="02070309020205020404" pitchFamily="49" charset="0"/>
              </a:rPr>
              <a:t>读出队头元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return x;           //</a:t>
            </a:r>
            <a:r>
              <a:rPr lang="zh-CN" altLang="en-US" b="1" dirty="0">
                <a:latin typeface="Courier New" panose="02070309020205020404" pitchFamily="49" charset="0"/>
              </a:rPr>
              <a:t>出队完成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b="1">
                <a:latin typeface="Courier New" panose="02070309020205020404" pitchFamily="49" charset="0"/>
              </a:rPr>
              <a:t>}</a:t>
            </a:r>
            <a:r>
              <a:rPr lang="en-US" altLang="zh-CN" sz="2800" b="1">
                <a:latin typeface="Times New Roman" panose="02020603050405020304" charset="0"/>
              </a:rPr>
              <a:t> </a:t>
            </a:r>
            <a:endParaRPr lang="en-US" altLang="zh-CN" sz="2800" b="1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>
                                            <p:txEl>
                                              <p:charRg st="3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5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5">
                                            <p:txEl>
                                              <p:charRg st="5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5">
                                            <p:txEl>
                                              <p:charRg st="5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15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315">
                                            <p:txEl>
                                              <p:charRg st="81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0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15">
                                            <p:txEl>
                                              <p:charRg st="10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15">
                                            <p:txEl>
                                              <p:charRg st="107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1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315">
                                            <p:txEl>
                                              <p:charRg st="11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315">
                                            <p:txEl>
                                              <p:charRg st="11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4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15">
                                            <p:txEl>
                                              <p:charRg st="14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15">
                                            <p:txEl>
                                              <p:charRg st="144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72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1315">
                                            <p:txEl>
                                              <p:charRg st="172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1315">
                                            <p:txEl>
                                              <p:charRg st="172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200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15">
                                            <p:txEl>
                                              <p:charRg st="200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15">
                                            <p:txEl>
                                              <p:charRg st="200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18" name="直接连接符 298006"/>
          <p:cNvSpPr/>
          <p:nvPr/>
        </p:nvSpPr>
        <p:spPr>
          <a:xfrm>
            <a:off x="3348355" y="1196975"/>
            <a:ext cx="1295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8009" name="组合 298008"/>
          <p:cNvGrpSpPr/>
          <p:nvPr/>
        </p:nvGrpSpPr>
        <p:grpSpPr>
          <a:xfrm>
            <a:off x="4965700" y="508000"/>
            <a:ext cx="1727200" cy="1439863"/>
            <a:chOff x="3456" y="1632"/>
            <a:chExt cx="1392" cy="1248"/>
          </a:xfrm>
        </p:grpSpPr>
        <p:sp>
          <p:nvSpPr>
            <p:cNvPr id="80921" name="椭圆 298009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22" name="椭圆 298010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23" name="直接连接符 298011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4" name="直接连接符 298012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5" name="直接连接符 298013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6" name="直接连接符 298014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7" name="直接连接符 298015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28" name="矩形 298016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29" name="矩形 298017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30" name="矩形 298018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31" name="矩形 298019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32" name="矩形 298020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22" name="组合 298021"/>
          <p:cNvGrpSpPr/>
          <p:nvPr/>
        </p:nvGrpSpPr>
        <p:grpSpPr>
          <a:xfrm>
            <a:off x="6610350" y="411163"/>
            <a:ext cx="658813" cy="515937"/>
            <a:chOff x="1474" y="210"/>
            <a:chExt cx="415" cy="325"/>
          </a:xfrm>
        </p:grpSpPr>
        <p:sp>
          <p:nvSpPr>
            <p:cNvPr id="80934" name="矩形 298022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35" name="直接连接符 298023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025" name="矩形 298024"/>
          <p:cNvSpPr/>
          <p:nvPr/>
        </p:nvSpPr>
        <p:spPr>
          <a:xfrm>
            <a:off x="5795963" y="15319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J1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26" name="组合 298025"/>
          <p:cNvGrpSpPr/>
          <p:nvPr/>
        </p:nvGrpSpPr>
        <p:grpSpPr>
          <a:xfrm>
            <a:off x="5894388" y="1947863"/>
            <a:ext cx="298450" cy="401637"/>
            <a:chOff x="1311" y="823"/>
            <a:chExt cx="547" cy="197"/>
          </a:xfrm>
        </p:grpSpPr>
        <p:sp>
          <p:nvSpPr>
            <p:cNvPr id="80938" name="矩形 298026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39" name="直接连接符 298027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029" name="矩形 298028"/>
          <p:cNvSpPr/>
          <p:nvPr/>
        </p:nvSpPr>
        <p:spPr>
          <a:xfrm>
            <a:off x="5076825" y="13414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J2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30" name="组合 298029"/>
          <p:cNvGrpSpPr/>
          <p:nvPr/>
        </p:nvGrpSpPr>
        <p:grpSpPr>
          <a:xfrm flipH="1">
            <a:off x="4787900" y="1628775"/>
            <a:ext cx="390525" cy="415925"/>
            <a:chOff x="1357" y="823"/>
            <a:chExt cx="453" cy="144"/>
          </a:xfrm>
        </p:grpSpPr>
        <p:sp>
          <p:nvSpPr>
            <p:cNvPr id="80942" name="矩形 298030"/>
            <p:cNvSpPr/>
            <p:nvPr/>
          </p:nvSpPr>
          <p:spPr>
            <a:xfrm>
              <a:off x="1357" y="840"/>
              <a:ext cx="346" cy="1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43" name="直接连接符 298031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033" name="矩形 298032"/>
          <p:cNvSpPr/>
          <p:nvPr/>
        </p:nvSpPr>
        <p:spPr>
          <a:xfrm>
            <a:off x="5003800" y="692150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J3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34" name="组合 298033"/>
          <p:cNvGrpSpPr/>
          <p:nvPr/>
        </p:nvGrpSpPr>
        <p:grpSpPr>
          <a:xfrm>
            <a:off x="4892675" y="103188"/>
            <a:ext cx="431800" cy="620712"/>
            <a:chOff x="2472" y="0"/>
            <a:chExt cx="272" cy="391"/>
          </a:xfrm>
        </p:grpSpPr>
        <p:sp>
          <p:nvSpPr>
            <p:cNvPr id="80946" name="直接连接符 298034"/>
            <p:cNvSpPr/>
            <p:nvPr/>
          </p:nvSpPr>
          <p:spPr>
            <a:xfrm>
              <a:off x="2472" y="210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47" name="矩形 298035"/>
            <p:cNvSpPr/>
            <p:nvPr/>
          </p:nvSpPr>
          <p:spPr>
            <a:xfrm>
              <a:off x="2543" y="0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r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37" name="组合 298036"/>
          <p:cNvGrpSpPr/>
          <p:nvPr/>
        </p:nvGrpSpPr>
        <p:grpSpPr>
          <a:xfrm>
            <a:off x="6904038" y="830263"/>
            <a:ext cx="1555750" cy="366712"/>
            <a:chOff x="1565" y="482"/>
            <a:chExt cx="980" cy="231"/>
          </a:xfrm>
        </p:grpSpPr>
        <p:sp>
          <p:nvSpPr>
            <p:cNvPr id="80949" name="直接连接符 298037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50" name="矩形 298038"/>
            <p:cNvSpPr/>
            <p:nvPr/>
          </p:nvSpPr>
          <p:spPr>
            <a:xfrm>
              <a:off x="1565" y="482"/>
              <a:ext cx="9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J1,J2,J3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出队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40" name="组合 298039"/>
          <p:cNvGrpSpPr/>
          <p:nvPr/>
        </p:nvGrpSpPr>
        <p:grpSpPr>
          <a:xfrm>
            <a:off x="1617663" y="2684463"/>
            <a:ext cx="1727200" cy="1439862"/>
            <a:chOff x="3456" y="1632"/>
            <a:chExt cx="1392" cy="1248"/>
          </a:xfrm>
        </p:grpSpPr>
        <p:sp>
          <p:nvSpPr>
            <p:cNvPr id="80952" name="椭圆 298040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53" name="椭圆 298041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54" name="直接连接符 298042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5" name="直接连接符 298043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6" name="直接连接符 298044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7" name="直接连接符 298045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8" name="直接连接符 298046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59" name="矩形 298047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0" name="矩形 298048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1" name="矩形 298049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2" name="矩形 298050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63" name="矩形 298051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53" name="组合 298052"/>
          <p:cNvGrpSpPr/>
          <p:nvPr/>
        </p:nvGrpSpPr>
        <p:grpSpPr>
          <a:xfrm>
            <a:off x="1330325" y="2514600"/>
            <a:ext cx="358775" cy="601663"/>
            <a:chOff x="4241" y="148"/>
            <a:chExt cx="226" cy="379"/>
          </a:xfrm>
        </p:grpSpPr>
        <p:sp>
          <p:nvSpPr>
            <p:cNvPr id="80965" name="直接连接符 298053"/>
            <p:cNvSpPr/>
            <p:nvPr/>
          </p:nvSpPr>
          <p:spPr>
            <a:xfrm>
              <a:off x="4286" y="346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66" name="矩形 298054"/>
            <p:cNvSpPr/>
            <p:nvPr/>
          </p:nvSpPr>
          <p:spPr>
            <a:xfrm>
              <a:off x="4241" y="148"/>
              <a:ext cx="2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r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56" name="组合 298055"/>
          <p:cNvGrpSpPr/>
          <p:nvPr/>
        </p:nvGrpSpPr>
        <p:grpSpPr>
          <a:xfrm>
            <a:off x="1690688" y="2279650"/>
            <a:ext cx="287337" cy="547688"/>
            <a:chOff x="4468" y="0"/>
            <a:chExt cx="181" cy="345"/>
          </a:xfrm>
        </p:grpSpPr>
        <p:sp>
          <p:nvSpPr>
            <p:cNvPr id="80968" name="直接连接符 298056"/>
            <p:cNvSpPr/>
            <p:nvPr/>
          </p:nvSpPr>
          <p:spPr>
            <a:xfrm>
              <a:off x="4468" y="164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69" name="矩形 298057"/>
            <p:cNvSpPr/>
            <p:nvPr/>
          </p:nvSpPr>
          <p:spPr>
            <a:xfrm>
              <a:off x="4468" y="0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f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98059" name="矩形 298058"/>
          <p:cNvSpPr/>
          <p:nvPr/>
        </p:nvSpPr>
        <p:spPr>
          <a:xfrm>
            <a:off x="1906588" y="405130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队空</a:t>
            </a:r>
            <a:endParaRPr lang="zh-CN" altLang="en-US" sz="24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60" name="组合 298059"/>
          <p:cNvGrpSpPr/>
          <p:nvPr/>
        </p:nvGrpSpPr>
        <p:grpSpPr>
          <a:xfrm>
            <a:off x="3492500" y="3062288"/>
            <a:ext cx="1439863" cy="366712"/>
            <a:chOff x="1565" y="482"/>
            <a:chExt cx="907" cy="231"/>
          </a:xfrm>
        </p:grpSpPr>
        <p:sp>
          <p:nvSpPr>
            <p:cNvPr id="80972" name="直接连接符 298060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73" name="矩形 298061"/>
            <p:cNvSpPr/>
            <p:nvPr/>
          </p:nvSpPr>
          <p:spPr>
            <a:xfrm>
              <a:off x="1565" y="482"/>
              <a:ext cx="7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J4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63" name="组合 298062"/>
          <p:cNvGrpSpPr/>
          <p:nvPr/>
        </p:nvGrpSpPr>
        <p:grpSpPr>
          <a:xfrm>
            <a:off x="5135563" y="2709863"/>
            <a:ext cx="1727200" cy="1439862"/>
            <a:chOff x="3456" y="1632"/>
            <a:chExt cx="1392" cy="1248"/>
          </a:xfrm>
        </p:grpSpPr>
        <p:sp>
          <p:nvSpPr>
            <p:cNvPr id="80975" name="椭圆 298063"/>
            <p:cNvSpPr/>
            <p:nvPr/>
          </p:nvSpPr>
          <p:spPr>
            <a:xfrm>
              <a:off x="3805" y="1875"/>
              <a:ext cx="723" cy="722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76" name="椭圆 298064"/>
            <p:cNvSpPr/>
            <p:nvPr/>
          </p:nvSpPr>
          <p:spPr>
            <a:xfrm>
              <a:off x="3456" y="1632"/>
              <a:ext cx="1392" cy="12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0977" name="直接连接符 298065"/>
            <p:cNvSpPr/>
            <p:nvPr/>
          </p:nvSpPr>
          <p:spPr>
            <a:xfrm>
              <a:off x="4464" y="2448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78" name="直接连接符 298066"/>
            <p:cNvSpPr/>
            <p:nvPr/>
          </p:nvSpPr>
          <p:spPr>
            <a:xfrm flipH="1">
              <a:off x="3936" y="2592"/>
              <a:ext cx="96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79" name="直接连接符 298067"/>
            <p:cNvSpPr/>
            <p:nvPr/>
          </p:nvSpPr>
          <p:spPr>
            <a:xfrm flipV="1">
              <a:off x="4496" y="1920"/>
              <a:ext cx="24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80" name="直接连接符 298068"/>
            <p:cNvSpPr/>
            <p:nvPr/>
          </p:nvSpPr>
          <p:spPr>
            <a:xfrm>
              <a:off x="3456" y="225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81" name="直接连接符 298069"/>
            <p:cNvSpPr/>
            <p:nvPr/>
          </p:nvSpPr>
          <p:spPr>
            <a:xfrm>
              <a:off x="3888" y="1680"/>
              <a:ext cx="192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80982" name="矩形 298070"/>
            <p:cNvSpPr/>
            <p:nvPr/>
          </p:nvSpPr>
          <p:spPr>
            <a:xfrm>
              <a:off x="4368" y="2160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0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3" name="矩形 298071"/>
            <p:cNvSpPr/>
            <p:nvPr/>
          </p:nvSpPr>
          <p:spPr>
            <a:xfrm>
              <a:off x="4148" y="2400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4" name="矩形 298072"/>
            <p:cNvSpPr/>
            <p:nvPr/>
          </p:nvSpPr>
          <p:spPr>
            <a:xfrm>
              <a:off x="3860" y="2303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2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5" name="矩形 298073"/>
            <p:cNvSpPr/>
            <p:nvPr/>
          </p:nvSpPr>
          <p:spPr>
            <a:xfrm>
              <a:off x="3860" y="2016"/>
              <a:ext cx="220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3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0986" name="矩形 298074"/>
            <p:cNvSpPr/>
            <p:nvPr/>
          </p:nvSpPr>
          <p:spPr>
            <a:xfrm>
              <a:off x="4148" y="1871"/>
              <a:ext cx="220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4</a:t>
              </a:r>
              <a:endParaRPr lang="en-US" altLang="zh-CN" sz="1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98076" name="矩形 298075"/>
          <p:cNvSpPr/>
          <p:nvPr/>
        </p:nvSpPr>
        <p:spPr>
          <a:xfrm>
            <a:off x="5883275" y="26368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J4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077" name="组合 298076"/>
          <p:cNvGrpSpPr/>
          <p:nvPr/>
        </p:nvGrpSpPr>
        <p:grpSpPr>
          <a:xfrm>
            <a:off x="4991100" y="2378075"/>
            <a:ext cx="287338" cy="547688"/>
            <a:chOff x="4468" y="0"/>
            <a:chExt cx="181" cy="345"/>
          </a:xfrm>
        </p:grpSpPr>
        <p:sp>
          <p:nvSpPr>
            <p:cNvPr id="80989" name="直接连接符 298077"/>
            <p:cNvSpPr/>
            <p:nvPr/>
          </p:nvSpPr>
          <p:spPr>
            <a:xfrm>
              <a:off x="4468" y="164"/>
              <a:ext cx="181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80990" name="矩形 298078"/>
            <p:cNvSpPr/>
            <p:nvPr/>
          </p:nvSpPr>
          <p:spPr>
            <a:xfrm>
              <a:off x="4468" y="0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rPr>
                <a:t>f</a:t>
              </a:r>
              <a:endParaRPr lang="en-US" altLang="zh-CN" sz="240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080" name="组合 298079"/>
          <p:cNvGrpSpPr/>
          <p:nvPr/>
        </p:nvGrpSpPr>
        <p:grpSpPr>
          <a:xfrm>
            <a:off x="6288088" y="2265363"/>
            <a:ext cx="658812" cy="515937"/>
            <a:chOff x="1474" y="210"/>
            <a:chExt cx="415" cy="325"/>
          </a:xfrm>
        </p:grpSpPr>
        <p:sp>
          <p:nvSpPr>
            <p:cNvPr id="80992" name="矩形 298080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0993" name="直接连接符 298081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8083" name="组合 298082"/>
          <p:cNvGrpSpPr/>
          <p:nvPr/>
        </p:nvGrpSpPr>
        <p:grpSpPr>
          <a:xfrm>
            <a:off x="6948488" y="2990850"/>
            <a:ext cx="1439862" cy="366713"/>
            <a:chOff x="1565" y="482"/>
            <a:chExt cx="907" cy="231"/>
          </a:xfrm>
        </p:grpSpPr>
        <p:sp>
          <p:nvSpPr>
            <p:cNvPr id="80995" name="直接连接符 298083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0996" name="矩形 298084"/>
            <p:cNvSpPr/>
            <p:nvPr/>
          </p:nvSpPr>
          <p:spPr>
            <a:xfrm>
              <a:off x="1565" y="482"/>
              <a:ext cx="8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J5,J6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进队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086" name="组合 298085"/>
          <p:cNvGrpSpPr/>
          <p:nvPr/>
        </p:nvGrpSpPr>
        <p:grpSpPr>
          <a:xfrm>
            <a:off x="1258888" y="4581525"/>
            <a:ext cx="1871662" cy="1655763"/>
            <a:chOff x="3334" y="1434"/>
            <a:chExt cx="1179" cy="1043"/>
          </a:xfrm>
        </p:grpSpPr>
        <p:grpSp>
          <p:nvGrpSpPr>
            <p:cNvPr id="80998" name="组合 298086"/>
            <p:cNvGrpSpPr/>
            <p:nvPr/>
          </p:nvGrpSpPr>
          <p:grpSpPr>
            <a:xfrm>
              <a:off x="3425" y="1570"/>
              <a:ext cx="1088" cy="907"/>
              <a:chOff x="3456" y="1632"/>
              <a:chExt cx="1392" cy="1248"/>
            </a:xfrm>
          </p:grpSpPr>
          <p:sp>
            <p:nvSpPr>
              <p:cNvPr id="80999" name="椭圆 298087"/>
              <p:cNvSpPr/>
              <p:nvPr/>
            </p:nvSpPr>
            <p:spPr>
              <a:xfrm>
                <a:off x="3805" y="1875"/>
                <a:ext cx="723" cy="722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0" name="椭圆 298088"/>
              <p:cNvSpPr/>
              <p:nvPr/>
            </p:nvSpPr>
            <p:spPr>
              <a:xfrm>
                <a:off x="3456" y="1632"/>
                <a:ext cx="1392" cy="12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1" name="直接连接符 298089"/>
              <p:cNvSpPr/>
              <p:nvPr/>
            </p:nvSpPr>
            <p:spPr>
              <a:xfrm>
                <a:off x="4464" y="2448"/>
                <a:ext cx="288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2" name="直接连接符 298090"/>
              <p:cNvSpPr/>
              <p:nvPr/>
            </p:nvSpPr>
            <p:spPr>
              <a:xfrm flipH="1">
                <a:off x="3936" y="2592"/>
                <a:ext cx="96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3" name="直接连接符 298091"/>
              <p:cNvSpPr/>
              <p:nvPr/>
            </p:nvSpPr>
            <p:spPr>
              <a:xfrm flipV="1">
                <a:off x="4496" y="1920"/>
                <a:ext cx="24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4" name="直接连接符 298092"/>
              <p:cNvSpPr/>
              <p:nvPr/>
            </p:nvSpPr>
            <p:spPr>
              <a:xfrm>
                <a:off x="3456" y="2256"/>
                <a:ext cx="33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5" name="直接连接符 298093"/>
              <p:cNvSpPr/>
              <p:nvPr/>
            </p:nvSpPr>
            <p:spPr>
              <a:xfrm>
                <a:off x="3888" y="1680"/>
                <a:ext cx="192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1006" name="矩形 298094"/>
              <p:cNvSpPr/>
              <p:nvPr/>
            </p:nvSpPr>
            <p:spPr>
              <a:xfrm>
                <a:off x="4368" y="2160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0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07" name="矩形 298095"/>
              <p:cNvSpPr/>
              <p:nvPr/>
            </p:nvSpPr>
            <p:spPr>
              <a:xfrm>
                <a:off x="4148" y="2400"/>
                <a:ext cx="220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1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08" name="矩形 298096"/>
              <p:cNvSpPr/>
              <p:nvPr/>
            </p:nvSpPr>
            <p:spPr>
              <a:xfrm>
                <a:off x="3860" y="2303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2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09" name="矩形 298097"/>
              <p:cNvSpPr/>
              <p:nvPr/>
            </p:nvSpPr>
            <p:spPr>
              <a:xfrm>
                <a:off x="3860" y="2016"/>
                <a:ext cx="220" cy="26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3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81010" name="矩形 298098"/>
              <p:cNvSpPr/>
              <p:nvPr/>
            </p:nvSpPr>
            <p:spPr>
              <a:xfrm>
                <a:off x="4148" y="1871"/>
                <a:ext cx="220" cy="2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1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4</a:t>
                </a:r>
                <a:endParaRPr lang="en-US" altLang="zh-CN" sz="1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1011" name="组合 298099"/>
            <p:cNvGrpSpPr/>
            <p:nvPr/>
          </p:nvGrpSpPr>
          <p:grpSpPr>
            <a:xfrm>
              <a:off x="3334" y="1434"/>
              <a:ext cx="181" cy="345"/>
              <a:chOff x="4468" y="0"/>
              <a:chExt cx="181" cy="345"/>
            </a:xfrm>
          </p:grpSpPr>
          <p:sp>
            <p:nvSpPr>
              <p:cNvPr id="81012" name="直接连接符 298100"/>
              <p:cNvSpPr/>
              <p:nvPr/>
            </p:nvSpPr>
            <p:spPr>
              <a:xfrm>
                <a:off x="4468" y="164"/>
                <a:ext cx="181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81013" name="矩形 298101"/>
              <p:cNvSpPr/>
              <p:nvPr/>
            </p:nvSpPr>
            <p:spPr>
              <a:xfrm>
                <a:off x="4468" y="0"/>
                <a:ext cx="1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solidFill>
                      <a:srgbClr val="FF00FF"/>
                    </a:solidFill>
                    <a:latin typeface="Times New Roman" panose="02020603050405020304" charset="0"/>
                    <a:ea typeface="楷体_GB2312" pitchFamily="49" charset="-122"/>
                  </a:rPr>
                  <a:t>f</a:t>
                </a:r>
                <a:endParaRPr lang="en-US" altLang="zh-CN" sz="2400">
                  <a:solidFill>
                    <a:srgbClr val="FF00FF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sp>
          <p:nvSpPr>
            <p:cNvPr id="81014" name="矩形 298102"/>
            <p:cNvSpPr/>
            <p:nvPr/>
          </p:nvSpPr>
          <p:spPr>
            <a:xfrm>
              <a:off x="3479" y="1693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sz="2400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  <p:sp>
          <p:nvSpPr>
            <p:cNvPr id="81015" name="矩形 298103"/>
            <p:cNvSpPr/>
            <p:nvPr/>
          </p:nvSpPr>
          <p:spPr>
            <a:xfrm>
              <a:off x="3978" y="153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J4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298105" name="组合 298104"/>
          <p:cNvGrpSpPr/>
          <p:nvPr/>
        </p:nvGrpSpPr>
        <p:grpSpPr>
          <a:xfrm>
            <a:off x="3059113" y="5661025"/>
            <a:ext cx="298450" cy="401638"/>
            <a:chOff x="1311" y="823"/>
            <a:chExt cx="547" cy="197"/>
          </a:xfrm>
        </p:grpSpPr>
        <p:sp>
          <p:nvSpPr>
            <p:cNvPr id="81017" name="矩形 298105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18" name="直接连接符 298106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108" name="矩形 298107"/>
          <p:cNvSpPr/>
          <p:nvPr/>
        </p:nvSpPr>
        <p:spPr>
          <a:xfrm>
            <a:off x="2643188" y="53006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J5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09" name="组合 298108"/>
          <p:cNvGrpSpPr/>
          <p:nvPr/>
        </p:nvGrpSpPr>
        <p:grpSpPr>
          <a:xfrm>
            <a:off x="3203575" y="5222875"/>
            <a:ext cx="1439863" cy="368301"/>
            <a:chOff x="1565" y="482"/>
            <a:chExt cx="907" cy="232"/>
          </a:xfrm>
        </p:grpSpPr>
        <p:sp>
          <p:nvSpPr>
            <p:cNvPr id="81021" name="直接连接符 298109"/>
            <p:cNvSpPr/>
            <p:nvPr/>
          </p:nvSpPr>
          <p:spPr>
            <a:xfrm>
              <a:off x="1656" y="709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81022" name="矩形 298110"/>
            <p:cNvSpPr/>
            <p:nvPr/>
          </p:nvSpPr>
          <p:spPr>
            <a:xfrm>
              <a:off x="1565" y="482"/>
              <a:ext cx="623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J4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出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队</a:t>
              </a:r>
              <a:endParaRPr lang="zh-CN" altLang="en-US" sz="1800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8112" name="组合 298111"/>
          <p:cNvGrpSpPr/>
          <p:nvPr/>
        </p:nvGrpSpPr>
        <p:grpSpPr>
          <a:xfrm>
            <a:off x="4860926" y="4868863"/>
            <a:ext cx="1798638" cy="1465262"/>
            <a:chOff x="3062" y="3067"/>
            <a:chExt cx="1133" cy="923"/>
          </a:xfrm>
        </p:grpSpPr>
        <p:grpSp>
          <p:nvGrpSpPr>
            <p:cNvPr id="81024" name="组合 298112"/>
            <p:cNvGrpSpPr/>
            <p:nvPr/>
          </p:nvGrpSpPr>
          <p:grpSpPr>
            <a:xfrm>
              <a:off x="3062" y="3067"/>
              <a:ext cx="1133" cy="907"/>
              <a:chOff x="3062" y="3067"/>
              <a:chExt cx="1133" cy="907"/>
            </a:xfrm>
          </p:grpSpPr>
          <p:grpSp>
            <p:nvGrpSpPr>
              <p:cNvPr id="81025" name="组合 298113"/>
              <p:cNvGrpSpPr/>
              <p:nvPr/>
            </p:nvGrpSpPr>
            <p:grpSpPr>
              <a:xfrm>
                <a:off x="3062" y="3067"/>
                <a:ext cx="1088" cy="907"/>
                <a:chOff x="3425" y="1570"/>
                <a:chExt cx="1088" cy="907"/>
              </a:xfrm>
            </p:grpSpPr>
            <p:grpSp>
              <p:nvGrpSpPr>
                <p:cNvPr id="81026" name="组合 298114"/>
                <p:cNvGrpSpPr/>
                <p:nvPr/>
              </p:nvGrpSpPr>
              <p:grpSpPr>
                <a:xfrm>
                  <a:off x="3425" y="1570"/>
                  <a:ext cx="1088" cy="907"/>
                  <a:chOff x="3456" y="1632"/>
                  <a:chExt cx="1392" cy="1248"/>
                </a:xfrm>
              </p:grpSpPr>
              <p:sp>
                <p:nvSpPr>
                  <p:cNvPr id="81027" name="椭圆 298115"/>
                  <p:cNvSpPr/>
                  <p:nvPr/>
                </p:nvSpPr>
                <p:spPr>
                  <a:xfrm>
                    <a:off x="3805" y="1875"/>
                    <a:ext cx="723" cy="722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1028" name="椭圆 298116"/>
                  <p:cNvSpPr/>
                  <p:nvPr/>
                </p:nvSpPr>
                <p:spPr>
                  <a:xfrm>
                    <a:off x="3456" y="1632"/>
                    <a:ext cx="1392" cy="12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1029" name="直接连接符 298117"/>
                  <p:cNvSpPr/>
                  <p:nvPr/>
                </p:nvSpPr>
                <p:spPr>
                  <a:xfrm>
                    <a:off x="4464" y="2448"/>
                    <a:ext cx="288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0" name="直接连接符 298118"/>
                  <p:cNvSpPr/>
                  <p:nvPr/>
                </p:nvSpPr>
                <p:spPr>
                  <a:xfrm flipH="1">
                    <a:off x="3936" y="2592"/>
                    <a:ext cx="96" cy="24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1" name="直接连接符 298119"/>
                  <p:cNvSpPr/>
                  <p:nvPr/>
                </p:nvSpPr>
                <p:spPr>
                  <a:xfrm flipV="1">
                    <a:off x="4496" y="1920"/>
                    <a:ext cx="240" cy="144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2" name="直接连接符 298120"/>
                  <p:cNvSpPr/>
                  <p:nvPr/>
                </p:nvSpPr>
                <p:spPr>
                  <a:xfrm>
                    <a:off x="3456" y="2256"/>
                    <a:ext cx="336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3" name="直接连接符 298121"/>
                  <p:cNvSpPr/>
                  <p:nvPr/>
                </p:nvSpPr>
                <p:spPr>
                  <a:xfrm>
                    <a:off x="3888" y="1680"/>
                    <a:ext cx="192" cy="192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1034" name="矩形 298122"/>
                  <p:cNvSpPr/>
                  <p:nvPr/>
                </p:nvSpPr>
                <p:spPr>
                  <a:xfrm>
                    <a:off x="4368" y="2160"/>
                    <a:ext cx="220" cy="2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0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1035" name="矩形 298123"/>
                  <p:cNvSpPr/>
                  <p:nvPr/>
                </p:nvSpPr>
                <p:spPr>
                  <a:xfrm>
                    <a:off x="4148" y="2400"/>
                    <a:ext cx="220" cy="26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1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1036" name="矩形 298124"/>
                  <p:cNvSpPr/>
                  <p:nvPr/>
                </p:nvSpPr>
                <p:spPr>
                  <a:xfrm>
                    <a:off x="3860" y="2303"/>
                    <a:ext cx="220" cy="2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2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1037" name="矩形 298125"/>
                  <p:cNvSpPr/>
                  <p:nvPr/>
                </p:nvSpPr>
                <p:spPr>
                  <a:xfrm>
                    <a:off x="3860" y="2016"/>
                    <a:ext cx="220" cy="26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3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1038" name="矩形 298126"/>
                  <p:cNvSpPr/>
                  <p:nvPr/>
                </p:nvSpPr>
                <p:spPr>
                  <a:xfrm>
                    <a:off x="4148" y="1871"/>
                    <a:ext cx="220" cy="2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1400">
                        <a:solidFill>
                          <a:schemeClr val="accent2"/>
                        </a:solidFill>
                        <a:latin typeface="Times New Roman" panose="02020603050405020304" charset="0"/>
                        <a:ea typeface="楷体_GB2312" pitchFamily="49" charset="-122"/>
                      </a:rPr>
                      <a:t>4</a:t>
                    </a:r>
                    <a:endParaRPr lang="en-US" altLang="zh-CN" sz="1400">
                      <a:solidFill>
                        <a:schemeClr val="accent2"/>
                      </a:solidFill>
                      <a:latin typeface="Times New Roman" panose="02020603050405020304" charset="0"/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81042" name="矩形 298130"/>
                <p:cNvSpPr/>
                <p:nvPr/>
              </p:nvSpPr>
              <p:spPr>
                <a:xfrm>
                  <a:off x="3479" y="1693"/>
                  <a:ext cx="116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endParaRPr lang="zh-CN" sz="2400" dirty="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1044" name="矩形 298132"/>
              <p:cNvSpPr/>
              <p:nvPr/>
            </p:nvSpPr>
            <p:spPr>
              <a:xfrm>
                <a:off x="3887" y="3385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>
                    <a:solidFill>
                      <a:schemeClr val="accent2"/>
                    </a:solidFill>
                    <a:latin typeface="Times New Roman" panose="02020603050405020304" charset="0"/>
                    <a:ea typeface="楷体_GB2312" pitchFamily="49" charset="-122"/>
                  </a:rPr>
                  <a:t>J5</a:t>
                </a:r>
                <a:endParaRPr lang="en-US" altLang="zh-CN" sz="2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sp>
          <p:nvSpPr>
            <p:cNvPr id="81045" name="矩形 298133"/>
            <p:cNvSpPr/>
            <p:nvPr/>
          </p:nvSpPr>
          <p:spPr>
            <a:xfrm>
              <a:off x="3525" y="370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charset="0"/>
                  <a:ea typeface="楷体_GB2312" pitchFamily="49" charset="-122"/>
                </a:rPr>
                <a:t>J6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sp>
        <p:nvSpPr>
          <p:cNvPr id="298147" name="矩形 298146"/>
          <p:cNvSpPr/>
          <p:nvPr/>
        </p:nvSpPr>
        <p:spPr>
          <a:xfrm>
            <a:off x="1763713" y="35734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J2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98148" name="矩形 298147"/>
          <p:cNvSpPr/>
          <p:nvPr/>
        </p:nvSpPr>
        <p:spPr>
          <a:xfrm>
            <a:off x="1692275" y="292417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J3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49" name="组合 298148"/>
          <p:cNvGrpSpPr/>
          <p:nvPr/>
        </p:nvGrpSpPr>
        <p:grpSpPr>
          <a:xfrm>
            <a:off x="2843213" y="4005263"/>
            <a:ext cx="298450" cy="401637"/>
            <a:chOff x="1311" y="823"/>
            <a:chExt cx="545" cy="197"/>
          </a:xfrm>
        </p:grpSpPr>
        <p:sp>
          <p:nvSpPr>
            <p:cNvPr id="81058" name="矩形 298149"/>
            <p:cNvSpPr/>
            <p:nvPr/>
          </p:nvSpPr>
          <p:spPr>
            <a:xfrm>
              <a:off x="1311" y="840"/>
              <a:ext cx="545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59" name="直接连接符 298150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152" name="矩形 298151"/>
          <p:cNvSpPr/>
          <p:nvPr/>
        </p:nvSpPr>
        <p:spPr>
          <a:xfrm>
            <a:off x="2484438" y="36925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J1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53" name="组合 298152"/>
          <p:cNvGrpSpPr/>
          <p:nvPr/>
        </p:nvGrpSpPr>
        <p:grpSpPr>
          <a:xfrm>
            <a:off x="3321050" y="2636838"/>
            <a:ext cx="658813" cy="515937"/>
            <a:chOff x="1474" y="210"/>
            <a:chExt cx="415" cy="325"/>
          </a:xfrm>
        </p:grpSpPr>
        <p:sp>
          <p:nvSpPr>
            <p:cNvPr id="81062" name="矩形 298153"/>
            <p:cNvSpPr/>
            <p:nvPr/>
          </p:nvSpPr>
          <p:spPr>
            <a:xfrm>
              <a:off x="1701" y="2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63" name="直接连接符 298154"/>
            <p:cNvSpPr/>
            <p:nvPr/>
          </p:nvSpPr>
          <p:spPr>
            <a:xfrm flipH="1">
              <a:off x="1474" y="391"/>
              <a:ext cx="288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98156" name="组合 298155"/>
          <p:cNvGrpSpPr/>
          <p:nvPr/>
        </p:nvGrpSpPr>
        <p:grpSpPr>
          <a:xfrm flipH="1">
            <a:off x="1568450" y="3844925"/>
            <a:ext cx="298450" cy="415925"/>
            <a:chOff x="1464" y="823"/>
            <a:chExt cx="346" cy="144"/>
          </a:xfrm>
        </p:grpSpPr>
        <p:sp>
          <p:nvSpPr>
            <p:cNvPr id="81065" name="矩形 298156"/>
            <p:cNvSpPr/>
            <p:nvPr/>
          </p:nvSpPr>
          <p:spPr>
            <a:xfrm>
              <a:off x="1464" y="840"/>
              <a:ext cx="346" cy="1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66" name="直接连接符 298157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298160" name="矩形 298159"/>
          <p:cNvSpPr/>
          <p:nvPr/>
        </p:nvSpPr>
        <p:spPr>
          <a:xfrm>
            <a:off x="2195513" y="580548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J6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298161" name="组合 298160"/>
          <p:cNvGrpSpPr/>
          <p:nvPr/>
        </p:nvGrpSpPr>
        <p:grpSpPr>
          <a:xfrm>
            <a:off x="2555875" y="6237288"/>
            <a:ext cx="298450" cy="401637"/>
            <a:chOff x="1311" y="823"/>
            <a:chExt cx="547" cy="197"/>
          </a:xfrm>
        </p:grpSpPr>
        <p:sp>
          <p:nvSpPr>
            <p:cNvPr id="81070" name="矩形 298161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1071" name="直接连接符 298162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2" name="组合 1"/>
          <p:cNvGrpSpPr/>
          <p:nvPr/>
        </p:nvGrpSpPr>
        <p:grpSpPr>
          <a:xfrm>
            <a:off x="6285230" y="4375468"/>
            <a:ext cx="577850" cy="493712"/>
            <a:chOff x="1474" y="224"/>
            <a:chExt cx="364" cy="311"/>
          </a:xfrm>
        </p:grpSpPr>
        <p:sp>
          <p:nvSpPr>
            <p:cNvPr id="3" name="矩形 298153"/>
            <p:cNvSpPr/>
            <p:nvPr/>
          </p:nvSpPr>
          <p:spPr>
            <a:xfrm>
              <a:off x="1650" y="22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" name="直接连接符 298154"/>
            <p:cNvSpPr/>
            <p:nvPr/>
          </p:nvSpPr>
          <p:spPr>
            <a:xfrm flipH="1">
              <a:off x="1474" y="354"/>
              <a:ext cx="289" cy="1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5" name="文本框 4"/>
          <p:cNvSpPr txBox="1"/>
          <p:nvPr/>
        </p:nvSpPr>
        <p:spPr>
          <a:xfrm>
            <a:off x="110490" y="1123315"/>
            <a:ext cx="5236845" cy="983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zh-CN" altLang="en-US" sz="2000" dirty="0" err="1">
                <a:latin typeface="Courier New" panose="02070309020205020404" pitchFamily="49" charset="0"/>
                <a:sym typeface="+mn-ea"/>
              </a:rPr>
              <a:t>出队：</a:t>
            </a:r>
            <a:endParaRPr lang="zh-CN" altLang="en-US" sz="2000" dirty="0" err="1">
              <a:latin typeface="Courier New" panose="02070309020205020404" pitchFamily="49" charset="0"/>
              <a:sym typeface="+mn-ea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sym typeface="+mn-ea"/>
              </a:rPr>
              <a:t>Q.front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sym typeface="+mn-ea"/>
              </a:rPr>
              <a:t>=(Q.front+1)%MAXSIZE;</a:t>
            </a:r>
            <a:endParaRPr lang="en-US" altLang="zh-CN" sz="2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ClrTx/>
              <a:buNone/>
            </a:pPr>
            <a:r>
              <a:rPr lang="en-US" altLang="zh-CN" sz="2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sym typeface="+mn-ea"/>
              </a:rPr>
              <a:t>x=Q.data[Q.front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urier New" panose="02070309020205020404" pitchFamily="49" charset="0"/>
                <a:sym typeface="+mn-ea"/>
              </a:rPr>
              <a:t>]; </a:t>
            </a:r>
            <a:endParaRPr lang="en-US" altLang="zh-CN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urier New" panose="02070309020205020404" pitchFamily="49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097270" y="6308408"/>
            <a:ext cx="298450" cy="401637"/>
            <a:chOff x="1311" y="823"/>
            <a:chExt cx="547" cy="197"/>
          </a:xfrm>
        </p:grpSpPr>
        <p:sp>
          <p:nvSpPr>
            <p:cNvPr id="7" name="矩形 298161"/>
            <p:cNvSpPr/>
            <p:nvPr/>
          </p:nvSpPr>
          <p:spPr>
            <a:xfrm>
              <a:off x="1311" y="840"/>
              <a:ext cx="547" cy="1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1800">
                  <a:solidFill>
                    <a:srgbClr val="FF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r</a:t>
              </a:r>
              <a:endParaRPr lang="en-US" altLang="zh-CN" sz="180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8" name="直接连接符 298162"/>
            <p:cNvSpPr/>
            <p:nvPr/>
          </p:nvSpPr>
          <p:spPr>
            <a:xfrm flipH="1" flipV="1">
              <a:off x="1474" y="823"/>
              <a:ext cx="336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9" name="文本框 8"/>
          <p:cNvSpPr txBox="1"/>
          <p:nvPr/>
        </p:nvSpPr>
        <p:spPr>
          <a:xfrm>
            <a:off x="830580" y="481965"/>
            <a:ext cx="38442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dirty="0" err="1">
                <a:latin typeface="Courier New" panose="02070309020205020404" pitchFamily="49" charset="0"/>
                <a:sym typeface="+mn-ea"/>
              </a:rPr>
              <a:t>队空：</a:t>
            </a:r>
            <a:r>
              <a:rPr lang="en-US" altLang="zh-CN" sz="2400" dirty="0" err="1">
                <a:latin typeface="Courier New" panose="02070309020205020404" pitchFamily="49" charset="0"/>
                <a:sym typeface="+mn-ea"/>
              </a:rPr>
              <a:t>Q.front==Q.rear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98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98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9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9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/>
                                        <p:tgtEl>
                                          <p:spTgt spid="2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29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/>
                                        <p:tgtEl>
                                          <p:spTgt spid="29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98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/>
                                        <p:tgtEl>
                                          <p:spTgt spid="2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29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29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29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5" dur="500"/>
                                        <p:tgtEl>
                                          <p:spTgt spid="2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298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29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0" dur="500"/>
                                        <p:tgtEl>
                                          <p:spTgt spid="29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5" grpId="0"/>
      <p:bldP spid="298029" grpId="0"/>
      <p:bldP spid="298033" grpId="0"/>
      <p:bldP spid="298059" grpId="0"/>
      <p:bldP spid="298076" grpId="0"/>
      <p:bldP spid="298108" grpId="0"/>
      <p:bldP spid="298147" grpId="0"/>
      <p:bldP spid="298147" grpId="1"/>
      <p:bldP spid="298148" grpId="0"/>
      <p:bldP spid="298148" grpId="1"/>
      <p:bldP spid="298152" grpId="0"/>
      <p:bldP spid="298152" grpId="1"/>
      <p:bldP spid="298160" grpId="0"/>
      <p:bldP spid="9" grpId="0"/>
      <p:bldP spid="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标题 14233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循环队列的判空</a:t>
            </a:r>
            <a:endParaRPr lang="zh-CN" altLang="en-US" dirty="0"/>
          </a:p>
        </p:txBody>
      </p:sp>
      <p:sp>
        <p:nvSpPr>
          <p:cNvPr id="142339" name="内容占位符 142338"/>
          <p:cNvSpPr>
            <a:spLocks noGrp="1"/>
          </p:cNvSpPr>
          <p:nvPr>
            <p:ph idx="1"/>
          </p:nvPr>
        </p:nvSpPr>
        <p:spPr>
          <a:xfrm>
            <a:off x="838200" y="1981200"/>
            <a:ext cx="7958138" cy="3200400"/>
          </a:xfrm>
        </p:spPr>
        <p:txBody>
          <a:bodyPr anchor="t"/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SeQueueEmpty (SeQueue</a:t>
            </a:r>
            <a:r>
              <a:rPr lang="en-US" altLang="zh-CN" sz="2800" b="1">
                <a:latin typeface="Courier New" panose="02070309020205020404" pitchFamily="49" charset="0"/>
              </a:rPr>
              <a:t>  Q)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{if (</a:t>
            </a:r>
            <a:r>
              <a:rPr lang="en-US" altLang="zh-CN" sz="2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Q.front==Q.rear</a:t>
            </a:r>
            <a:r>
              <a:rPr lang="en-US" altLang="zh-CN" sz="2800" b="1">
                <a:latin typeface="Courier New" panose="02070309020205020404" pitchFamily="49" charset="0"/>
              </a:rPr>
              <a:t>) return true;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else  return false;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} </a:t>
            </a:r>
            <a:endParaRPr lang="en-US" altLang="zh-CN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3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39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2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charRg st="2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39">
                                            <p:txEl>
                                              <p:charRg st="2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6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charRg st="6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39">
                                            <p:txEl>
                                              <p:charRg st="6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8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charRg st="8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39">
                                            <p:txEl>
                                              <p:charRg st="8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标题 278529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4400" dirty="0"/>
              <a:t>循环队列长度（元素个数）</a:t>
            </a:r>
            <a:endParaRPr lang="zh-CN" altLang="en-US" sz="4400" dirty="0"/>
          </a:p>
        </p:txBody>
      </p:sp>
      <p:sp>
        <p:nvSpPr>
          <p:cNvPr id="278531" name="内容占位符 278530"/>
          <p:cNvSpPr>
            <a:spLocks noGrp="1"/>
          </p:cNvSpPr>
          <p:nvPr>
            <p:ph idx="1"/>
          </p:nvPr>
        </p:nvSpPr>
        <p:spPr>
          <a:xfrm>
            <a:off x="143510" y="1701165"/>
            <a:ext cx="8833485" cy="3623945"/>
          </a:xfrm>
        </p:spPr>
        <p:txBody>
          <a:bodyPr anchor="t"/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SeQueueEmpty (SeQueue</a:t>
            </a:r>
            <a:r>
              <a:rPr lang="en-US" altLang="zh-CN" sz="2800" b="1">
                <a:latin typeface="Courier New" panose="02070309020205020404" pitchFamily="49" charset="0"/>
              </a:rPr>
              <a:t>  Q)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{return (</a:t>
            </a:r>
            <a:r>
              <a:rPr lang="en-US" altLang="zh-CN" sz="2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Q.rear-Q.front+maxsize)%maxsize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}</a:t>
            </a:r>
            <a:endParaRPr lang="en-US" altLang="zh-CN" sz="2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853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8531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8531">
                                            <p:txEl>
                                              <p:charRg st="2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8531">
                                            <p:txEl>
                                              <p:charRg st="2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6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8531">
                                            <p:txEl>
                                              <p:charRg st="6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8531">
                                            <p:txEl>
                                              <p:charRg st="6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标题 145409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链队列</a:t>
            </a:r>
            <a:endParaRPr lang="zh-CN" altLang="en-US" dirty="0"/>
          </a:p>
        </p:txBody>
      </p:sp>
      <p:sp>
        <p:nvSpPr>
          <p:cNvPr id="145412" name="矩形 145411"/>
          <p:cNvSpPr/>
          <p:nvPr/>
        </p:nvSpPr>
        <p:spPr>
          <a:xfrm>
            <a:off x="685800" y="1371600"/>
            <a:ext cx="7848600" cy="15700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用链表表示的队列简称为</a:t>
            </a:r>
            <a:r>
              <a:rPr lang="zh-CN" altLang="en-US" sz="3200" dirty="0">
                <a:latin typeface="Courier New" panose="02070309020205020404" pitchFamily="49" charset="0"/>
              </a:rPr>
              <a:t>链队列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。</a:t>
            </a:r>
            <a:endParaRPr lang="zh-CN" altLang="en-US" sz="32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一个链队列显然需要分别指示</a:t>
            </a:r>
            <a:r>
              <a:rPr lang="zh-CN" altLang="en-US" sz="3200" dirty="0">
                <a:latin typeface="幼圆" panose="02010509060101010101" pitchFamily="49" charset="-122"/>
              </a:rPr>
              <a:t>队头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3200" dirty="0">
                <a:latin typeface="幼圆" panose="02010509060101010101" pitchFamily="49" charset="-122"/>
              </a:rPr>
              <a:t>队尾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的两个指针。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zh-CN" altLang="en-US" sz="330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330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145443" name="组合 145442"/>
          <p:cNvGrpSpPr/>
          <p:nvPr/>
        </p:nvGrpSpPr>
        <p:grpSpPr>
          <a:xfrm>
            <a:off x="900113" y="3409950"/>
            <a:ext cx="7391400" cy="1387475"/>
            <a:chOff x="1173" y="2486"/>
            <a:chExt cx="4011" cy="826"/>
          </a:xfrm>
        </p:grpSpPr>
        <p:sp>
          <p:nvSpPr>
            <p:cNvPr id="96260" name="文本框 145414"/>
            <p:cNvSpPr txBox="1"/>
            <p:nvPr/>
          </p:nvSpPr>
          <p:spPr>
            <a:xfrm>
              <a:off x="4602" y="2786"/>
              <a:ext cx="193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endParaRPr 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1" name="文本框 145415"/>
            <p:cNvSpPr txBox="1"/>
            <p:nvPr/>
          </p:nvSpPr>
          <p:spPr>
            <a:xfrm>
              <a:off x="4551" y="2778"/>
              <a:ext cx="193" cy="2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endParaRPr 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2" name="文本框 145416"/>
            <p:cNvSpPr txBox="1"/>
            <p:nvPr/>
          </p:nvSpPr>
          <p:spPr>
            <a:xfrm>
              <a:off x="3407" y="2817"/>
              <a:ext cx="145" cy="14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endParaRPr 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3" name="直接连接符 145418"/>
            <p:cNvSpPr/>
            <p:nvPr/>
          </p:nvSpPr>
          <p:spPr>
            <a:xfrm>
              <a:off x="4096" y="2805"/>
              <a:ext cx="3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6264" name="直接连接符 145419"/>
            <p:cNvSpPr/>
            <p:nvPr/>
          </p:nvSpPr>
          <p:spPr>
            <a:xfrm>
              <a:off x="1317" y="2806"/>
              <a:ext cx="42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6265" name="矩形 145420"/>
            <p:cNvSpPr/>
            <p:nvPr/>
          </p:nvSpPr>
          <p:spPr>
            <a:xfrm>
              <a:off x="1763" y="2653"/>
              <a:ext cx="490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sm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6266" name="文本框 145421"/>
            <p:cNvSpPr txBox="1"/>
            <p:nvPr/>
          </p:nvSpPr>
          <p:spPr>
            <a:xfrm>
              <a:off x="1788" y="2660"/>
              <a:ext cx="223" cy="248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7" name="直接连接符 145422"/>
            <p:cNvSpPr/>
            <p:nvPr/>
          </p:nvSpPr>
          <p:spPr>
            <a:xfrm>
              <a:off x="2022" y="2653"/>
              <a:ext cx="0" cy="2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96268" name="文本框 145423"/>
            <p:cNvSpPr txBox="1"/>
            <p:nvPr/>
          </p:nvSpPr>
          <p:spPr>
            <a:xfrm>
              <a:off x="2089" y="2709"/>
              <a:ext cx="145" cy="165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endParaRPr 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9" name="直接连接符 145424"/>
            <p:cNvSpPr/>
            <p:nvPr/>
          </p:nvSpPr>
          <p:spPr>
            <a:xfrm>
              <a:off x="2145" y="2797"/>
              <a:ext cx="2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6270" name="文本框 145425"/>
            <p:cNvSpPr txBox="1"/>
            <p:nvPr/>
          </p:nvSpPr>
          <p:spPr>
            <a:xfrm>
              <a:off x="3835" y="2657"/>
              <a:ext cx="259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…</a:t>
              </a:r>
              <a:endParaRPr lang="en-US" altLang="zh-CN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71" name="矩形 145426"/>
            <p:cNvSpPr/>
            <p:nvPr/>
          </p:nvSpPr>
          <p:spPr>
            <a:xfrm>
              <a:off x="3200" y="2645"/>
              <a:ext cx="491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sm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6272" name="文本框 145427"/>
            <p:cNvSpPr txBox="1"/>
            <p:nvPr/>
          </p:nvSpPr>
          <p:spPr>
            <a:xfrm>
              <a:off x="3242" y="2650"/>
              <a:ext cx="178" cy="265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b="0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endParaRPr lang="en-US" altLang="zh-CN" b="0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6273" name="直接连接符 145428"/>
            <p:cNvSpPr/>
            <p:nvPr/>
          </p:nvSpPr>
          <p:spPr>
            <a:xfrm>
              <a:off x="3444" y="2658"/>
              <a:ext cx="0" cy="2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96274" name="直接连接符 145429"/>
            <p:cNvSpPr/>
            <p:nvPr/>
          </p:nvSpPr>
          <p:spPr>
            <a:xfrm>
              <a:off x="3551" y="2788"/>
              <a:ext cx="3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6275" name="直接连接符 145430"/>
            <p:cNvSpPr/>
            <p:nvPr/>
          </p:nvSpPr>
          <p:spPr>
            <a:xfrm flipH="1" flipV="1">
              <a:off x="4488" y="2907"/>
              <a:ext cx="260" cy="26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6276" name="文本框 145431"/>
            <p:cNvSpPr txBox="1"/>
            <p:nvPr/>
          </p:nvSpPr>
          <p:spPr>
            <a:xfrm>
              <a:off x="4795" y="3039"/>
              <a:ext cx="389" cy="2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6277" name="文本框 145432"/>
            <p:cNvSpPr txBox="1"/>
            <p:nvPr/>
          </p:nvSpPr>
          <p:spPr>
            <a:xfrm>
              <a:off x="1173" y="2486"/>
              <a:ext cx="389" cy="27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6278" name="矩形 145433"/>
            <p:cNvSpPr/>
            <p:nvPr/>
          </p:nvSpPr>
          <p:spPr>
            <a:xfrm>
              <a:off x="2446" y="2655"/>
              <a:ext cx="491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sm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6279" name="文本框 145434"/>
            <p:cNvSpPr txBox="1"/>
            <p:nvPr/>
          </p:nvSpPr>
          <p:spPr>
            <a:xfrm>
              <a:off x="2490" y="2658"/>
              <a:ext cx="179" cy="266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b="0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</a:t>
              </a:r>
              <a:endParaRPr lang="en-US" altLang="zh-CN" b="0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6280" name="直接连接符 145435"/>
            <p:cNvSpPr/>
            <p:nvPr/>
          </p:nvSpPr>
          <p:spPr>
            <a:xfrm>
              <a:off x="2690" y="2668"/>
              <a:ext cx="0" cy="27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96281" name="直接连接符 145436"/>
            <p:cNvSpPr/>
            <p:nvPr/>
          </p:nvSpPr>
          <p:spPr>
            <a:xfrm>
              <a:off x="2797" y="2798"/>
              <a:ext cx="30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6282" name="矩形 145437"/>
            <p:cNvSpPr/>
            <p:nvPr/>
          </p:nvSpPr>
          <p:spPr>
            <a:xfrm>
              <a:off x="4436" y="2640"/>
              <a:ext cx="491" cy="272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sm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6283" name="文本框 145438"/>
            <p:cNvSpPr txBox="1"/>
            <p:nvPr/>
          </p:nvSpPr>
          <p:spPr>
            <a:xfrm>
              <a:off x="4491" y="2650"/>
              <a:ext cx="179" cy="223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b="0" baseline="-25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n</a:t>
              </a:r>
              <a:endParaRPr lang="en-US" altLang="zh-CN" b="0" baseline="-25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6284" name="直接连接符 145439"/>
            <p:cNvSpPr/>
            <p:nvPr/>
          </p:nvSpPr>
          <p:spPr>
            <a:xfrm>
              <a:off x="4695" y="2650"/>
              <a:ext cx="0" cy="27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96285" name="文本框 145440"/>
            <p:cNvSpPr txBox="1"/>
            <p:nvPr/>
          </p:nvSpPr>
          <p:spPr>
            <a:xfrm>
              <a:off x="4746" y="2657"/>
              <a:ext cx="158" cy="216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b="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2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2">
                                            <p:txEl>
                                              <p:charRg st="1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标题 14745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链队示意图</a:t>
            </a:r>
            <a:endParaRPr lang="zh-CN" altLang="en-US" dirty="0"/>
          </a:p>
        </p:txBody>
      </p:sp>
      <p:sp>
        <p:nvSpPr>
          <p:cNvPr id="147462" name="文本框 147461"/>
          <p:cNvSpPr txBox="1"/>
          <p:nvPr/>
        </p:nvSpPr>
        <p:spPr>
          <a:xfrm>
            <a:off x="3932238" y="3048000"/>
            <a:ext cx="1706562" cy="6572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0" tIns="0" rIns="0" bIns="0" anchor="t"/>
          <a:p>
            <a:pPr algn="just" eaLnBrk="0" hangingPunct="0"/>
            <a:r>
              <a:rPr lang="en-US" altLang="zh-CN" sz="2000">
                <a:latin typeface="Times New Roman" panose="02020603050405020304" charset="0"/>
              </a:rPr>
              <a:t>(a)</a:t>
            </a:r>
            <a:r>
              <a:rPr lang="zh-CN" altLang="en-US" sz="2000" dirty="0">
                <a:latin typeface="Arial" panose="020B0604020202020204" pitchFamily="34" charset="0"/>
              </a:rPr>
              <a:t>非空队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147560" name="组合 147559"/>
          <p:cNvGrpSpPr/>
          <p:nvPr/>
        </p:nvGrpSpPr>
        <p:grpSpPr>
          <a:xfrm>
            <a:off x="609600" y="1219200"/>
            <a:ext cx="7543800" cy="2139950"/>
            <a:chOff x="384" y="768"/>
            <a:chExt cx="4752" cy="1348"/>
          </a:xfrm>
        </p:grpSpPr>
        <p:sp>
          <p:nvSpPr>
            <p:cNvPr id="98308" name="文本框 147463"/>
            <p:cNvSpPr txBox="1"/>
            <p:nvPr/>
          </p:nvSpPr>
          <p:spPr>
            <a:xfrm>
              <a:off x="1167" y="768"/>
              <a:ext cx="546" cy="20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09" name="文本框 147462"/>
            <p:cNvSpPr txBox="1"/>
            <p:nvPr/>
          </p:nvSpPr>
          <p:spPr>
            <a:xfrm>
              <a:off x="1260" y="1844"/>
              <a:ext cx="360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10" name="直接连接符 147464"/>
            <p:cNvSpPr/>
            <p:nvPr/>
          </p:nvSpPr>
          <p:spPr>
            <a:xfrm>
              <a:off x="1407" y="1108"/>
              <a:ext cx="45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98311" name="组合 147465"/>
            <p:cNvGrpSpPr/>
            <p:nvPr/>
          </p:nvGrpSpPr>
          <p:grpSpPr>
            <a:xfrm>
              <a:off x="2597" y="1028"/>
              <a:ext cx="707" cy="296"/>
              <a:chOff x="3705" y="6926"/>
              <a:chExt cx="927" cy="325"/>
            </a:xfrm>
          </p:grpSpPr>
          <p:grpSp>
            <p:nvGrpSpPr>
              <p:cNvPr id="98312" name="组合 147466"/>
              <p:cNvGrpSpPr/>
              <p:nvPr/>
            </p:nvGrpSpPr>
            <p:grpSpPr>
              <a:xfrm>
                <a:off x="3705" y="6926"/>
                <a:ext cx="681" cy="325"/>
                <a:chOff x="2934" y="1042"/>
                <a:chExt cx="681" cy="325"/>
              </a:xfrm>
            </p:grpSpPr>
            <p:sp>
              <p:nvSpPr>
                <p:cNvPr id="98313" name="矩形 147467"/>
                <p:cNvSpPr/>
                <p:nvPr/>
              </p:nvSpPr>
              <p:spPr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sm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8314" name="文本框 147468"/>
                <p:cNvSpPr txBox="1"/>
                <p:nvPr/>
              </p:nvSpPr>
              <p:spPr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400" b="0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 b="0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15" name="直接连接符 147469"/>
                <p:cNvSpPr/>
                <p:nvPr/>
              </p:nvSpPr>
              <p:spPr>
                <a:xfrm>
                  <a:off x="3294" y="1042"/>
                  <a:ext cx="0" cy="3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  <p:sp>
              <p:nvSpPr>
                <p:cNvPr id="98316" name="文本框 147470"/>
                <p:cNvSpPr txBox="1"/>
                <p:nvPr/>
              </p:nvSpPr>
              <p:spPr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endParaRPr lang="zh-CN" sz="24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8317" name="直接连接符 147471"/>
              <p:cNvSpPr/>
              <p:nvPr/>
            </p:nvSpPr>
            <p:spPr>
              <a:xfrm>
                <a:off x="4206" y="7099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grpSp>
          <p:nvGrpSpPr>
            <p:cNvPr id="98318" name="组合 147472"/>
            <p:cNvGrpSpPr/>
            <p:nvPr/>
          </p:nvGrpSpPr>
          <p:grpSpPr>
            <a:xfrm>
              <a:off x="4617" y="1046"/>
              <a:ext cx="519" cy="296"/>
              <a:chOff x="2934" y="1042"/>
              <a:chExt cx="681" cy="325"/>
            </a:xfrm>
          </p:grpSpPr>
          <p:sp>
            <p:nvSpPr>
              <p:cNvPr id="98319" name="矩形 147473"/>
              <p:cNvSpPr/>
              <p:nvPr/>
            </p:nvSpPr>
            <p:spPr>
              <a:xfrm>
                <a:off x="2934" y="1042"/>
                <a:ext cx="681" cy="325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sm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8320" name="文本框 147474"/>
              <p:cNvSpPr txBox="1"/>
              <p:nvPr/>
            </p:nvSpPr>
            <p:spPr>
              <a:xfrm>
                <a:off x="2985" y="1091"/>
                <a:ext cx="261" cy="23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b="0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n</a:t>
                </a:r>
                <a:endParaRPr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21" name="直接连接符 147475"/>
              <p:cNvSpPr/>
              <p:nvPr/>
            </p:nvSpPr>
            <p:spPr>
              <a:xfrm>
                <a:off x="3294" y="1042"/>
                <a:ext cx="0" cy="3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98322" name="文本框 147476"/>
              <p:cNvSpPr txBox="1"/>
              <p:nvPr/>
            </p:nvSpPr>
            <p:spPr>
              <a:xfrm>
                <a:off x="3387" y="1109"/>
                <a:ext cx="201" cy="196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en-US" altLang="zh-CN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8323" name="直接连接符 147477"/>
            <p:cNvSpPr/>
            <p:nvPr/>
          </p:nvSpPr>
          <p:spPr>
            <a:xfrm>
              <a:off x="4275" y="1188"/>
              <a:ext cx="3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8324" name="矩形 147478"/>
            <p:cNvSpPr/>
            <p:nvPr/>
          </p:nvSpPr>
          <p:spPr>
            <a:xfrm>
              <a:off x="1869" y="1023"/>
              <a:ext cx="518" cy="29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sm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8325" name="文本框 147479"/>
            <p:cNvSpPr txBox="1"/>
            <p:nvPr/>
          </p:nvSpPr>
          <p:spPr>
            <a:xfrm>
              <a:off x="1887" y="1033"/>
              <a:ext cx="241" cy="252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6" name="直接连接符 147480"/>
            <p:cNvSpPr/>
            <p:nvPr/>
          </p:nvSpPr>
          <p:spPr>
            <a:xfrm>
              <a:off x="2143" y="1023"/>
              <a:ext cx="0" cy="2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98327" name="文本框 147481"/>
            <p:cNvSpPr txBox="1"/>
            <p:nvPr/>
          </p:nvSpPr>
          <p:spPr>
            <a:xfrm>
              <a:off x="2214" y="1085"/>
              <a:ext cx="152" cy="177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endParaRPr lang="zh-CN" sz="2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28" name="直接连接符 147482"/>
            <p:cNvSpPr/>
            <p:nvPr/>
          </p:nvSpPr>
          <p:spPr>
            <a:xfrm>
              <a:off x="2273" y="1179"/>
              <a:ext cx="27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8329" name="文本框 147483"/>
            <p:cNvSpPr txBox="1"/>
            <p:nvPr/>
          </p:nvSpPr>
          <p:spPr>
            <a:xfrm>
              <a:off x="4100" y="1025"/>
              <a:ext cx="275" cy="28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…</a:t>
              </a:r>
              <a:endPara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8330" name="组合 147484"/>
            <p:cNvGrpSpPr/>
            <p:nvPr/>
          </p:nvGrpSpPr>
          <p:grpSpPr>
            <a:xfrm>
              <a:off x="3322" y="1029"/>
              <a:ext cx="706" cy="297"/>
              <a:chOff x="3705" y="6926"/>
              <a:chExt cx="927" cy="325"/>
            </a:xfrm>
          </p:grpSpPr>
          <p:grpSp>
            <p:nvGrpSpPr>
              <p:cNvPr id="98331" name="组合 147485"/>
              <p:cNvGrpSpPr/>
              <p:nvPr/>
            </p:nvGrpSpPr>
            <p:grpSpPr>
              <a:xfrm>
                <a:off x="3705" y="6926"/>
                <a:ext cx="681" cy="325"/>
                <a:chOff x="2934" y="1042"/>
                <a:chExt cx="681" cy="325"/>
              </a:xfrm>
            </p:grpSpPr>
            <p:sp>
              <p:nvSpPr>
                <p:cNvPr id="98332" name="矩形 147486"/>
                <p:cNvSpPr/>
                <p:nvPr/>
              </p:nvSpPr>
              <p:spPr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sm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8333" name="文本框 147487"/>
                <p:cNvSpPr txBox="1"/>
                <p:nvPr/>
              </p:nvSpPr>
              <p:spPr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400" b="0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 b="0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34" name="直接连接符 147488"/>
                <p:cNvSpPr/>
                <p:nvPr/>
              </p:nvSpPr>
              <p:spPr>
                <a:xfrm>
                  <a:off x="3294" y="1042"/>
                  <a:ext cx="0" cy="3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  <p:sp>
              <p:nvSpPr>
                <p:cNvPr id="98335" name="文本框 147489"/>
                <p:cNvSpPr txBox="1"/>
                <p:nvPr/>
              </p:nvSpPr>
              <p:spPr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endParaRPr lang="zh-CN" sz="24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8336" name="直接连接符 147490"/>
              <p:cNvSpPr/>
              <p:nvPr/>
            </p:nvSpPr>
            <p:spPr>
              <a:xfrm>
                <a:off x="4206" y="7099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grpSp>
          <p:nvGrpSpPr>
            <p:cNvPr id="98337" name="组合 147491"/>
            <p:cNvGrpSpPr/>
            <p:nvPr/>
          </p:nvGrpSpPr>
          <p:grpSpPr>
            <a:xfrm>
              <a:off x="1210" y="978"/>
              <a:ext cx="331" cy="791"/>
              <a:chOff x="1845" y="10607"/>
              <a:chExt cx="435" cy="868"/>
            </a:xfrm>
          </p:grpSpPr>
          <p:sp>
            <p:nvSpPr>
              <p:cNvPr id="98338" name="矩形 147492"/>
              <p:cNvSpPr/>
              <p:nvPr/>
            </p:nvSpPr>
            <p:spPr>
              <a:xfrm>
                <a:off x="1854" y="10607"/>
                <a:ext cx="426" cy="8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8339" name="直接连接符 147493"/>
              <p:cNvSpPr/>
              <p:nvPr/>
            </p:nvSpPr>
            <p:spPr>
              <a:xfrm>
                <a:off x="1845" y="11055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98340" name="组合 147494"/>
            <p:cNvGrpSpPr/>
            <p:nvPr/>
          </p:nvGrpSpPr>
          <p:grpSpPr>
            <a:xfrm>
              <a:off x="1434" y="1364"/>
              <a:ext cx="3428" cy="254"/>
              <a:chOff x="2646" y="11110"/>
              <a:chExt cx="4500" cy="279"/>
            </a:xfrm>
          </p:grpSpPr>
          <p:sp>
            <p:nvSpPr>
              <p:cNvPr id="98341" name="直接连接符 147495"/>
              <p:cNvSpPr/>
              <p:nvPr/>
            </p:nvSpPr>
            <p:spPr>
              <a:xfrm>
                <a:off x="2646" y="11389"/>
                <a:ext cx="4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8342" name="直接连接符 147496"/>
              <p:cNvSpPr/>
              <p:nvPr/>
            </p:nvSpPr>
            <p:spPr>
              <a:xfrm flipV="1">
                <a:off x="7146" y="11110"/>
                <a:ext cx="0" cy="27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98343" name="矩形 147497"/>
            <p:cNvSpPr/>
            <p:nvPr/>
          </p:nvSpPr>
          <p:spPr>
            <a:xfrm>
              <a:off x="802" y="988"/>
              <a:ext cx="199" cy="34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8344" name="直接连接符 147498"/>
            <p:cNvSpPr/>
            <p:nvPr/>
          </p:nvSpPr>
          <p:spPr>
            <a:xfrm>
              <a:off x="931" y="1176"/>
              <a:ext cx="27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8345" name="文本框 147499"/>
            <p:cNvSpPr txBox="1"/>
            <p:nvPr/>
          </p:nvSpPr>
          <p:spPr>
            <a:xfrm>
              <a:off x="384" y="906"/>
              <a:ext cx="320" cy="2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Q 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7552" name="文本框 147551"/>
          <p:cNvSpPr txBox="1"/>
          <p:nvPr/>
        </p:nvSpPr>
        <p:spPr>
          <a:xfrm>
            <a:off x="1911350" y="5973763"/>
            <a:ext cx="1277938" cy="420687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0" tIns="0" rIns="0" bIns="0" anchor="t"/>
          <a:p>
            <a:pPr algn="just" eaLnBrk="0" hangingPunct="0"/>
            <a:r>
              <a:rPr lang="en-US" altLang="zh-CN" sz="2000">
                <a:latin typeface="Times New Roman" panose="02020603050405020304" charset="0"/>
              </a:rPr>
              <a:t>(b) </a:t>
            </a:r>
            <a:r>
              <a:rPr lang="zh-CN" altLang="en-US" sz="2000" dirty="0">
                <a:latin typeface="Arial" panose="020B0604020202020204" pitchFamily="34" charset="0"/>
              </a:rPr>
              <a:t>空队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147561" name="组合 147560"/>
          <p:cNvGrpSpPr/>
          <p:nvPr/>
        </p:nvGrpSpPr>
        <p:grpSpPr>
          <a:xfrm>
            <a:off x="609600" y="3898900"/>
            <a:ext cx="3124200" cy="1985963"/>
            <a:chOff x="384" y="2456"/>
            <a:chExt cx="1968" cy="1251"/>
          </a:xfrm>
        </p:grpSpPr>
        <p:sp>
          <p:nvSpPr>
            <p:cNvPr id="98348" name="文本框 147533"/>
            <p:cNvSpPr txBox="1"/>
            <p:nvPr/>
          </p:nvSpPr>
          <p:spPr>
            <a:xfrm>
              <a:off x="1211" y="3474"/>
              <a:ext cx="349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49" name="文本框 147534"/>
            <p:cNvSpPr txBox="1"/>
            <p:nvPr/>
          </p:nvSpPr>
          <p:spPr>
            <a:xfrm>
              <a:off x="1195" y="2456"/>
              <a:ext cx="400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50" name="直接连接符 147536"/>
            <p:cNvSpPr/>
            <p:nvPr/>
          </p:nvSpPr>
          <p:spPr>
            <a:xfrm flipV="1">
              <a:off x="2141" y="3039"/>
              <a:ext cx="0" cy="21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8351" name="矩形 147538"/>
            <p:cNvSpPr/>
            <p:nvPr/>
          </p:nvSpPr>
          <p:spPr>
            <a:xfrm>
              <a:off x="779" y="2752"/>
              <a:ext cx="193" cy="2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8352" name="直接连接符 147539"/>
            <p:cNvSpPr/>
            <p:nvPr/>
          </p:nvSpPr>
          <p:spPr>
            <a:xfrm>
              <a:off x="906" y="2913"/>
              <a:ext cx="2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8353" name="文本框 147540"/>
            <p:cNvSpPr txBox="1"/>
            <p:nvPr/>
          </p:nvSpPr>
          <p:spPr>
            <a:xfrm>
              <a:off x="384" y="2681"/>
              <a:ext cx="299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Q 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54" name="直接连接符 147541"/>
            <p:cNvSpPr/>
            <p:nvPr/>
          </p:nvSpPr>
          <p:spPr>
            <a:xfrm>
              <a:off x="1369" y="2856"/>
              <a:ext cx="4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98355" name="组合 147542"/>
            <p:cNvGrpSpPr/>
            <p:nvPr/>
          </p:nvGrpSpPr>
          <p:grpSpPr>
            <a:xfrm>
              <a:off x="1847" y="2758"/>
              <a:ext cx="505" cy="255"/>
              <a:chOff x="2934" y="1042"/>
              <a:chExt cx="681" cy="325"/>
            </a:xfrm>
          </p:grpSpPr>
          <p:sp>
            <p:nvSpPr>
              <p:cNvPr id="98356" name="矩形 147543"/>
              <p:cNvSpPr/>
              <p:nvPr/>
            </p:nvSpPr>
            <p:spPr>
              <a:xfrm>
                <a:off x="2934" y="1042"/>
                <a:ext cx="681" cy="325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sm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8357" name="文本框 147544"/>
              <p:cNvSpPr txBox="1"/>
              <p:nvPr/>
            </p:nvSpPr>
            <p:spPr>
              <a:xfrm>
                <a:off x="2985" y="1091"/>
                <a:ext cx="261" cy="23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58" name="直接连接符 147545"/>
              <p:cNvSpPr/>
              <p:nvPr/>
            </p:nvSpPr>
            <p:spPr>
              <a:xfrm>
                <a:off x="3294" y="1042"/>
                <a:ext cx="0" cy="3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98359" name="文本框 147546"/>
              <p:cNvSpPr txBox="1"/>
              <p:nvPr/>
            </p:nvSpPr>
            <p:spPr>
              <a:xfrm>
                <a:off x="3387" y="1109"/>
                <a:ext cx="201" cy="196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8360" name="组合 147547"/>
            <p:cNvGrpSpPr/>
            <p:nvPr/>
          </p:nvGrpSpPr>
          <p:grpSpPr>
            <a:xfrm>
              <a:off x="1177" y="2744"/>
              <a:ext cx="323" cy="679"/>
              <a:chOff x="1845" y="10607"/>
              <a:chExt cx="435" cy="868"/>
            </a:xfrm>
          </p:grpSpPr>
          <p:sp>
            <p:nvSpPr>
              <p:cNvPr id="98361" name="矩形 147548"/>
              <p:cNvSpPr/>
              <p:nvPr/>
            </p:nvSpPr>
            <p:spPr>
              <a:xfrm>
                <a:off x="1854" y="10607"/>
                <a:ext cx="426" cy="8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8362" name="直接连接符 147549"/>
              <p:cNvSpPr/>
              <p:nvPr/>
            </p:nvSpPr>
            <p:spPr>
              <a:xfrm>
                <a:off x="1845" y="11055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8363" name="直接连接符 147550"/>
            <p:cNvSpPr/>
            <p:nvPr/>
          </p:nvSpPr>
          <p:spPr>
            <a:xfrm>
              <a:off x="1396" y="3270"/>
              <a:ext cx="75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98364" name="文本框 147554"/>
            <p:cNvSpPr txBox="1"/>
            <p:nvPr/>
          </p:nvSpPr>
          <p:spPr>
            <a:xfrm>
              <a:off x="1870" y="2770"/>
              <a:ext cx="236" cy="244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7553" name="文本框 147552"/>
          <p:cNvSpPr txBox="1"/>
          <p:nvPr/>
        </p:nvSpPr>
        <p:spPr>
          <a:xfrm>
            <a:off x="5002213" y="5870575"/>
            <a:ext cx="3836987" cy="6064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p>
            <a:pPr algn="just" eaLnBrk="0" hangingPunct="0"/>
            <a:r>
              <a:rPr lang="en-US" altLang="zh-CN" sz="2000">
                <a:latin typeface="Times New Roman" panose="02020603050405020304" charset="0"/>
              </a:rPr>
              <a:t>(c)  </a:t>
            </a:r>
            <a:r>
              <a:rPr lang="zh-CN" altLang="en-US" sz="2000" dirty="0">
                <a:latin typeface="Arial" panose="020B0604020202020204" pitchFamily="34" charset="0"/>
              </a:rPr>
              <a:t>链队中只有一个元素结点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algn="just" eaLnBrk="0" hangingPunct="0"/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7562" name="组合 147561"/>
          <p:cNvGrpSpPr/>
          <p:nvPr/>
        </p:nvGrpSpPr>
        <p:grpSpPr>
          <a:xfrm>
            <a:off x="4427538" y="3778250"/>
            <a:ext cx="4075112" cy="2027238"/>
            <a:chOff x="2825" y="2456"/>
            <a:chExt cx="2567" cy="1277"/>
          </a:xfrm>
        </p:grpSpPr>
        <p:sp>
          <p:nvSpPr>
            <p:cNvPr id="98367" name="文本框 147506"/>
            <p:cNvSpPr txBox="1"/>
            <p:nvPr/>
          </p:nvSpPr>
          <p:spPr>
            <a:xfrm>
              <a:off x="3543" y="2456"/>
              <a:ext cx="614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68" name="文本框 147505"/>
            <p:cNvSpPr txBox="1"/>
            <p:nvPr/>
          </p:nvSpPr>
          <p:spPr>
            <a:xfrm>
              <a:off x="3582" y="3500"/>
              <a:ext cx="354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69" name="矩形 147507"/>
            <p:cNvSpPr/>
            <p:nvPr/>
          </p:nvSpPr>
          <p:spPr>
            <a:xfrm>
              <a:off x="3128" y="2764"/>
              <a:ext cx="197" cy="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8370" name="直接连接符 147508"/>
            <p:cNvSpPr/>
            <p:nvPr/>
          </p:nvSpPr>
          <p:spPr>
            <a:xfrm>
              <a:off x="3256" y="2925"/>
              <a:ext cx="2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8371" name="文本框 147509"/>
            <p:cNvSpPr txBox="1"/>
            <p:nvPr/>
          </p:nvSpPr>
          <p:spPr>
            <a:xfrm>
              <a:off x="2825" y="2693"/>
              <a:ext cx="252" cy="25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Q 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98372" name="组合 147511"/>
            <p:cNvGrpSpPr/>
            <p:nvPr/>
          </p:nvGrpSpPr>
          <p:grpSpPr>
            <a:xfrm>
              <a:off x="3726" y="2794"/>
              <a:ext cx="1666" cy="255"/>
              <a:chOff x="2616" y="9315"/>
              <a:chExt cx="2214" cy="326"/>
            </a:xfrm>
          </p:grpSpPr>
          <p:sp>
            <p:nvSpPr>
              <p:cNvPr id="98373" name="直接连接符 147512"/>
              <p:cNvSpPr/>
              <p:nvPr/>
            </p:nvSpPr>
            <p:spPr>
              <a:xfrm>
                <a:off x="2616" y="9409"/>
                <a:ext cx="59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grpSp>
            <p:nvGrpSpPr>
              <p:cNvPr id="98374" name="组合 147513"/>
              <p:cNvGrpSpPr/>
              <p:nvPr/>
            </p:nvGrpSpPr>
            <p:grpSpPr>
              <a:xfrm>
                <a:off x="4149" y="9316"/>
                <a:ext cx="681" cy="325"/>
                <a:chOff x="2934" y="1042"/>
                <a:chExt cx="681" cy="325"/>
              </a:xfrm>
            </p:grpSpPr>
            <p:sp>
              <p:nvSpPr>
                <p:cNvPr id="98375" name="矩形 147514"/>
                <p:cNvSpPr/>
                <p:nvPr/>
              </p:nvSpPr>
              <p:spPr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sm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8376" name="文本框 147515"/>
                <p:cNvSpPr txBox="1"/>
                <p:nvPr/>
              </p:nvSpPr>
              <p:spPr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1900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77" name="直接连接符 147516"/>
                <p:cNvSpPr/>
                <p:nvPr/>
              </p:nvSpPr>
              <p:spPr>
                <a:xfrm>
                  <a:off x="3294" y="1042"/>
                  <a:ext cx="0" cy="3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  <p:sp>
              <p:nvSpPr>
                <p:cNvPr id="98378" name="文本框 147517"/>
                <p:cNvSpPr txBox="1"/>
                <p:nvPr/>
              </p:nvSpPr>
              <p:spPr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  <a:endPara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8379" name="组合 147518"/>
              <p:cNvGrpSpPr/>
              <p:nvPr/>
            </p:nvGrpSpPr>
            <p:grpSpPr>
              <a:xfrm>
                <a:off x="3222" y="9315"/>
                <a:ext cx="891" cy="325"/>
                <a:chOff x="3114" y="2963"/>
                <a:chExt cx="891" cy="325"/>
              </a:xfrm>
            </p:grpSpPr>
            <p:grpSp>
              <p:nvGrpSpPr>
                <p:cNvPr id="98380" name="组合 147519"/>
                <p:cNvGrpSpPr/>
                <p:nvPr/>
              </p:nvGrpSpPr>
              <p:grpSpPr>
                <a:xfrm>
                  <a:off x="3114" y="2963"/>
                  <a:ext cx="681" cy="325"/>
                  <a:chOff x="2934" y="1042"/>
                  <a:chExt cx="681" cy="325"/>
                </a:xfrm>
              </p:grpSpPr>
              <p:sp>
                <p:nvSpPr>
                  <p:cNvPr id="98381" name="矩形 147520"/>
                  <p:cNvSpPr/>
                  <p:nvPr/>
                </p:nvSpPr>
                <p:spPr>
                  <a:xfrm>
                    <a:off x="2934" y="1042"/>
                    <a:ext cx="681" cy="3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sm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8382" name="文本框 147521"/>
                  <p:cNvSpPr txBox="1"/>
                  <p:nvPr/>
                </p:nvSpPr>
                <p:spPr>
                  <a:xfrm>
                    <a:off x="2985" y="1091"/>
                    <a:ext cx="261" cy="2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pPr algn="just" eaLnBrk="0" hangingPunct="0"/>
                    <a:r>
                      <a: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　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83" name="直接连接符 147522"/>
                  <p:cNvSpPr/>
                  <p:nvPr/>
                </p:nvSpPr>
                <p:spPr>
                  <a:xfrm>
                    <a:off x="3294" y="1042"/>
                    <a:ext cx="0" cy="325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</p:spPr>
              </p:sp>
              <p:sp>
                <p:nvSpPr>
                  <p:cNvPr id="98384" name="文本框 147523"/>
                  <p:cNvSpPr txBox="1"/>
                  <p:nvPr/>
                </p:nvSpPr>
                <p:spPr>
                  <a:xfrm>
                    <a:off x="3387" y="1109"/>
                    <a:ext cx="201" cy="1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pPr algn="just" eaLnBrk="0" hangingPunct="0"/>
                    <a:endParaRPr lang="zh-CN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8385" name="直接连接符 147524"/>
                <p:cNvSpPr/>
                <p:nvPr/>
              </p:nvSpPr>
              <p:spPr>
                <a:xfrm>
                  <a:off x="3645" y="3135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</p:grpSp>
        </p:grpSp>
        <p:grpSp>
          <p:nvGrpSpPr>
            <p:cNvPr id="98386" name="组合 147525"/>
            <p:cNvGrpSpPr/>
            <p:nvPr/>
          </p:nvGrpSpPr>
          <p:grpSpPr>
            <a:xfrm>
              <a:off x="3532" y="2756"/>
              <a:ext cx="327" cy="679"/>
              <a:chOff x="1845" y="10607"/>
              <a:chExt cx="435" cy="868"/>
            </a:xfrm>
          </p:grpSpPr>
          <p:sp>
            <p:nvSpPr>
              <p:cNvPr id="98387" name="矩形 147526"/>
              <p:cNvSpPr/>
              <p:nvPr/>
            </p:nvSpPr>
            <p:spPr>
              <a:xfrm>
                <a:off x="1854" y="10607"/>
                <a:ext cx="426" cy="8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8388" name="直接连接符 147527"/>
              <p:cNvSpPr/>
              <p:nvPr/>
            </p:nvSpPr>
            <p:spPr>
              <a:xfrm>
                <a:off x="1845" y="11055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98389" name="组合 147528"/>
            <p:cNvGrpSpPr/>
            <p:nvPr/>
          </p:nvGrpSpPr>
          <p:grpSpPr>
            <a:xfrm>
              <a:off x="3753" y="3062"/>
              <a:ext cx="1490" cy="220"/>
              <a:chOff x="2652" y="9657"/>
              <a:chExt cx="1980" cy="281"/>
            </a:xfrm>
          </p:grpSpPr>
          <p:sp>
            <p:nvSpPr>
              <p:cNvPr id="98390" name="直接连接符 147529"/>
              <p:cNvSpPr/>
              <p:nvPr/>
            </p:nvSpPr>
            <p:spPr>
              <a:xfrm flipV="1">
                <a:off x="4608" y="9657"/>
                <a:ext cx="0" cy="27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98391" name="直接连接符 147530"/>
              <p:cNvSpPr/>
              <p:nvPr/>
            </p:nvSpPr>
            <p:spPr>
              <a:xfrm>
                <a:off x="2652" y="9938"/>
                <a:ext cx="19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</p:grpSp>
        <p:sp>
          <p:nvSpPr>
            <p:cNvPr id="98392" name="文本框 147555"/>
            <p:cNvSpPr txBox="1"/>
            <p:nvPr/>
          </p:nvSpPr>
          <p:spPr>
            <a:xfrm>
              <a:off x="4214" y="2810"/>
              <a:ext cx="238" cy="222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8393" name="右箭头标注 147562">
            <a:hlinkClick r:id="rId1" action="ppaction://hlinksldjump"/>
          </p:cNvPr>
          <p:cNvSpPr/>
          <p:nvPr/>
        </p:nvSpPr>
        <p:spPr>
          <a:xfrm>
            <a:off x="8243888" y="6381750"/>
            <a:ext cx="720725" cy="476250"/>
          </a:xfrm>
          <a:prstGeom prst="rightArrowCallout">
            <a:avLst>
              <a:gd name="adj1" fmla="val 25000"/>
              <a:gd name="adj2" fmla="val 25000"/>
              <a:gd name="adj3" fmla="val 25215"/>
              <a:gd name="adj4" fmla="val 66667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2" grpId="0" animBg="1"/>
      <p:bldP spid="147552" grpId="0" animBg="1"/>
      <p:bldP spid="14755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标题 146433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链队列</a:t>
            </a:r>
            <a:r>
              <a:rPr lang="zh-CN" altLang="en-US" dirty="0">
                <a:latin typeface="华文新魏" panose="02010800040101010101" pitchFamily="2" charset="-122"/>
              </a:rPr>
              <a:t>的类型描述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46435" name="内容占位符 146434"/>
          <p:cNvSpPr>
            <a:spLocks noGrp="1"/>
          </p:cNvSpPr>
          <p:nvPr>
            <p:ph idx="1"/>
          </p:nvPr>
        </p:nvSpPr>
        <p:spPr>
          <a:xfrm>
            <a:off x="693420" y="1486535"/>
            <a:ext cx="6155055" cy="4343400"/>
          </a:xfrm>
        </p:spPr>
        <p:txBody>
          <a:bodyPr anchor="t"/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typedef struct LQNode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 { ElemType</a:t>
            </a:r>
            <a:r>
              <a:rPr lang="en-US" altLang="zh-CN" sz="2800" b="1">
                <a:latin typeface="Courier New" panose="02070309020205020404" pitchFamily="49" charset="0"/>
              </a:rPr>
              <a:t>  data;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   struct  LQNode</a:t>
            </a:r>
            <a:r>
              <a:rPr lang="en-US" altLang="zh-CN" sz="2800" b="1">
                <a:latin typeface="Courier New" panose="02070309020205020404" pitchFamily="49" charset="0"/>
              </a:rPr>
              <a:t> *next;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 }LQNode,*LinkedQNode</a:t>
            </a:r>
            <a:r>
              <a:rPr lang="en-US" altLang="zh-CN" sz="2800" b="1">
                <a:latin typeface="Courier New" panose="02070309020205020404" pitchFamily="49" charset="0"/>
              </a:rPr>
              <a:t>;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     //</a:t>
            </a:r>
            <a:r>
              <a:rPr lang="zh-CN" altLang="en-US" sz="2800" b="1" dirty="0">
                <a:latin typeface="宋体" panose="02010600030101010101" pitchFamily="2" charset="-122"/>
              </a:rPr>
              <a:t>链队结点的类型及指针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typedef struct</a:t>
            </a:r>
            <a:r>
              <a:rPr lang="en-US" altLang="zh-CN" sz="2800" b="1">
                <a:latin typeface="Courier New" panose="02070309020205020404" pitchFamily="49" charset="0"/>
              </a:rPr>
              <a:t> 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{LQNode</a:t>
            </a:r>
            <a:r>
              <a:rPr lang="en-US" altLang="zh-CN" sz="2800" b="1">
                <a:latin typeface="Courier New" panose="02070309020205020404" pitchFamily="49" charset="0"/>
              </a:rPr>
              <a:t> *front,*rear;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} LQueue ,*LinkedQueue</a:t>
            </a:r>
            <a:r>
              <a:rPr lang="en-US" altLang="zh-CN" sz="2000" b="1">
                <a:latin typeface="Courier New" panose="02070309020205020404" pitchFamily="49" charset="0"/>
              </a:rPr>
              <a:t>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宋体" panose="02010600030101010101" pitchFamily="2" charset="-122"/>
              </a:rPr>
              <a:t>将头尾指针封装在一起的链队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ClrTx/>
              <a:buNone/>
            </a:pP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标题 148481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链队列的初始化</a:t>
            </a:r>
            <a:endParaRPr lang="zh-CN" altLang="en-US" dirty="0"/>
          </a:p>
        </p:txBody>
      </p:sp>
      <p:sp>
        <p:nvSpPr>
          <p:cNvPr id="148483" name="内容占位符 148482"/>
          <p:cNvSpPr>
            <a:spLocks noGrp="1"/>
          </p:cNvSpPr>
          <p:nvPr>
            <p:ph idx="1"/>
          </p:nvPr>
        </p:nvSpPr>
        <p:spPr>
          <a:xfrm>
            <a:off x="809625" y="1524000"/>
            <a:ext cx="7958138" cy="681038"/>
          </a:xfrm>
        </p:spPr>
        <p:txBody>
          <a:bodyPr anchor="t"/>
          <a:p>
            <a:pPr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  <a:ea typeface="幼圆" panose="02010509060101010101" pitchFamily="49" charset="-122"/>
              </a:rPr>
              <a:t>创建一个带头结点的空队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charset="0"/>
                <a:ea typeface="幼圆" panose="02010509060101010101" pitchFamily="49" charset="-122"/>
              </a:rPr>
              <a:t> </a:t>
            </a:r>
            <a:endParaRPr lang="zh-CN" altLang="en-US" sz="2800" b="1" dirty="0">
              <a:solidFill>
                <a:schemeClr val="folHlink"/>
              </a:solidFill>
              <a:latin typeface="Times New Roman" panose="02020603050405020304" charset="0"/>
              <a:ea typeface="幼圆" panose="02010509060101010101" pitchFamily="49" charset="-122"/>
            </a:endParaRPr>
          </a:p>
        </p:txBody>
      </p:sp>
      <p:sp>
        <p:nvSpPr>
          <p:cNvPr id="148484" name="矩形 148483"/>
          <p:cNvSpPr/>
          <p:nvPr/>
        </p:nvSpPr>
        <p:spPr>
          <a:xfrm>
            <a:off x="502285" y="2070735"/>
            <a:ext cx="8281035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266700" algn="just"/>
            <a:r>
              <a:rPr lang="en-US" altLang="zh-CN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LinkedQueue  LinkedQueueInit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{Q=(LQueue*)malloc(sizeof(LQueue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));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//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申请头尾指针结点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p=(LQNode*)malloc(sizeof(LQNode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//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申请链队头结点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p-&gt;next=NULL;   Q-&gt;front=Q-&gt;rear=p;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return Q;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266700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47561" name="组合 147560"/>
          <p:cNvGrpSpPr/>
          <p:nvPr/>
        </p:nvGrpSpPr>
        <p:grpSpPr>
          <a:xfrm>
            <a:off x="4138930" y="4764405"/>
            <a:ext cx="3124200" cy="1985963"/>
            <a:chOff x="384" y="2456"/>
            <a:chExt cx="1968" cy="1251"/>
          </a:xfrm>
        </p:grpSpPr>
        <p:sp>
          <p:nvSpPr>
            <p:cNvPr id="98348" name="文本框 147533"/>
            <p:cNvSpPr txBox="1"/>
            <p:nvPr/>
          </p:nvSpPr>
          <p:spPr>
            <a:xfrm>
              <a:off x="1211" y="3474"/>
              <a:ext cx="349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49" name="文本框 147534"/>
            <p:cNvSpPr txBox="1"/>
            <p:nvPr/>
          </p:nvSpPr>
          <p:spPr>
            <a:xfrm>
              <a:off x="1195" y="2456"/>
              <a:ext cx="400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50" name="直接连接符 147536"/>
            <p:cNvSpPr/>
            <p:nvPr/>
          </p:nvSpPr>
          <p:spPr>
            <a:xfrm flipV="1">
              <a:off x="2141" y="3039"/>
              <a:ext cx="0" cy="21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8351" name="矩形 147538"/>
            <p:cNvSpPr/>
            <p:nvPr/>
          </p:nvSpPr>
          <p:spPr>
            <a:xfrm>
              <a:off x="779" y="2752"/>
              <a:ext cx="193" cy="2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8352" name="直接连接符 147539"/>
            <p:cNvSpPr/>
            <p:nvPr/>
          </p:nvSpPr>
          <p:spPr>
            <a:xfrm>
              <a:off x="906" y="2913"/>
              <a:ext cx="2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8353" name="文本框 147540"/>
            <p:cNvSpPr txBox="1"/>
            <p:nvPr/>
          </p:nvSpPr>
          <p:spPr>
            <a:xfrm>
              <a:off x="384" y="2681"/>
              <a:ext cx="299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Q 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54" name="直接连接符 147541"/>
            <p:cNvSpPr/>
            <p:nvPr/>
          </p:nvSpPr>
          <p:spPr>
            <a:xfrm>
              <a:off x="1369" y="2856"/>
              <a:ext cx="4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98355" name="组合 147542"/>
            <p:cNvGrpSpPr/>
            <p:nvPr/>
          </p:nvGrpSpPr>
          <p:grpSpPr>
            <a:xfrm>
              <a:off x="1847" y="2758"/>
              <a:ext cx="505" cy="255"/>
              <a:chOff x="2934" y="1042"/>
              <a:chExt cx="681" cy="325"/>
            </a:xfrm>
          </p:grpSpPr>
          <p:sp>
            <p:nvSpPr>
              <p:cNvPr id="98356" name="矩形 147543"/>
              <p:cNvSpPr/>
              <p:nvPr/>
            </p:nvSpPr>
            <p:spPr>
              <a:xfrm>
                <a:off x="2934" y="1042"/>
                <a:ext cx="681" cy="325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sm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8357" name="文本框 147544"/>
              <p:cNvSpPr txBox="1"/>
              <p:nvPr/>
            </p:nvSpPr>
            <p:spPr>
              <a:xfrm>
                <a:off x="2985" y="1091"/>
                <a:ext cx="261" cy="23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58" name="直接连接符 147545"/>
              <p:cNvSpPr/>
              <p:nvPr/>
            </p:nvSpPr>
            <p:spPr>
              <a:xfrm>
                <a:off x="3294" y="1042"/>
                <a:ext cx="0" cy="3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98359" name="文本框 147546"/>
              <p:cNvSpPr txBox="1"/>
              <p:nvPr/>
            </p:nvSpPr>
            <p:spPr>
              <a:xfrm>
                <a:off x="3387" y="1109"/>
                <a:ext cx="201" cy="196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8360" name="组合 147547"/>
            <p:cNvGrpSpPr/>
            <p:nvPr/>
          </p:nvGrpSpPr>
          <p:grpSpPr>
            <a:xfrm>
              <a:off x="1177" y="2744"/>
              <a:ext cx="323" cy="679"/>
              <a:chOff x="1845" y="10607"/>
              <a:chExt cx="435" cy="868"/>
            </a:xfrm>
          </p:grpSpPr>
          <p:sp>
            <p:nvSpPr>
              <p:cNvPr id="98361" name="矩形 147548"/>
              <p:cNvSpPr/>
              <p:nvPr/>
            </p:nvSpPr>
            <p:spPr>
              <a:xfrm>
                <a:off x="1854" y="10607"/>
                <a:ext cx="426" cy="8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8362" name="直接连接符 147549"/>
              <p:cNvSpPr/>
              <p:nvPr/>
            </p:nvSpPr>
            <p:spPr>
              <a:xfrm>
                <a:off x="1845" y="11055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98363" name="直接连接符 147550"/>
            <p:cNvSpPr/>
            <p:nvPr/>
          </p:nvSpPr>
          <p:spPr>
            <a:xfrm>
              <a:off x="1396" y="3270"/>
              <a:ext cx="75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98364" name="文本框 147554"/>
            <p:cNvSpPr txBox="1"/>
            <p:nvPr/>
          </p:nvSpPr>
          <p:spPr>
            <a:xfrm>
              <a:off x="1870" y="2770"/>
              <a:ext cx="236" cy="218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48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48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3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484">
                                            <p:txEl>
                                              <p:charRg st="3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4">
                                            <p:txEl>
                                              <p:charRg st="3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484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484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8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8484">
                                            <p:txEl>
                                              <p:charRg st="8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8484">
                                            <p:txEl>
                                              <p:charRg st="83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11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8484">
                                            <p:txEl>
                                              <p:charRg st="11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8484">
                                            <p:txEl>
                                              <p:charRg st="11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133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8484">
                                            <p:txEl>
                                              <p:charRg st="133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8484">
                                            <p:txEl>
                                              <p:charRg st="133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170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8484">
                                            <p:txEl>
                                              <p:charRg st="170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8484">
                                            <p:txEl>
                                              <p:charRg st="170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charRg st="18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484">
                                            <p:txEl>
                                              <p:charRg st="18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484">
                                            <p:txEl>
                                              <p:charRg st="18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标题 149505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链队列的入队</a:t>
            </a:r>
            <a:endParaRPr lang="zh-CN" altLang="en-US" dirty="0"/>
          </a:p>
        </p:txBody>
      </p:sp>
      <p:sp>
        <p:nvSpPr>
          <p:cNvPr id="149508" name="矩形 149507"/>
          <p:cNvSpPr/>
          <p:nvPr/>
        </p:nvSpPr>
        <p:spPr>
          <a:xfrm>
            <a:off x="111125" y="1268730"/>
            <a:ext cx="8889365" cy="2614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333375" algn="just"/>
            <a:r>
              <a:rPr lang="en-US" altLang="zh-CN" sz="24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void LinkedQueueIn(LinkedQueue Q,ElemType</a:t>
            </a: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x)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 p=(LQNode*)malloc(sizeof(LQNode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));   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p-&gt;data=x;  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p-&gt;next=NULL;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Q-&gt;rear-&gt;next=p;</a:t>
            </a:r>
            <a:endParaRPr lang="en-US" altLang="zh-CN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Q-&gt;rear=p;   }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9510" name="组合 149509"/>
          <p:cNvGrpSpPr/>
          <p:nvPr/>
        </p:nvGrpSpPr>
        <p:grpSpPr>
          <a:xfrm>
            <a:off x="253048" y="4168775"/>
            <a:ext cx="7543800" cy="2139950"/>
            <a:chOff x="384" y="768"/>
            <a:chExt cx="4752" cy="1348"/>
          </a:xfrm>
        </p:grpSpPr>
        <p:sp>
          <p:nvSpPr>
            <p:cNvPr id="104452" name="文本框 149510"/>
            <p:cNvSpPr txBox="1"/>
            <p:nvPr/>
          </p:nvSpPr>
          <p:spPr>
            <a:xfrm>
              <a:off x="1167" y="768"/>
              <a:ext cx="546" cy="20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4453" name="文本框 149511"/>
            <p:cNvSpPr txBox="1"/>
            <p:nvPr/>
          </p:nvSpPr>
          <p:spPr>
            <a:xfrm>
              <a:off x="1260" y="1844"/>
              <a:ext cx="360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4454" name="直接连接符 149512"/>
            <p:cNvSpPr/>
            <p:nvPr/>
          </p:nvSpPr>
          <p:spPr>
            <a:xfrm>
              <a:off x="1407" y="1108"/>
              <a:ext cx="45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104455" name="组合 149513"/>
            <p:cNvGrpSpPr/>
            <p:nvPr/>
          </p:nvGrpSpPr>
          <p:grpSpPr>
            <a:xfrm>
              <a:off x="2597" y="1028"/>
              <a:ext cx="707" cy="296"/>
              <a:chOff x="3705" y="6926"/>
              <a:chExt cx="927" cy="325"/>
            </a:xfrm>
          </p:grpSpPr>
          <p:grpSp>
            <p:nvGrpSpPr>
              <p:cNvPr id="104456" name="组合 149514"/>
              <p:cNvGrpSpPr/>
              <p:nvPr/>
            </p:nvGrpSpPr>
            <p:grpSpPr>
              <a:xfrm>
                <a:off x="3705" y="6926"/>
                <a:ext cx="681" cy="325"/>
                <a:chOff x="2934" y="1042"/>
                <a:chExt cx="681" cy="325"/>
              </a:xfrm>
            </p:grpSpPr>
            <p:sp>
              <p:nvSpPr>
                <p:cNvPr id="104457" name="矩形 149515"/>
                <p:cNvSpPr/>
                <p:nvPr/>
              </p:nvSpPr>
              <p:spPr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sm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04458" name="文本框 149516"/>
                <p:cNvSpPr txBox="1"/>
                <p:nvPr/>
              </p:nvSpPr>
              <p:spPr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400" b="0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 b="0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459" name="直接连接符 149517"/>
                <p:cNvSpPr/>
                <p:nvPr/>
              </p:nvSpPr>
              <p:spPr>
                <a:xfrm>
                  <a:off x="3294" y="1042"/>
                  <a:ext cx="0" cy="3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  <p:sp>
              <p:nvSpPr>
                <p:cNvPr id="104460" name="文本框 149518"/>
                <p:cNvSpPr txBox="1"/>
                <p:nvPr/>
              </p:nvSpPr>
              <p:spPr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endParaRPr lang="zh-CN" sz="24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4461" name="直接连接符 149519"/>
              <p:cNvSpPr/>
              <p:nvPr/>
            </p:nvSpPr>
            <p:spPr>
              <a:xfrm>
                <a:off x="4206" y="7099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grpSp>
          <p:nvGrpSpPr>
            <p:cNvPr id="104462" name="组合 149520"/>
            <p:cNvGrpSpPr/>
            <p:nvPr/>
          </p:nvGrpSpPr>
          <p:grpSpPr>
            <a:xfrm>
              <a:off x="4617" y="1046"/>
              <a:ext cx="519" cy="296"/>
              <a:chOff x="2934" y="1042"/>
              <a:chExt cx="681" cy="325"/>
            </a:xfrm>
          </p:grpSpPr>
          <p:sp>
            <p:nvSpPr>
              <p:cNvPr id="104463" name="矩形 149521"/>
              <p:cNvSpPr/>
              <p:nvPr/>
            </p:nvSpPr>
            <p:spPr>
              <a:xfrm>
                <a:off x="2934" y="1042"/>
                <a:ext cx="681" cy="325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sm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4464" name="文本框 149522"/>
              <p:cNvSpPr txBox="1"/>
              <p:nvPr/>
            </p:nvSpPr>
            <p:spPr>
              <a:xfrm>
                <a:off x="2985" y="1091"/>
                <a:ext cx="261" cy="23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b="0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n</a:t>
                </a:r>
                <a:endParaRPr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465" name="直接连接符 149523"/>
              <p:cNvSpPr/>
              <p:nvPr/>
            </p:nvSpPr>
            <p:spPr>
              <a:xfrm>
                <a:off x="3294" y="1042"/>
                <a:ext cx="0" cy="3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104466" name="文本框 149524"/>
              <p:cNvSpPr txBox="1"/>
              <p:nvPr/>
            </p:nvSpPr>
            <p:spPr>
              <a:xfrm>
                <a:off x="3387" y="1109"/>
                <a:ext cx="201" cy="196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en-US" altLang="zh-CN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4467" name="直接连接符 149525"/>
            <p:cNvSpPr/>
            <p:nvPr/>
          </p:nvSpPr>
          <p:spPr>
            <a:xfrm>
              <a:off x="4275" y="1188"/>
              <a:ext cx="3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4468" name="矩形 149526"/>
            <p:cNvSpPr/>
            <p:nvPr/>
          </p:nvSpPr>
          <p:spPr>
            <a:xfrm>
              <a:off x="1869" y="1023"/>
              <a:ext cx="518" cy="29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sm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04469" name="文本框 149527"/>
            <p:cNvSpPr txBox="1"/>
            <p:nvPr/>
          </p:nvSpPr>
          <p:spPr>
            <a:xfrm>
              <a:off x="1887" y="1033"/>
              <a:ext cx="241" cy="258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70" name="直接连接符 149528"/>
            <p:cNvSpPr/>
            <p:nvPr/>
          </p:nvSpPr>
          <p:spPr>
            <a:xfrm>
              <a:off x="2143" y="1023"/>
              <a:ext cx="0" cy="2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4471" name="文本框 149529"/>
            <p:cNvSpPr txBox="1"/>
            <p:nvPr/>
          </p:nvSpPr>
          <p:spPr>
            <a:xfrm>
              <a:off x="2214" y="1085"/>
              <a:ext cx="152" cy="177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endParaRPr lang="zh-CN" sz="2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72" name="直接连接符 149530"/>
            <p:cNvSpPr/>
            <p:nvPr/>
          </p:nvSpPr>
          <p:spPr>
            <a:xfrm>
              <a:off x="2273" y="1179"/>
              <a:ext cx="27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4473" name="文本框 149531"/>
            <p:cNvSpPr txBox="1"/>
            <p:nvPr/>
          </p:nvSpPr>
          <p:spPr>
            <a:xfrm>
              <a:off x="4100" y="1025"/>
              <a:ext cx="275" cy="28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…</a:t>
              </a:r>
              <a:endPara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4474" name="组合 149532"/>
            <p:cNvGrpSpPr/>
            <p:nvPr/>
          </p:nvGrpSpPr>
          <p:grpSpPr>
            <a:xfrm>
              <a:off x="3322" y="1029"/>
              <a:ext cx="706" cy="297"/>
              <a:chOff x="3705" y="6926"/>
              <a:chExt cx="927" cy="325"/>
            </a:xfrm>
          </p:grpSpPr>
          <p:grpSp>
            <p:nvGrpSpPr>
              <p:cNvPr id="104475" name="组合 149533"/>
              <p:cNvGrpSpPr/>
              <p:nvPr/>
            </p:nvGrpSpPr>
            <p:grpSpPr>
              <a:xfrm>
                <a:off x="3705" y="6926"/>
                <a:ext cx="681" cy="325"/>
                <a:chOff x="2934" y="1042"/>
                <a:chExt cx="681" cy="325"/>
              </a:xfrm>
            </p:grpSpPr>
            <p:sp>
              <p:nvSpPr>
                <p:cNvPr id="104476" name="矩形 149534"/>
                <p:cNvSpPr/>
                <p:nvPr/>
              </p:nvSpPr>
              <p:spPr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sm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04477" name="文本框 149535"/>
                <p:cNvSpPr txBox="1"/>
                <p:nvPr/>
              </p:nvSpPr>
              <p:spPr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400" b="0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 b="0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478" name="直接连接符 149536"/>
                <p:cNvSpPr/>
                <p:nvPr/>
              </p:nvSpPr>
              <p:spPr>
                <a:xfrm>
                  <a:off x="3294" y="1042"/>
                  <a:ext cx="0" cy="3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  <p:sp>
              <p:nvSpPr>
                <p:cNvPr id="104479" name="文本框 149537"/>
                <p:cNvSpPr txBox="1"/>
                <p:nvPr/>
              </p:nvSpPr>
              <p:spPr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endParaRPr lang="zh-CN" sz="24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4480" name="直接连接符 149538"/>
              <p:cNvSpPr/>
              <p:nvPr/>
            </p:nvSpPr>
            <p:spPr>
              <a:xfrm>
                <a:off x="4206" y="7099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grpSp>
          <p:nvGrpSpPr>
            <p:cNvPr id="104481" name="组合 149539"/>
            <p:cNvGrpSpPr/>
            <p:nvPr/>
          </p:nvGrpSpPr>
          <p:grpSpPr>
            <a:xfrm>
              <a:off x="1210" y="978"/>
              <a:ext cx="331" cy="791"/>
              <a:chOff x="1845" y="10607"/>
              <a:chExt cx="435" cy="868"/>
            </a:xfrm>
          </p:grpSpPr>
          <p:sp>
            <p:nvSpPr>
              <p:cNvPr id="104482" name="矩形 149540"/>
              <p:cNvSpPr/>
              <p:nvPr/>
            </p:nvSpPr>
            <p:spPr>
              <a:xfrm>
                <a:off x="1854" y="10607"/>
                <a:ext cx="426" cy="8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4483" name="直接连接符 149541"/>
              <p:cNvSpPr/>
              <p:nvPr/>
            </p:nvSpPr>
            <p:spPr>
              <a:xfrm>
                <a:off x="1845" y="11055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04484" name="组合 149542"/>
            <p:cNvGrpSpPr/>
            <p:nvPr/>
          </p:nvGrpSpPr>
          <p:grpSpPr>
            <a:xfrm>
              <a:off x="1434" y="1364"/>
              <a:ext cx="3428" cy="254"/>
              <a:chOff x="2646" y="11110"/>
              <a:chExt cx="4500" cy="279"/>
            </a:xfrm>
          </p:grpSpPr>
          <p:sp>
            <p:nvSpPr>
              <p:cNvPr id="104485" name="直接连接符 149543"/>
              <p:cNvSpPr/>
              <p:nvPr/>
            </p:nvSpPr>
            <p:spPr>
              <a:xfrm>
                <a:off x="2646" y="11389"/>
                <a:ext cx="4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4486" name="直接连接符 149544"/>
              <p:cNvSpPr/>
              <p:nvPr/>
            </p:nvSpPr>
            <p:spPr>
              <a:xfrm flipV="1">
                <a:off x="7146" y="11110"/>
                <a:ext cx="0" cy="27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04487" name="矩形 149545"/>
            <p:cNvSpPr/>
            <p:nvPr/>
          </p:nvSpPr>
          <p:spPr>
            <a:xfrm>
              <a:off x="802" y="988"/>
              <a:ext cx="199" cy="34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04488" name="直接连接符 149546"/>
            <p:cNvSpPr/>
            <p:nvPr/>
          </p:nvSpPr>
          <p:spPr>
            <a:xfrm>
              <a:off x="931" y="1176"/>
              <a:ext cx="27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4489" name="文本框 149547"/>
            <p:cNvSpPr txBox="1"/>
            <p:nvPr/>
          </p:nvSpPr>
          <p:spPr>
            <a:xfrm>
              <a:off x="384" y="906"/>
              <a:ext cx="320" cy="2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Q 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9549" name="组合 149548"/>
          <p:cNvGrpSpPr/>
          <p:nvPr/>
        </p:nvGrpSpPr>
        <p:grpSpPr>
          <a:xfrm>
            <a:off x="4429125" y="2254250"/>
            <a:ext cx="3124200" cy="1985963"/>
            <a:chOff x="384" y="2456"/>
            <a:chExt cx="1968" cy="1251"/>
          </a:xfrm>
        </p:grpSpPr>
        <p:sp>
          <p:nvSpPr>
            <p:cNvPr id="104491" name="文本框 149549"/>
            <p:cNvSpPr txBox="1"/>
            <p:nvPr/>
          </p:nvSpPr>
          <p:spPr>
            <a:xfrm>
              <a:off x="1211" y="3474"/>
              <a:ext cx="349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4492" name="文本框 149550"/>
            <p:cNvSpPr txBox="1"/>
            <p:nvPr/>
          </p:nvSpPr>
          <p:spPr>
            <a:xfrm>
              <a:off x="1195" y="2456"/>
              <a:ext cx="400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4493" name="直接连接符 149551"/>
            <p:cNvSpPr/>
            <p:nvPr/>
          </p:nvSpPr>
          <p:spPr>
            <a:xfrm flipV="1">
              <a:off x="2141" y="3039"/>
              <a:ext cx="0" cy="21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4494" name="矩形 149552"/>
            <p:cNvSpPr/>
            <p:nvPr/>
          </p:nvSpPr>
          <p:spPr>
            <a:xfrm>
              <a:off x="779" y="2752"/>
              <a:ext cx="193" cy="2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04495" name="直接连接符 149553"/>
            <p:cNvSpPr/>
            <p:nvPr/>
          </p:nvSpPr>
          <p:spPr>
            <a:xfrm>
              <a:off x="906" y="2913"/>
              <a:ext cx="2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4496" name="文本框 149554"/>
            <p:cNvSpPr txBox="1"/>
            <p:nvPr/>
          </p:nvSpPr>
          <p:spPr>
            <a:xfrm>
              <a:off x="384" y="2681"/>
              <a:ext cx="299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Q 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4497" name="直接连接符 149555"/>
            <p:cNvSpPr/>
            <p:nvPr/>
          </p:nvSpPr>
          <p:spPr>
            <a:xfrm>
              <a:off x="1369" y="2856"/>
              <a:ext cx="4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104498" name="组合 149556"/>
            <p:cNvGrpSpPr/>
            <p:nvPr/>
          </p:nvGrpSpPr>
          <p:grpSpPr>
            <a:xfrm>
              <a:off x="1847" y="2758"/>
              <a:ext cx="505" cy="255"/>
              <a:chOff x="2934" y="1042"/>
              <a:chExt cx="681" cy="325"/>
            </a:xfrm>
          </p:grpSpPr>
          <p:sp>
            <p:nvSpPr>
              <p:cNvPr id="104499" name="矩形 149557"/>
              <p:cNvSpPr/>
              <p:nvPr/>
            </p:nvSpPr>
            <p:spPr>
              <a:xfrm>
                <a:off x="2934" y="1042"/>
                <a:ext cx="681" cy="325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sm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4500" name="文本框 149558"/>
              <p:cNvSpPr txBox="1"/>
              <p:nvPr/>
            </p:nvSpPr>
            <p:spPr>
              <a:xfrm>
                <a:off x="2985" y="1091"/>
                <a:ext cx="261" cy="23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01" name="直接连接符 149559"/>
              <p:cNvSpPr/>
              <p:nvPr/>
            </p:nvSpPr>
            <p:spPr>
              <a:xfrm>
                <a:off x="3294" y="1042"/>
                <a:ext cx="0" cy="3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104502" name="文本框 149560"/>
              <p:cNvSpPr txBox="1"/>
              <p:nvPr/>
            </p:nvSpPr>
            <p:spPr>
              <a:xfrm>
                <a:off x="3387" y="1109"/>
                <a:ext cx="201" cy="196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4503" name="组合 149561"/>
            <p:cNvGrpSpPr/>
            <p:nvPr/>
          </p:nvGrpSpPr>
          <p:grpSpPr>
            <a:xfrm>
              <a:off x="1177" y="2744"/>
              <a:ext cx="323" cy="679"/>
              <a:chOff x="1845" y="10607"/>
              <a:chExt cx="435" cy="868"/>
            </a:xfrm>
          </p:grpSpPr>
          <p:sp>
            <p:nvSpPr>
              <p:cNvPr id="104504" name="矩形 149562"/>
              <p:cNvSpPr/>
              <p:nvPr/>
            </p:nvSpPr>
            <p:spPr>
              <a:xfrm>
                <a:off x="1854" y="10607"/>
                <a:ext cx="426" cy="8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4505" name="直接连接符 149563"/>
              <p:cNvSpPr/>
              <p:nvPr/>
            </p:nvSpPr>
            <p:spPr>
              <a:xfrm>
                <a:off x="1845" y="11055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4506" name="直接连接符 149564"/>
            <p:cNvSpPr/>
            <p:nvPr/>
          </p:nvSpPr>
          <p:spPr>
            <a:xfrm>
              <a:off x="1396" y="3270"/>
              <a:ext cx="75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4507" name="文本框 149565"/>
            <p:cNvSpPr txBox="1"/>
            <p:nvPr/>
          </p:nvSpPr>
          <p:spPr>
            <a:xfrm>
              <a:off x="1870" y="2770"/>
              <a:ext cx="236" cy="213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9508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charRg st="4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508">
                                            <p:txEl>
                                              <p:charRg st="4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508">
                                            <p:txEl>
                                              <p:charRg st="4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9508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9508">
                                            <p:txEl>
                                              <p:charRg st="8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9508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9508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charRg st="11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508">
                                            <p:txEl>
                                              <p:charRg st="11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508">
                                            <p:txEl>
                                              <p:charRg st="11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9508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9508">
                                            <p:txEl>
                                              <p:charRg st="13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标题 286723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链队列的判空</a:t>
            </a:r>
            <a:endParaRPr lang="zh-CN" altLang="en-US" dirty="0"/>
          </a:p>
        </p:txBody>
      </p:sp>
      <p:sp>
        <p:nvSpPr>
          <p:cNvPr id="286722" name="矩形 286721"/>
          <p:cNvSpPr/>
          <p:nvPr/>
        </p:nvSpPr>
        <p:spPr>
          <a:xfrm>
            <a:off x="611188" y="1414145"/>
            <a:ext cx="8077200" cy="304609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/>
            <a:r>
              <a:rPr lang="en-US" altLang="zh-CN" sz="32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LinkedQueueEmpty(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LinkedQueue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Q</a:t>
            </a:r>
            <a:r>
              <a:rPr lang="en-US" altLang="zh-CN" sz="3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32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3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{if (Q-&gt;front==Q-&gt;rear)</a:t>
            </a:r>
            <a:endParaRPr lang="en-US" altLang="zh-CN" sz="32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3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return true;</a:t>
            </a:r>
            <a:endParaRPr lang="en-US" altLang="zh-CN" sz="32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3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else  </a:t>
            </a:r>
            <a:endParaRPr lang="en-US" altLang="zh-CN" sz="32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3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return false;</a:t>
            </a:r>
            <a:endParaRPr lang="en-US" altLang="zh-CN" sz="32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3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} </a:t>
            </a:r>
            <a:endParaRPr lang="en-US" altLang="zh-CN" sz="32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149549" name="组合 149548"/>
          <p:cNvGrpSpPr/>
          <p:nvPr/>
        </p:nvGrpSpPr>
        <p:grpSpPr>
          <a:xfrm>
            <a:off x="4973320" y="4185285"/>
            <a:ext cx="3124200" cy="1985963"/>
            <a:chOff x="384" y="2456"/>
            <a:chExt cx="1968" cy="1251"/>
          </a:xfrm>
        </p:grpSpPr>
        <p:sp>
          <p:nvSpPr>
            <p:cNvPr id="104491" name="文本框 149549"/>
            <p:cNvSpPr txBox="1"/>
            <p:nvPr/>
          </p:nvSpPr>
          <p:spPr>
            <a:xfrm>
              <a:off x="1211" y="3474"/>
              <a:ext cx="349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4492" name="文本框 149550"/>
            <p:cNvSpPr txBox="1"/>
            <p:nvPr/>
          </p:nvSpPr>
          <p:spPr>
            <a:xfrm>
              <a:off x="1195" y="2456"/>
              <a:ext cx="400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4493" name="直接连接符 149551"/>
            <p:cNvSpPr/>
            <p:nvPr/>
          </p:nvSpPr>
          <p:spPr>
            <a:xfrm flipV="1">
              <a:off x="2141" y="3039"/>
              <a:ext cx="0" cy="21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4494" name="矩形 149552"/>
            <p:cNvSpPr/>
            <p:nvPr/>
          </p:nvSpPr>
          <p:spPr>
            <a:xfrm>
              <a:off x="779" y="2752"/>
              <a:ext cx="193" cy="2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04495" name="直接连接符 149553"/>
            <p:cNvSpPr/>
            <p:nvPr/>
          </p:nvSpPr>
          <p:spPr>
            <a:xfrm>
              <a:off x="906" y="2913"/>
              <a:ext cx="2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4496" name="文本框 149554"/>
            <p:cNvSpPr txBox="1"/>
            <p:nvPr/>
          </p:nvSpPr>
          <p:spPr>
            <a:xfrm>
              <a:off x="384" y="2681"/>
              <a:ext cx="299" cy="2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Q 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4497" name="直接连接符 149555"/>
            <p:cNvSpPr/>
            <p:nvPr/>
          </p:nvSpPr>
          <p:spPr>
            <a:xfrm>
              <a:off x="1369" y="2856"/>
              <a:ext cx="4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104498" name="组合 149556"/>
            <p:cNvGrpSpPr/>
            <p:nvPr/>
          </p:nvGrpSpPr>
          <p:grpSpPr>
            <a:xfrm>
              <a:off x="1847" y="2758"/>
              <a:ext cx="505" cy="255"/>
              <a:chOff x="2934" y="1042"/>
              <a:chExt cx="681" cy="325"/>
            </a:xfrm>
          </p:grpSpPr>
          <p:sp>
            <p:nvSpPr>
              <p:cNvPr id="104499" name="矩形 149557"/>
              <p:cNvSpPr/>
              <p:nvPr/>
            </p:nvSpPr>
            <p:spPr>
              <a:xfrm>
                <a:off x="2934" y="1042"/>
                <a:ext cx="681" cy="325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sm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4500" name="文本框 149558"/>
              <p:cNvSpPr txBox="1"/>
              <p:nvPr/>
            </p:nvSpPr>
            <p:spPr>
              <a:xfrm>
                <a:off x="2985" y="1091"/>
                <a:ext cx="261" cy="23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 </a:t>
                </a:r>
                <a:endParaRPr lang="en-US" altLang="zh-CN" sz="2000" dirty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01" name="直接连接符 149559"/>
              <p:cNvSpPr/>
              <p:nvPr/>
            </p:nvSpPr>
            <p:spPr>
              <a:xfrm>
                <a:off x="3294" y="1042"/>
                <a:ext cx="0" cy="3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104502" name="文本框 149560"/>
              <p:cNvSpPr txBox="1"/>
              <p:nvPr/>
            </p:nvSpPr>
            <p:spPr>
              <a:xfrm>
                <a:off x="3387" y="1109"/>
                <a:ext cx="201" cy="196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0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4503" name="组合 149561"/>
            <p:cNvGrpSpPr/>
            <p:nvPr/>
          </p:nvGrpSpPr>
          <p:grpSpPr>
            <a:xfrm>
              <a:off x="1177" y="2744"/>
              <a:ext cx="323" cy="679"/>
              <a:chOff x="1845" y="10607"/>
              <a:chExt cx="435" cy="868"/>
            </a:xfrm>
          </p:grpSpPr>
          <p:sp>
            <p:nvSpPr>
              <p:cNvPr id="104504" name="矩形 149562"/>
              <p:cNvSpPr/>
              <p:nvPr/>
            </p:nvSpPr>
            <p:spPr>
              <a:xfrm>
                <a:off x="1854" y="10607"/>
                <a:ext cx="426" cy="8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4505" name="直接连接符 149563"/>
              <p:cNvSpPr/>
              <p:nvPr/>
            </p:nvSpPr>
            <p:spPr>
              <a:xfrm>
                <a:off x="1845" y="11055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4506" name="直接连接符 149564"/>
            <p:cNvSpPr/>
            <p:nvPr/>
          </p:nvSpPr>
          <p:spPr>
            <a:xfrm>
              <a:off x="1396" y="3270"/>
              <a:ext cx="75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4507" name="文本框 149565"/>
            <p:cNvSpPr txBox="1"/>
            <p:nvPr/>
          </p:nvSpPr>
          <p:spPr>
            <a:xfrm>
              <a:off x="1870" y="2770"/>
              <a:ext cx="236" cy="213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8193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/>
              <a:t>顺序栈</a:t>
            </a:r>
            <a:endParaRPr lang="zh-CN" altLang="en-US" sz="5400" dirty="0"/>
          </a:p>
        </p:txBody>
      </p:sp>
      <p:sp>
        <p:nvSpPr>
          <p:cNvPr id="8195" name="内容占位符 8194"/>
          <p:cNvSpPr>
            <a:spLocks noGrp="1"/>
          </p:cNvSpPr>
          <p:nvPr>
            <p:ph idx="1"/>
          </p:nvPr>
        </p:nvSpPr>
        <p:spPr>
          <a:xfrm>
            <a:off x="488315" y="1371600"/>
            <a:ext cx="8279765" cy="4610100"/>
          </a:xfrm>
        </p:spPr>
        <p:txBody>
          <a:bodyPr anchor="t"/>
          <a:p>
            <a:pPr>
              <a:buClrTx/>
            </a:pPr>
            <a:r>
              <a:rPr lang="zh-CN" altLang="en-US" sz="3600" b="1" dirty="0"/>
              <a:t>利用一组地址</a:t>
            </a:r>
            <a:r>
              <a:rPr lang="zh-CN" altLang="en-US" sz="3600" b="1" dirty="0">
                <a:solidFill>
                  <a:schemeClr val="folHlink"/>
                </a:solidFill>
                <a:ea typeface="幼圆" panose="02010509060101010101" pitchFamily="49" charset="-122"/>
              </a:rPr>
              <a:t>连续的</a:t>
            </a:r>
            <a:r>
              <a:rPr lang="zh-CN" altLang="en-US" sz="3600" b="1" dirty="0"/>
              <a:t>存储单元依次</a:t>
            </a:r>
            <a:r>
              <a:rPr lang="zh-CN" altLang="en-US" sz="3600" b="1" dirty="0">
                <a:solidFill>
                  <a:schemeClr val="hlink"/>
                </a:solidFill>
              </a:rPr>
              <a:t>自栈底到栈顶</a:t>
            </a:r>
            <a:r>
              <a:rPr lang="zh-CN" altLang="en-US" sz="3600" b="1" dirty="0"/>
              <a:t>存放栈的数据元素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数组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).</a:t>
            </a:r>
            <a:endParaRPr lang="en-US" altLang="zh-CN" sz="3600" b="1">
              <a:latin typeface="Times New Roman" panose="02020603050405020304" charset="0"/>
            </a:endParaRPr>
          </a:p>
          <a:p>
            <a:pPr>
              <a:buClrTx/>
            </a:pPr>
            <a:r>
              <a:rPr lang="zh-CN" altLang="en-US" sz="3600" b="1" u="sng" dirty="0">
                <a:latin typeface="宋体" panose="02010600030101010101" pitchFamily="2" charset="-122"/>
              </a:rPr>
              <a:t>在数组上实现时，</a:t>
            </a:r>
            <a:r>
              <a:rPr lang="zh-CN" altLang="en-US" sz="3600" b="1" u="sng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栈底</a:t>
            </a:r>
            <a:r>
              <a:rPr lang="zh-CN" altLang="en-US" sz="3600" b="1" u="sng" dirty="0">
                <a:latin typeface="宋体" panose="02010600030101010101" pitchFamily="2" charset="-122"/>
              </a:rPr>
              <a:t>位置可以设置在数组的任一个端点</a:t>
            </a:r>
            <a:r>
              <a:rPr lang="zh-CN" altLang="en-US" sz="3600" b="1" dirty="0">
                <a:latin typeface="宋体" panose="02010600030101010101" pitchFamily="2" charset="-122"/>
              </a:rPr>
              <a:t>，而</a:t>
            </a:r>
            <a:r>
              <a:rPr lang="zh-CN" altLang="en-US" sz="3600" b="1" dirty="0">
                <a:solidFill>
                  <a:schemeClr val="folHlink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栈顶</a:t>
            </a:r>
            <a:r>
              <a:rPr lang="zh-CN" altLang="en-US" sz="3600" b="1" dirty="0">
                <a:latin typeface="宋体" panose="02010600030101010101" pitchFamily="2" charset="-122"/>
              </a:rPr>
              <a:t>是随着插入和删除而变化，可以用一个整形变量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charset="0"/>
              </a:rPr>
              <a:t>top</a:t>
            </a:r>
            <a:r>
              <a:rPr lang="zh-CN" altLang="en-US" sz="3600" b="1" dirty="0">
                <a:latin typeface="宋体" panose="02010600030101010101" pitchFamily="2" charset="-122"/>
              </a:rPr>
              <a:t>存放栈顶的指针，数据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</a:rPr>
              <a:t>入栈</a:t>
            </a:r>
            <a:r>
              <a:rPr lang="zh-CN" altLang="en-US" sz="3600" b="1" dirty="0">
                <a:latin typeface="宋体" panose="02010600030101010101" pitchFamily="2" charset="-122"/>
              </a:rPr>
              <a:t>或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</a:rPr>
              <a:t>出栈</a:t>
            </a:r>
            <a:r>
              <a:rPr lang="zh-CN" altLang="en-US" sz="3600" b="1" dirty="0">
                <a:latin typeface="宋体" panose="02010600030101010101" pitchFamily="2" charset="-122"/>
              </a:rPr>
              <a:t>时使整形变量</a:t>
            </a:r>
            <a:r>
              <a:rPr lang="zh-CN" altLang="en-US" sz="3600" b="1" dirty="0">
                <a:latin typeface="Times New Roman" panose="02020603050405020304" charset="0"/>
              </a:rPr>
              <a:t> </a:t>
            </a:r>
            <a:r>
              <a:rPr lang="en-US" altLang="zh-CN" sz="3600" b="1">
                <a:latin typeface="Times New Roman" panose="02020603050405020304" charset="0"/>
              </a:rPr>
              <a:t>top</a:t>
            </a:r>
            <a:r>
              <a:rPr lang="zh-CN" altLang="en-US" sz="3600" b="1" dirty="0">
                <a:latin typeface="宋体" panose="02010600030101010101" pitchFamily="2" charset="-122"/>
              </a:rPr>
              <a:t>分别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加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</a:rPr>
              <a:t>或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减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</a:rPr>
              <a:t>。</a:t>
            </a:r>
            <a:r>
              <a:rPr lang="zh-CN" altLang="en-US" sz="3600" b="1" dirty="0">
                <a:latin typeface="Times New Roman" panose="02020603050405020304" charset="0"/>
              </a:rPr>
              <a:t> </a:t>
            </a:r>
            <a:endParaRPr lang="zh-CN" altLang="en-US" sz="3600" b="1" dirty="0">
              <a:latin typeface="Times New Roman" panose="02020603050405020304" charset="0"/>
            </a:endParaRPr>
          </a:p>
          <a:p>
            <a:pPr>
              <a:buClrTx/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31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标题 28675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/>
              <a:t>链队列的出队</a:t>
            </a:r>
            <a:endParaRPr lang="zh-CN" altLang="en-US" dirty="0"/>
          </a:p>
        </p:txBody>
      </p:sp>
      <p:sp>
        <p:nvSpPr>
          <p:cNvPr id="28674" name="矩形 28673"/>
          <p:cNvSpPr/>
          <p:nvPr/>
        </p:nvSpPr>
        <p:spPr>
          <a:xfrm>
            <a:off x="250825" y="1196975"/>
            <a:ext cx="8893175" cy="39693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indent="333375" algn="just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LinkedQueueOut(LinkedQueue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Q)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{if(!LinkedQueueEmpty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(Q))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{p=Q-&gt;front-&gt;next;  //</a:t>
            </a:r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队列带头结点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Q-&gt;front-&gt;next=p-&gt;next;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x=p-&gt;data;        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(p==Q-&gt;rear)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Q-&gt;rear=Q-&gt;front;  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333375" algn="just" eaLnBrk="0" hangingPunct="0"/>
            <a:r>
              <a:rPr lang="zh-CN" altLang="en-US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free(p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);   return x;}</a:t>
            </a:r>
            <a:endParaRPr lang="en-US" altLang="zh-CN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333375" eaLnBrk="0" hangingPunct="0"/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r>
              <a:rPr lang="en-US" altLang="zh-CN" sz="24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endParaRPr lang="en-US" altLang="zh-CN" sz="240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8717" name="组合 28716"/>
          <p:cNvGrpSpPr/>
          <p:nvPr/>
        </p:nvGrpSpPr>
        <p:grpSpPr>
          <a:xfrm>
            <a:off x="971550" y="4581525"/>
            <a:ext cx="7543800" cy="2139950"/>
            <a:chOff x="384" y="768"/>
            <a:chExt cx="4752" cy="1348"/>
          </a:xfrm>
        </p:grpSpPr>
        <p:sp>
          <p:nvSpPr>
            <p:cNvPr id="108548" name="文本框 28717"/>
            <p:cNvSpPr txBox="1"/>
            <p:nvPr/>
          </p:nvSpPr>
          <p:spPr>
            <a:xfrm>
              <a:off x="1167" y="768"/>
              <a:ext cx="546" cy="20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8549" name="文本框 28718"/>
            <p:cNvSpPr txBox="1"/>
            <p:nvPr/>
          </p:nvSpPr>
          <p:spPr>
            <a:xfrm>
              <a:off x="1260" y="1844"/>
              <a:ext cx="360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108550" name="直接连接符 28719"/>
            <p:cNvSpPr/>
            <p:nvPr/>
          </p:nvSpPr>
          <p:spPr>
            <a:xfrm>
              <a:off x="1407" y="1108"/>
              <a:ext cx="45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grpSp>
          <p:nvGrpSpPr>
            <p:cNvPr id="108551" name="组合 28720"/>
            <p:cNvGrpSpPr/>
            <p:nvPr/>
          </p:nvGrpSpPr>
          <p:grpSpPr>
            <a:xfrm>
              <a:off x="2597" y="1028"/>
              <a:ext cx="707" cy="296"/>
              <a:chOff x="3705" y="6926"/>
              <a:chExt cx="927" cy="325"/>
            </a:xfrm>
          </p:grpSpPr>
          <p:grpSp>
            <p:nvGrpSpPr>
              <p:cNvPr id="108552" name="组合 28721"/>
              <p:cNvGrpSpPr/>
              <p:nvPr/>
            </p:nvGrpSpPr>
            <p:grpSpPr>
              <a:xfrm>
                <a:off x="3705" y="6926"/>
                <a:ext cx="681" cy="325"/>
                <a:chOff x="2934" y="1042"/>
                <a:chExt cx="681" cy="325"/>
              </a:xfrm>
            </p:grpSpPr>
            <p:sp>
              <p:nvSpPr>
                <p:cNvPr id="108553" name="矩形 28722"/>
                <p:cNvSpPr/>
                <p:nvPr/>
              </p:nvSpPr>
              <p:spPr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sm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08554" name="文本框 28723"/>
                <p:cNvSpPr txBox="1"/>
                <p:nvPr/>
              </p:nvSpPr>
              <p:spPr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400" b="0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1</a:t>
                  </a:r>
                  <a:endParaRPr lang="en-US" altLang="zh-CN" sz="2400" b="0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55" name="直接连接符 28724"/>
                <p:cNvSpPr/>
                <p:nvPr/>
              </p:nvSpPr>
              <p:spPr>
                <a:xfrm>
                  <a:off x="3294" y="1042"/>
                  <a:ext cx="0" cy="3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  <p:sp>
              <p:nvSpPr>
                <p:cNvPr id="108556" name="文本框 28725"/>
                <p:cNvSpPr txBox="1"/>
                <p:nvPr/>
              </p:nvSpPr>
              <p:spPr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endParaRPr lang="zh-CN" sz="24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8557" name="直接连接符 28726"/>
              <p:cNvSpPr/>
              <p:nvPr/>
            </p:nvSpPr>
            <p:spPr>
              <a:xfrm>
                <a:off x="4206" y="7099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grpSp>
          <p:nvGrpSpPr>
            <p:cNvPr id="108558" name="组合 28727"/>
            <p:cNvGrpSpPr/>
            <p:nvPr/>
          </p:nvGrpSpPr>
          <p:grpSpPr>
            <a:xfrm>
              <a:off x="4617" y="1046"/>
              <a:ext cx="519" cy="296"/>
              <a:chOff x="2934" y="1042"/>
              <a:chExt cx="681" cy="325"/>
            </a:xfrm>
          </p:grpSpPr>
          <p:sp>
            <p:nvSpPr>
              <p:cNvPr id="108559" name="矩形 28728"/>
              <p:cNvSpPr/>
              <p:nvPr/>
            </p:nvSpPr>
            <p:spPr>
              <a:xfrm>
                <a:off x="2934" y="1042"/>
                <a:ext cx="681" cy="325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sm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8560" name="文本框 28729"/>
              <p:cNvSpPr txBox="1"/>
              <p:nvPr/>
            </p:nvSpPr>
            <p:spPr>
              <a:xfrm>
                <a:off x="2985" y="1091"/>
                <a:ext cx="261" cy="238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400" b="0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n</a:t>
                </a:r>
                <a:endParaRPr lang="en-US" altLang="zh-CN" sz="24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61" name="直接连接符 28730"/>
              <p:cNvSpPr/>
              <p:nvPr/>
            </p:nvSpPr>
            <p:spPr>
              <a:xfrm>
                <a:off x="3294" y="1042"/>
                <a:ext cx="0" cy="32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  <p:sp>
            <p:nvSpPr>
              <p:cNvPr id="108562" name="文本框 28731"/>
              <p:cNvSpPr txBox="1"/>
              <p:nvPr/>
            </p:nvSpPr>
            <p:spPr>
              <a:xfrm>
                <a:off x="3387" y="1109"/>
                <a:ext cx="201" cy="196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</a:ln>
            </p:spPr>
            <p:txBody>
              <a:bodyPr lIns="0" tIns="0" rIns="0" bIns="0" anchor="t"/>
              <a:p>
                <a:pPr algn="just" eaLnBrk="0" hangingPunct="0"/>
                <a:r>
                  <a:rPr lang="en-US" altLang="zh-CN" sz="2400" b="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en-US" altLang="zh-CN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8563" name="直接连接符 28732"/>
            <p:cNvSpPr/>
            <p:nvPr/>
          </p:nvSpPr>
          <p:spPr>
            <a:xfrm>
              <a:off x="4275" y="1188"/>
              <a:ext cx="3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64" name="矩形 28733"/>
            <p:cNvSpPr/>
            <p:nvPr/>
          </p:nvSpPr>
          <p:spPr>
            <a:xfrm>
              <a:off x="1869" y="1023"/>
              <a:ext cx="518" cy="296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sm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08565" name="文本框 28734"/>
            <p:cNvSpPr txBox="1"/>
            <p:nvPr/>
          </p:nvSpPr>
          <p:spPr>
            <a:xfrm>
              <a:off x="1887" y="1033"/>
              <a:ext cx="241" cy="286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sz="2400" b="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66" name="直接连接符 28735"/>
            <p:cNvSpPr/>
            <p:nvPr/>
          </p:nvSpPr>
          <p:spPr>
            <a:xfrm>
              <a:off x="2143" y="1023"/>
              <a:ext cx="0" cy="2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67" name="文本框 28736"/>
            <p:cNvSpPr txBox="1"/>
            <p:nvPr/>
          </p:nvSpPr>
          <p:spPr>
            <a:xfrm>
              <a:off x="2214" y="1085"/>
              <a:ext cx="152" cy="177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endParaRPr lang="zh-CN" sz="24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568" name="直接连接符 28737"/>
            <p:cNvSpPr/>
            <p:nvPr/>
          </p:nvSpPr>
          <p:spPr>
            <a:xfrm>
              <a:off x="2273" y="1179"/>
              <a:ext cx="27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69" name="文本框 28738"/>
            <p:cNvSpPr txBox="1"/>
            <p:nvPr/>
          </p:nvSpPr>
          <p:spPr>
            <a:xfrm>
              <a:off x="4100" y="1025"/>
              <a:ext cx="275" cy="28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…</a:t>
              </a:r>
              <a:endParaRPr lang="en-US" altLang="zh-CN" sz="2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08570" name="组合 28739"/>
            <p:cNvGrpSpPr/>
            <p:nvPr/>
          </p:nvGrpSpPr>
          <p:grpSpPr>
            <a:xfrm>
              <a:off x="3322" y="1029"/>
              <a:ext cx="706" cy="297"/>
              <a:chOff x="3705" y="6926"/>
              <a:chExt cx="927" cy="325"/>
            </a:xfrm>
          </p:grpSpPr>
          <p:grpSp>
            <p:nvGrpSpPr>
              <p:cNvPr id="108571" name="组合 28740"/>
              <p:cNvGrpSpPr/>
              <p:nvPr/>
            </p:nvGrpSpPr>
            <p:grpSpPr>
              <a:xfrm>
                <a:off x="3705" y="6926"/>
                <a:ext cx="681" cy="325"/>
                <a:chOff x="2934" y="1042"/>
                <a:chExt cx="681" cy="325"/>
              </a:xfrm>
            </p:grpSpPr>
            <p:sp>
              <p:nvSpPr>
                <p:cNvPr id="108572" name="矩形 28741"/>
                <p:cNvSpPr/>
                <p:nvPr/>
              </p:nvSpPr>
              <p:spPr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sm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108573" name="文本框 28742"/>
                <p:cNvSpPr txBox="1"/>
                <p:nvPr/>
              </p:nvSpPr>
              <p:spPr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2400" b="0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2</a:t>
                  </a:r>
                  <a:endParaRPr lang="en-US" altLang="zh-CN" sz="2400" b="0" baseline="-25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8574" name="直接连接符 28743"/>
                <p:cNvSpPr/>
                <p:nvPr/>
              </p:nvSpPr>
              <p:spPr>
                <a:xfrm>
                  <a:off x="3294" y="1042"/>
                  <a:ext cx="0" cy="3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  <p:sp>
              <p:nvSpPr>
                <p:cNvPr id="108575" name="文本框 28744"/>
                <p:cNvSpPr txBox="1"/>
                <p:nvPr/>
              </p:nvSpPr>
              <p:spPr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endParaRPr lang="zh-CN" sz="2400" b="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8576" name="直接连接符 28745"/>
              <p:cNvSpPr/>
              <p:nvPr/>
            </p:nvSpPr>
            <p:spPr>
              <a:xfrm>
                <a:off x="4206" y="7099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grpSp>
          <p:nvGrpSpPr>
            <p:cNvPr id="108577" name="组合 28746"/>
            <p:cNvGrpSpPr/>
            <p:nvPr/>
          </p:nvGrpSpPr>
          <p:grpSpPr>
            <a:xfrm>
              <a:off x="1210" y="978"/>
              <a:ext cx="331" cy="791"/>
              <a:chOff x="1845" y="10607"/>
              <a:chExt cx="435" cy="868"/>
            </a:xfrm>
          </p:grpSpPr>
          <p:sp>
            <p:nvSpPr>
              <p:cNvPr id="108578" name="矩形 28747"/>
              <p:cNvSpPr/>
              <p:nvPr/>
            </p:nvSpPr>
            <p:spPr>
              <a:xfrm>
                <a:off x="1854" y="10607"/>
                <a:ext cx="426" cy="8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8579" name="直接连接符 28748"/>
              <p:cNvSpPr/>
              <p:nvPr/>
            </p:nvSpPr>
            <p:spPr>
              <a:xfrm>
                <a:off x="1845" y="11055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08580" name="组合 28749"/>
            <p:cNvGrpSpPr/>
            <p:nvPr/>
          </p:nvGrpSpPr>
          <p:grpSpPr>
            <a:xfrm>
              <a:off x="1434" y="1364"/>
              <a:ext cx="3428" cy="254"/>
              <a:chOff x="2646" y="11110"/>
              <a:chExt cx="4500" cy="279"/>
            </a:xfrm>
          </p:grpSpPr>
          <p:sp>
            <p:nvSpPr>
              <p:cNvPr id="108581" name="直接连接符 28750"/>
              <p:cNvSpPr/>
              <p:nvPr/>
            </p:nvSpPr>
            <p:spPr>
              <a:xfrm>
                <a:off x="2646" y="11389"/>
                <a:ext cx="45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582" name="直接连接符 28751"/>
              <p:cNvSpPr/>
              <p:nvPr/>
            </p:nvSpPr>
            <p:spPr>
              <a:xfrm flipV="1">
                <a:off x="7146" y="11110"/>
                <a:ext cx="0" cy="27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</p:grpSp>
        <p:sp>
          <p:nvSpPr>
            <p:cNvPr id="108583" name="矩形 28752"/>
            <p:cNvSpPr/>
            <p:nvPr/>
          </p:nvSpPr>
          <p:spPr>
            <a:xfrm>
              <a:off x="802" y="988"/>
              <a:ext cx="199" cy="34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08584" name="直接连接符 28753"/>
            <p:cNvSpPr/>
            <p:nvPr/>
          </p:nvSpPr>
          <p:spPr>
            <a:xfrm>
              <a:off x="931" y="1176"/>
              <a:ext cx="27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85" name="文本框 28754"/>
            <p:cNvSpPr txBox="1"/>
            <p:nvPr/>
          </p:nvSpPr>
          <p:spPr>
            <a:xfrm>
              <a:off x="384" y="906"/>
              <a:ext cx="320" cy="29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 Q 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586" name="左箭头标注 28782">
            <a:hlinkClick r:id="rId1" action="ppaction://hlinksldjump"/>
          </p:cNvPr>
          <p:cNvSpPr/>
          <p:nvPr/>
        </p:nvSpPr>
        <p:spPr>
          <a:xfrm>
            <a:off x="7956550" y="6308725"/>
            <a:ext cx="755650" cy="549275"/>
          </a:xfrm>
          <a:prstGeom prst="leftArrowCallout">
            <a:avLst>
              <a:gd name="adj1" fmla="val 25000"/>
              <a:gd name="adj2" fmla="val 25000"/>
              <a:gd name="adj3" fmla="val 22922"/>
              <a:gd name="adj4" fmla="val 6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>
              <a:latin typeface="Times New Roman" panose="02020603050405020304" charset="0"/>
            </a:endParaRPr>
          </a:p>
        </p:txBody>
      </p:sp>
      <p:grpSp>
        <p:nvGrpSpPr>
          <p:cNvPr id="147562" name="组合 147561"/>
          <p:cNvGrpSpPr/>
          <p:nvPr/>
        </p:nvGrpSpPr>
        <p:grpSpPr>
          <a:xfrm>
            <a:off x="4892358" y="2718435"/>
            <a:ext cx="4075112" cy="2027238"/>
            <a:chOff x="2825" y="2456"/>
            <a:chExt cx="2567" cy="1277"/>
          </a:xfrm>
        </p:grpSpPr>
        <p:sp>
          <p:nvSpPr>
            <p:cNvPr id="98367" name="文本框 147506"/>
            <p:cNvSpPr txBox="1"/>
            <p:nvPr/>
          </p:nvSpPr>
          <p:spPr>
            <a:xfrm>
              <a:off x="3543" y="2456"/>
              <a:ext cx="614" cy="24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front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68" name="文本框 147505"/>
            <p:cNvSpPr txBox="1"/>
            <p:nvPr/>
          </p:nvSpPr>
          <p:spPr>
            <a:xfrm>
              <a:off x="3582" y="3500"/>
              <a:ext cx="354" cy="23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rear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98369" name="矩形 147507"/>
            <p:cNvSpPr/>
            <p:nvPr/>
          </p:nvSpPr>
          <p:spPr>
            <a:xfrm>
              <a:off x="3128" y="2764"/>
              <a:ext cx="197" cy="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8370" name="直接连接符 147508"/>
            <p:cNvSpPr/>
            <p:nvPr/>
          </p:nvSpPr>
          <p:spPr>
            <a:xfrm>
              <a:off x="3256" y="2925"/>
              <a:ext cx="27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98371" name="文本框 147509"/>
            <p:cNvSpPr txBox="1"/>
            <p:nvPr/>
          </p:nvSpPr>
          <p:spPr>
            <a:xfrm>
              <a:off x="2825" y="2693"/>
              <a:ext cx="242" cy="25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 Q 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98372" name="组合 147511"/>
            <p:cNvGrpSpPr/>
            <p:nvPr/>
          </p:nvGrpSpPr>
          <p:grpSpPr>
            <a:xfrm>
              <a:off x="3726" y="2794"/>
              <a:ext cx="1666" cy="255"/>
              <a:chOff x="2616" y="9315"/>
              <a:chExt cx="2214" cy="326"/>
            </a:xfrm>
          </p:grpSpPr>
          <p:sp>
            <p:nvSpPr>
              <p:cNvPr id="98373" name="直接连接符 147512"/>
              <p:cNvSpPr/>
              <p:nvPr/>
            </p:nvSpPr>
            <p:spPr>
              <a:xfrm>
                <a:off x="2616" y="9409"/>
                <a:ext cx="59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grpSp>
            <p:nvGrpSpPr>
              <p:cNvPr id="98374" name="组合 147513"/>
              <p:cNvGrpSpPr/>
              <p:nvPr/>
            </p:nvGrpSpPr>
            <p:grpSpPr>
              <a:xfrm>
                <a:off x="4149" y="9316"/>
                <a:ext cx="681" cy="325"/>
                <a:chOff x="2934" y="1042"/>
                <a:chExt cx="681" cy="325"/>
              </a:xfrm>
            </p:grpSpPr>
            <p:sp>
              <p:nvSpPr>
                <p:cNvPr id="98375" name="矩形 147514"/>
                <p:cNvSpPr/>
                <p:nvPr/>
              </p:nvSpPr>
              <p:spPr>
                <a:xfrm>
                  <a:off x="2934" y="1042"/>
                  <a:ext cx="681" cy="325"/>
                </a:xfrm>
                <a:prstGeom prst="rect">
                  <a:avLst/>
                </a:prstGeom>
                <a:solidFill>
                  <a:srgbClr val="FFFF00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sm" len="med"/>
                </a:ln>
              </p:spPr>
              <p:txBody>
                <a:bodyPr anchor="t"/>
                <a:p>
                  <a:pPr algn="ctr"/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8376" name="文本框 147515"/>
                <p:cNvSpPr txBox="1"/>
                <p:nvPr/>
              </p:nvSpPr>
              <p:spPr>
                <a:xfrm>
                  <a:off x="2985" y="1091"/>
                  <a:ext cx="261" cy="238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r>
                    <a:rPr lang="en-US" altLang="zh-CN" sz="1900" baseline="-25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1</a:t>
                  </a:r>
                  <a:endParaRPr lang="en-US" altLang="zh-CN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377" name="直接连接符 147516"/>
                <p:cNvSpPr/>
                <p:nvPr/>
              </p:nvSpPr>
              <p:spPr>
                <a:xfrm>
                  <a:off x="3294" y="1042"/>
                  <a:ext cx="0" cy="325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sm" len="med"/>
                </a:ln>
              </p:spPr>
            </p:sp>
            <p:sp>
              <p:nvSpPr>
                <p:cNvPr id="98378" name="文本框 147517"/>
                <p:cNvSpPr txBox="1"/>
                <p:nvPr/>
              </p:nvSpPr>
              <p:spPr>
                <a:xfrm>
                  <a:off x="3387" y="1109"/>
                  <a:ext cx="201" cy="196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</a:ln>
              </p:spPr>
              <p:txBody>
                <a:bodyPr lIns="0" tIns="0" rIns="0" bIns="0" anchor="t"/>
                <a:p>
                  <a:pPr algn="just" eaLnBrk="0" hangingPunct="0"/>
                  <a:r>
                    <a:rPr lang="en-US" altLang="zh-CN" sz="20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∧</a:t>
                  </a:r>
                  <a:endPara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8379" name="组合 147518"/>
              <p:cNvGrpSpPr/>
              <p:nvPr/>
            </p:nvGrpSpPr>
            <p:grpSpPr>
              <a:xfrm>
                <a:off x="3222" y="9315"/>
                <a:ext cx="891" cy="325"/>
                <a:chOff x="3114" y="2963"/>
                <a:chExt cx="891" cy="325"/>
              </a:xfrm>
            </p:grpSpPr>
            <p:grpSp>
              <p:nvGrpSpPr>
                <p:cNvPr id="98380" name="组合 147519"/>
                <p:cNvGrpSpPr/>
                <p:nvPr/>
              </p:nvGrpSpPr>
              <p:grpSpPr>
                <a:xfrm>
                  <a:off x="3114" y="2963"/>
                  <a:ext cx="681" cy="325"/>
                  <a:chOff x="2934" y="1042"/>
                  <a:chExt cx="681" cy="325"/>
                </a:xfrm>
              </p:grpSpPr>
              <p:sp>
                <p:nvSpPr>
                  <p:cNvPr id="98381" name="矩形 147520"/>
                  <p:cNvSpPr/>
                  <p:nvPr/>
                </p:nvSpPr>
                <p:spPr>
                  <a:xfrm>
                    <a:off x="2934" y="1042"/>
                    <a:ext cx="681" cy="325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sm" len="med"/>
                  </a:ln>
                </p:spPr>
                <p:txBody>
                  <a:bodyPr anchor="t"/>
                  <a:p>
                    <a:pPr algn="ctr"/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8382" name="文本框 147521"/>
                  <p:cNvSpPr txBox="1"/>
                  <p:nvPr/>
                </p:nvSpPr>
                <p:spPr>
                  <a:xfrm>
                    <a:off x="2985" y="1091"/>
                    <a:ext cx="261" cy="238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pPr algn="just" eaLnBrk="0" hangingPunct="0"/>
                    <a:r>
                      <a:rPr lang="zh-CN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　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8383" name="直接连接符 147522"/>
                  <p:cNvSpPr/>
                  <p:nvPr/>
                </p:nvSpPr>
                <p:spPr>
                  <a:xfrm>
                    <a:off x="3294" y="1042"/>
                    <a:ext cx="0" cy="325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</p:spPr>
              </p:sp>
              <p:sp>
                <p:nvSpPr>
                  <p:cNvPr id="98384" name="文本框 147523"/>
                  <p:cNvSpPr txBox="1"/>
                  <p:nvPr/>
                </p:nvSpPr>
                <p:spPr>
                  <a:xfrm>
                    <a:off x="3387" y="1109"/>
                    <a:ext cx="201" cy="196"/>
                  </a:xfrm>
                  <a:prstGeom prst="rect">
                    <a:avLst/>
                  </a:prstGeom>
                  <a:solidFill>
                    <a:srgbClr val="FFFF00"/>
                  </a:solidFill>
                  <a:ln w="9525">
                    <a:noFill/>
                  </a:ln>
                </p:spPr>
                <p:txBody>
                  <a:bodyPr lIns="0" tIns="0" rIns="0" bIns="0" anchor="t"/>
                  <a:p>
                    <a:pPr algn="just" eaLnBrk="0" hangingPunct="0"/>
                    <a:endParaRPr lang="zh-CN" sz="20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8385" name="直接连接符 147524"/>
                <p:cNvSpPr/>
                <p:nvPr/>
              </p:nvSpPr>
              <p:spPr>
                <a:xfrm>
                  <a:off x="3645" y="3135"/>
                  <a:ext cx="360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sm" len="med"/>
                </a:ln>
              </p:spPr>
            </p:sp>
          </p:grpSp>
        </p:grpSp>
        <p:grpSp>
          <p:nvGrpSpPr>
            <p:cNvPr id="98386" name="组合 147525"/>
            <p:cNvGrpSpPr/>
            <p:nvPr/>
          </p:nvGrpSpPr>
          <p:grpSpPr>
            <a:xfrm>
              <a:off x="3532" y="2756"/>
              <a:ext cx="327" cy="679"/>
              <a:chOff x="1845" y="10607"/>
              <a:chExt cx="435" cy="868"/>
            </a:xfrm>
          </p:grpSpPr>
          <p:sp>
            <p:nvSpPr>
              <p:cNvPr id="98387" name="矩形 147526"/>
              <p:cNvSpPr/>
              <p:nvPr/>
            </p:nvSpPr>
            <p:spPr>
              <a:xfrm>
                <a:off x="1854" y="10607"/>
                <a:ext cx="426" cy="868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pPr algn="ctr"/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8388" name="直接连接符 147527"/>
              <p:cNvSpPr/>
              <p:nvPr/>
            </p:nvSpPr>
            <p:spPr>
              <a:xfrm>
                <a:off x="1845" y="11055"/>
                <a:ext cx="42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98389" name="组合 147528"/>
            <p:cNvGrpSpPr/>
            <p:nvPr/>
          </p:nvGrpSpPr>
          <p:grpSpPr>
            <a:xfrm>
              <a:off x="3753" y="3062"/>
              <a:ext cx="1490" cy="220"/>
              <a:chOff x="2652" y="9657"/>
              <a:chExt cx="1980" cy="281"/>
            </a:xfrm>
          </p:grpSpPr>
          <p:sp>
            <p:nvSpPr>
              <p:cNvPr id="98390" name="直接连接符 147529"/>
              <p:cNvSpPr/>
              <p:nvPr/>
            </p:nvSpPr>
            <p:spPr>
              <a:xfrm flipV="1">
                <a:off x="4608" y="9657"/>
                <a:ext cx="0" cy="27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98391" name="直接连接符 147530"/>
              <p:cNvSpPr/>
              <p:nvPr/>
            </p:nvSpPr>
            <p:spPr>
              <a:xfrm>
                <a:off x="2652" y="9938"/>
                <a:ext cx="19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med"/>
              </a:ln>
            </p:spPr>
          </p:sp>
        </p:grpSp>
        <p:sp>
          <p:nvSpPr>
            <p:cNvPr id="98392" name="文本框 147555"/>
            <p:cNvSpPr txBox="1"/>
            <p:nvPr/>
          </p:nvSpPr>
          <p:spPr>
            <a:xfrm>
              <a:off x="4214" y="2810"/>
              <a:ext cx="238" cy="222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noFill/>
            </a:ln>
          </p:spPr>
          <p:txBody>
            <a:bodyPr lIns="0" tIns="0" rIns="0" bIns="0" anchor="t"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  <a:endPara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 bwMode="auto">
          <a:xfrm>
            <a:off x="0" y="1727200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9476B6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387" name="图片 2"/>
          <p:cNvPicPr>
            <a:picLocks noChangeAspect="1"/>
          </p:cNvPicPr>
          <p:nvPr/>
        </p:nvPicPr>
        <p:blipFill>
          <a:blip r:embed="rId1"/>
          <a:srcRect l="1575" t="11116"/>
          <a:stretch>
            <a:fillRect/>
          </a:stretch>
        </p:blipFill>
        <p:spPr>
          <a:xfrm>
            <a:off x="-4762" y="0"/>
            <a:ext cx="9124950" cy="162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" name="矩形 62"/>
          <p:cNvSpPr/>
          <p:nvPr/>
        </p:nvSpPr>
        <p:spPr bwMode="auto">
          <a:xfrm>
            <a:off x="23813" y="9525"/>
            <a:ext cx="9151938" cy="1609725"/>
          </a:xfrm>
          <a:prstGeom prst="rect">
            <a:avLst/>
          </a:prstGeom>
          <a:solidFill>
            <a:schemeClr val="tx1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0450" y="2007870"/>
            <a:ext cx="7832725" cy="160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掌握栈和队列的特点，并能在相应的应用问题中正确选用</a:t>
            </a:r>
            <a:endParaRPr kumimoji="1" lang="zh-CN" altLang="en-US" sz="2400" b="0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i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熟练掌握栈的两种存储结构的基本操作实现算法，特别应注意栈满和栈空的条件</a:t>
            </a:r>
            <a:endParaRPr kumimoji="1" lang="zh-CN" altLang="en-US" sz="2400" i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60450" y="3569970"/>
            <a:ext cx="8064500" cy="160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熟练掌握循环队列和链队列的基本操作实现算法，特别注意队满和队空的条件</a:t>
            </a:r>
            <a:endParaRPr kumimoji="1" lang="zh-CN" altLang="en-US" sz="2400" b="0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掌握计算器</a:t>
            </a:r>
            <a:r>
              <a:rPr kumimoji="1" lang="zh-CN" altLang="en-US" sz="24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和银行</a:t>
            </a:r>
            <a:r>
              <a:rPr kumimoji="1" lang="zh-CN" altLang="en-US" sz="2400" b="0" i="0" u="none" strike="noStrike" kern="120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叫号器模拟程序编写。</a:t>
            </a:r>
            <a:endParaRPr kumimoji="1" lang="zh-CN" altLang="en-US" sz="2400" b="0" i="0" u="none" strike="noStrike" kern="1200" cap="none" spc="0" normalizeH="0" baseline="0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392" name="组合 28"/>
          <p:cNvGrpSpPr/>
          <p:nvPr/>
        </p:nvGrpSpPr>
        <p:grpSpPr>
          <a:xfrm>
            <a:off x="423863" y="2121536"/>
            <a:ext cx="590550" cy="596264"/>
            <a:chOff x="6242320" y="1136498"/>
            <a:chExt cx="589786" cy="595746"/>
          </a:xfrm>
        </p:grpSpPr>
        <p:sp>
          <p:nvSpPr>
            <p:cNvPr id="12310" name="TextBox 6"/>
            <p:cNvSpPr txBox="1">
              <a:spLocks noChangeArrowheads="1"/>
            </p:cNvSpPr>
            <p:nvPr/>
          </p:nvSpPr>
          <p:spPr bwMode="auto">
            <a:xfrm>
              <a:off x="6327934" y="1136498"/>
              <a:ext cx="447096" cy="430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11" name="文本框 22"/>
            <p:cNvSpPr txBox="1">
              <a:spLocks noChangeArrowheads="1"/>
            </p:cNvSpPr>
            <p:nvPr/>
          </p:nvSpPr>
          <p:spPr bwMode="auto">
            <a:xfrm>
              <a:off x="6242320" y="1516532"/>
              <a:ext cx="589786" cy="21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3" name="组合 45"/>
          <p:cNvGrpSpPr/>
          <p:nvPr/>
        </p:nvGrpSpPr>
        <p:grpSpPr>
          <a:xfrm>
            <a:off x="423863" y="2716848"/>
            <a:ext cx="590550" cy="601027"/>
            <a:chOff x="6242320" y="2404027"/>
            <a:chExt cx="589786" cy="600947"/>
          </a:xfrm>
        </p:grpSpPr>
        <p:sp>
          <p:nvSpPr>
            <p:cNvPr id="12308" name="TextBox 6"/>
            <p:cNvSpPr txBox="1">
              <a:spLocks noChangeArrowheads="1"/>
            </p:cNvSpPr>
            <p:nvPr/>
          </p:nvSpPr>
          <p:spPr bwMode="auto">
            <a:xfrm>
              <a:off x="6327934" y="2404027"/>
              <a:ext cx="447096" cy="430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6C4C8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9" name="文本框 23"/>
            <p:cNvSpPr txBox="1">
              <a:spLocks noChangeArrowheads="1"/>
            </p:cNvSpPr>
            <p:nvPr/>
          </p:nvSpPr>
          <p:spPr bwMode="auto">
            <a:xfrm>
              <a:off x="6242320" y="2789103"/>
              <a:ext cx="589786" cy="215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4" name="组合 48"/>
          <p:cNvGrpSpPr/>
          <p:nvPr/>
        </p:nvGrpSpPr>
        <p:grpSpPr>
          <a:xfrm>
            <a:off x="423863" y="3675698"/>
            <a:ext cx="590550" cy="589915"/>
            <a:chOff x="6242320" y="3671522"/>
            <a:chExt cx="589786" cy="589635"/>
          </a:xfrm>
        </p:grpSpPr>
        <p:sp>
          <p:nvSpPr>
            <p:cNvPr id="12306" name="TextBox 6"/>
            <p:cNvSpPr txBox="1">
              <a:spLocks noChangeArrowheads="1"/>
            </p:cNvSpPr>
            <p:nvPr/>
          </p:nvSpPr>
          <p:spPr bwMode="auto">
            <a:xfrm>
              <a:off x="6327934" y="3671522"/>
              <a:ext cx="447096" cy="4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76AEDD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6AEDD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7" name="文本框 24"/>
            <p:cNvSpPr txBox="1">
              <a:spLocks noChangeArrowheads="1"/>
            </p:cNvSpPr>
            <p:nvPr/>
          </p:nvSpPr>
          <p:spPr bwMode="auto">
            <a:xfrm>
              <a:off x="6242320" y="4045360"/>
              <a:ext cx="589786" cy="215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5" name="组合 51"/>
          <p:cNvGrpSpPr/>
          <p:nvPr/>
        </p:nvGrpSpPr>
        <p:grpSpPr>
          <a:xfrm>
            <a:off x="423863" y="4682966"/>
            <a:ext cx="590550" cy="578009"/>
            <a:chOff x="6250444" y="4938329"/>
            <a:chExt cx="589786" cy="579572"/>
          </a:xfrm>
        </p:grpSpPr>
        <p:sp>
          <p:nvSpPr>
            <p:cNvPr id="12304" name="TextBox 6"/>
            <p:cNvSpPr txBox="1">
              <a:spLocks noChangeArrowheads="1"/>
            </p:cNvSpPr>
            <p:nvPr/>
          </p:nvSpPr>
          <p:spPr bwMode="auto">
            <a:xfrm>
              <a:off x="6326545" y="4938329"/>
              <a:ext cx="448681" cy="431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05" name="文本框 25"/>
            <p:cNvSpPr txBox="1">
              <a:spLocks noChangeArrowheads="1"/>
            </p:cNvSpPr>
            <p:nvPr/>
          </p:nvSpPr>
          <p:spPr bwMode="auto">
            <a:xfrm>
              <a:off x="6250444" y="5301417"/>
              <a:ext cx="589786" cy="216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1200" cap="none" spc="0" normalizeH="0" baseline="0" noProof="0">
                  <a:ln>
                    <a:noFill/>
                  </a:ln>
                  <a:solidFill>
                    <a:srgbClr val="81818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OPTION</a:t>
              </a:r>
              <a:endParaRPr kumimoji="0" lang="zh-CN" altLang="en-US" sz="800" b="1" i="0" u="none" strike="noStrike" kern="1200" cap="none" spc="0" normalizeH="0" baseline="0" noProof="0">
                <a:ln>
                  <a:noFill/>
                </a:ln>
                <a:solidFill>
                  <a:srgbClr val="81818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397" name="组合 3"/>
          <p:cNvGrpSpPr/>
          <p:nvPr/>
        </p:nvGrpSpPr>
        <p:grpSpPr>
          <a:xfrm>
            <a:off x="3684588" y="336550"/>
            <a:ext cx="1830387" cy="1831975"/>
            <a:chOff x="3117668" y="234317"/>
            <a:chExt cx="2127323" cy="2127323"/>
          </a:xfrm>
        </p:grpSpPr>
        <p:sp>
          <p:nvSpPr>
            <p:cNvPr id="46" name="椭圆 45"/>
            <p:cNvSpPr/>
            <p:nvPr/>
          </p:nvSpPr>
          <p:spPr>
            <a:xfrm>
              <a:off x="3117668" y="234317"/>
              <a:ext cx="2127323" cy="2127323"/>
            </a:xfrm>
            <a:prstGeom prst="ellipse">
              <a:avLst/>
            </a:prstGeom>
            <a:solidFill>
              <a:schemeClr val="tx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372208" y="482505"/>
              <a:ext cx="1630947" cy="163094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165100">
                <a:schemeClr val="tx1">
                  <a:alpha val="27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6402" name="组合 47"/>
            <p:cNvGrpSpPr/>
            <p:nvPr/>
          </p:nvGrpSpPr>
          <p:grpSpPr>
            <a:xfrm>
              <a:off x="3250509" y="768989"/>
              <a:ext cx="1800200" cy="1001573"/>
              <a:chOff x="3896925" y="1033243"/>
              <a:chExt cx="1350150" cy="751179"/>
            </a:xfrm>
          </p:grpSpPr>
          <p:sp>
            <p:nvSpPr>
              <p:cNvPr id="49" name="TextBox 7"/>
              <p:cNvSpPr txBox="1"/>
              <p:nvPr/>
            </p:nvSpPr>
            <p:spPr>
              <a:xfrm>
                <a:off x="4256708" y="1399568"/>
                <a:ext cx="690504" cy="384356"/>
              </a:xfrm>
              <a:prstGeom prst="rect">
                <a:avLst/>
              </a:prstGeom>
              <a:noFill/>
            </p:spPr>
            <p:txBody>
              <a:bodyPr lIns="0" tIns="0" rIns="0" bIns="0" anchor="b">
                <a:normAutofit/>
              </a:bodyPr>
              <a:lstStyle/>
              <a:p>
                <a:pPr marR="0" algn="dist" defTabSz="914400">
                  <a:buClrTx/>
                  <a:buSzTx/>
                  <a:buFontTx/>
                  <a:defRPr/>
                </a:pPr>
                <a:r>
                  <a:rPr kumimoji="0" lang="en-US" altLang="zh-CN" sz="2135" b="0" kern="1200" cap="none" spc="0" normalizeH="0" baseline="0" noProof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target</a:t>
                </a:r>
                <a:endParaRPr kumimoji="0" lang="en-US" altLang="zh-CN" sz="2135" b="0" kern="1200" cap="none" spc="0" normalizeH="0" baseline="0" noProof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Rectangle 9"/>
              <p:cNvSpPr/>
              <p:nvPr/>
            </p:nvSpPr>
            <p:spPr>
              <a:xfrm>
                <a:off x="3896926" y="1033186"/>
                <a:ext cx="1350565" cy="69267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735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目标</a:t>
                </a:r>
                <a:endParaRPr kumimoji="0" lang="zh-CN" altLang="en-US" sz="3735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6000" b="1" dirty="0">
                <a:ea typeface="华文行楷" panose="02010800040101010101" pitchFamily="2" charset="-122"/>
              </a:rPr>
              <a:t>作   业</a:t>
            </a:r>
            <a:endParaRPr lang="zh-CN" altLang="en-US" sz="6000" b="1" dirty="0">
              <a:ea typeface="华文行楷" panose="02010800040101010101" pitchFamily="2" charset="-122"/>
            </a:endParaRPr>
          </a:p>
        </p:txBody>
      </p:sp>
      <p:sp>
        <p:nvSpPr>
          <p:cNvPr id="74754" name="Rectangle 3"/>
          <p:cNvSpPr>
            <a:spLocks noGrp="1"/>
          </p:cNvSpPr>
          <p:nvPr>
            <p:ph idx="1"/>
          </p:nvPr>
        </p:nvSpPr>
        <p:spPr>
          <a:xfrm>
            <a:off x="468310" y="1052510"/>
            <a:ext cx="8675690" cy="5327651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zh-CN" altLang="en-US" sz="3200" b="1" i="0" u="none" strike="noStrike" kern="0" cap="none" spc="0" normalizeH="0" baseline="0" noProof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编写算法并编程序实现。</a:t>
            </a:r>
            <a:endParaRPr kumimoji="0" lang="zh-CN" altLang="en-US" sz="3200" b="1" i="0" u="none" strike="noStrike" kern="0" cap="none" spc="0" normalizeH="0" baseline="0" noProof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、设计一个算法，利用顺序栈判断一个单链表</a:t>
            </a:r>
            <a:r>
              <a:rPr kumimoji="0" lang="en-US" altLang="zh-CN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kumimoji="0" lang="zh-CN" altLang="en-US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中所有元素的正序和反序是否相同。</a:t>
            </a:r>
            <a:r>
              <a:rPr kumimoji="0" lang="en-US" altLang="zh-CN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0" lang="en-US" altLang="zh-CN" sz="3200" b="1" i="0" u="none" strike="noStrike" kern="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、有一个带头结点的单链表</a:t>
            </a:r>
            <a:r>
              <a:rPr kumimoji="0" lang="en-US" altLang="zh-CN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L</a:t>
            </a:r>
            <a:r>
              <a:rPr kumimoji="0" lang="zh-CN" altLang="en-US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，设计一个算法利用链栈将所有结点值逆序重新存放。</a:t>
            </a:r>
            <a:endParaRPr kumimoji="0" lang="zh-CN" altLang="en-US" sz="3200" b="1" i="0" u="none" strike="noStrike" kern="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altLang="zh-CN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、用一个不带头结点的循环单链表表示队列，且只设尾指针</a:t>
            </a:r>
            <a:r>
              <a:rPr kumimoji="0" lang="en-US" altLang="zh-CN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rear</a:t>
            </a:r>
            <a:r>
              <a:rPr kumimoji="0" lang="zh-CN" altLang="en-US" sz="3200" b="1" i="0" u="none" strike="noStrike" kern="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，编写出该队列的入队列和出队列算法。</a:t>
            </a:r>
            <a:endParaRPr kumimoji="0" lang="en-US" altLang="zh-CN" sz="3200" b="1" i="0" u="none" strike="noStrike" kern="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altLang="zh-CN" sz="3200" b="1" i="0" u="none" strike="noStrike" kern="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30105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>
                <a:ea typeface="华文行楷" panose="02010800040101010101" pitchFamily="2" charset="-122"/>
              </a:rPr>
              <a:t>实验二</a:t>
            </a:r>
            <a:endParaRPr lang="zh-CN" altLang="en-US" dirty="0">
              <a:ea typeface="华文行楷" panose="02010800040101010101" pitchFamily="2" charset="-122"/>
            </a:endParaRPr>
          </a:p>
        </p:txBody>
      </p:sp>
      <p:sp>
        <p:nvSpPr>
          <p:cNvPr id="110594" name="文本占位符 301058"/>
          <p:cNvSpPr>
            <a:spLocks noGrp="1"/>
          </p:cNvSpPr>
          <p:nvPr>
            <p:ph idx="1"/>
          </p:nvPr>
        </p:nvSpPr>
        <p:spPr>
          <a:xfrm>
            <a:off x="827088" y="1773238"/>
            <a:ext cx="7958137" cy="3881437"/>
          </a:xfrm>
        </p:spPr>
        <p:txBody>
          <a:bodyPr anchor="t"/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实验性质：设计性实验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实验内容：栈的应用。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实验目的和要求：理解栈的基本操作，并利用栈实现表达式的计算。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注意点： 表达式的计算与计算器实现之间联系。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分别用顺序栈和链栈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实现。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marL="0" indent="0">
              <a:buNone/>
            </a:pP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标题 30105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dirty="0">
                <a:ea typeface="华文行楷" panose="02010800040101010101" pitchFamily="2" charset="-122"/>
              </a:rPr>
              <a:t>实验三</a:t>
            </a:r>
            <a:endParaRPr lang="zh-CN" altLang="en-US" dirty="0">
              <a:ea typeface="华文行楷" panose="02010800040101010101" pitchFamily="2" charset="-122"/>
            </a:endParaRPr>
          </a:p>
        </p:txBody>
      </p:sp>
      <p:sp>
        <p:nvSpPr>
          <p:cNvPr id="110594" name="文本占位符 301058"/>
          <p:cNvSpPr>
            <a:spLocks noGrp="1"/>
          </p:cNvSpPr>
          <p:nvPr>
            <p:ph idx="1"/>
          </p:nvPr>
        </p:nvSpPr>
        <p:spPr>
          <a:xfrm>
            <a:off x="827088" y="1773238"/>
            <a:ext cx="7958137" cy="3881437"/>
          </a:xfrm>
        </p:spPr>
        <p:txBody>
          <a:bodyPr anchor="t"/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实验性质：设计性实验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实验内容：队列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的应用。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实验目的和要求：理解队列的基本操作，并利用队列实现银行叫号器的模拟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。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注意点： 叫号器可以有多个。分别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用顺序队和链队实现。</a:t>
            </a:r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9217"/>
          <p:cNvSpPr>
            <a:spLocks noGrp="1"/>
          </p:cNvSpPr>
          <p:nvPr>
            <p:ph type="title"/>
          </p:nvPr>
        </p:nvSpPr>
        <p:spPr>
          <a:xfrm>
            <a:off x="1371600" y="24130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顺序栈的类型定义</a:t>
            </a:r>
            <a:endParaRPr lang="zh-CN" altLang="en-US" sz="5400" dirty="0">
              <a:latin typeface="华文新魏" panose="02010800040101010101" pitchFamily="2" charset="-122"/>
            </a:endParaRPr>
          </a:p>
        </p:txBody>
      </p:sp>
      <p:sp>
        <p:nvSpPr>
          <p:cNvPr id="9219" name="内容占位符 9218"/>
          <p:cNvSpPr>
            <a:spLocks noGrp="1"/>
          </p:cNvSpPr>
          <p:nvPr>
            <p:ph idx="1"/>
          </p:nvPr>
        </p:nvSpPr>
        <p:spPr>
          <a:xfrm>
            <a:off x="809625" y="1528763"/>
            <a:ext cx="7958138" cy="3881437"/>
          </a:xfrm>
        </p:spPr>
        <p:txBody>
          <a:bodyPr anchor="t"/>
          <a:p>
            <a:pPr algn="just">
              <a:buClrTx/>
              <a:buNone/>
            </a:pPr>
            <a:r>
              <a:rPr lang="en-US" altLang="zh-CN" b="1">
                <a:latin typeface="Courier New" panose="02070309020205020404" pitchFamily="49" charset="0"/>
              </a:rPr>
              <a:t>#define MAXSIZE  1024   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typedef  struct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  {ElemType  data[MAXSIZE</a:t>
            </a:r>
            <a:r>
              <a:rPr lang="en-US" altLang="zh-CN" b="1">
                <a:latin typeface="Courier New" panose="02070309020205020404" pitchFamily="49" charset="0"/>
              </a:rPr>
              <a:t>];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   int</a:t>
            </a:r>
            <a:r>
              <a:rPr lang="en-US" altLang="zh-CN" b="1">
                <a:latin typeface="Courier New" panose="02070309020205020404" pitchFamily="49" charset="0"/>
              </a:rPr>
              <a:t>  top;</a:t>
            </a:r>
            <a:r>
              <a:rPr lang="en-US" altLang="zh-CN" b="1">
                <a:latin typeface="宋体" panose="02010600030101010101" pitchFamily="2" charset="-122"/>
              </a:rPr>
              <a:t>//int bottom;</a:t>
            </a:r>
            <a:endParaRPr lang="en-US" altLang="zh-CN" b="1">
              <a:latin typeface="宋体" panose="02010600030101010101" pitchFamily="2" charset="-122"/>
            </a:endParaRPr>
          </a:p>
          <a:p>
            <a:pPr algn="just">
              <a:buClrTx/>
              <a:buNone/>
            </a:pPr>
            <a:r>
              <a:rPr lang="en-US" altLang="zh-CN" b="1" dirty="0" err="1">
                <a:latin typeface="Courier New" panose="02070309020205020404" pitchFamily="49" charset="0"/>
              </a:rPr>
              <a:t>  }SeqStack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ClrTx/>
              <a:buNone/>
            </a:pPr>
            <a:endParaRPr lang="zh-CN" altLang="en-US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128770" y="4281170"/>
            <a:ext cx="4526280" cy="2673350"/>
            <a:chOff x="6502" y="6742"/>
            <a:chExt cx="7128" cy="4210"/>
          </a:xfrm>
        </p:grpSpPr>
        <p:sp>
          <p:nvSpPr>
            <p:cNvPr id="19515" name="矩形 294975"/>
            <p:cNvSpPr/>
            <p:nvPr/>
          </p:nvSpPr>
          <p:spPr>
            <a:xfrm>
              <a:off x="10597" y="9362"/>
              <a:ext cx="1128" cy="51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>
                <a:buClrTx/>
                <a:buSzPct val="100000"/>
              </a:pPr>
              <a:endParaRPr lang="zh-CN" sz="2400" b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6502" y="6742"/>
              <a:ext cx="7129" cy="4211"/>
              <a:chOff x="6502" y="6742"/>
              <a:chExt cx="7129" cy="4211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8673" y="6761"/>
                <a:ext cx="4958" cy="4192"/>
                <a:chOff x="8850" y="4980"/>
                <a:chExt cx="4958" cy="4192"/>
              </a:xfrm>
            </p:grpSpPr>
            <p:grpSp>
              <p:nvGrpSpPr>
                <p:cNvPr id="19460" name="组合 294920"/>
                <p:cNvGrpSpPr/>
                <p:nvPr/>
              </p:nvGrpSpPr>
              <p:grpSpPr>
                <a:xfrm rot="0">
                  <a:off x="8850" y="4980"/>
                  <a:ext cx="3178" cy="4192"/>
                  <a:chOff x="-114" y="1162"/>
                  <a:chExt cx="1271" cy="1677"/>
                </a:xfrm>
              </p:grpSpPr>
              <p:sp>
                <p:nvSpPr>
                  <p:cNvPr id="19461" name="矩形 294921"/>
                  <p:cNvSpPr/>
                  <p:nvPr/>
                </p:nvSpPr>
                <p:spPr>
                  <a:xfrm>
                    <a:off x="633" y="2250"/>
                    <a:ext cx="524" cy="58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zh-CN" altLang="en-US" sz="20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栈</a:t>
                    </a:r>
                    <a:r>
                      <a:rPr lang="en-US" altLang="zh-CN" sz="20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S</a:t>
                    </a:r>
                    <a:endParaRPr lang="en-US" altLang="zh-CN" sz="20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9462" name="组合 294922"/>
                  <p:cNvGrpSpPr/>
                  <p:nvPr/>
                </p:nvGrpSpPr>
                <p:grpSpPr>
                  <a:xfrm>
                    <a:off x="-114" y="1162"/>
                    <a:ext cx="1221" cy="1030"/>
                    <a:chOff x="-114" y="1162"/>
                    <a:chExt cx="1221" cy="1030"/>
                  </a:xfrm>
                </p:grpSpPr>
                <p:sp>
                  <p:nvSpPr>
                    <p:cNvPr id="19463" name="矩形 294923"/>
                    <p:cNvSpPr/>
                    <p:nvPr/>
                  </p:nvSpPr>
                  <p:spPr>
                    <a:xfrm>
                      <a:off x="654" y="1976"/>
                      <a:ext cx="453" cy="204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>
                        <a:buClrTx/>
                        <a:buSzPct val="100000"/>
                      </a:pPr>
                      <a:endParaRPr lang="zh-CN" sz="2400" b="0" baseline="-250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64" name="矩形 294924"/>
                    <p:cNvSpPr/>
                    <p:nvPr/>
                  </p:nvSpPr>
                  <p:spPr>
                    <a:xfrm>
                      <a:off x="654" y="1771"/>
                      <a:ext cx="453" cy="204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>
                        <a:buClrTx/>
                        <a:buSzPct val="100000"/>
                      </a:pPr>
                      <a:endParaRPr lang="zh-CN" sz="2400" b="0" baseline="-250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65" name="矩形 294925"/>
                    <p:cNvSpPr/>
                    <p:nvPr/>
                  </p:nvSpPr>
                  <p:spPr>
                    <a:xfrm>
                      <a:off x="654" y="1566"/>
                      <a:ext cx="453" cy="204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>
                        <a:buClrTx/>
                        <a:buSzPct val="100000"/>
                      </a:pPr>
                      <a:endParaRPr lang="zh-CN" sz="2400" b="0" baseline="-250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66" name="矩形 294926"/>
                    <p:cNvSpPr/>
                    <p:nvPr/>
                  </p:nvSpPr>
                  <p:spPr>
                    <a:xfrm>
                      <a:off x="654" y="1363"/>
                      <a:ext cx="453" cy="204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>
                        <a:buClrTx/>
                        <a:buSzPct val="100000"/>
                      </a:pPr>
                      <a:endParaRPr lang="zh-CN" sz="2400" b="0" baseline="-250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67" name="矩形 294927"/>
                    <p:cNvSpPr/>
                    <p:nvPr/>
                  </p:nvSpPr>
                  <p:spPr>
                    <a:xfrm>
                      <a:off x="654" y="1162"/>
                      <a:ext cx="453" cy="204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p>
                      <a:pPr algn="ctr">
                        <a:buClrTx/>
                        <a:buSzPct val="100000"/>
                      </a:pPr>
                      <a:endParaRPr lang="zh-CN" sz="2400" b="0" baseline="-250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9471" name="组合 294931"/>
                    <p:cNvGrpSpPr/>
                    <p:nvPr/>
                  </p:nvGrpSpPr>
                  <p:grpSpPr>
                    <a:xfrm>
                      <a:off x="-114" y="1965"/>
                      <a:ext cx="762" cy="227"/>
                      <a:chOff x="-114" y="1965"/>
                      <a:chExt cx="762" cy="227"/>
                    </a:xfrm>
                  </p:grpSpPr>
                  <p:sp>
                    <p:nvSpPr>
                      <p:cNvPr id="19472" name="矩形 294932"/>
                      <p:cNvSpPr/>
                      <p:nvPr/>
                    </p:nvSpPr>
                    <p:spPr>
                      <a:xfrm>
                        <a:off x="-114" y="1965"/>
                        <a:ext cx="481" cy="22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none" anchor="ctr"/>
                      <a:p>
                        <a:pPr algn="ctr">
                          <a:buClrTx/>
                          <a:buSzPct val="100000"/>
                        </a:pPr>
                        <a:r>
                          <a:rPr lang="en-US" altLang="zh-CN" sz="2000" b="0">
                            <a:solidFill>
                              <a:schemeClr val="tx1"/>
                            </a:solidFill>
                            <a:ea typeface="宋体" panose="02010600030101010101" pitchFamily="2" charset="-122"/>
                            <a:sym typeface="+mn-ea"/>
                          </a:rPr>
                          <a:t>S.</a:t>
                        </a:r>
                        <a:r>
                          <a:rPr lang="en-US" altLang="zh-CN" sz="2000" b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宋体" panose="02010600030101010101" pitchFamily="2" charset="-122"/>
                          </a:rPr>
                          <a:t>data[0]</a:t>
                        </a:r>
                        <a:endParaRPr lang="en-US" altLang="zh-CN" sz="20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9473" name="直接连接符 294933"/>
                      <p:cNvSpPr/>
                      <p:nvPr/>
                    </p:nvSpPr>
                    <p:spPr>
                      <a:xfrm>
                        <a:off x="408" y="2063"/>
                        <a:ext cx="240" cy="0"/>
                      </a:xfrm>
                      <a:prstGeom prst="line">
                        <a:avLst/>
                      </a:prstGeom>
                      <a:ln w="1905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</p:sp>
                </p:grpSp>
              </p:grpSp>
            </p:grpSp>
            <p:sp>
              <p:nvSpPr>
                <p:cNvPr id="3" name="文本框 2"/>
                <p:cNvSpPr txBox="1"/>
                <p:nvPr/>
              </p:nvSpPr>
              <p:spPr>
                <a:xfrm>
                  <a:off x="12105" y="6859"/>
                  <a:ext cx="1703" cy="8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dirty="0">
                      <a:latin typeface="Arial" panose="020B0604020202020204" pitchFamily="34" charset="0"/>
                    </a:rPr>
                    <a:t>0</a:t>
                  </a:r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502" y="6742"/>
                <a:ext cx="4044" cy="567"/>
                <a:chOff x="8398" y="8293"/>
                <a:chExt cx="1975" cy="567"/>
              </a:xfrm>
            </p:grpSpPr>
            <p:sp>
              <p:nvSpPr>
                <p:cNvPr id="2" name="矩形 294932"/>
                <p:cNvSpPr/>
                <p:nvPr/>
              </p:nvSpPr>
              <p:spPr>
                <a:xfrm>
                  <a:off x="8398" y="8293"/>
                  <a:ext cx="1832" cy="56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anose="02010600030101010101" pitchFamily="2" charset="-122"/>
                      <a:sym typeface="+mn-ea"/>
                    </a:rPr>
                    <a:t>S.</a:t>
                  </a: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data[MAXSIZE-1]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" name="直接连接符 294933"/>
                <p:cNvSpPr/>
                <p:nvPr/>
              </p:nvSpPr>
              <p:spPr>
                <a:xfrm flipV="1">
                  <a:off x="10096" y="8543"/>
                  <a:ext cx="277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8655" y="8267"/>
                <a:ext cx="1905" cy="566"/>
                <a:chOff x="8643" y="8293"/>
                <a:chExt cx="1905" cy="566"/>
              </a:xfrm>
            </p:grpSpPr>
            <p:sp>
              <p:nvSpPr>
                <p:cNvPr id="10" name="矩形 294932"/>
                <p:cNvSpPr/>
                <p:nvPr/>
              </p:nvSpPr>
              <p:spPr>
                <a:xfrm>
                  <a:off x="8643" y="8293"/>
                  <a:ext cx="1203" cy="56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000" b="0">
                      <a:solidFill>
                        <a:schemeClr val="tx1"/>
                      </a:solidFill>
                      <a:ea typeface="宋体" panose="02010600030101010101" pitchFamily="2" charset="-122"/>
                      <a:sym typeface="+mn-ea"/>
                    </a:rPr>
                    <a:t>S.</a:t>
                  </a:r>
                  <a:r>
                    <a: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data[1]</a:t>
                  </a:r>
                  <a:endParaRPr lang="en-US" altLang="zh-CN" sz="20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" name="直接连接符 294933"/>
                <p:cNvSpPr/>
                <p:nvPr/>
              </p:nvSpPr>
              <p:spPr>
                <a:xfrm>
                  <a:off x="9948" y="8538"/>
                  <a:ext cx="60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2" name="矩形 294932"/>
              <p:cNvSpPr/>
              <p:nvPr/>
            </p:nvSpPr>
            <p:spPr>
              <a:xfrm>
                <a:off x="8674" y="9306"/>
                <a:ext cx="1203" cy="5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en-US" altLang="zh-CN" sz="20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S.top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直接连接符 294933"/>
              <p:cNvSpPr/>
              <p:nvPr/>
            </p:nvSpPr>
            <p:spPr>
              <a:xfrm>
                <a:off x="9979" y="9551"/>
                <a:ext cx="60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8" name="组合 294918"/>
          <p:cNvGrpSpPr/>
          <p:nvPr/>
        </p:nvGrpSpPr>
        <p:grpSpPr>
          <a:xfrm>
            <a:off x="1280478" y="1519238"/>
            <a:ext cx="6480175" cy="4897437"/>
            <a:chOff x="68" y="1162"/>
            <a:chExt cx="4082" cy="3085"/>
          </a:xfrm>
        </p:grpSpPr>
        <p:sp>
          <p:nvSpPr>
            <p:cNvPr id="19459" name="矩形 294919"/>
            <p:cNvSpPr/>
            <p:nvPr/>
          </p:nvSpPr>
          <p:spPr>
            <a:xfrm>
              <a:off x="1111" y="4020"/>
              <a:ext cx="2189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rIns="92075" anchor="ctr"/>
            <a:p>
              <a:pPr algn="ctr" eaLnBrk="0" hangingPunct="0">
                <a:buClrTx/>
                <a:buSzPct val="100000"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rPr>
                <a:t>(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rPr>
                <a:t>动态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_GB2312" pitchFamily="49" charset="-122"/>
                </a:rPr>
                <a:t>)</a:t>
              </a:r>
              <a:r>
                <a:rPr lang="en-US" altLang="zh-CN" sz="20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00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栈</a:t>
              </a:r>
              <a:r>
                <a:rPr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变化示意图</a:t>
              </a:r>
              <a:endParaRPr lang="zh-CN" altLang="en-US"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9460" name="组合 294920"/>
            <p:cNvGrpSpPr/>
            <p:nvPr/>
          </p:nvGrpSpPr>
          <p:grpSpPr>
            <a:xfrm>
              <a:off x="68" y="1162"/>
              <a:ext cx="1066" cy="1315"/>
              <a:chOff x="68" y="1162"/>
              <a:chExt cx="1066" cy="1315"/>
            </a:xfrm>
          </p:grpSpPr>
          <p:sp>
            <p:nvSpPr>
              <p:cNvPr id="19461" name="矩形 294921"/>
              <p:cNvSpPr/>
              <p:nvPr/>
            </p:nvSpPr>
            <p:spPr>
              <a:xfrm>
                <a:off x="681" y="2250"/>
                <a:ext cx="45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空栈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462" name="组合 294922"/>
              <p:cNvGrpSpPr/>
              <p:nvPr/>
            </p:nvGrpSpPr>
            <p:grpSpPr>
              <a:xfrm>
                <a:off x="68" y="1162"/>
                <a:ext cx="1039" cy="1171"/>
                <a:chOff x="68" y="1162"/>
                <a:chExt cx="1039" cy="1171"/>
              </a:xfrm>
            </p:grpSpPr>
            <p:sp>
              <p:nvSpPr>
                <p:cNvPr id="19463" name="矩形 294923"/>
                <p:cNvSpPr/>
                <p:nvPr/>
              </p:nvSpPr>
              <p:spPr>
                <a:xfrm>
                  <a:off x="654" y="1976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4" name="矩形 294924"/>
                <p:cNvSpPr/>
                <p:nvPr/>
              </p:nvSpPr>
              <p:spPr>
                <a:xfrm>
                  <a:off x="654" y="1771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5" name="矩形 294925"/>
                <p:cNvSpPr/>
                <p:nvPr/>
              </p:nvSpPr>
              <p:spPr>
                <a:xfrm>
                  <a:off x="654" y="1566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6" name="矩形 294926"/>
                <p:cNvSpPr/>
                <p:nvPr/>
              </p:nvSpPr>
              <p:spPr>
                <a:xfrm>
                  <a:off x="654" y="1363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7" name="矩形 294927"/>
                <p:cNvSpPr/>
                <p:nvPr/>
              </p:nvSpPr>
              <p:spPr>
                <a:xfrm>
                  <a:off x="654" y="1162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9468" name="组合 294928"/>
                <p:cNvGrpSpPr/>
                <p:nvPr/>
              </p:nvGrpSpPr>
              <p:grpSpPr>
                <a:xfrm>
                  <a:off x="78" y="2106"/>
                  <a:ext cx="574" cy="227"/>
                  <a:chOff x="78" y="2106"/>
                  <a:chExt cx="574" cy="227"/>
                </a:xfrm>
              </p:grpSpPr>
              <p:sp>
                <p:nvSpPr>
                  <p:cNvPr id="19469" name="矩形 294929"/>
                  <p:cNvSpPr/>
                  <p:nvPr/>
                </p:nvSpPr>
                <p:spPr>
                  <a:xfrm>
                    <a:off x="78" y="2106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70" name="直接连接符 294930"/>
                  <p:cNvSpPr/>
                  <p:nvPr/>
                </p:nvSpPr>
                <p:spPr>
                  <a:xfrm>
                    <a:off x="289" y="2150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9471" name="组合 294931"/>
                <p:cNvGrpSpPr/>
                <p:nvPr/>
              </p:nvGrpSpPr>
              <p:grpSpPr>
                <a:xfrm>
                  <a:off x="68" y="1892"/>
                  <a:ext cx="580" cy="227"/>
                  <a:chOff x="68" y="1892"/>
                  <a:chExt cx="580" cy="227"/>
                </a:xfrm>
              </p:grpSpPr>
              <p:sp>
                <p:nvSpPr>
                  <p:cNvPr id="19472" name="矩形 294932"/>
                  <p:cNvSpPr/>
                  <p:nvPr/>
                </p:nvSpPr>
                <p:spPr>
                  <a:xfrm>
                    <a:off x="68" y="1892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73" name="直接连接符 294933"/>
                  <p:cNvSpPr/>
                  <p:nvPr/>
                </p:nvSpPr>
                <p:spPr>
                  <a:xfrm>
                    <a:off x="408" y="20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grpSp>
          <p:nvGrpSpPr>
            <p:cNvPr id="19474" name="组合 294934"/>
            <p:cNvGrpSpPr/>
            <p:nvPr/>
          </p:nvGrpSpPr>
          <p:grpSpPr>
            <a:xfrm>
              <a:off x="1425" y="1181"/>
              <a:ext cx="1274" cy="1381"/>
              <a:chOff x="1425" y="1181"/>
              <a:chExt cx="1274" cy="1381"/>
            </a:xfrm>
          </p:grpSpPr>
          <p:sp>
            <p:nvSpPr>
              <p:cNvPr id="19475" name="矩形 294935"/>
              <p:cNvSpPr/>
              <p:nvPr/>
            </p:nvSpPr>
            <p:spPr>
              <a:xfrm>
                <a:off x="1747" y="2280"/>
                <a:ext cx="952" cy="2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元素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a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进栈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476" name="组合 294936"/>
              <p:cNvGrpSpPr/>
              <p:nvPr/>
            </p:nvGrpSpPr>
            <p:grpSpPr>
              <a:xfrm>
                <a:off x="1425" y="1181"/>
                <a:ext cx="1061" cy="1122"/>
                <a:chOff x="1425" y="1181"/>
                <a:chExt cx="1061" cy="1122"/>
              </a:xfrm>
            </p:grpSpPr>
            <p:grpSp>
              <p:nvGrpSpPr>
                <p:cNvPr id="19477" name="组合 294937"/>
                <p:cNvGrpSpPr/>
                <p:nvPr/>
              </p:nvGrpSpPr>
              <p:grpSpPr>
                <a:xfrm>
                  <a:off x="1425" y="2076"/>
                  <a:ext cx="610" cy="227"/>
                  <a:chOff x="1425" y="2076"/>
                  <a:chExt cx="610" cy="227"/>
                </a:xfrm>
              </p:grpSpPr>
              <p:sp>
                <p:nvSpPr>
                  <p:cNvPr id="19478" name="矩形 294938"/>
                  <p:cNvSpPr/>
                  <p:nvPr/>
                </p:nvSpPr>
                <p:spPr>
                  <a:xfrm>
                    <a:off x="1425" y="2076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79" name="直接连接符 294939"/>
                  <p:cNvSpPr/>
                  <p:nvPr/>
                </p:nvSpPr>
                <p:spPr>
                  <a:xfrm>
                    <a:off x="1672" y="2106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9480" name="组合 294940"/>
                <p:cNvGrpSpPr/>
                <p:nvPr/>
              </p:nvGrpSpPr>
              <p:grpSpPr>
                <a:xfrm>
                  <a:off x="1534" y="1748"/>
                  <a:ext cx="509" cy="227"/>
                  <a:chOff x="1534" y="1748"/>
                  <a:chExt cx="509" cy="227"/>
                </a:xfrm>
              </p:grpSpPr>
              <p:sp>
                <p:nvSpPr>
                  <p:cNvPr id="19481" name="矩形 294941"/>
                  <p:cNvSpPr/>
                  <p:nvPr/>
                </p:nvSpPr>
                <p:spPr>
                  <a:xfrm>
                    <a:off x="1534" y="1748"/>
                    <a:ext cx="278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82" name="直接连接符 294942"/>
                  <p:cNvSpPr/>
                  <p:nvPr/>
                </p:nvSpPr>
                <p:spPr>
                  <a:xfrm>
                    <a:off x="1832" y="1879"/>
                    <a:ext cx="211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19483" name="矩形 294943"/>
                <p:cNvSpPr/>
                <p:nvPr/>
              </p:nvSpPr>
              <p:spPr>
                <a:xfrm>
                  <a:off x="2048" y="1791"/>
                  <a:ext cx="438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4" name="矩形 294944"/>
                <p:cNvSpPr/>
                <p:nvPr/>
              </p:nvSpPr>
              <p:spPr>
                <a:xfrm>
                  <a:off x="2048" y="1587"/>
                  <a:ext cx="438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5" name="矩形 294945"/>
                <p:cNvSpPr/>
                <p:nvPr/>
              </p:nvSpPr>
              <p:spPr>
                <a:xfrm>
                  <a:off x="2048" y="1383"/>
                  <a:ext cx="438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6" name="矩形 294946"/>
                <p:cNvSpPr/>
                <p:nvPr/>
              </p:nvSpPr>
              <p:spPr>
                <a:xfrm>
                  <a:off x="2048" y="1181"/>
                  <a:ext cx="438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7" name="矩形 294947"/>
                <p:cNvSpPr/>
                <p:nvPr/>
              </p:nvSpPr>
              <p:spPr>
                <a:xfrm>
                  <a:off x="2045" y="1994"/>
                  <a:ext cx="44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9488" name="组合 294948"/>
            <p:cNvGrpSpPr/>
            <p:nvPr/>
          </p:nvGrpSpPr>
          <p:grpSpPr>
            <a:xfrm>
              <a:off x="2835" y="1183"/>
              <a:ext cx="1315" cy="1379"/>
              <a:chOff x="2835" y="1183"/>
              <a:chExt cx="1315" cy="1379"/>
            </a:xfrm>
          </p:grpSpPr>
          <p:sp>
            <p:nvSpPr>
              <p:cNvPr id="19489" name="矩形 294949"/>
              <p:cNvSpPr/>
              <p:nvPr/>
            </p:nvSpPr>
            <p:spPr>
              <a:xfrm>
                <a:off x="3198" y="2295"/>
                <a:ext cx="952" cy="2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元素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b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进栈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490" name="组合 294950"/>
              <p:cNvGrpSpPr/>
              <p:nvPr/>
            </p:nvGrpSpPr>
            <p:grpSpPr>
              <a:xfrm>
                <a:off x="2835" y="1183"/>
                <a:ext cx="1066" cy="1133"/>
                <a:chOff x="2835" y="1183"/>
                <a:chExt cx="1066" cy="1133"/>
              </a:xfrm>
            </p:grpSpPr>
            <p:grpSp>
              <p:nvGrpSpPr>
                <p:cNvPr id="19491" name="组合 294951"/>
                <p:cNvGrpSpPr/>
                <p:nvPr/>
              </p:nvGrpSpPr>
              <p:grpSpPr>
                <a:xfrm>
                  <a:off x="2835" y="2089"/>
                  <a:ext cx="605" cy="227"/>
                  <a:chOff x="2835" y="2089"/>
                  <a:chExt cx="605" cy="227"/>
                </a:xfrm>
              </p:grpSpPr>
              <p:sp>
                <p:nvSpPr>
                  <p:cNvPr id="19492" name="矩形 294952"/>
                  <p:cNvSpPr/>
                  <p:nvPr/>
                </p:nvSpPr>
                <p:spPr>
                  <a:xfrm>
                    <a:off x="2835" y="2089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93" name="直接连接符 294953"/>
                  <p:cNvSpPr/>
                  <p:nvPr/>
                </p:nvSpPr>
                <p:spPr>
                  <a:xfrm>
                    <a:off x="3077" y="2118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9494" name="组合 294954"/>
                <p:cNvGrpSpPr/>
                <p:nvPr/>
              </p:nvGrpSpPr>
              <p:grpSpPr>
                <a:xfrm>
                  <a:off x="2863" y="1351"/>
                  <a:ext cx="580" cy="227"/>
                  <a:chOff x="2863" y="1351"/>
                  <a:chExt cx="580" cy="227"/>
                </a:xfrm>
              </p:grpSpPr>
              <p:sp>
                <p:nvSpPr>
                  <p:cNvPr id="19495" name="矩形 294955"/>
                  <p:cNvSpPr/>
                  <p:nvPr/>
                </p:nvSpPr>
                <p:spPr>
                  <a:xfrm>
                    <a:off x="2863" y="1351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96" name="直接连接符 294956"/>
                  <p:cNvSpPr/>
                  <p:nvPr/>
                </p:nvSpPr>
                <p:spPr>
                  <a:xfrm>
                    <a:off x="3203" y="1482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19497" name="矩形 294957"/>
                <p:cNvSpPr/>
                <p:nvPr/>
              </p:nvSpPr>
              <p:spPr>
                <a:xfrm>
                  <a:off x="3445" y="1383"/>
                  <a:ext cx="456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8" name="矩形 294958"/>
                <p:cNvSpPr/>
                <p:nvPr/>
              </p:nvSpPr>
              <p:spPr>
                <a:xfrm>
                  <a:off x="3449" y="1183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9" name="矩形 294959"/>
                <p:cNvSpPr/>
                <p:nvPr/>
              </p:nvSpPr>
              <p:spPr>
                <a:xfrm>
                  <a:off x="3447" y="1995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0" name="矩形 294960"/>
                <p:cNvSpPr/>
                <p:nvPr/>
              </p:nvSpPr>
              <p:spPr>
                <a:xfrm>
                  <a:off x="3447" y="1787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1" name="矩形 294961"/>
                <p:cNvSpPr/>
                <p:nvPr/>
              </p:nvSpPr>
              <p:spPr>
                <a:xfrm>
                  <a:off x="3447" y="1580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c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9502" name="组合 294962"/>
            <p:cNvGrpSpPr/>
            <p:nvPr/>
          </p:nvGrpSpPr>
          <p:grpSpPr>
            <a:xfrm>
              <a:off x="522" y="2614"/>
              <a:ext cx="1224" cy="1368"/>
              <a:chOff x="522" y="2614"/>
              <a:chExt cx="1224" cy="1368"/>
            </a:xfrm>
          </p:grpSpPr>
          <p:sp>
            <p:nvSpPr>
              <p:cNvPr id="19503" name="矩形 294963"/>
              <p:cNvSpPr/>
              <p:nvPr/>
            </p:nvSpPr>
            <p:spPr>
              <a:xfrm>
                <a:off x="930" y="3733"/>
                <a:ext cx="816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元素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c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退栈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504" name="组合 294964"/>
              <p:cNvGrpSpPr/>
              <p:nvPr/>
            </p:nvGrpSpPr>
            <p:grpSpPr>
              <a:xfrm>
                <a:off x="522" y="2614"/>
                <a:ext cx="1069" cy="1141"/>
                <a:chOff x="522" y="2614"/>
                <a:chExt cx="1069" cy="1141"/>
              </a:xfrm>
            </p:grpSpPr>
            <p:grpSp>
              <p:nvGrpSpPr>
                <p:cNvPr id="19505" name="组合 294965"/>
                <p:cNvGrpSpPr/>
                <p:nvPr/>
              </p:nvGrpSpPr>
              <p:grpSpPr>
                <a:xfrm>
                  <a:off x="522" y="3528"/>
                  <a:ext cx="605" cy="227"/>
                  <a:chOff x="522" y="3528"/>
                  <a:chExt cx="605" cy="227"/>
                </a:xfrm>
              </p:grpSpPr>
              <p:sp>
                <p:nvSpPr>
                  <p:cNvPr id="19506" name="矩形 294966"/>
                  <p:cNvSpPr/>
                  <p:nvPr/>
                </p:nvSpPr>
                <p:spPr>
                  <a:xfrm>
                    <a:off x="522" y="3528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07" name="直接连接符 294967"/>
                  <p:cNvSpPr/>
                  <p:nvPr/>
                </p:nvSpPr>
                <p:spPr>
                  <a:xfrm>
                    <a:off x="764" y="3557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9508" name="组合 294968"/>
                <p:cNvGrpSpPr/>
                <p:nvPr/>
              </p:nvGrpSpPr>
              <p:grpSpPr>
                <a:xfrm>
                  <a:off x="550" y="2984"/>
                  <a:ext cx="580" cy="227"/>
                  <a:chOff x="550" y="2984"/>
                  <a:chExt cx="580" cy="227"/>
                </a:xfrm>
              </p:grpSpPr>
              <p:sp>
                <p:nvSpPr>
                  <p:cNvPr id="19509" name="矩形 294969"/>
                  <p:cNvSpPr/>
                  <p:nvPr/>
                </p:nvSpPr>
                <p:spPr>
                  <a:xfrm>
                    <a:off x="550" y="2984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0" name="直接连接符 294970"/>
                  <p:cNvSpPr/>
                  <p:nvPr/>
                </p:nvSpPr>
                <p:spPr>
                  <a:xfrm>
                    <a:off x="890" y="3115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19511" name="矩形 294971"/>
                <p:cNvSpPr/>
                <p:nvPr/>
              </p:nvSpPr>
              <p:spPr>
                <a:xfrm>
                  <a:off x="1134" y="2822"/>
                  <a:ext cx="457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2" name="矩形 294972"/>
                <p:cNvSpPr/>
                <p:nvPr/>
              </p:nvSpPr>
              <p:spPr>
                <a:xfrm>
                  <a:off x="1136" y="2614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3" name="矩形 294973"/>
                <p:cNvSpPr/>
                <p:nvPr/>
              </p:nvSpPr>
              <p:spPr>
                <a:xfrm>
                  <a:off x="1134" y="3426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4" name="矩形 294974"/>
                <p:cNvSpPr/>
                <p:nvPr/>
              </p:nvSpPr>
              <p:spPr>
                <a:xfrm>
                  <a:off x="1134" y="3226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5" name="矩形 294975"/>
                <p:cNvSpPr/>
                <p:nvPr/>
              </p:nvSpPr>
              <p:spPr>
                <a:xfrm>
                  <a:off x="1134" y="3027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19516" name="组合 294976"/>
            <p:cNvGrpSpPr/>
            <p:nvPr/>
          </p:nvGrpSpPr>
          <p:grpSpPr>
            <a:xfrm>
              <a:off x="2268" y="2455"/>
              <a:ext cx="1383" cy="1543"/>
              <a:chOff x="2268" y="2455"/>
              <a:chExt cx="1383" cy="1543"/>
            </a:xfrm>
          </p:grpSpPr>
          <p:grpSp>
            <p:nvGrpSpPr>
              <p:cNvPr id="19517" name="组合 294977"/>
              <p:cNvGrpSpPr/>
              <p:nvPr/>
            </p:nvGrpSpPr>
            <p:grpSpPr>
              <a:xfrm>
                <a:off x="2268" y="2455"/>
                <a:ext cx="1063" cy="1360"/>
                <a:chOff x="2268" y="2455"/>
                <a:chExt cx="1063" cy="1360"/>
              </a:xfrm>
            </p:grpSpPr>
            <p:grpSp>
              <p:nvGrpSpPr>
                <p:cNvPr id="19518" name="组合 294978"/>
                <p:cNvGrpSpPr/>
                <p:nvPr/>
              </p:nvGrpSpPr>
              <p:grpSpPr>
                <a:xfrm>
                  <a:off x="2268" y="3588"/>
                  <a:ext cx="605" cy="227"/>
                  <a:chOff x="2268" y="3588"/>
                  <a:chExt cx="605" cy="227"/>
                </a:xfrm>
              </p:grpSpPr>
              <p:sp>
                <p:nvSpPr>
                  <p:cNvPr id="19519" name="矩形 294979"/>
                  <p:cNvSpPr/>
                  <p:nvPr/>
                </p:nvSpPr>
                <p:spPr>
                  <a:xfrm>
                    <a:off x="2268" y="3588"/>
                    <a:ext cx="499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bottom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0" name="直接连接符 294980"/>
                  <p:cNvSpPr/>
                  <p:nvPr/>
                </p:nvSpPr>
                <p:spPr>
                  <a:xfrm>
                    <a:off x="2510" y="3617"/>
                    <a:ext cx="363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grpSp>
              <p:nvGrpSpPr>
                <p:cNvPr id="19521" name="组合 294981"/>
                <p:cNvGrpSpPr/>
                <p:nvPr/>
              </p:nvGrpSpPr>
              <p:grpSpPr>
                <a:xfrm>
                  <a:off x="2296" y="2455"/>
                  <a:ext cx="580" cy="227"/>
                  <a:chOff x="2296" y="2455"/>
                  <a:chExt cx="580" cy="227"/>
                </a:xfrm>
              </p:grpSpPr>
              <p:sp>
                <p:nvSpPr>
                  <p:cNvPr id="19522" name="矩形 294982"/>
                  <p:cNvSpPr/>
                  <p:nvPr/>
                </p:nvSpPr>
                <p:spPr>
                  <a:xfrm>
                    <a:off x="2296" y="2455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top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3" name="直接连接符 294983"/>
                  <p:cNvSpPr/>
                  <p:nvPr/>
                </p:nvSpPr>
                <p:spPr>
                  <a:xfrm>
                    <a:off x="2636" y="2586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19524" name="矩形 294984"/>
                <p:cNvSpPr/>
                <p:nvPr/>
              </p:nvSpPr>
              <p:spPr>
                <a:xfrm>
                  <a:off x="2880" y="3486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a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25" name="矩形 294985"/>
                <p:cNvSpPr/>
                <p:nvPr/>
              </p:nvSpPr>
              <p:spPr>
                <a:xfrm>
                  <a:off x="2880" y="3286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b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26" name="矩形 294986"/>
                <p:cNvSpPr/>
                <p:nvPr/>
              </p:nvSpPr>
              <p:spPr>
                <a:xfrm>
                  <a:off x="2880" y="3087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d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27" name="矩形 294987"/>
                <p:cNvSpPr/>
                <p:nvPr/>
              </p:nvSpPr>
              <p:spPr>
                <a:xfrm>
                  <a:off x="2879" y="2888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e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28" name="矩形 294988"/>
                <p:cNvSpPr/>
                <p:nvPr/>
              </p:nvSpPr>
              <p:spPr>
                <a:xfrm>
                  <a:off x="2879" y="2682"/>
                  <a:ext cx="451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r>
                    <a:rPr lang="en-US" altLang="zh-CN" sz="24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rPr>
                    <a:t>f</a:t>
                  </a:r>
                  <a:endParaRPr lang="en-US" altLang="zh-CN" sz="2400" b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529" name="矩形 294989"/>
              <p:cNvSpPr/>
              <p:nvPr/>
            </p:nvSpPr>
            <p:spPr>
              <a:xfrm>
                <a:off x="2517" y="3771"/>
                <a:ext cx="1134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元素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d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e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f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进栈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0481" name="标题 14337"/>
          <p:cNvSpPr>
            <a:spLocks noGrp="1"/>
          </p:cNvSpPr>
          <p:nvPr>
            <p:ph type="title"/>
          </p:nvPr>
        </p:nvSpPr>
        <p:spPr>
          <a:xfrm>
            <a:off x="1389380" y="22987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顺序栈基本</a:t>
            </a:r>
            <a:r>
              <a:rPr lang="zh-CN" sz="5400" dirty="0">
                <a:latin typeface="华文新魏" panose="02010800040101010101" pitchFamily="2" charset="-122"/>
              </a:rPr>
              <a:t>操作</a:t>
            </a:r>
            <a:endParaRPr lang="zh-CN" sz="540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 bwMode="auto">
          <a:xfrm>
            <a:off x="716280" y="1916430"/>
            <a:ext cx="5296535" cy="3373755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481" name="标题 14337"/>
          <p:cNvSpPr>
            <a:spLocks noGrp="1"/>
          </p:cNvSpPr>
          <p:nvPr>
            <p:ph type="title"/>
          </p:nvPr>
        </p:nvSpPr>
        <p:spPr>
          <a:xfrm>
            <a:off x="1389380" y="229870"/>
            <a:ext cx="7378700" cy="914400"/>
          </a:xfrm>
        </p:spPr>
        <p:txBody>
          <a:bodyPr anchor="ctr"/>
          <a:p>
            <a:r>
              <a:rPr lang="zh-CN" altLang="en-US" sz="5400" dirty="0">
                <a:latin typeface="华文新魏" panose="02010800040101010101" pitchFamily="2" charset="-122"/>
              </a:rPr>
              <a:t>顺序栈基本算法</a:t>
            </a:r>
            <a:r>
              <a:rPr lang="en-US" altLang="zh-CN" sz="5400">
                <a:latin typeface="华文新魏" panose="02010800040101010101" pitchFamily="2" charset="-122"/>
              </a:rPr>
              <a:t>(1)</a:t>
            </a:r>
            <a:endParaRPr lang="en-US" altLang="zh-CN" sz="5400">
              <a:latin typeface="华文新魏" panose="02010800040101010101" pitchFamily="2" charset="-122"/>
            </a:endParaRPr>
          </a:p>
        </p:txBody>
      </p:sp>
      <p:sp>
        <p:nvSpPr>
          <p:cNvPr id="14339" name="内容占位符 14338"/>
          <p:cNvSpPr>
            <a:spLocks noGrp="1"/>
          </p:cNvSpPr>
          <p:nvPr>
            <p:ph idx="1"/>
          </p:nvPr>
        </p:nvSpPr>
        <p:spPr>
          <a:xfrm>
            <a:off x="809625" y="2138363"/>
            <a:ext cx="7958138" cy="3881437"/>
          </a:xfrm>
        </p:spPr>
        <p:txBody>
          <a:bodyPr anchor="t"/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SeqStack  SeqStackInit</a:t>
            </a:r>
            <a:r>
              <a:rPr lang="en-US" altLang="zh-CN" sz="2800" b="1">
                <a:latin typeface="Courier New" panose="02070309020205020404" pitchFamily="49" charset="0"/>
              </a:rPr>
              <a:t>()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{//</a:t>
            </a:r>
            <a:r>
              <a:rPr lang="zh-CN" altLang="en-US" sz="2800" b="1" dirty="0">
                <a:latin typeface="Courier New" panose="02070309020205020404" pitchFamily="49" charset="0"/>
              </a:rPr>
              <a:t>构造一个空栈</a:t>
            </a:r>
            <a:r>
              <a:rPr lang="en-US" altLang="zh-CN" sz="2800" b="1">
                <a:latin typeface="Courier New" panose="02070309020205020404" pitchFamily="49" charset="0"/>
              </a:rPr>
              <a:t>S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 dirty="0" err="1">
                <a:latin typeface="Courier New" panose="02070309020205020404" pitchFamily="49" charset="0"/>
              </a:rPr>
              <a:t>  SeqStack</a:t>
            </a:r>
            <a:r>
              <a:rPr lang="en-US" altLang="zh-CN" sz="2800" b="1">
                <a:latin typeface="Courier New" panose="02070309020205020404" pitchFamily="49" charset="0"/>
              </a:rPr>
              <a:t>  S</a:t>
            </a:r>
            <a:r>
              <a:rPr lang="zh-CN" altLang="en-US" sz="2800" b="1" dirty="0">
                <a:latin typeface="Courier New" panose="02070309020205020404" pitchFamily="49" charset="0"/>
              </a:rPr>
              <a:t>；</a:t>
            </a:r>
            <a:endParaRPr lang="zh-CN" altLang="en-US" sz="2800" b="1" dirty="0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zh-CN" altLang="en-US" sz="2800" b="1" dirty="0">
                <a:latin typeface="Courier New" panose="02070309020205020404" pitchFamily="49" charset="0"/>
              </a:rPr>
              <a:t>  </a:t>
            </a:r>
            <a:r>
              <a:rPr lang="en-US" altLang="zh-CN" sz="2800" b="1" dirty="0" err="1">
                <a:latin typeface="Courier New" panose="02070309020205020404" pitchFamily="49" charset="0"/>
              </a:rPr>
              <a:t>S.top</a:t>
            </a:r>
            <a:r>
              <a:rPr lang="en-US" altLang="zh-CN" sz="2800" b="1">
                <a:latin typeface="Courier New" panose="02070309020205020404" pitchFamily="49" charset="0"/>
              </a:rPr>
              <a:t>=0; 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 return S;</a:t>
            </a:r>
            <a:endParaRPr lang="en-US" altLang="zh-CN" sz="2800" b="1">
              <a:latin typeface="Courier New" panose="02070309020205020404" pitchFamily="49" charset="0"/>
            </a:endParaRPr>
          </a:p>
          <a:p>
            <a:pPr algn="just">
              <a:buClr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 }</a:t>
            </a:r>
            <a:endParaRPr lang="en-US" altLang="zh-CN" sz="2800" b="1">
              <a:latin typeface="Courier New" panose="02070309020205020404" pitchFamily="49" charset="0"/>
            </a:endParaRPr>
          </a:p>
        </p:txBody>
      </p:sp>
      <p:sp>
        <p:nvSpPr>
          <p:cNvPr id="14340" name="文本框 14339"/>
          <p:cNvSpPr txBox="1"/>
          <p:nvPr/>
        </p:nvSpPr>
        <p:spPr>
          <a:xfrm>
            <a:off x="914400" y="12954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初始化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34430" y="2174240"/>
            <a:ext cx="2858770" cy="2086610"/>
            <a:chOff x="9305" y="4980"/>
            <a:chExt cx="4502" cy="3286"/>
          </a:xfrm>
        </p:grpSpPr>
        <p:grpSp>
          <p:nvGrpSpPr>
            <p:cNvPr id="19460" name="组合 294920"/>
            <p:cNvGrpSpPr/>
            <p:nvPr/>
          </p:nvGrpSpPr>
          <p:grpSpPr>
            <a:xfrm rot="0">
              <a:off x="9305" y="4980"/>
              <a:ext cx="2665" cy="3287"/>
              <a:chOff x="68" y="1162"/>
              <a:chExt cx="1066" cy="1315"/>
            </a:xfrm>
          </p:grpSpPr>
          <p:sp>
            <p:nvSpPr>
              <p:cNvPr id="19461" name="矩形 294921"/>
              <p:cNvSpPr/>
              <p:nvPr/>
            </p:nvSpPr>
            <p:spPr>
              <a:xfrm>
                <a:off x="681" y="2250"/>
                <a:ext cx="453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p>
                <a:pPr algn="ctr">
                  <a:buClrTx/>
                  <a:buSzPct val="100000"/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空栈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rPr>
                  <a:t>S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462" name="组合 294922"/>
              <p:cNvGrpSpPr/>
              <p:nvPr/>
            </p:nvGrpSpPr>
            <p:grpSpPr>
              <a:xfrm>
                <a:off x="68" y="1162"/>
                <a:ext cx="1039" cy="1018"/>
                <a:chOff x="68" y="1162"/>
                <a:chExt cx="1039" cy="1018"/>
              </a:xfrm>
            </p:grpSpPr>
            <p:sp>
              <p:nvSpPr>
                <p:cNvPr id="19463" name="矩形 294923"/>
                <p:cNvSpPr/>
                <p:nvPr/>
              </p:nvSpPr>
              <p:spPr>
                <a:xfrm>
                  <a:off x="654" y="1976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4" name="矩形 294924"/>
                <p:cNvSpPr/>
                <p:nvPr/>
              </p:nvSpPr>
              <p:spPr>
                <a:xfrm>
                  <a:off x="654" y="1771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5" name="矩形 294925"/>
                <p:cNvSpPr/>
                <p:nvPr/>
              </p:nvSpPr>
              <p:spPr>
                <a:xfrm>
                  <a:off x="654" y="1566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6" name="矩形 294926"/>
                <p:cNvSpPr/>
                <p:nvPr/>
              </p:nvSpPr>
              <p:spPr>
                <a:xfrm>
                  <a:off x="654" y="1363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67" name="矩形 294927"/>
                <p:cNvSpPr/>
                <p:nvPr/>
              </p:nvSpPr>
              <p:spPr>
                <a:xfrm>
                  <a:off x="654" y="1162"/>
                  <a:ext cx="453" cy="204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>
                    <a:buClrTx/>
                    <a:buSzPct val="100000"/>
                  </a:pPr>
                  <a:endParaRPr lang="zh-CN" sz="2400" b="0" baseline="-25000" dirty="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9471" name="组合 294931"/>
                <p:cNvGrpSpPr/>
                <p:nvPr/>
              </p:nvGrpSpPr>
              <p:grpSpPr>
                <a:xfrm>
                  <a:off x="68" y="1892"/>
                  <a:ext cx="580" cy="227"/>
                  <a:chOff x="68" y="1892"/>
                  <a:chExt cx="580" cy="227"/>
                </a:xfrm>
              </p:grpSpPr>
              <p:sp>
                <p:nvSpPr>
                  <p:cNvPr id="19472" name="矩形 294932"/>
                  <p:cNvSpPr/>
                  <p:nvPr/>
                </p:nvSpPr>
                <p:spPr>
                  <a:xfrm>
                    <a:off x="68" y="1892"/>
                    <a:ext cx="317" cy="2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p>
                    <a:pPr algn="ctr">
                      <a:buClrTx/>
                      <a:buSzPct val="100000"/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rPr>
                      <a:t>S.top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473" name="直接连接符 294933"/>
                  <p:cNvSpPr/>
                  <p:nvPr/>
                </p:nvSpPr>
                <p:spPr>
                  <a:xfrm>
                    <a:off x="408" y="2023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sp>
          <p:nvSpPr>
            <p:cNvPr id="3" name="文本框 2"/>
            <p:cNvSpPr txBox="1"/>
            <p:nvPr/>
          </p:nvSpPr>
          <p:spPr>
            <a:xfrm>
              <a:off x="12105" y="6859"/>
              <a:ext cx="1703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</a:rPr>
                <a:t>0</a:t>
              </a:r>
              <a:endParaRPr lang="en-US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charRg st="5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charRg st="5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9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9">
                                            <p:txEl>
                                              <p:charRg st="6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39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39">
                                            <p:txEl>
                                              <p:charRg st="76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4340" grpId="0"/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Straight Edge">
  <a:themeElements>
    <a:clrScheme name="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7"/>
      </a:accent4>
      <a:accent5>
        <a:srgbClr val="E2E2CA"/>
      </a:accent5>
      <a:accent6>
        <a:srgbClr val="002D5B"/>
      </a:accent6>
      <a:hlink>
        <a:srgbClr val="003366"/>
      </a:hlink>
      <a:folHlink>
        <a:srgbClr val="800000"/>
      </a:folHlink>
    </a:clrScheme>
    <a:fontScheme name="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9999"/>
        </a:lt1>
        <a:dk2>
          <a:srgbClr val="FFFF99"/>
        </a:dk2>
        <a:lt2>
          <a:srgbClr val="008080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CDCAF"/>
        </a:accent4>
        <a:accent5>
          <a:srgbClr val="ADB9CA"/>
        </a:accent5>
        <a:accent6>
          <a:srgbClr val="E5E589"/>
        </a:accent6>
        <a:hlink>
          <a:srgbClr val="FFFFC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7"/>
        </a:accent4>
        <a:accent5>
          <a:srgbClr val="E2E2CA"/>
        </a:accent5>
        <a:accent6>
          <a:srgbClr val="002D5B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FFFFFF"/>
        </a:dk2>
        <a:lt2>
          <a:srgbClr val="5F5F5F"/>
        </a:lt2>
        <a:accent1>
          <a:srgbClr val="7E003F"/>
        </a:accent1>
        <a:accent2>
          <a:srgbClr val="DDDDDD"/>
        </a:accent2>
        <a:accent3>
          <a:srgbClr val="AAADB9"/>
        </a:accent3>
        <a:accent4>
          <a:srgbClr val="DCDCDC"/>
        </a:accent4>
        <a:accent5>
          <a:srgbClr val="C0AAAF"/>
        </a:accent5>
        <a:accent6>
          <a:srgbClr val="C6C6C6"/>
        </a:accent6>
        <a:hlink>
          <a:srgbClr val="96969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0</TotalTime>
  <Words>9010</Words>
  <Application>WPS 演示</Application>
  <PresentationFormat>屏幕显示</PresentationFormat>
  <Paragraphs>1599</Paragraphs>
  <Slides>64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84" baseType="lpstr">
      <vt:lpstr>Arial</vt:lpstr>
      <vt:lpstr>宋体</vt:lpstr>
      <vt:lpstr>Wingdings</vt:lpstr>
      <vt:lpstr>Times New Roman</vt:lpstr>
      <vt:lpstr>幼圆</vt:lpstr>
      <vt:lpstr>华文新魏</vt:lpstr>
      <vt:lpstr>华文隶书</vt:lpstr>
      <vt:lpstr>Tahoma</vt:lpstr>
      <vt:lpstr>Courier New</vt:lpstr>
      <vt:lpstr>Symbol</vt:lpstr>
      <vt:lpstr>楷体_GB2312</vt:lpstr>
      <vt:lpstr>新宋体</vt:lpstr>
      <vt:lpstr>微软雅黑</vt:lpstr>
      <vt:lpstr>Arial Unicode MS</vt:lpstr>
      <vt:lpstr>仿宋_GB2312</vt:lpstr>
      <vt:lpstr>仿宋</vt:lpstr>
      <vt:lpstr>华文行楷</vt:lpstr>
      <vt:lpstr>Straight Edge</vt:lpstr>
      <vt:lpstr>Visio.Drawing.5</vt:lpstr>
      <vt:lpstr>Paint.Picture</vt:lpstr>
      <vt:lpstr>第三章 栈和队列</vt:lpstr>
      <vt:lpstr>栈（Statck）类型的定义 </vt:lpstr>
      <vt:lpstr>栈示意图</vt:lpstr>
      <vt:lpstr>栈的抽象数据类型 </vt:lpstr>
      <vt:lpstr>栈的表示和实现</vt:lpstr>
      <vt:lpstr>顺序栈</vt:lpstr>
      <vt:lpstr>顺序栈的类型定义</vt:lpstr>
      <vt:lpstr>顺序栈基本操作</vt:lpstr>
      <vt:lpstr>顺序栈基本算法(1)</vt:lpstr>
      <vt:lpstr>顺序栈基本算法(2)</vt:lpstr>
      <vt:lpstr>顺序栈基本算法(3)</vt:lpstr>
      <vt:lpstr>顺序栈基本算法(4)</vt:lpstr>
      <vt:lpstr>顺序栈基本算法(5)</vt:lpstr>
      <vt:lpstr>PowerPoint 演示文稿</vt:lpstr>
      <vt:lpstr>栈的应用</vt:lpstr>
      <vt:lpstr>递归过程的应用（1）</vt:lpstr>
      <vt:lpstr>求阶乘(n!)过程的模拟</vt:lpstr>
      <vt:lpstr>递归过程的应用（2）</vt:lpstr>
      <vt:lpstr>PowerPoint 演示文稿</vt:lpstr>
      <vt:lpstr>算术表达式的求值</vt:lpstr>
      <vt:lpstr>PowerPoint 演示文稿</vt:lpstr>
      <vt:lpstr>算术表达式的求值</vt:lpstr>
      <vt:lpstr>栈的应用:数制转换</vt:lpstr>
      <vt:lpstr>数制转换的非递归算法</vt:lpstr>
      <vt:lpstr>链栈的表示</vt:lpstr>
      <vt:lpstr>链栈的初始化</vt:lpstr>
      <vt:lpstr>判断链栈是否为空</vt:lpstr>
      <vt:lpstr>链栈进栈</vt:lpstr>
      <vt:lpstr>链栈进栈</vt:lpstr>
      <vt:lpstr>链栈进栈</vt:lpstr>
      <vt:lpstr>链栈进栈</vt:lpstr>
      <vt:lpstr>链栈出栈</vt:lpstr>
      <vt:lpstr>链栈出栈</vt:lpstr>
      <vt:lpstr>PowerPoint 演示文稿</vt:lpstr>
      <vt:lpstr>PowerPoint 演示文稿</vt:lpstr>
      <vt:lpstr>PowerPoint 演示文稿</vt:lpstr>
      <vt:lpstr>队列(Queue)定义和概念</vt:lpstr>
      <vt:lpstr>队列(Queue)图示</vt:lpstr>
      <vt:lpstr>队列的抽象数据类型 </vt:lpstr>
      <vt:lpstr>队列的表示和实现</vt:lpstr>
      <vt:lpstr>队列的顺序表示和实现</vt:lpstr>
      <vt:lpstr>PowerPoint 演示文稿</vt:lpstr>
      <vt:lpstr>队列的顺序表示和实现</vt:lpstr>
      <vt:lpstr>PowerPoint 演示文稿</vt:lpstr>
      <vt:lpstr>循环队列</vt:lpstr>
      <vt:lpstr>循环队列类型定义</vt:lpstr>
      <vt:lpstr>循环队列的初始化</vt:lpstr>
      <vt:lpstr>循环队列的入队</vt:lpstr>
      <vt:lpstr>PowerPoint 演示文稿</vt:lpstr>
      <vt:lpstr>循环队列的出队</vt:lpstr>
      <vt:lpstr>PowerPoint 演示文稿</vt:lpstr>
      <vt:lpstr>循环队列的判空</vt:lpstr>
      <vt:lpstr>循环队列长度（元素个数）</vt:lpstr>
      <vt:lpstr>链队列</vt:lpstr>
      <vt:lpstr>链队示意图</vt:lpstr>
      <vt:lpstr>链队列的类型描述 </vt:lpstr>
      <vt:lpstr>链队列的初始化</vt:lpstr>
      <vt:lpstr>链队列的入队</vt:lpstr>
      <vt:lpstr>链队列的判空</vt:lpstr>
      <vt:lpstr>链队列的出队</vt:lpstr>
      <vt:lpstr>PowerPoint 演示文稿</vt:lpstr>
      <vt:lpstr>作   业</vt:lpstr>
      <vt:lpstr>实验二</vt:lpstr>
      <vt:lpstr>实验三</vt:lpstr>
    </vt:vector>
  </TitlesOfParts>
  <Company>CHuayuan_EastSoft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Henry</dc:creator>
  <cp:lastModifiedBy>陈宏建</cp:lastModifiedBy>
  <cp:revision>196</cp:revision>
  <dcterms:created xsi:type="dcterms:W3CDTF">2002-10-13T12:27:00Z</dcterms:created>
  <dcterms:modified xsi:type="dcterms:W3CDTF">2021-10-07T06:25:17Z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40802F50720F4EFA8FFBC875DEC1C890</vt:lpwstr>
  </property>
</Properties>
</file>