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5"/>
  </p:handoutMasterIdLst>
  <p:sldIdLst>
    <p:sldId id="263" r:id="rId4"/>
    <p:sldId id="310" r:id="rId6"/>
    <p:sldId id="257" r:id="rId7"/>
    <p:sldId id="258" r:id="rId8"/>
    <p:sldId id="301" r:id="rId9"/>
    <p:sldId id="302" r:id="rId10"/>
    <p:sldId id="264" r:id="rId11"/>
    <p:sldId id="308" r:id="rId12"/>
    <p:sldId id="314" r:id="rId13"/>
    <p:sldId id="320" r:id="rId14"/>
    <p:sldId id="259" r:id="rId15"/>
    <p:sldId id="260" r:id="rId16"/>
    <p:sldId id="288" r:id="rId17"/>
    <p:sldId id="267" r:id="rId18"/>
    <p:sldId id="352" r:id="rId19"/>
    <p:sldId id="312" r:id="rId20"/>
    <p:sldId id="292" r:id="rId21"/>
    <p:sldId id="293" r:id="rId22"/>
    <p:sldId id="294" r:id="rId23"/>
    <p:sldId id="315" r:id="rId24"/>
    <p:sldId id="321" r:id="rId25"/>
    <p:sldId id="317" r:id="rId26"/>
    <p:sldId id="318" r:id="rId27"/>
    <p:sldId id="299" r:id="rId28"/>
    <p:sldId id="313" r:id="rId29"/>
    <p:sldId id="347" r:id="rId30"/>
    <p:sldId id="353" r:id="rId31"/>
    <p:sldId id="296" r:id="rId32"/>
    <p:sldId id="319" r:id="rId33"/>
    <p:sldId id="305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 showGuides="1">
      <p:cViewPr>
        <p:scale>
          <a:sx n="50" d="100"/>
          <a:sy n="50" d="100"/>
        </p:scale>
        <p:origin x="-1086" y="-564"/>
      </p:cViewPr>
      <p:guideLst>
        <p:guide orient="horz" pos="2159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b="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8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8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389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624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63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204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9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ectangle 108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075" name="Picture 110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114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3115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1989138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28600"/>
            <a:ext cx="58166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9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08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Picture 110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114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3115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1989138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28600"/>
            <a:ext cx="58166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12" descr="模版00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103"/>
          <p:cNvSpPr/>
          <p:nvPr/>
        </p:nvSpPr>
        <p:spPr>
          <a:xfrm>
            <a:off x="884238" y="0"/>
            <a:ext cx="496887" cy="1143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8" name="Rectangle 104"/>
          <p:cNvSpPr/>
          <p:nvPr/>
        </p:nvSpPr>
        <p:spPr>
          <a:xfrm>
            <a:off x="635000" y="13176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Rectangle 106"/>
          <p:cNvSpPr/>
          <p:nvPr/>
        </p:nvSpPr>
        <p:spPr>
          <a:xfrm>
            <a:off x="3252788" y="12192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107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209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b="0">
                <a:solidFill>
                  <a:schemeClr val="folHlink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9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b="0">
                <a:solidFill>
                  <a:schemeClr val="folHlink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9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4" name="Rectangle 11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12" descr="模版00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103"/>
          <p:cNvSpPr/>
          <p:nvPr/>
        </p:nvSpPr>
        <p:spPr>
          <a:xfrm>
            <a:off x="884238" y="0"/>
            <a:ext cx="496887" cy="1143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Rectangle 104"/>
          <p:cNvSpPr/>
          <p:nvPr/>
        </p:nvSpPr>
        <p:spPr>
          <a:xfrm>
            <a:off x="635000" y="13176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Rectangle 106"/>
          <p:cNvSpPr/>
          <p:nvPr/>
        </p:nvSpPr>
        <p:spPr>
          <a:xfrm>
            <a:off x="3252788" y="12192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107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209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b="0">
                <a:solidFill>
                  <a:schemeClr val="folHlink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9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b="0">
                <a:solidFill>
                  <a:schemeClr val="folHlink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9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8" name="Rectangle 11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-4762" y="1195388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1026478" y="1189673"/>
            <a:ext cx="7380287" cy="10128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kumimoji="1" lang="zh-CN" altLang="en-US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 </a:t>
            </a:r>
            <a:r>
              <a:rPr kumimoji="1"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4 </a:t>
            </a:r>
            <a:r>
              <a:rPr kumimoji="1" lang="zh-CN" altLang="en-US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章 串</a:t>
            </a:r>
            <a:endParaRPr kumimoji="1" lang="zh-CN" altLang="en-US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7170" name="AutoShape 6"/>
          <p:cNvSpPr/>
          <p:nvPr/>
        </p:nvSpPr>
        <p:spPr>
          <a:xfrm>
            <a:off x="2843213" y="4005263"/>
            <a:ext cx="4248150" cy="792162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0" dirty="0">
                <a:latin typeface="Arial" panose="020B0604020202020204" pitchFamily="34" charset="0"/>
                <a:ea typeface="华文新魏" panose="02010800040101010101" pitchFamily="2" charset="-122"/>
              </a:rPr>
              <a:t>陈宏建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8" cy="14557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扬州大学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信息工程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人工智能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学院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串的链式存储结构</a:t>
            </a:r>
            <a:endParaRPr lang="zh-CN" altLang="en-US" dirty="0"/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809625" y="1524000"/>
            <a:ext cx="7958138" cy="18351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ea typeface="幼圆" panose="02010509060101010101" pitchFamily="49" charset="-122"/>
              </a:rPr>
              <a:t>串</a:t>
            </a:r>
            <a:r>
              <a:rPr lang="zh-CN" altLang="en-US" dirty="0"/>
              <a:t>作为一种特殊的线性表（数据元素为字符），使用顺序表示时，做插入和删除运算，运算量很大，不方便。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ea typeface="幼圆" panose="02010509060101010101" pitchFamily="49" charset="-122"/>
              </a:rPr>
              <a:t>链式存储结构：</a:t>
            </a:r>
            <a:endParaRPr lang="zh-CN" altLang="en-US" b="1" dirty="0">
              <a:solidFill>
                <a:schemeClr val="folHlink"/>
              </a:solidFill>
              <a:ea typeface="幼圆" panose="020105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50825" y="3860800"/>
            <a:ext cx="8610600" cy="593725"/>
            <a:chOff x="144" y="2400"/>
            <a:chExt cx="5424" cy="374"/>
          </a:xfrm>
        </p:grpSpPr>
        <p:sp>
          <p:nvSpPr>
            <p:cNvPr id="25604" name="Text Box 5"/>
            <p:cNvSpPr txBox="1"/>
            <p:nvPr/>
          </p:nvSpPr>
          <p:spPr>
            <a:xfrm>
              <a:off x="1439" y="2427"/>
              <a:ext cx="4129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>
                <a:lnSpc>
                  <a:spcPct val="80000"/>
                </a:lnSpc>
              </a:pPr>
              <a:r>
                <a:rPr lang="en-US" altLang="zh-CN" b="0">
                  <a:latin typeface="Times New Roman" panose="02020603050405020304" pitchFamily="18" charset="0"/>
                </a:rPr>
                <a:t>s              p              r             i             n             g</a:t>
              </a:r>
              <a:r>
                <a:rPr lang="en-US" altLang="zh-CN" sz="1800" b="0">
                  <a:latin typeface="Times New Roman" panose="02020603050405020304" pitchFamily="18" charset="0"/>
                </a:rPr>
                <a:t>   </a:t>
              </a:r>
              <a:r>
                <a:rPr lang="en-US" altLang="zh-CN" b="0">
                  <a:latin typeface="Times New Roman" panose="02020603050405020304" pitchFamily="18" charset="0"/>
                </a:rPr>
                <a:t>^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25605" name="Text Box 6"/>
            <p:cNvSpPr txBox="1"/>
            <p:nvPr/>
          </p:nvSpPr>
          <p:spPr>
            <a:xfrm>
              <a:off x="144" y="2400"/>
              <a:ext cx="556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 eaLnBrk="0" hangingPunct="0">
                <a:lnSpc>
                  <a:spcPct val="80000"/>
                </a:lnSpc>
              </a:pPr>
              <a:r>
                <a:rPr lang="en-US" altLang="zh-CN" b="0">
                  <a:latin typeface="Times New Roman" panose="02020603050405020304" pitchFamily="18" charset="0"/>
                </a:rPr>
                <a:t>S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25606" name="Rectangle 7"/>
            <p:cNvSpPr/>
            <p:nvPr/>
          </p:nvSpPr>
          <p:spPr>
            <a:xfrm>
              <a:off x="735" y="2459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7" name="Line 8"/>
            <p:cNvSpPr/>
            <p:nvPr/>
          </p:nvSpPr>
          <p:spPr>
            <a:xfrm>
              <a:off x="955" y="2459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Rectangle 9"/>
            <p:cNvSpPr/>
            <p:nvPr/>
          </p:nvSpPr>
          <p:spPr>
            <a:xfrm>
              <a:off x="1445" y="2459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9" name="Line 10"/>
            <p:cNvSpPr/>
            <p:nvPr/>
          </p:nvSpPr>
          <p:spPr>
            <a:xfrm>
              <a:off x="1665" y="2459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Rectangle 11"/>
            <p:cNvSpPr/>
            <p:nvPr/>
          </p:nvSpPr>
          <p:spPr>
            <a:xfrm>
              <a:off x="2865" y="2459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Line 12"/>
            <p:cNvSpPr/>
            <p:nvPr/>
          </p:nvSpPr>
          <p:spPr>
            <a:xfrm>
              <a:off x="3085" y="2459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Line 13"/>
            <p:cNvSpPr/>
            <p:nvPr/>
          </p:nvSpPr>
          <p:spPr>
            <a:xfrm>
              <a:off x="389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13" name="Line 14"/>
            <p:cNvSpPr/>
            <p:nvPr/>
          </p:nvSpPr>
          <p:spPr>
            <a:xfrm>
              <a:off x="1090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14" name="Line 15"/>
            <p:cNvSpPr/>
            <p:nvPr/>
          </p:nvSpPr>
          <p:spPr>
            <a:xfrm>
              <a:off x="1800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15" name="Line 16"/>
            <p:cNvSpPr/>
            <p:nvPr/>
          </p:nvSpPr>
          <p:spPr>
            <a:xfrm>
              <a:off x="3220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16" name="Line 17"/>
            <p:cNvSpPr/>
            <p:nvPr/>
          </p:nvSpPr>
          <p:spPr>
            <a:xfrm flipH="1">
              <a:off x="763" y="2510"/>
              <a:ext cx="88" cy="12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Line 18"/>
            <p:cNvSpPr/>
            <p:nvPr/>
          </p:nvSpPr>
          <p:spPr>
            <a:xfrm flipH="1">
              <a:off x="838" y="2538"/>
              <a:ext cx="89" cy="12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Rectangle 19"/>
            <p:cNvSpPr/>
            <p:nvPr/>
          </p:nvSpPr>
          <p:spPr>
            <a:xfrm>
              <a:off x="3566" y="2459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9" name="Line 20"/>
            <p:cNvSpPr/>
            <p:nvPr/>
          </p:nvSpPr>
          <p:spPr>
            <a:xfrm>
              <a:off x="3786" y="2459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Line 21"/>
            <p:cNvSpPr/>
            <p:nvPr/>
          </p:nvSpPr>
          <p:spPr>
            <a:xfrm>
              <a:off x="3921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21" name="Rectangle 22"/>
            <p:cNvSpPr/>
            <p:nvPr/>
          </p:nvSpPr>
          <p:spPr>
            <a:xfrm>
              <a:off x="2155" y="2459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2" name="Line 23"/>
            <p:cNvSpPr/>
            <p:nvPr/>
          </p:nvSpPr>
          <p:spPr>
            <a:xfrm>
              <a:off x="2375" y="2459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Line 24"/>
            <p:cNvSpPr/>
            <p:nvPr/>
          </p:nvSpPr>
          <p:spPr>
            <a:xfrm>
              <a:off x="2510" y="2581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24" name="Rectangle 25"/>
            <p:cNvSpPr/>
            <p:nvPr/>
          </p:nvSpPr>
          <p:spPr>
            <a:xfrm>
              <a:off x="4267" y="2433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5" name="Line 26"/>
            <p:cNvSpPr/>
            <p:nvPr/>
          </p:nvSpPr>
          <p:spPr>
            <a:xfrm>
              <a:off x="4487" y="2433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Line 27"/>
            <p:cNvSpPr/>
            <p:nvPr/>
          </p:nvSpPr>
          <p:spPr>
            <a:xfrm>
              <a:off x="4622" y="2556"/>
              <a:ext cx="3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27" name="Rectangle 28"/>
            <p:cNvSpPr/>
            <p:nvPr/>
          </p:nvSpPr>
          <p:spPr>
            <a:xfrm>
              <a:off x="4986" y="2441"/>
              <a:ext cx="444" cy="2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Line 29"/>
            <p:cNvSpPr/>
            <p:nvPr/>
          </p:nvSpPr>
          <p:spPr>
            <a:xfrm>
              <a:off x="5206" y="2441"/>
              <a:ext cx="0" cy="2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30"/>
          <p:cNvGrpSpPr/>
          <p:nvPr/>
        </p:nvGrpSpPr>
        <p:grpSpPr>
          <a:xfrm>
            <a:off x="2124075" y="4868863"/>
            <a:ext cx="4800600" cy="431800"/>
            <a:chOff x="1344" y="3040"/>
            <a:chExt cx="3024" cy="272"/>
          </a:xfrm>
        </p:grpSpPr>
        <p:sp>
          <p:nvSpPr>
            <p:cNvPr id="25630" name="Text Box 31"/>
            <p:cNvSpPr txBox="1"/>
            <p:nvPr/>
          </p:nvSpPr>
          <p:spPr>
            <a:xfrm>
              <a:off x="1344" y="3040"/>
              <a:ext cx="3024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lnSpc>
                  <a:spcPct val="80000"/>
                </a:lnSpc>
              </a:pPr>
              <a:r>
                <a:rPr lang="en-US" altLang="zh-CN" b="0">
                  <a:latin typeface="Times New Roman" panose="02020603050405020304" pitchFamily="18" charset="0"/>
                </a:rPr>
                <a:t>S       s   p  r   i   n         g  #  #  #  # </a:t>
              </a:r>
              <a:r>
                <a:rPr lang="en-US" altLang="zh-CN" sz="2800" b="0">
                  <a:latin typeface="Times New Roman" panose="02020603050405020304" pitchFamily="18" charset="0"/>
                </a:rPr>
                <a:t> ^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grpSp>
          <p:nvGrpSpPr>
            <p:cNvPr id="25631" name="Group 32"/>
            <p:cNvGrpSpPr/>
            <p:nvPr/>
          </p:nvGrpSpPr>
          <p:grpSpPr>
            <a:xfrm>
              <a:off x="1773" y="3073"/>
              <a:ext cx="1151" cy="239"/>
              <a:chOff x="1008" y="3120"/>
              <a:chExt cx="672" cy="98"/>
            </a:xfrm>
          </p:grpSpPr>
          <p:sp>
            <p:nvSpPr>
              <p:cNvPr id="25632" name="Rectangle 33"/>
              <p:cNvSpPr/>
              <p:nvPr/>
            </p:nvSpPr>
            <p:spPr>
              <a:xfrm>
                <a:off x="1008" y="3120"/>
                <a:ext cx="672" cy="96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3" name="Line 34"/>
              <p:cNvSpPr/>
              <p:nvPr/>
            </p:nvSpPr>
            <p:spPr>
              <a:xfrm>
                <a:off x="1114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4" name="Line 35"/>
              <p:cNvSpPr/>
              <p:nvPr/>
            </p:nvSpPr>
            <p:spPr>
              <a:xfrm>
                <a:off x="1227" y="3122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5" name="Line 36"/>
              <p:cNvSpPr/>
              <p:nvPr/>
            </p:nvSpPr>
            <p:spPr>
              <a:xfrm>
                <a:off x="1341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6" name="Line 37"/>
              <p:cNvSpPr/>
              <p:nvPr/>
            </p:nvSpPr>
            <p:spPr>
              <a:xfrm>
                <a:off x="1455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7" name="Line 38"/>
              <p:cNvSpPr/>
              <p:nvPr/>
            </p:nvSpPr>
            <p:spPr>
              <a:xfrm>
                <a:off x="1569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38" name="Group 39"/>
            <p:cNvGrpSpPr/>
            <p:nvPr/>
          </p:nvGrpSpPr>
          <p:grpSpPr>
            <a:xfrm>
              <a:off x="3088" y="3073"/>
              <a:ext cx="1150" cy="239"/>
              <a:chOff x="1008" y="3120"/>
              <a:chExt cx="672" cy="98"/>
            </a:xfrm>
          </p:grpSpPr>
          <p:sp>
            <p:nvSpPr>
              <p:cNvPr id="25639" name="Rectangle 40"/>
              <p:cNvSpPr/>
              <p:nvPr/>
            </p:nvSpPr>
            <p:spPr>
              <a:xfrm>
                <a:off x="1008" y="3120"/>
                <a:ext cx="672" cy="96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0" name="Line 41"/>
              <p:cNvSpPr/>
              <p:nvPr/>
            </p:nvSpPr>
            <p:spPr>
              <a:xfrm>
                <a:off x="1114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1" name="Line 42"/>
              <p:cNvSpPr/>
              <p:nvPr/>
            </p:nvSpPr>
            <p:spPr>
              <a:xfrm>
                <a:off x="1227" y="3122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2" name="Line 43"/>
              <p:cNvSpPr/>
              <p:nvPr/>
            </p:nvSpPr>
            <p:spPr>
              <a:xfrm>
                <a:off x="1341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3" name="Line 44"/>
              <p:cNvSpPr/>
              <p:nvPr/>
            </p:nvSpPr>
            <p:spPr>
              <a:xfrm>
                <a:off x="1455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4" name="Line 45"/>
              <p:cNvSpPr/>
              <p:nvPr/>
            </p:nvSpPr>
            <p:spPr>
              <a:xfrm>
                <a:off x="1569" y="3120"/>
                <a:ext cx="0" cy="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45" name="Line 46"/>
            <p:cNvSpPr/>
            <p:nvPr/>
          </p:nvSpPr>
          <p:spPr>
            <a:xfrm>
              <a:off x="2841" y="3155"/>
              <a:ext cx="2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46" name="Line 47"/>
            <p:cNvSpPr/>
            <p:nvPr/>
          </p:nvSpPr>
          <p:spPr>
            <a:xfrm>
              <a:off x="1527" y="3146"/>
              <a:ext cx="2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371600" y="373063"/>
            <a:ext cx="7378700" cy="67945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基本操作</a:t>
            </a:r>
            <a:r>
              <a:rPr lang="en-US" altLang="zh-CN">
                <a:latin typeface="华文新魏" panose="02010800040101010101" pitchFamily="2" charset="-122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</a:rPr>
              <a:t>串的赋值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144000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 StringAssign(STRING *S, *T)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将串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的值赋给串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{if(S-&gt;str) free(S-&gt;str);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存在，空间释放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len= T-&gt;length;          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串的长度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-&gt;length=len;           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赋予字符串长度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if(!len)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空串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len==0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{S-&gt;str=(char*)malloc(sizeof(char)); 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S-&gt;str[0]=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+mn-ea"/>
                <a:cs typeface="Courier New" panose="02070309020205020404" pitchFamily="49" charset="0"/>
              </a:rPr>
              <a:t>’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+mn-ea"/>
                <a:cs typeface="Courier New" panose="02070309020205020404" pitchFamily="49" charset="0"/>
              </a:rPr>
              <a:t>’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 } 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else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非空串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{S-&gt;str=(char*)malloc((len+1)*sizeof(char));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if(!S-&gt;str) return ERROR;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for(i=0;i&lt;=len;i++)   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对应的字符赋值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S-&gt;str[i]=T-&gt;str[i];      }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return OK;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∥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StringAssign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charRg st="4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charRg st="4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charRg st="12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charRg st="12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char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char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8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charRg st="18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charRg st="18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3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charRg st="23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charRg st="23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5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charRg st="25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charRg st="25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75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9">
                                            <p:txEl>
                                              <p:charRg st="275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9">
                                            <p:txEl>
                                              <p:charRg st="275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24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9">
                                            <p:txEl>
                                              <p:charRg st="324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19">
                                            <p:txEl>
                                              <p:charRg st="324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55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19">
                                            <p:txEl>
                                              <p:charRg st="355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19">
                                            <p:txEl>
                                              <p:charRg st="355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97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19">
                                            <p:txEl>
                                              <p:charRg st="397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19">
                                            <p:txEl>
                                              <p:charRg st="397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38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19">
                                            <p:txEl>
                                              <p:charRg st="438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19">
                                            <p:txEl>
                                              <p:charRg st="438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52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219">
                                            <p:txEl>
                                              <p:charRg st="452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19">
                                            <p:txEl>
                                              <p:charRg st="452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endParaRPr lang="en-US" altLang="zh-CN" sz="1800"/>
          </a:p>
        </p:txBody>
      </p:sp>
      <p:sp>
        <p:nvSpPr>
          <p:cNvPr id="2969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基本操作</a:t>
            </a:r>
            <a:r>
              <a:rPr lang="en-US" altLang="zh-CN">
                <a:latin typeface="华文新魏" panose="02010800040101010101" pitchFamily="2" charset="-122"/>
              </a:rPr>
              <a:t>:</a:t>
            </a:r>
            <a:r>
              <a:rPr lang="zh-CN" altLang="en-US" dirty="0">
                <a:latin typeface="华文新魏" panose="02010800040101010101" pitchFamily="2" charset="-122"/>
              </a:rPr>
              <a:t>串联接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10246" name="Rectangle 6"/>
          <p:cNvSpPr/>
          <p:nvPr/>
        </p:nvSpPr>
        <p:spPr>
          <a:xfrm>
            <a:off x="36195" y="1268730"/>
            <a:ext cx="901827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 algn="just"/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StringConcat(STRING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*S,*T){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将串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联接到串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后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STRING temp;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StringAssign(temp,S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原来内容保留在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S-&gt;length=S-&gt;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length+T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-&gt;length;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free(S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释放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原来占据的空间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</a:rPr>
              <a:t>(char*)malloc((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S-&gt;length</a:t>
            </a:r>
            <a:r>
              <a:rPr lang="en-US" altLang="zh-CN">
                <a:solidFill>
                  <a:srgbClr val="000000"/>
                </a:solidFill>
              </a:rPr>
              <a:t>+1)*sizeof(char));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if(!S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) return ERROR;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else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连接两个串的内容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for(i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temp.length;i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的值先赋给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     S-&gt;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str[i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temp.str[i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for(j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=0;j&lt;=T-&gt;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length;j++,i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赋在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之后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str[i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]=T-&gt;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str[j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free(temp.str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释放为临时串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分配的空间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66700" algn="just" eaLnBrk="0" hangingPunct="0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return OK; }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en-US" altLang="zh-CN" err="1">
                <a:solidFill>
                  <a:srgbClr val="000000"/>
                </a:solidFill>
                <a:latin typeface="Courier New" panose="02070309020205020404" pitchFamily="49" charset="0"/>
              </a:rPr>
              <a:t>StringConcat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串的模式匹配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23215" y="1600200"/>
            <a:ext cx="8654415" cy="388175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子串定位算法</a:t>
            </a:r>
            <a:r>
              <a:rPr lang="en-US" altLang="zh-CN" sz="2800">
                <a:latin typeface="Times New Roman" panose="02020603050405020304" pitchFamily="18" charset="0"/>
              </a:rPr>
              <a:t>Index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lvl="1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folHlink"/>
                </a:solidFill>
                <a:ea typeface="幼圆" panose="02010509060101010101" pitchFamily="49" charset="-122"/>
              </a:rPr>
              <a:t>基本思想：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先以主串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中第一个字符为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子串的头一个字符，模式串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的长度作为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子串的长度，得到一个子串去与模式串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中的字符逐个比较，若子串与模式串相同，即返回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中子串的第一个字符位置作为模式串在主串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中的位置；否则，取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中第二个字符为子串头，将其往后的字符再依次和模式串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比较判断是否相等，以此类推直到找到子串位置或没有一个子串与模式串相同为止 ，前者模式匹配成功，后者模式匹配失败。</a:t>
            </a:r>
            <a:endParaRPr lang="zh-CN" altLang="en-US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1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1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79388" y="1341438"/>
            <a:ext cx="8431212" cy="55165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Index(STRING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*S,*T)//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朴素的模式匹配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返回子串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在主串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中的位置，若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非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的子串则返回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i=0;  j=0;    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设置两个扫描指针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while(i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&lt;S-&gt;length &amp;&amp; j&lt;T-&gt;length)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if(S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str[i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]==T-&gt;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str[j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 {i++;  j++; }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else          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对应字符不相等时，重新比较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{i=i-j+1;  j=0; }    //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回溯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if(j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==T-&gt;length) </a:t>
            </a:r>
            <a:endParaRPr lang="en-US" altLang="zh-CN" sz="24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 return i-T-&gt;length+1;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返回子串在主串中的位置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else return 0; 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子串不在主串中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∥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</a:rPr>
              <a:t>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3379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基本操作的算法</a:t>
            </a:r>
            <a:r>
              <a:rPr lang="en-US" altLang="zh-CN">
                <a:latin typeface="华文新魏" panose="02010800040101010101" pitchFamily="2" charset="-122"/>
              </a:rPr>
              <a:t>:</a:t>
            </a:r>
            <a:r>
              <a:rPr lang="zh-CN" altLang="en-US" dirty="0">
                <a:latin typeface="华文新魏" panose="02010800040101010101" pitchFamily="2" charset="-122"/>
              </a:rPr>
              <a:t>子串定位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charRg st="6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2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charRg st="12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charRg st="12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charRg st="15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charRg st="15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charRg st="17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3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charRg st="23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charRg st="23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1">
                                            <p:txEl>
                                              <p:char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1">
                                            <p:txEl>
                                              <p:char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11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11">
                                            <p:txEl>
                                              <p:charRg st="299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2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11">
                                            <p:txEl>
                                              <p:charRg st="32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11">
                                            <p:txEl>
                                              <p:charRg st="32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13970" y="-27305"/>
            <a:ext cx="9144000" cy="368300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7315" y="0"/>
            <a:ext cx="8656320" cy="529590"/>
          </a:xfrm>
        </p:spPr>
        <p:txBody>
          <a:bodyPr vert="horz" wrap="square" lIns="91440" tIns="45720" rIns="91440" bIns="45720" numCol="1" anchor="t" anchorCtr="0" compatLnSpc="1"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  <a:sym typeface="+mn-ea"/>
              </a:rPr>
              <a:t>朴素的模式匹配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sym typeface="+mn-ea"/>
              </a:rPr>
              <a:t>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主串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anose="02010509060101010101" pitchFamily="49" charset="-122"/>
                <a:ea typeface="+mn-ea"/>
                <a:cs typeface="+mn-cs"/>
              </a:rPr>
              <a:t>S=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anose="02010509060101010101" pitchFamily="49" charset="-122"/>
                <a:ea typeface="楷体_GB2312" pitchFamily="49" charset="-122"/>
                <a:cs typeface="+mn-cs"/>
              </a:rPr>
              <a:t>ababcabcacbab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模式串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anose="02010509060101010101" pitchFamily="49" charset="-122"/>
                <a:ea typeface="+mn-ea"/>
                <a:cs typeface="+mn-cs"/>
              </a:rPr>
              <a:t>T=abcac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anose="02010509060101010101" pitchFamily="49" charset="-122"/>
              <a:ea typeface="+mn-ea"/>
              <a:cs typeface="+mn-cs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0" y="1412558"/>
            <a:ext cx="3059113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</a:rPr>
              <a:t>if(S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</a:rPr>
              <a:t>str[i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]==T-&gt;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</a:rPr>
              <a:t>str[j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{i++;  j++; }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{i=i-j+1;  j=0; }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58795" y="405130"/>
            <a:ext cx="5788025" cy="49231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</a:t>
            </a:r>
            <a:r>
              <a:rPr kumimoji="0" lang="en-US" altLang="zh-CN" sz="1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=2</a:t>
            </a:r>
            <a:endParaRPr kumimoji="0" lang="en-US" altLang="zh-CN" sz="1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</a:t>
            </a:r>
            <a:r>
              <a:rPr kumimoji="0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c</a:t>
            </a:r>
            <a:endParaRPr kumimoji="0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j=2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r>
              <a:rPr kumimoji="0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</a:t>
            </a:r>
            <a:endParaRPr kumimoji="0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j=0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=6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         a b c a </a:t>
            </a:r>
            <a:r>
              <a:rPr kumimoji="0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c</a:t>
            </a:r>
            <a:endParaRPr kumimoji="0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j=4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=3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           </a:t>
            </a:r>
            <a:r>
              <a:rPr kumimoji="0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</a:t>
            </a:r>
            <a:endParaRPr kumimoji="0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j=0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=4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</a:t>
            </a:r>
            <a:endParaRPr kumimoji="0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j=0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18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=10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第六趟匹配：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 a b c a c</a:t>
            </a:r>
            <a:r>
              <a:rPr kumimoji="0" lang="zh-CN" altLang="en-US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（成功）</a:t>
            </a:r>
            <a:endParaRPr kumimoji="0" lang="zh-CN" altLang="en-US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                </a:t>
            </a:r>
            <a:r>
              <a:rPr kumimoji="0" lang="zh-CN" altLang="en-US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j=5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6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6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6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8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charRg st="8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charRg st="8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1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6">
                                            <p:txEl>
                                              <p:charRg st="11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charRg st="11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6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charRg st="15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9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36">
                                            <p:txEl>
                                              <p:charRg st="19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6">
                                            <p:txEl>
                                              <p:charRg st="19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3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6">
                                            <p:txEl>
                                              <p:charRg st="23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6">
                                            <p:txEl>
                                              <p:charRg st="23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6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6">
                                            <p:txEl>
                                              <p:charRg st="26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36">
                                            <p:txEl>
                                              <p:charRg st="26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30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6">
                                            <p:txEl>
                                              <p:charRg st="30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36">
                                            <p:txEl>
                                              <p:charRg st="30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328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36">
                                            <p:txEl>
                                              <p:charRg st="328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36">
                                            <p:txEl>
                                              <p:charRg st="328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36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036">
                                            <p:txEl>
                                              <p:charRg st="36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36">
                                            <p:txEl>
                                              <p:charRg st="36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397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036">
                                            <p:txEl>
                                              <p:charRg st="397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036">
                                            <p:txEl>
                                              <p:charRg st="397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457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36">
                                            <p:txEl>
                                              <p:charRg st="457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036">
                                            <p:txEl>
                                              <p:charRg st="457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479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36">
                                            <p:txEl>
                                              <p:charRg st="479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036">
                                            <p:txEl>
                                              <p:charRg st="479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514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036">
                                            <p:txEl>
                                              <p:charRg st="514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036">
                                            <p:txEl>
                                              <p:charRg st="514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542" end="5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036">
                                            <p:txEl>
                                              <p:charRg st="542" end="5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036">
                                            <p:txEl>
                                              <p:charRg st="542" end="5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587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036">
                                            <p:txEl>
                                              <p:charRg st="587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036">
                                            <p:txEl>
                                              <p:charRg st="587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611" end="6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36">
                                            <p:txEl>
                                              <p:charRg st="611" end="6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036">
                                            <p:txEl>
                                              <p:charRg st="611" end="6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646" end="6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036">
                                            <p:txEl>
                                              <p:charRg st="646" end="6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036">
                                            <p:txEl>
                                              <p:charRg st="646" end="6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67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036">
                                            <p:txEl>
                                              <p:charRg st="67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036">
                                            <p:txEl>
                                              <p:charRg st="67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21" end="7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036">
                                            <p:txEl>
                                              <p:charRg st="721" end="7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036">
                                            <p:txEl>
                                              <p:charRg st="721" end="7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58" end="7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036">
                                            <p:txEl>
                                              <p:charRg st="758" end="7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036">
                                            <p:txEl>
                                              <p:charRg st="758" end="7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93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036">
                                            <p:txEl>
                                              <p:charRg st="793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036">
                                            <p:txEl>
                                              <p:charRg st="793" end="8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832" end="9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036">
                                            <p:txEl>
                                              <p:charRg st="832" end="9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036">
                                            <p:txEl>
                                              <p:charRg st="832" end="9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36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113030" y="228600"/>
            <a:ext cx="9030970" cy="914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上面的模式匹配使用</a:t>
            </a:r>
            <a:r>
              <a:rPr lang="en-US" altLang="zh-CN" sz="3600" dirty="0"/>
              <a:t>KMP</a:t>
            </a:r>
            <a:r>
              <a:rPr lang="zh-CN" altLang="en-US" sz="3600" dirty="0"/>
              <a:t>算</a:t>
            </a:r>
            <a:r>
              <a:rPr lang="zh-CN" altLang="en-US" sz="3600" dirty="0"/>
              <a:t>法只需三趟</a:t>
            </a:r>
            <a:endParaRPr lang="zh-CN" altLang="en-US" sz="3600" dirty="0"/>
          </a:p>
        </p:txBody>
      </p:sp>
      <p:sp>
        <p:nvSpPr>
          <p:cNvPr id="37890" name="Rectangle 4"/>
          <p:cNvSpPr>
            <a:spLocks noGrp="1"/>
          </p:cNvSpPr>
          <p:nvPr>
            <p:ph idx="1"/>
          </p:nvPr>
        </p:nvSpPr>
        <p:spPr>
          <a:xfrm>
            <a:off x="468313" y="1341438"/>
            <a:ext cx="7958137" cy="503237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</a:pPr>
            <a:r>
              <a:rPr lang="zh-CN" altLang="en-US" sz="2800" b="1" dirty="0"/>
              <a:t>主串</a:t>
            </a:r>
            <a:r>
              <a:rPr lang="en-US" altLang="zh-CN" sz="2800" b="1">
                <a:latin typeface="Times New Roman" panose="02020603050405020304" pitchFamily="18" charset="0"/>
              </a:rPr>
              <a:t>S=’</a:t>
            </a:r>
            <a:r>
              <a:rPr lang="en-US" altLang="zh-CN" sz="2800" b="1" err="1">
                <a:latin typeface="Times New Roman" panose="02020603050405020304" pitchFamily="18" charset="0"/>
              </a:rPr>
              <a:t>ababcabcacbab</a:t>
            </a:r>
            <a:r>
              <a:rPr lang="en-US" altLang="zh-CN" sz="2800" b="1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/>
              <a:t>，模式串</a:t>
            </a:r>
            <a:r>
              <a:rPr lang="en-US" altLang="zh-CN" sz="2800" b="1">
                <a:latin typeface="Times New Roman" panose="02020603050405020304" pitchFamily="18" charset="0"/>
              </a:rPr>
              <a:t>T= ’ </a:t>
            </a:r>
            <a:r>
              <a:rPr lang="en-US" altLang="zh-CN" sz="2800" b="1" err="1">
                <a:latin typeface="Times New Roman" panose="02020603050405020304" pitchFamily="18" charset="0"/>
              </a:rPr>
              <a:t>abcac</a:t>
            </a:r>
            <a:r>
              <a:rPr lang="en-US" altLang="zh-CN" sz="2800" b="1">
                <a:latin typeface="Times New Roman" panose="02020603050405020304" pitchFamily="18" charset="0"/>
              </a:rPr>
              <a:t>’</a:t>
            </a:r>
            <a:endParaRPr lang="en-US" altLang="zh-CN" sz="2800" b="1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827088" y="1916113"/>
            <a:ext cx="7848600" cy="4797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14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i=3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第一趟匹配：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</a:t>
            </a:r>
            <a:r>
              <a:rPr kumimoji="0" lang="en-US" altLang="zh-CN" sz="2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c</a:t>
            </a:r>
            <a:endParaRPr kumimoji="0" lang="en-US" altLang="zh-CN" sz="2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j=3 (next[3]=1)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i=3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第二趟匹配：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               </a:t>
            </a:r>
            <a:r>
              <a:rPr lang="en-US" altLang="zh-CN" sz="2000" noProof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c a </a:t>
            </a:r>
            <a:r>
              <a:rPr kumimoji="0" lang="en-US" altLang="zh-CN" sz="2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c</a:t>
            </a:r>
            <a:endParaRPr kumimoji="0" lang="en-US" altLang="zh-CN" sz="2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j=5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(next[5]=2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en-US" altLang="zh-CN" sz="12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i=7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第三趟匹配：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a b a b c a b c a c b a b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  <a:cs typeface="+mn-cs"/>
              </a:rPr>
              <a:t>              (a)b c a c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_GB2312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j=5 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   </a:t>
            </a:r>
            <a:endParaRPr kumimoji="0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96000"/>
              </a:lnSpc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怎么得来的呢？这就是</a:t>
            </a:r>
            <a:r>
              <a:rPr kumimoji="0" lang="en-US" altLang="zh-CN" sz="2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KMP</a:t>
            </a:r>
            <a:r>
              <a:rPr kumimoji="0" lang="zh-CN" altLang="en-US" sz="2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算法。</a:t>
            </a:r>
            <a:endParaRPr kumimoji="1" lang="zh-CN" altLang="en-US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6" name="Rectangle 6"/>
          <p:cNvSpPr/>
          <p:nvPr/>
        </p:nvSpPr>
        <p:spPr>
          <a:xfrm>
            <a:off x="4932045" y="5949315"/>
            <a:ext cx="3946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“ </a:t>
            </a:r>
            <a:r>
              <a:rPr lang="en-US" altLang="zh-CN" sz="2800" err="1">
                <a:latin typeface="Times New Roman" panose="02020603050405020304" pitchFamily="18" charset="0"/>
              </a:rPr>
              <a:t>abcac”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next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</a:rPr>
              <a:t>01112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5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5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9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5">
                                            <p:txEl>
                                              <p:charRg st="9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45">
                                            <p:txEl>
                                              <p:charRg st="9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12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5">
                                            <p:txEl>
                                              <p:charRg st="12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5">
                                            <p:txEl>
                                              <p:charRg st="12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45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5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21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5">
                                            <p:txEl>
                                              <p:charRg st="21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45">
                                            <p:txEl>
                                              <p:charRg st="21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252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5">
                                            <p:txEl>
                                              <p:charRg st="252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45">
                                            <p:txEl>
                                              <p:charRg st="252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277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45">
                                            <p:txEl>
                                              <p:charRg st="277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45">
                                            <p:txEl>
                                              <p:charRg st="277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348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45">
                                            <p:txEl>
                                              <p:charRg st="348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45">
                                            <p:txEl>
                                              <p:charRg st="348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376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45">
                                            <p:txEl>
                                              <p:charRg st="376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45">
                                            <p:txEl>
                                              <p:charRg st="376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41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645">
                                            <p:txEl>
                                              <p:charRg st="41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645">
                                            <p:txEl>
                                              <p:charRg st="41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451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45">
                                            <p:txEl>
                                              <p:charRg st="451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645">
                                            <p:txEl>
                                              <p:charRg st="451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charRg st="536" end="5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45">
                                            <p:txEl>
                                              <p:charRg st="536" end="5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645">
                                            <p:txEl>
                                              <p:charRg st="536" end="5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 build="p"/>
      <p:bldP spid="1126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KMP</a:t>
            </a:r>
            <a:r>
              <a:rPr lang="zh-CN" altLang="en-US" dirty="0">
                <a:latin typeface="华文新魏" panose="02010800040101010101" pitchFamily="2" charset="-122"/>
              </a:rPr>
              <a:t>算法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809625" y="1600200"/>
            <a:ext cx="7958138" cy="3505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KMP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—</a:t>
            </a:r>
            <a:r>
              <a:rPr lang="en-US" altLang="zh-CN" sz="3600" b="1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Knuth, Morris, Pratt</a:t>
            </a:r>
            <a:r>
              <a:rPr lang="zh-CN" altLang="en-US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三人发明</a:t>
            </a:r>
            <a:endParaRPr lang="zh-CN" altLang="en-US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特点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buClrTx/>
            </a:pPr>
            <a:r>
              <a:rPr lang="zh-CN" altLang="en-US" sz="3200" dirty="0">
                <a:latin typeface="宋体" panose="02010600030101010101" pitchFamily="2" charset="-122"/>
              </a:rPr>
              <a:t>无需回溯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lvl="1" eaLnBrk="1" hangingPunct="1">
              <a:buClrTx/>
            </a:pPr>
            <a:r>
              <a:rPr lang="zh-CN" altLang="en-US" sz="3200" dirty="0">
                <a:latin typeface="宋体" panose="02010600030101010101" pitchFamily="2" charset="-122"/>
              </a:rPr>
              <a:t>在</a:t>
            </a:r>
            <a:r>
              <a:rPr lang="en-US" altLang="zh-CN" sz="3200">
                <a:latin typeface="宋体" panose="02010600030101010101" pitchFamily="2" charset="-122"/>
              </a:rPr>
              <a:t>O</a:t>
            </a:r>
            <a:r>
              <a:rPr lang="zh-CN" altLang="en-US" sz="3200" dirty="0">
                <a:latin typeface="宋体" panose="02010600030101010101" pitchFamily="2" charset="-122"/>
              </a:rPr>
              <a:t>（</a:t>
            </a:r>
            <a:r>
              <a:rPr lang="en-US" altLang="zh-CN" sz="3200">
                <a:latin typeface="宋体" panose="02010600030101010101" pitchFamily="2" charset="-122"/>
              </a:rPr>
              <a:t>n</a:t>
            </a:r>
            <a:r>
              <a:rPr lang="zh-CN" altLang="en-US" sz="3200" dirty="0">
                <a:latin typeface="宋体" panose="02010600030101010101" pitchFamily="2" charset="-122"/>
              </a:rPr>
              <a:t>＋</a:t>
            </a:r>
            <a:r>
              <a:rPr lang="en-US" altLang="zh-CN" sz="3200">
                <a:latin typeface="宋体" panose="02010600030101010101" pitchFamily="2" charset="-122"/>
              </a:rPr>
              <a:t>m</a:t>
            </a:r>
            <a:r>
              <a:rPr lang="zh-CN" altLang="en-US" sz="3200" dirty="0">
                <a:latin typeface="宋体" panose="02010600030101010101" pitchFamily="2" charset="-122"/>
              </a:rPr>
              <a:t>）的时间量级上完成串的模式匹配操作 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KMP</a:t>
            </a:r>
            <a:r>
              <a:rPr lang="zh-CN" altLang="en-US" dirty="0">
                <a:latin typeface="华文新魏" panose="02010800040101010101" pitchFamily="2" charset="-122"/>
              </a:rPr>
              <a:t>算法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48132" name="Rectangle 4"/>
          <p:cNvSpPr/>
          <p:nvPr/>
        </p:nvSpPr>
        <p:spPr>
          <a:xfrm>
            <a:off x="609600" y="1357313"/>
            <a:ext cx="8534400" cy="1138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latin typeface="宋体" panose="02010600030101010101" pitchFamily="2" charset="-122"/>
              </a:rPr>
              <a:t>假设主串</a:t>
            </a:r>
            <a:r>
              <a:rPr lang="en-US" altLang="zh-CN" sz="200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</a:rPr>
              <a:t>为</a:t>
            </a:r>
            <a:r>
              <a:rPr lang="zh-CN" altLang="en-US" sz="2000" dirty="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900" baseline="-3000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宋体" panose="02010600030101010101" pitchFamily="2" charset="-122"/>
              </a:rPr>
              <a:t>，模式串</a:t>
            </a:r>
            <a:r>
              <a:rPr lang="en-US" altLang="zh-CN" sz="200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</a:rPr>
              <a:t>为</a:t>
            </a:r>
            <a:r>
              <a:rPr lang="zh-CN" altLang="en-US" sz="2000" dirty="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1900" baseline="-30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宋体" panose="02010600030101010101" pitchFamily="2" charset="-122"/>
              </a:rPr>
              <a:t>，若</a:t>
            </a: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900" baseline="-30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1900" baseline="-30000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000" dirty="0">
                <a:latin typeface="宋体" panose="02010600030101010101" pitchFamily="2" charset="-122"/>
              </a:rPr>
              <a:t>发生失配，则有：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i-j+1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 =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“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(1)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8" name="Rectangle 10"/>
          <p:cNvSpPr/>
          <p:nvPr/>
        </p:nvSpPr>
        <p:spPr>
          <a:xfrm>
            <a:off x="179388" y="3357563"/>
            <a:ext cx="8153400" cy="892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由（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），因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k&lt;j,</a:t>
            </a:r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则有：</a:t>
            </a:r>
            <a:endParaRPr lang="zh-CN" altLang="en-US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i-k+1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=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j-k+1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(3)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48139" name="Text Box 11"/>
          <p:cNvSpPr txBox="1"/>
          <p:nvPr/>
        </p:nvSpPr>
        <p:spPr>
          <a:xfrm>
            <a:off x="539750" y="2524125"/>
            <a:ext cx="860425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若主串不回溯，设此时将模式串中第</a:t>
            </a:r>
            <a:r>
              <a:rPr lang="en-US" altLang="zh-CN" sz="200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Arial" panose="020B0604020202020204" pitchFamily="34" charset="0"/>
              </a:rPr>
              <a:t>＜</a:t>
            </a:r>
            <a:r>
              <a:rPr lang="en-US" altLang="zh-CN" sz="2000"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Arial" panose="020B0604020202020204" pitchFamily="34" charset="0"/>
              </a:rPr>
              <a:t>）个字符继续比较，则有：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i-k+1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“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(2)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8140" name="Text Box 12"/>
          <p:cNvSpPr txBox="1"/>
          <p:nvPr/>
        </p:nvSpPr>
        <p:spPr>
          <a:xfrm>
            <a:off x="611188" y="4437063"/>
            <a:ext cx="8208962" cy="1570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</a:rPr>
              <a:t>由（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）和（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），则下式成立：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        “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 ==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“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j-k+1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”              </a:t>
            </a: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</a:rPr>
              <a:t>该等式只与模式串有关，与主串无关。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8" grpId="0"/>
      <p:bldP spid="48139" grpId="0"/>
      <p:bldP spid="48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226" name="Rectangle 74"/>
          <p:cNvSpPr/>
          <p:nvPr/>
        </p:nvSpPr>
        <p:spPr>
          <a:xfrm>
            <a:off x="395288" y="3500438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若模式串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</a:rPr>
              <a:t>abaabc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宋体" panose="02010600030101010101" pitchFamily="2" charset="-122"/>
              </a:rPr>
              <a:t>，由定义可得</a:t>
            </a:r>
            <a:r>
              <a:rPr lang="en-US" altLang="zh-CN">
                <a:latin typeface="Times New Roman" panose="02020603050405020304" pitchFamily="18" charset="0"/>
              </a:rPr>
              <a:t>next</a:t>
            </a:r>
            <a:r>
              <a:rPr lang="zh-CN" altLang="en-US" dirty="0">
                <a:latin typeface="宋体" panose="02010600030101010101" pitchFamily="2" charset="-122"/>
              </a:rPr>
              <a:t>函数值</a:t>
            </a:r>
            <a:r>
              <a:rPr lang="zh-CN" altLang="en-US" sz="2100" dirty="0">
                <a:latin typeface="Times New Roman" panose="02020603050405020304" pitchFamily="18" charset="0"/>
              </a:rPr>
              <a:t> 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1908175" y="4292600"/>
            <a:ext cx="4130675" cy="1838325"/>
            <a:chOff x="-3" y="-3"/>
            <a:chExt cx="1930" cy="1158"/>
          </a:xfrm>
        </p:grpSpPr>
        <p:grpSp>
          <p:nvGrpSpPr>
            <p:cNvPr id="44035" name="Group 93"/>
            <p:cNvGrpSpPr/>
            <p:nvPr/>
          </p:nvGrpSpPr>
          <p:grpSpPr>
            <a:xfrm>
              <a:off x="0" y="0"/>
              <a:ext cx="1924" cy="1152"/>
              <a:chOff x="0" y="0"/>
              <a:chExt cx="1924" cy="1152"/>
            </a:xfrm>
          </p:grpSpPr>
          <p:grpSp>
            <p:nvGrpSpPr>
              <p:cNvPr id="44036" name="Group 82"/>
              <p:cNvGrpSpPr/>
              <p:nvPr/>
            </p:nvGrpSpPr>
            <p:grpSpPr>
              <a:xfrm>
                <a:off x="0" y="0"/>
                <a:ext cx="787" cy="384"/>
                <a:chOff x="0" y="0"/>
                <a:chExt cx="787" cy="384"/>
              </a:xfrm>
            </p:grpSpPr>
            <p:sp>
              <p:nvSpPr>
                <p:cNvPr id="44037" name="Rectangle 75"/>
                <p:cNvSpPr/>
                <p:nvPr/>
              </p:nvSpPr>
              <p:spPr>
                <a:xfrm>
                  <a:off x="43" y="0"/>
                  <a:ext cx="70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j</a:t>
                  </a: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38" name="Rectangle 81"/>
                <p:cNvSpPr/>
                <p:nvPr/>
              </p:nvSpPr>
              <p:spPr>
                <a:xfrm>
                  <a:off x="0" y="0"/>
                  <a:ext cx="78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39" name="Group 84"/>
              <p:cNvGrpSpPr/>
              <p:nvPr/>
            </p:nvGrpSpPr>
            <p:grpSpPr>
              <a:xfrm>
                <a:off x="787" y="0"/>
                <a:ext cx="1137" cy="384"/>
                <a:chOff x="787" y="0"/>
                <a:chExt cx="1137" cy="384"/>
              </a:xfrm>
            </p:grpSpPr>
            <p:sp>
              <p:nvSpPr>
                <p:cNvPr id="44040" name="Rectangle 76"/>
                <p:cNvSpPr/>
                <p:nvPr/>
              </p:nvSpPr>
              <p:spPr>
                <a:xfrm>
                  <a:off x="830" y="0"/>
                  <a:ext cx="105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>
                      <a:solidFill>
                        <a:schemeClr val="folHlink"/>
                      </a:solidFill>
                      <a:latin typeface="Courier New" panose="02070309020205020404" pitchFamily="49" charset="0"/>
                    </a:rPr>
                    <a:t>1 2 3 4 5 6 </a:t>
                  </a:r>
                  <a:endParaRPr lang="en-US" altLang="zh-CN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  <a:p>
                  <a:pPr algn="ctr" eaLnBrk="0" hangingPunct="0"/>
                  <a:endParaRPr lang="en-US" altLang="zh-CN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41" name="Rectangle 83"/>
                <p:cNvSpPr/>
                <p:nvPr/>
              </p:nvSpPr>
              <p:spPr>
                <a:xfrm>
                  <a:off x="787" y="0"/>
                  <a:ext cx="113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42" name="Group 86"/>
              <p:cNvGrpSpPr/>
              <p:nvPr/>
            </p:nvGrpSpPr>
            <p:grpSpPr>
              <a:xfrm>
                <a:off x="0" y="384"/>
                <a:ext cx="787" cy="384"/>
                <a:chOff x="0" y="384"/>
                <a:chExt cx="787" cy="384"/>
              </a:xfrm>
            </p:grpSpPr>
            <p:sp>
              <p:nvSpPr>
                <p:cNvPr id="44043" name="Rectangle 77"/>
                <p:cNvSpPr/>
                <p:nvPr/>
              </p:nvSpPr>
              <p:spPr>
                <a:xfrm>
                  <a:off x="43" y="384"/>
                  <a:ext cx="70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zh-CN" altLang="en-US" sz="2000" dirty="0">
                      <a:solidFill>
                        <a:schemeClr val="folHlink"/>
                      </a:solidFill>
                      <a:latin typeface="Arial" panose="020B0604020202020204" pitchFamily="34" charset="0"/>
                    </a:rPr>
                    <a:t>模式串</a:t>
                  </a:r>
                  <a:endParaRPr lang="zh-CN" altLang="en-US" sz="2000" dirty="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  <a:p>
                  <a:pPr algn="ctr" eaLnBrk="0" hangingPunct="0"/>
                  <a:endParaRPr lang="en-US" altLang="zh-CN" sz="440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44" name="Rectangle 85"/>
                <p:cNvSpPr/>
                <p:nvPr/>
              </p:nvSpPr>
              <p:spPr>
                <a:xfrm>
                  <a:off x="0" y="384"/>
                  <a:ext cx="78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45" name="Group 88"/>
              <p:cNvGrpSpPr/>
              <p:nvPr/>
            </p:nvGrpSpPr>
            <p:grpSpPr>
              <a:xfrm>
                <a:off x="787" y="384"/>
                <a:ext cx="1137" cy="384"/>
                <a:chOff x="787" y="384"/>
                <a:chExt cx="1137" cy="384"/>
              </a:xfrm>
            </p:grpSpPr>
            <p:sp>
              <p:nvSpPr>
                <p:cNvPr id="44046" name="Rectangle 78"/>
                <p:cNvSpPr/>
                <p:nvPr/>
              </p:nvSpPr>
              <p:spPr>
                <a:xfrm>
                  <a:off x="830" y="384"/>
                  <a:ext cx="105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>
                      <a:solidFill>
                        <a:schemeClr val="folHlink"/>
                      </a:solidFill>
                      <a:latin typeface="Courier New" panose="02070309020205020404" pitchFamily="49" charset="0"/>
                    </a:rPr>
                    <a:t>a b a a b c</a:t>
                  </a:r>
                  <a:endParaRPr lang="en-US" altLang="zh-CN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  <a:p>
                  <a:pPr algn="ctr" eaLnBrk="0" hangingPunct="0"/>
                  <a:endParaRPr lang="en-US" altLang="zh-CN" sz="440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47" name="Rectangle 87"/>
                <p:cNvSpPr/>
                <p:nvPr/>
              </p:nvSpPr>
              <p:spPr>
                <a:xfrm>
                  <a:off x="787" y="384"/>
                  <a:ext cx="113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48" name="Group 90"/>
              <p:cNvGrpSpPr/>
              <p:nvPr/>
            </p:nvGrpSpPr>
            <p:grpSpPr>
              <a:xfrm>
                <a:off x="0" y="768"/>
                <a:ext cx="787" cy="384"/>
                <a:chOff x="0" y="768"/>
                <a:chExt cx="787" cy="384"/>
              </a:xfrm>
            </p:grpSpPr>
            <p:sp>
              <p:nvSpPr>
                <p:cNvPr id="44049" name="Rectangle 79"/>
                <p:cNvSpPr/>
                <p:nvPr/>
              </p:nvSpPr>
              <p:spPr>
                <a:xfrm>
                  <a:off x="43" y="768"/>
                  <a:ext cx="70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err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next[j</a:t>
                  </a:r>
                  <a:r>
                    <a:rPr lang="en-US" altLang="zh-CN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]</a:t>
                  </a: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0" name="Rectangle 89"/>
                <p:cNvSpPr/>
                <p:nvPr/>
              </p:nvSpPr>
              <p:spPr>
                <a:xfrm>
                  <a:off x="0" y="768"/>
                  <a:ext cx="78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51" name="Group 92"/>
              <p:cNvGrpSpPr/>
              <p:nvPr/>
            </p:nvGrpSpPr>
            <p:grpSpPr>
              <a:xfrm>
                <a:off x="787" y="768"/>
                <a:ext cx="1137" cy="384"/>
                <a:chOff x="787" y="768"/>
                <a:chExt cx="1137" cy="384"/>
              </a:xfrm>
            </p:grpSpPr>
            <p:sp>
              <p:nvSpPr>
                <p:cNvPr id="44052" name="Rectangle 80"/>
                <p:cNvSpPr/>
                <p:nvPr/>
              </p:nvSpPr>
              <p:spPr>
                <a:xfrm>
                  <a:off x="830" y="768"/>
                  <a:ext cx="105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>
                      <a:solidFill>
                        <a:schemeClr val="folHlink"/>
                      </a:solidFill>
                      <a:latin typeface="Courier New" panose="02070309020205020404" pitchFamily="49" charset="0"/>
                    </a:rPr>
                    <a:t>0 1 1 2 2 3</a:t>
                  </a:r>
                  <a:endParaRPr lang="en-US" altLang="zh-CN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  <a:p>
                  <a:pPr algn="ctr" eaLnBrk="0" hangingPunct="0"/>
                  <a:endParaRPr lang="en-US" altLang="zh-CN" sz="4400">
                    <a:solidFill>
                      <a:schemeClr val="folHlin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53" name="Rectangle 91"/>
                <p:cNvSpPr/>
                <p:nvPr/>
              </p:nvSpPr>
              <p:spPr>
                <a:xfrm>
                  <a:off x="787" y="768"/>
                  <a:ext cx="113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4054" name="Rectangle 94"/>
            <p:cNvSpPr/>
            <p:nvPr/>
          </p:nvSpPr>
          <p:spPr>
            <a:xfrm>
              <a:off x="-3" y="-3"/>
              <a:ext cx="1930" cy="115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055" name="Rectangle 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KMP</a:t>
            </a:r>
            <a:r>
              <a:rPr lang="zh-CN" altLang="en-US" dirty="0">
                <a:latin typeface="华文新魏" panose="02010800040101010101" pitchFamily="2" charset="-122"/>
              </a:rPr>
              <a:t>算法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44056" name="Rectangle 100"/>
          <p:cNvSpPr/>
          <p:nvPr/>
        </p:nvSpPr>
        <p:spPr>
          <a:xfrm>
            <a:off x="0" y="0"/>
            <a:ext cx="438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1000" b="0" dirty="0">
                <a:latin typeface="Arial" panose="020B0604020202020204" pitchFamily="34" charset="0"/>
              </a:rPr>
              <a:t>　　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graphicFrame>
        <p:nvGraphicFramePr>
          <p:cNvPr id="49251" name="Object 99"/>
          <p:cNvGraphicFramePr>
            <a:graphicFrameLocks noChangeAspect="1"/>
          </p:cNvGraphicFramePr>
          <p:nvPr/>
        </p:nvGraphicFramePr>
        <p:xfrm>
          <a:off x="153988" y="2162810"/>
          <a:ext cx="8753475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65700" imgH="762000" progId="Equation.3">
                  <p:embed/>
                </p:oleObj>
              </mc:Choice>
              <mc:Fallback>
                <p:oleObj name="" r:id="rId1" imgW="4965700" imgH="762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988" y="2162810"/>
                        <a:ext cx="8753475" cy="1294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Rectangle 101"/>
          <p:cNvSpPr/>
          <p:nvPr/>
        </p:nvSpPr>
        <p:spPr>
          <a:xfrm>
            <a:off x="0" y="1006475"/>
            <a:ext cx="219075" cy="260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100" b="0">
                <a:latin typeface="Times New Roman" panose="02020603050405020304" pitchFamily="18" charset="0"/>
              </a:rPr>
              <a:t> 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4059" name="Text Box 102"/>
          <p:cNvSpPr txBox="1"/>
          <p:nvPr/>
        </p:nvSpPr>
        <p:spPr>
          <a:xfrm>
            <a:off x="2700338" y="1412875"/>
            <a:ext cx="30241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</a:rPr>
              <a:t>next</a:t>
            </a:r>
            <a:r>
              <a:rPr lang="zh-CN" altLang="en-US" sz="3200" dirty="0">
                <a:solidFill>
                  <a:schemeClr val="folHlink"/>
                </a:solidFill>
                <a:latin typeface="Arial" panose="020B0604020202020204" pitchFamily="34" charset="0"/>
              </a:rPr>
              <a:t>函数的定义</a:t>
            </a:r>
            <a:endParaRPr lang="zh-CN" altLang="en-US" sz="320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本章目录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809625" y="1412875"/>
            <a:ext cx="7958138" cy="468312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4.1</a:t>
            </a:r>
            <a:r>
              <a:rPr lang="zh-CN" altLang="en-US" dirty="0"/>
              <a:t>串类型的定义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4.2</a:t>
            </a:r>
            <a:r>
              <a:rPr lang="zh-CN" altLang="en-US" dirty="0"/>
              <a:t>串的表示和实现</a:t>
            </a:r>
            <a:endParaRPr lang="zh-CN" altLang="en-US" dirty="0"/>
          </a:p>
          <a:p>
            <a:pPr marL="990600" lvl="1" indent="-5334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4.2.1  </a:t>
            </a:r>
            <a:r>
              <a:rPr lang="zh-CN" altLang="en-US" dirty="0"/>
              <a:t>串的顺序存储结构</a:t>
            </a:r>
            <a:endParaRPr lang="zh-CN" altLang="en-US" dirty="0"/>
          </a:p>
          <a:p>
            <a:pPr marL="990600" lvl="1" indent="-5334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4.2.2  </a:t>
            </a:r>
            <a:r>
              <a:rPr lang="zh-CN" altLang="en-US" dirty="0"/>
              <a:t>串的链式存储结构</a:t>
            </a:r>
            <a:endParaRPr lang="zh-CN" altLang="en-US" dirty="0"/>
          </a:p>
          <a:p>
            <a:pPr marL="609600" indent="-6096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4.3  </a:t>
            </a:r>
            <a:r>
              <a:rPr lang="zh-CN" altLang="en-US" dirty="0"/>
              <a:t>串的模式匹配</a:t>
            </a: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990600" lvl="1" indent="-5334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4.3.1  </a:t>
            </a:r>
            <a:r>
              <a:rPr lang="zh-CN" altLang="en-US" dirty="0"/>
              <a:t>朴素的模式匹配算法</a:t>
            </a:r>
            <a:endParaRPr lang="zh-CN" altLang="en-US" dirty="0"/>
          </a:p>
          <a:p>
            <a:pPr marL="990600" lvl="1" indent="-5334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4.3.2  </a:t>
            </a:r>
            <a:r>
              <a:rPr lang="zh-CN" altLang="en-US" dirty="0"/>
              <a:t>首尾匹配算法</a:t>
            </a:r>
            <a:endParaRPr lang="zh-CN" altLang="en-US" dirty="0"/>
          </a:p>
          <a:p>
            <a:pPr marL="990600" lvl="1" indent="-533400" eaLnBrk="1" hangingPunct="1">
              <a:buClrTx/>
            </a:pPr>
            <a:r>
              <a:rPr lang="en-US" altLang="zh-CN">
                <a:latin typeface="Times New Roman" panose="02020603050405020304" pitchFamily="18" charset="0"/>
              </a:rPr>
              <a:t>4.3.3  KMP</a:t>
            </a:r>
            <a:r>
              <a:rPr lang="zh-CN" altLang="en-US" dirty="0"/>
              <a:t>算法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如何求</a:t>
            </a:r>
            <a:r>
              <a:rPr lang="en-US" altLang="zh-CN">
                <a:latin typeface="Times New Roman" panose="02020603050405020304" pitchFamily="18" charset="0"/>
              </a:rPr>
              <a:t>next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19812" name="Rectangle 4"/>
          <p:cNvSpPr/>
          <p:nvPr/>
        </p:nvSpPr>
        <p:spPr>
          <a:xfrm>
            <a:off x="539750" y="4437063"/>
            <a:ext cx="763270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fontAlgn="base"/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值：第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1;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进行比较，不相等；则第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1(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其他情况均为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</a:t>
            </a:r>
            <a:endParaRPr lang="en-US" altLang="zh-CN" sz="28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6083" name="Rectangle 5"/>
          <p:cNvSpPr/>
          <p:nvPr/>
        </p:nvSpPr>
        <p:spPr>
          <a:xfrm>
            <a:off x="611188" y="1300163"/>
            <a:ext cx="7489825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位  序        </a:t>
            </a:r>
            <a:r>
              <a:rPr lang="en-US" altLang="zh-CN" sz="2800">
                <a:latin typeface="Times New Roman" panose="02020603050405020304" pitchFamily="18" charset="0"/>
              </a:rPr>
              <a:t>1   2   3   4   5   6   7   8   9   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模式串      </a:t>
            </a:r>
            <a:r>
              <a:rPr lang="en-US" altLang="zh-CN" sz="2800">
                <a:latin typeface="Times New Roman" panose="02020603050405020304" pitchFamily="18" charset="0"/>
              </a:rPr>
              <a:t>a   b   a   a   b   c   a   b   c   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 next</a:t>
            </a:r>
            <a:r>
              <a:rPr lang="zh-CN" altLang="en-US" sz="2800" dirty="0">
                <a:latin typeface="Times New Roman" panose="02020603050405020304" pitchFamily="18" charset="0"/>
              </a:rPr>
              <a:t>值      </a:t>
            </a:r>
            <a:r>
              <a:rPr lang="en-US" altLang="zh-CN" sz="2800">
                <a:latin typeface="Times New Roman" panose="02020603050405020304" pitchFamily="18" charset="0"/>
              </a:rPr>
              <a:t>0   1   1   2   2   3   1   2   3  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19814" name="Rectangle 6"/>
          <p:cNvSpPr/>
          <p:nvPr/>
        </p:nvSpPr>
        <p:spPr>
          <a:xfrm>
            <a:off x="539750" y="2708275"/>
            <a:ext cx="6840538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ase"/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endParaRPr lang="en-US" altLang="zh-CN" sz="28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815" name="Rectangle 7"/>
          <p:cNvSpPr/>
          <p:nvPr/>
        </p:nvSpPr>
        <p:spPr>
          <a:xfrm>
            <a:off x="539750" y="3357563"/>
            <a:ext cx="720566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ase"/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后面求解每一位的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值时，根据前一位进行比较</a:t>
            </a:r>
            <a:endParaRPr lang="zh-CN" altLang="en-US" sz="28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2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如何求</a:t>
            </a:r>
            <a:r>
              <a:rPr lang="en-US" altLang="zh-CN">
                <a:latin typeface="Times New Roman" panose="02020603050405020304" pitchFamily="18" charset="0"/>
              </a:rPr>
              <a:t>next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7106" name="Rectangle 4"/>
          <p:cNvSpPr/>
          <p:nvPr/>
        </p:nvSpPr>
        <p:spPr>
          <a:xfrm>
            <a:off x="611188" y="1300163"/>
            <a:ext cx="7489825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位  序        </a:t>
            </a:r>
            <a:r>
              <a:rPr lang="en-US" altLang="zh-CN" sz="2800">
                <a:latin typeface="Times New Roman" panose="02020603050405020304" pitchFamily="18" charset="0"/>
              </a:rPr>
              <a:t>1   2   3   4   5   6   7   8   9   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模式串      </a:t>
            </a:r>
            <a:r>
              <a:rPr lang="en-US" altLang="zh-CN" sz="2800">
                <a:latin typeface="Times New Roman" panose="02020603050405020304" pitchFamily="18" charset="0"/>
              </a:rPr>
              <a:t>a   b   a   a   b   c   a   b   c   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 next</a:t>
            </a:r>
            <a:r>
              <a:rPr lang="zh-CN" altLang="en-US" sz="2800" dirty="0">
                <a:latin typeface="Times New Roman" panose="02020603050405020304" pitchFamily="18" charset="0"/>
              </a:rPr>
              <a:t>值      </a:t>
            </a:r>
            <a:r>
              <a:rPr lang="en-US" altLang="zh-CN" sz="2800">
                <a:latin typeface="Times New Roman" panose="02020603050405020304" pitchFamily="18" charset="0"/>
              </a:rPr>
              <a:t>0   1   1   2   2   3   1   2   3  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0053" name="Rectangle 5"/>
          <p:cNvSpPr/>
          <p:nvPr/>
        </p:nvSpPr>
        <p:spPr>
          <a:xfrm>
            <a:off x="598488" y="2817813"/>
            <a:ext cx="7921625" cy="1116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ase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值：第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1;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进行比较，相同，则第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值得为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1+1=2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0054" name="Rectangle 6"/>
          <p:cNvSpPr/>
          <p:nvPr/>
        </p:nvSpPr>
        <p:spPr>
          <a:xfrm>
            <a:off x="611188" y="3933825"/>
            <a:ext cx="7993063" cy="2012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ase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值：第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2;  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进行比较，不相等；第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则将第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位的模式串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进行比较， 相同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则第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的值为</a:t>
            </a:r>
            <a:r>
              <a:rPr lang="en-US" altLang="zh-CN" sz="2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1+1=2</a:t>
            </a:r>
            <a:r>
              <a:rPr lang="zh-CN" altLang="en-US" sz="2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064500" cy="50403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0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    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位  序      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1   2   3   4   5   6   7   8   9   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模式串    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  b   a   a   b   c   a   b   c  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 next 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值    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0   1   1   2   2   3   1   2   3   </a:t>
            </a: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6.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值：第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，对应的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2;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将第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与第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位的模式中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进行比较，相同，则第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2+1=3</a:t>
            </a: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7.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值：第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，对应的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3;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将第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与第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进行比较，不相等；第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对应的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，则将第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与第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进行比较，不相同，则第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1(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其他情况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如何求</a:t>
            </a:r>
            <a:r>
              <a:rPr lang="en-US" altLang="zh-CN"/>
              <a:t>next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459788" cy="44640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位   序      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1   2   3   4   5   6   7   8   9   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模式串    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  b   a   a   b   c   a   b   c  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 next 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值     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0   1   1   2   2   3   1   2   3   </a:t>
            </a: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8.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值：第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，对应的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1;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将第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与第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进行比较，相同，则第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1+1=2</a:t>
            </a: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9.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9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值：第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，对应的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2;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将第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与第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位的模式串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进行比较，相同，则第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9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值为</a:t>
            </a: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2+1=3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</a:br>
            <a:endParaRPr kumimoji="1" lang="en-US" altLang="zh-CN" sz="28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依次类推</a:t>
            </a:r>
            <a:endParaRPr kumimoji="1" lang="zh-CN" altLang="en-US" sz="2800" b="1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15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如何求</a:t>
            </a:r>
            <a:r>
              <a:rPr lang="en-US" altLang="zh-CN"/>
              <a:t>next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如何求</a:t>
            </a:r>
            <a:r>
              <a:rPr lang="en-US" altLang="zh-CN">
                <a:latin typeface="Times New Roman" panose="02020603050405020304" pitchFamily="18" charset="0"/>
              </a:rPr>
              <a:t>next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4276" name="Text Box 4"/>
          <p:cNvSpPr txBox="1"/>
          <p:nvPr/>
        </p:nvSpPr>
        <p:spPr>
          <a:xfrm>
            <a:off x="417513" y="1484313"/>
            <a:ext cx="8466138" cy="3322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已知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next[1] = 0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，假设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 k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，则有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next[j+1] = k+1= next[j]+1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en-US" sz="28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 k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且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，则需往前回溯，检查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。这里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k’=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]=k’(next[k])+1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，若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则继续往前回溯，若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k’’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’],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’’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next[j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 k’’(next[k’])+1,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’’ ,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则继续往前回溯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，使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tj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2800" noProof="1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tk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’’’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，或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k’’’=0 </a:t>
            </a:r>
            <a:r>
              <a:rPr lang="zh-CN" altLang="en-US" sz="28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3005138" y="6046788"/>
            <a:ext cx="42497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     0   1  1  2   2  3   4  3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54310" name="Group 38"/>
          <p:cNvGraphicFramePr>
            <a:graphicFrameLocks noGrp="1"/>
          </p:cNvGraphicFramePr>
          <p:nvPr/>
        </p:nvGraphicFramePr>
        <p:xfrm>
          <a:off x="2286000" y="5111750"/>
          <a:ext cx="3740150" cy="914400"/>
        </p:xfrm>
        <a:graphic>
          <a:graphicData uri="http://schemas.openxmlformats.org/drawingml/2006/table">
            <a:tbl>
              <a:tblPr/>
              <a:tblGrid>
                <a:gridCol w="1057275"/>
                <a:gridCol w="336550"/>
                <a:gridCol w="338137"/>
                <a:gridCol w="338138"/>
                <a:gridCol w="328295"/>
                <a:gridCol w="328930"/>
                <a:gridCol w="338137"/>
                <a:gridCol w="336550"/>
                <a:gridCol w="338138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模式串</a:t>
                      </a:r>
                      <a:endParaRPr kumimoji="1" lang="zh-CN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4"/>
          <p:cNvSpPr/>
          <p:nvPr/>
        </p:nvSpPr>
        <p:spPr>
          <a:xfrm>
            <a:off x="1258888" y="188913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lnSpc>
                <a:spcPct val="85000"/>
              </a:lnSpc>
            </a:pPr>
            <a:r>
              <a:rPr lang="zh-CN" altLang="en-US" sz="4800" b="0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如何求</a:t>
            </a:r>
            <a:r>
              <a:rPr lang="en-US" altLang="zh-CN" sz="4800" b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next</a:t>
            </a:r>
            <a:r>
              <a:rPr lang="zh-CN" altLang="en-US" sz="4800" b="0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函数</a:t>
            </a:r>
            <a:endParaRPr lang="zh-CN" altLang="en-US" sz="4800" b="0" dirty="0">
              <a:solidFill>
                <a:schemeClr val="tx2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16742" name="Text Box 6"/>
          <p:cNvSpPr txBox="1"/>
          <p:nvPr/>
        </p:nvSpPr>
        <p:spPr>
          <a:xfrm>
            <a:off x="0" y="1484313"/>
            <a:ext cx="9144000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void  </a:t>
            </a:r>
            <a:r>
              <a:rPr lang="en-US" altLang="zh-CN" sz="2800" err="1">
                <a:latin typeface="Courier New" panose="02070309020205020404" pitchFamily="49" charset="0"/>
              </a:rPr>
              <a:t>GetNext(STRING</a:t>
            </a:r>
            <a:r>
              <a:rPr lang="en-US" altLang="zh-CN" sz="2800">
                <a:latin typeface="Courier New" panose="02070309020205020404" pitchFamily="49" charset="0"/>
              </a:rPr>
              <a:t> *</a:t>
            </a:r>
            <a:r>
              <a:rPr lang="en-US" altLang="zh-CN" sz="2800" err="1">
                <a:latin typeface="Courier New" panose="02070309020205020404" pitchFamily="49" charset="0"/>
              </a:rPr>
              <a:t>P,int</a:t>
            </a:r>
            <a:r>
              <a:rPr lang="en-US" altLang="zh-CN" sz="2800">
                <a:latin typeface="Courier New" panose="02070309020205020404" pitchFamily="49" charset="0"/>
              </a:rPr>
              <a:t> next[])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{ ∥</a:t>
            </a:r>
            <a:r>
              <a:rPr lang="zh-CN" altLang="en-US" sz="2800" dirty="0">
                <a:latin typeface="Courier New" panose="02070309020205020404" pitchFamily="49" charset="0"/>
              </a:rPr>
              <a:t>求模式串</a:t>
            </a:r>
            <a:r>
              <a:rPr lang="en-US" altLang="zh-CN" sz="2800">
                <a:latin typeface="Courier New" panose="02070309020205020404" pitchFamily="49" charset="0"/>
              </a:rPr>
              <a:t>P</a:t>
            </a:r>
            <a:r>
              <a:rPr lang="zh-CN" altLang="en-US" sz="2800" dirty="0">
                <a:latin typeface="Courier New" panose="02070309020205020404" pitchFamily="49" charset="0"/>
              </a:rPr>
              <a:t>的</a:t>
            </a:r>
            <a:r>
              <a:rPr lang="en-US" altLang="zh-CN" sz="2800">
                <a:latin typeface="Courier New" panose="02070309020205020404" pitchFamily="49" charset="0"/>
              </a:rPr>
              <a:t>next</a:t>
            </a:r>
            <a:r>
              <a:rPr lang="zh-CN" altLang="en-US" sz="2800" dirty="0">
                <a:latin typeface="Courier New" panose="02070309020205020404" pitchFamily="49" charset="0"/>
              </a:rPr>
              <a:t>函数值并存入数组</a:t>
            </a:r>
            <a:r>
              <a:rPr lang="en-US" altLang="zh-CN" sz="2800">
                <a:latin typeface="Courier New" panose="02070309020205020404" pitchFamily="49" charset="0"/>
              </a:rPr>
              <a:t>next</a:t>
            </a:r>
            <a:r>
              <a:rPr lang="zh-CN" altLang="en-US" sz="2800" dirty="0">
                <a:latin typeface="Courier New" panose="02070309020205020404" pitchFamily="49" charset="0"/>
              </a:rPr>
              <a:t>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algn="just"/>
            <a:r>
              <a:rPr lang="zh-CN" altLang="en-US" sz="2800" dirty="0">
                <a:latin typeface="Courier New" panose="02070309020205020404" pitchFamily="49" charset="0"/>
              </a:rPr>
              <a:t>     </a:t>
            </a:r>
            <a:r>
              <a:rPr lang="en-US" altLang="zh-CN" sz="2800">
                <a:latin typeface="Courier New" panose="02070309020205020404" pitchFamily="49" charset="0"/>
              </a:rPr>
              <a:t>j=1; next[1]=0; k=0;  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 </a:t>
            </a:r>
            <a:r>
              <a:rPr lang="en-US" altLang="zh-CN" sz="2800" err="1">
                <a:latin typeface="Courier New" panose="02070309020205020404" pitchFamily="49" charset="0"/>
              </a:rPr>
              <a:t>while(j</a:t>
            </a:r>
            <a:r>
              <a:rPr lang="en-US" altLang="zh-CN" sz="2800">
                <a:latin typeface="Courier New" panose="02070309020205020404" pitchFamily="49" charset="0"/>
              </a:rPr>
              <a:t>&lt;P-&gt;length)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   {</a:t>
            </a:r>
            <a:r>
              <a:rPr lang="en-US" altLang="zh-CN" sz="2800" err="1">
                <a:latin typeface="Courier New" panose="02070309020205020404" pitchFamily="49" charset="0"/>
              </a:rPr>
              <a:t>if(k</a:t>
            </a:r>
            <a:r>
              <a:rPr lang="en-US" altLang="zh-CN" sz="2800">
                <a:latin typeface="Courier New" panose="02070309020205020404" pitchFamily="49" charset="0"/>
              </a:rPr>
              <a:t>==0||P-&gt;str[j-1]==P-&gt;str[k-1])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        { ++j; ++k; </a:t>
            </a:r>
            <a:r>
              <a:rPr lang="en-US" altLang="zh-CN" sz="2800" err="1">
                <a:latin typeface="Courier New" panose="02070309020205020404" pitchFamily="49" charset="0"/>
              </a:rPr>
              <a:t>next[j</a:t>
            </a:r>
            <a:r>
              <a:rPr lang="en-US" altLang="zh-CN" sz="2800">
                <a:latin typeface="Courier New" panose="02070309020205020404" pitchFamily="49" charset="0"/>
              </a:rPr>
              <a:t>]=k; }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    else  k=</a:t>
            </a:r>
            <a:r>
              <a:rPr lang="en-US" altLang="zh-CN" sz="2800" err="1">
                <a:latin typeface="Courier New" panose="02070309020205020404" pitchFamily="49" charset="0"/>
              </a:rPr>
              <a:t>next[k</a:t>
            </a:r>
            <a:r>
              <a:rPr lang="en-US" altLang="zh-CN" sz="2800">
                <a:latin typeface="Courier New" panose="02070309020205020404" pitchFamily="49" charset="0"/>
              </a:rPr>
              <a:t>];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   }∥while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r>
              <a:rPr lang="en-US" altLang="zh-CN" sz="2800">
                <a:latin typeface="Courier New" panose="02070309020205020404" pitchFamily="49" charset="0"/>
              </a:rPr>
              <a:t>    }∥</a:t>
            </a:r>
            <a:r>
              <a:rPr lang="en-US" altLang="zh-CN" sz="2800" err="1">
                <a:latin typeface="Courier New" panose="02070309020205020404" pitchFamily="49" charset="0"/>
              </a:rPr>
              <a:t>GetNext</a:t>
            </a:r>
            <a:endParaRPr lang="en-US" altLang="zh-CN" sz="2800">
              <a:latin typeface="Courier New" panose="02070309020205020404" pitchFamily="49" charset="0"/>
            </a:endParaRPr>
          </a:p>
          <a:p>
            <a:pPr algn="just"/>
            <a:endParaRPr lang="en-US" altLang="zh-CN" sz="28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graphicFrame>
        <p:nvGraphicFramePr>
          <p:cNvPr id="28677" name="表格 28676"/>
          <p:cNvGraphicFramePr/>
          <p:nvPr/>
        </p:nvGraphicFramePr>
        <p:xfrm>
          <a:off x="4427538" y="4581525"/>
          <a:ext cx="3740150" cy="914400"/>
        </p:xfrm>
        <a:graphic>
          <a:graphicData uri="http://schemas.openxmlformats.org/drawingml/2006/table">
            <a:tbl>
              <a:tblPr/>
              <a:tblGrid>
                <a:gridCol w="1057275"/>
                <a:gridCol w="336550"/>
                <a:gridCol w="338138"/>
                <a:gridCol w="338137"/>
                <a:gridCol w="328613"/>
                <a:gridCol w="328612"/>
                <a:gridCol w="338138"/>
                <a:gridCol w="336550"/>
                <a:gridCol w="338137"/>
              </a:tblGrid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j</a:t>
                      </a:r>
                      <a:endParaRPr lang="en-US" altLang="zh-CN" sz="4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/>
                        <a:t>模式串</a:t>
                      </a:r>
                      <a:endParaRPr lang="zh-CN" altLang="en-US" sz="44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kumimoji="1"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8585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42875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w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77165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kumimoji="1" sz="16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77" name="Text Box 5"/>
          <p:cNvSpPr txBox="1"/>
          <p:nvPr/>
        </p:nvSpPr>
        <p:spPr>
          <a:xfrm>
            <a:off x="5146675" y="5516563"/>
            <a:ext cx="42497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     0   1  1  2   2  3   4  3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542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205355"/>
            <a:ext cx="9109075" cy="2232025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>
          <a:xfrm>
            <a:off x="13335" y="2455863"/>
            <a:ext cx="9444038" cy="194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j       1  2  3  4  5  6  7  8  9  10 11 12 13 14 15 16 17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模式串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 b  c  a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b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c  a   b   c   a 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b   d   a   b 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2" name="Rectangle 90"/>
          <p:cNvSpPr>
            <a:spLocks noChangeArrowheads="1"/>
          </p:cNvSpPr>
          <p:nvPr/>
        </p:nvSpPr>
        <p:spPr bwMode="auto">
          <a:xfrm>
            <a:off x="1575435" y="359600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1" name="Rectangle 91"/>
          <p:cNvSpPr>
            <a:spLocks noChangeArrowheads="1"/>
          </p:cNvSpPr>
          <p:nvPr/>
        </p:nvSpPr>
        <p:spPr bwMode="auto">
          <a:xfrm>
            <a:off x="203200" y="3566160"/>
            <a:ext cx="11753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2" name="Line 92"/>
          <p:cNvSpPr>
            <a:spLocks noChangeShapeType="1"/>
          </p:cNvSpPr>
          <p:nvPr/>
        </p:nvSpPr>
        <p:spPr bwMode="auto">
          <a:xfrm>
            <a:off x="444500" y="352266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3" name="Line 93"/>
          <p:cNvSpPr>
            <a:spLocks noChangeShapeType="1"/>
          </p:cNvSpPr>
          <p:nvPr/>
        </p:nvSpPr>
        <p:spPr bwMode="auto">
          <a:xfrm flipV="1">
            <a:off x="1450340" y="2547938"/>
            <a:ext cx="9525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6" name="Rectangle 94"/>
          <p:cNvSpPr>
            <a:spLocks noChangeArrowheads="1"/>
          </p:cNvSpPr>
          <p:nvPr/>
        </p:nvSpPr>
        <p:spPr bwMode="auto">
          <a:xfrm>
            <a:off x="1919923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7" name="Rectangle 95"/>
          <p:cNvSpPr>
            <a:spLocks noChangeArrowheads="1"/>
          </p:cNvSpPr>
          <p:nvPr/>
        </p:nvSpPr>
        <p:spPr bwMode="auto">
          <a:xfrm>
            <a:off x="2334260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8" name="Rectangle 96"/>
          <p:cNvSpPr>
            <a:spLocks noChangeArrowheads="1"/>
          </p:cNvSpPr>
          <p:nvPr/>
        </p:nvSpPr>
        <p:spPr bwMode="auto">
          <a:xfrm>
            <a:off x="2662873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9" name="Rectangle 97"/>
          <p:cNvSpPr>
            <a:spLocks noChangeArrowheads="1"/>
          </p:cNvSpPr>
          <p:nvPr/>
        </p:nvSpPr>
        <p:spPr bwMode="auto">
          <a:xfrm>
            <a:off x="3067685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0" name="Rectangle 98"/>
          <p:cNvSpPr>
            <a:spLocks noChangeArrowheads="1"/>
          </p:cNvSpPr>
          <p:nvPr/>
        </p:nvSpPr>
        <p:spPr bwMode="auto">
          <a:xfrm>
            <a:off x="3459798" y="3565843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1" name="Rectangle 99"/>
          <p:cNvSpPr>
            <a:spLocks noChangeArrowheads="1"/>
          </p:cNvSpPr>
          <p:nvPr/>
        </p:nvSpPr>
        <p:spPr bwMode="auto">
          <a:xfrm>
            <a:off x="3897948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2" name="Rectangle 100"/>
          <p:cNvSpPr>
            <a:spLocks noChangeArrowheads="1"/>
          </p:cNvSpPr>
          <p:nvPr/>
        </p:nvSpPr>
        <p:spPr bwMode="auto">
          <a:xfrm>
            <a:off x="4244023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3" name="Rectangle 101"/>
          <p:cNvSpPr>
            <a:spLocks noChangeArrowheads="1"/>
          </p:cNvSpPr>
          <p:nvPr/>
        </p:nvSpPr>
        <p:spPr bwMode="auto">
          <a:xfrm>
            <a:off x="4648835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4" name="Rectangle 102"/>
          <p:cNvSpPr>
            <a:spLocks noChangeArrowheads="1"/>
          </p:cNvSpPr>
          <p:nvPr/>
        </p:nvSpPr>
        <p:spPr bwMode="auto">
          <a:xfrm>
            <a:off x="5152073" y="3565843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5" name="Rectangle 103"/>
          <p:cNvSpPr>
            <a:spLocks noChangeArrowheads="1"/>
          </p:cNvSpPr>
          <p:nvPr/>
        </p:nvSpPr>
        <p:spPr bwMode="auto">
          <a:xfrm>
            <a:off x="5655310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6072823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7" name="Rectangle 105"/>
          <p:cNvSpPr>
            <a:spLocks noChangeArrowheads="1"/>
          </p:cNvSpPr>
          <p:nvPr/>
        </p:nvSpPr>
        <p:spPr bwMode="auto">
          <a:xfrm>
            <a:off x="6620510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8" name="Rectangle 106"/>
          <p:cNvSpPr>
            <a:spLocks noChangeArrowheads="1"/>
          </p:cNvSpPr>
          <p:nvPr/>
        </p:nvSpPr>
        <p:spPr bwMode="auto">
          <a:xfrm>
            <a:off x="7112635" y="3573780"/>
            <a:ext cx="206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9" name="Rectangle 107"/>
          <p:cNvSpPr>
            <a:spLocks noChangeArrowheads="1"/>
          </p:cNvSpPr>
          <p:nvPr/>
        </p:nvSpPr>
        <p:spPr bwMode="auto">
          <a:xfrm>
            <a:off x="7642860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300" name="Rectangle 108"/>
          <p:cNvSpPr>
            <a:spLocks noChangeArrowheads="1"/>
          </p:cNvSpPr>
          <p:nvPr/>
        </p:nvSpPr>
        <p:spPr bwMode="auto">
          <a:xfrm>
            <a:off x="8103235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301" name="Rectangle 109"/>
          <p:cNvSpPr>
            <a:spLocks noChangeArrowheads="1"/>
          </p:cNvSpPr>
          <p:nvPr/>
        </p:nvSpPr>
        <p:spPr bwMode="auto">
          <a:xfrm>
            <a:off x="8620760" y="357378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915988" y="461963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base" hangingPunct="1"/>
            <a:r>
              <a:rPr lang="en-US" altLang="zh-CN" sz="4800" strike="noStrike" noProof="1">
                <a:latin typeface="华文新魏" panose="02010800040101010101" pitchFamily="2" charset="-122"/>
                <a:ea typeface="宋体" panose="02010600030101010101" pitchFamily="2" charset="-122"/>
                <a:cs typeface="+mn-cs"/>
                <a:sym typeface="+mn-ea"/>
              </a:rPr>
              <a:t>KMP</a:t>
            </a:r>
            <a:r>
              <a:rPr lang="zh-CN" altLang="en-US" sz="4800" strike="noStrike" noProof="1" dirty="0">
                <a:latin typeface="华文新魏" panose="0201080004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</a:t>
            </a:r>
            <a:endParaRPr kumimoji="0" lang="zh-CN" altLang="en-US" sz="4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  <p:bldP spid="136287" grpId="0"/>
      <p:bldP spid="136288" grpId="0"/>
      <p:bldP spid="136289" grpId="0"/>
      <p:bldP spid="136290" grpId="0"/>
      <p:bldP spid="136291" grpId="0"/>
      <p:bldP spid="136292" grpId="0"/>
      <p:bldP spid="136293" grpId="0"/>
      <p:bldP spid="136294" grpId="0"/>
      <p:bldP spid="136295" grpId="0"/>
      <p:bldP spid="136296" grpId="0"/>
      <p:bldP spid="136297" grpId="0"/>
      <p:bldP spid="136298" grpId="0"/>
      <p:bldP spid="136299" grpId="0"/>
      <p:bldP spid="136300" grpId="0"/>
      <p:bldP spid="1363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39750" y="1844675"/>
            <a:ext cx="800100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第一趟匹配：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c a b a a b a a b c a c a a b 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模式串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j=2  next[2]=1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第二趟匹配：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c a b a a b a a b c a c a a b 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模式串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j=1  next[1]=0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i=3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80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i=8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第三趟匹配：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c a b a a b a a b c a c a a b 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模式串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b a a b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j=1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1" lang="en-US" altLang="zh-CN" sz="180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j=6  next[6]=3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i=8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180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↓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i=12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第四趟匹配：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c a b a a b a a b c a c a a b 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模式串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b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a b c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j=3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180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↑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j=7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endParaRPr kumimoji="1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KMP</a:t>
            </a:r>
            <a:r>
              <a:rPr lang="zh-CN" altLang="en-US" dirty="0">
                <a:latin typeface="华文新魏" panose="02010800040101010101" pitchFamily="2" charset="-122"/>
              </a:rPr>
              <a:t>算法手工模拟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39750" y="1196975"/>
            <a:ext cx="8001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主串   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S=‘a c a b a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 a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 c a c a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 c’</a:t>
            </a: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1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模式串 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P=’a b a </a:t>
            </a:r>
            <a:r>
              <a:rPr kumimoji="1" lang="en-US" altLang="zh-CN" sz="2000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 c’  next</a:t>
            </a:r>
            <a:r>
              <a:rPr kumimoji="1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kern="1200" cap="none" spc="0" normalizeH="0" baseline="0" noProof="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0 1 1 2 2 3</a:t>
            </a: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4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2">
                                            <p:txEl>
                                              <p:charRg st="4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2">
                                            <p:txEl>
                                              <p:charRg st="4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80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80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0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0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3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0">
                                            <p:txEl>
                                              <p:charRg st="13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0">
                                            <p:txEl>
                                              <p:charRg st="13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9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0">
                                            <p:txEl>
                                              <p:charRg st="19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0">
                                            <p:txEl>
                                              <p:charRg st="19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247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0">
                                            <p:txEl>
                                              <p:charRg st="247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0">
                                            <p:txEl>
                                              <p:charRg st="247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297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0">
                                            <p:txEl>
                                              <p:charRg st="297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0">
                                            <p:txEl>
                                              <p:charRg st="297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336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80">
                                            <p:txEl>
                                              <p:charRg st="336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80">
                                            <p:txEl>
                                              <p:charRg st="336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398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180">
                                            <p:txEl>
                                              <p:charRg st="398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180">
                                            <p:txEl>
                                              <p:charRg st="398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461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80">
                                            <p:txEl>
                                              <p:charRg st="461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80">
                                            <p:txEl>
                                              <p:charRg st="461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511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80">
                                            <p:txEl>
                                              <p:charRg st="511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80">
                                            <p:txEl>
                                              <p:charRg st="511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564" end="6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180">
                                            <p:txEl>
                                              <p:charRg st="564" end="6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180">
                                            <p:txEl>
                                              <p:charRg st="564" end="6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638" end="7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180">
                                            <p:txEl>
                                              <p:charRg st="638" end="7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180">
                                            <p:txEl>
                                              <p:charRg st="638" end="7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724" end="7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180">
                                            <p:txEl>
                                              <p:charRg st="724" end="7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180">
                                            <p:txEl>
                                              <p:charRg st="724" end="7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774" end="8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180">
                                            <p:txEl>
                                              <p:charRg st="774" end="8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180">
                                            <p:txEl>
                                              <p:charRg st="774" end="8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842" end="9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80">
                                            <p:txEl>
                                              <p:charRg st="842" end="9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80">
                                            <p:txEl>
                                              <p:charRg st="842" end="9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8239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</a:rPr>
              <a:t>利用</a:t>
            </a:r>
            <a:r>
              <a:rPr lang="en-US" altLang="zh-CN" sz="4000">
                <a:latin typeface="华文新魏" panose="02010800040101010101" pitchFamily="2" charset="-122"/>
              </a:rPr>
              <a:t>KMP</a:t>
            </a:r>
            <a:r>
              <a:rPr lang="zh-CN" altLang="en-US" sz="4000" dirty="0">
                <a:latin typeface="华文新魏" panose="02010800040101010101" pitchFamily="2" charset="-122"/>
              </a:rPr>
              <a:t>算法的子串定位函数</a:t>
            </a:r>
            <a:endParaRPr lang="zh-CN" altLang="en-US" sz="4000" dirty="0">
              <a:latin typeface="华文新魏" panose="02010800040101010101" pitchFamily="2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1484313"/>
            <a:ext cx="8362950" cy="4838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IndexKMP(STRING *S,*T)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利用模式串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函数求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在主串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中的位置的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算法。其中，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非空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i=0; j=1;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while(i&lt;S-&gt;length&amp;&amp;j&lt;=T-&gt;length)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{ if(j==0||S-&gt;str[i]==T-&gt;str[j-1])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{ ++i; ++j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继续比较后继字符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j=next[j];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模式串向右移动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if(j&gt;T-&gt;length) return i-T-&gt;length+1;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匹配成功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return 0;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IndexKMP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6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4">
                                            <p:txEl>
                                              <p:charRg st="6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4">
                                            <p:txEl>
                                              <p:charRg st="6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7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4">
                                            <p:txEl>
                                              <p:charRg st="7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4">
                                            <p:txEl>
                                              <p:charRg st="7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4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4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9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4">
                                            <p:txEl>
                                              <p:charRg st="19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4">
                                            <p:txEl>
                                              <p:charRg st="19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2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4">
                                            <p:txEl>
                                              <p:charRg st="22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4">
                                            <p:txEl>
                                              <p:charRg st="22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4">
                                            <p:txEl>
                                              <p:char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4">
                                            <p:txEl>
                                              <p:char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276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4">
                                            <p:txEl>
                                              <p:charRg st="276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4">
                                            <p:txEl>
                                              <p:charRg st="276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30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04">
                                            <p:txEl>
                                              <p:charRg st="30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04">
                                            <p:txEl>
                                              <p:charRg st="30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32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204">
                                            <p:txEl>
                                              <p:charRg st="32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204">
                                            <p:txEl>
                                              <p:charRg st="32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3"/>
          <p:cNvSpPr>
            <a:spLocks noGrp="1"/>
          </p:cNvSpPr>
          <p:nvPr>
            <p:ph idx="1"/>
          </p:nvPr>
        </p:nvSpPr>
        <p:spPr>
          <a:xfrm>
            <a:off x="282575" y="1700530"/>
            <a:ext cx="8485505" cy="439547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主串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S=“</a:t>
            </a:r>
            <a:r>
              <a:rPr lang="en-US" altLang="zh-CN" sz="2800" b="1" err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aaaabcde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，子串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T=“</a:t>
            </a:r>
            <a:r>
              <a:rPr lang="en-US" altLang="zh-CN" sz="2800" b="1" err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aaaaag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，其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next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数组为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012345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；当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i=5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j=5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是“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b”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不匹配，此时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j=next[5]=4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，又发现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j=4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时，“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b”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不匹配，依次类推，直到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j=next[1]=0;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此时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i=6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j=1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从而我们发现中间有多余的判断，由于子串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中第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4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5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位置的字符都与首位的“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a”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相同，即可以用首位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next[1]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的值去取代与它字符相等的后续</a:t>
            </a:r>
            <a:r>
              <a:rPr lang="en-US" altLang="zh-CN" sz="2800" b="1" err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next[j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]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的值，即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next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数组改为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000005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。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041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err="1"/>
              <a:t>nextval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7699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定义和概念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250825" y="1268413"/>
            <a:ext cx="8334375" cy="5184775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串（</a:t>
            </a:r>
            <a:r>
              <a:rPr lang="en-US" altLang="zh-CN" sz="2800" b="1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</a:rPr>
              <a:t>由零个或多个字符组成的有限序列。记为：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s=“a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≥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zh-CN" altLang="en-US" sz="28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just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</a:rPr>
              <a:t>为串名</a:t>
            </a:r>
            <a:r>
              <a:rPr lang="en-US" altLang="zh-CN" sz="2400" b="1">
                <a:solidFill>
                  <a:srgbClr val="000000"/>
                </a:solidFill>
              </a:rPr>
              <a:t>,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</a:rPr>
              <a:t>为串值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 algn="just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</a:rPr>
              <a:t>为串的长度，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</a:rPr>
              <a:t>为字符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 algn="just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n=0</a:t>
            </a:r>
            <a:r>
              <a:rPr lang="zh-CN" altLang="en-US" sz="2400" b="1" dirty="0">
                <a:solidFill>
                  <a:srgbClr val="000000"/>
                </a:solidFill>
              </a:rPr>
              <a:t>，空串（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Null String</a:t>
            </a:r>
            <a:r>
              <a:rPr lang="zh-CN" altLang="en-US" sz="2400" b="1" dirty="0">
                <a:solidFill>
                  <a:srgbClr val="000000"/>
                </a:solidFill>
              </a:rPr>
              <a:t>），记为：</a:t>
            </a:r>
            <a:r>
              <a:rPr lang="en-US" altLang="zh-CN" sz="2400" b="1">
                <a:solidFill>
                  <a:srgbClr val="000000"/>
                </a:solidFill>
              </a:rPr>
              <a:t>Ф</a:t>
            </a:r>
            <a:endParaRPr lang="en-US" altLang="zh-CN" sz="2400" b="1">
              <a:solidFill>
                <a:srgbClr val="000000"/>
              </a:solidFill>
            </a:endParaRPr>
          </a:p>
          <a:p>
            <a:pPr lvl="1" algn="just" eaLnBrk="1" hangingPunct="1"/>
            <a:r>
              <a:rPr lang="zh-CN" altLang="en-US" sz="2400" b="1" dirty="0">
                <a:solidFill>
                  <a:srgbClr val="000000"/>
                </a:solidFill>
              </a:rPr>
              <a:t>若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</a:rPr>
              <a:t>，则称为空格串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(blank string)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b="1" dirty="0">
                <a:solidFill>
                  <a:srgbClr val="000000"/>
                </a:solidFill>
              </a:rPr>
              <a:t>子串：串中</a:t>
            </a:r>
            <a:r>
              <a:rPr lang="zh-CN" altLang="en-US" sz="2400" b="1" dirty="0">
                <a:solidFill>
                  <a:schemeClr val="folHlink"/>
                </a:solidFill>
              </a:rPr>
              <a:t>任意连续</a:t>
            </a:r>
            <a:r>
              <a:rPr lang="zh-CN" altLang="en-US" sz="2400" b="1" dirty="0">
                <a:solidFill>
                  <a:srgbClr val="000000"/>
                </a:solidFill>
              </a:rPr>
              <a:t>个字符组成的子序列被称为该串的子串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，包含子串的串又被称为该子串的</a:t>
            </a:r>
            <a:r>
              <a:rPr lang="zh-CN" altLang="en-US" sz="2400" b="1" dirty="0">
                <a:solidFill>
                  <a:schemeClr val="folHlink"/>
                </a:solidFill>
              </a:rPr>
              <a:t>主串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b="1" dirty="0">
                <a:solidFill>
                  <a:srgbClr val="000000"/>
                </a:solidFill>
              </a:rPr>
              <a:t>子串在主串中的位置：以子串的第一个字符在主串中的位置表示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lvl="1" algn="just" eaLnBrk="1" hangingPunct="1"/>
            <a:r>
              <a:rPr lang="zh-CN" altLang="en-US" sz="2400" b="1" dirty="0">
                <a:solidFill>
                  <a:srgbClr val="000000"/>
                </a:solidFill>
              </a:rPr>
              <a:t>串的相等：两个串的串值相等（两个串的长度相等，并且各个对应的字符也都相同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8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8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charRg st="10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charRg st="10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3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13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charRg st="13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charRg st="18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charRg st="18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1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charRg st="21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charRg st="21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err="1">
                <a:latin typeface="Times New Roman" panose="02020603050405020304" pitchFamily="18" charset="0"/>
              </a:rPr>
              <a:t>nextval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59788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void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GetNextVal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(STRING *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P,int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[])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{∥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求模式串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函数修正值存入数组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=1;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[1]=0;  j=0;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while(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&lt;P-&gt;length)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{if(j==0||P-&gt;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[i-1]==P-&gt;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[j-1])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{++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++j;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if(P-&gt;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[i-1]!=P-&gt;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[j-1])  </a:t>
            </a:r>
            <a:endParaRPr kumimoji="1" lang="en-US" altLang="zh-CN" sz="2400" b="1" i="0" u="none" strike="noStrike" kern="0" cap="none" spc="0" normalizeH="0" baseline="0" noProof="0" dirty="0" smtClean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]=j;</a:t>
            </a:r>
            <a:endParaRPr kumimoji="1" lang="en-US" altLang="zh-CN" sz="2400" b="1" i="0" u="none" strike="noStrike" kern="0" cap="none" spc="0" normalizeH="0" baseline="0" noProof="0" dirty="0" smtClean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else  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]=</a:t>
            </a:r>
            <a:r>
              <a:rPr kumimoji="1" lang="en-US" altLang="zh-CN" sz="2400" b="1" i="0" u="none" strike="noStrike" kern="0" cap="none" spc="0" normalizeH="0" baseline="0" noProof="0" dirty="0" err="1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[j];</a:t>
            </a:r>
            <a:endParaRPr kumimoji="1" lang="en-US" altLang="zh-CN" sz="2400" b="1" i="0" u="none" strike="noStrike" kern="0" cap="none" spc="0" normalizeH="0" baseline="0" noProof="0" dirty="0" smtClean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}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else  j=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nextval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[j];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}∥while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}∥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GetNextVal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串的操作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idx="1"/>
          </p:nvPr>
        </p:nvSpPr>
        <p:spPr>
          <a:xfrm>
            <a:off x="809625" y="1295400"/>
            <a:ext cx="7958138" cy="48768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串赋值：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StringAssign(S,T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求串长：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StringLenth(S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串判等：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StringEqual(S,T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串联接：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StringConcat(S,T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求子串：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SubString(S,start,length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子串定位：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Index(S,T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置换：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Replace(S,T,V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插入子串：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StringInsert(S,start,T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删除子串：</a:t>
            </a:r>
            <a:r>
              <a:rPr lang="en-US" altLang="zh-CN" b="1" err="1">
                <a:solidFill>
                  <a:srgbClr val="000000"/>
                </a:solidFill>
                <a:latin typeface="宋体" panose="02010600030101010101" pitchFamily="2" charset="-122"/>
              </a:rPr>
              <a:t>StringDelete(S,start,length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（其中，前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个操作为基本操作。）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charRg st="2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4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charRg st="4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charRg st="4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1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charRg st="11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charRg st="11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5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charRg st="15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charRg st="15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charRg st="184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21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7">
                                            <p:txEl>
                                              <p:charRg st="21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7">
                                            <p:txEl>
                                              <p:charRg st="21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串运算举例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8964613" cy="4683125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None/>
            </a:pPr>
            <a:r>
              <a:rPr lang="zh-CN" altLang="en-US" dirty="0"/>
              <a:t>串运算的例子：</a:t>
            </a:r>
            <a:endParaRPr lang="zh-CN" altLang="en-US" dirty="0"/>
          </a:p>
        </p:txBody>
      </p:sp>
      <p:sp>
        <p:nvSpPr>
          <p:cNvPr id="86020" name="Rectangle 4"/>
          <p:cNvSpPr/>
          <p:nvPr/>
        </p:nvSpPr>
        <p:spPr>
          <a:xfrm>
            <a:off x="250825" y="3490913"/>
            <a:ext cx="84582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长度分别为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18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；且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都是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的子串；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中的位置是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中的位置是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两串相等 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6021" name="Rectangle 5"/>
          <p:cNvSpPr/>
          <p:nvPr/>
        </p:nvSpPr>
        <p:spPr>
          <a:xfrm>
            <a:off x="250825" y="2209800"/>
            <a:ext cx="8424863" cy="1074738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例： 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a= 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Welcome to Beijing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  b= 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Welcome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      c= 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 err="1">
                <a:latin typeface="Arial Unicode MS" panose="020B0604020202020204" pitchFamily="34" charset="-122"/>
                <a:ea typeface="Arial Unicode MS" panose="020B0604020202020204" pitchFamily="34" charset="-122"/>
              </a:rPr>
              <a:t>Bei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               d= 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 err="1">
                <a:latin typeface="Arial Unicode MS" panose="020B0604020202020204" pitchFamily="34" charset="-122"/>
                <a:ea typeface="Arial Unicode MS" panose="020B0604020202020204" pitchFamily="34" charset="-122"/>
              </a:rPr>
              <a:t>Bei</a:t>
            </a: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</a:rPr>
              <a:t>’</a:t>
            </a:r>
            <a:r>
              <a:rPr lang="en-US" altLang="zh-CN" sz="280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683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子串定位（</a:t>
            </a:r>
            <a:r>
              <a:rPr lang="en-US" altLang="zh-CN" sz="4000">
                <a:latin typeface="Times New Roman" panose="02020603050405020304" pitchFamily="18" charset="0"/>
              </a:rPr>
              <a:t>index</a:t>
            </a:r>
            <a:r>
              <a:rPr lang="zh-CN" altLang="en-US" sz="4000" dirty="0"/>
              <a:t>）的实现</a:t>
            </a:r>
            <a:endParaRPr lang="zh-CN" altLang="en-US" sz="40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0" y="2060575"/>
            <a:ext cx="9144000" cy="47974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Index(String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S, String T)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{∥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若主串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个字符之后存在与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相等的子串，则返回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串在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中的位置，否则返回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n=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StringLength(S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); m=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StringLength(T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);     i=1;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while(i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&lt;=n-m+1)∥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当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加上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的长度超过串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的长度结束</a:t>
            </a:r>
            <a:endParaRPr lang="zh-CN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StringAssign(sub,</a:t>
            </a:r>
            <a:r>
              <a:rPr lang="en-US" altLang="zh-CN" sz="2400" b="1" err="1">
                <a:solidFill>
                  <a:srgbClr val="FF0000"/>
                </a:solidFill>
                <a:latin typeface="Courier New" panose="02070309020205020404" pitchFamily="49" charset="0"/>
              </a:rPr>
              <a:t>SubString(S,i,m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));//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和书上不同</a:t>
            </a:r>
            <a:endParaRPr lang="zh-CN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400" b="1" err="1">
                <a:solidFill>
                  <a:srgbClr val="000000"/>
                </a:solidFill>
                <a:latin typeface="Courier New" panose="02070309020205020404" pitchFamily="49" charset="0"/>
              </a:rPr>
              <a:t>if(StringEqual(sub,T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＝＝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0) return i;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else ++i; 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}∥while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return 0;  ∥S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中不存在与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相等的子串</a:t>
            </a:r>
            <a:endParaRPr lang="zh-CN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}∥Index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8068" name="Text Box 4"/>
          <p:cNvSpPr txBox="1"/>
          <p:nvPr/>
        </p:nvSpPr>
        <p:spPr>
          <a:xfrm>
            <a:off x="179388" y="1268413"/>
            <a:ext cx="8964612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利用已给操作，求其它操作，是本章的一个重点。下面是利用求串长、取子串和串的判等操作，求子串定位操作。</a:t>
            </a:r>
            <a:endParaRPr lang="zh-CN" altLang="en-US" dirty="0">
              <a:solidFill>
                <a:schemeClr val="folHlink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7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7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7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7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7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5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7">
                                            <p:txEl>
                                              <p:charRg st="15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67">
                                            <p:txEl>
                                              <p:charRg st="15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067">
                                            <p:txEl>
                                              <p:charRg st="2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67">
                                            <p:txEl>
                                              <p:charRg st="2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4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067">
                                            <p:txEl>
                                              <p:charRg st="24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067">
                                            <p:txEl>
                                              <p:charRg st="24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5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067">
                                            <p:txEl>
                                              <p:charRg st="25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067">
                                            <p:txEl>
                                              <p:charRg st="25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067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067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94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067">
                                            <p:txEl>
                                              <p:charRg st="294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067">
                                            <p:txEl>
                                              <p:charRg st="294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串的表示和实现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029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串的顺序存储结构 </a:t>
            </a:r>
            <a:r>
              <a:rPr lang="en-US" altLang="zh-CN" b="1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用一组连续的存储单元依次存储串中的字符序列。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字符数组表示法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事先定义字符串的最大长度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在程序执行过程中，利用标准函数</a:t>
            </a:r>
            <a:r>
              <a:rPr lang="en-US" altLang="zh-CN" err="1">
                <a:latin typeface="方正姚体" panose="02010601030101010101" pitchFamily="2" charset="-122"/>
                <a:ea typeface="方正姚体" panose="02010601030101010101" pitchFamily="2" charset="-122"/>
              </a:rPr>
              <a:t>malloc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>
                <a:latin typeface="方正姚体" panose="02010601030101010101" pitchFamily="2" charset="-122"/>
                <a:ea typeface="方正姚体" panose="02010601030101010101" pitchFamily="2" charset="-122"/>
              </a:rPr>
              <a:t>free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动态地分配或释放存储字符串的存储单元，并以一个特殊的字符（</a:t>
            </a:r>
            <a:r>
              <a:rPr lang="zh-CN" altLang="en-US" dirty="0">
                <a:latin typeface="Letter Gothic" pitchFamily="49" charset="0"/>
                <a:ea typeface="方正姚体" panose="02010601030101010101" pitchFamily="2" charset="-122"/>
              </a:rPr>
              <a:t>’</a:t>
            </a:r>
            <a:r>
              <a:rPr lang="en-US" altLang="zh-CN">
                <a:latin typeface="方正姚体" panose="02010601030101010101" pitchFamily="2" charset="-122"/>
                <a:ea typeface="方正姚体" panose="02010601030101010101" pitchFamily="2" charset="-122"/>
              </a:rPr>
              <a:t>\0</a:t>
            </a:r>
            <a:r>
              <a:rPr lang="en-US" altLang="zh-CN">
                <a:latin typeface="Letter Gothic" pitchFamily="49" charset="0"/>
                <a:ea typeface="方正姚体" panose="02010601030101010101" pitchFamily="2" charset="-122"/>
              </a:rPr>
              <a:t>’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）作为字符串的结束标志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ea typeface="幼圆" panose="02010509060101010101" pitchFamily="49" charset="-122"/>
              </a:rPr>
              <a:t>链式表示</a:t>
            </a:r>
            <a:endParaRPr lang="zh-CN" altLang="en-US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sz="3200" dirty="0">
                <a:ea typeface="方正姚体" panose="02010601030101010101" pitchFamily="2" charset="-122"/>
              </a:rPr>
              <a:t>每个结点一个字符的单链表表示法</a:t>
            </a:r>
            <a:endParaRPr lang="zh-CN" altLang="en-US" sz="3200" dirty="0"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sz="3200" dirty="0">
                <a:ea typeface="方正姚体" panose="02010601030101010101" pitchFamily="2" charset="-122"/>
              </a:rPr>
              <a:t>每个结点多个字符的块链存储表示</a:t>
            </a:r>
            <a:endParaRPr lang="zh-CN" altLang="en-US" sz="3200" dirty="0"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55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charRg st="14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串的表示和实现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250825" y="1412875"/>
            <a:ext cx="8208963" cy="4895850"/>
          </a:xfrm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字符数组表示法</a:t>
            </a:r>
            <a:endParaRPr lang="zh-CN" altLang="en-US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folHlin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#define </a:t>
            </a:r>
            <a:r>
              <a:rPr lang="en-US" altLang="zh-CN" b="1" err="1">
                <a:latin typeface="Courier New" panose="02070309020205020404" pitchFamily="49" charset="0"/>
              </a:rPr>
              <a:t>MAXlen</a:t>
            </a:r>
            <a:r>
              <a:rPr lang="en-US" altLang="zh-CN" b="1">
                <a:latin typeface="Courier New" panose="02070309020205020404" pitchFamily="49" charset="0"/>
              </a:rPr>
              <a:t> 256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>
                <a:solidFill>
                  <a:schemeClr val="folHlin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 err="1">
                <a:latin typeface="Courier New" panose="02070309020205020404" pitchFamily="49" charset="0"/>
              </a:rPr>
              <a:t>typedef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 err="1">
                <a:latin typeface="Courier New" panose="02070309020205020404" pitchFamily="49" charset="0"/>
              </a:rPr>
              <a:t>struct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    { char </a:t>
            </a:r>
            <a:r>
              <a:rPr lang="en-US" altLang="zh-CN" b="1" err="1">
                <a:latin typeface="Courier New" panose="02070309020205020404" pitchFamily="49" charset="0"/>
              </a:rPr>
              <a:t>data[MAXlen</a:t>
            </a:r>
            <a:r>
              <a:rPr lang="en-US" altLang="zh-CN" b="1">
                <a:latin typeface="Courier New" panose="02070309020205020404" pitchFamily="49" charset="0"/>
              </a:rPr>
              <a:t>];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      </a:t>
            </a:r>
            <a:r>
              <a:rPr lang="en-US" altLang="zh-CN" b="1" err="1">
                <a:latin typeface="Courier New" panose="02070309020205020404" pitchFamily="49" charset="0"/>
              </a:rPr>
              <a:t>int</a:t>
            </a:r>
            <a:r>
              <a:rPr lang="en-US" altLang="zh-CN" b="1">
                <a:latin typeface="Courier New" panose="02070309020205020404" pitchFamily="49" charset="0"/>
              </a:rPr>
              <a:t> length;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   }</a:t>
            </a:r>
            <a:r>
              <a:rPr lang="en-US" altLang="zh-CN" b="1" err="1">
                <a:latin typeface="Courier New" panose="02070309020205020404" pitchFamily="49" charset="0"/>
              </a:rPr>
              <a:t>strtp</a:t>
            </a:r>
            <a:r>
              <a:rPr lang="en-US" altLang="zh-CN" b="1">
                <a:latin typeface="Courier New" panose="02070309020205020404" pitchFamily="49" charset="0"/>
              </a:rPr>
              <a:t>;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事先定义字符串的最大长度</a:t>
            </a:r>
            <a:endParaRPr lang="zh-CN" altLang="en-US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just" eaLnBrk="1" hangingPunct="1">
              <a:lnSpc>
                <a:spcPct val="90000"/>
              </a:lnSpc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#define MAX_STRING 256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altLang="zh-CN" sz="2400" b="1" err="1">
                <a:latin typeface="Courier New" panose="02070309020205020404" pitchFamily="49" charset="0"/>
              </a:rPr>
              <a:t>typedef</a:t>
            </a:r>
            <a:r>
              <a:rPr lang="en-US" altLang="zh-CN" sz="2400" b="1">
                <a:latin typeface="Courier New" panose="02070309020205020404" pitchFamily="49" charset="0"/>
              </a:rPr>
              <a:t> unsigned char </a:t>
            </a:r>
            <a:r>
              <a:rPr lang="en-US" altLang="zh-CN" sz="2400" b="1" err="1">
                <a:latin typeface="Courier New" panose="02070309020205020404" pitchFamily="49" charset="0"/>
              </a:rPr>
              <a:t>String[MAX_STRING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b="1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1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1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1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51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13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1">
                                            <p:txEl>
                                              <p:charRg st="13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1">
                                            <p:txEl>
                                              <p:charRg st="13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串的堆表示法</a:t>
            </a:r>
            <a:endParaRPr lang="zh-CN" altLang="en-US" dirty="0"/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0" y="1376363"/>
            <a:ext cx="8915400" cy="28448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r>
              <a:rPr lang="en-US" altLang="zh-CN" b="1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在程序执行过程中，利用标准函数</a:t>
            </a:r>
            <a:r>
              <a:rPr lang="en-US" altLang="zh-CN" b="1" err="1">
                <a:latin typeface="幼圆" panose="02010509060101010101" pitchFamily="49" charset="-122"/>
                <a:ea typeface="幼圆" panose="02010509060101010101" pitchFamily="49" charset="-122"/>
              </a:rPr>
              <a:t>malloc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free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动态地分配或释放存储字符串的存储单元，并以一个特殊的字符（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’</a:t>
            </a:r>
            <a:r>
              <a:rPr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\0</a:t>
            </a:r>
            <a:r>
              <a:rPr lang="en-US" altLang="zh-CN" b="1">
                <a:latin typeface="Times New Roman" panose="02020603050405020304" pitchFamily="18" charset="0"/>
                <a:ea typeface="幼圆" panose="02010509060101010101" pitchFamily="49" charset="-122"/>
              </a:rPr>
              <a:t>’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）作为字符串的结束标志。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7764" name="Text Box 4"/>
          <p:cNvSpPr txBox="1"/>
          <p:nvPr/>
        </p:nvSpPr>
        <p:spPr>
          <a:xfrm>
            <a:off x="1403350" y="3213100"/>
            <a:ext cx="5257800" cy="1885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err="1">
                <a:latin typeface="Courier New" panose="02070309020205020404" pitchFamily="49" charset="0"/>
              </a:rPr>
              <a:t>typedef</a:t>
            </a:r>
            <a:r>
              <a:rPr lang="en-US" altLang="zh-CN" sz="2800">
                <a:latin typeface="Courier New" panose="02070309020205020404" pitchFamily="49" charset="0"/>
              </a:rPr>
              <a:t> </a:t>
            </a:r>
            <a:r>
              <a:rPr lang="en-US" altLang="zh-CN" sz="2800" err="1">
                <a:latin typeface="Courier New" panose="02070309020205020404" pitchFamily="49" charset="0"/>
              </a:rPr>
              <a:t>struct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 indent="0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Courier New" panose="02070309020205020404" pitchFamily="49" charset="0"/>
              </a:rPr>
              <a:t>{ char *</a:t>
            </a:r>
            <a:r>
              <a:rPr lang="en-US" altLang="zh-CN" sz="2800" err="1">
                <a:latin typeface="Courier New" panose="02070309020205020404" pitchFamily="49" charset="0"/>
              </a:rPr>
              <a:t>str</a:t>
            </a:r>
            <a:r>
              <a:rPr lang="en-US" altLang="zh-CN" sz="2800">
                <a:latin typeface="Courier New" panose="02070309020205020404" pitchFamily="49" charset="0"/>
              </a:rPr>
              <a:t>; 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 indent="0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Courier New" panose="02070309020205020404" pitchFamily="49" charset="0"/>
              </a:rPr>
              <a:t>  </a:t>
            </a:r>
            <a:r>
              <a:rPr lang="en-US" altLang="zh-CN" sz="2800" err="1">
                <a:latin typeface="Courier New" panose="02070309020205020404" pitchFamily="49" charset="0"/>
              </a:rPr>
              <a:t>int</a:t>
            </a:r>
            <a:r>
              <a:rPr lang="en-US" altLang="zh-CN" sz="2800">
                <a:latin typeface="Courier New" panose="02070309020205020404" pitchFamily="49" charset="0"/>
              </a:rPr>
              <a:t> length;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Courier New" panose="02070309020205020404" pitchFamily="49" charset="0"/>
              </a:rPr>
              <a:t>}STRING;</a:t>
            </a:r>
            <a:endParaRPr lang="en-US" altLang="zh-CN" sz="2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ldLvl="2" build="p"/>
      <p:bldP spid="117764" grpId="0"/>
    </p:bld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9393</Words>
  <Application>WPS 演示</Application>
  <PresentationFormat>在屏幕上显示</PresentationFormat>
  <Paragraphs>497</Paragraphs>
  <Slides>30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华文新魏</vt:lpstr>
      <vt:lpstr>隶书</vt:lpstr>
      <vt:lpstr>华文隶书</vt:lpstr>
      <vt:lpstr>幼圆</vt:lpstr>
      <vt:lpstr>Tahoma</vt:lpstr>
      <vt:lpstr>Arial Unicode MS</vt:lpstr>
      <vt:lpstr>Courier New</vt:lpstr>
      <vt:lpstr>方正姚体</vt:lpstr>
      <vt:lpstr>Letter Gothic</vt:lpstr>
      <vt:lpstr>Segoe Print</vt:lpstr>
      <vt:lpstr>微软雅黑</vt:lpstr>
      <vt:lpstr>Times New Roman</vt:lpstr>
      <vt:lpstr>楷体_GB2312</vt:lpstr>
      <vt:lpstr>新宋体</vt:lpstr>
      <vt:lpstr>Symbol</vt:lpstr>
      <vt:lpstr>华文中宋</vt:lpstr>
      <vt:lpstr>汉仪青云简</vt:lpstr>
      <vt:lpstr>Straight Edge</vt:lpstr>
      <vt:lpstr>1_Straight Edge</vt:lpstr>
      <vt:lpstr>Equation.3</vt:lpstr>
      <vt:lpstr>第 4 章 串</vt:lpstr>
      <vt:lpstr>本章目录</vt:lpstr>
      <vt:lpstr>定义和概念</vt:lpstr>
      <vt:lpstr>串的操作</vt:lpstr>
      <vt:lpstr>串运算举例</vt:lpstr>
      <vt:lpstr>子串定位（index）的实现</vt:lpstr>
      <vt:lpstr>串的表示和实现 </vt:lpstr>
      <vt:lpstr>串的表示和实现</vt:lpstr>
      <vt:lpstr>串的堆表示法</vt:lpstr>
      <vt:lpstr>串的链式存储结构</vt:lpstr>
      <vt:lpstr>基本操作:串的赋值</vt:lpstr>
      <vt:lpstr>基本操作:串联接 </vt:lpstr>
      <vt:lpstr>串的模式匹配</vt:lpstr>
      <vt:lpstr>基本操作的算法:子串定位</vt:lpstr>
      <vt:lpstr>PowerPoint 演示文稿</vt:lpstr>
      <vt:lpstr>上面的模式匹配使用KMP算法只需三趟</vt:lpstr>
      <vt:lpstr>KMP算法 </vt:lpstr>
      <vt:lpstr>KMP算法</vt:lpstr>
      <vt:lpstr>KMP算法</vt:lpstr>
      <vt:lpstr>如何求next函数</vt:lpstr>
      <vt:lpstr>如何求next函数</vt:lpstr>
      <vt:lpstr>如何求next函数</vt:lpstr>
      <vt:lpstr>如何求next函数</vt:lpstr>
      <vt:lpstr>如何求next函数</vt:lpstr>
      <vt:lpstr>PowerPoint 演示文稿</vt:lpstr>
      <vt:lpstr>PowerPoint 演示文稿</vt:lpstr>
      <vt:lpstr>KMP算法手工模拟</vt:lpstr>
      <vt:lpstr>利用KMP算法的子串定位函数</vt:lpstr>
      <vt:lpstr>nextval函数</vt:lpstr>
      <vt:lpstr>nextval函数</vt:lpstr>
    </vt:vector>
  </TitlesOfParts>
  <Company>CHuayuan_EastSoft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串__背景</dc:title>
  <dc:creator>Henry</dc:creator>
  <cp:lastModifiedBy>陈宏建</cp:lastModifiedBy>
  <cp:revision>149</cp:revision>
  <dcterms:created xsi:type="dcterms:W3CDTF">2002-04-05T03:16:00Z</dcterms:created>
  <dcterms:modified xsi:type="dcterms:W3CDTF">2021-10-24T11:17:49Z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975E9AB922714E0EBC10D1CB6F0B6E1C</vt:lpwstr>
  </property>
</Properties>
</file>